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9" r:id="rId3"/>
    <p:sldId id="257" r:id="rId4"/>
    <p:sldId id="272" r:id="rId5"/>
    <p:sldId id="273" r:id="rId6"/>
    <p:sldId id="274" r:id="rId7"/>
    <p:sldId id="259" r:id="rId8"/>
    <p:sldId id="263" r:id="rId9"/>
    <p:sldId id="258" r:id="rId10"/>
    <p:sldId id="260" r:id="rId11"/>
    <p:sldId id="277" r:id="rId12"/>
    <p:sldId id="278" r:id="rId13"/>
    <p:sldId id="279" r:id="rId14"/>
    <p:sldId id="280" r:id="rId15"/>
    <p:sldId id="281" r:id="rId16"/>
    <p:sldId id="282" r:id="rId17"/>
    <p:sldId id="270" r:id="rId18"/>
    <p:sldId id="283" r:id="rId19"/>
    <p:sldId id="284" r:id="rId20"/>
    <p:sldId id="276" r:id="rId21"/>
    <p:sldId id="266" r:id="rId22"/>
    <p:sldId id="286" r:id="rId23"/>
    <p:sldId id="261" r:id="rId24"/>
    <p:sldId id="285" r:id="rId25"/>
  </p:sldIdLst>
  <p:sldSz cx="18288000" cy="10287000"/>
  <p:notesSz cx="6858000" cy="9144000"/>
  <p:embeddedFontLst>
    <p:embeddedFont>
      <p:font typeface="Cambria Math" panose="02040503050406030204" pitchFamily="18"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2" d="100"/>
          <a:sy n="42" d="100"/>
        </p:scale>
        <p:origin x="492"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9.svg"/><Relationship Id="rId18" Type="http://schemas.openxmlformats.org/officeDocument/2006/relationships/image" Target="../media/image51.jpg"/><Relationship Id="rId3" Type="http://schemas.openxmlformats.org/officeDocument/2006/relationships/image" Target="../media/image2.svg"/><Relationship Id="rId7" Type="http://schemas.openxmlformats.org/officeDocument/2006/relationships/image" Target="../media/image55.svg"/><Relationship Id="rId12" Type="http://schemas.openxmlformats.org/officeDocument/2006/relationships/image" Target="../media/image36.png"/><Relationship Id="rId17"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0.svg"/><Relationship Id="rId10" Type="http://schemas.openxmlformats.org/officeDocument/2006/relationships/image" Target="../media/image5.png"/><Relationship Id="rId19" Type="http://schemas.openxmlformats.org/officeDocument/2006/relationships/image" Target="../media/image7.png"/><Relationship Id="rId4" Type="http://schemas.openxmlformats.org/officeDocument/2006/relationships/image" Target="../media/image41.png"/><Relationship Id="rId9" Type="http://schemas.openxmlformats.org/officeDocument/2006/relationships/image" Target="../media/image57.sv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3.svg"/><Relationship Id="rId3" Type="http://schemas.openxmlformats.org/officeDocument/2006/relationships/image" Target="../media/image2.svg"/><Relationship Id="rId7" Type="http://schemas.openxmlformats.org/officeDocument/2006/relationships/image" Target="../media/image55.svg"/><Relationship Id="rId12"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8.svg"/><Relationship Id="rId10" Type="http://schemas.openxmlformats.org/officeDocument/2006/relationships/image" Target="../media/image21.png"/><Relationship Id="rId4" Type="http://schemas.openxmlformats.org/officeDocument/2006/relationships/image" Target="../media/image41.png"/><Relationship Id="rId9" Type="http://schemas.openxmlformats.org/officeDocument/2006/relationships/image" Target="../media/image6.svg"/><Relationship Id="rId14" Type="http://schemas.openxmlformats.org/officeDocument/2006/relationships/image" Target="../media/image52.png"/></Relationships>
</file>

<file path=ppt/slides/_rels/slide12.xml.rels><?xml version="1.0" encoding="UTF-8" standalone="yes"?>
<Relationships xmlns="http://schemas.openxmlformats.org/package/2006/relationships"><Relationship Id="rId13" Type="http://schemas.openxmlformats.org/officeDocument/2006/relationships/image" Target="../media/image54.jpg"/><Relationship Id="rId12" Type="http://schemas.openxmlformats.org/officeDocument/2006/relationships/image" Target="../media/image82.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5.svg"/><Relationship Id="rId14" Type="http://schemas.openxmlformats.org/officeDocument/2006/relationships/image" Target="../media/image55.png"/></Relationships>
</file>

<file path=ppt/slides/_rels/slide13.xml.rels><?xml version="1.0" encoding="UTF-8" standalone="yes"?>
<Relationships xmlns="http://schemas.openxmlformats.org/package/2006/relationships"><Relationship Id="rId18" Type="http://schemas.openxmlformats.org/officeDocument/2006/relationships/image" Target="../media/image34.svg"/><Relationship Id="rId3" Type="http://schemas.openxmlformats.org/officeDocument/2006/relationships/image" Target="../media/image2.svg"/><Relationship Id="rId12" Type="http://schemas.openxmlformats.org/officeDocument/2006/relationships/image" Target="../media/image25.png"/><Relationship Id="rId2" Type="http://schemas.openxmlformats.org/officeDocument/2006/relationships/image" Target="../media/image1.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0.svg"/><Relationship Id="rId5" Type="http://schemas.openxmlformats.org/officeDocument/2006/relationships/image" Target="../media/image75.svg"/><Relationship Id="rId19" Type="http://schemas.openxmlformats.org/officeDocument/2006/relationships/image" Target="../media/image56.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svg"/><Relationship Id="rId7" Type="http://schemas.openxmlformats.org/officeDocument/2006/relationships/image" Target="../media/image57.svg"/><Relationship Id="rId12" Type="http://schemas.openxmlformats.org/officeDocument/2006/relationships/image" Target="../media/image59.png"/><Relationship Id="rId17" Type="http://schemas.openxmlformats.org/officeDocument/2006/relationships/image" Target="../media/image23.svg"/><Relationship Id="rId2" Type="http://schemas.openxmlformats.org/officeDocument/2006/relationships/image" Target="../media/image1.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10.svg"/><Relationship Id="rId5" Type="http://schemas.openxmlformats.org/officeDocument/2006/relationships/image" Target="../media/image55.svg"/><Relationship Id="rId15" Type="http://schemas.openxmlformats.org/officeDocument/2006/relationships/image" Target="../media/image80.svg"/><Relationship Id="rId10" Type="http://schemas.openxmlformats.org/officeDocument/2006/relationships/image" Target="../media/image5.png"/><Relationship Id="rId4" Type="http://schemas.openxmlformats.org/officeDocument/2006/relationships/image" Target="../media/image41.png"/><Relationship Id="rId9" Type="http://schemas.openxmlformats.org/officeDocument/2006/relationships/image" Target="../media/image77.sv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8" Type="http://schemas.openxmlformats.org/officeDocument/2006/relationships/image" Target="../media/image60.png"/><Relationship Id="rId3" Type="http://schemas.openxmlformats.org/officeDocument/2006/relationships/image" Target="../media/image2.svg"/><Relationship Id="rId7" Type="http://schemas.openxmlformats.org/officeDocument/2006/relationships/image" Target="../media/image57.svg"/><Relationship Id="rId17"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5.sv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8" Type="http://schemas.openxmlformats.org/officeDocument/2006/relationships/image" Target="../media/image61.jpg"/><Relationship Id="rId3" Type="http://schemas.openxmlformats.org/officeDocument/2006/relationships/image" Target="../media/image2.svg"/><Relationship Id="rId21" Type="http://schemas.openxmlformats.org/officeDocument/2006/relationships/image" Target="../media/image40.svg"/><Relationship Id="rId7" Type="http://schemas.openxmlformats.org/officeDocument/2006/relationships/image" Target="../media/image57.svg"/><Relationship Id="rId17" Type="http://schemas.openxmlformats.org/officeDocument/2006/relationships/image" Target="../media/image23.svg"/><Relationship Id="rId2" Type="http://schemas.openxmlformats.org/officeDocument/2006/relationships/image" Target="../media/image1.png"/><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5.svg"/><Relationship Id="rId19" Type="http://schemas.openxmlformats.org/officeDocument/2006/relationships/image" Target="../media/image45.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12" Type="http://schemas.openxmlformats.org/officeDocument/2006/relationships/image" Target="../media/image63.png"/><Relationship Id="rId17" Type="http://schemas.openxmlformats.org/officeDocument/2006/relationships/image" Target="../media/image64.png"/><Relationship Id="rId2" Type="http://schemas.openxmlformats.org/officeDocument/2006/relationships/image" Target="../media/image1.png"/><Relationship Id="rId16" Type="http://schemas.openxmlformats.org/officeDocument/2006/relationships/image" Target="../media/image84.sv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4.svg"/><Relationship Id="rId5" Type="http://schemas.openxmlformats.org/officeDocument/2006/relationships/image" Target="../media/image108.sv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3.svg"/><Relationship Id="rId3" Type="http://schemas.openxmlformats.org/officeDocument/2006/relationships/image" Target="../media/image2.svg"/><Relationship Id="rId7" Type="http://schemas.openxmlformats.org/officeDocument/2006/relationships/image" Target="../media/image55.svg"/><Relationship Id="rId12"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66.png"/><Relationship Id="rId4" Type="http://schemas.openxmlformats.org/officeDocument/2006/relationships/image" Target="../media/image41.png"/><Relationship Id="rId14" Type="http://schemas.openxmlformats.org/officeDocument/2006/relationships/image" Target="../media/image65.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3.svg"/><Relationship Id="rId3" Type="http://schemas.openxmlformats.org/officeDocument/2006/relationships/image" Target="../media/image2.svg"/><Relationship Id="rId7" Type="http://schemas.openxmlformats.org/officeDocument/2006/relationships/image" Target="../media/image55.svg"/><Relationship Id="rId12"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68.png"/><Relationship Id="rId4" Type="http://schemas.openxmlformats.org/officeDocument/2006/relationships/image" Target="../media/image41.png"/><Relationship Id="rId14" Type="http://schemas.openxmlformats.org/officeDocument/2006/relationships/image" Target="../media/image67.jp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svg"/><Relationship Id="rId18" Type="http://schemas.openxmlformats.org/officeDocument/2006/relationships/image" Target="../media/image17.png"/><Relationship Id="rId3" Type="http://schemas.microsoft.com/office/2007/relationships/media" Target="../media/media2.mp3"/><Relationship Id="rId7" Type="http://schemas.openxmlformats.org/officeDocument/2006/relationships/image" Target="../media/image2.svg"/><Relationship Id="rId12" Type="http://schemas.openxmlformats.org/officeDocument/2006/relationships/image" Target="../media/image14.png"/><Relationship Id="rId17" Type="http://schemas.openxmlformats.org/officeDocument/2006/relationships/image" Target="../media/image82.svg"/><Relationship Id="rId2" Type="http://schemas.openxmlformats.org/officeDocument/2006/relationships/audio" Target="../media/media1.mp3"/><Relationship Id="rId16" Type="http://schemas.openxmlformats.org/officeDocument/2006/relationships/image" Target="../media/image16.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13.png"/><Relationship Id="rId5" Type="http://schemas.openxmlformats.org/officeDocument/2006/relationships/slideLayout" Target="../slideLayouts/slideLayout7.xml"/><Relationship Id="rId15" Type="http://schemas.openxmlformats.org/officeDocument/2006/relationships/image" Target="../media/image5.svg"/><Relationship Id="rId10" Type="http://schemas.openxmlformats.org/officeDocument/2006/relationships/image" Target="../media/image12.png"/><Relationship Id="rId19" Type="http://schemas.openxmlformats.org/officeDocument/2006/relationships/image" Target="../media/image23.svg"/><Relationship Id="rId4" Type="http://schemas.openxmlformats.org/officeDocument/2006/relationships/audio" Target="../media/media2.mp3"/><Relationship Id="rId9" Type="http://schemas.openxmlformats.org/officeDocument/2006/relationships/image" Target="../media/image11.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55.svg"/><Relationship Id="rId12" Type="http://schemas.openxmlformats.org/officeDocument/2006/relationships/image" Target="../media/image36.png"/><Relationship Id="rId17"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0.svg"/><Relationship Id="rId10" Type="http://schemas.openxmlformats.org/officeDocument/2006/relationships/image" Target="../media/image5.png"/><Relationship Id="rId4" Type="http://schemas.openxmlformats.org/officeDocument/2006/relationships/image" Target="../media/image41.png"/><Relationship Id="rId9" Type="http://schemas.openxmlformats.org/officeDocument/2006/relationships/image" Target="../media/image57.svg"/><Relationship Id="rId1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71.png"/><Relationship Id="rId3" Type="http://schemas.openxmlformats.org/officeDocument/2006/relationships/image" Target="../media/image2.svg"/><Relationship Id="rId7" Type="http://schemas.openxmlformats.org/officeDocument/2006/relationships/image" Target="../media/image57.svg"/><Relationship Id="rId12"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11" Type="http://schemas.microsoft.com/office/2007/relationships/hdphoto" Target="../media/hdphoto1.wdp"/><Relationship Id="rId5" Type="http://schemas.openxmlformats.org/officeDocument/2006/relationships/image" Target="../media/image55.svg"/><Relationship Id="rId10" Type="http://schemas.openxmlformats.org/officeDocument/2006/relationships/image" Target="../media/image69.png"/><Relationship Id="rId4" Type="http://schemas.openxmlformats.org/officeDocument/2006/relationships/image" Target="../media/image41.png"/><Relationship Id="rId9" Type="http://schemas.openxmlformats.org/officeDocument/2006/relationships/image" Target="../media/image77.svg"/></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svg"/><Relationship Id="rId7" Type="http://schemas.openxmlformats.org/officeDocument/2006/relationships/image" Target="../media/image5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5.svg"/><Relationship Id="rId10" Type="http://schemas.openxmlformats.org/officeDocument/2006/relationships/image" Target="../media/image72.jpg"/><Relationship Id="rId4" Type="http://schemas.openxmlformats.org/officeDocument/2006/relationships/image" Target="../media/image41.png"/><Relationship Id="rId9" Type="http://schemas.openxmlformats.org/officeDocument/2006/relationships/image" Target="../media/image71.png"/></Relationships>
</file>

<file path=ppt/slides/_rels/slide23.xml.rels><?xml version="1.0" encoding="UTF-8" standalone="yes"?>
<Relationships xmlns="http://schemas.openxmlformats.org/package/2006/relationships"><Relationship Id="rId8" Type="http://schemas.openxmlformats.org/officeDocument/2006/relationships/image" Target="../media/image73.png"/><Relationship Id="rId18" Type="http://schemas.openxmlformats.org/officeDocument/2006/relationships/image" Target="../media/image76.png"/><Relationship Id="rId3" Type="http://schemas.openxmlformats.org/officeDocument/2006/relationships/image" Target="../media/image2.svg"/><Relationship Id="rId7" Type="http://schemas.openxmlformats.org/officeDocument/2006/relationships/image" Target="../media/image55.svg"/><Relationship Id="rId12" Type="http://schemas.openxmlformats.org/officeDocument/2006/relationships/image" Target="../media/image74.png"/><Relationship Id="rId17" Type="http://schemas.openxmlformats.org/officeDocument/2006/relationships/image" Target="../media/image75.png"/><Relationship Id="rId2" Type="http://schemas.openxmlformats.org/officeDocument/2006/relationships/image" Target="../media/image1.png"/><Relationship Id="rId16" Type="http://schemas.openxmlformats.org/officeDocument/2006/relationships/image" Target="../media/image68.sv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63.svg"/><Relationship Id="rId5" Type="http://schemas.openxmlformats.org/officeDocument/2006/relationships/image" Target="../media/image30.svg"/><Relationship Id="rId19" Type="http://schemas.openxmlformats.org/officeDocument/2006/relationships/image" Target="../media/image77.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21.sv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30.svg"/><Relationship Id="rId15" Type="http://schemas.openxmlformats.org/officeDocument/2006/relationships/image" Target="../media/image45.png"/><Relationship Id="rId4" Type="http://schemas.openxmlformats.org/officeDocument/2006/relationships/image" Target="../media/image47.png"/><Relationship Id="rId9" Type="http://schemas.openxmlformats.org/officeDocument/2006/relationships/image" Target="../media/image23.png"/><Relationship Id="rId14" Type="http://schemas.openxmlformats.org/officeDocument/2006/relationships/image" Target="../media/image37.sv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9.png"/><Relationship Id="rId18" Type="http://schemas.openxmlformats.org/officeDocument/2006/relationships/image" Target="../media/image21.png"/><Relationship Id="rId3" Type="http://schemas.microsoft.com/office/2007/relationships/media" Target="../media/media2.mp3"/><Relationship Id="rId7" Type="http://schemas.openxmlformats.org/officeDocument/2006/relationships/image" Target="../media/image2.svg"/><Relationship Id="rId12" Type="http://schemas.openxmlformats.org/officeDocument/2006/relationships/image" Target="../media/image5.svg"/><Relationship Id="rId17" Type="http://schemas.openxmlformats.org/officeDocument/2006/relationships/image" Target="../media/image20.png"/><Relationship Id="rId2" Type="http://schemas.openxmlformats.org/officeDocument/2006/relationships/audio" Target="../media/media1.mp3"/><Relationship Id="rId16" Type="http://schemas.openxmlformats.org/officeDocument/2006/relationships/image" Target="../media/image23.svg"/><Relationship Id="rId20" Type="http://schemas.openxmlformats.org/officeDocument/2006/relationships/image" Target="../media/image13.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15.png"/><Relationship Id="rId5" Type="http://schemas.openxmlformats.org/officeDocument/2006/relationships/slideLayout" Target="../slideLayouts/slideLayout7.xml"/><Relationship Id="rId15" Type="http://schemas.openxmlformats.org/officeDocument/2006/relationships/image" Target="../media/image17.png"/><Relationship Id="rId10" Type="http://schemas.openxmlformats.org/officeDocument/2006/relationships/image" Target="../media/image3.svg"/><Relationship Id="rId19" Type="http://schemas.openxmlformats.org/officeDocument/2006/relationships/image" Target="../media/image28.svg"/><Relationship Id="rId4" Type="http://schemas.openxmlformats.org/officeDocument/2006/relationships/audio" Target="../media/media2.mp3"/><Relationship Id="rId9" Type="http://schemas.openxmlformats.org/officeDocument/2006/relationships/image" Target="../media/image14.png"/><Relationship Id="rId14"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14.png"/><Relationship Id="rId26" Type="http://schemas.openxmlformats.org/officeDocument/2006/relationships/image" Target="../media/image27.jpg"/><Relationship Id="rId3" Type="http://schemas.microsoft.com/office/2007/relationships/media" Target="../media/media2.mp3"/><Relationship Id="rId21" Type="http://schemas.openxmlformats.org/officeDocument/2006/relationships/image" Target="../media/image23.png"/><Relationship Id="rId7" Type="http://schemas.openxmlformats.org/officeDocument/2006/relationships/image" Target="../media/image2.svg"/><Relationship Id="rId17" Type="http://schemas.openxmlformats.org/officeDocument/2006/relationships/image" Target="../media/image13.png"/><Relationship Id="rId25" Type="http://schemas.openxmlformats.org/officeDocument/2006/relationships/image" Target="../media/image26.jpg"/><Relationship Id="rId2" Type="http://schemas.openxmlformats.org/officeDocument/2006/relationships/audio" Target="../media/media1.mp3"/><Relationship Id="rId16" Type="http://schemas.openxmlformats.org/officeDocument/2006/relationships/image" Target="../media/image84.svg"/><Relationship Id="rId20" Type="http://schemas.openxmlformats.org/officeDocument/2006/relationships/image" Target="../media/image15.png"/><Relationship Id="rId1" Type="http://schemas.microsoft.com/office/2007/relationships/media" Target="../media/media1.mp3"/><Relationship Id="rId6" Type="http://schemas.openxmlformats.org/officeDocument/2006/relationships/image" Target="../media/image1.png"/><Relationship Id="rId24" Type="http://schemas.openxmlformats.org/officeDocument/2006/relationships/image" Target="../media/image25.png"/><Relationship Id="rId11" Type="http://schemas.openxmlformats.org/officeDocument/2006/relationships/image" Target="../media/image34.svg"/><Relationship Id="rId5" Type="http://schemas.openxmlformats.org/officeDocument/2006/relationships/slideLayout" Target="../slideLayouts/slideLayout7.xml"/><Relationship Id="rId23" Type="http://schemas.openxmlformats.org/officeDocument/2006/relationships/image" Target="../media/image24.png"/><Relationship Id="rId28" Type="http://schemas.openxmlformats.org/officeDocument/2006/relationships/image" Target="../media/image29.jpg"/><Relationship Id="rId19" Type="http://schemas.openxmlformats.org/officeDocument/2006/relationships/image" Target="../media/image3.svg"/><Relationship Id="rId10" Type="http://schemas.openxmlformats.org/officeDocument/2006/relationships/image" Target="../media/image5.svg"/><Relationship Id="rId4" Type="http://schemas.openxmlformats.org/officeDocument/2006/relationships/audio" Target="../media/media2.mp3"/><Relationship Id="rId14" Type="http://schemas.openxmlformats.org/officeDocument/2006/relationships/image" Target="../media/image22.png"/><Relationship Id="rId22" Type="http://schemas.openxmlformats.org/officeDocument/2006/relationships/image" Target="../media/image21.svg"/><Relationship Id="rId9" Type="http://schemas.openxmlformats.org/officeDocument/2006/relationships/image" Target="../media/image37.svg"/><Relationship Id="rId27" Type="http://schemas.openxmlformats.org/officeDocument/2006/relationships/image" Target="../media/image28.jp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3.svg"/><Relationship Id="rId18" Type="http://schemas.openxmlformats.org/officeDocument/2006/relationships/image" Target="../media/image13.png"/><Relationship Id="rId3" Type="http://schemas.microsoft.com/office/2007/relationships/media" Target="../media/media2.mp3"/><Relationship Id="rId21" Type="http://schemas.openxmlformats.org/officeDocument/2006/relationships/image" Target="../media/image15.png"/><Relationship Id="rId7" Type="http://schemas.openxmlformats.org/officeDocument/2006/relationships/image" Target="../media/image2.sv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audio" Target="../media/media1.mp3"/><Relationship Id="rId16" Type="http://schemas.openxmlformats.org/officeDocument/2006/relationships/image" Target="../media/image33.png"/><Relationship Id="rId20" Type="http://schemas.openxmlformats.org/officeDocument/2006/relationships/image" Target="../media/image3.sv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28.svg"/><Relationship Id="rId5" Type="http://schemas.openxmlformats.org/officeDocument/2006/relationships/slideLayout" Target="../slideLayouts/slideLayout7.xml"/><Relationship Id="rId15" Type="http://schemas.openxmlformats.org/officeDocument/2006/relationships/image" Target="../media/image32.png"/><Relationship Id="rId10" Type="http://schemas.openxmlformats.org/officeDocument/2006/relationships/image" Target="../media/image21.png"/><Relationship Id="rId19" Type="http://schemas.openxmlformats.org/officeDocument/2006/relationships/image" Target="../media/image14.png"/><Relationship Id="rId4" Type="http://schemas.openxmlformats.org/officeDocument/2006/relationships/audio" Target="../media/media2.mp3"/><Relationship Id="rId9" Type="http://schemas.openxmlformats.org/officeDocument/2006/relationships/image" Target="../media/image6.svg"/><Relationship Id="rId14" Type="http://schemas.openxmlformats.org/officeDocument/2006/relationships/image" Target="../media/image31.png"/><Relationship Id="rId22" Type="http://schemas.openxmlformats.org/officeDocument/2006/relationships/image" Target="../media/image5.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png"/><Relationship Id="rId18" Type="http://schemas.openxmlformats.org/officeDocument/2006/relationships/image" Target="../media/image59.svg"/><Relationship Id="rId3" Type="http://schemas.microsoft.com/office/2007/relationships/media" Target="../media/media2.mp3"/><Relationship Id="rId7" Type="http://schemas.openxmlformats.org/officeDocument/2006/relationships/image" Target="../media/image2.svg"/><Relationship Id="rId12" Type="http://schemas.openxmlformats.org/officeDocument/2006/relationships/image" Target="../media/image35.png"/><Relationship Id="rId17" Type="http://schemas.openxmlformats.org/officeDocument/2006/relationships/image" Target="../media/image36.png"/><Relationship Id="rId2" Type="http://schemas.openxmlformats.org/officeDocument/2006/relationships/audio" Target="../media/media1.mp3"/><Relationship Id="rId16" Type="http://schemas.openxmlformats.org/officeDocument/2006/relationships/image" Target="../media/image15.png"/><Relationship Id="rId20" Type="http://schemas.openxmlformats.org/officeDocument/2006/relationships/image" Target="../media/image34.sv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5.svg"/><Relationship Id="rId19" Type="http://schemas.openxmlformats.org/officeDocument/2006/relationships/image" Target="../media/image25.png"/><Relationship Id="rId4" Type="http://schemas.openxmlformats.org/officeDocument/2006/relationships/audio" Target="../media/media2.mp3"/><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13" Type="http://schemas.openxmlformats.org/officeDocument/2006/relationships/image" Target="../media/image2.png"/><Relationship Id="rId18" Type="http://schemas.openxmlformats.org/officeDocument/2006/relationships/image" Target="../media/image40.png"/><Relationship Id="rId3" Type="http://schemas.openxmlformats.org/officeDocument/2006/relationships/image" Target="../media/image2.svg"/><Relationship Id="rId12" Type="http://schemas.openxmlformats.org/officeDocument/2006/relationships/image" Target="../media/image48.svg"/><Relationship Id="rId17" Type="http://schemas.openxmlformats.org/officeDocument/2006/relationships/image" Target="../media/image39.png"/><Relationship Id="rId2" Type="http://schemas.openxmlformats.org/officeDocument/2006/relationships/image" Target="../media/image1.png"/><Relationship Id="rId16"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svg"/><Relationship Id="rId15" Type="http://schemas.openxmlformats.org/officeDocument/2006/relationships/image" Target="../media/image9.png"/><Relationship Id="rId10" Type="http://schemas.openxmlformats.org/officeDocument/2006/relationships/image" Target="../media/image46.svg"/><Relationship Id="rId4" Type="http://schemas.openxmlformats.org/officeDocument/2006/relationships/image" Target="../media/image37.png"/><Relationship Id="rId14" Type="http://schemas.openxmlformats.org/officeDocument/2006/relationships/image" Target="../media/image4.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2.svg"/><Relationship Id="rId7" Type="http://schemas.openxmlformats.org/officeDocument/2006/relationships/image" Target="../media/image57.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10.svg"/><Relationship Id="rId5" Type="http://schemas.openxmlformats.org/officeDocument/2006/relationships/image" Target="../media/image55.svg"/><Relationship Id="rId10" Type="http://schemas.openxmlformats.org/officeDocument/2006/relationships/image" Target="../media/image5.png"/><Relationship Id="rId4" Type="http://schemas.openxmlformats.org/officeDocument/2006/relationships/image" Target="../media/image41.png"/><Relationship Id="rId9" Type="http://schemas.openxmlformats.org/officeDocument/2006/relationships/image" Target="../media/image46.svg"/></Relationships>
</file>

<file path=ppt/slides/_rels/slide9.xml.rels><?xml version="1.0" encoding="UTF-8" standalone="yes"?>
<Relationships xmlns="http://schemas.openxmlformats.org/package/2006/relationships"><Relationship Id="rId18" Type="http://schemas.openxmlformats.org/officeDocument/2006/relationships/image" Target="../media/image40.svg"/><Relationship Id="rId21" Type="http://schemas.openxmlformats.org/officeDocument/2006/relationships/image" Target="../media/image49.png"/><Relationship Id="rId12" Type="http://schemas.openxmlformats.org/officeDocument/2006/relationships/image" Target="../media/image46.png"/><Relationship Id="rId7" Type="http://schemas.openxmlformats.org/officeDocument/2006/relationships/image" Target="../media/image32.svg"/><Relationship Id="rId2" Type="http://schemas.openxmlformats.org/officeDocument/2006/relationships/image" Target="../media/image25.png"/><Relationship Id="rId20" Type="http://schemas.openxmlformats.org/officeDocument/2006/relationships/image" Target="../media/image48.png"/><Relationship Id="rId1" Type="http://schemas.openxmlformats.org/officeDocument/2006/relationships/slideLayout" Target="../slideLayouts/slideLayout7.xml"/><Relationship Id="rId11" Type="http://schemas.openxmlformats.org/officeDocument/2006/relationships/image" Target="../media/image45.png"/><Relationship Id="rId5" Type="http://schemas.openxmlformats.org/officeDocument/2006/relationships/image" Target="../media/image30.svg"/><Relationship Id="rId10" Type="http://schemas.openxmlformats.org/officeDocument/2006/relationships/image" Target="../media/image44.png"/><Relationship Id="rId19" Type="http://schemas.openxmlformats.org/officeDocument/2006/relationships/image" Target="../media/image47.png"/><Relationship Id="rId9" Type="http://schemas.openxmlformats.org/officeDocument/2006/relationships/image" Target="../media/image34.svg"/><Relationship Id="rId22"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5556247" y="-2711456"/>
            <a:ext cx="7010400" cy="1540511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254260" y="5331883"/>
            <a:ext cx="3657382" cy="561594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5661562" y="-2664369"/>
            <a:ext cx="6476999" cy="15082346"/>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47266" y="6540301"/>
            <a:ext cx="3975926" cy="4114800"/>
          </a:xfrm>
          <a:prstGeom prst="rect">
            <a:avLst/>
          </a:prstGeom>
        </p:spPr>
      </p:pic>
      <p:pic>
        <p:nvPicPr>
          <p:cNvPr id="16" name="Picture 16"/>
          <p:cNvPicPr>
            <a:picLocks noChangeAspect="1"/>
          </p:cNvPicPr>
          <p:nvPr/>
        </p:nvPicPr>
        <p:blipFill>
          <a:blip r:embed="rId12"/>
          <a:srcRect/>
          <a:stretch>
            <a:fillRect/>
          </a:stretch>
        </p:blipFill>
        <p:spPr>
          <a:xfrm rot="896793">
            <a:off x="15462674" y="328965"/>
            <a:ext cx="1524494" cy="1926690"/>
          </a:xfrm>
          <a:prstGeom prst="rect">
            <a:avLst/>
          </a:prstGeom>
        </p:spPr>
      </p:pic>
      <p:pic>
        <p:nvPicPr>
          <p:cNvPr id="17" name="Picture 17"/>
          <p:cNvPicPr>
            <a:picLocks noChangeAspect="1"/>
          </p:cNvPicPr>
          <p:nvPr/>
        </p:nvPicPr>
        <p:blipFill>
          <a:blip r:embed="rId13"/>
          <a:srcRect/>
          <a:stretch>
            <a:fillRect/>
          </a:stretch>
        </p:blipFill>
        <p:spPr>
          <a:xfrm rot="-906556">
            <a:off x="860756" y="526523"/>
            <a:ext cx="1947274" cy="2122369"/>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153207" y="1029425"/>
            <a:ext cx="1833877" cy="1407084"/>
          </a:xfrm>
          <a:prstGeom prst="rect">
            <a:avLst/>
          </a:prstGeom>
        </p:spPr>
      </p:pic>
      <p:pic>
        <p:nvPicPr>
          <p:cNvPr id="19" name="Picture 19"/>
          <p:cNvPicPr>
            <a:picLocks noChangeAspect="1"/>
          </p:cNvPicPr>
          <p:nvPr/>
        </p:nvPicPr>
        <p:blipFill>
          <a:blip r:embed="rId18"/>
          <a:srcRect/>
          <a:stretch>
            <a:fillRect/>
          </a:stretch>
        </p:blipFill>
        <p:spPr>
          <a:xfrm>
            <a:off x="11771410" y="6941096"/>
            <a:ext cx="2482849" cy="3360878"/>
          </a:xfrm>
          <a:prstGeom prst="rect">
            <a:avLst/>
          </a:prstGeom>
        </p:spPr>
      </p:pic>
      <p:sp>
        <p:nvSpPr>
          <p:cNvPr id="20" name="TextBox 20"/>
          <p:cNvSpPr txBox="1"/>
          <p:nvPr/>
        </p:nvSpPr>
        <p:spPr>
          <a:xfrm>
            <a:off x="1693211" y="2880024"/>
            <a:ext cx="14748024" cy="3205301"/>
          </a:xfrm>
          <a:prstGeom prst="rect">
            <a:avLst/>
          </a:prstGeom>
        </p:spPr>
        <p:txBody>
          <a:bodyPr wrap="square" lIns="0" tIns="0" rIns="0" bIns="0" rtlCol="0" anchor="t">
            <a:spAutoFit/>
          </a:bodyPr>
          <a:lstStyle/>
          <a:p>
            <a:pPr algn="ctr">
              <a:lnSpc>
                <a:spcPct val="150000"/>
              </a:lnSpc>
            </a:pPr>
            <a:r>
              <a:rPr lang="en-US" sz="7400" b="1" dirty="0" smtClean="0">
                <a:solidFill>
                  <a:srgbClr val="276493"/>
                </a:solidFill>
                <a:latin typeface="Arial" panose="020B0604020202020204" pitchFamily="34" charset="0"/>
                <a:cs typeface="Arial" panose="020B0604020202020204" pitchFamily="34" charset="0"/>
              </a:rPr>
              <a:t>CHÀO MỪNG CÁC EM </a:t>
            </a:r>
          </a:p>
          <a:p>
            <a:pPr algn="ctr">
              <a:lnSpc>
                <a:spcPct val="150000"/>
              </a:lnSpc>
            </a:pPr>
            <a:r>
              <a:rPr lang="en-US" sz="7400" b="1" dirty="0" smtClean="0">
                <a:solidFill>
                  <a:srgbClr val="276493"/>
                </a:solidFill>
                <a:latin typeface="Arial" panose="020B0604020202020204" pitchFamily="34" charset="0"/>
                <a:cs typeface="Arial" panose="020B0604020202020204" pitchFamily="34" charset="0"/>
              </a:rPr>
              <a:t>ĐẾN VỚI BÀI HỌC HÔM NAY!</a:t>
            </a:r>
            <a:endParaRPr lang="en-US" sz="7400" b="1" dirty="0">
              <a:solidFill>
                <a:srgbClr val="276493"/>
              </a:solidFill>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4979" y="1097280"/>
            <a:ext cx="16883421" cy="8293184"/>
          </a:xfrm>
          <a:prstGeom prst="rect">
            <a:avLst/>
          </a:prstGeom>
        </p:spPr>
      </p:pic>
      <p:grpSp>
        <p:nvGrpSpPr>
          <p:cNvPr id="15" name="Group 15"/>
          <p:cNvGrpSpPr/>
          <p:nvPr/>
        </p:nvGrpSpPr>
        <p:grpSpPr>
          <a:xfrm>
            <a:off x="1521111" y="2144553"/>
            <a:ext cx="513109" cy="6494051"/>
            <a:chOff x="0" y="0"/>
            <a:chExt cx="684145" cy="8658735"/>
          </a:xfrm>
        </p:grpSpPr>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0"/>
              <a:ext cx="684145" cy="636877"/>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1341115"/>
              <a:ext cx="684145" cy="636877"/>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2670718"/>
              <a:ext cx="684145" cy="63687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4011833"/>
              <a:ext cx="684145" cy="636877"/>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5351140"/>
              <a:ext cx="684145" cy="636877"/>
            </a:xfrm>
            <a:prstGeom prst="rect">
              <a:avLst/>
            </a:prstGeom>
          </p:spPr>
        </p:pic>
        <p:pic>
          <p:nvPicPr>
            <p:cNvPr id="21" name="Picture 2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6680743"/>
              <a:ext cx="684145" cy="636877"/>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8021858"/>
              <a:ext cx="684145" cy="636877"/>
            </a:xfrm>
            <a:prstGeom prst="rect">
              <a:avLst/>
            </a:prstGeom>
          </p:spPr>
        </p:pic>
      </p:grpSp>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5845496" y="7828716"/>
            <a:ext cx="2356134" cy="2438431"/>
          </a:xfrm>
          <a:prstGeom prst="rect">
            <a:avLst/>
          </a:prstGeom>
        </p:spPr>
      </p:pic>
      <p:pic>
        <p:nvPicPr>
          <p:cNvPr id="24" name="Picture 2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30247" y="859967"/>
            <a:ext cx="1267542" cy="1245360"/>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014551" y="941842"/>
            <a:ext cx="3066494" cy="1054107"/>
          </a:xfrm>
          <a:prstGeom prst="rect">
            <a:avLst/>
          </a:prstGeom>
        </p:spPr>
      </p:pic>
      <p:sp>
        <p:nvSpPr>
          <p:cNvPr id="29" name="Rectangle 28"/>
          <p:cNvSpPr/>
          <p:nvPr/>
        </p:nvSpPr>
        <p:spPr>
          <a:xfrm>
            <a:off x="2243715" y="2607043"/>
            <a:ext cx="6180791" cy="470898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Do đó miền nghiệm của bất phương trình là nửa mặt phẳng bờ d không chứa điểm O(0;0) (miền không bị gạch).</a:t>
            </a:r>
            <a:endParaRPr lang="en-US" sz="4000"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25011" y="2491320"/>
            <a:ext cx="8488277" cy="5654458"/>
          </a:xfrm>
          <a:prstGeom prst="rect">
            <a:avLst/>
          </a:prstGeom>
        </p:spPr>
      </p:pic>
      <p:pic>
        <p:nvPicPr>
          <p:cNvPr id="31" name="Picture 19"/>
          <p:cNvPicPr>
            <a:picLocks noChangeAspect="1"/>
          </p:cNvPicPr>
          <p:nvPr/>
        </p:nvPicPr>
        <p:blipFill>
          <a:blip r:embed="rId19"/>
          <a:srcRect/>
          <a:stretch>
            <a:fillRect/>
          </a:stretch>
        </p:blipFill>
        <p:spPr>
          <a:xfrm>
            <a:off x="318240" y="7325952"/>
            <a:ext cx="2496292" cy="2720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25"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54533" y="586740"/>
            <a:ext cx="17228667" cy="9243058"/>
          </a:xfrm>
          <a:prstGeom prst="rect">
            <a:avLst/>
          </a:prstGeom>
        </p:spPr>
      </p:pic>
      <p:pic>
        <p:nvPicPr>
          <p:cNvPr id="26"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14744" y="5466223"/>
            <a:ext cx="3139531" cy="4820777"/>
          </a:xfrm>
          <a:prstGeom prst="rect">
            <a:avLst/>
          </a:prstGeom>
        </p:spPr>
      </p:pic>
      <p:pic>
        <p:nvPicPr>
          <p:cNvPr id="27"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04800" y="909463"/>
            <a:ext cx="1363675" cy="1426066"/>
          </a:xfrm>
          <a:prstGeom prst="rect">
            <a:avLst/>
          </a:prstGeom>
        </p:spPr>
      </p:pic>
      <p:pic>
        <p:nvPicPr>
          <p:cNvPr id="28"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598458" y="8986302"/>
            <a:ext cx="2834475" cy="1140876"/>
          </a:xfrm>
          <a:prstGeom prst="rect">
            <a:avLst/>
          </a:prstGeom>
        </p:spPr>
      </p:pic>
      <mc:AlternateContent xmlns:mc="http://schemas.openxmlformats.org/markup-compatibility/2006">
        <mc:Choice xmlns:a14="http://schemas.microsoft.com/office/drawing/2010/main" Requires="a14">
          <p:sp>
            <p:nvSpPr>
              <p:cNvPr id="29" name="TextBox 28"/>
              <p:cNvSpPr txBox="1"/>
              <p:nvPr/>
            </p:nvSpPr>
            <p:spPr>
              <a:xfrm>
                <a:off x="1905000" y="1062439"/>
                <a:ext cx="15620334" cy="2677528"/>
              </a:xfrm>
              <a:prstGeom prst="rect">
                <a:avLst/>
              </a:prstGeom>
              <a:noFill/>
            </p:spPr>
            <p:txBody>
              <a:bodyPr wrap="square" rtlCol="0">
                <a:spAutoFit/>
              </a:bodyPr>
              <a:lstStyle/>
              <a:p>
                <a:pPr algn="just">
                  <a:lnSpc>
                    <a:spcPct val="130000"/>
                  </a:lnSpc>
                </a:pPr>
                <a:r>
                  <a:rPr lang="en-US" sz="4000" b="1" dirty="0" smtClean="0">
                    <a:solidFill>
                      <a:schemeClr val="bg2">
                        <a:lumMod val="10000"/>
                      </a:schemeClr>
                    </a:solidFill>
                    <a:latin typeface="Arial" panose="020B0604020202020204" pitchFamily="34" charset="0"/>
                    <a:cs typeface="Arial" panose="020B0604020202020204" pitchFamily="34" charset="0"/>
                  </a:rPr>
                  <a:t>Bài 2.13 (SGK - tr32):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miền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nghiệm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4000" i="1" smtClean="0">
                            <a:latin typeface="Cambria Math" panose="02040503050406030204" pitchFamily="18" charset="0"/>
                            <a:cs typeface="Arial" panose="020B0604020202020204" pitchFamily="34" charset="0"/>
                          </a:rPr>
                        </m:ctrlPr>
                      </m:dPr>
                      <m:e>
                        <m:eqArr>
                          <m:eqArrPr>
                            <m:ctrlPr>
                              <a:rPr lang="en-US" sz="4000" smtClean="0">
                                <a:latin typeface="Cambria Math" panose="02040503050406030204" pitchFamily="18" charset="0"/>
                                <a:cs typeface="Arial" panose="020B0604020202020204" pitchFamily="34" charset="0"/>
                              </a:rPr>
                            </m:ctrlPr>
                          </m:eqArrPr>
                          <m:e>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m:t>
                            </m:r>
                            <m:r>
                              <m:rPr>
                                <m:sty m:val="p"/>
                              </m:rPr>
                              <a:rPr lang="en-US" sz="4000" b="0" i="0" smtClean="0">
                                <a:latin typeface="Cambria Math" panose="02040503050406030204" pitchFamily="18" charset="0"/>
                                <a:cs typeface="Arial" panose="020B0604020202020204" pitchFamily="34" charset="0"/>
                              </a:rPr>
                              <m:t>y</m:t>
                            </m:r>
                            <m:r>
                              <a:rPr lang="en-US" sz="4000" b="0" i="0" smtClean="0">
                                <a:latin typeface="Cambria Math" panose="02040503050406030204" pitchFamily="18" charset="0"/>
                                <a:cs typeface="Arial" panose="020B0604020202020204" pitchFamily="34" charset="0"/>
                              </a:rPr>
                              <m:t>&lt;1    </m:t>
                            </m:r>
                          </m:e>
                          <m:e>
                            <m:r>
                              <a:rPr lang="en-US" sz="4000" b="0" i="0" smtClean="0">
                                <a:latin typeface="Cambria Math" panose="02040503050406030204" pitchFamily="18" charset="0"/>
                                <a:cs typeface="Arial" panose="020B0604020202020204" pitchFamily="34" charset="0"/>
                              </a:rPr>
                              <m:t>2</m:t>
                            </m:r>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 −</m:t>
                            </m:r>
                            <m:r>
                              <m:rPr>
                                <m:sty m:val="p"/>
                              </m:rPr>
                              <a:rPr lang="en-US" sz="4000" b="0" i="0" smtClean="0">
                                <a:latin typeface="Cambria Math" panose="02040503050406030204" pitchFamily="18" charset="0"/>
                                <a:cs typeface="Arial" panose="020B0604020202020204" pitchFamily="34" charset="0"/>
                              </a:rPr>
                              <m:t>y</m:t>
                            </m:r>
                            <m:r>
                              <a:rPr lang="en-US" sz="4000" b="0" i="0" smtClean="0">
                                <a:latin typeface="Cambria Math" panose="02040503050406030204" pitchFamily="18" charset="0"/>
                                <a:cs typeface="Arial" panose="020B0604020202020204" pitchFamily="34" charset="0"/>
                              </a:rPr>
                              <m:t> ≥3</m:t>
                            </m:r>
                          </m:e>
                        </m:eqArr>
                      </m:e>
                    </m:d>
                  </m:oMath>
                </a14:m>
                <a:r>
                  <a:rPr lang="en-US" sz="4000" dirty="0" smtClean="0">
                    <a:latin typeface="Arial" panose="020B0604020202020204" pitchFamily="34" charset="0"/>
                    <a:cs typeface="Arial" panose="020B0604020202020204" pitchFamily="34" charset="0"/>
                  </a:rPr>
                  <a:t> trên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phẳng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tọa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mc:Choice>
        <mc:Fallback>
          <p:sp>
            <p:nvSpPr>
              <p:cNvPr id="29" name="TextBox 28"/>
              <p:cNvSpPr txBox="1">
                <a:spLocks noRot="1" noChangeAspect="1" noMove="1" noResize="1" noEditPoints="1" noAdjustHandles="1" noChangeArrowheads="1" noChangeShapeType="1" noTextEdit="1"/>
              </p:cNvSpPr>
              <p:nvPr/>
            </p:nvSpPr>
            <p:spPr>
              <a:xfrm>
                <a:off x="1905000" y="1062439"/>
                <a:ext cx="15620334" cy="2677528"/>
              </a:xfrm>
              <a:prstGeom prst="rect">
                <a:avLst/>
              </a:prstGeom>
              <a:blipFill rotWithShape="0">
                <a:blip r:embed="rId14"/>
                <a:stretch>
                  <a:fillRect l="-1405" t="-227" r="-1366"/>
                </a:stretch>
              </a:blipFill>
            </p:spPr>
            <p:txBody>
              <a:bodyPr/>
              <a:lstStyle/>
              <a:p>
                <a:r>
                  <a:rPr lang="en-US">
                    <a:noFill/>
                  </a:rPr>
                  <a:t> </a:t>
                </a:r>
              </a:p>
            </p:txBody>
          </p:sp>
        </mc:Fallback>
      </mc:AlternateContent>
      <p:sp>
        <p:nvSpPr>
          <p:cNvPr id="30" name="Oval Callout 29"/>
          <p:cNvSpPr/>
          <p:nvPr/>
        </p:nvSpPr>
        <p:spPr>
          <a:xfrm>
            <a:off x="8428898" y="3594076"/>
            <a:ext cx="1865569" cy="1256054"/>
          </a:xfrm>
          <a:prstGeom prst="wedgeEllipseCallout">
            <a:avLst>
              <a:gd name="adj1" fmla="val 38528"/>
              <a:gd name="adj2" fmla="val 49868"/>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31" name="Rectangle 30"/>
          <p:cNvSpPr/>
          <p:nvPr/>
        </p:nvSpPr>
        <p:spPr>
          <a:xfrm>
            <a:off x="1668475" y="4976058"/>
            <a:ext cx="15828442" cy="3785652"/>
          </a:xfrm>
          <a:prstGeom prst="rect">
            <a:avLst/>
          </a:prstGeom>
        </p:spPr>
        <p:txBody>
          <a:bodyPr wrap="square">
            <a:spAutoFit/>
          </a:bodyPr>
          <a:lstStyle/>
          <a:p>
            <a:pPr algn="just">
              <a:lnSpc>
                <a:spcPct val="150000"/>
              </a:lnSpc>
            </a:pPr>
            <a:r>
              <a:rPr lang="vi-VN" sz="4000" b="1" dirty="0">
                <a:solidFill>
                  <a:schemeClr val="accent6">
                    <a:lumMod val="75000"/>
                  </a:schemeClr>
                </a:solidFill>
                <a:latin typeface="Arial" panose="020B0604020202020204" pitchFamily="34" charset="0"/>
                <a:cs typeface="Arial" panose="020B0604020202020204" pitchFamily="34" charset="0"/>
              </a:rPr>
              <a:t>Bước 1: </a:t>
            </a:r>
            <a:r>
              <a:rPr lang="vi-VN" sz="4000" dirty="0">
                <a:latin typeface="Arial" panose="020B0604020202020204" pitchFamily="34" charset="0"/>
                <a:cs typeface="Arial" panose="020B0604020202020204" pitchFamily="34" charset="0"/>
              </a:rPr>
              <a:t>Vẽ đường thẳng </a:t>
            </a:r>
            <a:r>
              <a:rPr lang="vi-VN" sz="4000" dirty="0" smtClean="0">
                <a:latin typeface="Arial" panose="020B0604020202020204" pitchFamily="34" charset="0"/>
                <a:cs typeface="Arial" panose="020B0604020202020204" pitchFamily="34" charset="0"/>
              </a:rPr>
              <a:t>d</a:t>
            </a:r>
            <a:r>
              <a:rPr lang="en-US" sz="4000" baseline="-25000" dirty="0" smtClean="0">
                <a:latin typeface="Arial" panose="020B0604020202020204" pitchFamily="34" charset="0"/>
                <a:cs typeface="Arial" panose="020B0604020202020204" pitchFamily="34" charset="0"/>
              </a:rPr>
              <a:t>1</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y</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vi-VN" sz="4000" dirty="0">
                <a:latin typeface="Arial" panose="020B0604020202020204" pitchFamily="34" charset="0"/>
                <a:cs typeface="Arial" panose="020B0604020202020204" pitchFamily="34" charset="0"/>
              </a:rPr>
              <a:t>. Lấy điểm O(0</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a:t>
            </a:r>
            <a:r>
              <a:rPr lang="vi-VN" sz="4000" dirty="0">
                <a:latin typeface="Arial" panose="020B0604020202020204" pitchFamily="34" charset="0"/>
                <a:cs typeface="Arial" panose="020B0604020202020204" pitchFamily="34" charset="0"/>
              </a:rPr>
              <a:t>) không thuộc </a:t>
            </a:r>
            <a:r>
              <a:rPr lang="vi-VN" sz="4000" dirty="0" smtClean="0">
                <a:latin typeface="Arial" panose="020B0604020202020204" pitchFamily="34" charset="0"/>
                <a:cs typeface="Arial" panose="020B0604020202020204" pitchFamily="34" charset="0"/>
              </a:rPr>
              <a:t>d</a:t>
            </a:r>
            <a:r>
              <a:rPr lang="en-US" sz="4000" baseline="-25000" dirty="0">
                <a:latin typeface="Arial" panose="020B0604020202020204" pitchFamily="34" charset="0"/>
                <a:cs typeface="Arial" panose="020B0604020202020204" pitchFamily="34" charset="0"/>
              </a:rPr>
              <a:t>1</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và thay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a:t>
            </a:r>
            <a:r>
              <a:rPr lang="vi-VN" sz="4000" dirty="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y</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 </a:t>
            </a:r>
            <a:r>
              <a:rPr lang="vi-VN" sz="4000" dirty="0">
                <a:latin typeface="Arial" panose="020B0604020202020204" pitchFamily="34" charset="0"/>
                <a:cs typeface="Arial" panose="020B0604020202020204" pitchFamily="34" charset="0"/>
              </a:rPr>
              <a:t>vào biểu thức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y </a:t>
            </a:r>
            <a:r>
              <a:rPr lang="vi-VN" sz="4000" dirty="0">
                <a:latin typeface="Arial" panose="020B0604020202020204" pitchFamily="34" charset="0"/>
                <a:cs typeface="Arial" panose="020B0604020202020204" pitchFamily="34" charset="0"/>
              </a:rPr>
              <a:t>ta được: </a:t>
            </a:r>
            <a:r>
              <a:rPr lang="vi-VN" sz="4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&lt;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vi-VN" sz="4000" dirty="0">
                <a:latin typeface="Arial" panose="020B0604020202020204" pitchFamily="34" charset="0"/>
                <a:cs typeface="Arial" panose="020B0604020202020204" pitchFamily="34" charset="0"/>
              </a:rPr>
              <a:t>.</a:t>
            </a:r>
          </a:p>
          <a:p>
            <a:pPr algn="just">
              <a:lnSpc>
                <a:spcPct val="150000"/>
              </a:lnSpc>
            </a:pPr>
            <a:r>
              <a:rPr lang="vi-VN" sz="4000" dirty="0">
                <a:latin typeface="Arial" panose="020B0604020202020204" pitchFamily="34" charset="0"/>
                <a:cs typeface="Arial" panose="020B0604020202020204" pitchFamily="34" charset="0"/>
              </a:rPr>
              <a:t>Do đó miền nghiệm của bất phương trình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y</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&lt;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 </a:t>
            </a:r>
            <a:r>
              <a:rPr lang="vi-VN" sz="4000" dirty="0">
                <a:latin typeface="Arial" panose="020B0604020202020204" pitchFamily="34" charset="0"/>
                <a:cs typeface="Arial" panose="020B0604020202020204" pitchFamily="34" charset="0"/>
              </a:rPr>
              <a:t>là nửa mặt phẳng bờ </a:t>
            </a:r>
            <a:r>
              <a:rPr lang="vi-VN" sz="4000" dirty="0" smtClean="0">
                <a:latin typeface="Arial" panose="020B0604020202020204" pitchFamily="34" charset="0"/>
                <a:cs typeface="Arial" panose="020B0604020202020204" pitchFamily="34" charset="0"/>
              </a:rPr>
              <a:t>d</a:t>
            </a:r>
            <a:r>
              <a:rPr lang="en-US" sz="4000" baseline="-25000" dirty="0">
                <a:latin typeface="Arial" panose="020B0604020202020204" pitchFamily="34" charset="0"/>
                <a:cs typeface="Arial" panose="020B0604020202020204" pitchFamily="34" charset="0"/>
              </a:rPr>
              <a:t>1</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chứa điểm O(0</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a:t>
            </a:r>
            <a:r>
              <a:rPr lang="vi-VN" sz="4000" dirty="0">
                <a:latin typeface="Arial" panose="020B0604020202020204" pitchFamily="34" charset="0"/>
                <a:cs typeface="Arial" panose="020B0604020202020204" pitchFamily="34" charset="0"/>
              </a:rPr>
              <a:t>) và không tính bờ </a:t>
            </a:r>
            <a:r>
              <a:rPr lang="vi-VN" sz="4000" dirty="0" smtClean="0">
                <a:latin typeface="Arial" panose="020B0604020202020204" pitchFamily="34" charset="0"/>
                <a:cs typeface="Arial" panose="020B0604020202020204" pitchFamily="34" charset="0"/>
              </a:rPr>
              <a:t>d</a:t>
            </a:r>
            <a:r>
              <a:rPr lang="en-US" sz="4000" baseline="-25000" dirty="0">
                <a:latin typeface="Arial" panose="020B0604020202020204" pitchFamily="34" charset="0"/>
                <a:cs typeface="Arial" panose="020B0604020202020204" pitchFamily="34" charset="0"/>
              </a:rPr>
              <a:t>1</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(miền không bị gạch). </a:t>
            </a:r>
          </a:p>
        </p:txBody>
      </p:sp>
    </p:spTree>
    <p:extLst>
      <p:ext uri="{BB962C8B-B14F-4D97-AF65-F5344CB8AC3E}">
        <p14:creationId xmlns:p14="http://schemas.microsoft.com/office/powerpoint/2010/main" val="394874084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strVal val="#ppt_w+.3"/>
                                          </p:val>
                                        </p:tav>
                                        <p:tav tm="100000">
                                          <p:val>
                                            <p:strVal val="#ppt_w"/>
                                          </p:val>
                                        </p:tav>
                                      </p:tavLst>
                                    </p:anim>
                                    <p:anim calcmode="lin" valueType="num">
                                      <p:cBhvr>
                                        <p:cTn id="20" dur="500" fill="hold"/>
                                        <p:tgtEl>
                                          <p:spTgt spid="31"/>
                                        </p:tgtEl>
                                        <p:attrNameLst>
                                          <p:attrName>ppt_h</p:attrName>
                                        </p:attrNameLst>
                                      </p:cBhvr>
                                      <p:tavLst>
                                        <p:tav tm="0">
                                          <p:val>
                                            <p:strVal val="#ppt_h"/>
                                          </p:val>
                                        </p:tav>
                                        <p:tav tm="100000">
                                          <p:val>
                                            <p:strVal val="#ppt_h"/>
                                          </p:val>
                                        </p:tav>
                                      </p:tavLst>
                                    </p:anim>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05600" y="412749"/>
            <a:ext cx="12458700" cy="9639300"/>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81000" y="234952"/>
            <a:ext cx="1143000" cy="1758462"/>
          </a:xfrm>
          <a:prstGeom prst="rect">
            <a:avLst/>
          </a:prstGeom>
        </p:spPr>
      </p:pic>
      <p:sp>
        <p:nvSpPr>
          <p:cNvPr id="22" name="Rectangle 21"/>
          <p:cNvSpPr/>
          <p:nvPr/>
        </p:nvSpPr>
        <p:spPr>
          <a:xfrm>
            <a:off x="922020" y="1714500"/>
            <a:ext cx="8686800" cy="7571303"/>
          </a:xfrm>
          <a:prstGeom prst="rect">
            <a:avLst/>
          </a:prstGeom>
        </p:spPr>
        <p:txBody>
          <a:bodyPr wrap="square">
            <a:spAutoFit/>
          </a:bodyPr>
          <a:lstStyle/>
          <a:p>
            <a:pPr algn="just">
              <a:lnSpc>
                <a:spcPct val="150000"/>
              </a:lnSpc>
            </a:pPr>
            <a:r>
              <a:rPr lang="vi-VN" sz="3600" b="1" dirty="0">
                <a:solidFill>
                  <a:schemeClr val="accent2">
                    <a:lumMod val="75000"/>
                  </a:schemeClr>
                </a:solidFill>
                <a:latin typeface="Arial" panose="020B0604020202020204" pitchFamily="34" charset="0"/>
                <a:cs typeface="Arial" panose="020B0604020202020204" pitchFamily="34" charset="0"/>
              </a:rPr>
              <a:t>Bước 2 :</a:t>
            </a:r>
            <a:r>
              <a:rPr lang="vi-VN" sz="3600" dirty="0">
                <a:latin typeface="Arial" panose="020B0604020202020204" pitchFamily="34" charset="0"/>
                <a:cs typeface="Arial" panose="020B0604020202020204" pitchFamily="34" charset="0"/>
              </a:rPr>
              <a:t> Vẽ đường thẳng </a:t>
            </a:r>
            <a:r>
              <a:rPr lang="vi-VN" sz="3600" dirty="0" smtClean="0">
                <a:latin typeface="Arial" panose="020B0604020202020204" pitchFamily="34" charset="0"/>
                <a:cs typeface="Arial" panose="020B0604020202020204" pitchFamily="34" charset="0"/>
              </a:rPr>
              <a:t>d</a:t>
            </a:r>
            <a:r>
              <a:rPr lang="en-US" sz="3600" baseline="-25000" dirty="0" smtClean="0">
                <a:latin typeface="Arial" panose="020B0604020202020204" pitchFamily="34" charset="0"/>
                <a:cs typeface="Arial" panose="020B0604020202020204" pitchFamily="34" charset="0"/>
              </a:rPr>
              <a:t>2</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2x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3</a:t>
            </a:r>
            <a:r>
              <a:rPr lang="vi-VN" sz="3600" dirty="0">
                <a:latin typeface="Arial" panose="020B0604020202020204" pitchFamily="34" charset="0"/>
                <a:cs typeface="Arial" panose="020B0604020202020204" pitchFamily="34" charset="0"/>
              </a:rPr>
              <a:t>. Lấy điểm O(0</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không thuộc </a:t>
            </a:r>
            <a:r>
              <a:rPr lang="vi-VN" sz="3600" dirty="0" smtClean="0">
                <a:latin typeface="Arial" panose="020B0604020202020204" pitchFamily="34" charset="0"/>
                <a:cs typeface="Arial" panose="020B0604020202020204" pitchFamily="34" charset="0"/>
              </a:rPr>
              <a:t>d</a:t>
            </a:r>
            <a:r>
              <a:rPr lang="en-US" sz="3600" baseline="-25000" dirty="0">
                <a:latin typeface="Arial" panose="020B0604020202020204" pitchFamily="34" charset="0"/>
                <a:cs typeface="Arial" panose="020B0604020202020204" pitchFamily="34" charset="0"/>
              </a:rPr>
              <a:t>2</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và thay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vào biểu thức </a:t>
            </a:r>
            <a:r>
              <a:rPr lang="vi-VN" sz="3600" dirty="0" smtClean="0">
                <a:latin typeface="Arial" panose="020B0604020202020204" pitchFamily="34" charset="0"/>
                <a:cs typeface="Arial" panose="020B0604020202020204" pitchFamily="34" charset="0"/>
              </a:rPr>
              <a:t>2x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 </a:t>
            </a:r>
            <a:r>
              <a:rPr lang="vi-VN" sz="3600" dirty="0">
                <a:latin typeface="Arial" panose="020B0604020202020204" pitchFamily="34" charset="0"/>
                <a:cs typeface="Arial" panose="020B0604020202020204" pitchFamily="34" charset="0"/>
              </a:rPr>
              <a:t>ta được: </a:t>
            </a:r>
            <a:r>
              <a:rPr lang="vi-VN" sz="36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&lt;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3</a:t>
            </a:r>
            <a:r>
              <a:rPr lang="vi-VN" sz="3600" dirty="0">
                <a:latin typeface="Arial" panose="020B0604020202020204" pitchFamily="34" charset="0"/>
                <a:cs typeface="Arial" panose="020B0604020202020204" pitchFamily="34" charset="0"/>
              </a:rPr>
              <a:t>.</a:t>
            </a:r>
          </a:p>
          <a:p>
            <a:pPr algn="just">
              <a:lnSpc>
                <a:spcPct val="150000"/>
              </a:lnSpc>
            </a:pPr>
            <a:r>
              <a:rPr lang="vi-VN" sz="3600" dirty="0">
                <a:latin typeface="Arial" panose="020B0604020202020204" pitchFamily="34" charset="0"/>
                <a:cs typeface="Arial" panose="020B0604020202020204" pitchFamily="34" charset="0"/>
              </a:rPr>
              <a:t>Do đó </a:t>
            </a:r>
            <a:r>
              <a:rPr lang="vi-VN" sz="3600" dirty="0" smtClean="0">
                <a:latin typeface="Arial" panose="020B0604020202020204" pitchFamily="34" charset="0"/>
                <a:cs typeface="Arial" panose="020B0604020202020204" pitchFamily="34" charset="0"/>
              </a:rPr>
              <a:t>mi</a:t>
            </a:r>
            <a:r>
              <a:rPr lang="en-US" sz="3600" dirty="0" smtClean="0">
                <a:latin typeface="Arial" panose="020B0604020202020204" pitchFamily="34" charset="0"/>
                <a:cs typeface="Arial" panose="020B0604020202020204" pitchFamily="34" charset="0"/>
              </a:rPr>
              <a:t>ề</a:t>
            </a:r>
            <a:r>
              <a:rPr lang="vi-VN" sz="3600" dirty="0" smtClean="0">
                <a:latin typeface="Arial" panose="020B0604020202020204" pitchFamily="34" charset="0"/>
                <a:cs typeface="Arial" panose="020B0604020202020204" pitchFamily="34" charset="0"/>
              </a:rPr>
              <a:t>n </a:t>
            </a:r>
            <a:r>
              <a:rPr lang="vi-VN" sz="3600" dirty="0">
                <a:latin typeface="Arial" panose="020B0604020202020204" pitchFamily="34" charset="0"/>
                <a:cs typeface="Arial" panose="020B0604020202020204" pitchFamily="34" charset="0"/>
              </a:rPr>
              <a:t>nghiệm của bất phương trình </a:t>
            </a:r>
            <a:r>
              <a:rPr lang="vi-VN" sz="3600" dirty="0" smtClean="0">
                <a:latin typeface="Arial" panose="020B0604020202020204" pitchFamily="34" charset="0"/>
                <a:cs typeface="Arial" panose="020B0604020202020204" pitchFamily="34" charset="0"/>
              </a:rPr>
              <a:t>2x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3 </a:t>
            </a:r>
            <a:r>
              <a:rPr lang="vi-VN" sz="3600" dirty="0">
                <a:latin typeface="Arial" panose="020B0604020202020204" pitchFamily="34" charset="0"/>
                <a:cs typeface="Arial" panose="020B0604020202020204" pitchFamily="34" charset="0"/>
              </a:rPr>
              <a:t>là nủa mặt phẳng bờ </a:t>
            </a:r>
            <a:r>
              <a:rPr lang="vi-VN" sz="3600" dirty="0" smtClean="0">
                <a:latin typeface="Arial" panose="020B0604020202020204" pitchFamily="34" charset="0"/>
                <a:cs typeface="Arial" panose="020B0604020202020204" pitchFamily="34" charset="0"/>
              </a:rPr>
              <a:t>d</a:t>
            </a:r>
            <a:r>
              <a:rPr lang="en-US" sz="3600" baseline="-25000" dirty="0">
                <a:latin typeface="Arial" panose="020B0604020202020204" pitchFamily="34" charset="0"/>
                <a:cs typeface="Arial" panose="020B0604020202020204" pitchFamily="34" charset="0"/>
              </a:rPr>
              <a:t>2</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không chứa điểm O(0</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(miền không bị gạch).</a:t>
            </a:r>
          </a:p>
          <a:p>
            <a:pPr algn="just">
              <a:lnSpc>
                <a:spcPct val="150000"/>
              </a:lnSpc>
            </a:pPr>
            <a:r>
              <a:rPr lang="vi-VN" sz="3600" dirty="0">
                <a:latin typeface="Arial" panose="020B0604020202020204" pitchFamily="34" charset="0"/>
                <a:cs typeface="Arial" panose="020B0604020202020204" pitchFamily="34" charset="0"/>
              </a:rPr>
              <a:t>Vậy miền nghiệm của hệ bất phương trình đã cho là miền không bị gạch.</a:t>
            </a:r>
          </a:p>
        </p:txBody>
      </p:sp>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72440" y="1404618"/>
            <a:ext cx="7448344" cy="7655562"/>
          </a:xfrm>
          <a:prstGeom prst="rect">
            <a:avLst/>
          </a:prstGeom>
        </p:spPr>
      </p:pic>
      <p:pic>
        <p:nvPicPr>
          <p:cNvPr id="24" name="Picture 18"/>
          <p:cNvPicPr>
            <a:picLocks noChangeAspect="1"/>
          </p:cNvPicPr>
          <p:nvPr/>
        </p:nvPicPr>
        <p:blipFill>
          <a:blip r:embed="rId14"/>
          <a:srcRect/>
          <a:stretch>
            <a:fillRect/>
          </a:stretch>
        </p:blipFill>
        <p:spPr>
          <a:xfrm rot="474231">
            <a:off x="16817698" y="8193022"/>
            <a:ext cx="1206171" cy="1468701"/>
          </a:xfrm>
          <a:prstGeom prst="rect">
            <a:avLst/>
          </a:prstGeom>
        </p:spPr>
      </p:pic>
    </p:spTree>
    <p:extLst>
      <p:ext uri="{BB962C8B-B14F-4D97-AF65-F5344CB8AC3E}">
        <p14:creationId xmlns:p14="http://schemas.microsoft.com/office/powerpoint/2010/main" val="13294349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8600" y="869331"/>
            <a:ext cx="17977734" cy="884617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842659" y="869331"/>
            <a:ext cx="1363675" cy="1426066"/>
          </a:xfrm>
          <a:prstGeom prst="rect">
            <a:avLst/>
          </a:prstGeom>
        </p:spPr>
      </p:pic>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20656650">
            <a:off x="-127356" y="537941"/>
            <a:ext cx="3066494" cy="1054107"/>
          </a:xfrm>
          <a:prstGeom prst="rect">
            <a:avLst/>
          </a:prstGeom>
        </p:spPr>
      </p:pic>
      <p:pic>
        <p:nvPicPr>
          <p:cNvPr id="20" name="Picture 20"/>
          <p:cNvPicPr>
            <a:picLocks noChangeAspect="1"/>
          </p:cNvPicPr>
          <p:nvPr/>
        </p:nvPicPr>
        <p:blipFill>
          <a:blip r:embed="rId19"/>
          <a:srcRect/>
          <a:stretch>
            <a:fillRect/>
          </a:stretch>
        </p:blipFill>
        <p:spPr>
          <a:xfrm>
            <a:off x="15340921" y="7730490"/>
            <a:ext cx="2655658" cy="2416648"/>
          </a:xfrm>
          <a:prstGeom prst="rect">
            <a:avLst/>
          </a:prstGeom>
        </p:spPr>
      </p:pic>
      <mc:AlternateContent xmlns:mc="http://schemas.openxmlformats.org/markup-compatibility/2006">
        <mc:Choice xmlns:a14="http://schemas.microsoft.com/office/drawing/2010/main" Requires="a14">
          <p:sp>
            <p:nvSpPr>
              <p:cNvPr id="24" name="TextBox 23"/>
              <p:cNvSpPr txBox="1"/>
              <p:nvPr/>
            </p:nvSpPr>
            <p:spPr>
              <a:xfrm>
                <a:off x="2168967" y="2155035"/>
                <a:ext cx="14097000" cy="3482685"/>
              </a:xfrm>
              <a:prstGeom prst="rect">
                <a:avLst/>
              </a:prstGeom>
              <a:noFill/>
            </p:spPr>
            <p:txBody>
              <a:bodyPr wrap="square" rtlCol="0">
                <a:spAutoFit/>
              </a:bodyPr>
              <a:lstStyle/>
              <a:p>
                <a:pPr algn="just"/>
                <a:r>
                  <a:rPr lang="en-US" sz="4000" b="1" dirty="0" err="1" smtClean="0">
                    <a:solidFill>
                      <a:schemeClr val="accent6">
                        <a:lumMod val="75000"/>
                      </a:schemeClr>
                    </a:solidFill>
                    <a:latin typeface="Arial" panose="020B0604020202020204" pitchFamily="34" charset="0"/>
                    <a:cs typeface="Arial" panose="020B0604020202020204" pitchFamily="34" charset="0"/>
                  </a:rPr>
                  <a:t>Bài</a:t>
                </a:r>
                <a:r>
                  <a:rPr lang="en-US" sz="4000" b="1" dirty="0" smtClean="0">
                    <a:solidFill>
                      <a:schemeClr val="accent6">
                        <a:lumMod val="75000"/>
                      </a:schemeClr>
                    </a:solidFill>
                    <a:latin typeface="Arial" panose="020B0604020202020204" pitchFamily="34" charset="0"/>
                    <a:cs typeface="Arial" panose="020B0604020202020204" pitchFamily="34" charset="0"/>
                  </a:rPr>
                  <a:t> 2.14 (SGK - tr32).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miền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nghiệm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4000" i="1" smtClean="0">
                            <a:latin typeface="Cambria Math" panose="02040503050406030204" pitchFamily="18" charset="0"/>
                            <a:cs typeface="Arial" panose="020B0604020202020204" pitchFamily="34" charset="0"/>
                          </a:rPr>
                        </m:ctrlPr>
                      </m:dPr>
                      <m:e>
                        <m:eqArr>
                          <m:eqArrPr>
                            <m:ctrlPr>
                              <a:rPr lang="en-US" sz="4000" b="0" smtClean="0">
                                <a:latin typeface="Cambria Math" panose="02040503050406030204" pitchFamily="18" charset="0"/>
                                <a:cs typeface="Arial" panose="020B0604020202020204" pitchFamily="34" charset="0"/>
                              </a:rPr>
                            </m:ctrlPr>
                          </m:eqArrPr>
                          <m:e>
                            <m:r>
                              <m:rPr>
                                <m:sty m:val="p"/>
                              </m:rPr>
                              <a:rPr lang="en-US" sz="4000" b="0" i="0" smtClean="0">
                                <a:latin typeface="Cambria Math" panose="02040503050406030204" pitchFamily="18" charset="0"/>
                                <a:cs typeface="Arial" panose="020B0604020202020204" pitchFamily="34" charset="0"/>
                              </a:rPr>
                              <m:t>y</m:t>
                            </m:r>
                            <m:r>
                              <a:rPr lang="en-US" sz="4000" b="0" i="0" smtClean="0">
                                <a:latin typeface="Cambria Math" panose="02040503050406030204" pitchFamily="18" charset="0"/>
                                <a:cs typeface="Arial" panose="020B0604020202020204" pitchFamily="34" charset="0"/>
                              </a:rPr>
                              <m:t> −2</m:t>
                            </m:r>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 ≤2</m:t>
                            </m:r>
                          </m:e>
                          <m:e>
                            <m:r>
                              <m:rPr>
                                <m:sty m:val="p"/>
                              </m:rPr>
                              <a:rPr lang="en-US" sz="4000" b="0" i="0" smtClean="0">
                                <a:latin typeface="Cambria Math" panose="02040503050406030204" pitchFamily="18" charset="0"/>
                                <a:cs typeface="Arial" panose="020B0604020202020204" pitchFamily="34" charset="0"/>
                              </a:rPr>
                              <m:t>y</m:t>
                            </m:r>
                            <m:r>
                              <a:rPr lang="en-US" sz="4000" b="0" i="0" smtClean="0">
                                <a:latin typeface="Cambria Math" panose="02040503050406030204" pitchFamily="18" charset="0"/>
                                <a:cs typeface="Arial" panose="020B0604020202020204" pitchFamily="34" charset="0"/>
                              </a:rPr>
                              <m:t> ≤4</m:t>
                            </m:r>
                            <m:r>
                              <a:rPr lang="en-US" sz="4000" b="0" i="0" smtClean="0">
                                <a:latin typeface="Cambria Math" panose="02040503050406030204" pitchFamily="18" charset="0"/>
                                <a:ea typeface="Cambria Math" panose="02040503050406030204" pitchFamily="18" charset="0"/>
                                <a:cs typeface="Arial" panose="020B0604020202020204" pitchFamily="34" charset="0"/>
                              </a:rPr>
                              <m:t>           </m:t>
                            </m:r>
                          </m:e>
                          <m:e>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 ≤5</m:t>
                            </m:r>
                            <m:r>
                              <a:rPr lang="en-US" sz="4000" b="0" i="0" smtClean="0">
                                <a:latin typeface="Cambria Math" panose="02040503050406030204" pitchFamily="18" charset="0"/>
                                <a:ea typeface="Cambria Math" panose="02040503050406030204" pitchFamily="18" charset="0"/>
                                <a:cs typeface="Arial" panose="020B0604020202020204" pitchFamily="34" charset="0"/>
                              </a:rPr>
                              <m:t>           </m:t>
                            </m:r>
                          </m:e>
                          <m:e>
                            <m:r>
                              <m:rPr>
                                <m:sty m:val="p"/>
                              </m:rPr>
                              <a:rPr lang="en-US" sz="4000" b="0" i="0" smtClean="0">
                                <a:latin typeface="Cambria Math" panose="02040503050406030204" pitchFamily="18" charset="0"/>
                                <a:ea typeface="Cambria Math" panose="02040503050406030204" pitchFamily="18" charset="0"/>
                                <a:cs typeface="Arial" panose="020B0604020202020204" pitchFamily="34" charset="0"/>
                              </a:rPr>
                              <m:t>x</m:t>
                            </m:r>
                            <m:r>
                              <a:rPr lang="en-US" sz="4000" b="0" i="0" smtClean="0">
                                <a:latin typeface="Cambria Math" panose="02040503050406030204" pitchFamily="18" charset="0"/>
                                <a:ea typeface="Cambria Math" panose="02040503050406030204" pitchFamily="18" charset="0"/>
                                <a:cs typeface="Arial" panose="020B0604020202020204" pitchFamily="34" charset="0"/>
                              </a:rPr>
                              <m:t>+</m:t>
                            </m:r>
                            <m:r>
                              <m:rPr>
                                <m:sty m:val="p"/>
                              </m:rPr>
                              <a:rPr lang="en-US" sz="4000" b="0" i="0" smtClean="0">
                                <a:latin typeface="Cambria Math" panose="02040503050406030204" pitchFamily="18" charset="0"/>
                                <a:ea typeface="Cambria Math" panose="02040503050406030204" pitchFamily="18" charset="0"/>
                                <a:cs typeface="Arial" panose="020B0604020202020204" pitchFamily="34" charset="0"/>
                              </a:rPr>
                              <m:t>y</m:t>
                            </m:r>
                            <m:r>
                              <a:rPr lang="en-US" sz="4000" b="0" i="0" smtClean="0">
                                <a:latin typeface="Cambria Math" panose="02040503050406030204" pitchFamily="18" charset="0"/>
                                <a:ea typeface="Cambria Math" panose="02040503050406030204" pitchFamily="18" charset="0"/>
                                <a:cs typeface="Arial" panose="020B0604020202020204" pitchFamily="34" charset="0"/>
                              </a:rPr>
                              <m:t> ≥−1</m:t>
                            </m:r>
                          </m:e>
                        </m:eqArr>
                      </m:e>
                    </m:d>
                  </m:oMath>
                </a14:m>
                <a:r>
                  <a:rPr lang="en-US" sz="40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phẳng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tọa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2168967" y="2155035"/>
                <a:ext cx="14097000" cy="3482685"/>
              </a:xfrm>
              <a:prstGeom prst="rect">
                <a:avLst/>
              </a:prstGeom>
              <a:blipFill rotWithShape="0">
                <a:blip r:embed="rId20"/>
                <a:stretch>
                  <a:fillRect l="-1557" t="-3152" r="-1514"/>
                </a:stretch>
              </a:blipFill>
            </p:spPr>
            <p:txBody>
              <a:bodyPr/>
              <a:lstStyle/>
              <a:p>
                <a:r>
                  <a:rPr lang="en-US">
                    <a:noFill/>
                  </a:rPr>
                  <a:t> </a:t>
                </a:r>
              </a:p>
            </p:txBody>
          </p:sp>
        </mc:Fallback>
      </mc:AlternateContent>
      <p:sp>
        <p:nvSpPr>
          <p:cNvPr id="25" name="TextBox 24"/>
          <p:cNvSpPr txBox="1"/>
          <p:nvPr/>
        </p:nvSpPr>
        <p:spPr>
          <a:xfrm>
            <a:off x="2138487" y="5755661"/>
            <a:ext cx="14673692"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nhỏ</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F(x; y) = -x - y </a:t>
            </a:r>
            <a:r>
              <a:rPr lang="en-US" sz="4000" dirty="0" err="1" smtClean="0">
                <a:latin typeface="Arial" panose="020B0604020202020204" pitchFamily="34" charset="0"/>
                <a:cs typeface="Arial" panose="020B0604020202020204" pitchFamily="34" charset="0"/>
              </a:rPr>
              <a:t>với</a:t>
            </a:r>
            <a:r>
              <a:rPr lang="en-US" sz="4000" dirty="0" smtClean="0">
                <a:latin typeface="Arial" panose="020B0604020202020204" pitchFamily="34" charset="0"/>
                <a:cs typeface="Arial" panose="020B0604020202020204" pitchFamily="34" charset="0"/>
              </a:rPr>
              <a:t> (x; y) </a:t>
            </a:r>
            <a:r>
              <a:rPr lang="en-US" sz="4000" dirty="0" err="1" smtClean="0">
                <a:latin typeface="Arial" panose="020B0604020202020204" pitchFamily="34" charset="0"/>
                <a:cs typeface="Arial" panose="020B0604020202020204" pitchFamily="34" charset="0"/>
              </a:rPr>
              <a:t>thỏa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mãn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0994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0" y="647700"/>
            <a:ext cx="17526000" cy="8915400"/>
          </a:xfrm>
          <a:prstGeom prst="rect">
            <a:avLst/>
          </a:prstGeom>
        </p:spPr>
      </p:pic>
      <p:grpSp>
        <p:nvGrpSpPr>
          <p:cNvPr id="12" name="Group 12"/>
          <p:cNvGrpSpPr/>
          <p:nvPr/>
        </p:nvGrpSpPr>
        <p:grpSpPr>
          <a:xfrm>
            <a:off x="1008930" y="2300401"/>
            <a:ext cx="513109" cy="6494051"/>
            <a:chOff x="0" y="0"/>
            <a:chExt cx="684145" cy="8658735"/>
          </a:xfrm>
        </p:grpSpPr>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684145" cy="636877"/>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1341115"/>
              <a:ext cx="684145" cy="636877"/>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2670718"/>
              <a:ext cx="684145" cy="636877"/>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4011833"/>
              <a:ext cx="684145" cy="636877"/>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5351140"/>
              <a:ext cx="684145" cy="636877"/>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6680743"/>
              <a:ext cx="684145" cy="636877"/>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8021858"/>
              <a:ext cx="684145" cy="636877"/>
            </a:xfrm>
            <a:prstGeom prst="rect">
              <a:avLst/>
            </a:prstGeom>
          </p:spPr>
        </p:pic>
      </p:grpSp>
      <p:grpSp>
        <p:nvGrpSpPr>
          <p:cNvPr id="30" name="Group 29"/>
          <p:cNvGrpSpPr/>
          <p:nvPr/>
        </p:nvGrpSpPr>
        <p:grpSpPr>
          <a:xfrm>
            <a:off x="7665968" y="454368"/>
            <a:ext cx="2956063" cy="1639271"/>
            <a:chOff x="4359960" y="729438"/>
            <a:chExt cx="2956063" cy="1639271"/>
          </a:xfrm>
        </p:grpSpPr>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388922">
              <a:off x="5018356" y="71042"/>
              <a:ext cx="1639271" cy="2956063"/>
            </a:xfrm>
            <a:prstGeom prst="rect">
              <a:avLst/>
            </a:prstGeom>
          </p:spPr>
        </p:pic>
        <p:sp>
          <p:nvSpPr>
            <p:cNvPr id="22" name="TextBox 22"/>
            <p:cNvSpPr txBox="1"/>
            <p:nvPr/>
          </p:nvSpPr>
          <p:spPr>
            <a:xfrm>
              <a:off x="4820792" y="1241296"/>
              <a:ext cx="2034398" cy="615553"/>
            </a:xfrm>
            <a:prstGeom prst="rect">
              <a:avLst/>
            </a:prstGeom>
          </p:spPr>
          <p:txBody>
            <a:bodyPr wrap="square" lIns="0" tIns="0" rIns="0" bIns="0" rtlCol="0" anchor="t">
              <a:spAutoFit/>
            </a:bodyPr>
            <a:lstStyle/>
            <a:p>
              <a:pPr algn="ctr">
                <a:lnSpc>
                  <a:spcPts val="4800"/>
                </a:lnSpc>
                <a:spcBef>
                  <a:spcPct val="0"/>
                </a:spcBef>
              </a:pPr>
              <a:r>
                <a:rPr lang="en-US" sz="4400" b="1" dirty="0" err="1" smtClean="0">
                  <a:solidFill>
                    <a:srgbClr val="FFFFFF"/>
                  </a:solidFill>
                  <a:latin typeface="Arial" panose="020B0604020202020204" pitchFamily="34" charset="0"/>
                  <a:cs typeface="Arial" panose="020B0604020202020204" pitchFamily="34" charset="0"/>
                </a:rPr>
                <a:t>Giải</a:t>
              </a:r>
              <a:endParaRPr lang="en-US" sz="4400" b="1" dirty="0">
                <a:solidFill>
                  <a:srgbClr val="FFFFFF"/>
                </a:solidFill>
                <a:latin typeface="Arial" panose="020B0604020202020204" pitchFamily="34" charset="0"/>
                <a:cs typeface="Arial" panose="020B0604020202020204" pitchFamily="34" charset="0"/>
              </a:endParaRPr>
            </a:p>
          </p:txBody>
        </p:sp>
      </p:grpSp>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9621874">
            <a:off x="371243" y="787041"/>
            <a:ext cx="2033947" cy="528826"/>
          </a:xfrm>
          <a:prstGeom prst="rect">
            <a:avLst/>
          </a:prstGeom>
        </p:spPr>
      </p:pic>
      <p:pic>
        <p:nvPicPr>
          <p:cNvPr id="29" name="Picture 2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19917" y="8864220"/>
            <a:ext cx="1267542" cy="1245360"/>
          </a:xfrm>
          <a:prstGeom prst="rect">
            <a:avLst/>
          </a:prstGeom>
        </p:spPr>
      </p:pic>
      <p:sp>
        <p:nvSpPr>
          <p:cNvPr id="31" name="Rectangle 30"/>
          <p:cNvSpPr/>
          <p:nvPr/>
        </p:nvSpPr>
        <p:spPr>
          <a:xfrm>
            <a:off x="2037039" y="2328299"/>
            <a:ext cx="14954769" cy="5909310"/>
          </a:xfrm>
          <a:prstGeom prst="rect">
            <a:avLst/>
          </a:prstGeom>
        </p:spPr>
        <p:txBody>
          <a:bodyPr wrap="square">
            <a:spAutoFit/>
          </a:bodyPr>
          <a:lstStyle/>
          <a:p>
            <a:pPr algn="just">
              <a:lnSpc>
                <a:spcPct val="150000"/>
              </a:lnSpc>
            </a:pPr>
            <a:r>
              <a:rPr lang="vi-VN" sz="3600" b="1" dirty="0">
                <a:solidFill>
                  <a:srgbClr val="0070C0"/>
                </a:solidFill>
                <a:latin typeface="Arial" panose="020B0604020202020204" pitchFamily="34" charset="0"/>
                <a:cs typeface="Arial" panose="020B0604020202020204" pitchFamily="34" charset="0"/>
              </a:rPr>
              <a:t>Bước 1: </a:t>
            </a:r>
            <a:r>
              <a:rPr lang="vi-VN" sz="3600" dirty="0">
                <a:latin typeface="Arial" panose="020B0604020202020204" pitchFamily="34" charset="0"/>
                <a:cs typeface="Arial" panose="020B0604020202020204" pitchFamily="34" charset="0"/>
              </a:rPr>
              <a:t>Vẽ đường thẳng </a:t>
            </a:r>
            <a:r>
              <a:rPr lang="vi-VN" sz="3600" dirty="0" smtClean="0">
                <a:latin typeface="Arial" panose="020B0604020202020204" pitchFamily="34" charset="0"/>
                <a:cs typeface="Arial" panose="020B0604020202020204" pitchFamily="34" charset="0"/>
              </a:rPr>
              <a:t>d</a:t>
            </a:r>
            <a:r>
              <a:rPr lang="en-US" sz="3600" baseline="-25000" dirty="0" smtClean="0">
                <a:latin typeface="Arial" panose="020B0604020202020204" pitchFamily="34" charset="0"/>
                <a:cs typeface="Arial" panose="020B0604020202020204" pitchFamily="34" charset="0"/>
              </a:rPr>
              <a:t>1</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2x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2</a:t>
            </a:r>
            <a:r>
              <a:rPr lang="vi-VN" sz="3600" dirty="0">
                <a:latin typeface="Arial" panose="020B0604020202020204" pitchFamily="34" charset="0"/>
                <a:cs typeface="Arial" panose="020B0604020202020204" pitchFamily="34" charset="0"/>
              </a:rPr>
              <a:t>. Lấy điểm O(0</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không thuộc </a:t>
            </a:r>
            <a:r>
              <a:rPr lang="vi-VN" sz="3600" dirty="0" smtClean="0">
                <a:latin typeface="Arial" panose="020B0604020202020204" pitchFamily="34" charset="0"/>
                <a:cs typeface="Arial" panose="020B0604020202020204" pitchFamily="34" charset="0"/>
              </a:rPr>
              <a:t>d</a:t>
            </a:r>
            <a:r>
              <a:rPr lang="en-US" sz="3600" baseline="-25000" dirty="0">
                <a:latin typeface="Arial" panose="020B0604020202020204" pitchFamily="34" charset="0"/>
                <a:cs typeface="Arial" panose="020B0604020202020204" pitchFamily="34" charset="0"/>
              </a:rPr>
              <a:t>1</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và thay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vào biểu thức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2x </a:t>
            </a:r>
            <a:r>
              <a:rPr lang="vi-VN" sz="3600" dirty="0">
                <a:latin typeface="Arial" panose="020B0604020202020204" pitchFamily="34" charset="0"/>
                <a:cs typeface="Arial" panose="020B0604020202020204" pitchFamily="34" charset="0"/>
              </a:rPr>
              <a:t>ta được: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&lt;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2</a:t>
            </a:r>
            <a:r>
              <a:rPr lang="vi-VN" sz="3600" dirty="0">
                <a:latin typeface="Arial" panose="020B0604020202020204" pitchFamily="34" charset="0"/>
                <a:cs typeface="Arial" panose="020B0604020202020204" pitchFamily="34" charset="0"/>
              </a:rPr>
              <a:t>.</a:t>
            </a:r>
          </a:p>
          <a:p>
            <a:pPr algn="just">
              <a:lnSpc>
                <a:spcPct val="150000"/>
              </a:lnSpc>
            </a:pPr>
            <a:r>
              <a:rPr lang="vi-VN" sz="3600" dirty="0">
                <a:latin typeface="Arial" panose="020B0604020202020204" pitchFamily="34" charset="0"/>
                <a:cs typeface="Arial" panose="020B0604020202020204" pitchFamily="34" charset="0"/>
              </a:rPr>
              <a:t>Do đó miền nghiệm của bất phương trình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2x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2 </a:t>
            </a:r>
            <a:r>
              <a:rPr lang="vi-VN" sz="3600" dirty="0">
                <a:latin typeface="Arial" panose="020B0604020202020204" pitchFamily="34" charset="0"/>
                <a:cs typeface="Arial" panose="020B0604020202020204" pitchFamily="34" charset="0"/>
              </a:rPr>
              <a:t>là </a:t>
            </a:r>
            <a:r>
              <a:rPr lang="vi-VN" sz="3600" dirty="0" smtClean="0">
                <a:latin typeface="Arial" panose="020B0604020202020204" pitchFamily="34" charset="0"/>
                <a:cs typeface="Arial" panose="020B0604020202020204" pitchFamily="34" charset="0"/>
              </a:rPr>
              <a:t>n</a:t>
            </a:r>
            <a:r>
              <a:rPr lang="en-US" sz="3600" dirty="0" smtClean="0">
                <a:latin typeface="Arial" panose="020B0604020202020204" pitchFamily="34" charset="0"/>
                <a:cs typeface="Arial" panose="020B0604020202020204" pitchFamily="34" charset="0"/>
              </a:rPr>
              <a:t>ử</a:t>
            </a:r>
            <a:r>
              <a:rPr lang="vi-VN" sz="3600" dirty="0" smtClean="0">
                <a:latin typeface="Arial" panose="020B0604020202020204" pitchFamily="34" charset="0"/>
                <a:cs typeface="Arial" panose="020B0604020202020204" pitchFamily="34" charset="0"/>
              </a:rPr>
              <a:t>a </a:t>
            </a:r>
            <a:r>
              <a:rPr lang="vi-VN" sz="3600" dirty="0">
                <a:latin typeface="Arial" panose="020B0604020202020204" pitchFamily="34" charset="0"/>
                <a:cs typeface="Arial" panose="020B0604020202020204" pitchFamily="34" charset="0"/>
              </a:rPr>
              <a:t>mặt phẳng bờ </a:t>
            </a:r>
            <a:r>
              <a:rPr lang="vi-VN" sz="3600" dirty="0" smtClean="0">
                <a:latin typeface="Arial" panose="020B0604020202020204" pitchFamily="34" charset="0"/>
                <a:cs typeface="Arial" panose="020B0604020202020204" pitchFamily="34" charset="0"/>
              </a:rPr>
              <a:t>d</a:t>
            </a:r>
            <a:r>
              <a:rPr lang="en-US" sz="3600" baseline="-25000" dirty="0">
                <a:latin typeface="Arial" panose="020B0604020202020204" pitchFamily="34" charset="0"/>
                <a:cs typeface="Arial" panose="020B0604020202020204" pitchFamily="34" charset="0"/>
              </a:rPr>
              <a:t>1</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chứa điểm O(0</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(miền không bị gạch).</a:t>
            </a:r>
          </a:p>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2: </a:t>
            </a:r>
            <a:r>
              <a:rPr lang="vi-VN" sz="3600" dirty="0">
                <a:latin typeface="Arial" panose="020B0604020202020204" pitchFamily="34" charset="0"/>
                <a:cs typeface="Arial" panose="020B0604020202020204" pitchFamily="34" charset="0"/>
              </a:rPr>
              <a:t>Vẽ đường thẳng </a:t>
            </a:r>
            <a:r>
              <a:rPr lang="vi-VN" sz="3600" dirty="0" smtClean="0">
                <a:latin typeface="Arial" panose="020B0604020202020204" pitchFamily="34" charset="0"/>
                <a:cs typeface="Arial" panose="020B0604020202020204" pitchFamily="34" charset="0"/>
              </a:rPr>
              <a:t>d</a:t>
            </a:r>
            <a:r>
              <a:rPr lang="en-US" sz="3600" baseline="-25000" dirty="0" smtClean="0">
                <a:latin typeface="Arial" panose="020B0604020202020204" pitchFamily="34" charset="0"/>
                <a:cs typeface="Arial" panose="020B0604020202020204" pitchFamily="34" charset="0"/>
              </a:rPr>
              <a:t>2</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và điểm O(0</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thoả mãn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&lt;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4</a:t>
            </a:r>
            <a:r>
              <a:rPr lang="vi-VN" sz="3600" dirty="0">
                <a:latin typeface="Arial" panose="020B0604020202020204" pitchFamily="34" charset="0"/>
                <a:cs typeface="Arial" panose="020B0604020202020204" pitchFamily="34" charset="0"/>
              </a:rPr>
              <a:t>. Do đó miền nghiệm của bất phương trình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là </a:t>
            </a:r>
            <a:r>
              <a:rPr lang="vi-VN" sz="3600" dirty="0" smtClean="0">
                <a:latin typeface="Arial" panose="020B0604020202020204" pitchFamily="34" charset="0"/>
                <a:cs typeface="Arial" panose="020B0604020202020204" pitchFamily="34" charset="0"/>
              </a:rPr>
              <a:t>n</a:t>
            </a:r>
            <a:r>
              <a:rPr lang="en-US" sz="3600" dirty="0" smtClean="0">
                <a:latin typeface="Arial" panose="020B0604020202020204" pitchFamily="34" charset="0"/>
                <a:cs typeface="Arial" panose="020B0604020202020204" pitchFamily="34" charset="0"/>
              </a:rPr>
              <a:t>ử</a:t>
            </a:r>
            <a:r>
              <a:rPr lang="vi-VN" sz="3600" dirty="0" smtClean="0">
                <a:latin typeface="Arial" panose="020B0604020202020204" pitchFamily="34" charset="0"/>
                <a:cs typeface="Arial" panose="020B0604020202020204" pitchFamily="34" charset="0"/>
              </a:rPr>
              <a:t>a </a:t>
            </a:r>
            <a:r>
              <a:rPr lang="vi-VN" sz="3600" dirty="0">
                <a:latin typeface="Arial" panose="020B0604020202020204" pitchFamily="34" charset="0"/>
                <a:cs typeface="Arial" panose="020B0604020202020204" pitchFamily="34" charset="0"/>
              </a:rPr>
              <a:t>mặt phẳng bờ </a:t>
            </a:r>
            <a:r>
              <a:rPr lang="vi-VN" sz="3600" dirty="0" smtClean="0">
                <a:latin typeface="Arial" panose="020B0604020202020204" pitchFamily="34" charset="0"/>
                <a:cs typeface="Arial" panose="020B0604020202020204" pitchFamily="34" charset="0"/>
              </a:rPr>
              <a:t>d</a:t>
            </a:r>
            <a:r>
              <a:rPr lang="en-US" sz="3600" baseline="-25000" dirty="0">
                <a:latin typeface="Arial" panose="020B0604020202020204" pitchFamily="34" charset="0"/>
                <a:cs typeface="Arial" panose="020B0604020202020204" pitchFamily="34" charset="0"/>
              </a:rPr>
              <a:t>2</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chứa điểm O(0</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(miền không bị gạch).</a:t>
            </a:r>
          </a:p>
        </p:txBody>
      </p:sp>
    </p:spTree>
    <p:extLst>
      <p:ext uri="{BB962C8B-B14F-4D97-AF65-F5344CB8AC3E}">
        <p14:creationId xmlns:p14="http://schemas.microsoft.com/office/powerpoint/2010/main" val="2798878891"/>
      </p:ext>
    </p:extLst>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arn(inVertical)">
                                      <p:cBhvr>
                                        <p:cTn id="7" dur="500"/>
                                        <p:tgtEl>
                                          <p:spTgt spid="3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1">
                                            <p:txEl>
                                              <p:pRg st="1" end="1"/>
                                            </p:txEl>
                                          </p:spTgt>
                                        </p:tgtEl>
                                        <p:attrNameLst>
                                          <p:attrName>style.visibility</p:attrName>
                                        </p:attrNameLst>
                                      </p:cBhvr>
                                      <p:to>
                                        <p:strVal val="visible"/>
                                      </p:to>
                                    </p:set>
                                    <p:animEffect transition="in" filter="barn(inVertical)">
                                      <p:cBhvr>
                                        <p:cTn id="10" dur="500"/>
                                        <p:tgtEl>
                                          <p:spTgt spid="3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anim calcmode="lin" valueType="num">
                                      <p:cBhvr additive="base">
                                        <p:cTn id="15" dur="500"/>
                                        <p:tgtEl>
                                          <p:spTgt spid="31">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0" y="647700"/>
            <a:ext cx="17526000" cy="8915400"/>
          </a:xfrm>
          <a:prstGeom prst="rect">
            <a:avLst/>
          </a:prstGeom>
        </p:spPr>
      </p:pic>
      <p:grpSp>
        <p:nvGrpSpPr>
          <p:cNvPr id="12" name="Group 12"/>
          <p:cNvGrpSpPr/>
          <p:nvPr/>
        </p:nvGrpSpPr>
        <p:grpSpPr>
          <a:xfrm>
            <a:off x="1008930" y="2300401"/>
            <a:ext cx="513109" cy="6494051"/>
            <a:chOff x="0" y="0"/>
            <a:chExt cx="684145" cy="8658735"/>
          </a:xfrm>
        </p:grpSpPr>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684145" cy="636877"/>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1341115"/>
              <a:ext cx="684145" cy="636877"/>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2670718"/>
              <a:ext cx="684145" cy="636877"/>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4011833"/>
              <a:ext cx="684145" cy="636877"/>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5351140"/>
              <a:ext cx="684145" cy="636877"/>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6680743"/>
              <a:ext cx="684145" cy="636877"/>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8021858"/>
              <a:ext cx="684145" cy="636877"/>
            </a:xfrm>
            <a:prstGeom prst="rect">
              <a:avLst/>
            </a:prstGeom>
          </p:spPr>
        </p:pic>
      </p:grpSp>
      <p:pic>
        <p:nvPicPr>
          <p:cNvPr id="29" name="Picture 2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19917" y="8864220"/>
            <a:ext cx="1267542" cy="1245360"/>
          </a:xfrm>
          <a:prstGeom prst="rect">
            <a:avLst/>
          </a:prstGeom>
        </p:spPr>
      </p:pic>
      <p:pic>
        <p:nvPicPr>
          <p:cNvPr id="27" name="Picture 19"/>
          <p:cNvPicPr>
            <a:picLocks noChangeAspect="1"/>
          </p:cNvPicPr>
          <p:nvPr/>
        </p:nvPicPr>
        <p:blipFill>
          <a:blip r:embed="rId18"/>
          <a:srcRect/>
          <a:stretch>
            <a:fillRect/>
          </a:stretch>
        </p:blipFill>
        <p:spPr>
          <a:xfrm rot="625468">
            <a:off x="15197348" y="8081991"/>
            <a:ext cx="2645765" cy="2232364"/>
          </a:xfrm>
          <a:prstGeom prst="rect">
            <a:avLst/>
          </a:prstGeom>
        </p:spPr>
      </p:pic>
      <p:sp>
        <p:nvSpPr>
          <p:cNvPr id="21" name="Rectangle 20"/>
          <p:cNvSpPr/>
          <p:nvPr/>
        </p:nvSpPr>
        <p:spPr>
          <a:xfrm>
            <a:off x="1707287" y="1222814"/>
            <a:ext cx="15182443" cy="7478970"/>
          </a:xfrm>
          <a:prstGeom prst="rect">
            <a:avLst/>
          </a:prstGeom>
        </p:spPr>
        <p:txBody>
          <a:bodyPr wrap="square">
            <a:spAutoFit/>
          </a:bodyPr>
          <a:lstStyle/>
          <a:p>
            <a:pPr algn="just">
              <a:lnSpc>
                <a:spcPct val="150000"/>
              </a:lnSpc>
            </a:pPr>
            <a:r>
              <a:rPr lang="vi-VN" sz="4000" b="1" dirty="0">
                <a:solidFill>
                  <a:srgbClr val="0070C0"/>
                </a:solidFill>
                <a:latin typeface="Arial" panose="020B0604020202020204" pitchFamily="34" charset="0"/>
                <a:cs typeface="Arial" panose="020B0604020202020204" pitchFamily="34" charset="0"/>
              </a:rPr>
              <a:t>Bước 3: </a:t>
            </a:r>
            <a:r>
              <a:rPr lang="vi-VN" sz="4000" dirty="0">
                <a:latin typeface="Arial" panose="020B0604020202020204" pitchFamily="34" charset="0"/>
                <a:cs typeface="Arial" panose="020B0604020202020204" pitchFamily="34" charset="0"/>
              </a:rPr>
              <a:t>Vẽ đường thẳng </a:t>
            </a:r>
            <a:r>
              <a:rPr lang="vi-VN" sz="4000" dirty="0" smtClean="0">
                <a:latin typeface="Arial" panose="020B0604020202020204" pitchFamily="34" charset="0"/>
                <a:cs typeface="Arial" panose="020B0604020202020204" pitchFamily="34" charset="0"/>
              </a:rPr>
              <a:t>d</a:t>
            </a:r>
            <a:r>
              <a:rPr lang="en-US" sz="4000" baseline="-25000" dirty="0" smtClean="0">
                <a:latin typeface="Arial" panose="020B0604020202020204" pitchFamily="34" charset="0"/>
                <a:cs typeface="Arial" panose="020B0604020202020204" pitchFamily="34" charset="0"/>
              </a:rPr>
              <a:t>3</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5 </a:t>
            </a:r>
            <a:r>
              <a:rPr lang="vi-VN" sz="4000" dirty="0">
                <a:latin typeface="Arial" panose="020B0604020202020204" pitchFamily="34" charset="0"/>
                <a:cs typeface="Arial" panose="020B0604020202020204" pitchFamily="34" charset="0"/>
              </a:rPr>
              <a:t>và điểm O(0</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a:t>
            </a:r>
            <a:r>
              <a:rPr lang="vi-VN" sz="4000" dirty="0">
                <a:latin typeface="Arial" panose="020B0604020202020204" pitchFamily="34" charset="0"/>
                <a:cs typeface="Arial" panose="020B0604020202020204" pitchFamily="34" charset="0"/>
              </a:rPr>
              <a:t>) thoả mãn </a:t>
            </a:r>
            <a:r>
              <a:rPr lang="vi-VN" sz="4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&lt;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5</a:t>
            </a:r>
            <a:r>
              <a:rPr lang="vi-VN" sz="4000" dirty="0">
                <a:latin typeface="Arial" panose="020B0604020202020204" pitchFamily="34" charset="0"/>
                <a:cs typeface="Arial" panose="020B0604020202020204" pitchFamily="34" charset="0"/>
              </a:rPr>
              <a:t>. Do đó miền nghiệm của bất phương trình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5 </a:t>
            </a:r>
            <a:r>
              <a:rPr lang="vi-VN" sz="4000" dirty="0">
                <a:latin typeface="Arial" panose="020B0604020202020204" pitchFamily="34" charset="0"/>
                <a:cs typeface="Arial" panose="020B0604020202020204" pitchFamily="34" charset="0"/>
              </a:rPr>
              <a:t>là nửa mặt phẳng bờ </a:t>
            </a:r>
            <a:r>
              <a:rPr lang="vi-VN" sz="4000" dirty="0" smtClean="0">
                <a:latin typeface="Arial" panose="020B0604020202020204" pitchFamily="34" charset="0"/>
                <a:cs typeface="Arial" panose="020B0604020202020204" pitchFamily="34" charset="0"/>
              </a:rPr>
              <a:t>d</a:t>
            </a:r>
            <a:r>
              <a:rPr lang="en-US" sz="4000" baseline="-25000" dirty="0">
                <a:latin typeface="Arial" panose="020B0604020202020204" pitchFamily="34" charset="0"/>
                <a:cs typeface="Arial" panose="020B0604020202020204" pitchFamily="34" charset="0"/>
              </a:rPr>
              <a:t>3</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chứa điểm O(0</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a:t>
            </a:r>
            <a:r>
              <a:rPr lang="vi-VN" sz="4000" dirty="0">
                <a:latin typeface="Arial" panose="020B0604020202020204" pitchFamily="34" charset="0"/>
                <a:cs typeface="Arial" panose="020B0604020202020204" pitchFamily="34" charset="0"/>
              </a:rPr>
              <a:t>) (miền không bị gạch).</a:t>
            </a:r>
          </a:p>
          <a:p>
            <a:pPr algn="just">
              <a:lnSpc>
                <a:spcPct val="150000"/>
              </a:lnSpc>
            </a:pPr>
            <a:r>
              <a:rPr lang="vi-VN" sz="4000" b="1" dirty="0" smtClean="0">
                <a:solidFill>
                  <a:srgbClr val="0070C0"/>
                </a:solidFill>
                <a:latin typeface="Arial" panose="020B0604020202020204" pitchFamily="34" charset="0"/>
                <a:cs typeface="Arial" panose="020B0604020202020204" pitchFamily="34" charset="0"/>
              </a:rPr>
              <a:t>Bước </a:t>
            </a:r>
            <a:r>
              <a:rPr lang="vi-VN" sz="4000" b="1" dirty="0">
                <a:solidFill>
                  <a:srgbClr val="0070C0"/>
                </a:solidFill>
                <a:latin typeface="Arial" panose="020B0604020202020204" pitchFamily="34" charset="0"/>
                <a:cs typeface="Arial" panose="020B0604020202020204" pitchFamily="34" charset="0"/>
              </a:rPr>
              <a:t>4: </a:t>
            </a:r>
            <a:r>
              <a:rPr lang="vi-VN" sz="4000" dirty="0">
                <a:latin typeface="Arial" panose="020B0604020202020204" pitchFamily="34" charset="0"/>
                <a:cs typeface="Arial" panose="020B0604020202020204" pitchFamily="34" charset="0"/>
              </a:rPr>
              <a:t>Vẽ đường thẳng </a:t>
            </a:r>
            <a:r>
              <a:rPr lang="vi-VN" sz="4000" dirty="0" smtClean="0">
                <a:latin typeface="Arial" panose="020B0604020202020204" pitchFamily="34" charset="0"/>
                <a:cs typeface="Arial" panose="020B0604020202020204" pitchFamily="34" charset="0"/>
              </a:rPr>
              <a:t>d</a:t>
            </a:r>
            <a:r>
              <a:rPr lang="en-US" sz="4000" baseline="-25000" dirty="0" smtClean="0">
                <a:latin typeface="Arial" panose="020B0604020202020204" pitchFamily="34" charset="0"/>
                <a:cs typeface="Arial" panose="020B0604020202020204" pitchFamily="34" charset="0"/>
              </a:rPr>
              <a:t>4</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y</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1. Lấy điểm O(0</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a:t>
            </a:r>
            <a:r>
              <a:rPr lang="vi-VN" sz="4000" dirty="0">
                <a:latin typeface="Arial" panose="020B0604020202020204" pitchFamily="34" charset="0"/>
                <a:cs typeface="Arial" panose="020B0604020202020204" pitchFamily="34" charset="0"/>
              </a:rPr>
              <a:t>) không thuộc </a:t>
            </a:r>
            <a:r>
              <a:rPr lang="vi-VN" sz="4000" dirty="0" smtClean="0">
                <a:latin typeface="Arial" panose="020B0604020202020204" pitchFamily="34" charset="0"/>
                <a:cs typeface="Arial" panose="020B0604020202020204" pitchFamily="34" charset="0"/>
              </a:rPr>
              <a:t>d</a:t>
            </a:r>
            <a:r>
              <a:rPr lang="en-US" sz="4000" baseline="-25000" dirty="0">
                <a:latin typeface="Arial" panose="020B0604020202020204" pitchFamily="34" charset="0"/>
                <a:cs typeface="Arial" panose="020B0604020202020204" pitchFamily="34" charset="0"/>
              </a:rPr>
              <a:t>4</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và thay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a:t>
            </a:r>
            <a:r>
              <a:rPr lang="vi-VN" sz="4000" dirty="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y</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 </a:t>
            </a:r>
            <a:r>
              <a:rPr lang="vi-VN" sz="4000" dirty="0">
                <a:latin typeface="Arial" panose="020B0604020202020204" pitchFamily="34" charset="0"/>
                <a:cs typeface="Arial" panose="020B0604020202020204" pitchFamily="34" charset="0"/>
              </a:rPr>
              <a:t>vào biểu thức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y </a:t>
            </a:r>
            <a:r>
              <a:rPr lang="vi-VN" sz="4000" dirty="0">
                <a:latin typeface="Arial" panose="020B0604020202020204" pitchFamily="34" charset="0"/>
                <a:cs typeface="Arial" panose="020B0604020202020204" pitchFamily="34" charset="0"/>
              </a:rPr>
              <a:t>ta được: </a:t>
            </a:r>
            <a:r>
              <a:rPr lang="vi-VN" sz="4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&gt;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1.</a:t>
            </a:r>
          </a:p>
          <a:p>
            <a:pPr algn="just">
              <a:lnSpc>
                <a:spcPct val="150000"/>
              </a:lnSpc>
            </a:pPr>
            <a:r>
              <a:rPr lang="vi-VN" sz="4000" dirty="0">
                <a:latin typeface="Arial" panose="020B0604020202020204" pitchFamily="34" charset="0"/>
                <a:cs typeface="Arial" panose="020B0604020202020204" pitchFamily="34" charset="0"/>
              </a:rPr>
              <a:t>Do đó miền nghiệm của bất phương trình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y</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1 là nửa mặt phẳng bờ </a:t>
            </a:r>
            <a:r>
              <a:rPr lang="vi-VN" sz="4000" dirty="0" smtClean="0">
                <a:latin typeface="Arial" panose="020B0604020202020204" pitchFamily="34" charset="0"/>
                <a:cs typeface="Arial" panose="020B0604020202020204" pitchFamily="34" charset="0"/>
              </a:rPr>
              <a:t>d</a:t>
            </a:r>
            <a:r>
              <a:rPr lang="en-US" sz="4000" baseline="-25000" dirty="0">
                <a:latin typeface="Arial" panose="020B0604020202020204" pitchFamily="34" charset="0"/>
                <a:cs typeface="Arial" panose="020B0604020202020204" pitchFamily="34" charset="0"/>
              </a:rPr>
              <a:t>4</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chứa điểm O(0</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a:t>
            </a:r>
            <a:r>
              <a:rPr lang="vi-VN" sz="4000" dirty="0">
                <a:latin typeface="Arial" panose="020B0604020202020204" pitchFamily="34" charset="0"/>
                <a:cs typeface="Arial" panose="020B0604020202020204" pitchFamily="34" charset="0"/>
              </a:rPr>
              <a:t>) (miền không bị gạch).</a:t>
            </a:r>
          </a:p>
        </p:txBody>
      </p:sp>
    </p:spTree>
    <p:extLst>
      <p:ext uri="{BB962C8B-B14F-4D97-AF65-F5344CB8AC3E}">
        <p14:creationId xmlns:p14="http://schemas.microsoft.com/office/powerpoint/2010/main" val="1068892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wipe(left)">
                                      <p:cBhvr>
                                        <p:cTn id="12" dur="500"/>
                                        <p:tgtEl>
                                          <p:spTgt spid="21">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animEffect transition="in" filter="wipe(left)">
                                      <p:cBhvr>
                                        <p:cTn id="15"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0" y="647700"/>
            <a:ext cx="17526000" cy="8915400"/>
          </a:xfrm>
          <a:prstGeom prst="rect">
            <a:avLst/>
          </a:prstGeom>
        </p:spPr>
      </p:pic>
      <p:grpSp>
        <p:nvGrpSpPr>
          <p:cNvPr id="12" name="Group 12"/>
          <p:cNvGrpSpPr/>
          <p:nvPr/>
        </p:nvGrpSpPr>
        <p:grpSpPr>
          <a:xfrm>
            <a:off x="1008930" y="2300401"/>
            <a:ext cx="513109" cy="6494051"/>
            <a:chOff x="0" y="0"/>
            <a:chExt cx="684145" cy="8658735"/>
          </a:xfrm>
        </p:grpSpPr>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684145" cy="636877"/>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1341115"/>
              <a:ext cx="684145" cy="636877"/>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2670718"/>
              <a:ext cx="684145" cy="636877"/>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4011833"/>
              <a:ext cx="684145" cy="636877"/>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5351140"/>
              <a:ext cx="684145" cy="636877"/>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6680743"/>
              <a:ext cx="684145" cy="636877"/>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8021858"/>
              <a:ext cx="684145" cy="636877"/>
            </a:xfrm>
            <a:prstGeom prst="rect">
              <a:avLst/>
            </a:prstGeom>
          </p:spPr>
        </p:pic>
      </p:grpSp>
      <p:pic>
        <p:nvPicPr>
          <p:cNvPr id="29" name="Picture 2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19917" y="8864220"/>
            <a:ext cx="1267542" cy="1245360"/>
          </a:xfrm>
          <a:prstGeom prst="rect">
            <a:avLst/>
          </a:prstGeom>
        </p:spPr>
      </p:pic>
      <p:sp>
        <p:nvSpPr>
          <p:cNvPr id="20" name="Rectangle 19"/>
          <p:cNvSpPr/>
          <p:nvPr/>
        </p:nvSpPr>
        <p:spPr>
          <a:xfrm>
            <a:off x="1583122" y="1297718"/>
            <a:ext cx="7381368" cy="3416320"/>
          </a:xfrm>
          <a:prstGeom prst="rect">
            <a:avLst/>
          </a:prstGeom>
        </p:spPr>
        <p:txBody>
          <a:bodyPr wrap="square">
            <a:spAutoFit/>
          </a:bodyPr>
          <a:lstStyle/>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nghiệm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tứ</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giác</a:t>
            </a:r>
            <a:r>
              <a:rPr lang="en-US" sz="3600" dirty="0">
                <a:latin typeface="Arial" panose="020B0604020202020204" pitchFamily="34" charset="0"/>
                <a:cs typeface="Arial" panose="020B0604020202020204" pitchFamily="34" charset="0"/>
              </a:rPr>
              <a:t> ABCD (</a:t>
            </a:r>
            <a:r>
              <a:rPr lang="en-US" sz="3600" dirty="0" err="1">
                <a:latin typeface="Arial" panose="020B0604020202020204" pitchFamily="34" charset="0"/>
                <a:cs typeface="Arial" panose="020B0604020202020204" pitchFamily="34" charset="0"/>
              </a:rPr>
              <a:t>miền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tọa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đỉnh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A(1;0), B(1;4),  C(5;4), D(5</a:t>
            </a:r>
            <a:r>
              <a:rPr lang="en-US" sz="3600" dirty="0">
                <a:latin typeface="Arial" panose="020B0604020202020204" pitchFamily="34" charset="0"/>
                <a:cs typeface="Arial" panose="020B0604020202020204" pitchFamily="34" charset="0"/>
              </a:rPr>
              <a:t>;-6).</a:t>
            </a:r>
          </a:p>
        </p:txBody>
      </p:sp>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48454" y="1322149"/>
            <a:ext cx="8029393" cy="7566501"/>
          </a:xfrm>
          <a:prstGeom prst="rect">
            <a:avLst/>
          </a:prstGeom>
        </p:spPr>
      </p:pic>
      <p:pic>
        <p:nvPicPr>
          <p:cNvPr id="25" name="Picture 18"/>
          <p:cNvPicPr>
            <a:picLocks noChangeAspect="1"/>
          </p:cNvPicPr>
          <p:nvPr/>
        </p:nvPicPr>
        <p:blipFill>
          <a:blip r:embed="rId19"/>
          <a:srcRect/>
          <a:stretch>
            <a:fillRect/>
          </a:stretch>
        </p:blipFill>
        <p:spPr>
          <a:xfrm>
            <a:off x="16443525" y="277314"/>
            <a:ext cx="1704068" cy="1745524"/>
          </a:xfrm>
          <a:prstGeom prst="rect">
            <a:avLst/>
          </a:prstGeom>
        </p:spPr>
      </p:pic>
      <p:sp>
        <p:nvSpPr>
          <p:cNvPr id="23" name="Rectangle 22"/>
          <p:cNvSpPr/>
          <p:nvPr/>
        </p:nvSpPr>
        <p:spPr>
          <a:xfrm>
            <a:off x="1562100" y="4899251"/>
            <a:ext cx="7658100" cy="4247317"/>
          </a:xfrm>
          <a:prstGeom prst="rect">
            <a:avLst/>
          </a:prstGeom>
        </p:spPr>
        <p:txBody>
          <a:bodyPr wrap="square">
            <a:spAutoFit/>
          </a:bodyPr>
          <a:lstStyle/>
          <a:p>
            <a:pPr algn="just">
              <a:lnSpc>
                <a:spcPct val="150000"/>
              </a:lnSpc>
            </a:pPr>
            <a:r>
              <a:rPr lang="en-US" sz="3600" dirty="0">
                <a:latin typeface="Arial" panose="020B0604020202020204" pitchFamily="34" charset="0"/>
                <a:cs typeface="Arial" panose="020B0604020202020204" pitchFamily="34" charset="0"/>
              </a:rPr>
              <a:t>Ta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F(-1</a:t>
            </a:r>
            <a:r>
              <a:rPr lang="en-US" sz="3600" dirty="0" smtClean="0">
                <a:latin typeface="Arial" panose="020B0604020202020204" pitchFamily="34" charset="0"/>
                <a:cs typeface="Arial" panose="020B0604020202020204" pitchFamily="34" charset="0"/>
              </a:rPr>
              <a:t>; 0) = 1; F(1; 4) = -</a:t>
            </a:r>
            <a:r>
              <a:rPr lang="en-US" sz="3600" dirty="0">
                <a:latin typeface="Arial" panose="020B0604020202020204" pitchFamily="34" charset="0"/>
                <a:cs typeface="Arial" panose="020B0604020202020204" pitchFamily="34" charset="0"/>
              </a:rPr>
              <a:t>5</a:t>
            </a:r>
            <a:r>
              <a:rPr lang="en-US" sz="3600" dirty="0" smtClean="0">
                <a:latin typeface="Arial" panose="020B0604020202020204" pitchFamily="34" charset="0"/>
                <a:cs typeface="Arial" panose="020B0604020202020204" pitchFamily="34" charset="0"/>
              </a:rPr>
              <a:t>; F(5; 4) = -</a:t>
            </a:r>
            <a:r>
              <a:rPr lang="en-US" sz="3600" dirty="0">
                <a:latin typeface="Arial" panose="020B0604020202020204" pitchFamily="34" charset="0"/>
                <a:cs typeface="Arial" panose="020B0604020202020204" pitchFamily="34" charset="0"/>
              </a:rPr>
              <a:t>9</a:t>
            </a:r>
            <a:r>
              <a:rPr lang="en-US" sz="3600" dirty="0" smtClean="0">
                <a:latin typeface="Arial" panose="020B0604020202020204" pitchFamily="34" charset="0"/>
                <a:cs typeface="Arial" panose="020B0604020202020204" pitchFamily="34" charset="0"/>
              </a:rPr>
              <a:t>; F(5; -</a:t>
            </a:r>
            <a:r>
              <a:rPr lang="en-US" sz="3600" dirty="0">
                <a:latin typeface="Arial" panose="020B0604020202020204" pitchFamily="34" charset="0"/>
                <a:cs typeface="Arial" panose="020B0604020202020204" pitchFamily="34" charset="0"/>
              </a:rPr>
              <a:t>6</a:t>
            </a:r>
            <a:r>
              <a:rPr lang="en-US" sz="3600" dirty="0" smtClean="0">
                <a:latin typeface="Arial" panose="020B0604020202020204" pitchFamily="34" charset="0"/>
                <a:cs typeface="Arial" panose="020B0604020202020204" pitchFamily="34" charset="0"/>
              </a:rPr>
              <a:t>) = 1</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F(-1</a:t>
            </a:r>
            <a:r>
              <a:rPr lang="en-US" sz="3600" dirty="0" smtClean="0">
                <a:latin typeface="Arial" panose="020B0604020202020204" pitchFamily="34" charset="0"/>
                <a:cs typeface="Arial" panose="020B0604020202020204" pitchFamily="34" charset="0"/>
              </a:rPr>
              <a:t>; 0) = F(5; -</a:t>
            </a:r>
            <a:r>
              <a:rPr lang="en-US" sz="3600" dirty="0">
                <a:latin typeface="Arial" panose="020B0604020202020204" pitchFamily="34" charset="0"/>
                <a:cs typeface="Arial" panose="020B0604020202020204" pitchFamily="34" charset="0"/>
              </a:rPr>
              <a:t>6</a:t>
            </a:r>
            <a:r>
              <a:rPr lang="en-US" sz="3600" dirty="0" smtClean="0">
                <a:latin typeface="Arial" panose="020B0604020202020204" pitchFamily="34" charset="0"/>
                <a:cs typeface="Arial" panose="020B0604020202020204" pitchFamily="34" charset="0"/>
              </a:rPr>
              <a:t>) = 1</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nhỏ</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F(5</a:t>
            </a:r>
            <a:r>
              <a:rPr lang="en-US" sz="3600" dirty="0" smtClean="0">
                <a:latin typeface="Arial" panose="020B0604020202020204" pitchFamily="34" charset="0"/>
                <a:cs typeface="Arial" panose="020B0604020202020204" pitchFamily="34" charset="0"/>
              </a:rPr>
              <a:t>; 4) = -</a:t>
            </a:r>
            <a:r>
              <a:rPr lang="en-US" sz="3600" dirty="0">
                <a:latin typeface="Arial" panose="020B0604020202020204" pitchFamily="34" charset="0"/>
                <a:cs typeface="Arial" panose="020B0604020202020204" pitchFamily="34" charset="0"/>
              </a:rPr>
              <a:t>9.</a:t>
            </a:r>
          </a:p>
        </p:txBody>
      </p:sp>
      <p:pic>
        <p:nvPicPr>
          <p:cNvPr id="28" name="Picture 2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6824263" y="8433535"/>
            <a:ext cx="1363675" cy="1426066"/>
          </a:xfrm>
          <a:prstGeom prst="rect">
            <a:avLst/>
          </a:prstGeom>
        </p:spPr>
      </p:pic>
    </p:spTree>
    <p:extLst>
      <p:ext uri="{BB962C8B-B14F-4D97-AF65-F5344CB8AC3E}">
        <p14:creationId xmlns:p14="http://schemas.microsoft.com/office/powerpoint/2010/main" val="3008469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11" name="Group 11"/>
          <p:cNvGrpSpPr/>
          <p:nvPr/>
        </p:nvGrpSpPr>
        <p:grpSpPr>
          <a:xfrm rot="167227">
            <a:off x="565162" y="243366"/>
            <a:ext cx="17424700" cy="10017110"/>
            <a:chOff x="0" y="0"/>
            <a:chExt cx="16556128" cy="5939618"/>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54856"/>
              <a:ext cx="10284933" cy="568476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71196" y="0"/>
              <a:ext cx="10284933" cy="5684763"/>
            </a:xfrm>
            <a:prstGeom prst="rect">
              <a:avLst/>
            </a:prstGeom>
          </p:spPr>
        </p:pic>
      </p:gr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760556" y="665056"/>
            <a:ext cx="3066494" cy="1054107"/>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28234" y="831187"/>
            <a:ext cx="1267542" cy="1245360"/>
          </a:xfrm>
          <a:prstGeom prst="rect">
            <a:avLst/>
          </a:prstGeom>
        </p:spPr>
      </p:pic>
      <p:sp>
        <p:nvSpPr>
          <p:cNvPr id="21" name="Rectangle 20"/>
          <p:cNvSpPr/>
          <p:nvPr/>
        </p:nvSpPr>
        <p:spPr>
          <a:xfrm>
            <a:off x="1599468" y="1792402"/>
            <a:ext cx="15496884" cy="6740307"/>
          </a:xfrm>
          <a:prstGeom prst="rect">
            <a:avLst/>
          </a:prstGeom>
        </p:spPr>
        <p:txBody>
          <a:bodyPr wrap="square">
            <a:spAutoFit/>
          </a:bodyPr>
          <a:lstStyle/>
          <a:p>
            <a:pPr algn="just">
              <a:lnSpc>
                <a:spcPct val="150000"/>
              </a:lnSpc>
            </a:pPr>
            <a:r>
              <a:rPr lang="vi-VN" sz="3600" b="1" dirty="0">
                <a:solidFill>
                  <a:srgbClr val="C00000"/>
                </a:solidFill>
                <a:latin typeface="Arial" panose="020B0604020202020204" pitchFamily="34" charset="0"/>
                <a:cs typeface="Arial" panose="020B0604020202020204" pitchFamily="34" charset="0"/>
              </a:rPr>
              <a:t>Bài </a:t>
            </a:r>
            <a:r>
              <a:rPr lang="vi-VN" sz="3600" b="1" dirty="0" smtClean="0">
                <a:solidFill>
                  <a:srgbClr val="C00000"/>
                </a:solidFill>
                <a:latin typeface="Arial" panose="020B0604020202020204" pitchFamily="34" charset="0"/>
                <a:cs typeface="Arial" panose="020B0604020202020204" pitchFamily="34" charset="0"/>
              </a:rPr>
              <a:t>2.15</a:t>
            </a:r>
            <a:r>
              <a:rPr lang="en-US" sz="3600" b="1" dirty="0" smtClean="0">
                <a:solidFill>
                  <a:srgbClr val="C00000"/>
                </a:solidFill>
                <a:latin typeface="Arial" panose="020B0604020202020204" pitchFamily="34" charset="0"/>
                <a:cs typeface="Arial" panose="020B0604020202020204" pitchFamily="34" charset="0"/>
              </a:rPr>
              <a:t> (SGK - tr32)</a:t>
            </a:r>
            <a:r>
              <a:rPr lang="vi-VN" sz="3600" b="1" dirty="0" smtClean="0">
                <a:solidFill>
                  <a:srgbClr val="C00000"/>
                </a:solidFill>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Bác An đầu tư 1,2 tỉ đồng vào ba loại trái phiếu: trái phiếu chính phủ với lãi suất 7% một năm, trái phiếu ngân hàng với lãi suất 8% một năm và trái phiếu doanh nghiệp rủi ro cao với lãi suất 12% một năm. Vì lí do giảm thuế, bác An muốn số tiền đầu tư trái phiếu chính phủ gấp ít nhất 3 lần số tiền đầu tư trái phiếu ngân hàng. Hơn nữa, để giảm thiểu rủi ro, bác An đầu tư không quá 200 triệu đồng cho trái phiếu doanh nghiệp. Hỏi bác An nên  đầu tư mỗi loại trái phiếu bao nhiêu tiền để lợi nhuận thu được sau một năm là lớn nhất?</a:t>
            </a:r>
            <a:endParaRPr lang="en-US" sz="36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rotWithShape="1">
          <a:blip r:embed="rId17" cstate="print">
            <a:extLst>
              <a:ext uri="{28A0092B-C50C-407E-A947-70E740481C1C}">
                <a14:useLocalDpi xmlns:a14="http://schemas.microsoft.com/office/drawing/2010/main" val="0"/>
              </a:ext>
            </a:extLst>
          </a:blip>
          <a:srcRect b="14584"/>
          <a:stretch/>
        </p:blipFill>
        <p:spPr>
          <a:xfrm>
            <a:off x="10894569" y="6972300"/>
            <a:ext cx="3836009" cy="32765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25"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4801" y="586740"/>
            <a:ext cx="17678400" cy="9243058"/>
          </a:xfrm>
          <a:prstGeom prst="rect">
            <a:avLst/>
          </a:prstGeom>
        </p:spPr>
      </p:pic>
      <p:pic>
        <p:nvPicPr>
          <p:cNvPr id="27"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04800" y="909463"/>
            <a:ext cx="1363675" cy="1426066"/>
          </a:xfrm>
          <a:prstGeom prst="rect">
            <a:avLst/>
          </a:prstGeom>
        </p:spPr>
      </p:pic>
      <p:pic>
        <p:nvPicPr>
          <p:cNvPr id="28"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872625" y="548925"/>
            <a:ext cx="2834475" cy="1140876"/>
          </a:xfrm>
          <a:prstGeom prst="rect">
            <a:avLst/>
          </a:prstGeom>
        </p:spPr>
      </p:pic>
      <p:sp>
        <p:nvSpPr>
          <p:cNvPr id="30" name="Oval Callout 29"/>
          <p:cNvSpPr/>
          <p:nvPr/>
        </p:nvSpPr>
        <p:spPr>
          <a:xfrm>
            <a:off x="8211215" y="548925"/>
            <a:ext cx="1865569" cy="1256054"/>
          </a:xfrm>
          <a:prstGeom prst="wedgeEllipseCallout">
            <a:avLst>
              <a:gd name="adj1" fmla="val 38528"/>
              <a:gd name="adj2" fmla="val 49868"/>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2" name="Rectangle 11"/>
          <p:cNvSpPr/>
          <p:nvPr/>
        </p:nvSpPr>
        <p:spPr>
          <a:xfrm>
            <a:off x="1668475" y="1959918"/>
            <a:ext cx="15347220" cy="2585323"/>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Gọi x</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 </a:t>
            </a:r>
            <a:r>
              <a:rPr lang="vi-VN" sz="3600" dirty="0">
                <a:latin typeface="Arial" panose="020B0604020202020204" pitchFamily="34" charset="0"/>
                <a:cs typeface="Arial" panose="020B0604020202020204" pitchFamily="34" charset="0"/>
              </a:rPr>
              <a:t>(tỉ </a:t>
            </a:r>
            <a:r>
              <a:rPr lang="vi-VN" sz="3600" dirty="0" smtClean="0">
                <a:latin typeface="Arial" panose="020B0604020202020204" pitchFamily="34" charset="0"/>
                <a:cs typeface="Arial" panose="020B0604020202020204" pitchFamily="34" charset="0"/>
              </a:rPr>
              <a:t>đ</a:t>
            </a:r>
            <a:r>
              <a:rPr lang="en-US" sz="3600" dirty="0" smtClean="0">
                <a:latin typeface="Arial" panose="020B0604020202020204" pitchFamily="34" charset="0"/>
                <a:cs typeface="Arial" panose="020B0604020202020204" pitchFamily="34" charset="0"/>
              </a:rPr>
              <a:t>ồ</a:t>
            </a:r>
            <a:r>
              <a:rPr lang="vi-VN" sz="3600" dirty="0" smtClean="0">
                <a:latin typeface="Arial" panose="020B0604020202020204" pitchFamily="34" charset="0"/>
                <a:cs typeface="Arial" panose="020B0604020202020204" pitchFamily="34" charset="0"/>
              </a:rPr>
              <a:t>ng</a:t>
            </a:r>
            <a:r>
              <a:rPr lang="vi-VN" sz="3600" dirty="0">
                <a:latin typeface="Arial" panose="020B0604020202020204" pitchFamily="34" charset="0"/>
                <a:cs typeface="Arial" panose="020B0604020202020204" pitchFamily="34" charset="0"/>
              </a:rPr>
              <a:t>) lân lượt là số tiển bác An </a:t>
            </a:r>
            <a:r>
              <a:rPr lang="vi-VN" sz="3600" dirty="0" smtClean="0">
                <a:latin typeface="Arial" panose="020B0604020202020204" pitchFamily="34" charset="0"/>
                <a:cs typeface="Arial" panose="020B0604020202020204" pitchFamily="34" charset="0"/>
              </a:rPr>
              <a:t>đ</a:t>
            </a:r>
            <a:r>
              <a:rPr lang="en-US" sz="3600" dirty="0" smtClean="0">
                <a:latin typeface="Arial" panose="020B0604020202020204" pitchFamily="34" charset="0"/>
                <a:cs typeface="Arial" panose="020B0604020202020204" pitchFamily="34" charset="0"/>
              </a:rPr>
              <a:t>ầ</a:t>
            </a:r>
            <a:r>
              <a:rPr lang="vi-VN" sz="3600" dirty="0" smtClean="0">
                <a:latin typeface="Arial" panose="020B0604020202020204" pitchFamily="34" charset="0"/>
                <a:cs typeface="Arial" panose="020B0604020202020204" pitchFamily="34" charset="0"/>
              </a:rPr>
              <a:t>u </a:t>
            </a:r>
            <a:r>
              <a:rPr lang="vi-VN" sz="3600" dirty="0">
                <a:latin typeface="Arial" panose="020B0604020202020204" pitchFamily="34" charset="0"/>
                <a:cs typeface="Arial" panose="020B0604020202020204" pitchFamily="34" charset="0"/>
              </a:rPr>
              <a:t>tư vào trái phiếu chính phủ, trái phiếu ngân hàng. Khi đó số </a:t>
            </a:r>
            <a:r>
              <a:rPr lang="vi-VN" sz="3600" dirty="0" smtClean="0">
                <a:latin typeface="Arial" panose="020B0604020202020204" pitchFamily="34" charset="0"/>
                <a:cs typeface="Arial" panose="020B0604020202020204" pitchFamily="34" charset="0"/>
              </a:rPr>
              <a:t>ti</a:t>
            </a:r>
            <a:r>
              <a:rPr lang="en-US" sz="3600" dirty="0" smtClean="0">
                <a:latin typeface="Arial" panose="020B0604020202020204" pitchFamily="34" charset="0"/>
                <a:cs typeface="Arial" panose="020B0604020202020204" pitchFamily="34" charset="0"/>
              </a:rPr>
              <a:t>ề</a:t>
            </a:r>
            <a:r>
              <a:rPr lang="vi-VN" sz="3600" dirty="0" smtClean="0">
                <a:latin typeface="Arial" panose="020B0604020202020204" pitchFamily="34" charset="0"/>
                <a:cs typeface="Arial" panose="020B0604020202020204" pitchFamily="34" charset="0"/>
              </a:rPr>
              <a:t>n </a:t>
            </a:r>
            <a:r>
              <a:rPr lang="vi-VN" sz="3600" dirty="0">
                <a:latin typeface="Arial" panose="020B0604020202020204" pitchFamily="34" charset="0"/>
                <a:cs typeface="Arial" panose="020B0604020202020204" pitchFamily="34" charset="0"/>
              </a:rPr>
              <a:t>bác An đầu tư vào trái phiếu doanh nghiệp là: </a:t>
            </a:r>
            <a:r>
              <a:rPr lang="vi-VN" sz="3600" dirty="0" smtClean="0">
                <a:latin typeface="Arial" panose="020B0604020202020204" pitchFamily="34" charset="0"/>
                <a:cs typeface="Arial" panose="020B0604020202020204" pitchFamily="34" charset="0"/>
              </a:rPr>
              <a:t>1,2</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(tỉ </a:t>
            </a:r>
            <a:r>
              <a:rPr lang="vi-VN" sz="3600" dirty="0">
                <a:latin typeface="Arial" panose="020B0604020202020204" pitchFamily="34" charset="0"/>
                <a:cs typeface="Arial" panose="020B0604020202020204" pitchFamily="34" charset="0"/>
              </a:rPr>
              <a:t>đồng). Theo </a:t>
            </a:r>
            <a:r>
              <a:rPr lang="vi-VN" sz="3600" dirty="0" smtClean="0">
                <a:latin typeface="Arial" panose="020B0604020202020204" pitchFamily="34" charset="0"/>
                <a:cs typeface="Arial" panose="020B0604020202020204" pitchFamily="34" charset="0"/>
              </a:rPr>
              <a:t>đ</a:t>
            </a:r>
            <a:r>
              <a:rPr lang="en-US" sz="3600" dirty="0" smtClean="0">
                <a:latin typeface="Arial" panose="020B0604020202020204" pitchFamily="34" charset="0"/>
                <a:cs typeface="Arial" panose="020B0604020202020204" pitchFamily="34" charset="0"/>
              </a:rPr>
              <a:t>ề</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bài, ta có hệ bất phương trình:</a:t>
            </a:r>
            <a:endParaRPr lang="en-US" sz="36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Rectangle 13"/>
              <p:cNvSpPr/>
              <p:nvPr/>
            </p:nvSpPr>
            <p:spPr>
              <a:xfrm>
                <a:off x="5257800" y="4616751"/>
                <a:ext cx="7397538" cy="306801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3600">
                              <a:latin typeface="Cambria Math" panose="02040503050406030204" pitchFamily="18" charset="0"/>
                            </a:rPr>
                          </m:ctrlPr>
                        </m:dPr>
                        <m:e>
                          <m:m>
                            <m:mPr>
                              <m:mcs>
                                <m:mc>
                                  <m:mcPr>
                                    <m:count m:val="1"/>
                                    <m:mcJc m:val="center"/>
                                  </m:mcPr>
                                </m:mc>
                              </m:mcs>
                              <m:ctrlPr>
                                <a:rPr lang="en-US" sz="3600">
                                  <a:latin typeface="Cambria Math" panose="02040503050406030204" pitchFamily="18" charset="0"/>
                                </a:rPr>
                              </m:ctrlPr>
                            </m:mPr>
                            <m:mr>
                              <m:e>
                                <m:r>
                                  <a:rPr lang="en-US" sz="3600" i="1">
                                    <a:latin typeface="Cambria Math" panose="02040503050406030204" pitchFamily="18" charset="0"/>
                                  </a:rPr>
                                  <m:t>𝑥</m:t>
                                </m:r>
                                <m:r>
                                  <a:rPr lang="en-US" sz="3600" i="0">
                                    <a:latin typeface="Cambria Math" panose="02040503050406030204" pitchFamily="18" charset="0"/>
                                  </a:rPr>
                                  <m:t>≥0</m:t>
                                </m:r>
                              </m:e>
                            </m:mr>
                            <m:mr>
                              <m:e>
                                <m:r>
                                  <a:rPr lang="en-US" sz="3600" i="1">
                                    <a:latin typeface="Cambria Math" panose="02040503050406030204" pitchFamily="18" charset="0"/>
                                  </a:rPr>
                                  <m:t>𝑦</m:t>
                                </m:r>
                                <m:r>
                                  <a:rPr lang="en-US" sz="3600" i="0">
                                    <a:latin typeface="Cambria Math" panose="02040503050406030204" pitchFamily="18" charset="0"/>
                                  </a:rPr>
                                  <m:t>≥0</m:t>
                                </m:r>
                              </m:e>
                            </m:mr>
                            <m:mr>
                              <m:e>
                                <m:r>
                                  <a:rPr lang="en-US" sz="3600" i="0">
                                    <a:latin typeface="Cambria Math" panose="02040503050406030204" pitchFamily="18" charset="0"/>
                                  </a:rPr>
                                  <m:t>1,2−</m:t>
                                </m:r>
                                <m:r>
                                  <a:rPr lang="en-US" sz="3600" i="1">
                                    <a:latin typeface="Cambria Math" panose="02040503050406030204" pitchFamily="18" charset="0"/>
                                  </a:rPr>
                                  <m:t>𝑥</m:t>
                                </m:r>
                                <m:r>
                                  <a:rPr lang="en-US" sz="3600" i="0">
                                    <a:latin typeface="Cambria Math" panose="02040503050406030204" pitchFamily="18" charset="0"/>
                                  </a:rPr>
                                  <m:t>−</m:t>
                                </m:r>
                                <m:r>
                                  <a:rPr lang="en-US" sz="3600" i="1">
                                    <a:latin typeface="Cambria Math" panose="02040503050406030204" pitchFamily="18" charset="0"/>
                                  </a:rPr>
                                  <m:t>𝑦</m:t>
                                </m:r>
                                <m:r>
                                  <a:rPr lang="en-US" sz="3600" i="0">
                                    <a:latin typeface="Cambria Math" panose="02040503050406030204" pitchFamily="18" charset="0"/>
                                  </a:rPr>
                                  <m:t>≥0</m:t>
                                </m:r>
                              </m:e>
                            </m:mr>
                            <m:mr>
                              <m:e>
                                <m:r>
                                  <a:rPr lang="en-US" sz="3600" i="1">
                                    <a:latin typeface="Cambria Math" panose="02040503050406030204" pitchFamily="18" charset="0"/>
                                  </a:rPr>
                                  <m:t>𝑥</m:t>
                                </m:r>
                                <m:r>
                                  <a:rPr lang="en-US" sz="3600" i="0">
                                    <a:latin typeface="Cambria Math" panose="02040503050406030204" pitchFamily="18" charset="0"/>
                                  </a:rPr>
                                  <m:t>≥3</m:t>
                                </m:r>
                                <m:r>
                                  <a:rPr lang="en-US" sz="3600" i="1">
                                    <a:latin typeface="Cambria Math" panose="02040503050406030204" pitchFamily="18" charset="0"/>
                                  </a:rPr>
                                  <m:t>𝑦</m:t>
                                </m:r>
                              </m:e>
                            </m:mr>
                            <m:mr>
                              <m:e>
                                <m:r>
                                  <a:rPr lang="en-US" sz="3600" i="0">
                                    <a:latin typeface="Cambria Math" panose="02040503050406030204" pitchFamily="18" charset="0"/>
                                  </a:rPr>
                                  <m:t>1,2−</m:t>
                                </m:r>
                                <m:r>
                                  <a:rPr lang="en-US" sz="3600" i="1">
                                    <a:latin typeface="Cambria Math" panose="02040503050406030204" pitchFamily="18" charset="0"/>
                                  </a:rPr>
                                  <m:t>𝑥</m:t>
                                </m:r>
                                <m:r>
                                  <a:rPr lang="en-US" sz="3600" i="0">
                                    <a:latin typeface="Cambria Math" panose="02040503050406030204" pitchFamily="18" charset="0"/>
                                  </a:rPr>
                                  <m:t>−</m:t>
                                </m:r>
                                <m:r>
                                  <a:rPr lang="en-US" sz="3600" i="1">
                                    <a:latin typeface="Cambria Math" panose="02040503050406030204" pitchFamily="18" charset="0"/>
                                  </a:rPr>
                                  <m:t>𝑦</m:t>
                                </m:r>
                                <m:r>
                                  <a:rPr lang="en-US" sz="3600" i="0">
                                    <a:latin typeface="Cambria Math" panose="02040503050406030204" pitchFamily="18" charset="0"/>
                                  </a:rPr>
                                  <m:t>≤0,2</m:t>
                                </m:r>
                              </m:e>
                            </m:mr>
                          </m:m>
                          <m:r>
                            <a:rPr lang="en-US" sz="3600" i="0">
                              <a:latin typeface="Cambria Math" panose="02040503050406030204" pitchFamily="18" charset="0"/>
                            </a:rPr>
                            <m:t>⇔</m:t>
                          </m:r>
                          <m:d>
                            <m:dPr>
                              <m:begChr m:val="{"/>
                              <m:endChr m:val=""/>
                              <m:ctrlPr>
                                <a:rPr lang="en-US" sz="3600" i="1">
                                  <a:latin typeface="Cambria Math" panose="02040503050406030204" pitchFamily="18" charset="0"/>
                                </a:rPr>
                              </m:ctrlPr>
                            </m:dPr>
                            <m:e>
                              <m:m>
                                <m:mPr>
                                  <m:mcs>
                                    <m:mc>
                                      <m:mcPr>
                                        <m:count m:val="1"/>
                                        <m:mcJc m:val="center"/>
                                      </m:mcPr>
                                    </m:mc>
                                  </m:mcs>
                                  <m:ctrlPr>
                                    <a:rPr lang="en-US" sz="3600" i="1">
                                      <a:latin typeface="Cambria Math" panose="02040503050406030204" pitchFamily="18" charset="0"/>
                                    </a:rPr>
                                  </m:ctrlPr>
                                </m:mPr>
                                <m:mr>
                                  <m:e>
                                    <m:r>
                                      <a:rPr lang="en-US" sz="3600" i="1">
                                        <a:latin typeface="Cambria Math" panose="02040503050406030204" pitchFamily="18" charset="0"/>
                                      </a:rPr>
                                      <m:t>𝑥</m:t>
                                    </m:r>
                                    <m:r>
                                      <a:rPr lang="en-US" sz="3600" i="0">
                                        <a:latin typeface="Cambria Math" panose="02040503050406030204" pitchFamily="18" charset="0"/>
                                      </a:rPr>
                                      <m:t>≥0</m:t>
                                    </m:r>
                                  </m:e>
                                </m:mr>
                                <m:mr>
                                  <m:e>
                                    <m:r>
                                      <a:rPr lang="en-US" sz="3600" i="1">
                                        <a:latin typeface="Cambria Math" panose="02040503050406030204" pitchFamily="18" charset="0"/>
                                      </a:rPr>
                                      <m:t>𝑦</m:t>
                                    </m:r>
                                    <m:r>
                                      <a:rPr lang="en-US" sz="3600" i="0">
                                        <a:latin typeface="Cambria Math" panose="02040503050406030204" pitchFamily="18" charset="0"/>
                                      </a:rPr>
                                      <m:t>≥0</m:t>
                                    </m:r>
                                  </m:e>
                                </m:mr>
                                <m:mr>
                                  <m:e>
                                    <m:r>
                                      <a:rPr lang="en-US" sz="3600" i="1">
                                        <a:latin typeface="Cambria Math" panose="02040503050406030204" pitchFamily="18" charset="0"/>
                                      </a:rPr>
                                      <m:t>𝑥</m:t>
                                    </m:r>
                                    <m:r>
                                      <a:rPr lang="en-US" sz="3600" i="0">
                                        <a:latin typeface="Cambria Math" panose="02040503050406030204" pitchFamily="18" charset="0"/>
                                      </a:rPr>
                                      <m:t>+</m:t>
                                    </m:r>
                                    <m:r>
                                      <a:rPr lang="en-US" sz="3600" i="1">
                                        <a:latin typeface="Cambria Math" panose="02040503050406030204" pitchFamily="18" charset="0"/>
                                      </a:rPr>
                                      <m:t>𝑦</m:t>
                                    </m:r>
                                    <m:r>
                                      <a:rPr lang="en-US" sz="3600" i="0">
                                        <a:latin typeface="Cambria Math" panose="02040503050406030204" pitchFamily="18" charset="0"/>
                                      </a:rPr>
                                      <m:t>≤1,2</m:t>
                                    </m:r>
                                  </m:e>
                                </m:mr>
                                <m:mr>
                                  <m:e>
                                    <m:r>
                                      <a:rPr lang="en-US" sz="3600" i="1">
                                        <a:latin typeface="Cambria Math" panose="02040503050406030204" pitchFamily="18" charset="0"/>
                                      </a:rPr>
                                      <m:t>𝑥</m:t>
                                    </m:r>
                                    <m:r>
                                      <a:rPr lang="en-US" sz="3600" i="0">
                                        <a:latin typeface="Cambria Math" panose="02040503050406030204" pitchFamily="18" charset="0"/>
                                      </a:rPr>
                                      <m:t>−3</m:t>
                                    </m:r>
                                    <m:r>
                                      <a:rPr lang="en-US" sz="3600" i="1">
                                        <a:latin typeface="Cambria Math" panose="02040503050406030204" pitchFamily="18" charset="0"/>
                                      </a:rPr>
                                      <m:t>𝑦</m:t>
                                    </m:r>
                                    <m:r>
                                      <a:rPr lang="en-US" sz="3600" i="0">
                                        <a:latin typeface="Cambria Math" panose="02040503050406030204" pitchFamily="18" charset="0"/>
                                      </a:rPr>
                                      <m:t>≥0</m:t>
                                    </m:r>
                                  </m:e>
                                </m:mr>
                                <m:mr>
                                  <m:e>
                                    <m:r>
                                      <a:rPr lang="en-US" sz="3600" i="1">
                                        <a:latin typeface="Cambria Math" panose="02040503050406030204" pitchFamily="18" charset="0"/>
                                      </a:rPr>
                                      <m:t>𝑥</m:t>
                                    </m:r>
                                    <m:r>
                                      <a:rPr lang="en-US" sz="3600" i="0">
                                        <a:latin typeface="Cambria Math" panose="02040503050406030204" pitchFamily="18" charset="0"/>
                                      </a:rPr>
                                      <m:t>+</m:t>
                                    </m:r>
                                    <m:r>
                                      <a:rPr lang="en-US" sz="3600" i="1">
                                        <a:latin typeface="Cambria Math" panose="02040503050406030204" pitchFamily="18" charset="0"/>
                                      </a:rPr>
                                      <m:t>𝑦</m:t>
                                    </m:r>
                                    <m:r>
                                      <a:rPr lang="en-US" sz="3600" i="0">
                                        <a:latin typeface="Cambria Math" panose="02040503050406030204" pitchFamily="18" charset="0"/>
                                      </a:rPr>
                                      <m:t>≥1</m:t>
                                    </m:r>
                                  </m:e>
                                </m:mr>
                              </m:m>
                            </m:e>
                          </m:d>
                        </m:e>
                      </m:d>
                    </m:oMath>
                  </m:oMathPara>
                </a14:m>
                <a:endParaRPr lang="en-US" sz="3600" dirty="0">
                  <a:latin typeface="Arial" panose="020B060402020202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5257800" y="4616751"/>
                <a:ext cx="7397538" cy="3068019"/>
              </a:xfrm>
              <a:prstGeom prst="rect">
                <a:avLst/>
              </a:prstGeom>
              <a:blipFill rotWithShape="0">
                <a:blip r:embed="rId14"/>
                <a:stretch>
                  <a:fillRect/>
                </a:stretch>
              </a:blipFill>
            </p:spPr>
            <p:txBody>
              <a:bodyPr/>
              <a:lstStyle/>
              <a:p>
                <a:r>
                  <a:rPr lang="en-US">
                    <a:noFill/>
                  </a:rPr>
                  <a:t> </a:t>
                </a:r>
              </a:p>
            </p:txBody>
          </p:sp>
        </mc:Fallback>
      </mc:AlternateContent>
      <p:sp>
        <p:nvSpPr>
          <p:cNvPr id="15" name="Rectangle 14"/>
          <p:cNvSpPr/>
          <p:nvPr/>
        </p:nvSpPr>
        <p:spPr>
          <a:xfrm>
            <a:off x="1668475" y="7556550"/>
            <a:ext cx="13929983" cy="1754326"/>
          </a:xfrm>
          <a:prstGeom prst="rect">
            <a:avLst/>
          </a:prstGeom>
        </p:spPr>
        <p:txBody>
          <a:bodyPr wrap="square">
            <a:spAutoFit/>
          </a:bodyPr>
          <a:lstStyle/>
          <a:p>
            <a:pPr>
              <a:lnSpc>
                <a:spcPct val="150000"/>
              </a:lnSpc>
            </a:pPr>
            <a:r>
              <a:rPr lang="fr-FR" sz="3600" dirty="0" err="1">
                <a:latin typeface="Arial" panose="020B0604020202020204" pitchFamily="34" charset="0"/>
                <a:cs typeface="Arial" panose="020B0604020202020204" pitchFamily="34" charset="0"/>
              </a:rPr>
              <a:t>Lợi</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nhuận</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bác</a:t>
            </a:r>
            <a:r>
              <a:rPr lang="fr-FR" sz="3600" dirty="0">
                <a:latin typeface="Arial" panose="020B0604020202020204" pitchFamily="34" charset="0"/>
                <a:cs typeface="Arial" panose="020B0604020202020204" pitchFamily="34" charset="0"/>
              </a:rPr>
              <a:t> An </a:t>
            </a:r>
            <a:r>
              <a:rPr lang="fr-FR" sz="3600" dirty="0" err="1">
                <a:latin typeface="Arial" panose="020B0604020202020204" pitchFamily="34" charset="0"/>
                <a:cs typeface="Arial" panose="020B0604020202020204" pitchFamily="34" charset="0"/>
              </a:rPr>
              <a:t>thu</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được</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sau</a:t>
            </a:r>
            <a:r>
              <a:rPr lang="fr-FR" sz="3600" dirty="0">
                <a:latin typeface="Arial" panose="020B0604020202020204" pitchFamily="34" charset="0"/>
                <a:cs typeface="Arial" panose="020B0604020202020204" pitchFamily="34" charset="0"/>
              </a:rPr>
              <a:t> 1 </a:t>
            </a:r>
            <a:r>
              <a:rPr lang="fr-FR" sz="3600" dirty="0" err="1">
                <a:latin typeface="Arial" panose="020B0604020202020204" pitchFamily="34" charset="0"/>
                <a:cs typeface="Arial" panose="020B0604020202020204" pitchFamily="34" charset="0"/>
              </a:rPr>
              <a:t>năm</a:t>
            </a:r>
            <a:r>
              <a:rPr lang="fr-FR" sz="3600" dirty="0">
                <a:latin typeface="Arial" panose="020B0604020202020204" pitchFamily="34" charset="0"/>
                <a:cs typeface="Arial" panose="020B0604020202020204" pitchFamily="34" charset="0"/>
              </a:rPr>
              <a:t> là:</a:t>
            </a:r>
          </a:p>
          <a:p>
            <a:pPr>
              <a:lnSpc>
                <a:spcPct val="150000"/>
              </a:lnSpc>
            </a:pPr>
            <a:r>
              <a:rPr lang="fr-FR" sz="3600" dirty="0">
                <a:latin typeface="Arial" panose="020B0604020202020204" pitchFamily="34" charset="0"/>
                <a:cs typeface="Arial" panose="020B0604020202020204" pitchFamily="34" charset="0"/>
              </a:rPr>
              <a:t>F(x</a:t>
            </a:r>
            <a:r>
              <a:rPr lang="fr-FR" sz="3600" dirty="0" smtClean="0">
                <a:latin typeface="Arial" panose="020B0604020202020204" pitchFamily="34" charset="0"/>
                <a:cs typeface="Arial" panose="020B0604020202020204" pitchFamily="34" charset="0"/>
              </a:rPr>
              <a:t>, y) = 0,07x + 0,08y + 0,12(1,2 - x - y) = 0,144 - 0,05x - 0,04y</a:t>
            </a:r>
            <a:r>
              <a:rPr lang="fr-FR" sz="3600" dirty="0">
                <a:latin typeface="Arial" panose="020B0604020202020204" pitchFamily="34" charset="0"/>
                <a:cs typeface="Arial" panose="020B0604020202020204" pitchFamily="34" charset="0"/>
              </a:rPr>
              <a:t>.</a:t>
            </a:r>
          </a:p>
        </p:txBody>
      </p:sp>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872625" y="6020456"/>
            <a:ext cx="2225317" cy="5238766"/>
          </a:xfrm>
          <a:prstGeom prst="rect">
            <a:avLst/>
          </a:prstGeom>
        </p:spPr>
      </p:pic>
    </p:spTree>
    <p:extLst>
      <p:ext uri="{BB962C8B-B14F-4D97-AF65-F5344CB8AC3E}">
        <p14:creationId xmlns:p14="http://schemas.microsoft.com/office/powerpoint/2010/main" val="717331194"/>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25"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4801" y="586740"/>
            <a:ext cx="17678400" cy="9243058"/>
          </a:xfrm>
          <a:prstGeom prst="rect">
            <a:avLst/>
          </a:prstGeom>
        </p:spPr>
      </p:pic>
      <p:pic>
        <p:nvPicPr>
          <p:cNvPr id="27"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04800" y="909463"/>
            <a:ext cx="1363675" cy="1426066"/>
          </a:xfrm>
          <a:prstGeom prst="rect">
            <a:avLst/>
          </a:prstGeom>
        </p:spPr>
      </p:pic>
      <p:pic>
        <p:nvPicPr>
          <p:cNvPr id="28"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872625" y="548925"/>
            <a:ext cx="2834475" cy="1140876"/>
          </a:xfrm>
          <a:prstGeom prst="rect">
            <a:avLst/>
          </a:prstGeom>
        </p:spPr>
      </p:pic>
      <p:sp>
        <p:nvSpPr>
          <p:cNvPr id="11" name="Rectangle 10"/>
          <p:cNvSpPr/>
          <p:nvPr/>
        </p:nvSpPr>
        <p:spPr>
          <a:xfrm>
            <a:off x="1825031" y="1042867"/>
            <a:ext cx="14637937" cy="2585323"/>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Miền nghiệm của hệ bất phương trình trên là miền tứ giác ABCD (miền không bị gạch), trong đó A(0,75</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0,25),</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B(0,9;</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0,3),</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C(1,2;</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D(1;</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như hình vẽ sau:</a:t>
            </a:r>
            <a:endParaRPr lang="en-US" sz="36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0841" y="3666005"/>
            <a:ext cx="7405919" cy="6050165"/>
          </a:xfrm>
          <a:prstGeom prst="rect">
            <a:avLst/>
          </a:prstGeom>
        </p:spPr>
      </p:pic>
      <p:sp>
        <p:nvSpPr>
          <p:cNvPr id="17" name="Rectangle 16"/>
          <p:cNvSpPr/>
          <p:nvPr/>
        </p:nvSpPr>
        <p:spPr>
          <a:xfrm>
            <a:off x="8763000" y="3361999"/>
            <a:ext cx="8816381" cy="5078313"/>
          </a:xfrm>
          <a:prstGeom prst="rect">
            <a:avLst/>
          </a:prstGeom>
        </p:spPr>
        <p:txBody>
          <a:bodyPr wrap="square">
            <a:spAutoFit/>
          </a:bodyPr>
          <a:lstStyle/>
          <a:p>
            <a:pPr>
              <a:lnSpc>
                <a:spcPct val="150000"/>
              </a:lnSpc>
            </a:pPr>
            <a:r>
              <a:rPr lang="vi-VN" sz="3600" dirty="0">
                <a:latin typeface="Arial" panose="020B0604020202020204" pitchFamily="34" charset="0"/>
                <a:cs typeface="Arial" panose="020B0604020202020204" pitchFamily="34" charset="0"/>
              </a:rPr>
              <a:t>Ta có</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F(0,75</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0,25)</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0,0965;</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F(0,9;</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0,3)</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0,087;</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F(1,2;</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0,084;</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F(1;</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0,094</a:t>
            </a:r>
            <a:r>
              <a:rPr lang="vi-VN" sz="3600" dirty="0">
                <a:latin typeface="Arial" panose="020B0604020202020204" pitchFamily="34" charset="0"/>
                <a:cs typeface="Arial" panose="020B0604020202020204" pitchFamily="34" charset="0"/>
              </a:rPr>
              <a:t>.</a:t>
            </a:r>
          </a:p>
          <a:p>
            <a:pPr algn="just">
              <a:lnSpc>
                <a:spcPct val="150000"/>
              </a:lnSpc>
            </a:pPr>
            <a:r>
              <a:rPr lang="vi-VN" sz="3600" dirty="0">
                <a:latin typeface="Arial" panose="020B0604020202020204" pitchFamily="34" charset="0"/>
                <a:cs typeface="Arial" panose="020B0604020202020204" pitchFamily="34" charset="0"/>
              </a:rPr>
              <a:t>Vậy bác An nên đầu tư 750 triệu đổng vào trái phiếu chính phủ, 250 triệu đổng vào trái phiếu ngân hàng và 200 triệu đồng vào trái phiếu doanh nghiệp.</a:t>
            </a:r>
          </a:p>
        </p:txBody>
      </p:sp>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386047" y="7603972"/>
            <a:ext cx="3094786" cy="3094786"/>
          </a:xfrm>
          <a:prstGeom prst="rect">
            <a:avLst/>
          </a:prstGeom>
        </p:spPr>
      </p:pic>
    </p:spTree>
    <p:extLst>
      <p:ext uri="{BB962C8B-B14F-4D97-AF65-F5344CB8AC3E}">
        <p14:creationId xmlns:p14="http://schemas.microsoft.com/office/powerpoint/2010/main" val="14600743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574000" y="6858000"/>
              <a:ext cx="6858000" cy="6858000"/>
            </a:xfrm>
            <a:prstGeom prst="rect">
              <a:avLst/>
            </a:prstGeom>
          </p:spPr>
        </p:pic>
      </p:grpSp>
      <p:sp>
        <p:nvSpPr>
          <p:cNvPr id="21" name="TextBox 8">
            <a:extLst>
              <a:ext uri="{FF2B5EF4-FFF2-40B4-BE49-F238E27FC236}">
                <a16:creationId xmlns:a16="http://schemas.microsoft.com/office/drawing/2014/main" xmlns="" id="{A19ECB77-B032-4E88-B15F-FDAE0101D1A8}"/>
              </a:ext>
            </a:extLst>
          </p:cNvPr>
          <p:cNvSpPr txBox="1"/>
          <p:nvPr/>
        </p:nvSpPr>
        <p:spPr>
          <a:xfrm>
            <a:off x="6230850" y="749917"/>
            <a:ext cx="6133950"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smtClean="0">
                <a:solidFill>
                  <a:srgbClr val="002060"/>
                </a:solidFill>
                <a:latin typeface="Arial" panose="020B0604020202020204" pitchFamily="34" charset="0"/>
                <a:cs typeface="Arial" panose="020B0604020202020204" pitchFamily="34" charset="0"/>
              </a:rPr>
              <a:t>KHỞI ĐỘNG</a:t>
            </a:r>
            <a:endParaRPr lang="en-US" sz="5400" b="1" spc="-53" dirty="0">
              <a:solidFill>
                <a:srgbClr val="002060"/>
              </a:solidFill>
              <a:latin typeface="Arial" panose="020B0604020202020204" pitchFamily="34" charset="0"/>
              <a:cs typeface="Arial" panose="020B0604020202020204" pitchFamily="34" charset="0"/>
            </a:endParaRPr>
          </a:p>
        </p:txBody>
      </p:sp>
      <p:sp>
        <p:nvSpPr>
          <p:cNvPr id="22" name="Câu hỏi">
            <a:extLst>
              <a:ext uri="{FF2B5EF4-FFF2-40B4-BE49-F238E27FC236}">
                <a16:creationId xmlns:a16="http://schemas.microsoft.com/office/drawing/2014/main" xmlns="" id="{4ADFFF1A-F500-CC57-185E-00F4826D0836}"/>
              </a:ext>
            </a:extLst>
          </p:cNvPr>
          <p:cNvSpPr/>
          <p:nvPr/>
        </p:nvSpPr>
        <p:spPr>
          <a:xfrm>
            <a:off x="1214580" y="1684304"/>
            <a:ext cx="16082819" cy="26405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noProof="1" smtClean="0">
                <a:solidFill>
                  <a:schemeClr val="tx1"/>
                </a:solidFill>
                <a:latin typeface="Arial" panose="020B0604020202020204" pitchFamily="34" charset="0"/>
                <a:cs typeface="Arial" panose="020B0604020202020204" pitchFamily="34" charset="0"/>
              </a:rPr>
              <a:t>Bài 2.7. </a:t>
            </a:r>
            <a:r>
              <a:rPr lang="en-US" sz="4000" noProof="1" smtClean="0">
                <a:solidFill>
                  <a:schemeClr val="tx1"/>
                </a:solidFill>
                <a:latin typeface="Arial" panose="020B0604020202020204" pitchFamily="34" charset="0"/>
                <a:cs typeface="Arial" panose="020B0604020202020204" pitchFamily="34" charset="0"/>
              </a:rPr>
              <a:t>Bất phương trình nào sau đây là bất phương trình bậc nhất hai ẩn?</a:t>
            </a:r>
            <a:endParaRPr lang="vi-VN" sz="4000" noProof="1">
              <a:solidFill>
                <a:schemeClr val="tx1"/>
              </a:solidFill>
              <a:latin typeface="Arial" panose="020B0604020202020204" pitchFamily="34" charset="0"/>
              <a:cs typeface="Arial" panose="020B0604020202020204" pitchFamily="34" charset="0"/>
            </a:endParaRPr>
          </a:p>
        </p:txBody>
      </p:sp>
      <p:sp>
        <p:nvSpPr>
          <p:cNvPr id="23" name="Đáp án đúng">
            <a:extLst>
              <a:ext uri="{FF2B5EF4-FFF2-40B4-BE49-F238E27FC236}">
                <a16:creationId xmlns:a16="http://schemas.microsoft.com/office/drawing/2014/main" xmlns="" id="{8B66CBE4-2DB9-BCF7-D1C4-281B894BFE17}"/>
              </a:ext>
            </a:extLst>
          </p:cNvPr>
          <p:cNvSpPr/>
          <p:nvPr/>
        </p:nvSpPr>
        <p:spPr>
          <a:xfrm>
            <a:off x="1214580" y="4579563"/>
            <a:ext cx="7548419" cy="21380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schemeClr val="tx1"/>
                </a:solidFill>
                <a:latin typeface="Arial" panose="020B0604020202020204" pitchFamily="34" charset="0"/>
                <a:cs typeface="Arial" panose="020B0604020202020204" pitchFamily="34" charset="0"/>
              </a:rPr>
              <a:t>A</a:t>
            </a:r>
            <a:r>
              <a:rPr lang="en-US" sz="4000" noProof="1" smtClean="0">
                <a:solidFill>
                  <a:schemeClr val="tx1"/>
                </a:solidFill>
                <a:latin typeface="Arial" panose="020B0604020202020204" pitchFamily="34" charset="0"/>
                <a:cs typeface="Arial" panose="020B0604020202020204" pitchFamily="34" charset="0"/>
              </a:rPr>
              <a:t>. x + y &gt; 3</a:t>
            </a:r>
            <a:endParaRPr lang="vi-VN" sz="4000" noProof="1">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4" name="Đáp án sai 1">
                <a:extLst>
                  <a:ext uri="{FF2B5EF4-FFF2-40B4-BE49-F238E27FC236}">
                    <a16:creationId xmlns:a16="http://schemas.microsoft.com/office/drawing/2014/main" xmlns="" id="{3FCD9830-5FD1-BD44-878B-228BD96CE996}"/>
                  </a:ext>
                </a:extLst>
              </p:cNvPr>
              <p:cNvSpPr/>
              <p:nvPr/>
            </p:nvSpPr>
            <p:spPr>
              <a:xfrm>
                <a:off x="1214581" y="6972300"/>
                <a:ext cx="7548419" cy="21380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schemeClr val="tx1"/>
                    </a:solidFill>
                    <a:latin typeface="Arial" panose="020B0604020202020204" pitchFamily="34" charset="0"/>
                    <a:cs typeface="Arial" panose="020B0604020202020204" pitchFamily="34" charset="0"/>
                  </a:rPr>
                  <a:t>B. </a:t>
                </a:r>
                <a:r>
                  <a:rPr lang="en-US" sz="4000" noProof="1" smtClean="0">
                    <a:solidFill>
                      <a:schemeClr val="tx1"/>
                    </a:solidFill>
                    <a:latin typeface="Arial" panose="020B0604020202020204" pitchFamily="34" charset="0"/>
                    <a:cs typeface="Arial" panose="020B0604020202020204" pitchFamily="34" charset="0"/>
                  </a:rPr>
                  <a:t>x</a:t>
                </a:r>
                <a:r>
                  <a:rPr lang="en-US" sz="4000" baseline="30000" noProof="1" smtClean="0">
                    <a:solidFill>
                      <a:schemeClr val="tx1"/>
                    </a:solidFill>
                    <a:latin typeface="Arial" panose="020B0604020202020204" pitchFamily="34" charset="0"/>
                    <a:cs typeface="Arial" panose="020B0604020202020204" pitchFamily="34" charset="0"/>
                  </a:rPr>
                  <a:t>2</a:t>
                </a:r>
                <a:r>
                  <a:rPr lang="en-US" sz="4000" noProof="1" smtClean="0">
                    <a:solidFill>
                      <a:schemeClr val="tx1"/>
                    </a:solidFill>
                    <a:latin typeface="Arial" panose="020B0604020202020204" pitchFamily="34" charset="0"/>
                    <a:cs typeface="Arial" panose="020B0604020202020204" pitchFamily="34" charset="0"/>
                  </a:rPr>
                  <a:t> + y</a:t>
                </a:r>
                <a:r>
                  <a:rPr lang="en-US" sz="4000" baseline="30000" noProof="1" smtClean="0">
                    <a:solidFill>
                      <a:schemeClr val="tx1"/>
                    </a:solidFill>
                    <a:latin typeface="Arial" panose="020B0604020202020204" pitchFamily="34" charset="0"/>
                    <a:cs typeface="Arial" panose="020B0604020202020204" pitchFamily="34" charset="0"/>
                  </a:rPr>
                  <a:t>2</a:t>
                </a:r>
                <a:r>
                  <a:rPr lang="en-US" sz="4000" noProof="1" smtClean="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sz="4000" i="1" noProof="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noProof="1" smtClean="0">
                    <a:solidFill>
                      <a:schemeClr val="tx1"/>
                    </a:solidFill>
                    <a:latin typeface="Arial" panose="020B0604020202020204" pitchFamily="34" charset="0"/>
                    <a:cs typeface="Arial" panose="020B0604020202020204" pitchFamily="34" charset="0"/>
                  </a:rPr>
                  <a:t> 4</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24" name="Đáp án sai 1">
                <a:extLst>
                  <a:ext uri="{FF2B5EF4-FFF2-40B4-BE49-F238E27FC236}">
                    <a16:creationId xmlns:a16="http://schemas.microsoft.com/office/drawing/2014/main" xmlns="" id="{3FCD9830-5FD1-BD44-878B-228BD96CE996}"/>
                  </a:ext>
                </a:extLst>
              </p:cNvPr>
              <p:cNvSpPr>
                <a:spLocks noRot="1" noChangeAspect="1" noMove="1" noResize="1" noEditPoints="1" noAdjustHandles="1" noChangeArrowheads="1" noChangeShapeType="1" noTextEdit="1"/>
              </p:cNvSpPr>
              <p:nvPr/>
            </p:nvSpPr>
            <p:spPr>
              <a:xfrm>
                <a:off x="1214581" y="6972300"/>
                <a:ext cx="7548419" cy="2138023"/>
              </a:xfrm>
              <a:prstGeom prst="roundRect">
                <a:avLst/>
              </a:prstGeom>
              <a:blipFill rotWithShape="0">
                <a:blip r:embed="rId8"/>
                <a:stretch>
                  <a:fillRect l="-145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Đáp án sai 2">
                <a:extLst>
                  <a:ext uri="{FF2B5EF4-FFF2-40B4-BE49-F238E27FC236}">
                    <a16:creationId xmlns:a16="http://schemas.microsoft.com/office/drawing/2014/main" xmlns="" id="{6A919885-0285-0403-1E09-FA94D8BC080B}"/>
                  </a:ext>
                </a:extLst>
              </p:cNvPr>
              <p:cNvSpPr/>
              <p:nvPr/>
            </p:nvSpPr>
            <p:spPr>
              <a:xfrm>
                <a:off x="9662391" y="4579563"/>
                <a:ext cx="7548419" cy="21380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schemeClr val="tx1"/>
                    </a:solidFill>
                    <a:latin typeface="Arial" panose="020B0604020202020204" pitchFamily="34" charset="0"/>
                    <a:cs typeface="Arial" panose="020B0604020202020204" pitchFamily="34" charset="0"/>
                  </a:rPr>
                  <a:t>C. </a:t>
                </a:r>
                <a:r>
                  <a:rPr lang="en-US" sz="4000" noProof="1" smtClean="0">
                    <a:solidFill>
                      <a:schemeClr val="tx1"/>
                    </a:solidFill>
                    <a:latin typeface="Arial" panose="020B0604020202020204" pitchFamily="34" charset="0"/>
                    <a:cs typeface="Arial" panose="020B0604020202020204" pitchFamily="34" charset="0"/>
                  </a:rPr>
                  <a:t>(x - y)(3x + y) </a:t>
                </a:r>
                <a14:m>
                  <m:oMath xmlns:m="http://schemas.openxmlformats.org/officeDocument/2006/math">
                    <m:r>
                      <a:rPr lang="en-US" sz="4000" i="1" noProof="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noProof="1" smtClean="0">
                    <a:solidFill>
                      <a:schemeClr val="tx1"/>
                    </a:solidFill>
                    <a:latin typeface="Arial" panose="020B0604020202020204" pitchFamily="34" charset="0"/>
                    <a:cs typeface="Arial" panose="020B0604020202020204" pitchFamily="34" charset="0"/>
                  </a:rPr>
                  <a:t> 1</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25" name="Đáp án sai 2">
                <a:extLst>
                  <a:ext uri="{FF2B5EF4-FFF2-40B4-BE49-F238E27FC236}">
                    <a16:creationId xmlns:a16="http://schemas.microsoft.com/office/drawing/2014/main" xmlns="" id="{6A919885-0285-0403-1E09-FA94D8BC080B}"/>
                  </a:ext>
                </a:extLst>
              </p:cNvPr>
              <p:cNvSpPr>
                <a:spLocks noRot="1" noChangeAspect="1" noMove="1" noResize="1" noEditPoints="1" noAdjustHandles="1" noChangeArrowheads="1" noChangeShapeType="1" noTextEdit="1"/>
              </p:cNvSpPr>
              <p:nvPr/>
            </p:nvSpPr>
            <p:spPr>
              <a:xfrm>
                <a:off x="9662391" y="4579563"/>
                <a:ext cx="7548419" cy="2138023"/>
              </a:xfrm>
              <a:prstGeom prst="roundRect">
                <a:avLst/>
              </a:prstGeom>
              <a:blipFill rotWithShape="0">
                <a:blip r:embed="rId9"/>
                <a:stretch>
                  <a:fillRect l="-1454"/>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Đáp án sai 3">
                <a:extLst>
                  <a:ext uri="{FF2B5EF4-FFF2-40B4-BE49-F238E27FC236}">
                    <a16:creationId xmlns:a16="http://schemas.microsoft.com/office/drawing/2014/main" xmlns="" id="{2E7D83A4-3758-8699-4DD0-010A80780539}"/>
                  </a:ext>
                </a:extLst>
              </p:cNvPr>
              <p:cNvSpPr/>
              <p:nvPr/>
            </p:nvSpPr>
            <p:spPr>
              <a:xfrm>
                <a:off x="9662391" y="6972300"/>
                <a:ext cx="7548419" cy="21380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schemeClr val="tx1"/>
                    </a:solidFill>
                    <a:latin typeface="Arial" panose="020B0604020202020204" pitchFamily="34" charset="0"/>
                    <a:cs typeface="Arial" panose="020B0604020202020204" pitchFamily="34" charset="0"/>
                  </a:rPr>
                  <a:t>D. </a:t>
                </a:r>
                <a:r>
                  <a:rPr lang="en-US" sz="4000" noProof="1" smtClean="0">
                    <a:solidFill>
                      <a:schemeClr val="tx1"/>
                    </a:solidFill>
                    <a:latin typeface="Arial" panose="020B0604020202020204" pitchFamily="34" charset="0"/>
                    <a:cs typeface="Arial" panose="020B0604020202020204" pitchFamily="34" charset="0"/>
                  </a:rPr>
                  <a:t>y</a:t>
                </a:r>
                <a:r>
                  <a:rPr lang="en-US" sz="4000" baseline="30000" noProof="1" smtClean="0">
                    <a:solidFill>
                      <a:schemeClr val="tx1"/>
                    </a:solidFill>
                    <a:latin typeface="Arial" panose="020B0604020202020204" pitchFamily="34" charset="0"/>
                    <a:cs typeface="Arial" panose="020B0604020202020204" pitchFamily="34" charset="0"/>
                  </a:rPr>
                  <a:t>3</a:t>
                </a:r>
                <a:r>
                  <a:rPr lang="en-US" sz="4000" noProof="1" smtClean="0">
                    <a:solidFill>
                      <a:schemeClr val="tx1"/>
                    </a:solidFill>
                    <a:latin typeface="Arial" panose="020B0604020202020204" pitchFamily="34" charset="0"/>
                    <a:cs typeface="Arial" panose="020B0604020202020204" pitchFamily="34" charset="0"/>
                  </a:rPr>
                  <a:t> - 2 </a:t>
                </a:r>
                <a14:m>
                  <m:oMath xmlns:m="http://schemas.openxmlformats.org/officeDocument/2006/math">
                    <m:r>
                      <a:rPr lang="en-US" sz="4000" i="1" noProof="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noProof="1" smtClean="0">
                    <a:solidFill>
                      <a:schemeClr val="tx1"/>
                    </a:solidFill>
                    <a:latin typeface="Arial" panose="020B0604020202020204" pitchFamily="34" charset="0"/>
                    <a:cs typeface="Arial" panose="020B0604020202020204" pitchFamily="34" charset="0"/>
                  </a:rPr>
                  <a:t> 0</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26" name="Đáp án sai 3">
                <a:extLst>
                  <a:ext uri="{FF2B5EF4-FFF2-40B4-BE49-F238E27FC236}">
                    <a16:creationId xmlns:a16="http://schemas.microsoft.com/office/drawing/2014/main" xmlns="" id="{2E7D83A4-3758-8699-4DD0-010A80780539}"/>
                  </a:ext>
                </a:extLst>
              </p:cNvPr>
              <p:cNvSpPr>
                <a:spLocks noRot="1" noChangeAspect="1" noMove="1" noResize="1" noEditPoints="1" noAdjustHandles="1" noChangeArrowheads="1" noChangeShapeType="1" noTextEdit="1"/>
              </p:cNvSpPr>
              <p:nvPr/>
            </p:nvSpPr>
            <p:spPr>
              <a:xfrm>
                <a:off x="9662391" y="6972300"/>
                <a:ext cx="7548419" cy="2138023"/>
              </a:xfrm>
              <a:prstGeom prst="roundRect">
                <a:avLst/>
              </a:prstGeom>
              <a:blipFill rotWithShape="0">
                <a:blip r:embed="rId10"/>
                <a:stretch>
                  <a:fillRect l="-1454"/>
                </a:stretch>
              </a:blipFill>
              <a:ln>
                <a:noFill/>
              </a:ln>
            </p:spPr>
            <p:txBody>
              <a:bodyPr/>
              <a:lstStyle/>
              <a:p>
                <a:r>
                  <a:rPr lang="en-US">
                    <a:noFill/>
                  </a:rPr>
                  <a:t> </a:t>
                </a:r>
              </a:p>
            </p:txBody>
          </p:sp>
        </mc:Fallback>
      </mc:AlternateContent>
      <p:pic>
        <p:nvPicPr>
          <p:cNvPr id="27"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28" name="Picture 5">
            <a:extLst>
              <a:ext uri="{FF2B5EF4-FFF2-40B4-BE49-F238E27FC236}">
                <a16:creationId xmlns:a16="http://schemas.microsoft.com/office/drawing/2014/main" xmlns=""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461140" y="5204648"/>
            <a:ext cx="853046" cy="742494"/>
          </a:xfrm>
          <a:prstGeom prst="rect">
            <a:avLst/>
          </a:prstGeom>
        </p:spPr>
      </p:pic>
      <p:pic>
        <p:nvPicPr>
          <p:cNvPr id="29" name="Picture 28">
            <a:extLst>
              <a:ext uri="{FF2B5EF4-FFF2-40B4-BE49-F238E27FC236}">
                <a16:creationId xmlns:a16="http://schemas.microsoft.com/office/drawing/2014/main" xmlns=""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849600" y="5227508"/>
            <a:ext cx="850122" cy="757381"/>
          </a:xfrm>
          <a:prstGeom prst="rect">
            <a:avLst/>
          </a:prstGeom>
        </p:spPr>
      </p:pic>
      <p:pic>
        <p:nvPicPr>
          <p:cNvPr id="3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849600" y="7662620"/>
            <a:ext cx="850122" cy="757381"/>
          </a:xfrm>
          <a:prstGeom prst="rect">
            <a:avLst/>
          </a:prstGeom>
        </p:spPr>
      </p:pic>
      <p:pic>
        <p:nvPicPr>
          <p:cNvPr id="3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42201" y="7744911"/>
            <a:ext cx="850122" cy="757381"/>
          </a:xfrm>
          <a:prstGeom prst="rect">
            <a:avLst/>
          </a:prstGeom>
        </p:spPr>
      </p:pic>
      <p:pic>
        <p:nvPicPr>
          <p:cNvPr id="32"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pic>
        <p:nvPicPr>
          <p:cNvPr id="33"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63919" y="358423"/>
            <a:ext cx="1301322" cy="2002034"/>
          </a:xfrm>
          <a:prstGeom prst="rect">
            <a:avLst/>
          </a:prstGeom>
        </p:spPr>
      </p:pic>
      <p:pic>
        <p:nvPicPr>
          <p:cNvPr id="34" name="Picture 2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6240758" y="411097"/>
            <a:ext cx="1267542" cy="1245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strips(downLeft)">
                                      <p:cBhvr>
                                        <p:cTn id="11" dur="500"/>
                                        <p:tgtEl>
                                          <p:spTgt spid="23"/>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strips(downLeft)">
                                      <p:cBhvr>
                                        <p:cTn id="15" dur="500"/>
                                        <p:tgtEl>
                                          <p:spTgt spid="24"/>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trips(downLeft)">
                                      <p:cBhvr>
                                        <p:cTn id="19" dur="500"/>
                                        <p:tgtEl>
                                          <p:spTgt spid="25"/>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strips(down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7"/>
                                        </p:tgtEl>
                                      </p:cBhvr>
                                    </p:cmd>
                                  </p:childTnLst>
                                </p:cTn>
                              </p:par>
                              <p:par>
                                <p:cTn id="33" presetID="1" presetClass="entr" presetSubtype="0" fill="hold" nodeType="withEffect">
                                  <p:stCondLst>
                                    <p:cond delay="0"/>
                                  </p:stCondLst>
                                  <p:childTnLst>
                                    <p:set>
                                      <p:cBhvr>
                                        <p:cTn id="34" dur="1" fill="hold">
                                          <p:stCondLst>
                                            <p:cond delay="9"/>
                                          </p:stCondLst>
                                        </p:cTn>
                                        <p:tgtEl>
                                          <p:spTgt spid="28"/>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2"/>
                                        </p:tgtEl>
                                      </p:cBhvr>
                                    </p:cmd>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5"/>
                                        </p:tgtEl>
                                        <p:attrNameLst>
                                          <p:attrName>fillcolor</p:attrName>
                                        </p:attrNameLst>
                                      </p:cBhvr>
                                      <p:to>
                                        <a:srgbClr val="D99694"/>
                                      </p:to>
                                    </p:animClr>
                                    <p:set>
                                      <p:cBhvr>
                                        <p:cTn id="57" dur="500" fill="hold"/>
                                        <p:tgtEl>
                                          <p:spTgt spid="25"/>
                                        </p:tgtEl>
                                        <p:attrNameLst>
                                          <p:attrName>fill.type</p:attrName>
                                        </p:attrNameLst>
                                      </p:cBhvr>
                                      <p:to>
                                        <p:strVal val="solid"/>
                                      </p:to>
                                    </p:set>
                                    <p:set>
                                      <p:cBhvr>
                                        <p:cTn id="58" dur="500" fill="hold"/>
                                        <p:tgtEl>
                                          <p:spTgt spid="2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2"/>
                                        </p:tgtEl>
                                      </p:cBhvr>
                                    </p:cmd>
                                  </p:childTnLst>
                                </p:cTn>
                              </p:par>
                              <p:par>
                                <p:cTn id="61" presetID="1" presetClass="entr" presetSubtype="0" fill="hold" nodeType="withEffect">
                                  <p:stCondLst>
                                    <p:cond delay="0"/>
                                  </p:stCondLst>
                                  <p:childTnLst>
                                    <p:set>
                                      <p:cBhvr>
                                        <p:cTn id="62" dur="1" fill="hold">
                                          <p:stCondLst>
                                            <p:cond delay="9"/>
                                          </p:stCondLst>
                                        </p:cTn>
                                        <p:tgtEl>
                                          <p:spTgt spid="29"/>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5"/>
                                        </p:tgtEl>
                                      </p:cBhvr>
                                    </p:animEffect>
                                    <p:animScale>
                                      <p:cBhvr>
                                        <p:cTn id="65" dur="250" autoRev="1" fill="hold"/>
                                        <p:tgtEl>
                                          <p:spTgt spid="25"/>
                                        </p:tgtEl>
                                      </p:cBhvr>
                                      <p:by x="105000" y="105000"/>
                                    </p:animScale>
                                  </p:childTnLst>
                                </p:cTn>
                              </p:par>
                            </p:childTnLst>
                          </p:cTn>
                        </p:par>
                      </p:childTnLst>
                    </p:cTn>
                  </p:par>
                </p:childTnLst>
              </p:cTn>
              <p:nextCondLst>
                <p:cond evt="onClick" delay="0">
                  <p:tgtEl>
                    <p:spTgt spid="25"/>
                  </p:tgtEl>
                </p:cond>
              </p:nextCondLst>
            </p:seq>
            <p:seq concurrent="1" nextAc="seek">
              <p:cTn id="66" restart="whenNotActive" fill="hold" evtFilter="cancelBubble" nodeType="interactiveSeq">
                <p:stCondLst>
                  <p:cond evt="onClick" delay="0">
                    <p:tgtEl>
                      <p:spTgt spid="2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6"/>
                                        </p:tgtEl>
                                        <p:attrNameLst>
                                          <p:attrName>fillcolor</p:attrName>
                                        </p:attrNameLst>
                                      </p:cBhvr>
                                      <p:to>
                                        <a:srgbClr val="D99694"/>
                                      </p:to>
                                    </p:animClr>
                                    <p:set>
                                      <p:cBhvr>
                                        <p:cTn id="71" dur="500" fill="hold"/>
                                        <p:tgtEl>
                                          <p:spTgt spid="26"/>
                                        </p:tgtEl>
                                        <p:attrNameLst>
                                          <p:attrName>fill.type</p:attrName>
                                        </p:attrNameLst>
                                      </p:cBhvr>
                                      <p:to>
                                        <p:strVal val="solid"/>
                                      </p:to>
                                    </p:set>
                                    <p:set>
                                      <p:cBhvr>
                                        <p:cTn id="72" dur="500" fill="hold"/>
                                        <p:tgtEl>
                                          <p:spTgt spid="2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2"/>
                                        </p:tgtEl>
                                      </p:cBhvr>
                                    </p:cmd>
                                  </p:childTnLst>
                                </p:cTn>
                              </p:par>
                              <p:par>
                                <p:cTn id="75" presetID="1" presetClass="entr" presetSubtype="0" fill="hold" nodeType="withEffect">
                                  <p:stCondLst>
                                    <p:cond delay="0"/>
                                  </p:stCondLst>
                                  <p:childTnLst>
                                    <p:set>
                                      <p:cBhvr>
                                        <p:cTn id="76" dur="1" fill="hold">
                                          <p:stCondLst>
                                            <p:cond delay="9"/>
                                          </p:stCondLst>
                                        </p:cTn>
                                        <p:tgtEl>
                                          <p:spTgt spid="30"/>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6"/>
                                        </p:tgtEl>
                                      </p:cBhvr>
                                    </p:animEffect>
                                    <p:animScale>
                                      <p:cBhvr>
                                        <p:cTn id="79" dur="250" autoRev="1" fill="hold"/>
                                        <p:tgtEl>
                                          <p:spTgt spid="26"/>
                                        </p:tgtEl>
                                      </p:cBhvr>
                                      <p:by x="105000" y="105000"/>
                                    </p:animScale>
                                  </p:childTnLst>
                                </p:cTn>
                              </p:par>
                            </p:childTnLst>
                          </p:cTn>
                        </p:par>
                      </p:childTnLst>
                    </p:cTn>
                  </p:par>
                </p:childTnLst>
              </p:cTn>
              <p:nextCondLst>
                <p:cond evt="onClick" delay="0">
                  <p:tgtEl>
                    <p:spTgt spid="26"/>
                  </p:tgtEl>
                </p:cond>
              </p:nextCondLst>
            </p:seq>
            <p:audio>
              <p:cMediaNode vol="80000">
                <p:cTn id="80" fill="hold" display="0">
                  <p:stCondLst>
                    <p:cond delay="indefinite"/>
                  </p:stCondLst>
                  <p:endCondLst>
                    <p:cond evt="onStopAudio" delay="0">
                      <p:tgtEl>
                        <p:sldTgt/>
                      </p:tgtEl>
                    </p:cond>
                  </p:endCondLst>
                </p:cTn>
                <p:tgtEl>
                  <p:spTgt spid="27"/>
                </p:tgtEl>
              </p:cMediaNode>
            </p:audio>
            <p:audio>
              <p:cMediaNode vol="80000">
                <p:cTn id="81" fill="hold" display="0">
                  <p:stCondLst>
                    <p:cond delay="indefinite"/>
                  </p:stCondLst>
                  <p:endCondLst>
                    <p:cond evt="onStopAudio" delay="0">
                      <p:tgtEl>
                        <p:sldTgt/>
                      </p:tgtEl>
                    </p:cond>
                  </p:endCondLst>
                </p:cTn>
                <p:tgtEl>
                  <p:spTgt spid="32"/>
                </p:tgtEl>
              </p:cMediaNode>
            </p:audio>
          </p:childTnLst>
        </p:cTn>
      </p:par>
    </p:tnLst>
    <p:bldLst>
      <p:bldP spid="22" grpId="0"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3400" y="546081"/>
            <a:ext cx="16992600" cy="9093219"/>
          </a:xfrm>
          <a:prstGeom prst="rect">
            <a:avLst/>
          </a:prstGeom>
        </p:spPr>
      </p:pic>
      <p:grpSp>
        <p:nvGrpSpPr>
          <p:cNvPr id="15" name="Group 15"/>
          <p:cNvGrpSpPr/>
          <p:nvPr/>
        </p:nvGrpSpPr>
        <p:grpSpPr>
          <a:xfrm>
            <a:off x="1187436" y="2216817"/>
            <a:ext cx="513109" cy="6494051"/>
            <a:chOff x="0" y="0"/>
            <a:chExt cx="684145" cy="8658735"/>
          </a:xfrm>
        </p:grpSpPr>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0"/>
              <a:ext cx="684145" cy="636877"/>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1341115"/>
              <a:ext cx="684145" cy="636877"/>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2670718"/>
              <a:ext cx="684145" cy="63687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4011833"/>
              <a:ext cx="684145" cy="636877"/>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5351140"/>
              <a:ext cx="684145" cy="636877"/>
            </a:xfrm>
            <a:prstGeom prst="rect">
              <a:avLst/>
            </a:prstGeom>
          </p:spPr>
        </p:pic>
        <p:pic>
          <p:nvPicPr>
            <p:cNvPr id="21" name="Picture 2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6680743"/>
              <a:ext cx="684145" cy="636877"/>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8021858"/>
              <a:ext cx="684145" cy="636877"/>
            </a:xfrm>
            <a:prstGeom prst="rect">
              <a:avLst/>
            </a:prstGeom>
          </p:spPr>
        </p:pic>
      </p:grpSp>
      <p:pic>
        <p:nvPicPr>
          <p:cNvPr id="23" name="Picture 2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5221131" y="7705032"/>
            <a:ext cx="2831894" cy="2930809"/>
          </a:xfrm>
          <a:prstGeom prst="rect">
            <a:avLst/>
          </a:prstGeom>
        </p:spPr>
      </p:pic>
      <p:pic>
        <p:nvPicPr>
          <p:cNvPr id="24" name="Picture 2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246902" y="244409"/>
            <a:ext cx="1267542" cy="1245360"/>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67255" y="461571"/>
            <a:ext cx="3066494" cy="1054107"/>
          </a:xfrm>
          <a:prstGeom prst="rect">
            <a:avLst/>
          </a:prstGeom>
        </p:spPr>
      </p:pic>
      <p:sp>
        <p:nvSpPr>
          <p:cNvPr id="29" name="Rectangle 28"/>
          <p:cNvSpPr/>
          <p:nvPr/>
        </p:nvSpPr>
        <p:spPr>
          <a:xfrm>
            <a:off x="1902661" y="1314066"/>
            <a:ext cx="14942255" cy="3785652"/>
          </a:xfrm>
          <a:prstGeom prst="rect">
            <a:avLst/>
          </a:prstGeom>
        </p:spPr>
        <p:txBody>
          <a:bodyPr wrap="square">
            <a:spAutoFit/>
          </a:bodyPr>
          <a:lstStyle/>
          <a:p>
            <a:pPr algn="just">
              <a:lnSpc>
                <a:spcPct val="150000"/>
              </a:lnSpc>
            </a:pPr>
            <a:r>
              <a:rPr lang="vi-VN" sz="3200" b="1" dirty="0">
                <a:solidFill>
                  <a:schemeClr val="accent3">
                    <a:lumMod val="50000"/>
                  </a:schemeClr>
                </a:solidFill>
                <a:latin typeface="Arial" panose="020B0604020202020204" pitchFamily="34" charset="0"/>
                <a:cs typeface="Arial" panose="020B0604020202020204" pitchFamily="34" charset="0"/>
              </a:rPr>
              <a:t>Bài </a:t>
            </a:r>
            <a:r>
              <a:rPr lang="vi-VN" sz="3200" b="1" dirty="0" smtClean="0">
                <a:solidFill>
                  <a:schemeClr val="accent3">
                    <a:lumMod val="50000"/>
                  </a:schemeClr>
                </a:solidFill>
                <a:latin typeface="Arial" panose="020B0604020202020204" pitchFamily="34" charset="0"/>
                <a:cs typeface="Arial" panose="020B0604020202020204" pitchFamily="34" charset="0"/>
              </a:rPr>
              <a:t>2.16</a:t>
            </a:r>
            <a:r>
              <a:rPr lang="en-US" sz="3200" b="1" dirty="0" smtClean="0">
                <a:solidFill>
                  <a:schemeClr val="accent3">
                    <a:lumMod val="50000"/>
                  </a:schemeClr>
                </a:solidFill>
                <a:latin typeface="Arial" panose="020B0604020202020204" pitchFamily="34" charset="0"/>
                <a:cs typeface="Arial" panose="020B0604020202020204" pitchFamily="34" charset="0"/>
              </a:rPr>
              <a:t> (SGK - tr32)</a:t>
            </a:r>
            <a:r>
              <a:rPr lang="vi-VN" sz="3200" dirty="0" smtClean="0">
                <a:solidFill>
                  <a:schemeClr val="accent3">
                    <a:lumMod val="50000"/>
                  </a:schemeClr>
                </a:solidFill>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Một công ty dự định chi tối đa 160 triệu đồng cho quảng cáo một sản phẩm mới trong một tháng trên các đài phát thanh và truyền hình. Biết cùng một thời lượng quảng cáo, số người mới quan tâm đến sản phẩm trên truyền hình gấp 8 lần trên đài phát thanh, tức là quảng cáo trên truyền hình có hiệu quả gấp 8 lần trên đài phát thanh.</a:t>
            </a:r>
            <a:endParaRPr lang="en-US" sz="3200" dirty="0">
              <a:latin typeface="Arial" panose="020B0604020202020204" pitchFamily="34" charset="0"/>
              <a:cs typeface="Arial" panose="020B0604020202020204" pitchFamily="34" charset="0"/>
            </a:endParaRPr>
          </a:p>
        </p:txBody>
      </p:sp>
      <p:sp>
        <p:nvSpPr>
          <p:cNvPr id="30" name="Rectangle 29"/>
          <p:cNvSpPr/>
          <p:nvPr/>
        </p:nvSpPr>
        <p:spPr>
          <a:xfrm>
            <a:off x="1826072" y="5092690"/>
            <a:ext cx="15218592" cy="3785652"/>
          </a:xfrm>
          <a:prstGeom prst="rect">
            <a:avLst/>
          </a:prstGeom>
        </p:spPr>
        <p:txBody>
          <a:bodyPr wrap="square">
            <a:spAutoFit/>
          </a:bodyPr>
          <a:lstStyle/>
          <a:p>
            <a:pPr algn="just">
              <a:lnSpc>
                <a:spcPct val="150000"/>
              </a:lnSpc>
            </a:pPr>
            <a:r>
              <a:rPr lang="vi-VN" sz="3200" dirty="0">
                <a:latin typeface="Arial" panose="020B0604020202020204" pitchFamily="34" charset="0"/>
                <a:cs typeface="Arial" panose="020B0604020202020204" pitchFamily="34" charset="0"/>
              </a:rPr>
              <a:t>Đài phát thanh chỉ nhận các quảng cáo có tổng thời lượng trong một tháng tối đa là 900 giây với chi phí là 80 nghìn </a:t>
            </a:r>
            <a:r>
              <a:rPr lang="vi-VN" sz="3200" dirty="0" smtClean="0">
                <a:latin typeface="Arial" panose="020B0604020202020204" pitchFamily="34" charset="0"/>
                <a:cs typeface="Arial" panose="020B0604020202020204" pitchFamily="34" charset="0"/>
              </a:rPr>
              <a:t>đồng/giây</a:t>
            </a:r>
            <a:r>
              <a:rPr lang="vi-VN" sz="3200" dirty="0">
                <a:latin typeface="Arial" panose="020B0604020202020204" pitchFamily="34" charset="0"/>
                <a:cs typeface="Arial" panose="020B0604020202020204" pitchFamily="34" charset="0"/>
              </a:rPr>
              <a:t>. Đài truyền hình chỉ nhận các quảng cáo có tổng thời lượng trong một tháng tối đa là 360 giây với chi phí 400 nghìn </a:t>
            </a:r>
            <a:r>
              <a:rPr lang="vi-VN" sz="3200" dirty="0" smtClean="0">
                <a:latin typeface="Arial" panose="020B0604020202020204" pitchFamily="34" charset="0"/>
                <a:cs typeface="Arial" panose="020B0604020202020204" pitchFamily="34" charset="0"/>
              </a:rPr>
              <a:t>đồng/giây</a:t>
            </a:r>
            <a:r>
              <a:rPr lang="vi-VN" sz="3200" dirty="0">
                <a:latin typeface="Arial" panose="020B0604020202020204" pitchFamily="34" charset="0"/>
                <a:cs typeface="Arial" panose="020B0604020202020204" pitchFamily="34" charset="0"/>
              </a:rPr>
              <a:t>. Công ty cần đặt thời gian quảng cáo trên các đài phát thanh và truyền hình như thế nào để hiệu quả nhất?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44613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heckerboard(across)">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1952" y="846433"/>
            <a:ext cx="17330138" cy="8915400"/>
          </a:xfrm>
          <a:prstGeom prst="rect">
            <a:avLst/>
          </a:prstGeom>
        </p:spPr>
      </p:pic>
      <p:grpSp>
        <p:nvGrpSpPr>
          <p:cNvPr id="12" name="Group 12"/>
          <p:cNvGrpSpPr/>
          <p:nvPr/>
        </p:nvGrpSpPr>
        <p:grpSpPr>
          <a:xfrm>
            <a:off x="978602" y="2222807"/>
            <a:ext cx="513109" cy="6494051"/>
            <a:chOff x="0" y="0"/>
            <a:chExt cx="684145" cy="8658735"/>
          </a:xfrm>
        </p:grpSpPr>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684145" cy="636877"/>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1341115"/>
              <a:ext cx="684145" cy="636877"/>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2670718"/>
              <a:ext cx="684145" cy="636877"/>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4011833"/>
              <a:ext cx="684145" cy="636877"/>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5351140"/>
              <a:ext cx="684145" cy="636877"/>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6680743"/>
              <a:ext cx="684145" cy="636877"/>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8021858"/>
              <a:ext cx="684145" cy="636877"/>
            </a:xfrm>
            <a:prstGeom prst="rect">
              <a:avLst/>
            </a:prstGeom>
          </p:spPr>
        </p:pic>
      </p:grpSp>
      <p:sp>
        <p:nvSpPr>
          <p:cNvPr id="22" name="TextBox 22"/>
          <p:cNvSpPr txBox="1"/>
          <p:nvPr/>
        </p:nvSpPr>
        <p:spPr>
          <a:xfrm>
            <a:off x="3147202" y="1231524"/>
            <a:ext cx="5381580" cy="693420"/>
          </a:xfrm>
          <a:prstGeom prst="rect">
            <a:avLst/>
          </a:prstGeom>
        </p:spPr>
        <p:txBody>
          <a:bodyPr lIns="0" tIns="0" rIns="0" bIns="0" rtlCol="0" anchor="t">
            <a:spAutoFit/>
          </a:bodyPr>
          <a:lstStyle/>
          <a:p>
            <a:pPr algn="ctr">
              <a:lnSpc>
                <a:spcPts val="4800"/>
              </a:lnSpc>
              <a:spcBef>
                <a:spcPct val="0"/>
              </a:spcBef>
            </a:pPr>
            <a:r>
              <a:rPr lang="en-US" sz="4800">
                <a:solidFill>
                  <a:srgbClr val="FFFFFF"/>
                </a:solidFill>
                <a:latin typeface="Bryndan Write Bold"/>
              </a:rPr>
              <a:t>Rule 3</a:t>
            </a:r>
          </a:p>
        </p:txBody>
      </p:sp>
      <p:grpSp>
        <p:nvGrpSpPr>
          <p:cNvPr id="30" name="Group 29"/>
          <p:cNvGrpSpPr/>
          <p:nvPr/>
        </p:nvGrpSpPr>
        <p:grpSpPr>
          <a:xfrm>
            <a:off x="7686011" y="394008"/>
            <a:ext cx="2537766" cy="1470576"/>
            <a:chOff x="4359960" y="729438"/>
            <a:chExt cx="2956063" cy="1639271"/>
          </a:xfrm>
        </p:grpSpPr>
        <p:pic>
          <p:nvPicPr>
            <p:cNvPr id="31"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388922">
              <a:off x="5018356" y="71042"/>
              <a:ext cx="1639271" cy="2956063"/>
            </a:xfrm>
            <a:prstGeom prst="rect">
              <a:avLst/>
            </a:prstGeom>
          </p:spPr>
        </p:pic>
        <p:sp>
          <p:nvSpPr>
            <p:cNvPr id="32" name="TextBox 22"/>
            <p:cNvSpPr txBox="1"/>
            <p:nvPr/>
          </p:nvSpPr>
          <p:spPr>
            <a:xfrm>
              <a:off x="4763839" y="1191959"/>
              <a:ext cx="2034398" cy="615553"/>
            </a:xfrm>
            <a:prstGeom prst="rect">
              <a:avLst/>
            </a:prstGeom>
          </p:spPr>
          <p:txBody>
            <a:bodyPr wrap="square" lIns="0" tIns="0" rIns="0" bIns="0" rtlCol="0" anchor="t">
              <a:spAutoFit/>
            </a:bodyPr>
            <a:lstStyle/>
            <a:p>
              <a:pPr algn="ctr">
                <a:lnSpc>
                  <a:spcPts val="4800"/>
                </a:lnSpc>
                <a:spcBef>
                  <a:spcPct val="0"/>
                </a:spcBef>
              </a:pPr>
              <a:r>
                <a:rPr lang="en-US" sz="4000" b="1" dirty="0" err="1" smtClean="0">
                  <a:solidFill>
                    <a:srgbClr val="FFFFFF"/>
                  </a:solidFill>
                  <a:latin typeface="Arial" panose="020B0604020202020204" pitchFamily="34" charset="0"/>
                  <a:cs typeface="Arial" panose="020B0604020202020204" pitchFamily="34" charset="0"/>
                </a:rPr>
                <a:t>Giải</a:t>
              </a:r>
              <a:endParaRPr lang="en-US" sz="4000" b="1" dirty="0">
                <a:solidFill>
                  <a:srgbClr val="FFFFFF"/>
                </a:solidFill>
                <a:latin typeface="Arial" panose="020B0604020202020204" pitchFamily="34" charset="0"/>
                <a:cs typeface="Arial" panose="020B0604020202020204" pitchFamily="34" charset="0"/>
              </a:endParaRPr>
            </a:p>
          </p:txBody>
        </p:sp>
      </p:grpSp>
      <p:sp>
        <p:nvSpPr>
          <p:cNvPr id="33" name="Rectangle 32"/>
          <p:cNvSpPr/>
          <p:nvPr/>
        </p:nvSpPr>
        <p:spPr>
          <a:xfrm>
            <a:off x="1647447" y="1758338"/>
            <a:ext cx="15802353" cy="1754326"/>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Gọi x và y (giây) </a:t>
            </a:r>
            <a:r>
              <a:rPr lang="vi-VN" sz="3600" dirty="0" smtClean="0">
                <a:latin typeface="Arial" panose="020B0604020202020204" pitchFamily="34" charset="0"/>
                <a:cs typeface="Arial" panose="020B0604020202020204" pitchFamily="34" charset="0"/>
              </a:rPr>
              <a:t>l</a:t>
            </a:r>
            <a:r>
              <a:rPr lang="en-US" sz="3600" dirty="0" smtClean="0">
                <a:latin typeface="Arial" panose="020B0604020202020204" pitchFamily="34" charset="0"/>
                <a:cs typeface="Arial" panose="020B0604020202020204" pitchFamily="34" charset="0"/>
              </a:rPr>
              <a:t>ầ</a:t>
            </a:r>
            <a:r>
              <a:rPr lang="vi-VN" sz="3600" dirty="0" smtClean="0">
                <a:latin typeface="Arial" panose="020B0604020202020204" pitchFamily="34" charset="0"/>
                <a:cs typeface="Arial" panose="020B0604020202020204" pitchFamily="34" charset="0"/>
              </a:rPr>
              <a:t>n </a:t>
            </a:r>
            <a:r>
              <a:rPr lang="vi-VN" sz="3600" dirty="0">
                <a:latin typeface="Arial" panose="020B0604020202020204" pitchFamily="34" charset="0"/>
                <a:cs typeface="Arial" panose="020B0604020202020204" pitchFamily="34" charset="0"/>
              </a:rPr>
              <a:t>lượt là thời lượng quảng cáo trên đài phát thanh và trên đài truyền hình trong một tháng. Theo </a:t>
            </a:r>
            <a:r>
              <a:rPr lang="vi-VN" sz="3600" dirty="0" smtClean="0">
                <a:latin typeface="Arial" panose="020B0604020202020204" pitchFamily="34" charset="0"/>
                <a:cs typeface="Arial" panose="020B0604020202020204" pitchFamily="34" charset="0"/>
              </a:rPr>
              <a:t>đ</a:t>
            </a:r>
            <a:r>
              <a:rPr lang="en-US" sz="3600" dirty="0" smtClean="0">
                <a:latin typeface="Arial" panose="020B0604020202020204" pitchFamily="34" charset="0"/>
                <a:cs typeface="Arial" panose="020B0604020202020204" pitchFamily="34" charset="0"/>
              </a:rPr>
              <a:t>ề</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bài, ta có hệ bất phương trình:</a:t>
            </a:r>
            <a:endParaRPr lang="en-US" sz="3600" dirty="0">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tretch>
            <a:fillRect/>
          </a:stretch>
        </p:blipFill>
        <p:spPr>
          <a:xfrm>
            <a:off x="3685711" y="3479343"/>
            <a:ext cx="10916578" cy="2785610"/>
          </a:xfrm>
          <a:prstGeom prst="rect">
            <a:avLst/>
          </a:prstGeom>
        </p:spPr>
      </p:pic>
      <p:sp>
        <p:nvSpPr>
          <p:cNvPr id="36" name="Rectangle 35"/>
          <p:cNvSpPr/>
          <p:nvPr/>
        </p:nvSpPr>
        <p:spPr>
          <a:xfrm>
            <a:off x="1647447" y="6257933"/>
            <a:ext cx="15810783" cy="3416320"/>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Giả sử hiệu quả khi quảng cáo trong 1 giây trên đài phát thanh là 1 (đơn vị) thì hiệu quả khi quảng cáo trong 1 giây trên đài truyền hình sẽ là 8 (đơn vị). Vì vậy, hiệu quả khi quảng cáo x giây trên đài phát thanh và y giây trên đài truyền hình </a:t>
            </a:r>
            <a:r>
              <a:rPr lang="vi-VN" sz="3600" dirty="0"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F(x;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8y</a:t>
            </a:r>
            <a:r>
              <a:rPr lang="en-US"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421621" y="318350"/>
            <a:ext cx="2933960" cy="1406575"/>
          </a:xfrm>
          <a:prstGeom prst="rect">
            <a:avLst/>
          </a:prstGeom>
        </p:spPr>
      </p:pic>
      <p:pic>
        <p:nvPicPr>
          <p:cNvPr id="38" name="Picture 3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5135743">
            <a:off x="334778" y="126103"/>
            <a:ext cx="1700931" cy="3176291"/>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randombar(horizontal)">
                                      <p:cBhvr>
                                        <p:cTn id="10" dur="500"/>
                                        <p:tgtEl>
                                          <p:spTgt spid="3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randombar(horizontal)">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78931" y="713854"/>
            <a:ext cx="17330138" cy="9077845"/>
          </a:xfrm>
          <a:prstGeom prst="rect">
            <a:avLst/>
          </a:prstGeom>
        </p:spPr>
      </p:pic>
      <p:grpSp>
        <p:nvGrpSpPr>
          <p:cNvPr id="12" name="Group 12"/>
          <p:cNvGrpSpPr/>
          <p:nvPr/>
        </p:nvGrpSpPr>
        <p:grpSpPr>
          <a:xfrm>
            <a:off x="978602" y="2222807"/>
            <a:ext cx="513109" cy="6494051"/>
            <a:chOff x="0" y="0"/>
            <a:chExt cx="684145" cy="8658735"/>
          </a:xfrm>
        </p:grpSpPr>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684145" cy="636877"/>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1341115"/>
              <a:ext cx="684145" cy="636877"/>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2670718"/>
              <a:ext cx="684145" cy="636877"/>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4011833"/>
              <a:ext cx="684145" cy="636877"/>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5351140"/>
              <a:ext cx="684145" cy="636877"/>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6680743"/>
              <a:ext cx="684145" cy="636877"/>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8021858"/>
              <a:ext cx="684145" cy="636877"/>
            </a:xfrm>
            <a:prstGeom prst="rect">
              <a:avLst/>
            </a:prstGeom>
          </p:spPr>
        </p:pic>
      </p:grpSp>
      <p:sp>
        <p:nvSpPr>
          <p:cNvPr id="22" name="TextBox 22"/>
          <p:cNvSpPr txBox="1"/>
          <p:nvPr/>
        </p:nvSpPr>
        <p:spPr>
          <a:xfrm>
            <a:off x="3147202" y="1231524"/>
            <a:ext cx="5381580" cy="693420"/>
          </a:xfrm>
          <a:prstGeom prst="rect">
            <a:avLst/>
          </a:prstGeom>
        </p:spPr>
        <p:txBody>
          <a:bodyPr lIns="0" tIns="0" rIns="0" bIns="0" rtlCol="0" anchor="t">
            <a:spAutoFit/>
          </a:bodyPr>
          <a:lstStyle/>
          <a:p>
            <a:pPr algn="ctr">
              <a:lnSpc>
                <a:spcPts val="4800"/>
              </a:lnSpc>
              <a:spcBef>
                <a:spcPct val="0"/>
              </a:spcBef>
            </a:pPr>
            <a:r>
              <a:rPr lang="en-US" sz="4800">
                <a:solidFill>
                  <a:srgbClr val="FFFFFF"/>
                </a:solidFill>
                <a:latin typeface="Bryndan Write Bold"/>
              </a:rPr>
              <a:t>Rule 3</a:t>
            </a:r>
          </a:p>
        </p:txBody>
      </p:sp>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21621" y="318350"/>
            <a:ext cx="2933960" cy="1406575"/>
          </a:xfrm>
          <a:prstGeom prst="rect">
            <a:avLst/>
          </a:prstGeom>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135743">
            <a:off x="334778" y="126103"/>
            <a:ext cx="1700931" cy="3176291"/>
          </a:xfrm>
          <a:prstGeom prst="rect">
            <a:avLst/>
          </a:prstGeom>
        </p:spPr>
      </p:pic>
      <p:sp>
        <p:nvSpPr>
          <p:cNvPr id="20" name="Rectangle 19"/>
          <p:cNvSpPr/>
          <p:nvPr/>
        </p:nvSpPr>
        <p:spPr>
          <a:xfrm>
            <a:off x="1819694" y="1279088"/>
            <a:ext cx="14167066" cy="2585323"/>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Miền nghiệm của hệ bất phương trình trên là miền ngũ giác OABCD (miền không bị gạch), trong </a:t>
            </a:r>
            <a:r>
              <a:rPr lang="vi-VN" sz="3600" dirty="0" smtClean="0">
                <a:latin typeface="Arial" panose="020B0604020202020204" pitchFamily="34" charset="0"/>
                <a:cs typeface="Arial" panose="020B0604020202020204" pitchFamily="34" charset="0"/>
              </a:rPr>
              <a:t>đó</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O(0;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360),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B(200;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360),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C(900;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220),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D(900;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như hình vẽ sau:</a:t>
            </a:r>
            <a:endParaRPr lang="en-US" sz="3600"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9694" y="4064154"/>
            <a:ext cx="7736899" cy="5498725"/>
          </a:xfrm>
          <a:prstGeom prst="rect">
            <a:avLst/>
          </a:prstGeom>
        </p:spPr>
      </p:pic>
      <p:sp>
        <p:nvSpPr>
          <p:cNvPr id="23" name="Rectangle 22"/>
          <p:cNvSpPr/>
          <p:nvPr/>
        </p:nvSpPr>
        <p:spPr>
          <a:xfrm>
            <a:off x="9952707" y="3953529"/>
            <a:ext cx="7399162" cy="5078313"/>
          </a:xfrm>
          <a:prstGeom prst="rect">
            <a:avLst/>
          </a:prstGeom>
        </p:spPr>
        <p:txBody>
          <a:bodyPr wrap="square">
            <a:spAutoFit/>
          </a:bodyPr>
          <a:lstStyle/>
          <a:p>
            <a:pPr algn="just">
              <a:lnSpc>
                <a:spcPct val="150000"/>
              </a:lnSpc>
            </a:pPr>
            <a:r>
              <a:rPr lang="en-US" sz="3600" dirty="0">
                <a:latin typeface="Arial" panose="020B0604020202020204" pitchFamily="34" charset="0"/>
                <a:cs typeface="Arial" panose="020B0604020202020204" pitchFamily="34" charset="0"/>
              </a:rPr>
              <a:t>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F(0</a:t>
            </a:r>
            <a:r>
              <a:rPr lang="en-US" sz="3600" dirty="0" smtClean="0">
                <a:latin typeface="Arial" panose="020B0604020202020204" pitchFamily="34" charset="0"/>
                <a:cs typeface="Arial" panose="020B0604020202020204" pitchFamily="34" charset="0"/>
              </a:rPr>
              <a:t>; 0) = 0, F(0; 360) = 2880, F(200; 360) = 3080</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F(900</a:t>
            </a:r>
            <a:r>
              <a:rPr lang="en-US" sz="3600" dirty="0" smtClean="0">
                <a:latin typeface="Arial" panose="020B0604020202020204" pitchFamily="34" charset="0"/>
                <a:cs typeface="Arial" panose="020B0604020202020204" pitchFamily="34" charset="0"/>
              </a:rPr>
              <a:t>; 220) = 2660, F(900;0) = 900</a:t>
            </a:r>
            <a:endParaRPr lang="en-US" sz="3600" dirty="0">
              <a:latin typeface="Arial" panose="020B0604020202020204" pitchFamily="34" charset="0"/>
              <a:cs typeface="Arial" panose="020B0604020202020204" pitchFamily="34" charset="0"/>
            </a:endParaRP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thanh</a:t>
            </a:r>
            <a:r>
              <a:rPr lang="en-US" sz="3600" dirty="0">
                <a:latin typeface="Arial" panose="020B0604020202020204" pitchFamily="34" charset="0"/>
                <a:cs typeface="Arial" panose="020B0604020202020204" pitchFamily="34" charset="0"/>
              </a:rPr>
              <a:t> 200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đài</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truyền</a:t>
            </a:r>
            <a:r>
              <a:rPr lang="en-US" sz="3600"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360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9197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153107" y="1028700"/>
            <a:ext cx="12925093" cy="247431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4581208"/>
            <a:ext cx="4975630" cy="4677092"/>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655977" y="4581208"/>
            <a:ext cx="4975630" cy="4677092"/>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283670" y="4581208"/>
            <a:ext cx="4975630" cy="4677092"/>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499943" y="4080301"/>
            <a:ext cx="2033143" cy="1371448"/>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127220" y="4080301"/>
            <a:ext cx="2033143" cy="1371448"/>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754913" y="4080301"/>
            <a:ext cx="2033143" cy="1371448"/>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971640" y="8861461"/>
            <a:ext cx="3066494" cy="1054107"/>
          </a:xfrm>
          <a:prstGeom prst="rect">
            <a:avLst/>
          </a:prstGeom>
        </p:spPr>
      </p:pic>
      <p:sp>
        <p:nvSpPr>
          <p:cNvPr id="24" name="TextBox 24"/>
          <p:cNvSpPr txBox="1"/>
          <p:nvPr/>
        </p:nvSpPr>
        <p:spPr>
          <a:xfrm>
            <a:off x="3552497" y="1866976"/>
            <a:ext cx="11840164" cy="923330"/>
          </a:xfrm>
          <a:prstGeom prst="rect">
            <a:avLst/>
          </a:prstGeom>
        </p:spPr>
        <p:txBody>
          <a:bodyPr wrap="square" lIns="0" tIns="0" rIns="0" bIns="0" rtlCol="0" anchor="t">
            <a:spAutoFit/>
          </a:bodyPr>
          <a:lstStyle/>
          <a:p>
            <a:pPr algn="ctr">
              <a:lnSpc>
                <a:spcPts val="7200"/>
              </a:lnSpc>
            </a:pPr>
            <a:r>
              <a:rPr lang="en-US" sz="6600" b="1" dirty="0" smtClean="0">
                <a:solidFill>
                  <a:schemeClr val="accent2">
                    <a:lumMod val="75000"/>
                  </a:schemeClr>
                </a:solidFill>
                <a:latin typeface="Arial" panose="020B0604020202020204" pitchFamily="34" charset="0"/>
                <a:cs typeface="Arial" panose="020B0604020202020204" pitchFamily="34" charset="0"/>
              </a:rPr>
              <a:t>HƯỚNG DẪN VỀ NHÀ</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sp>
        <p:nvSpPr>
          <p:cNvPr id="25" name="TextBox 25"/>
          <p:cNvSpPr txBox="1"/>
          <p:nvPr/>
        </p:nvSpPr>
        <p:spPr>
          <a:xfrm>
            <a:off x="1310389" y="5940183"/>
            <a:ext cx="4505659" cy="1661993"/>
          </a:xfrm>
          <a:prstGeom prst="rect">
            <a:avLst/>
          </a:prstGeom>
        </p:spPr>
        <p:txBody>
          <a:bodyPr wrap="square" lIns="0" tIns="0" rIns="0" bIns="0" rtlCol="0" anchor="t">
            <a:spAutoFit/>
          </a:bodyPr>
          <a:lstStyle/>
          <a:p>
            <a:pPr algn="ctr">
              <a:lnSpc>
                <a:spcPct val="150000"/>
              </a:lnSpc>
            </a:pPr>
            <a:r>
              <a:rPr lang="en-US" sz="3600" dirty="0" err="1" smtClean="0">
                <a:latin typeface="Arial" panose="020B0604020202020204" pitchFamily="34" charset="0"/>
                <a:cs typeface="Arial" panose="020B0604020202020204" pitchFamily="34" charset="0"/>
              </a:rPr>
              <a:t>Ôn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tập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kiến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thức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đã</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học</a:t>
            </a:r>
            <a:endParaRPr lang="en-US" sz="3600" dirty="0">
              <a:latin typeface="Arial" panose="020B0604020202020204" pitchFamily="34" charset="0"/>
              <a:cs typeface="Arial" panose="020B0604020202020204" pitchFamily="34" charset="0"/>
            </a:endParaRPr>
          </a:p>
        </p:txBody>
      </p:sp>
      <p:sp>
        <p:nvSpPr>
          <p:cNvPr id="26" name="TextBox 26"/>
          <p:cNvSpPr txBox="1"/>
          <p:nvPr/>
        </p:nvSpPr>
        <p:spPr>
          <a:xfrm>
            <a:off x="2758148" y="4531710"/>
            <a:ext cx="1516734" cy="554355"/>
          </a:xfrm>
          <a:prstGeom prst="rect">
            <a:avLst/>
          </a:prstGeom>
        </p:spPr>
        <p:txBody>
          <a:bodyPr lIns="0" tIns="0" rIns="0" bIns="0" rtlCol="0" anchor="t">
            <a:spAutoFit/>
          </a:bodyPr>
          <a:lstStyle/>
          <a:p>
            <a:pPr algn="ctr">
              <a:lnSpc>
                <a:spcPts val="4200"/>
              </a:lnSpc>
            </a:pPr>
            <a:r>
              <a:rPr lang="en-US" sz="4800" b="1" dirty="0">
                <a:solidFill>
                  <a:srgbClr val="276493"/>
                </a:solidFill>
                <a:latin typeface="Arial" panose="020B0604020202020204" pitchFamily="34" charset="0"/>
                <a:cs typeface="Arial" panose="020B0604020202020204" pitchFamily="34" charset="0"/>
              </a:rPr>
              <a:t>1.</a:t>
            </a:r>
          </a:p>
        </p:txBody>
      </p:sp>
      <p:sp>
        <p:nvSpPr>
          <p:cNvPr id="27" name="TextBox 27"/>
          <p:cNvSpPr txBox="1"/>
          <p:nvPr/>
        </p:nvSpPr>
        <p:spPr>
          <a:xfrm>
            <a:off x="8385425" y="4531710"/>
            <a:ext cx="1516734" cy="554355"/>
          </a:xfrm>
          <a:prstGeom prst="rect">
            <a:avLst/>
          </a:prstGeom>
        </p:spPr>
        <p:txBody>
          <a:bodyPr lIns="0" tIns="0" rIns="0" bIns="0" rtlCol="0" anchor="t">
            <a:spAutoFit/>
          </a:bodyPr>
          <a:lstStyle/>
          <a:p>
            <a:pPr algn="ctr">
              <a:lnSpc>
                <a:spcPts val="4200"/>
              </a:lnSpc>
            </a:pPr>
            <a:r>
              <a:rPr lang="en-US" sz="4800" b="1" dirty="0">
                <a:solidFill>
                  <a:srgbClr val="276493"/>
                </a:solidFill>
                <a:latin typeface="Arial" panose="020B0604020202020204" pitchFamily="34" charset="0"/>
                <a:cs typeface="Arial" panose="020B0604020202020204" pitchFamily="34" charset="0"/>
              </a:rPr>
              <a:t>2.</a:t>
            </a:r>
          </a:p>
        </p:txBody>
      </p:sp>
      <p:sp>
        <p:nvSpPr>
          <p:cNvPr id="28" name="TextBox 28"/>
          <p:cNvSpPr txBox="1"/>
          <p:nvPr/>
        </p:nvSpPr>
        <p:spPr>
          <a:xfrm>
            <a:off x="7118495" y="5981776"/>
            <a:ext cx="4101484" cy="1559338"/>
          </a:xfrm>
          <a:prstGeom prst="rect">
            <a:avLst/>
          </a:prstGeom>
        </p:spPr>
        <p:txBody>
          <a:bodyPr lIns="0" tIns="0" rIns="0" bIns="0" rtlCol="0" anchor="t">
            <a:spAutoFit/>
          </a:bodyPr>
          <a:lstStyle/>
          <a:p>
            <a:pPr algn="ctr">
              <a:lnSpc>
                <a:spcPct val="150000"/>
              </a:lnSpc>
            </a:pPr>
            <a:r>
              <a:rPr lang="en-US" sz="3600" dirty="0" err="1" smtClean="0">
                <a:latin typeface="Arial" panose="020B0604020202020204" pitchFamily="34" charset="0"/>
                <a:cs typeface="Arial" panose="020B0604020202020204" pitchFamily="34" charset="0"/>
              </a:rPr>
              <a:t>Hoàn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thành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bài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tập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trong</a:t>
            </a:r>
            <a:r>
              <a:rPr lang="en-US" sz="3600" dirty="0" smtClean="0">
                <a:latin typeface="Arial" panose="020B0604020202020204" pitchFamily="34" charset="0"/>
                <a:cs typeface="Arial" panose="020B0604020202020204" pitchFamily="34" charset="0"/>
              </a:rPr>
              <a:t> SBT.</a:t>
            </a:r>
            <a:endParaRPr lang="en-US" sz="3600" dirty="0">
              <a:latin typeface="Arial" panose="020B0604020202020204" pitchFamily="34" charset="0"/>
              <a:cs typeface="Arial" panose="020B0604020202020204" pitchFamily="34" charset="0"/>
            </a:endParaRPr>
          </a:p>
        </p:txBody>
      </p:sp>
      <p:sp>
        <p:nvSpPr>
          <p:cNvPr id="29" name="TextBox 29"/>
          <p:cNvSpPr txBox="1"/>
          <p:nvPr/>
        </p:nvSpPr>
        <p:spPr>
          <a:xfrm>
            <a:off x="14013118" y="4531710"/>
            <a:ext cx="1516734" cy="554355"/>
          </a:xfrm>
          <a:prstGeom prst="rect">
            <a:avLst/>
          </a:prstGeom>
        </p:spPr>
        <p:txBody>
          <a:bodyPr lIns="0" tIns="0" rIns="0" bIns="0" rtlCol="0" anchor="t">
            <a:spAutoFit/>
          </a:bodyPr>
          <a:lstStyle/>
          <a:p>
            <a:pPr algn="ctr">
              <a:lnSpc>
                <a:spcPts val="4200"/>
              </a:lnSpc>
            </a:pPr>
            <a:r>
              <a:rPr lang="en-US" sz="4800" b="1">
                <a:solidFill>
                  <a:srgbClr val="276493"/>
                </a:solidFill>
                <a:latin typeface="Arial" panose="020B0604020202020204" pitchFamily="34" charset="0"/>
                <a:cs typeface="Arial" panose="020B0604020202020204" pitchFamily="34" charset="0"/>
              </a:rPr>
              <a:t>3.</a:t>
            </a:r>
          </a:p>
        </p:txBody>
      </p:sp>
      <mc:AlternateContent xmlns:mc="http://schemas.openxmlformats.org/markup-compatibility/2006">
        <mc:Choice xmlns:a14="http://schemas.microsoft.com/office/drawing/2010/main" Requires="a14">
          <p:sp>
            <p:nvSpPr>
              <p:cNvPr id="30" name="TextBox 30"/>
              <p:cNvSpPr txBox="1"/>
              <p:nvPr/>
            </p:nvSpPr>
            <p:spPr>
              <a:xfrm>
                <a:off x="12720535" y="5537474"/>
                <a:ext cx="4101484" cy="3323987"/>
              </a:xfrm>
              <a:prstGeom prst="rect">
                <a:avLst/>
              </a:prstGeom>
            </p:spPr>
            <p:txBody>
              <a:bodyPr lIns="0" tIns="0" rIns="0" bIns="0" rtlCol="0" anchor="t">
                <a:spAutoFit/>
              </a:bodyPr>
              <a:lstStyle/>
              <a:p>
                <a:pPr algn="ctr">
                  <a:lnSpc>
                    <a:spcPct val="150000"/>
                  </a:lnSpc>
                </a:pPr>
                <a:r>
                  <a:rPr lang="en-US" sz="3600" dirty="0" smtClean="0">
                    <a:solidFill>
                      <a:schemeClr val="tx1"/>
                    </a:solidFill>
                    <a:latin typeface="Arial" panose="020B0604020202020204" pitchFamily="34" charset="0"/>
                    <a:cs typeface="Arial" panose="020B0604020202020204" pitchFamily="34" charset="0"/>
                  </a:rPr>
                  <a:t>Chuẩn </a:t>
                </a:r>
                <a:r>
                  <a:rPr lang="en-US" sz="3600" dirty="0" err="1" smtClean="0">
                    <a:solidFill>
                      <a:schemeClr val="tx1"/>
                    </a:solidFill>
                    <a:latin typeface="Arial" panose="020B0604020202020204" pitchFamily="34" charset="0"/>
                    <a:cs typeface="Arial" panose="020B0604020202020204" pitchFamily="34" charset="0"/>
                  </a:rPr>
                  <a:t>bị</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bài</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mới</a:t>
                </a:r>
                <a:r>
                  <a:rPr lang="en-US" sz="3600" dirty="0" smtClean="0">
                    <a:solidFill>
                      <a:schemeClr val="tx1"/>
                    </a:solidFill>
                    <a:latin typeface="Arial" panose="020B0604020202020204" pitchFamily="34" charset="0"/>
                    <a:cs typeface="Arial" panose="020B0604020202020204" pitchFamily="34" charset="0"/>
                  </a:rPr>
                  <a:t> - </a:t>
                </a:r>
                <a:r>
                  <a:rPr lang="en-US" sz="3600" b="1" i="1" dirty="0" err="1" smtClean="0">
                    <a:solidFill>
                      <a:schemeClr val="tx1"/>
                    </a:solidFill>
                    <a:latin typeface="Arial" panose="020B0604020202020204" pitchFamily="34" charset="0"/>
                    <a:cs typeface="Arial" panose="020B0604020202020204" pitchFamily="34" charset="0"/>
                  </a:rPr>
                  <a:t>Bài</a:t>
                </a:r>
                <a:r>
                  <a:rPr lang="en-US" sz="3600" b="1" i="1" dirty="0" smtClean="0">
                    <a:solidFill>
                      <a:schemeClr val="tx1"/>
                    </a:solidFill>
                    <a:latin typeface="Arial" panose="020B0604020202020204" pitchFamily="34" charset="0"/>
                    <a:cs typeface="Arial" panose="020B0604020202020204" pitchFamily="34" charset="0"/>
                  </a:rPr>
                  <a:t> 5: </a:t>
                </a:r>
                <a:r>
                  <a:rPr lang="en-US" sz="3600" i="1" dirty="0" err="1" smtClean="0">
                    <a:solidFill>
                      <a:schemeClr val="tx1"/>
                    </a:solidFill>
                    <a:latin typeface="Arial" panose="020B0604020202020204" pitchFamily="34" charset="0"/>
                    <a:cs typeface="Arial" panose="020B0604020202020204" pitchFamily="34" charset="0"/>
                  </a:rPr>
                  <a:t>Giá</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trị</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lượng</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giác</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của</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một</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góc</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từ</a:t>
                </a:r>
                <a:r>
                  <a:rPr lang="en-US" sz="3600" i="1" dirty="0" smtClean="0">
                    <a:solidFill>
                      <a:schemeClr val="tx1"/>
                    </a:solidFill>
                    <a:latin typeface="Arial" panose="020B0604020202020204" pitchFamily="34" charset="0"/>
                    <a:cs typeface="Arial" panose="020B0604020202020204" pitchFamily="34" charset="0"/>
                  </a:rPr>
                  <a:t> 0</a:t>
                </a:r>
                <a14:m>
                  <m:oMath xmlns:m="http://schemas.openxmlformats.org/officeDocument/2006/math">
                    <m:r>
                      <a:rPr lang="en-US" sz="3600" b="0" i="1" smtClean="0">
                        <a:solidFill>
                          <a:schemeClr val="tx1"/>
                        </a:solidFill>
                        <a:latin typeface="Cambria Math" panose="02040503050406030204" pitchFamily="18" charset="0"/>
                        <a:ea typeface="Cambria Math" panose="02040503050406030204" pitchFamily="18" charset="0"/>
                      </a:rPr>
                      <m:t>°</m:t>
                    </m:r>
                  </m:oMath>
                </a14:m>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đến</a:t>
                </a:r>
                <a:r>
                  <a:rPr lang="en-US" sz="3600" i="1" dirty="0" smtClean="0">
                    <a:solidFill>
                      <a:schemeClr val="tx1"/>
                    </a:solidFill>
                    <a:latin typeface="Arial" panose="020B0604020202020204" pitchFamily="34" charset="0"/>
                    <a:cs typeface="Arial" panose="020B0604020202020204" pitchFamily="34" charset="0"/>
                  </a:rPr>
                  <a:t> 180</a:t>
                </a:r>
                <a14:m>
                  <m:oMath xmlns:m="http://schemas.openxmlformats.org/officeDocument/2006/math">
                    <m:r>
                      <a:rPr lang="en-US" sz="3600" b="0" i="1" smtClean="0">
                        <a:solidFill>
                          <a:schemeClr val="tx1"/>
                        </a:solidFill>
                        <a:latin typeface="Cambria Math" panose="02040503050406030204" pitchFamily="18" charset="0"/>
                        <a:ea typeface="Cambria Math" panose="02040503050406030204" pitchFamily="18" charset="0"/>
                      </a:rPr>
                      <m:t>°</m:t>
                    </m:r>
                  </m:oMath>
                </a14:m>
                <a:endParaRPr lang="en-US" sz="3600" i="1" dirty="0">
                  <a:solidFill>
                    <a:schemeClr val="tx1"/>
                  </a:solidFill>
                  <a:latin typeface="Arial" panose="020B0604020202020204" pitchFamily="34" charset="0"/>
                  <a:cs typeface="Arial" panose="020B0604020202020204" pitchFamily="34" charset="0"/>
                </a:endParaRPr>
              </a:p>
            </p:txBody>
          </p:sp>
        </mc:Choice>
        <mc:Fallback>
          <p:sp>
            <p:nvSpPr>
              <p:cNvPr id="30" name="TextBox 30"/>
              <p:cNvSpPr txBox="1">
                <a:spLocks noRot="1" noChangeAspect="1" noMove="1" noResize="1" noEditPoints="1" noAdjustHandles="1" noChangeArrowheads="1" noChangeShapeType="1" noTextEdit="1"/>
              </p:cNvSpPr>
              <p:nvPr/>
            </p:nvSpPr>
            <p:spPr>
              <a:xfrm>
                <a:off x="12720535" y="5537474"/>
                <a:ext cx="4101484" cy="3323987"/>
              </a:xfrm>
              <a:prstGeom prst="rect">
                <a:avLst/>
              </a:prstGeom>
              <a:blipFill rotWithShape="0">
                <a:blip r:embed="rId17"/>
                <a:stretch>
                  <a:fillRect l="-5646" r="-5349" b="-4212"/>
                </a:stretch>
              </a:blipFill>
            </p:spPr>
            <p:txBody>
              <a:bodyPr/>
              <a:lstStyle/>
              <a:p>
                <a:r>
                  <a:rPr lang="en-US">
                    <a:noFill/>
                  </a:rPr>
                  <a:t> </a:t>
                </a:r>
              </a:p>
            </p:txBody>
          </p:sp>
        </mc:Fallback>
      </mc:AlternateContent>
      <p:pic>
        <p:nvPicPr>
          <p:cNvPr id="31" name="Picture 3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37503" y="1170482"/>
            <a:ext cx="2856686" cy="1876032"/>
          </a:xfrm>
          <a:prstGeom prst="rect">
            <a:avLst/>
          </a:prstGeom>
        </p:spPr>
      </p:pic>
      <p:pic>
        <p:nvPicPr>
          <p:cNvPr id="32" name="Picture 3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770704">
            <a:off x="16504143" y="1754765"/>
            <a:ext cx="1181674" cy="3805911"/>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strVal val="#ppt_w+.3"/>
                                          </p:val>
                                        </p:tav>
                                        <p:tav tm="100000">
                                          <p:val>
                                            <p:strVal val="#ppt_w"/>
                                          </p:val>
                                        </p:tav>
                                      </p:tavLst>
                                    </p:anim>
                                    <p:anim calcmode="lin" valueType="num">
                                      <p:cBhvr>
                                        <p:cTn id="26" dur="500" fill="hold"/>
                                        <p:tgtEl>
                                          <p:spTgt spid="27"/>
                                        </p:tgtEl>
                                        <p:attrNameLst>
                                          <p:attrName>ppt_h</p:attrName>
                                        </p:attrNameLst>
                                      </p:cBhvr>
                                      <p:tavLst>
                                        <p:tav tm="0">
                                          <p:val>
                                            <p:strVal val="#ppt_h"/>
                                          </p:val>
                                        </p:tav>
                                        <p:tav tm="100000">
                                          <p:val>
                                            <p:strVal val="#ppt_h"/>
                                          </p:val>
                                        </p:tav>
                                      </p:tavLst>
                                    </p:anim>
                                    <p:animEffect transition="in" filter="fade">
                                      <p:cBhvr>
                                        <p:cTn id="27" dur="500"/>
                                        <p:tgtEl>
                                          <p:spTgt spid="27"/>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strVal val="#ppt_w+.3"/>
                                          </p:val>
                                        </p:tav>
                                        <p:tav tm="100000">
                                          <p:val>
                                            <p:strVal val="#ppt_w"/>
                                          </p:val>
                                        </p:tav>
                                      </p:tavLst>
                                    </p:anim>
                                    <p:anim calcmode="lin" valueType="num">
                                      <p:cBhvr>
                                        <p:cTn id="31" dur="500" fill="hold"/>
                                        <p:tgtEl>
                                          <p:spTgt spid="17"/>
                                        </p:tgtEl>
                                        <p:attrNameLst>
                                          <p:attrName>ppt_h</p:attrName>
                                        </p:attrNameLst>
                                      </p:cBhvr>
                                      <p:tavLst>
                                        <p:tav tm="0">
                                          <p:val>
                                            <p:strVal val="#ppt_h"/>
                                          </p:val>
                                        </p:tav>
                                        <p:tav tm="100000">
                                          <p:val>
                                            <p:strVal val="#ppt_h"/>
                                          </p:val>
                                        </p:tav>
                                      </p:tavLst>
                                    </p:anim>
                                    <p:animEffect transition="in" filter="fade">
                                      <p:cBhvr>
                                        <p:cTn id="32" dur="500"/>
                                        <p:tgtEl>
                                          <p:spTgt spid="17"/>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ppt_w+.3"/>
                                          </p:val>
                                        </p:tav>
                                        <p:tav tm="100000">
                                          <p:val>
                                            <p:strVal val="#ppt_w"/>
                                          </p:val>
                                        </p:tav>
                                      </p:tavLst>
                                    </p:anim>
                                    <p:anim calcmode="lin" valueType="num">
                                      <p:cBhvr>
                                        <p:cTn id="36" dur="500" fill="hold"/>
                                        <p:tgtEl>
                                          <p:spTgt spid="13"/>
                                        </p:tgtEl>
                                        <p:attrNameLst>
                                          <p:attrName>ppt_h</p:attrName>
                                        </p:attrNameLst>
                                      </p:cBhvr>
                                      <p:tavLst>
                                        <p:tav tm="0">
                                          <p:val>
                                            <p:strVal val="#ppt_h"/>
                                          </p:val>
                                        </p:tav>
                                        <p:tav tm="100000">
                                          <p:val>
                                            <p:strVal val="#ppt_h"/>
                                          </p:val>
                                        </p:tav>
                                      </p:tavLst>
                                    </p:anim>
                                    <p:animEffect transition="in" filter="fade">
                                      <p:cBhvr>
                                        <p:cTn id="37" dur="500"/>
                                        <p:tgtEl>
                                          <p:spTgt spid="13"/>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strVal val="#ppt_w+.3"/>
                                          </p:val>
                                        </p:tav>
                                        <p:tav tm="100000">
                                          <p:val>
                                            <p:strVal val="#ppt_w"/>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animEffect transition="in" filter="fade">
                                      <p:cBhvr>
                                        <p:cTn id="42" dur="500"/>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strVal val="#ppt_h"/>
                                          </p:val>
                                        </p:tav>
                                        <p:tav tm="100000">
                                          <p:val>
                                            <p:strVal val="#ppt_h"/>
                                          </p:val>
                                        </p:tav>
                                      </p:tavLst>
                                    </p:anim>
                                  </p:childTnLst>
                                </p:cTn>
                              </p:par>
                              <p:par>
                                <p:cTn id="52" presetID="17" presetClass="entr" presetSubtype="1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strVal val="#ppt_h"/>
                                          </p:val>
                                        </p:tav>
                                        <p:tav tm="100000">
                                          <p:val>
                                            <p:strVal val="#ppt_h"/>
                                          </p:val>
                                        </p:tav>
                                      </p:tavLst>
                                    </p:anim>
                                  </p:childTnLst>
                                </p:cTn>
                              </p:par>
                              <p:par>
                                <p:cTn id="56" presetID="17" presetClass="entr" presetSubtype="1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strVal val="#ppt_h"/>
                                          </p:val>
                                        </p:tav>
                                        <p:tav tm="100000">
                                          <p:val>
                                            <p:strVal val="#ppt_h"/>
                                          </p:val>
                                        </p:tav>
                                      </p:tavLst>
                                    </p:anim>
                                  </p:childTnLst>
                                </p:cTn>
                              </p:par>
                              <p:par>
                                <p:cTn id="60" presetID="17" presetClass="entr" presetSubtype="1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strVal val="#ppt_h"/>
                                          </p:val>
                                        </p:tav>
                                        <p:tav tm="100000">
                                          <p:val>
                                            <p:strVal val="#ppt_h"/>
                                          </p:val>
                                        </p:tav>
                                      </p:tavLst>
                                    </p:anim>
                                  </p:childTnLst>
                                </p:cTn>
                              </p:par>
                              <p:par>
                                <p:cTn id="64" presetID="10" presetClass="entr" presetSubtype="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11" name="Group 11"/>
          <p:cNvGrpSpPr/>
          <p:nvPr/>
        </p:nvGrpSpPr>
        <p:grpSpPr>
          <a:xfrm>
            <a:off x="1028700" y="1318157"/>
            <a:ext cx="16230600" cy="7330544"/>
            <a:chOff x="0" y="0"/>
            <a:chExt cx="15844609" cy="801196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15844609" cy="7248909"/>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97278" y="6133168"/>
              <a:ext cx="2250053" cy="1878794"/>
            </a:xfrm>
            <a:prstGeom prst="rect">
              <a:avLst/>
            </a:prstGeom>
          </p:spPr>
        </p:pic>
      </p:grpSp>
      <p:pic>
        <p:nvPicPr>
          <p:cNvPr id="15" name="Picture 15"/>
          <p:cNvPicPr>
            <a:picLocks noChangeAspect="1"/>
          </p:cNvPicPr>
          <p:nvPr/>
        </p:nvPicPr>
        <p:blipFill>
          <a:blip r:embed="rId8"/>
          <a:srcRect/>
          <a:stretch>
            <a:fillRect/>
          </a:stretch>
        </p:blipFill>
        <p:spPr>
          <a:xfrm>
            <a:off x="13606656" y="6751746"/>
            <a:ext cx="4049333" cy="3510266"/>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470289" y="945911"/>
            <a:ext cx="1489798" cy="1386867"/>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840128" y="1318157"/>
            <a:ext cx="750119" cy="642375"/>
          </a:xfrm>
          <a:prstGeom prst="rect">
            <a:avLst/>
          </a:prstGeom>
        </p:spPr>
      </p:pic>
      <p:pic>
        <p:nvPicPr>
          <p:cNvPr id="18" name="Picture 18"/>
          <p:cNvPicPr>
            <a:picLocks noChangeAspect="1"/>
          </p:cNvPicPr>
          <p:nvPr/>
        </p:nvPicPr>
        <p:blipFill>
          <a:blip r:embed="rId15"/>
          <a:srcRect/>
          <a:stretch>
            <a:fillRect/>
          </a:stretch>
        </p:blipFill>
        <p:spPr>
          <a:xfrm>
            <a:off x="15988071" y="945911"/>
            <a:ext cx="1704068" cy="1745524"/>
          </a:xfrm>
          <a:prstGeom prst="rect">
            <a:avLst/>
          </a:prstGeom>
        </p:spPr>
      </p:pic>
      <p:pic>
        <p:nvPicPr>
          <p:cNvPr id="19" name="Picture 19"/>
          <p:cNvPicPr>
            <a:picLocks noChangeAspect="1"/>
          </p:cNvPicPr>
          <p:nvPr/>
        </p:nvPicPr>
        <p:blipFill>
          <a:blip r:embed="rId16"/>
          <a:srcRect/>
          <a:stretch>
            <a:fillRect/>
          </a:stretch>
        </p:blipFill>
        <p:spPr>
          <a:xfrm>
            <a:off x="1028700" y="6537545"/>
            <a:ext cx="2496292" cy="2720755"/>
          </a:xfrm>
          <a:prstGeom prst="rect">
            <a:avLst/>
          </a:prstGeom>
        </p:spPr>
      </p:pic>
      <p:sp>
        <p:nvSpPr>
          <p:cNvPr id="21" name="TextBox 21"/>
          <p:cNvSpPr txBox="1"/>
          <p:nvPr/>
        </p:nvSpPr>
        <p:spPr>
          <a:xfrm>
            <a:off x="2019300" y="2569276"/>
            <a:ext cx="14249400" cy="3465179"/>
          </a:xfrm>
          <a:prstGeom prst="rect">
            <a:avLst/>
          </a:prstGeom>
        </p:spPr>
        <p:txBody>
          <a:bodyPr wrap="square" lIns="0" tIns="0" rIns="0" bIns="0" rtlCol="0" anchor="t">
            <a:spAutoFit/>
          </a:bodyPr>
          <a:lstStyle/>
          <a:p>
            <a:pPr algn="ctr">
              <a:lnSpc>
                <a:spcPct val="150000"/>
              </a:lnSpc>
            </a:pPr>
            <a:r>
              <a:rPr lang="en-US" sz="8000" b="1" dirty="0" smtClean="0">
                <a:solidFill>
                  <a:srgbClr val="276493"/>
                </a:solidFill>
                <a:latin typeface="Arial" panose="020B0604020202020204" pitchFamily="34" charset="0"/>
                <a:cs typeface="Arial" panose="020B0604020202020204" pitchFamily="34" charset="0"/>
              </a:rPr>
              <a:t>CẢM ƠN CÁC EM </a:t>
            </a:r>
          </a:p>
          <a:p>
            <a:pPr algn="ctr">
              <a:lnSpc>
                <a:spcPct val="150000"/>
              </a:lnSpc>
            </a:pPr>
            <a:r>
              <a:rPr lang="en-US" sz="8000" b="1" dirty="0" smtClean="0">
                <a:solidFill>
                  <a:srgbClr val="276493"/>
                </a:solidFill>
                <a:latin typeface="Arial" panose="020B0604020202020204" pitchFamily="34" charset="0"/>
                <a:cs typeface="Arial" panose="020B0604020202020204" pitchFamily="34" charset="0"/>
              </a:rPr>
              <a:t>ĐÃ THEO DÕI BÀI GIẢNG!</a:t>
            </a:r>
            <a:endParaRPr lang="en-US" sz="8000" b="1" dirty="0" smtClean="0">
              <a:solidFill>
                <a:srgbClr val="2764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31128"/>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574000" y="6858000"/>
              <a:ext cx="6858000" cy="6858000"/>
            </a:xfrm>
            <a:prstGeom prst="rect">
              <a:avLst/>
            </a:prstGeom>
          </p:spPr>
        </p:pic>
      </p:grpSp>
      <p:sp>
        <p:nvSpPr>
          <p:cNvPr id="40" name="Câu hỏi">
            <a:extLst>
              <a:ext uri="{FF2B5EF4-FFF2-40B4-BE49-F238E27FC236}">
                <a16:creationId xmlns:a16="http://schemas.microsoft.com/office/drawing/2014/main" xmlns="" id="{4ADFFF1A-F500-CC57-185E-00F4826D0836}"/>
              </a:ext>
            </a:extLst>
          </p:cNvPr>
          <p:cNvSpPr/>
          <p:nvPr/>
        </p:nvSpPr>
        <p:spPr>
          <a:xfrm>
            <a:off x="1214581" y="777009"/>
            <a:ext cx="15701819" cy="30023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noProof="1" smtClean="0">
                <a:solidFill>
                  <a:schemeClr val="tx1"/>
                </a:solidFill>
                <a:latin typeface="Arial" panose="020B0604020202020204" pitchFamily="34" charset="0"/>
                <a:cs typeface="Arial" panose="020B0604020202020204" pitchFamily="34" charset="0"/>
              </a:rPr>
              <a:t>Bài 2.8. </a:t>
            </a:r>
            <a:r>
              <a:rPr lang="en-US" sz="4000" noProof="1" smtClean="0">
                <a:solidFill>
                  <a:schemeClr val="tx1"/>
                </a:solidFill>
                <a:latin typeface="Arial" panose="020B0604020202020204" pitchFamily="34" charset="0"/>
                <a:cs typeface="Arial" panose="020B0604020202020204" pitchFamily="34" charset="0"/>
              </a:rPr>
              <a:t>Cho bất phương trình 2x + y &gt; 3. Khẳng định nào sau đây là đúng?</a:t>
            </a:r>
            <a:endParaRPr lang="vi-VN" sz="4000" noProof="1">
              <a:solidFill>
                <a:schemeClr val="tx1"/>
              </a:solidFill>
              <a:latin typeface="Arial" panose="020B0604020202020204" pitchFamily="34" charset="0"/>
              <a:cs typeface="Arial" panose="020B0604020202020204" pitchFamily="34" charset="0"/>
            </a:endParaRPr>
          </a:p>
        </p:txBody>
      </p:sp>
      <p:sp>
        <p:nvSpPr>
          <p:cNvPr id="41" name="Đáp án đúng">
            <a:extLst>
              <a:ext uri="{FF2B5EF4-FFF2-40B4-BE49-F238E27FC236}">
                <a16:creationId xmlns:a16="http://schemas.microsoft.com/office/drawing/2014/main" xmlns="" id="{8B66CBE4-2DB9-BCF7-D1C4-281B894BFE17}"/>
              </a:ext>
            </a:extLst>
          </p:cNvPr>
          <p:cNvSpPr/>
          <p:nvPr/>
        </p:nvSpPr>
        <p:spPr>
          <a:xfrm>
            <a:off x="9259539" y="4180896"/>
            <a:ext cx="7620840" cy="20935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C. </a:t>
            </a:r>
            <a:r>
              <a:rPr lang="en-US" sz="4000" noProof="1" smtClean="0">
                <a:solidFill>
                  <a:schemeClr val="tx1"/>
                </a:solidFill>
                <a:latin typeface="Arial" panose="020B0604020202020204" pitchFamily="34" charset="0"/>
                <a:cs typeface="Arial" panose="020B0604020202020204" pitchFamily="34" charset="0"/>
              </a:rPr>
              <a:t>Bất phương trình đã cho có vô số nghiệm.</a:t>
            </a:r>
            <a:endParaRPr lang="vi-VN" sz="4000" noProof="1">
              <a:solidFill>
                <a:schemeClr val="tx1"/>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xmlns="" id="{3FCD9830-5FD1-BD44-878B-228BD96CE996}"/>
              </a:ext>
            </a:extLst>
          </p:cNvPr>
          <p:cNvSpPr/>
          <p:nvPr/>
        </p:nvSpPr>
        <p:spPr>
          <a:xfrm>
            <a:off x="1215851" y="4183779"/>
            <a:ext cx="7633089" cy="20935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A. </a:t>
            </a:r>
            <a:r>
              <a:rPr lang="en-US" sz="4000" noProof="1" smtClean="0">
                <a:solidFill>
                  <a:schemeClr val="tx1"/>
                </a:solidFill>
                <a:latin typeface="Arial" panose="020B0604020202020204" pitchFamily="34" charset="0"/>
                <a:cs typeface="Arial" panose="020B0604020202020204" pitchFamily="34" charset="0"/>
              </a:rPr>
              <a:t>Bất phương trình đã cho có nghiệm duy nhất.</a:t>
            </a:r>
            <a:endParaRPr lang="vi-VN" sz="4000" noProof="1">
              <a:solidFill>
                <a:schemeClr val="tx1"/>
              </a:solidFill>
              <a:latin typeface="Arial" panose="020B0604020202020204" pitchFamily="34" charset="0"/>
              <a:cs typeface="Arial" panose="020B0604020202020204" pitchFamily="34" charset="0"/>
            </a:endParaRPr>
          </a:p>
        </p:txBody>
      </p:sp>
      <p:sp>
        <p:nvSpPr>
          <p:cNvPr id="43" name="Đáp án sai 2">
            <a:extLst>
              <a:ext uri="{FF2B5EF4-FFF2-40B4-BE49-F238E27FC236}">
                <a16:creationId xmlns:a16="http://schemas.microsoft.com/office/drawing/2014/main" xmlns="" id="{6A919885-0285-0403-1E09-FA94D8BC080B}"/>
              </a:ext>
            </a:extLst>
          </p:cNvPr>
          <p:cNvSpPr/>
          <p:nvPr/>
        </p:nvSpPr>
        <p:spPr>
          <a:xfrm>
            <a:off x="1282310" y="6987704"/>
            <a:ext cx="7633089" cy="20935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B. </a:t>
            </a:r>
            <a:r>
              <a:rPr lang="en-US" sz="4000" noProof="1" smtClean="0">
                <a:solidFill>
                  <a:schemeClr val="tx1"/>
                </a:solidFill>
                <a:latin typeface="Arial" panose="020B0604020202020204" pitchFamily="34" charset="0"/>
                <a:cs typeface="Arial" panose="020B0604020202020204" pitchFamily="34" charset="0"/>
              </a:rPr>
              <a:t>Bất phương trình đã cho vô nghiệm.</a:t>
            </a:r>
            <a:endParaRPr lang="vi-VN" sz="4000" noProof="1">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4" name="Đáp án sai 3">
                <a:extLst>
                  <a:ext uri="{FF2B5EF4-FFF2-40B4-BE49-F238E27FC236}">
                    <a16:creationId xmlns:a16="http://schemas.microsoft.com/office/drawing/2014/main" xmlns="" id="{2E7D83A4-3758-8699-4DD0-010A80780539}"/>
                  </a:ext>
                </a:extLst>
              </p:cNvPr>
              <p:cNvSpPr/>
              <p:nvPr/>
            </p:nvSpPr>
            <p:spPr>
              <a:xfrm>
                <a:off x="9165129" y="7012221"/>
                <a:ext cx="7620840" cy="20935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D. </a:t>
                </a:r>
                <a:r>
                  <a:rPr lang="en-US" sz="4000" noProof="1" smtClean="0">
                    <a:solidFill>
                      <a:schemeClr val="tx1"/>
                    </a:solidFill>
                    <a:latin typeface="Arial" panose="020B0604020202020204" pitchFamily="34" charset="0"/>
                    <a:cs typeface="Arial" panose="020B0604020202020204" pitchFamily="34" charset="0"/>
                  </a:rPr>
                  <a:t>Bất phương trình đã cho có tập nghiệm là [3; +</a:t>
                </a:r>
                <a14:m>
                  <m:oMath xmlns:m="http://schemas.openxmlformats.org/officeDocument/2006/math">
                    <m:r>
                      <a:rPr lang="en-US" sz="4000" i="1" noProof="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noProof="1" smtClean="0">
                    <a:solidFill>
                      <a:schemeClr val="tx1"/>
                    </a:solidFill>
                    <a:latin typeface="Arial" panose="020B0604020202020204" pitchFamily="34" charset="0"/>
                    <a:cs typeface="Arial" panose="020B0604020202020204" pitchFamily="34" charset="0"/>
                  </a:rPr>
                  <a:t>)</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44" name="Đáp án sai 3">
                <a:extLst>
                  <a:ext uri="{FF2B5EF4-FFF2-40B4-BE49-F238E27FC236}">
                    <a16:creationId xmlns:a16="http://schemas.microsoft.com/office/drawing/2014/main" xmlns="" id="{2E7D83A4-3758-8699-4DD0-010A80780539}"/>
                  </a:ext>
                </a:extLst>
              </p:cNvPr>
              <p:cNvSpPr>
                <a:spLocks noRot="1" noChangeAspect="1" noMove="1" noResize="1" noEditPoints="1" noAdjustHandles="1" noChangeArrowheads="1" noChangeShapeType="1" noTextEdit="1"/>
              </p:cNvSpPr>
              <p:nvPr/>
            </p:nvSpPr>
            <p:spPr>
              <a:xfrm>
                <a:off x="9165129" y="7012221"/>
                <a:ext cx="7620840" cy="2093548"/>
              </a:xfrm>
              <a:prstGeom prst="roundRect">
                <a:avLst/>
              </a:prstGeom>
              <a:blipFill rotWithShape="0">
                <a:blip r:embed="rId8"/>
                <a:stretch>
                  <a:fillRect l="-1439" r="-1439" b="-3198"/>
                </a:stretch>
              </a:blipFill>
              <a:ln>
                <a:noFill/>
              </a:ln>
            </p:spPr>
            <p:txBody>
              <a:bodyPr/>
              <a:lstStyle/>
              <a:p>
                <a:r>
                  <a:rPr lang="en-US">
                    <a:noFill/>
                  </a:rPr>
                  <a:t> </a:t>
                </a:r>
              </a:p>
            </p:txBody>
          </p:sp>
        </mc:Fallback>
      </mc:AlternateContent>
      <p:pic>
        <p:nvPicPr>
          <p:cNvPr id="45" name="Picture 5">
            <a:extLst>
              <a:ext uri="{FF2B5EF4-FFF2-40B4-BE49-F238E27FC236}">
                <a16:creationId xmlns:a16="http://schemas.microsoft.com/office/drawing/2014/main" xmlns=""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707513" y="4863866"/>
            <a:ext cx="853046" cy="742494"/>
          </a:xfrm>
          <a:prstGeom prst="rect">
            <a:avLst/>
          </a:prstGeom>
        </p:spPr>
      </p:pic>
      <p:pic>
        <p:nvPicPr>
          <p:cNvPr id="46" name="Picture 45">
            <a:extLst>
              <a:ext uri="{FF2B5EF4-FFF2-40B4-BE49-F238E27FC236}">
                <a16:creationId xmlns:a16="http://schemas.microsoft.com/office/drawing/2014/main" xmlns=""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525595" y="7757193"/>
            <a:ext cx="850122" cy="757381"/>
          </a:xfrm>
          <a:prstGeom prst="rect">
            <a:avLst/>
          </a:prstGeom>
        </p:spPr>
      </p:pic>
      <p:pic>
        <p:nvPicPr>
          <p:cNvPr id="47"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687035" y="7745865"/>
            <a:ext cx="850122" cy="757381"/>
          </a:xfrm>
          <a:prstGeom prst="rect">
            <a:avLst/>
          </a:prstGeom>
        </p:spPr>
      </p:pic>
      <p:pic>
        <p:nvPicPr>
          <p:cNvPr id="48"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525595" y="4848979"/>
            <a:ext cx="850122" cy="757381"/>
          </a:xfrm>
          <a:prstGeom prst="rect">
            <a:avLst/>
          </a:prstGeom>
        </p:spPr>
      </p:pic>
      <p:pic>
        <p:nvPicPr>
          <p:cNvPr id="49" name="Picture 2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23110" y="463293"/>
            <a:ext cx="4071481" cy="641258"/>
          </a:xfrm>
          <a:prstGeom prst="rect">
            <a:avLst/>
          </a:prstGeom>
        </p:spPr>
      </p:pic>
      <p:pic>
        <p:nvPicPr>
          <p:cNvPr id="50"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903386" y="372622"/>
            <a:ext cx="1267542" cy="1245360"/>
          </a:xfrm>
          <a:prstGeom prst="rect">
            <a:avLst/>
          </a:prstGeom>
        </p:spPr>
      </p:pic>
      <p:pic>
        <p:nvPicPr>
          <p:cNvPr id="51" name="Picture 26"/>
          <p:cNvPicPr>
            <a:picLocks noChangeAspect="1"/>
          </p:cNvPicPr>
          <p:nvPr/>
        </p:nvPicPr>
        <p:blipFill>
          <a:blip r:embed="rId17"/>
          <a:srcRect/>
          <a:stretch>
            <a:fillRect/>
          </a:stretch>
        </p:blipFill>
        <p:spPr>
          <a:xfrm flipH="1">
            <a:off x="16306800" y="8034477"/>
            <a:ext cx="1950720" cy="2158473"/>
          </a:xfrm>
          <a:prstGeom prst="rect">
            <a:avLst/>
          </a:prstGeom>
        </p:spPr>
      </p:pic>
      <p:pic>
        <p:nvPicPr>
          <p:cNvPr id="52" name="Picture 3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51660" y="6392275"/>
            <a:ext cx="1363675" cy="1426066"/>
          </a:xfrm>
          <a:prstGeom prst="rect">
            <a:avLst/>
          </a:prstGeom>
        </p:spPr>
      </p:pic>
      <p:pic>
        <p:nvPicPr>
          <p:cNvPr id="5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6442362" y="-637266"/>
            <a:ext cx="487363" cy="487363"/>
          </a:xfrm>
          <a:prstGeom prst="rect">
            <a:avLst/>
          </a:prstGeom>
        </p:spPr>
      </p:pic>
      <p:pic>
        <p:nvPicPr>
          <p:cNvPr id="5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7769225" y="-637266"/>
            <a:ext cx="487363" cy="48736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trips(downLeft)">
                                      <p:cBhvr>
                                        <p:cTn id="11" dur="500"/>
                                        <p:tgtEl>
                                          <p:spTgt spid="42"/>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strips(downLeft)">
                                      <p:cBhvr>
                                        <p:cTn id="15" dur="500"/>
                                        <p:tgtEl>
                                          <p:spTgt spid="43"/>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strips(downLeft)">
                                      <p:cBhvr>
                                        <p:cTn id="19" dur="500"/>
                                        <p:tgtEl>
                                          <p:spTgt spid="41"/>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strips(downLeft)">
                                      <p:cBhvr>
                                        <p:cTn id="2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1"/>
                                        </p:tgtEl>
                                        <p:attrNameLst>
                                          <p:attrName>fillcolor</p:attrName>
                                        </p:attrNameLst>
                                      </p:cBhvr>
                                      <p:to>
                                        <a:srgbClr val="92D050"/>
                                      </p:to>
                                    </p:animClr>
                                    <p:set>
                                      <p:cBhvr>
                                        <p:cTn id="29" dur="500" fill="hold"/>
                                        <p:tgtEl>
                                          <p:spTgt spid="41"/>
                                        </p:tgtEl>
                                        <p:attrNameLst>
                                          <p:attrName>fill.type</p:attrName>
                                        </p:attrNameLst>
                                      </p:cBhvr>
                                      <p:to>
                                        <p:strVal val="solid"/>
                                      </p:to>
                                    </p:set>
                                    <p:set>
                                      <p:cBhvr>
                                        <p:cTn id="30" dur="500" fill="hold"/>
                                        <p:tgtEl>
                                          <p:spTgt spid="41"/>
                                        </p:tgtEl>
                                        <p:attrNameLst>
                                          <p:attrName>fill.on</p:attrName>
                                        </p:attrNameLst>
                                      </p:cBhvr>
                                      <p:to>
                                        <p:strVal val="true"/>
                                      </p:to>
                                    </p:set>
                                  </p:childTnLst>
                                </p:cTn>
                              </p:par>
                              <p:par>
                                <p:cTn id="31" presetID="1" presetClass="entr" presetSubtype="0" fill="hold" nodeType="withEffect">
                                  <p:stCondLst>
                                    <p:cond delay="0"/>
                                  </p:stCondLst>
                                  <p:childTnLst>
                                    <p:set>
                                      <p:cBhvr>
                                        <p:cTn id="32" dur="1" fill="hold">
                                          <p:stCondLst>
                                            <p:cond delay="9"/>
                                          </p:stCondLst>
                                        </p:cTn>
                                        <p:tgtEl>
                                          <p:spTgt spid="45"/>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41"/>
                                        </p:tgtEl>
                                      </p:cBhvr>
                                    </p:animEffect>
                                    <p:animScale>
                                      <p:cBhvr>
                                        <p:cTn id="35" dur="250" autoRev="1" fill="hold"/>
                                        <p:tgtEl>
                                          <p:spTgt spid="41"/>
                                        </p:tgtEl>
                                      </p:cBhvr>
                                      <p:by x="105000" y="105000"/>
                                    </p:animScale>
                                  </p:childTnLst>
                                </p:cTn>
                              </p:par>
                              <p:par>
                                <p:cTn id="36" presetID="1" presetClass="mediacall" presetSubtype="0" fill="hold" nodeType="withEffect">
                                  <p:stCondLst>
                                    <p:cond delay="0"/>
                                  </p:stCondLst>
                                  <p:childTnLst>
                                    <p:cmd type="call" cmd="playFrom(0.0)">
                                      <p:cBhvr>
                                        <p:cTn id="37" dur="835" fill="hold"/>
                                        <p:tgtEl>
                                          <p:spTgt spid="53"/>
                                        </p:tgtEl>
                                      </p:cBhvr>
                                    </p:cmd>
                                  </p:childTnLst>
                                </p:cTn>
                              </p:par>
                            </p:childTnLst>
                          </p:cTn>
                        </p:par>
                      </p:childTnLst>
                    </p:cTn>
                  </p:par>
                </p:childTnLst>
              </p:cTn>
              <p:nextCondLst>
                <p:cond evt="onClick" delay="0">
                  <p:tgtEl>
                    <p:spTgt spid="41"/>
                  </p:tgtEl>
                </p:cond>
              </p:nextCondLst>
            </p:seq>
            <p:seq concurrent="1" nextAc="seek">
              <p:cTn id="38" restart="whenNotActive" fill="hold" evtFilter="cancelBubble" nodeType="interactiveSeq">
                <p:stCondLst>
                  <p:cond evt="onClick" delay="0">
                    <p:tgtEl>
                      <p:spTgt spid="4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42"/>
                                        </p:tgtEl>
                                        <p:attrNameLst>
                                          <p:attrName>fillcolor</p:attrName>
                                        </p:attrNameLst>
                                      </p:cBhvr>
                                      <p:to>
                                        <a:srgbClr val="D99694"/>
                                      </p:to>
                                    </p:animClr>
                                    <p:set>
                                      <p:cBhvr>
                                        <p:cTn id="43" dur="500" fill="hold"/>
                                        <p:tgtEl>
                                          <p:spTgt spid="42"/>
                                        </p:tgtEl>
                                        <p:attrNameLst>
                                          <p:attrName>fill.type</p:attrName>
                                        </p:attrNameLst>
                                      </p:cBhvr>
                                      <p:to>
                                        <p:strVal val="solid"/>
                                      </p:to>
                                    </p:set>
                                    <p:set>
                                      <p:cBhvr>
                                        <p:cTn id="44" dur="500" fill="hold"/>
                                        <p:tgtEl>
                                          <p:spTgt spid="42"/>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42"/>
                                        </p:tgtEl>
                                      </p:cBhvr>
                                    </p:animEffect>
                                    <p:animScale>
                                      <p:cBhvr>
                                        <p:cTn id="49" dur="250" autoRev="1" fill="hold"/>
                                        <p:tgtEl>
                                          <p:spTgt spid="42"/>
                                        </p:tgtEl>
                                      </p:cBhvr>
                                      <p:by x="105000" y="105000"/>
                                    </p:animScale>
                                  </p:childTnLst>
                                </p:cTn>
                              </p:par>
                              <p:par>
                                <p:cTn id="50" presetID="1" presetClass="mediacall" presetSubtype="0" fill="hold" nodeType="withEffect">
                                  <p:stCondLst>
                                    <p:cond delay="0"/>
                                  </p:stCondLst>
                                  <p:childTnLst>
                                    <p:cmd type="call" cmd="playFrom(0.0)">
                                      <p:cBhvr>
                                        <p:cTn id="51" dur="862" fill="hold"/>
                                        <p:tgtEl>
                                          <p:spTgt spid="54"/>
                                        </p:tgtEl>
                                      </p:cBhvr>
                                    </p:cmd>
                                  </p:childTnLst>
                                </p:cTn>
                              </p:par>
                            </p:childTnLst>
                          </p:cTn>
                        </p:par>
                      </p:childTnLst>
                    </p:cTn>
                  </p:par>
                </p:childTnLst>
              </p:cTn>
              <p:nextCondLst>
                <p:cond evt="onClick" delay="0">
                  <p:tgtEl>
                    <p:spTgt spid="42"/>
                  </p:tgtEl>
                </p:cond>
              </p:nextCondLst>
            </p:seq>
            <p:seq concurrent="1" nextAc="seek">
              <p:cTn id="52" restart="whenNotActive" fill="hold" evtFilter="cancelBubble" nodeType="interactiveSeq">
                <p:stCondLst>
                  <p:cond evt="onClick" delay="0">
                    <p:tgtEl>
                      <p:spTgt spid="4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43"/>
                                        </p:tgtEl>
                                        <p:attrNameLst>
                                          <p:attrName>fillcolor</p:attrName>
                                        </p:attrNameLst>
                                      </p:cBhvr>
                                      <p:to>
                                        <a:srgbClr val="D99694"/>
                                      </p:to>
                                    </p:animClr>
                                    <p:set>
                                      <p:cBhvr>
                                        <p:cTn id="57" dur="500" fill="hold"/>
                                        <p:tgtEl>
                                          <p:spTgt spid="43"/>
                                        </p:tgtEl>
                                        <p:attrNameLst>
                                          <p:attrName>fill.type</p:attrName>
                                        </p:attrNameLst>
                                      </p:cBhvr>
                                      <p:to>
                                        <p:strVal val="solid"/>
                                      </p:to>
                                    </p:set>
                                    <p:set>
                                      <p:cBhvr>
                                        <p:cTn id="58" dur="500" fill="hold"/>
                                        <p:tgtEl>
                                          <p:spTgt spid="43"/>
                                        </p:tgtEl>
                                        <p:attrNameLst>
                                          <p:attrName>fill.on</p:attrName>
                                        </p:attrNameLst>
                                      </p:cBhvr>
                                      <p:to>
                                        <p:strVal val="true"/>
                                      </p:to>
                                    </p:set>
                                  </p:childTnLst>
                                </p:cTn>
                              </p:par>
                              <p:par>
                                <p:cTn id="59" presetID="1" presetClass="entr" presetSubtype="0" fill="hold" nodeType="withEffect">
                                  <p:stCondLst>
                                    <p:cond delay="0"/>
                                  </p:stCondLst>
                                  <p:childTnLst>
                                    <p:set>
                                      <p:cBhvr>
                                        <p:cTn id="60" dur="1" fill="hold">
                                          <p:stCondLst>
                                            <p:cond delay="9"/>
                                          </p:stCondLst>
                                        </p:cTn>
                                        <p:tgtEl>
                                          <p:spTgt spid="46"/>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43"/>
                                        </p:tgtEl>
                                      </p:cBhvr>
                                    </p:animEffect>
                                    <p:animScale>
                                      <p:cBhvr>
                                        <p:cTn id="63" dur="250" autoRev="1" fill="hold"/>
                                        <p:tgtEl>
                                          <p:spTgt spid="43"/>
                                        </p:tgtEl>
                                      </p:cBhvr>
                                      <p:by x="105000" y="105000"/>
                                    </p:animScale>
                                  </p:childTnLst>
                                </p:cTn>
                              </p:par>
                              <p:par>
                                <p:cTn id="64" presetID="1" presetClass="mediacall" presetSubtype="0" fill="hold" nodeType="withEffect">
                                  <p:stCondLst>
                                    <p:cond delay="0"/>
                                  </p:stCondLst>
                                  <p:childTnLst>
                                    <p:cmd type="call" cmd="playFrom(0.0)">
                                      <p:cBhvr>
                                        <p:cTn id="65" dur="862" fill="hold"/>
                                        <p:tgtEl>
                                          <p:spTgt spid="54"/>
                                        </p:tgtEl>
                                      </p:cBhvr>
                                    </p:cmd>
                                  </p:childTnLst>
                                </p:cTn>
                              </p:par>
                            </p:childTnLst>
                          </p:cTn>
                        </p:par>
                      </p:childTnLst>
                    </p:cTn>
                  </p:par>
                </p:childTnLst>
              </p:cTn>
              <p:nextCondLst>
                <p:cond evt="onClick" delay="0">
                  <p:tgtEl>
                    <p:spTgt spid="43"/>
                  </p:tgtEl>
                </p:cond>
              </p:nextCondLst>
            </p:seq>
            <p:seq concurrent="1" nextAc="seek">
              <p:cTn id="66" restart="whenNotActive" fill="hold" evtFilter="cancelBubble" nodeType="interactiveSeq">
                <p:stCondLst>
                  <p:cond evt="onClick" delay="0">
                    <p:tgtEl>
                      <p:spTgt spid="4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44"/>
                                        </p:tgtEl>
                                        <p:attrNameLst>
                                          <p:attrName>fillcolor</p:attrName>
                                        </p:attrNameLst>
                                      </p:cBhvr>
                                      <p:to>
                                        <a:srgbClr val="D99694"/>
                                      </p:to>
                                    </p:animClr>
                                    <p:set>
                                      <p:cBhvr>
                                        <p:cTn id="71" dur="500" fill="hold"/>
                                        <p:tgtEl>
                                          <p:spTgt spid="44"/>
                                        </p:tgtEl>
                                        <p:attrNameLst>
                                          <p:attrName>fill.type</p:attrName>
                                        </p:attrNameLst>
                                      </p:cBhvr>
                                      <p:to>
                                        <p:strVal val="solid"/>
                                      </p:to>
                                    </p:set>
                                    <p:set>
                                      <p:cBhvr>
                                        <p:cTn id="72" dur="500" fill="hold"/>
                                        <p:tgtEl>
                                          <p:spTgt spid="44"/>
                                        </p:tgtEl>
                                        <p:attrNameLst>
                                          <p:attrName>fill.on</p:attrName>
                                        </p:attrNameLst>
                                      </p:cBhvr>
                                      <p:to>
                                        <p:strVal val="true"/>
                                      </p:to>
                                    </p:set>
                                  </p:childTnLst>
                                </p:cTn>
                              </p:par>
                              <p:par>
                                <p:cTn id="73" presetID="1" presetClass="entr" presetSubtype="0" fill="hold" nodeType="withEffect">
                                  <p:stCondLst>
                                    <p:cond delay="0"/>
                                  </p:stCondLst>
                                  <p:childTnLst>
                                    <p:set>
                                      <p:cBhvr>
                                        <p:cTn id="74" dur="1" fill="hold">
                                          <p:stCondLst>
                                            <p:cond delay="9"/>
                                          </p:stCondLst>
                                        </p:cTn>
                                        <p:tgtEl>
                                          <p:spTgt spid="47"/>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44"/>
                                        </p:tgtEl>
                                      </p:cBhvr>
                                    </p:animEffect>
                                    <p:animScale>
                                      <p:cBhvr>
                                        <p:cTn id="77" dur="250" autoRev="1" fill="hold"/>
                                        <p:tgtEl>
                                          <p:spTgt spid="44"/>
                                        </p:tgtEl>
                                      </p:cBhvr>
                                      <p:by x="105000" y="105000"/>
                                    </p:animScale>
                                  </p:childTnLst>
                                </p:cTn>
                              </p:par>
                              <p:par>
                                <p:cTn id="78" presetID="1" presetClass="mediacall" presetSubtype="0" fill="hold" nodeType="withEffect">
                                  <p:stCondLst>
                                    <p:cond delay="0"/>
                                  </p:stCondLst>
                                  <p:childTnLst>
                                    <p:cmd type="call" cmd="playFrom(0.0)">
                                      <p:cBhvr>
                                        <p:cTn id="79" dur="862" fill="hold"/>
                                        <p:tgtEl>
                                          <p:spTgt spid="54"/>
                                        </p:tgtEl>
                                      </p:cBhvr>
                                    </p:cmd>
                                  </p:childTnLst>
                                </p:cTn>
                              </p:par>
                            </p:childTnLst>
                          </p:cTn>
                        </p:par>
                      </p:childTnLst>
                    </p:cTn>
                  </p:par>
                </p:childTnLst>
              </p:cTn>
              <p:nextCondLst>
                <p:cond evt="onClick" delay="0">
                  <p:tgtEl>
                    <p:spTgt spid="44"/>
                  </p:tgtEl>
                </p:cond>
              </p:nextCondLst>
            </p:seq>
            <p:audio>
              <p:cMediaNode vol="80000">
                <p:cTn id="80" fill="hold" display="0">
                  <p:stCondLst>
                    <p:cond delay="indefinite"/>
                  </p:stCondLst>
                  <p:endCondLst>
                    <p:cond evt="onStopAudio" delay="0">
                      <p:tgtEl>
                        <p:sldTgt/>
                      </p:tgtEl>
                    </p:cond>
                  </p:endCondLst>
                </p:cTn>
                <p:tgtEl>
                  <p:spTgt spid="53"/>
                </p:tgtEl>
              </p:cMediaNode>
            </p:audio>
            <p:audio>
              <p:cMediaNode vol="80000">
                <p:cTn id="81" fill="hold" display="0">
                  <p:stCondLst>
                    <p:cond delay="indefinite"/>
                  </p:stCondLst>
                  <p:endCondLst>
                    <p:cond evt="onStopAudio" delay="0">
                      <p:tgtEl>
                        <p:sldTgt/>
                      </p:tgtEl>
                    </p:cond>
                  </p:endCondLst>
                </p:cTn>
                <p:tgtEl>
                  <p:spTgt spid="54"/>
                </p:tgtEl>
              </p:cMediaNode>
            </p:audio>
          </p:childTnLst>
        </p:cTn>
      </p:par>
    </p:tnLst>
    <p:bldLst>
      <p:bldP spid="40" grpId="0" animBg="1"/>
      <p:bldP spid="41" grpId="0" animBg="1"/>
      <p:bldP spid="41" grpId="1" animBg="1"/>
      <p:bldP spid="42" grpId="0" animBg="1"/>
      <p:bldP spid="42" grpId="1" animBg="1"/>
      <p:bldP spid="43" grpId="0" animBg="1"/>
      <p:bldP spid="43" grpId="1" animBg="1"/>
      <p:bldP spid="44" grpId="0" animBg="1"/>
      <p:bldP spid="4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574000" y="6858000"/>
              <a:ext cx="6858000" cy="6858000"/>
            </a:xfrm>
            <a:prstGeom prst="rect">
              <a:avLst/>
            </a:prstGeom>
          </p:spPr>
        </p:pic>
      </p:gr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31635" y="6237846"/>
            <a:ext cx="3975926" cy="4114800"/>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V="1">
            <a:off x="17182500" y="6268326"/>
            <a:ext cx="666039" cy="654384"/>
          </a:xfrm>
          <a:prstGeom prst="rect">
            <a:avLst/>
          </a:prstGeom>
        </p:spPr>
      </p:pic>
      <p:sp>
        <p:nvSpPr>
          <p:cNvPr id="22" name="Câu hỏi">
            <a:extLst>
              <a:ext uri="{FF2B5EF4-FFF2-40B4-BE49-F238E27FC236}">
                <a16:creationId xmlns:a16="http://schemas.microsoft.com/office/drawing/2014/main" xmlns="" id="{4ADFFF1A-F500-CC57-185E-00F4826D0836}"/>
              </a:ext>
            </a:extLst>
          </p:cNvPr>
          <p:cNvSpPr/>
          <p:nvPr/>
        </p:nvSpPr>
        <p:spPr>
          <a:xfrm>
            <a:off x="1284892" y="341942"/>
            <a:ext cx="15718216" cy="21345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noProof="1" smtClean="0">
                <a:solidFill>
                  <a:schemeClr val="tx1"/>
                </a:solidFill>
                <a:latin typeface="Arial" panose="020B0604020202020204" pitchFamily="34" charset="0"/>
                <a:cs typeface="Arial" panose="020B0604020202020204" pitchFamily="34" charset="0"/>
              </a:rPr>
              <a:t>Bài 2.9. </a:t>
            </a:r>
            <a:r>
              <a:rPr lang="en-US" sz="4000" noProof="1" smtClean="0">
                <a:solidFill>
                  <a:schemeClr val="tx1"/>
                </a:solidFill>
                <a:latin typeface="Arial" panose="020B0604020202020204" pitchFamily="34" charset="0"/>
                <a:cs typeface="Arial" panose="020B0604020202020204" pitchFamily="34" charset="0"/>
              </a:rPr>
              <a:t>Hình nào sau đây biểu diễn miền nghiệm của </a:t>
            </a:r>
          </a:p>
          <a:p>
            <a:pPr algn="ctr">
              <a:lnSpc>
                <a:spcPct val="150000"/>
              </a:lnSpc>
            </a:pPr>
            <a:r>
              <a:rPr lang="en-US" sz="4000" noProof="1" smtClean="0">
                <a:solidFill>
                  <a:schemeClr val="tx1"/>
                </a:solidFill>
                <a:latin typeface="Arial" panose="020B0604020202020204" pitchFamily="34" charset="0"/>
                <a:cs typeface="Arial" panose="020B0604020202020204" pitchFamily="34" charset="0"/>
              </a:rPr>
              <a:t>bất phương trình x - y &lt; 3?</a:t>
            </a:r>
            <a:endParaRPr lang="vi-VN" sz="4000" noProof="1">
              <a:solidFill>
                <a:schemeClr val="tx1"/>
              </a:solidFill>
              <a:latin typeface="Arial" panose="020B0604020202020204" pitchFamily="34" charset="0"/>
              <a:cs typeface="Arial" panose="020B0604020202020204" pitchFamily="34" charset="0"/>
            </a:endParaRPr>
          </a:p>
        </p:txBody>
      </p:sp>
      <p:sp>
        <p:nvSpPr>
          <p:cNvPr id="23" name="Đáp án đúng">
            <a:extLst>
              <a:ext uri="{FF2B5EF4-FFF2-40B4-BE49-F238E27FC236}">
                <a16:creationId xmlns:a16="http://schemas.microsoft.com/office/drawing/2014/main" xmlns="" id="{8B66CBE4-2DB9-BCF7-D1C4-281B894BFE17}"/>
              </a:ext>
            </a:extLst>
          </p:cNvPr>
          <p:cNvSpPr/>
          <p:nvPr/>
        </p:nvSpPr>
        <p:spPr>
          <a:xfrm>
            <a:off x="10862454" y="6374872"/>
            <a:ext cx="5363025" cy="35782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D. </a:t>
            </a:r>
            <a:endParaRPr lang="vi-VN" sz="4000" noProof="1">
              <a:solidFill>
                <a:schemeClr val="tx1"/>
              </a:solidFill>
              <a:latin typeface="Arial" panose="020B0604020202020204" pitchFamily="34" charset="0"/>
              <a:cs typeface="Arial" panose="020B0604020202020204" pitchFamily="34" charset="0"/>
            </a:endParaRPr>
          </a:p>
        </p:txBody>
      </p:sp>
      <p:sp>
        <p:nvSpPr>
          <p:cNvPr id="24" name="Đáp án sai 1">
            <a:extLst>
              <a:ext uri="{FF2B5EF4-FFF2-40B4-BE49-F238E27FC236}">
                <a16:creationId xmlns:a16="http://schemas.microsoft.com/office/drawing/2014/main" xmlns="" id="{3FCD9830-5FD1-BD44-878B-228BD96CE996}"/>
              </a:ext>
            </a:extLst>
          </p:cNvPr>
          <p:cNvSpPr/>
          <p:nvPr/>
        </p:nvSpPr>
        <p:spPr>
          <a:xfrm>
            <a:off x="1939104" y="2659614"/>
            <a:ext cx="5342448" cy="35782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A. </a:t>
            </a:r>
            <a:endParaRPr lang="vi-VN" sz="4000" noProof="1">
              <a:solidFill>
                <a:schemeClr val="tx1"/>
              </a:solidFill>
              <a:latin typeface="Arial" panose="020B0604020202020204" pitchFamily="34" charset="0"/>
              <a:cs typeface="Arial" panose="020B0604020202020204" pitchFamily="34" charset="0"/>
            </a:endParaRPr>
          </a:p>
        </p:txBody>
      </p:sp>
      <p:sp>
        <p:nvSpPr>
          <p:cNvPr id="25" name="Đáp án sai 2">
            <a:extLst>
              <a:ext uri="{FF2B5EF4-FFF2-40B4-BE49-F238E27FC236}">
                <a16:creationId xmlns:a16="http://schemas.microsoft.com/office/drawing/2014/main" xmlns="" id="{6A919885-0285-0403-1E09-FA94D8BC080B}"/>
              </a:ext>
            </a:extLst>
          </p:cNvPr>
          <p:cNvSpPr/>
          <p:nvPr/>
        </p:nvSpPr>
        <p:spPr>
          <a:xfrm>
            <a:off x="1921559" y="6412613"/>
            <a:ext cx="5342448" cy="3540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B. </a:t>
            </a:r>
            <a:endParaRPr lang="vi-VN" sz="4000" noProof="1">
              <a:solidFill>
                <a:schemeClr val="tx1"/>
              </a:solidFill>
              <a:latin typeface="Arial" panose="020B0604020202020204" pitchFamily="34" charset="0"/>
              <a:cs typeface="Arial" panose="020B0604020202020204" pitchFamily="34" charset="0"/>
            </a:endParaRPr>
          </a:p>
        </p:txBody>
      </p:sp>
      <p:sp>
        <p:nvSpPr>
          <p:cNvPr id="26" name="Đáp án sai 3">
            <a:extLst>
              <a:ext uri="{FF2B5EF4-FFF2-40B4-BE49-F238E27FC236}">
                <a16:creationId xmlns:a16="http://schemas.microsoft.com/office/drawing/2014/main" xmlns="" id="{2E7D83A4-3758-8699-4DD0-010A80780539}"/>
              </a:ext>
            </a:extLst>
          </p:cNvPr>
          <p:cNvSpPr/>
          <p:nvPr/>
        </p:nvSpPr>
        <p:spPr>
          <a:xfrm>
            <a:off x="10861007" y="2690095"/>
            <a:ext cx="5342448" cy="35782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C. </a:t>
            </a:r>
            <a:endParaRPr lang="vi-VN" sz="4000" noProof="1">
              <a:solidFill>
                <a:schemeClr val="tx1"/>
              </a:solidFill>
              <a:latin typeface="Arial" panose="020B0604020202020204" pitchFamily="34" charset="0"/>
              <a:cs typeface="Arial" panose="020B0604020202020204" pitchFamily="34" charset="0"/>
            </a:endParaRPr>
          </a:p>
        </p:txBody>
      </p:sp>
      <p:pic>
        <p:nvPicPr>
          <p:cNvPr id="27"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6442362" y="-637266"/>
            <a:ext cx="487363" cy="487363"/>
          </a:xfrm>
          <a:prstGeom prst="rect">
            <a:avLst/>
          </a:prstGeom>
        </p:spPr>
      </p:pic>
      <p:pic>
        <p:nvPicPr>
          <p:cNvPr id="28" name="Picture 5">
            <a:extLst>
              <a:ext uri="{FF2B5EF4-FFF2-40B4-BE49-F238E27FC236}">
                <a16:creationId xmlns:a16="http://schemas.microsoft.com/office/drawing/2014/main" xmlns="" id="{31EA41D2-9796-7E4F-2882-9DC49D5A8C0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5711157" y="7841421"/>
            <a:ext cx="853046" cy="742494"/>
          </a:xfrm>
          <a:prstGeom prst="rect">
            <a:avLst/>
          </a:prstGeom>
        </p:spPr>
      </p:pic>
      <p:pic>
        <p:nvPicPr>
          <p:cNvPr id="29" name="Picture 28">
            <a:extLst>
              <a:ext uri="{FF2B5EF4-FFF2-40B4-BE49-F238E27FC236}">
                <a16:creationId xmlns:a16="http://schemas.microsoft.com/office/drawing/2014/main" xmlns="" id="{4B31FD67-694B-8D1E-89C7-5C3C61578F6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720563" y="7964351"/>
            <a:ext cx="850122" cy="757381"/>
          </a:xfrm>
          <a:prstGeom prst="rect">
            <a:avLst/>
          </a:prstGeom>
        </p:spPr>
      </p:pic>
      <p:pic>
        <p:nvPicPr>
          <p:cNvPr id="3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724887" y="4149124"/>
            <a:ext cx="850122" cy="757381"/>
          </a:xfrm>
          <a:prstGeom prst="rect">
            <a:avLst/>
          </a:prstGeom>
        </p:spPr>
      </p:pic>
      <p:pic>
        <p:nvPicPr>
          <p:cNvPr id="3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727397" y="4168057"/>
            <a:ext cx="850122" cy="757381"/>
          </a:xfrm>
          <a:prstGeom prst="rect">
            <a:avLst/>
          </a:prstGeom>
        </p:spPr>
      </p:pic>
      <p:pic>
        <p:nvPicPr>
          <p:cNvPr id="32"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7769225" y="-637266"/>
            <a:ext cx="487363" cy="487363"/>
          </a:xfrm>
          <a:prstGeom prst="rect">
            <a:avLst/>
          </a:prstGeom>
        </p:spPr>
      </p:pic>
      <p:grpSp>
        <p:nvGrpSpPr>
          <p:cNvPr id="33" name="Group 32"/>
          <p:cNvGrpSpPr/>
          <p:nvPr/>
        </p:nvGrpSpPr>
        <p:grpSpPr>
          <a:xfrm>
            <a:off x="626479" y="657127"/>
            <a:ext cx="1489798" cy="1386867"/>
            <a:chOff x="8399101" y="2481407"/>
            <a:chExt cx="1489798" cy="1386867"/>
          </a:xfrm>
        </p:grpSpPr>
        <p:pic>
          <p:nvPicPr>
            <p:cNvPr id="34" name="Picture 1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399101" y="2481407"/>
              <a:ext cx="1489798" cy="1386867"/>
            </a:xfrm>
            <a:prstGeom prst="rect">
              <a:avLst/>
            </a:prstGeom>
          </p:spPr>
        </p:pic>
        <p:pic>
          <p:nvPicPr>
            <p:cNvPr id="35" name="Picture 15"/>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768940" y="2853653"/>
              <a:ext cx="750119" cy="642375"/>
            </a:xfrm>
            <a:prstGeom prst="rect">
              <a:avLst/>
            </a:prstGeom>
          </p:spPr>
        </p:pic>
      </p:grpSp>
      <p:pic>
        <p:nvPicPr>
          <p:cNvPr id="36" name="Picture 1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19607" y="800100"/>
            <a:ext cx="3066494" cy="1054107"/>
          </a:xfrm>
          <a:prstGeom prst="rect">
            <a:avLst/>
          </a:prstGeom>
        </p:spPr>
      </p:pic>
      <p:pic>
        <p:nvPicPr>
          <p:cNvPr id="37" name="Picture 3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822573" y="2738732"/>
            <a:ext cx="3619789" cy="3517343"/>
          </a:xfrm>
          <a:prstGeom prst="rect">
            <a:avLst/>
          </a:prstGeom>
        </p:spPr>
      </p:pic>
      <p:pic>
        <p:nvPicPr>
          <p:cNvPr id="38" name="Picture 3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802197" y="6487543"/>
            <a:ext cx="3733937" cy="3465560"/>
          </a:xfrm>
          <a:prstGeom prst="rect">
            <a:avLst/>
          </a:prstGeom>
        </p:spPr>
      </p:pic>
      <p:pic>
        <p:nvPicPr>
          <p:cNvPr id="47" name="Picture 46"/>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882468" y="2741072"/>
            <a:ext cx="3538175" cy="3435121"/>
          </a:xfrm>
          <a:prstGeom prst="rect">
            <a:avLst/>
          </a:prstGeom>
        </p:spPr>
      </p:pic>
      <p:pic>
        <p:nvPicPr>
          <p:cNvPr id="48" name="Picture 47"/>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2048395" y="6467151"/>
            <a:ext cx="3521164" cy="3485952"/>
          </a:xfrm>
          <a:prstGeom prst="rect">
            <a:avLst/>
          </a:prstGeom>
        </p:spPr>
      </p:pic>
    </p:spTree>
    <p:extLst>
      <p:ext uri="{BB962C8B-B14F-4D97-AF65-F5344CB8AC3E}">
        <p14:creationId xmlns:p14="http://schemas.microsoft.com/office/powerpoint/2010/main" val="390561480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strips(downLeft)">
                                      <p:cBhvr>
                                        <p:cTn id="14" dur="500"/>
                                        <p:tgtEl>
                                          <p:spTgt spid="24"/>
                                        </p:tgtEl>
                                      </p:cBhvr>
                                    </p:animEffect>
                                  </p:childTnLst>
                                </p:cTn>
                              </p:par>
                              <p:par>
                                <p:cTn id="15" presetID="18" presetClass="entr" presetSubtype="12"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strips(downLeft)">
                                      <p:cBhvr>
                                        <p:cTn id="17" dur="500"/>
                                        <p:tgtEl>
                                          <p:spTgt spid="37"/>
                                        </p:tgtEl>
                                      </p:cBhvr>
                                    </p:animEffect>
                                  </p:childTnLst>
                                </p:cTn>
                              </p:par>
                            </p:childTnLst>
                          </p:cTn>
                        </p:par>
                        <p:par>
                          <p:cTn id="18" fill="hold">
                            <p:stCondLst>
                              <p:cond delay="1000"/>
                            </p:stCondLst>
                            <p:childTnLst>
                              <p:par>
                                <p:cTn id="19" presetID="18" presetClass="entr" presetSubtype="12"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strips(downLeft)">
                                      <p:cBhvr>
                                        <p:cTn id="21" dur="500"/>
                                        <p:tgtEl>
                                          <p:spTgt spid="25"/>
                                        </p:tgtEl>
                                      </p:cBhvr>
                                    </p:animEffect>
                                  </p:childTnLst>
                                </p:cTn>
                              </p:par>
                              <p:par>
                                <p:cTn id="22" presetID="18" presetClass="entr" presetSubtype="12"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Left)">
                                      <p:cBhvr>
                                        <p:cTn id="24" dur="500"/>
                                        <p:tgtEl>
                                          <p:spTgt spid="38"/>
                                        </p:tgtEl>
                                      </p:cBhvr>
                                    </p:animEffect>
                                  </p:childTnLst>
                                </p:cTn>
                              </p:par>
                            </p:childTnLst>
                          </p:cTn>
                        </p:par>
                        <p:par>
                          <p:cTn id="25" fill="hold">
                            <p:stCondLst>
                              <p:cond delay="1500"/>
                            </p:stCondLst>
                            <p:childTnLst>
                              <p:par>
                                <p:cTn id="26" presetID="18" presetClass="entr" presetSubtype="12"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strips(downLeft)">
                                      <p:cBhvr>
                                        <p:cTn id="28" dur="500"/>
                                        <p:tgtEl>
                                          <p:spTgt spid="26"/>
                                        </p:tgtEl>
                                      </p:cBhvr>
                                    </p:animEffect>
                                  </p:childTnLst>
                                </p:cTn>
                              </p:par>
                              <p:par>
                                <p:cTn id="29" presetID="18" presetClass="entr" presetSubtype="12"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downLeft)">
                                      <p:cBhvr>
                                        <p:cTn id="31" dur="500"/>
                                        <p:tgtEl>
                                          <p:spTgt spid="47"/>
                                        </p:tgtEl>
                                      </p:cBhvr>
                                    </p:animEffect>
                                  </p:childTnLst>
                                </p:cTn>
                              </p:par>
                            </p:childTnLst>
                          </p:cTn>
                        </p:par>
                        <p:par>
                          <p:cTn id="32" fill="hold">
                            <p:stCondLst>
                              <p:cond delay="2000"/>
                            </p:stCondLst>
                            <p:childTnLst>
                              <p:par>
                                <p:cTn id="33" presetID="18" presetClass="entr" presetSubtype="12"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trips(downLeft)">
                                      <p:cBhvr>
                                        <p:cTn id="35" dur="500"/>
                                        <p:tgtEl>
                                          <p:spTgt spid="23"/>
                                        </p:tgtEl>
                                      </p:cBhvr>
                                    </p:animEffect>
                                  </p:childTnLst>
                                </p:cTn>
                              </p:par>
                              <p:par>
                                <p:cTn id="36" presetID="18" presetClass="entr" presetSubtype="12"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strips(downLeft)">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23"/>
                                        </p:tgtEl>
                                        <p:attrNameLst>
                                          <p:attrName>fillcolor</p:attrName>
                                        </p:attrNameLst>
                                      </p:cBhvr>
                                      <p:to>
                                        <a:srgbClr val="92D050"/>
                                      </p:to>
                                    </p:animClr>
                                    <p:set>
                                      <p:cBhvr>
                                        <p:cTn id="44" dur="500" fill="hold"/>
                                        <p:tgtEl>
                                          <p:spTgt spid="23"/>
                                        </p:tgtEl>
                                        <p:attrNameLst>
                                          <p:attrName>fill.type</p:attrName>
                                        </p:attrNameLst>
                                      </p:cBhvr>
                                      <p:to>
                                        <p:strVal val="solid"/>
                                      </p:to>
                                    </p:set>
                                    <p:set>
                                      <p:cBhvr>
                                        <p:cTn id="45" dur="500" fill="hold"/>
                                        <p:tgtEl>
                                          <p:spTgt spid="23"/>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35" fill="hold"/>
                                        <p:tgtEl>
                                          <p:spTgt spid="27"/>
                                        </p:tgtEl>
                                      </p:cBhvr>
                                    </p:cmd>
                                  </p:childTnLst>
                                </p:cTn>
                              </p:par>
                              <p:par>
                                <p:cTn id="48" presetID="1" presetClass="entr" presetSubtype="0" fill="hold" nodeType="withEffect">
                                  <p:stCondLst>
                                    <p:cond delay="0"/>
                                  </p:stCondLst>
                                  <p:childTnLst>
                                    <p:set>
                                      <p:cBhvr>
                                        <p:cTn id="49" dur="1" fill="hold">
                                          <p:stCondLst>
                                            <p:cond delay="9"/>
                                          </p:stCondLst>
                                        </p:cTn>
                                        <p:tgtEl>
                                          <p:spTgt spid="28"/>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23"/>
                                        </p:tgtEl>
                                      </p:cBhvr>
                                    </p:animEffect>
                                    <p:animScale>
                                      <p:cBhvr>
                                        <p:cTn id="52"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3" restart="whenNotActive" fill="hold" evtFilter="cancelBubble" nodeType="interactiveSeq">
                <p:stCondLst>
                  <p:cond evt="onClick" delay="0">
                    <p:tgtEl>
                      <p:spTgt spid="24"/>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24"/>
                                        </p:tgtEl>
                                        <p:attrNameLst>
                                          <p:attrName>fillcolor</p:attrName>
                                        </p:attrNameLst>
                                      </p:cBhvr>
                                      <p:to>
                                        <a:srgbClr val="D99694"/>
                                      </p:to>
                                    </p:animClr>
                                    <p:set>
                                      <p:cBhvr>
                                        <p:cTn id="58" dur="500" fill="hold"/>
                                        <p:tgtEl>
                                          <p:spTgt spid="24"/>
                                        </p:tgtEl>
                                        <p:attrNameLst>
                                          <p:attrName>fill.type</p:attrName>
                                        </p:attrNameLst>
                                      </p:cBhvr>
                                      <p:to>
                                        <p:strVal val="solid"/>
                                      </p:to>
                                    </p:set>
                                    <p:set>
                                      <p:cBhvr>
                                        <p:cTn id="59" dur="500" fill="hold"/>
                                        <p:tgtEl>
                                          <p:spTgt spid="24"/>
                                        </p:tgtEl>
                                        <p:attrNameLst>
                                          <p:attrName>fill.on</p:attrName>
                                        </p:attrNameLst>
                                      </p:cBhvr>
                                      <p:to>
                                        <p:strVal val="true"/>
                                      </p:to>
                                    </p:set>
                                  </p:childTnLst>
                                </p:cTn>
                              </p:par>
                              <p:par>
                                <p:cTn id="60" presetID="1" presetClass="mediacall" presetSubtype="0" fill="hold" nodeType="withEffect">
                                  <p:stCondLst>
                                    <p:cond delay="0"/>
                                  </p:stCondLst>
                                  <p:childTnLst>
                                    <p:cmd type="call" cmd="playFrom(0.0)">
                                      <p:cBhvr>
                                        <p:cTn id="61" dur="862" fill="hold"/>
                                        <p:tgtEl>
                                          <p:spTgt spid="32"/>
                                        </p:tgtEl>
                                      </p:cBhvr>
                                    </p:cmd>
                                  </p:childTnLst>
                                </p:cTn>
                              </p:par>
                              <p:par>
                                <p:cTn id="62" presetID="1" presetClass="entr" presetSubtype="0"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par>
                                <p:cTn id="64" presetID="26" presetClass="emph" presetSubtype="0" repeatCount="4000" fill="hold" grpId="1" nodeType="withEffect">
                                  <p:stCondLst>
                                    <p:cond delay="0"/>
                                  </p:stCondLst>
                                  <p:childTnLst>
                                    <p:animEffect transition="out" filter="fade">
                                      <p:cBhvr>
                                        <p:cTn id="65" dur="500" tmFilter="0, 0; .2, .5; .8, .5; 1, 0"/>
                                        <p:tgtEl>
                                          <p:spTgt spid="24"/>
                                        </p:tgtEl>
                                      </p:cBhvr>
                                    </p:animEffect>
                                    <p:animScale>
                                      <p:cBhvr>
                                        <p:cTn id="66"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25"/>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25"/>
                                        </p:tgtEl>
                                        <p:attrNameLst>
                                          <p:attrName>fillcolor</p:attrName>
                                        </p:attrNameLst>
                                      </p:cBhvr>
                                      <p:to>
                                        <a:srgbClr val="D99694"/>
                                      </p:to>
                                    </p:animClr>
                                    <p:set>
                                      <p:cBhvr>
                                        <p:cTn id="72" dur="500" fill="hold"/>
                                        <p:tgtEl>
                                          <p:spTgt spid="25"/>
                                        </p:tgtEl>
                                        <p:attrNameLst>
                                          <p:attrName>fill.type</p:attrName>
                                        </p:attrNameLst>
                                      </p:cBhvr>
                                      <p:to>
                                        <p:strVal val="solid"/>
                                      </p:to>
                                    </p:set>
                                    <p:set>
                                      <p:cBhvr>
                                        <p:cTn id="73" dur="500" fill="hold"/>
                                        <p:tgtEl>
                                          <p:spTgt spid="25"/>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862" fill="hold"/>
                                        <p:tgtEl>
                                          <p:spTgt spid="32"/>
                                        </p:tgtEl>
                                      </p:cBhvr>
                                    </p:cmd>
                                  </p:childTnLst>
                                </p:cTn>
                              </p:par>
                              <p:par>
                                <p:cTn id="76" presetID="1" presetClass="entr" presetSubtype="0" fill="hold" nodeType="withEffect">
                                  <p:stCondLst>
                                    <p:cond delay="0"/>
                                  </p:stCondLst>
                                  <p:childTnLst>
                                    <p:set>
                                      <p:cBhvr>
                                        <p:cTn id="77" dur="1" fill="hold">
                                          <p:stCondLst>
                                            <p:cond delay="9"/>
                                          </p:stCondLst>
                                        </p:cTn>
                                        <p:tgtEl>
                                          <p:spTgt spid="29"/>
                                        </p:tgtEl>
                                        <p:attrNameLst>
                                          <p:attrName>style.visibility</p:attrName>
                                        </p:attrNameLst>
                                      </p:cBhvr>
                                      <p:to>
                                        <p:strVal val="visible"/>
                                      </p:to>
                                    </p:set>
                                  </p:childTnLst>
                                </p:cTn>
                              </p:par>
                              <p:par>
                                <p:cTn id="78" presetID="26" presetClass="emph" presetSubtype="0" repeatCount="4000" fill="hold" grpId="1" nodeType="withEffect">
                                  <p:stCondLst>
                                    <p:cond delay="0"/>
                                  </p:stCondLst>
                                  <p:childTnLst>
                                    <p:animEffect transition="out" filter="fade">
                                      <p:cBhvr>
                                        <p:cTn id="79" dur="500" tmFilter="0, 0; .2, .5; .8, .5; 1, 0"/>
                                        <p:tgtEl>
                                          <p:spTgt spid="25"/>
                                        </p:tgtEl>
                                      </p:cBhvr>
                                    </p:animEffect>
                                    <p:animScale>
                                      <p:cBhvr>
                                        <p:cTn id="80" dur="250" autoRev="1" fill="hold"/>
                                        <p:tgtEl>
                                          <p:spTgt spid="25"/>
                                        </p:tgtEl>
                                      </p:cBhvr>
                                      <p:by x="105000" y="105000"/>
                                    </p:animScale>
                                  </p:childTnLst>
                                </p:cTn>
                              </p:par>
                            </p:childTnLst>
                          </p:cTn>
                        </p:par>
                      </p:childTnLst>
                    </p:cTn>
                  </p:par>
                </p:childTnLst>
              </p:cTn>
              <p:nextCondLst>
                <p:cond evt="onClick" delay="0">
                  <p:tgtEl>
                    <p:spTgt spid="25"/>
                  </p:tgtEl>
                </p:cond>
              </p:nextCondLst>
            </p:seq>
            <p:seq concurrent="1" nextAc="seek">
              <p:cTn id="81" restart="whenNotActive" fill="hold" evtFilter="cancelBubble" nodeType="interactiveSeq">
                <p:stCondLst>
                  <p:cond evt="onClick" delay="0">
                    <p:tgtEl>
                      <p:spTgt spid="26"/>
                    </p:tgtEl>
                  </p:cond>
                </p:stCondLst>
                <p:endSync evt="end" delay="0">
                  <p:rtn val="all"/>
                </p:endSync>
                <p:childTnLst>
                  <p:par>
                    <p:cTn id="82" fill="hold">
                      <p:stCondLst>
                        <p:cond delay="0"/>
                      </p:stCondLst>
                      <p:childTnLst>
                        <p:par>
                          <p:cTn id="83" fill="hold">
                            <p:stCondLst>
                              <p:cond delay="0"/>
                            </p:stCondLst>
                            <p:childTnLst>
                              <p:par>
                                <p:cTn id="84" presetID="1" presetClass="emph" presetSubtype="2" fill="hold" nodeType="clickEffect">
                                  <p:stCondLst>
                                    <p:cond delay="0"/>
                                  </p:stCondLst>
                                  <p:childTnLst>
                                    <p:animClr clrSpc="rgb" dir="cw">
                                      <p:cBhvr>
                                        <p:cTn id="85" dur="500" fill="hold"/>
                                        <p:tgtEl>
                                          <p:spTgt spid="26"/>
                                        </p:tgtEl>
                                        <p:attrNameLst>
                                          <p:attrName>fillcolor</p:attrName>
                                        </p:attrNameLst>
                                      </p:cBhvr>
                                      <p:to>
                                        <a:srgbClr val="D99694"/>
                                      </p:to>
                                    </p:animClr>
                                    <p:set>
                                      <p:cBhvr>
                                        <p:cTn id="86" dur="500" fill="hold"/>
                                        <p:tgtEl>
                                          <p:spTgt spid="26"/>
                                        </p:tgtEl>
                                        <p:attrNameLst>
                                          <p:attrName>fill.type</p:attrName>
                                        </p:attrNameLst>
                                      </p:cBhvr>
                                      <p:to>
                                        <p:strVal val="solid"/>
                                      </p:to>
                                    </p:set>
                                    <p:set>
                                      <p:cBhvr>
                                        <p:cTn id="87" dur="500" fill="hold"/>
                                        <p:tgtEl>
                                          <p:spTgt spid="26"/>
                                        </p:tgtEl>
                                        <p:attrNameLst>
                                          <p:attrName>fill.on</p:attrName>
                                        </p:attrNameLst>
                                      </p:cBhvr>
                                      <p:to>
                                        <p:strVal val="true"/>
                                      </p:to>
                                    </p:set>
                                  </p:childTnLst>
                                </p:cTn>
                              </p:par>
                              <p:par>
                                <p:cTn id="88" presetID="1" presetClass="mediacall" presetSubtype="0" fill="hold" nodeType="withEffect">
                                  <p:stCondLst>
                                    <p:cond delay="0"/>
                                  </p:stCondLst>
                                  <p:childTnLst>
                                    <p:cmd type="call" cmd="playFrom(0.0)">
                                      <p:cBhvr>
                                        <p:cTn id="89" dur="862" fill="hold"/>
                                        <p:tgtEl>
                                          <p:spTgt spid="32"/>
                                        </p:tgtEl>
                                      </p:cBhvr>
                                    </p:cmd>
                                  </p:childTnLst>
                                </p:cTn>
                              </p:par>
                              <p:par>
                                <p:cTn id="90" presetID="1" presetClass="entr" presetSubtype="0" fill="hold" nodeType="withEffect">
                                  <p:stCondLst>
                                    <p:cond delay="0"/>
                                  </p:stCondLst>
                                  <p:childTnLst>
                                    <p:set>
                                      <p:cBhvr>
                                        <p:cTn id="91" dur="1" fill="hold">
                                          <p:stCondLst>
                                            <p:cond delay="9"/>
                                          </p:stCondLst>
                                        </p:cTn>
                                        <p:tgtEl>
                                          <p:spTgt spid="30"/>
                                        </p:tgtEl>
                                        <p:attrNameLst>
                                          <p:attrName>style.visibility</p:attrName>
                                        </p:attrNameLst>
                                      </p:cBhvr>
                                      <p:to>
                                        <p:strVal val="visible"/>
                                      </p:to>
                                    </p:set>
                                  </p:childTnLst>
                                </p:cTn>
                              </p:par>
                              <p:par>
                                <p:cTn id="92" presetID="26" presetClass="emph" presetSubtype="0" repeatCount="4000" fill="hold" grpId="1" nodeType="withEffect">
                                  <p:stCondLst>
                                    <p:cond delay="0"/>
                                  </p:stCondLst>
                                  <p:childTnLst>
                                    <p:animEffect transition="out" filter="fade">
                                      <p:cBhvr>
                                        <p:cTn id="93" dur="500" tmFilter="0, 0; .2, .5; .8, .5; 1, 0"/>
                                        <p:tgtEl>
                                          <p:spTgt spid="26"/>
                                        </p:tgtEl>
                                      </p:cBhvr>
                                    </p:animEffect>
                                    <p:animScale>
                                      <p:cBhvr>
                                        <p:cTn id="94" dur="250" autoRev="1" fill="hold"/>
                                        <p:tgtEl>
                                          <p:spTgt spid="26"/>
                                        </p:tgtEl>
                                      </p:cBhvr>
                                      <p:by x="105000" y="105000"/>
                                    </p:animScale>
                                  </p:childTnLst>
                                </p:cTn>
                              </p:par>
                            </p:childTnLst>
                          </p:cTn>
                        </p:par>
                      </p:childTnLst>
                    </p:cTn>
                  </p:par>
                </p:childTnLst>
              </p:cTn>
              <p:nextCondLst>
                <p:cond evt="onClick" delay="0">
                  <p:tgtEl>
                    <p:spTgt spid="26"/>
                  </p:tgtEl>
                </p:cond>
              </p:nextCondLst>
            </p:seq>
            <p:audio>
              <p:cMediaNode vol="80000">
                <p:cTn id="95" fill="hold" display="0">
                  <p:stCondLst>
                    <p:cond delay="indefinite"/>
                  </p:stCondLst>
                  <p:endCondLst>
                    <p:cond evt="onStopAudio" delay="0">
                      <p:tgtEl>
                        <p:sldTgt/>
                      </p:tgtEl>
                    </p:cond>
                  </p:endCondLst>
                </p:cTn>
                <p:tgtEl>
                  <p:spTgt spid="27"/>
                </p:tgtEl>
              </p:cMediaNode>
            </p:audio>
            <p:audio>
              <p:cMediaNode vol="80000">
                <p:cTn id="96" fill="hold" display="0">
                  <p:stCondLst>
                    <p:cond delay="indefinite"/>
                  </p:stCondLst>
                  <p:endCondLst>
                    <p:cond evt="onStopAudio" delay="0">
                      <p:tgtEl>
                        <p:sldTgt/>
                      </p:tgtEl>
                    </p:cond>
                  </p:endCondLst>
                </p:cTn>
                <p:tgtEl>
                  <p:spTgt spid="32"/>
                </p:tgtEl>
              </p:cMediaNode>
            </p:audio>
          </p:childTnLst>
        </p:cTn>
      </p:par>
    </p:tnLst>
    <p:bldLst>
      <p:bldP spid="22" grpId="0"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574000" y="6858000"/>
              <a:ext cx="6858000" cy="6858000"/>
            </a:xfrm>
            <a:prstGeom prst="rect">
              <a:avLst/>
            </a:prstGeom>
          </p:spPr>
        </p:pic>
      </p:gr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783448" y="4880432"/>
            <a:ext cx="3657382" cy="5615942"/>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5075" y="3338071"/>
            <a:ext cx="1363675" cy="1426066"/>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613975" y="326434"/>
            <a:ext cx="2834475" cy="1140876"/>
          </a:xfrm>
          <a:prstGeom prst="rect">
            <a:avLst/>
          </a:prstGeom>
        </p:spPr>
      </p:pic>
      <p:sp>
        <p:nvSpPr>
          <p:cNvPr id="25" name="Câu hỏi">
            <a:extLst>
              <a:ext uri="{FF2B5EF4-FFF2-40B4-BE49-F238E27FC236}">
                <a16:creationId xmlns:a16="http://schemas.microsoft.com/office/drawing/2014/main" xmlns="" id="{4ADFFF1A-F500-CC57-185E-00F4826D0836}"/>
              </a:ext>
            </a:extLst>
          </p:cNvPr>
          <p:cNvSpPr/>
          <p:nvPr/>
        </p:nvSpPr>
        <p:spPr>
          <a:xfrm>
            <a:off x="1214580" y="1180292"/>
            <a:ext cx="16082819" cy="26405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noProof="1" smtClean="0">
                <a:solidFill>
                  <a:schemeClr val="tx1"/>
                </a:solidFill>
                <a:latin typeface="Arial" panose="020B0604020202020204" pitchFamily="34" charset="0"/>
                <a:cs typeface="Arial" panose="020B0604020202020204" pitchFamily="34" charset="0"/>
              </a:rPr>
              <a:t>Bài 2.10. </a:t>
            </a:r>
            <a:r>
              <a:rPr lang="en-US" sz="4000" noProof="1" smtClean="0">
                <a:solidFill>
                  <a:schemeClr val="tx1"/>
                </a:solidFill>
                <a:latin typeface="Arial" panose="020B0604020202020204" pitchFamily="34" charset="0"/>
                <a:cs typeface="Arial" panose="020B0604020202020204" pitchFamily="34" charset="0"/>
              </a:rPr>
              <a:t>Hệ bất phương trình nào sau đây là hệ bất phương trình bậc nhất hai ẩn?</a:t>
            </a:r>
            <a:endParaRPr lang="vi-VN" sz="4000" noProof="1">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6" name="Đáp án đúng">
                <a:extLst>
                  <a:ext uri="{FF2B5EF4-FFF2-40B4-BE49-F238E27FC236}">
                    <a16:creationId xmlns:a16="http://schemas.microsoft.com/office/drawing/2014/main" xmlns="" id="{8B66CBE4-2DB9-BCF7-D1C4-281B894BFE17}"/>
                  </a:ext>
                </a:extLst>
              </p:cNvPr>
              <p:cNvSpPr/>
              <p:nvPr/>
            </p:nvSpPr>
            <p:spPr>
              <a:xfrm>
                <a:off x="1214580" y="4579563"/>
                <a:ext cx="7548419" cy="21380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smtClean="0">
                    <a:solidFill>
                      <a:schemeClr val="tx1"/>
                    </a:solidFill>
                    <a:latin typeface="Arial" panose="020B0604020202020204" pitchFamily="34" charset="0"/>
                    <a:cs typeface="Arial" panose="020B0604020202020204" pitchFamily="34" charset="0"/>
                  </a:rPr>
                  <a:t>A. </a:t>
                </a:r>
                <a14:m>
                  <m:oMath xmlns:m="http://schemas.openxmlformats.org/officeDocument/2006/math">
                    <m:d>
                      <m:dPr>
                        <m:begChr m:val="{"/>
                        <m:endChr m:val=""/>
                        <m:ctrlPr>
                          <a:rPr lang="en-US" sz="4000" i="1" noProof="1" smtClean="0">
                            <a:solidFill>
                              <a:schemeClr val="tx1"/>
                            </a:solidFill>
                            <a:latin typeface="Cambria Math" panose="02040503050406030204" pitchFamily="18" charset="0"/>
                            <a:cs typeface="Arial" panose="020B0604020202020204" pitchFamily="34" charset="0"/>
                          </a:rPr>
                        </m:ctrlPr>
                      </m:dPr>
                      <m:e>
                        <m:eqArr>
                          <m:eqArrPr>
                            <m:ctrlPr>
                              <a:rPr lang="en-US" sz="4000" noProof="1" smtClean="0">
                                <a:solidFill>
                                  <a:schemeClr val="tx1"/>
                                </a:solidFill>
                                <a:latin typeface="Cambria Math" panose="02040503050406030204" pitchFamily="18" charset="0"/>
                                <a:cs typeface="Arial" panose="020B0604020202020204" pitchFamily="34" charset="0"/>
                              </a:rPr>
                            </m:ctrlPr>
                          </m:eqArrPr>
                          <m:e>
                            <m:r>
                              <m:rPr>
                                <m:sty m:val="p"/>
                              </m:rPr>
                              <a:rPr lang="en-US" sz="4000" b="0" i="0" noProof="1" smtClean="0">
                                <a:solidFill>
                                  <a:schemeClr val="tx1"/>
                                </a:solidFill>
                                <a:latin typeface="Cambria Math" panose="02040503050406030204" pitchFamily="18" charset="0"/>
                                <a:cs typeface="Arial" panose="020B0604020202020204" pitchFamily="34" charset="0"/>
                              </a:rPr>
                              <m:t>x</m:t>
                            </m:r>
                            <m:r>
                              <a:rPr lang="en-US" sz="4000" b="0" i="0" noProof="1" smtClean="0">
                                <a:solidFill>
                                  <a:schemeClr val="tx1"/>
                                </a:solidFill>
                                <a:latin typeface="Cambria Math" panose="02040503050406030204" pitchFamily="18" charset="0"/>
                                <a:cs typeface="Arial" panose="020B0604020202020204" pitchFamily="34" charset="0"/>
                              </a:rPr>
                              <m:t> −</m:t>
                            </m:r>
                            <m:r>
                              <m:rPr>
                                <m:sty m:val="p"/>
                              </m:rPr>
                              <a:rPr lang="en-US" sz="4000" b="0" i="0" noProof="1" smtClean="0">
                                <a:solidFill>
                                  <a:schemeClr val="tx1"/>
                                </a:solidFill>
                                <a:latin typeface="Cambria Math" panose="02040503050406030204" pitchFamily="18" charset="0"/>
                                <a:cs typeface="Arial" panose="020B0604020202020204" pitchFamily="34" charset="0"/>
                              </a:rPr>
                              <m:t>y</m:t>
                            </m:r>
                            <m:r>
                              <a:rPr lang="en-US" sz="4000" b="0" i="0" noProof="1" smtClean="0">
                                <a:solidFill>
                                  <a:schemeClr val="tx1"/>
                                </a:solidFill>
                                <a:latin typeface="Cambria Math" panose="02040503050406030204" pitchFamily="18" charset="0"/>
                                <a:cs typeface="Arial" panose="020B0604020202020204" pitchFamily="34" charset="0"/>
                              </a:rPr>
                              <m:t>&lt;0</m:t>
                            </m:r>
                          </m:e>
                          <m:e>
                            <m:r>
                              <a:rPr lang="en-US" sz="4000" b="0" i="0" noProof="1" smtClean="0">
                                <a:solidFill>
                                  <a:schemeClr val="tx1"/>
                                </a:solidFill>
                                <a:latin typeface="Cambria Math" panose="02040503050406030204" pitchFamily="18" charset="0"/>
                                <a:cs typeface="Arial" panose="020B0604020202020204" pitchFamily="34" charset="0"/>
                              </a:rPr>
                              <m:t>2</m:t>
                            </m:r>
                            <m:r>
                              <m:rPr>
                                <m:sty m:val="p"/>
                              </m:rPr>
                              <a:rPr lang="en-US" sz="4000" b="0" i="0" noProof="1" smtClean="0">
                                <a:solidFill>
                                  <a:schemeClr val="tx1"/>
                                </a:solidFill>
                                <a:latin typeface="Cambria Math" panose="02040503050406030204" pitchFamily="18" charset="0"/>
                                <a:cs typeface="Arial" panose="020B0604020202020204" pitchFamily="34" charset="0"/>
                              </a:rPr>
                              <m:t>y</m:t>
                            </m:r>
                            <m:r>
                              <a:rPr lang="en-US" sz="4000" b="0" i="0" noProof="1" smtClean="0">
                                <a:solidFill>
                                  <a:schemeClr val="tx1"/>
                                </a:solidFill>
                                <a:latin typeface="Cambria Math" panose="02040503050406030204" pitchFamily="18" charset="0"/>
                                <a:cs typeface="Arial" panose="020B0604020202020204" pitchFamily="34" charset="0"/>
                              </a:rPr>
                              <m:t> ≥0  </m:t>
                            </m:r>
                            <m:r>
                              <a:rPr lang="en-US" sz="4000" b="0" i="0" noProof="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e>
                        </m:eqArr>
                      </m:e>
                    </m:d>
                  </m:oMath>
                </a14:m>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26" name="Đáp án đúng">
                <a:extLst>
                  <a:ext uri="{FF2B5EF4-FFF2-40B4-BE49-F238E27FC236}">
                    <a16:creationId xmlns:a16="http://schemas.microsoft.com/office/drawing/2014/main" xmlns="" id="{8B66CBE4-2DB9-BCF7-D1C4-281B894BFE17}"/>
                  </a:ext>
                </a:extLst>
              </p:cNvPr>
              <p:cNvSpPr>
                <a:spLocks noRot="1" noChangeAspect="1" noMove="1" noResize="1" noEditPoints="1" noAdjustHandles="1" noChangeArrowheads="1" noChangeShapeType="1" noTextEdit="1"/>
              </p:cNvSpPr>
              <p:nvPr/>
            </p:nvSpPr>
            <p:spPr>
              <a:xfrm>
                <a:off x="1214580" y="4579563"/>
                <a:ext cx="7548419" cy="2138023"/>
              </a:xfrm>
              <a:prstGeom prst="roundRect">
                <a:avLst/>
              </a:prstGeom>
              <a:blipFill rotWithShape="0">
                <a:blip r:embed="rId14"/>
                <a:stretch>
                  <a:fillRect l="-1454"/>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Đáp án sai 1">
                <a:extLst>
                  <a:ext uri="{FF2B5EF4-FFF2-40B4-BE49-F238E27FC236}">
                    <a16:creationId xmlns:a16="http://schemas.microsoft.com/office/drawing/2014/main" xmlns="" id="{3FCD9830-5FD1-BD44-878B-228BD96CE996}"/>
                  </a:ext>
                </a:extLst>
              </p:cNvPr>
              <p:cNvSpPr/>
              <p:nvPr/>
            </p:nvSpPr>
            <p:spPr>
              <a:xfrm>
                <a:off x="1214581" y="6972300"/>
                <a:ext cx="7548419" cy="21380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smtClean="0">
                    <a:solidFill>
                      <a:schemeClr val="tx1"/>
                    </a:solidFill>
                    <a:latin typeface="Arial" panose="020B0604020202020204" pitchFamily="34" charset="0"/>
                    <a:cs typeface="Arial" panose="020B0604020202020204" pitchFamily="34" charset="0"/>
                  </a:rPr>
                  <a:t>B. </a:t>
                </a:r>
                <a14:m>
                  <m:oMath xmlns:m="http://schemas.openxmlformats.org/officeDocument/2006/math">
                    <m:d>
                      <m:dPr>
                        <m:begChr m:val="{"/>
                        <m:endChr m:val=""/>
                        <m:ctrlPr>
                          <a:rPr lang="en-US" sz="4000" i="1" noProof="1" smtClean="0">
                            <a:solidFill>
                              <a:schemeClr val="tx1"/>
                            </a:solidFill>
                            <a:latin typeface="Cambria Math" panose="02040503050406030204" pitchFamily="18" charset="0"/>
                            <a:cs typeface="Arial" panose="020B0604020202020204" pitchFamily="34" charset="0"/>
                          </a:rPr>
                        </m:ctrlPr>
                      </m:dPr>
                      <m:e>
                        <m:eqArr>
                          <m:eqArrPr>
                            <m:ctrlPr>
                              <a:rPr lang="en-US" sz="4000" noProof="1" smtClean="0">
                                <a:solidFill>
                                  <a:schemeClr val="tx1"/>
                                </a:solidFill>
                                <a:latin typeface="Cambria Math" panose="02040503050406030204" pitchFamily="18" charset="0"/>
                                <a:cs typeface="Arial" panose="020B0604020202020204" pitchFamily="34" charset="0"/>
                              </a:rPr>
                            </m:ctrlPr>
                          </m:eqArrPr>
                          <m:e>
                            <m:r>
                              <a:rPr lang="en-US" sz="4000" b="0" i="0" noProof="1" smtClean="0">
                                <a:solidFill>
                                  <a:schemeClr val="tx1"/>
                                </a:solidFill>
                                <a:latin typeface="Cambria Math" panose="02040503050406030204" pitchFamily="18" charset="0"/>
                                <a:cs typeface="Arial" panose="020B0604020202020204" pitchFamily="34" charset="0"/>
                              </a:rPr>
                              <m:t>3</m:t>
                            </m:r>
                            <m:r>
                              <m:rPr>
                                <m:sty m:val="p"/>
                              </m:rPr>
                              <a:rPr lang="en-US" sz="4000" b="0" i="0" noProof="1" smtClean="0">
                                <a:solidFill>
                                  <a:schemeClr val="tx1"/>
                                </a:solidFill>
                                <a:latin typeface="Cambria Math" panose="02040503050406030204" pitchFamily="18" charset="0"/>
                                <a:cs typeface="Arial" panose="020B0604020202020204" pitchFamily="34" charset="0"/>
                              </a:rPr>
                              <m:t>x</m:t>
                            </m:r>
                            <m:r>
                              <a:rPr lang="en-US" sz="4000" b="0" i="0" noProof="1" smtClean="0">
                                <a:solidFill>
                                  <a:schemeClr val="tx1"/>
                                </a:solidFill>
                                <a:latin typeface="Cambria Math" panose="02040503050406030204" pitchFamily="18" charset="0"/>
                                <a:cs typeface="Arial" panose="020B0604020202020204" pitchFamily="34" charset="0"/>
                              </a:rPr>
                              <m:t>+ </m:t>
                            </m:r>
                            <m:sSup>
                              <m:sSupPr>
                                <m:ctrlPr>
                                  <a:rPr lang="en-US" sz="4000" b="0" noProof="1" smtClean="0">
                                    <a:solidFill>
                                      <a:schemeClr val="tx1"/>
                                    </a:solidFill>
                                    <a:latin typeface="Cambria Math" panose="02040503050406030204" pitchFamily="18" charset="0"/>
                                    <a:cs typeface="Arial" panose="020B0604020202020204" pitchFamily="34" charset="0"/>
                                  </a:rPr>
                                </m:ctrlPr>
                              </m:sSupPr>
                              <m:e>
                                <m:r>
                                  <m:rPr>
                                    <m:sty m:val="p"/>
                                  </m:rPr>
                                  <a:rPr lang="en-US" sz="4000" b="0" i="0" noProof="1" smtClean="0">
                                    <a:solidFill>
                                      <a:schemeClr val="tx1"/>
                                    </a:solidFill>
                                    <a:latin typeface="Cambria Math" panose="02040503050406030204" pitchFamily="18" charset="0"/>
                                    <a:cs typeface="Arial" panose="020B0604020202020204" pitchFamily="34" charset="0"/>
                                  </a:rPr>
                                  <m:t>y</m:t>
                                </m:r>
                              </m:e>
                              <m:sup>
                                <m:r>
                                  <a:rPr lang="en-US" sz="4000" b="0" i="0" noProof="1" smtClean="0">
                                    <a:solidFill>
                                      <a:schemeClr val="tx1"/>
                                    </a:solidFill>
                                    <a:latin typeface="Cambria Math" panose="02040503050406030204" pitchFamily="18" charset="0"/>
                                    <a:cs typeface="Arial" panose="020B0604020202020204" pitchFamily="34" charset="0"/>
                                  </a:rPr>
                                  <m:t>3</m:t>
                                </m:r>
                              </m:sup>
                            </m:sSup>
                            <m:r>
                              <a:rPr lang="en-US" sz="4000" b="0" i="0" noProof="1" smtClean="0">
                                <a:solidFill>
                                  <a:schemeClr val="tx1"/>
                                </a:solidFill>
                                <a:latin typeface="Cambria Math" panose="02040503050406030204" pitchFamily="18" charset="0"/>
                                <a:cs typeface="Arial" panose="020B0604020202020204" pitchFamily="34" charset="0"/>
                              </a:rPr>
                              <m:t>&lt;0</m:t>
                            </m:r>
                          </m:e>
                          <m:e>
                            <m:r>
                              <m:rPr>
                                <m:sty m:val="p"/>
                              </m:rPr>
                              <a:rPr lang="en-US" sz="4000" b="0" i="0" noProof="1" smtClean="0">
                                <a:solidFill>
                                  <a:schemeClr val="tx1"/>
                                </a:solidFill>
                                <a:latin typeface="Cambria Math" panose="02040503050406030204" pitchFamily="18" charset="0"/>
                                <a:cs typeface="Arial" panose="020B0604020202020204" pitchFamily="34" charset="0"/>
                              </a:rPr>
                              <m:t>x</m:t>
                            </m:r>
                            <m:r>
                              <a:rPr lang="en-US" sz="4000" b="0" i="0" noProof="1" smtClean="0">
                                <a:solidFill>
                                  <a:schemeClr val="tx1"/>
                                </a:solidFill>
                                <a:latin typeface="Cambria Math" panose="02040503050406030204" pitchFamily="18" charset="0"/>
                                <a:cs typeface="Arial" panose="020B0604020202020204" pitchFamily="34" charset="0"/>
                              </a:rPr>
                              <m:t>+</m:t>
                            </m:r>
                            <m:r>
                              <m:rPr>
                                <m:sty m:val="p"/>
                              </m:rPr>
                              <a:rPr lang="en-US" sz="4000" b="0" i="0" noProof="1" smtClean="0">
                                <a:solidFill>
                                  <a:schemeClr val="tx1"/>
                                </a:solidFill>
                                <a:latin typeface="Cambria Math" panose="02040503050406030204" pitchFamily="18" charset="0"/>
                                <a:cs typeface="Arial" panose="020B0604020202020204" pitchFamily="34" charset="0"/>
                              </a:rPr>
                              <m:t>y</m:t>
                            </m:r>
                            <m:r>
                              <a:rPr lang="en-US" sz="4000" b="0" i="0" noProof="1" smtClean="0">
                                <a:solidFill>
                                  <a:schemeClr val="tx1"/>
                                </a:solidFill>
                                <a:latin typeface="Cambria Math" panose="02040503050406030204" pitchFamily="18" charset="0"/>
                                <a:cs typeface="Arial" panose="020B0604020202020204" pitchFamily="34" charset="0"/>
                              </a:rPr>
                              <m:t>&gt;3     </m:t>
                            </m:r>
                          </m:e>
                        </m:eqArr>
                      </m:e>
                    </m:d>
                  </m:oMath>
                </a14:m>
                <a:r>
                  <a:rPr lang="en-US" sz="4000" noProof="1" smtClean="0">
                    <a:solidFill>
                      <a:schemeClr val="tx1"/>
                    </a:solidFill>
                    <a:latin typeface="Arial" panose="020B0604020202020204" pitchFamily="34" charset="0"/>
                    <a:cs typeface="Arial" panose="020B0604020202020204" pitchFamily="34" charset="0"/>
                  </a:rPr>
                  <a:t> </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27" name="Đáp án sai 1">
                <a:extLst>
                  <a:ext uri="{FF2B5EF4-FFF2-40B4-BE49-F238E27FC236}">
                    <a16:creationId xmlns:a16="http://schemas.microsoft.com/office/drawing/2014/main" xmlns="" id="{3FCD9830-5FD1-BD44-878B-228BD96CE996}"/>
                  </a:ext>
                </a:extLst>
              </p:cNvPr>
              <p:cNvSpPr>
                <a:spLocks noRot="1" noChangeAspect="1" noMove="1" noResize="1" noEditPoints="1" noAdjustHandles="1" noChangeArrowheads="1" noChangeShapeType="1" noTextEdit="1"/>
              </p:cNvSpPr>
              <p:nvPr/>
            </p:nvSpPr>
            <p:spPr>
              <a:xfrm>
                <a:off x="1214581" y="6972300"/>
                <a:ext cx="7548419" cy="2138023"/>
              </a:xfrm>
              <a:prstGeom prst="roundRect">
                <a:avLst/>
              </a:prstGeom>
              <a:blipFill rotWithShape="0">
                <a:blip r:embed="rId15"/>
                <a:stretch>
                  <a:fillRect l="-145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Đáp án sai 2">
                <a:extLst>
                  <a:ext uri="{FF2B5EF4-FFF2-40B4-BE49-F238E27FC236}">
                    <a16:creationId xmlns:a16="http://schemas.microsoft.com/office/drawing/2014/main" xmlns="" id="{6A919885-0285-0403-1E09-FA94D8BC080B}"/>
                  </a:ext>
                </a:extLst>
              </p:cNvPr>
              <p:cNvSpPr/>
              <p:nvPr/>
            </p:nvSpPr>
            <p:spPr>
              <a:xfrm>
                <a:off x="9662391" y="4579563"/>
                <a:ext cx="7548419" cy="21380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smtClean="0">
                    <a:solidFill>
                      <a:schemeClr val="tx1"/>
                    </a:solidFill>
                    <a:latin typeface="Arial" panose="020B0604020202020204" pitchFamily="34" charset="0"/>
                    <a:cs typeface="Arial" panose="020B0604020202020204" pitchFamily="34" charset="0"/>
                  </a:rPr>
                  <a:t>C. </a:t>
                </a:r>
                <a14:m>
                  <m:oMath xmlns:m="http://schemas.openxmlformats.org/officeDocument/2006/math">
                    <m:d>
                      <m:dPr>
                        <m:begChr m:val="{"/>
                        <m:endChr m:val=""/>
                        <m:ctrlPr>
                          <a:rPr lang="en-US" sz="4000" i="1" noProof="1" smtClean="0">
                            <a:solidFill>
                              <a:schemeClr val="tx1"/>
                            </a:solidFill>
                            <a:latin typeface="Cambria Math" panose="02040503050406030204" pitchFamily="18" charset="0"/>
                            <a:cs typeface="Arial" panose="020B0604020202020204" pitchFamily="34" charset="0"/>
                          </a:rPr>
                        </m:ctrlPr>
                      </m:dPr>
                      <m:e>
                        <m:eqArr>
                          <m:eqArrPr>
                            <m:ctrlPr>
                              <a:rPr lang="en-US" sz="4000" noProof="1" smtClean="0">
                                <a:solidFill>
                                  <a:schemeClr val="tx1"/>
                                </a:solidFill>
                                <a:latin typeface="Cambria Math" panose="02040503050406030204" pitchFamily="18" charset="0"/>
                                <a:cs typeface="Arial" panose="020B0604020202020204" pitchFamily="34" charset="0"/>
                              </a:rPr>
                            </m:ctrlPr>
                          </m:eqArrPr>
                          <m:e>
                            <m:r>
                              <m:rPr>
                                <m:sty m:val="p"/>
                              </m:rPr>
                              <a:rPr lang="en-US" sz="4000" b="0" i="0" noProof="1" smtClean="0">
                                <a:solidFill>
                                  <a:schemeClr val="tx1"/>
                                </a:solidFill>
                                <a:latin typeface="Cambria Math" panose="02040503050406030204" pitchFamily="18" charset="0"/>
                                <a:cs typeface="Arial" panose="020B0604020202020204" pitchFamily="34" charset="0"/>
                              </a:rPr>
                              <m:t>x</m:t>
                            </m:r>
                            <m:r>
                              <a:rPr lang="en-US" sz="4000" b="0" i="0" noProof="1" smtClean="0">
                                <a:solidFill>
                                  <a:schemeClr val="tx1"/>
                                </a:solidFill>
                                <a:latin typeface="Cambria Math" panose="02040503050406030204" pitchFamily="18" charset="0"/>
                                <a:cs typeface="Arial" panose="020B0604020202020204" pitchFamily="34" charset="0"/>
                              </a:rPr>
                              <m:t>+2</m:t>
                            </m:r>
                            <m:r>
                              <m:rPr>
                                <m:sty m:val="p"/>
                              </m:rPr>
                              <a:rPr lang="en-US" sz="4000" b="0" i="0" noProof="1" smtClean="0">
                                <a:solidFill>
                                  <a:schemeClr val="tx1"/>
                                </a:solidFill>
                                <a:latin typeface="Cambria Math" panose="02040503050406030204" pitchFamily="18" charset="0"/>
                                <a:cs typeface="Arial" panose="020B0604020202020204" pitchFamily="34" charset="0"/>
                              </a:rPr>
                              <m:t>y</m:t>
                            </m:r>
                            <m:r>
                              <a:rPr lang="en-US" sz="4000" b="0" i="0" noProof="1" smtClean="0">
                                <a:solidFill>
                                  <a:schemeClr val="tx1"/>
                                </a:solidFill>
                                <a:latin typeface="Cambria Math" panose="02040503050406030204" pitchFamily="18" charset="0"/>
                                <a:cs typeface="Arial" panose="020B0604020202020204" pitchFamily="34" charset="0"/>
                              </a:rPr>
                              <m:t>&lt;0</m:t>
                            </m:r>
                          </m:e>
                          <m:e>
                            <m:sSup>
                              <m:sSupPr>
                                <m:ctrlPr>
                                  <a:rPr lang="en-US" sz="4000" noProof="1" smtClean="0">
                                    <a:solidFill>
                                      <a:schemeClr val="tx1"/>
                                    </a:solidFill>
                                    <a:latin typeface="Cambria Math" panose="02040503050406030204" pitchFamily="18" charset="0"/>
                                    <a:cs typeface="Arial" panose="020B0604020202020204" pitchFamily="34" charset="0"/>
                                  </a:rPr>
                                </m:ctrlPr>
                              </m:sSupPr>
                              <m:e>
                                <m:r>
                                  <m:rPr>
                                    <m:sty m:val="p"/>
                                  </m:rPr>
                                  <a:rPr lang="en-US" sz="4000" b="0" i="0" noProof="1" smtClean="0">
                                    <a:solidFill>
                                      <a:schemeClr val="tx1"/>
                                    </a:solidFill>
                                    <a:latin typeface="Cambria Math" panose="02040503050406030204" pitchFamily="18" charset="0"/>
                                    <a:cs typeface="Arial" panose="020B0604020202020204" pitchFamily="34" charset="0"/>
                                  </a:rPr>
                                  <m:t>y</m:t>
                                </m:r>
                              </m:e>
                              <m:sup>
                                <m:r>
                                  <a:rPr lang="en-US" sz="4000" b="0" i="0" noProof="1" smtClean="0">
                                    <a:solidFill>
                                      <a:schemeClr val="tx1"/>
                                    </a:solidFill>
                                    <a:latin typeface="Cambria Math" panose="02040503050406030204" pitchFamily="18" charset="0"/>
                                    <a:cs typeface="Arial" panose="020B0604020202020204" pitchFamily="34" charset="0"/>
                                  </a:rPr>
                                  <m:t>2</m:t>
                                </m:r>
                              </m:sup>
                            </m:sSup>
                            <m:r>
                              <a:rPr lang="en-US" sz="4000" b="0" i="0" noProof="1" smtClean="0">
                                <a:solidFill>
                                  <a:schemeClr val="tx1"/>
                                </a:solidFill>
                                <a:latin typeface="Cambria Math" panose="02040503050406030204" pitchFamily="18" charset="0"/>
                                <a:cs typeface="Arial" panose="020B0604020202020204" pitchFamily="34" charset="0"/>
                              </a:rPr>
                              <m:t>+3&lt;0</m:t>
                            </m:r>
                          </m:e>
                        </m:eqArr>
                      </m:e>
                    </m:d>
                  </m:oMath>
                </a14:m>
                <a:r>
                  <a:rPr lang="en-US" sz="4000" noProof="1" smtClean="0">
                    <a:solidFill>
                      <a:schemeClr val="tx1"/>
                    </a:solidFill>
                    <a:latin typeface="Arial" panose="020B0604020202020204" pitchFamily="34" charset="0"/>
                    <a:cs typeface="Arial" panose="020B0604020202020204" pitchFamily="34" charset="0"/>
                  </a:rPr>
                  <a:t> </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28" name="Đáp án sai 2">
                <a:extLst>
                  <a:ext uri="{FF2B5EF4-FFF2-40B4-BE49-F238E27FC236}">
                    <a16:creationId xmlns:a16="http://schemas.microsoft.com/office/drawing/2014/main" xmlns="" id="{6A919885-0285-0403-1E09-FA94D8BC080B}"/>
                  </a:ext>
                </a:extLst>
              </p:cNvPr>
              <p:cNvSpPr>
                <a:spLocks noRot="1" noChangeAspect="1" noMove="1" noResize="1" noEditPoints="1" noAdjustHandles="1" noChangeArrowheads="1" noChangeShapeType="1" noTextEdit="1"/>
              </p:cNvSpPr>
              <p:nvPr/>
            </p:nvSpPr>
            <p:spPr>
              <a:xfrm>
                <a:off x="9662391" y="4579563"/>
                <a:ext cx="7548419" cy="2138023"/>
              </a:xfrm>
              <a:prstGeom prst="roundRect">
                <a:avLst/>
              </a:prstGeom>
              <a:blipFill rotWithShape="0">
                <a:blip r:embed="rId16"/>
                <a:stretch>
                  <a:fillRect l="-1454"/>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Đáp án sai 3">
                <a:extLst>
                  <a:ext uri="{FF2B5EF4-FFF2-40B4-BE49-F238E27FC236}">
                    <a16:creationId xmlns:a16="http://schemas.microsoft.com/office/drawing/2014/main" xmlns="" id="{2E7D83A4-3758-8699-4DD0-010A80780539}"/>
                  </a:ext>
                </a:extLst>
              </p:cNvPr>
              <p:cNvSpPr/>
              <p:nvPr/>
            </p:nvSpPr>
            <p:spPr>
              <a:xfrm>
                <a:off x="9662391" y="6972300"/>
                <a:ext cx="7548419" cy="21380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smtClean="0">
                    <a:solidFill>
                      <a:schemeClr val="tx1"/>
                    </a:solidFill>
                    <a:latin typeface="Arial" panose="020B0604020202020204" pitchFamily="34" charset="0"/>
                    <a:cs typeface="Arial" panose="020B0604020202020204" pitchFamily="34" charset="0"/>
                  </a:rPr>
                  <a:t>D. </a:t>
                </a:r>
                <a14:m>
                  <m:oMath xmlns:m="http://schemas.openxmlformats.org/officeDocument/2006/math">
                    <m:d>
                      <m:dPr>
                        <m:begChr m:val="{"/>
                        <m:endChr m:val=""/>
                        <m:ctrlPr>
                          <a:rPr lang="en-US" sz="4000" i="1" noProof="1" smtClean="0">
                            <a:solidFill>
                              <a:schemeClr val="tx1"/>
                            </a:solidFill>
                            <a:latin typeface="Cambria Math" panose="02040503050406030204" pitchFamily="18" charset="0"/>
                            <a:cs typeface="Arial" panose="020B0604020202020204" pitchFamily="34" charset="0"/>
                          </a:rPr>
                        </m:ctrlPr>
                      </m:dPr>
                      <m:e>
                        <m:eqArr>
                          <m:eqArrPr>
                            <m:ctrlPr>
                              <a:rPr lang="en-US" sz="4000" noProof="1" smtClean="0">
                                <a:solidFill>
                                  <a:schemeClr val="tx1"/>
                                </a:solidFill>
                                <a:latin typeface="Cambria Math" panose="02040503050406030204" pitchFamily="18" charset="0"/>
                                <a:cs typeface="Arial" panose="020B0604020202020204" pitchFamily="34" charset="0"/>
                              </a:rPr>
                            </m:ctrlPr>
                          </m:eqArrPr>
                          <m:e>
                            <m:r>
                              <a:rPr lang="en-US" sz="4000" b="0" i="0" noProof="1" smtClean="0">
                                <a:solidFill>
                                  <a:schemeClr val="tx1"/>
                                </a:solidFill>
                                <a:latin typeface="Cambria Math" panose="02040503050406030204" pitchFamily="18" charset="0"/>
                                <a:cs typeface="Arial" panose="020B0604020202020204" pitchFamily="34" charset="0"/>
                              </a:rPr>
                              <m:t>−</m:t>
                            </m:r>
                            <m:sSup>
                              <m:sSupPr>
                                <m:ctrlPr>
                                  <a:rPr lang="en-US" sz="4000" b="0" noProof="1" smtClean="0">
                                    <a:solidFill>
                                      <a:schemeClr val="tx1"/>
                                    </a:solidFill>
                                    <a:latin typeface="Cambria Math" panose="02040503050406030204" pitchFamily="18" charset="0"/>
                                    <a:cs typeface="Arial" panose="020B0604020202020204" pitchFamily="34" charset="0"/>
                                  </a:rPr>
                                </m:ctrlPr>
                              </m:sSupPr>
                              <m:e>
                                <m:r>
                                  <m:rPr>
                                    <m:sty m:val="p"/>
                                  </m:rPr>
                                  <a:rPr lang="en-US" sz="4000" b="0" i="0" noProof="1" smtClean="0">
                                    <a:solidFill>
                                      <a:schemeClr val="tx1"/>
                                    </a:solidFill>
                                    <a:latin typeface="Cambria Math" panose="02040503050406030204" pitchFamily="18" charset="0"/>
                                    <a:cs typeface="Arial" panose="020B0604020202020204" pitchFamily="34" charset="0"/>
                                  </a:rPr>
                                  <m:t>x</m:t>
                                </m:r>
                              </m:e>
                              <m:sup>
                                <m:r>
                                  <a:rPr lang="en-US" sz="4000" b="0" i="0" noProof="1" smtClean="0">
                                    <a:solidFill>
                                      <a:schemeClr val="tx1"/>
                                    </a:solidFill>
                                    <a:latin typeface="Cambria Math" panose="02040503050406030204" pitchFamily="18" charset="0"/>
                                    <a:cs typeface="Arial" panose="020B0604020202020204" pitchFamily="34" charset="0"/>
                                  </a:rPr>
                                  <m:t>3</m:t>
                                </m:r>
                              </m:sup>
                            </m:sSup>
                            <m:r>
                              <a:rPr lang="en-US" sz="4000" b="0" i="0" noProof="1" smtClean="0">
                                <a:solidFill>
                                  <a:schemeClr val="tx1"/>
                                </a:solidFill>
                                <a:latin typeface="Cambria Math" panose="02040503050406030204" pitchFamily="18" charset="0"/>
                                <a:cs typeface="Arial" panose="020B0604020202020204" pitchFamily="34" charset="0"/>
                              </a:rPr>
                              <m:t>+</m:t>
                            </m:r>
                            <m:r>
                              <m:rPr>
                                <m:sty m:val="p"/>
                              </m:rPr>
                              <a:rPr lang="en-US" sz="4000" b="0" i="0" noProof="1" smtClean="0">
                                <a:solidFill>
                                  <a:schemeClr val="tx1"/>
                                </a:solidFill>
                                <a:latin typeface="Cambria Math" panose="02040503050406030204" pitchFamily="18" charset="0"/>
                                <a:cs typeface="Arial" panose="020B0604020202020204" pitchFamily="34" charset="0"/>
                              </a:rPr>
                              <m:t>y</m:t>
                            </m:r>
                            <m:r>
                              <a:rPr lang="en-US" sz="4000" b="0" i="0" noProof="1" smtClean="0">
                                <a:solidFill>
                                  <a:schemeClr val="tx1"/>
                                </a:solidFill>
                                <a:latin typeface="Cambria Math" panose="02040503050406030204" pitchFamily="18" charset="0"/>
                                <a:cs typeface="Arial" panose="020B0604020202020204" pitchFamily="34" charset="0"/>
                              </a:rPr>
                              <m:t>&lt;4</m:t>
                            </m:r>
                          </m:e>
                          <m:e>
                            <m:r>
                              <m:rPr>
                                <m:sty m:val="p"/>
                              </m:rPr>
                              <a:rPr lang="en-US" sz="4000" b="0" i="0" noProof="1" smtClean="0">
                                <a:solidFill>
                                  <a:schemeClr val="tx1"/>
                                </a:solidFill>
                                <a:latin typeface="Cambria Math" panose="02040503050406030204" pitchFamily="18" charset="0"/>
                                <a:cs typeface="Arial" panose="020B0604020202020204" pitchFamily="34" charset="0"/>
                              </a:rPr>
                              <m:t>x</m:t>
                            </m:r>
                            <m:r>
                              <a:rPr lang="en-US" sz="4000" b="0" i="0" noProof="1" smtClean="0">
                                <a:solidFill>
                                  <a:schemeClr val="tx1"/>
                                </a:solidFill>
                                <a:latin typeface="Cambria Math" panose="02040503050406030204" pitchFamily="18" charset="0"/>
                                <a:cs typeface="Arial" panose="020B0604020202020204" pitchFamily="34" charset="0"/>
                              </a:rPr>
                              <m:t>+2</m:t>
                            </m:r>
                            <m:r>
                              <m:rPr>
                                <m:sty m:val="p"/>
                              </m:rPr>
                              <a:rPr lang="en-US" sz="4000" b="0" i="0" noProof="1" smtClean="0">
                                <a:solidFill>
                                  <a:schemeClr val="tx1"/>
                                </a:solidFill>
                                <a:latin typeface="Cambria Math" panose="02040503050406030204" pitchFamily="18" charset="0"/>
                                <a:cs typeface="Arial" panose="020B0604020202020204" pitchFamily="34" charset="0"/>
                              </a:rPr>
                              <m:t>y</m:t>
                            </m:r>
                            <m:r>
                              <a:rPr lang="en-US" sz="4000" b="0" i="0" noProof="1" smtClean="0">
                                <a:solidFill>
                                  <a:schemeClr val="tx1"/>
                                </a:solidFill>
                                <a:latin typeface="Cambria Math" panose="02040503050406030204" pitchFamily="18" charset="0"/>
                                <a:cs typeface="Arial" panose="020B0604020202020204" pitchFamily="34" charset="0"/>
                              </a:rPr>
                              <m:t>&lt;1 </m:t>
                            </m:r>
                          </m:e>
                        </m:eqArr>
                      </m:e>
                    </m:d>
                  </m:oMath>
                </a14:m>
                <a:r>
                  <a:rPr lang="en-US" sz="4000" noProof="1" smtClean="0">
                    <a:solidFill>
                      <a:schemeClr val="tx1"/>
                    </a:solidFill>
                    <a:latin typeface="Arial" panose="020B0604020202020204" pitchFamily="34" charset="0"/>
                    <a:cs typeface="Arial" panose="020B0604020202020204" pitchFamily="34" charset="0"/>
                  </a:rPr>
                  <a:t> </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29" name="Đáp án sai 3">
                <a:extLst>
                  <a:ext uri="{FF2B5EF4-FFF2-40B4-BE49-F238E27FC236}">
                    <a16:creationId xmlns:a16="http://schemas.microsoft.com/office/drawing/2014/main" xmlns="" id="{2E7D83A4-3758-8699-4DD0-010A80780539}"/>
                  </a:ext>
                </a:extLst>
              </p:cNvPr>
              <p:cNvSpPr>
                <a:spLocks noRot="1" noChangeAspect="1" noMove="1" noResize="1" noEditPoints="1" noAdjustHandles="1" noChangeArrowheads="1" noChangeShapeType="1" noTextEdit="1"/>
              </p:cNvSpPr>
              <p:nvPr/>
            </p:nvSpPr>
            <p:spPr>
              <a:xfrm>
                <a:off x="9662391" y="6972300"/>
                <a:ext cx="7548419" cy="2138023"/>
              </a:xfrm>
              <a:prstGeom prst="roundRect">
                <a:avLst/>
              </a:prstGeom>
              <a:blipFill rotWithShape="0">
                <a:blip r:embed="rId17"/>
                <a:stretch>
                  <a:fillRect l="-1454"/>
                </a:stretch>
              </a:blipFill>
              <a:ln>
                <a:noFill/>
              </a:ln>
            </p:spPr>
            <p:txBody>
              <a:bodyPr/>
              <a:lstStyle/>
              <a:p>
                <a:r>
                  <a:rPr lang="en-US">
                    <a:noFill/>
                  </a:rPr>
                  <a:t> </a:t>
                </a:r>
              </a:p>
            </p:txBody>
          </p:sp>
        </mc:Fallback>
      </mc:AlternateContent>
      <p:pic>
        <p:nvPicPr>
          <p:cNvPr id="30"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6442362" y="-637266"/>
            <a:ext cx="487363" cy="487363"/>
          </a:xfrm>
          <a:prstGeom prst="rect">
            <a:avLst/>
          </a:prstGeom>
        </p:spPr>
      </p:pic>
      <p:pic>
        <p:nvPicPr>
          <p:cNvPr id="31" name="Picture 5">
            <a:extLst>
              <a:ext uri="{FF2B5EF4-FFF2-40B4-BE49-F238E27FC236}">
                <a16:creationId xmlns:a16="http://schemas.microsoft.com/office/drawing/2014/main" xmlns="" id="{31EA41D2-9796-7E4F-2882-9DC49D5A8C0A}"/>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7461140" y="5204648"/>
            <a:ext cx="853046" cy="742494"/>
          </a:xfrm>
          <a:prstGeom prst="rect">
            <a:avLst/>
          </a:prstGeom>
        </p:spPr>
      </p:pic>
      <p:pic>
        <p:nvPicPr>
          <p:cNvPr id="32" name="Picture 31">
            <a:extLst>
              <a:ext uri="{FF2B5EF4-FFF2-40B4-BE49-F238E27FC236}">
                <a16:creationId xmlns:a16="http://schemas.microsoft.com/office/drawing/2014/main" xmlns="" id="{4B31FD67-694B-8D1E-89C7-5C3C61578F6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5849600" y="5227508"/>
            <a:ext cx="850122" cy="757381"/>
          </a:xfrm>
          <a:prstGeom prst="rect">
            <a:avLst/>
          </a:prstGeom>
        </p:spPr>
      </p:pic>
      <p:pic>
        <p:nvPicPr>
          <p:cNvPr id="33" name="Picture 10">
            <a:extLst>
              <a:ext uri="{FF2B5EF4-FFF2-40B4-BE49-F238E27FC236}">
                <a16:creationId xmlns:a16="http://schemas.microsoft.com/office/drawing/2014/main" xmlns="" id="{A47525BE-8DC6-1E4E-AED4-3C6DAB364AF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5849600" y="7662620"/>
            <a:ext cx="850122" cy="757381"/>
          </a:xfrm>
          <a:prstGeom prst="rect">
            <a:avLst/>
          </a:prstGeom>
        </p:spPr>
      </p:pic>
      <p:pic>
        <p:nvPicPr>
          <p:cNvPr id="34" name="Picture 10">
            <a:extLst>
              <a:ext uri="{FF2B5EF4-FFF2-40B4-BE49-F238E27FC236}">
                <a16:creationId xmlns:a16="http://schemas.microsoft.com/office/drawing/2014/main" xmlns="" id="{65C423E0-743C-7316-FEF3-4CE8613F3E0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442201" y="7744911"/>
            <a:ext cx="850122" cy="757381"/>
          </a:xfrm>
          <a:prstGeom prst="rect">
            <a:avLst/>
          </a:prstGeom>
        </p:spPr>
      </p:pic>
      <p:pic>
        <p:nvPicPr>
          <p:cNvPr id="35"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5144195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trips(downLeft)">
                                      <p:cBhvr>
                                        <p:cTn id="11" dur="500"/>
                                        <p:tgtEl>
                                          <p:spTgt spid="26"/>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strips(downLeft)">
                                      <p:cBhvr>
                                        <p:cTn id="15" dur="500"/>
                                        <p:tgtEl>
                                          <p:spTgt spid="27"/>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strips(downLeft)">
                                      <p:cBhvr>
                                        <p:cTn id="19" dur="500"/>
                                        <p:tgtEl>
                                          <p:spTgt spid="28"/>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Left)">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6"/>
                                        </p:tgtEl>
                                        <p:attrNameLst>
                                          <p:attrName>fillcolor</p:attrName>
                                        </p:attrNameLst>
                                      </p:cBhvr>
                                      <p:to>
                                        <a:srgbClr val="92D050"/>
                                      </p:to>
                                    </p:animClr>
                                    <p:set>
                                      <p:cBhvr>
                                        <p:cTn id="29" dur="500" fill="hold"/>
                                        <p:tgtEl>
                                          <p:spTgt spid="26"/>
                                        </p:tgtEl>
                                        <p:attrNameLst>
                                          <p:attrName>fill.type</p:attrName>
                                        </p:attrNameLst>
                                      </p:cBhvr>
                                      <p:to>
                                        <p:strVal val="solid"/>
                                      </p:to>
                                    </p:set>
                                    <p:set>
                                      <p:cBhvr>
                                        <p:cTn id="30" dur="500" fill="hold"/>
                                        <p:tgtEl>
                                          <p:spTgt spid="26"/>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0"/>
                                        </p:tgtEl>
                                      </p:cBhvr>
                                    </p:cmd>
                                  </p:childTnLst>
                                </p:cTn>
                              </p:par>
                              <p:par>
                                <p:cTn id="33" presetID="1" presetClass="entr" presetSubtype="0" fill="hold" nodeType="withEffect">
                                  <p:stCondLst>
                                    <p:cond delay="0"/>
                                  </p:stCondLst>
                                  <p:childTnLst>
                                    <p:set>
                                      <p:cBhvr>
                                        <p:cTn id="34" dur="1" fill="hold">
                                          <p:stCondLst>
                                            <p:cond delay="9"/>
                                          </p:stCondLst>
                                        </p:cTn>
                                        <p:tgtEl>
                                          <p:spTgt spid="31"/>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6"/>
                                        </p:tgtEl>
                                      </p:cBhvr>
                                    </p:animEffect>
                                    <p:animScale>
                                      <p:cBhvr>
                                        <p:cTn id="37"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38" restart="whenNotActive" fill="hold" evtFilter="cancelBubble" nodeType="interactiveSeq">
                <p:stCondLst>
                  <p:cond evt="onClick" delay="0">
                    <p:tgtEl>
                      <p:spTgt spid="2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7"/>
                                        </p:tgtEl>
                                        <p:attrNameLst>
                                          <p:attrName>fillcolor</p:attrName>
                                        </p:attrNameLst>
                                      </p:cBhvr>
                                      <p:to>
                                        <a:srgbClr val="D99694"/>
                                      </p:to>
                                    </p:animClr>
                                    <p:set>
                                      <p:cBhvr>
                                        <p:cTn id="43" dur="500" fill="hold"/>
                                        <p:tgtEl>
                                          <p:spTgt spid="27"/>
                                        </p:tgtEl>
                                        <p:attrNameLst>
                                          <p:attrName>fill.type</p:attrName>
                                        </p:attrNameLst>
                                      </p:cBhvr>
                                      <p:to>
                                        <p:strVal val="solid"/>
                                      </p:to>
                                    </p:set>
                                    <p:set>
                                      <p:cBhvr>
                                        <p:cTn id="44" dur="500" fill="hold"/>
                                        <p:tgtEl>
                                          <p:spTgt spid="27"/>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5"/>
                                        </p:tgtEl>
                                      </p:cBhvr>
                                    </p:cmd>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7"/>
                                        </p:tgtEl>
                                      </p:cBhvr>
                                    </p:animEffect>
                                    <p:animScale>
                                      <p:cBhvr>
                                        <p:cTn id="51" dur="250" autoRev="1" fill="hold"/>
                                        <p:tgtEl>
                                          <p:spTgt spid="27"/>
                                        </p:tgtEl>
                                      </p:cBhvr>
                                      <p:by x="105000" y="105000"/>
                                    </p:animScale>
                                  </p:childTnLst>
                                </p:cTn>
                              </p:par>
                            </p:childTnLst>
                          </p:cTn>
                        </p:par>
                      </p:childTnLst>
                    </p:cTn>
                  </p:par>
                </p:childTnLst>
              </p:cTn>
              <p:nextCondLst>
                <p:cond evt="onClick" delay="0">
                  <p:tgtEl>
                    <p:spTgt spid="27"/>
                  </p:tgtEl>
                </p:cond>
              </p:nextCondLst>
            </p:seq>
            <p:seq concurrent="1" nextAc="seek">
              <p:cTn id="52" restart="whenNotActive" fill="hold" evtFilter="cancelBubble" nodeType="interactiveSeq">
                <p:stCondLst>
                  <p:cond evt="onClick" delay="0">
                    <p:tgtEl>
                      <p:spTgt spid="28"/>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8"/>
                                        </p:tgtEl>
                                        <p:attrNameLst>
                                          <p:attrName>fillcolor</p:attrName>
                                        </p:attrNameLst>
                                      </p:cBhvr>
                                      <p:to>
                                        <a:srgbClr val="D99694"/>
                                      </p:to>
                                    </p:animClr>
                                    <p:set>
                                      <p:cBhvr>
                                        <p:cTn id="57" dur="500" fill="hold"/>
                                        <p:tgtEl>
                                          <p:spTgt spid="28"/>
                                        </p:tgtEl>
                                        <p:attrNameLst>
                                          <p:attrName>fill.type</p:attrName>
                                        </p:attrNameLst>
                                      </p:cBhvr>
                                      <p:to>
                                        <p:strVal val="solid"/>
                                      </p:to>
                                    </p:set>
                                    <p:set>
                                      <p:cBhvr>
                                        <p:cTn id="58" dur="500" fill="hold"/>
                                        <p:tgtEl>
                                          <p:spTgt spid="28"/>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5"/>
                                        </p:tgtEl>
                                      </p:cBhvr>
                                    </p:cmd>
                                  </p:childTnLst>
                                </p:cTn>
                              </p:par>
                              <p:par>
                                <p:cTn id="61" presetID="1" presetClass="entr" presetSubtype="0" fill="hold" nodeType="withEffect">
                                  <p:stCondLst>
                                    <p:cond delay="0"/>
                                  </p:stCondLst>
                                  <p:childTnLst>
                                    <p:set>
                                      <p:cBhvr>
                                        <p:cTn id="62" dur="1" fill="hold">
                                          <p:stCondLst>
                                            <p:cond delay="9"/>
                                          </p:stCondLst>
                                        </p:cTn>
                                        <p:tgtEl>
                                          <p:spTgt spid="32"/>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8"/>
                                        </p:tgtEl>
                                      </p:cBhvr>
                                    </p:animEffect>
                                    <p:animScale>
                                      <p:cBhvr>
                                        <p:cTn id="65" dur="250" autoRev="1" fill="hold"/>
                                        <p:tgtEl>
                                          <p:spTgt spid="28"/>
                                        </p:tgtEl>
                                      </p:cBhvr>
                                      <p:by x="105000" y="105000"/>
                                    </p:animScale>
                                  </p:childTnLst>
                                </p:cTn>
                              </p:par>
                            </p:childTnLst>
                          </p:cTn>
                        </p:par>
                      </p:childTnLst>
                    </p:cTn>
                  </p:par>
                </p:childTnLst>
              </p:cTn>
              <p:nextCondLst>
                <p:cond evt="onClick" delay="0">
                  <p:tgtEl>
                    <p:spTgt spid="28"/>
                  </p:tgtEl>
                </p:cond>
              </p:nextCondLst>
            </p:seq>
            <p:seq concurrent="1" nextAc="seek">
              <p:cTn id="66" restart="whenNotActive" fill="hold" evtFilter="cancelBubble" nodeType="interactiveSeq">
                <p:stCondLst>
                  <p:cond evt="onClick" delay="0">
                    <p:tgtEl>
                      <p:spTgt spid="29"/>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9"/>
                                        </p:tgtEl>
                                        <p:attrNameLst>
                                          <p:attrName>fillcolor</p:attrName>
                                        </p:attrNameLst>
                                      </p:cBhvr>
                                      <p:to>
                                        <a:srgbClr val="D99694"/>
                                      </p:to>
                                    </p:animClr>
                                    <p:set>
                                      <p:cBhvr>
                                        <p:cTn id="71" dur="500" fill="hold"/>
                                        <p:tgtEl>
                                          <p:spTgt spid="29"/>
                                        </p:tgtEl>
                                        <p:attrNameLst>
                                          <p:attrName>fill.type</p:attrName>
                                        </p:attrNameLst>
                                      </p:cBhvr>
                                      <p:to>
                                        <p:strVal val="solid"/>
                                      </p:to>
                                    </p:set>
                                    <p:set>
                                      <p:cBhvr>
                                        <p:cTn id="72" dur="500" fill="hold"/>
                                        <p:tgtEl>
                                          <p:spTgt spid="29"/>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5"/>
                                        </p:tgtEl>
                                      </p:cBhvr>
                                    </p:cmd>
                                  </p:childTnLst>
                                </p:cTn>
                              </p:par>
                              <p:par>
                                <p:cTn id="75" presetID="1" presetClass="entr" presetSubtype="0" fill="hold" nodeType="withEffect">
                                  <p:stCondLst>
                                    <p:cond delay="0"/>
                                  </p:stCondLst>
                                  <p:childTnLst>
                                    <p:set>
                                      <p:cBhvr>
                                        <p:cTn id="76" dur="1" fill="hold">
                                          <p:stCondLst>
                                            <p:cond delay="9"/>
                                          </p:stCondLst>
                                        </p:cTn>
                                        <p:tgtEl>
                                          <p:spTgt spid="33"/>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9"/>
                                        </p:tgtEl>
                                      </p:cBhvr>
                                    </p:animEffect>
                                    <p:animScale>
                                      <p:cBhvr>
                                        <p:cTn id="79" dur="250" autoRev="1" fill="hold"/>
                                        <p:tgtEl>
                                          <p:spTgt spid="29"/>
                                        </p:tgtEl>
                                      </p:cBhvr>
                                      <p:by x="105000" y="105000"/>
                                    </p:animScale>
                                  </p:childTnLst>
                                </p:cTn>
                              </p:par>
                            </p:childTnLst>
                          </p:cTn>
                        </p:par>
                      </p:childTnLst>
                    </p:cTn>
                  </p:par>
                </p:childTnLst>
              </p:cTn>
              <p:nextCondLst>
                <p:cond evt="onClick" delay="0">
                  <p:tgtEl>
                    <p:spTgt spid="29"/>
                  </p:tgtEl>
                </p:cond>
              </p:nextCondLst>
            </p:seq>
            <p:audio>
              <p:cMediaNode vol="80000">
                <p:cTn id="80" fill="hold" display="0">
                  <p:stCondLst>
                    <p:cond delay="indefinite"/>
                  </p:stCondLst>
                  <p:endCondLst>
                    <p:cond evt="onStopAudio" delay="0">
                      <p:tgtEl>
                        <p:sldTgt/>
                      </p:tgtEl>
                    </p:cond>
                  </p:endCondLst>
                </p:cTn>
                <p:tgtEl>
                  <p:spTgt spid="30"/>
                </p:tgtEl>
              </p:cMediaNode>
            </p:audio>
            <p:audio>
              <p:cMediaNode vol="80000">
                <p:cTn id="81" fill="hold" display="0">
                  <p:stCondLst>
                    <p:cond delay="indefinite"/>
                  </p:stCondLst>
                  <p:endCondLst>
                    <p:cond evt="onStopAudio" delay="0">
                      <p:tgtEl>
                        <p:sldTgt/>
                      </p:tgtEl>
                    </p:cond>
                  </p:endCondLst>
                </p:cTn>
                <p:tgtEl>
                  <p:spTgt spid="35"/>
                </p:tgtEl>
              </p:cMediaNode>
            </p:audio>
          </p:childTnLst>
        </p:cTn>
      </p:par>
    </p:tnLst>
    <p:bldLst>
      <p:bldP spid="25" grpId="0"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574000" y="6858000"/>
              <a:ext cx="6858000" cy="6858000"/>
            </a:xfrm>
            <a:prstGeom prst="rect">
              <a:avLst/>
            </a:prstGeom>
          </p:spPr>
        </p:pic>
      </p:grpSp>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4333017" y="6785896"/>
            <a:ext cx="3720009" cy="3849945"/>
          </a:xfrm>
          <a:prstGeom prst="rect">
            <a:avLst/>
          </a:prstGeom>
        </p:spPr>
      </p:pic>
      <mc:AlternateContent xmlns:mc="http://schemas.openxmlformats.org/markup-compatibility/2006">
        <mc:Choice xmlns:a14="http://schemas.microsoft.com/office/drawing/2010/main" Requires="a14">
          <p:sp>
            <p:nvSpPr>
              <p:cNvPr id="29" name="Câu hỏi">
                <a:extLst>
                  <a:ext uri="{FF2B5EF4-FFF2-40B4-BE49-F238E27FC236}">
                    <a16:creationId xmlns:a16="http://schemas.microsoft.com/office/drawing/2014/main" xmlns="" id="{4ADFFF1A-F500-CC57-185E-00F4826D0836}"/>
                  </a:ext>
                </a:extLst>
              </p:cNvPr>
              <p:cNvSpPr/>
              <p:nvPr/>
            </p:nvSpPr>
            <p:spPr>
              <a:xfrm>
                <a:off x="1222201" y="1095792"/>
                <a:ext cx="15843598" cy="25319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4000" b="1" noProof="1" smtClean="0">
                    <a:solidFill>
                      <a:schemeClr val="tx1"/>
                    </a:solidFill>
                    <a:latin typeface="Arial" panose="020B0604020202020204" pitchFamily="34" charset="0"/>
                    <a:cs typeface="Arial" panose="020B0604020202020204" pitchFamily="34" charset="0"/>
                  </a:rPr>
                  <a:t>Bài 2.11. </a:t>
                </a:r>
                <a:r>
                  <a:rPr lang="en-US" sz="4000" noProof="1" smtClean="0">
                    <a:solidFill>
                      <a:schemeClr val="tx1"/>
                    </a:solidFill>
                    <a:latin typeface="Arial" panose="020B0604020202020204" pitchFamily="34" charset="0"/>
                    <a:cs typeface="Arial" panose="020B0604020202020204" pitchFamily="34" charset="0"/>
                  </a:rPr>
                  <a:t>Cho hệ bất phương trình </a:t>
                </a:r>
                <a14:m>
                  <m:oMath xmlns:m="http://schemas.openxmlformats.org/officeDocument/2006/math">
                    <m:d>
                      <m:dPr>
                        <m:begChr m:val="{"/>
                        <m:endChr m:val=""/>
                        <m:ctrlPr>
                          <a:rPr lang="en-US" sz="4000" i="1" noProof="1" smtClean="0">
                            <a:solidFill>
                              <a:schemeClr val="tx1"/>
                            </a:solidFill>
                            <a:latin typeface="Cambria Math" panose="02040503050406030204" pitchFamily="18" charset="0"/>
                            <a:cs typeface="Arial" panose="020B0604020202020204" pitchFamily="34" charset="0"/>
                          </a:rPr>
                        </m:ctrlPr>
                      </m:dPr>
                      <m:e>
                        <m:eqArr>
                          <m:eqArrPr>
                            <m:ctrlPr>
                              <a:rPr lang="en-US" sz="4000" noProof="1" smtClean="0">
                                <a:solidFill>
                                  <a:schemeClr val="tx1"/>
                                </a:solidFill>
                                <a:latin typeface="Cambria Math" panose="02040503050406030204" pitchFamily="18" charset="0"/>
                                <a:cs typeface="Arial" panose="020B0604020202020204" pitchFamily="34" charset="0"/>
                              </a:rPr>
                            </m:ctrlPr>
                          </m:eqArrPr>
                          <m:e>
                            <m:r>
                              <m:rPr>
                                <m:sty m:val="p"/>
                              </m:rPr>
                              <a:rPr lang="en-US" sz="4000" b="0" i="0" noProof="1" smtClean="0">
                                <a:solidFill>
                                  <a:schemeClr val="tx1"/>
                                </a:solidFill>
                                <a:latin typeface="Cambria Math" panose="02040503050406030204" pitchFamily="18" charset="0"/>
                                <a:cs typeface="Arial" panose="020B0604020202020204" pitchFamily="34" charset="0"/>
                              </a:rPr>
                              <m:t>x</m:t>
                            </m:r>
                            <m:r>
                              <a:rPr lang="en-US" sz="4000" b="0" i="0" noProof="1" smtClean="0">
                                <a:solidFill>
                                  <a:schemeClr val="tx1"/>
                                </a:solidFill>
                                <a:latin typeface="Cambria Math" panose="02040503050406030204" pitchFamily="18" charset="0"/>
                                <a:cs typeface="Arial" panose="020B0604020202020204" pitchFamily="34" charset="0"/>
                              </a:rPr>
                              <m:t> −</m:t>
                            </m:r>
                            <m:r>
                              <m:rPr>
                                <m:sty m:val="p"/>
                              </m:rPr>
                              <a:rPr lang="en-US" sz="4000" b="0" i="0" noProof="1" smtClean="0">
                                <a:solidFill>
                                  <a:schemeClr val="tx1"/>
                                </a:solidFill>
                                <a:latin typeface="Cambria Math" panose="02040503050406030204" pitchFamily="18" charset="0"/>
                                <a:cs typeface="Arial" panose="020B0604020202020204" pitchFamily="34" charset="0"/>
                              </a:rPr>
                              <m:t>y</m:t>
                            </m:r>
                            <m:r>
                              <a:rPr lang="en-US" sz="4000" b="0" i="0" noProof="1" smtClean="0">
                                <a:solidFill>
                                  <a:schemeClr val="tx1"/>
                                </a:solidFill>
                                <a:latin typeface="Cambria Math" panose="02040503050406030204" pitchFamily="18" charset="0"/>
                                <a:cs typeface="Arial" panose="020B0604020202020204" pitchFamily="34" charset="0"/>
                              </a:rPr>
                              <m:t>&lt;−3</m:t>
                            </m:r>
                          </m:e>
                          <m:e>
                            <m:r>
                              <a:rPr lang="en-US" sz="4000" b="0" i="0" noProof="1" smtClean="0">
                                <a:solidFill>
                                  <a:schemeClr val="tx1"/>
                                </a:solidFill>
                                <a:latin typeface="Cambria Math" panose="02040503050406030204" pitchFamily="18" charset="0"/>
                                <a:cs typeface="Arial" panose="020B0604020202020204" pitchFamily="34" charset="0"/>
                              </a:rPr>
                              <m:t>2</m:t>
                            </m:r>
                            <m:r>
                              <m:rPr>
                                <m:sty m:val="p"/>
                              </m:rPr>
                              <a:rPr lang="en-US" sz="4000" b="0" i="0" noProof="1" smtClean="0">
                                <a:solidFill>
                                  <a:schemeClr val="tx1"/>
                                </a:solidFill>
                                <a:latin typeface="Cambria Math" panose="02040503050406030204" pitchFamily="18" charset="0"/>
                                <a:cs typeface="Arial" panose="020B0604020202020204" pitchFamily="34" charset="0"/>
                              </a:rPr>
                              <m:t>y</m:t>
                            </m:r>
                            <m:r>
                              <a:rPr lang="en-US" sz="4000" b="0" i="0" noProof="1" smtClean="0">
                                <a:solidFill>
                                  <a:schemeClr val="tx1"/>
                                </a:solidFill>
                                <a:latin typeface="Cambria Math" panose="02040503050406030204" pitchFamily="18" charset="0"/>
                                <a:cs typeface="Arial" panose="020B0604020202020204" pitchFamily="34" charset="0"/>
                              </a:rPr>
                              <m:t> ≥−4 </m:t>
                            </m:r>
                            <m:r>
                              <a:rPr lang="en-US" sz="4000" b="0" i="0" noProof="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e>
                        </m:eqArr>
                      </m:e>
                    </m:d>
                  </m:oMath>
                </a14:m>
                <a:r>
                  <a:rPr lang="en-US" sz="4000" noProof="1" smtClean="0">
                    <a:solidFill>
                      <a:schemeClr val="tx1"/>
                    </a:solidFill>
                    <a:latin typeface="Arial" panose="020B0604020202020204" pitchFamily="34" charset="0"/>
                    <a:cs typeface="Arial" panose="020B0604020202020204" pitchFamily="34" charset="0"/>
                  </a:rPr>
                  <a:t> . Điểm nào sau đây thuộc miền nghiệm của hệ bất phương trình đã cho?</a:t>
                </a:r>
                <a:endParaRPr lang="vi-VN" sz="4000" noProof="1">
                  <a:solidFill>
                    <a:schemeClr val="tx1"/>
                  </a:solidFill>
                  <a:latin typeface="Arial" panose="020B0604020202020204" pitchFamily="34" charset="0"/>
                  <a:cs typeface="Arial" panose="020B0604020202020204" pitchFamily="34" charset="0"/>
                </a:endParaRPr>
              </a:p>
            </p:txBody>
          </p:sp>
        </mc:Choice>
        <mc:Fallback>
          <p:sp>
            <p:nvSpPr>
              <p:cNvPr id="29" name="Câu hỏi">
                <a:extLst>
                  <a:ext uri="{FF2B5EF4-FFF2-40B4-BE49-F238E27FC236}">
                    <a16:creationId xmlns:a16="http://schemas.microsoft.com/office/drawing/2014/main" xmlns="" id="{4ADFFF1A-F500-CC57-185E-00F4826D0836}"/>
                  </a:ext>
                </a:extLst>
              </p:cNvPr>
              <p:cNvSpPr>
                <a:spLocks noRot="1" noChangeAspect="1" noMove="1" noResize="1" noEditPoints="1" noAdjustHandles="1" noChangeArrowheads="1" noChangeShapeType="1" noTextEdit="1"/>
              </p:cNvSpPr>
              <p:nvPr/>
            </p:nvSpPr>
            <p:spPr>
              <a:xfrm>
                <a:off x="1222201" y="1095792"/>
                <a:ext cx="15843598" cy="2531930"/>
              </a:xfrm>
              <a:prstGeom prst="roundRect">
                <a:avLst/>
              </a:prstGeom>
              <a:blipFill rotWithShape="0">
                <a:blip r:embed="rId12"/>
                <a:stretch>
                  <a:fillRect r="-885" b="-9398"/>
                </a:stretch>
              </a:blipFill>
              <a:ln>
                <a:noFill/>
              </a:ln>
            </p:spPr>
            <p:txBody>
              <a:bodyPr/>
              <a:lstStyle/>
              <a:p>
                <a:r>
                  <a:rPr lang="en-US">
                    <a:noFill/>
                  </a:rPr>
                  <a:t> </a:t>
                </a:r>
              </a:p>
            </p:txBody>
          </p:sp>
        </mc:Fallback>
      </mc:AlternateContent>
      <p:sp>
        <p:nvSpPr>
          <p:cNvPr id="30" name="Đáp án đúng">
            <a:extLst>
              <a:ext uri="{FF2B5EF4-FFF2-40B4-BE49-F238E27FC236}">
                <a16:creationId xmlns:a16="http://schemas.microsoft.com/office/drawing/2014/main" xmlns="" id="{8B66CBE4-2DB9-BCF7-D1C4-281B894BFE17}"/>
              </a:ext>
            </a:extLst>
          </p:cNvPr>
          <p:cNvSpPr/>
          <p:nvPr/>
        </p:nvSpPr>
        <p:spPr>
          <a:xfrm>
            <a:off x="9433560" y="6638464"/>
            <a:ext cx="7624619" cy="20684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en-US" sz="4000" noProof="1" smtClean="0">
                <a:solidFill>
                  <a:schemeClr val="tx1"/>
                </a:solidFill>
                <a:latin typeface="Arial" panose="020B0604020202020204" pitchFamily="34" charset="0"/>
                <a:cs typeface="Arial" panose="020B0604020202020204" pitchFamily="34" charset="0"/>
              </a:rPr>
              <a:t>(-3; 1)</a:t>
            </a:r>
            <a:endParaRPr lang="vi-VN" sz="4000" noProof="1">
              <a:solidFill>
                <a:schemeClr val="tx1"/>
              </a:solidFill>
              <a:latin typeface="Arial" panose="020B0604020202020204" pitchFamily="34" charset="0"/>
              <a:cs typeface="Arial" panose="020B0604020202020204" pitchFamily="34" charset="0"/>
            </a:endParaRPr>
          </a:p>
        </p:txBody>
      </p:sp>
      <p:sp>
        <p:nvSpPr>
          <p:cNvPr id="31" name="Đáp án sai 1">
            <a:extLst>
              <a:ext uri="{FF2B5EF4-FFF2-40B4-BE49-F238E27FC236}">
                <a16:creationId xmlns:a16="http://schemas.microsoft.com/office/drawing/2014/main" xmlns="" id="{3FCD9830-5FD1-BD44-878B-228BD96CE996}"/>
              </a:ext>
            </a:extLst>
          </p:cNvPr>
          <p:cNvSpPr/>
          <p:nvPr/>
        </p:nvSpPr>
        <p:spPr>
          <a:xfrm>
            <a:off x="1214580" y="4170862"/>
            <a:ext cx="7624619" cy="20684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a:t>
            </a:r>
            <a:r>
              <a:rPr lang="en-US" sz="4000" noProof="1" smtClean="0">
                <a:solidFill>
                  <a:schemeClr val="tx1"/>
                </a:solidFill>
                <a:latin typeface="Arial" panose="020B0604020202020204" pitchFamily="34" charset="0"/>
                <a:cs typeface="Arial" panose="020B0604020202020204" pitchFamily="34" charset="0"/>
              </a:rPr>
              <a:t>(0; 0)</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2">
            <a:extLst>
              <a:ext uri="{FF2B5EF4-FFF2-40B4-BE49-F238E27FC236}">
                <a16:creationId xmlns:a16="http://schemas.microsoft.com/office/drawing/2014/main" xmlns="" id="{6A919885-0285-0403-1E09-FA94D8BC080B}"/>
              </a:ext>
            </a:extLst>
          </p:cNvPr>
          <p:cNvSpPr/>
          <p:nvPr/>
        </p:nvSpPr>
        <p:spPr>
          <a:xfrm>
            <a:off x="1214581" y="6638464"/>
            <a:ext cx="7624619" cy="20684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B. </a:t>
            </a:r>
            <a:r>
              <a:rPr lang="en-US" sz="4000" noProof="1" smtClean="0">
                <a:solidFill>
                  <a:schemeClr val="tx1"/>
                </a:solidFill>
                <a:latin typeface="Arial" panose="020B0604020202020204" pitchFamily="34" charset="0"/>
                <a:cs typeface="Arial" panose="020B0604020202020204" pitchFamily="34" charset="0"/>
              </a:rPr>
              <a:t>(-2; 1)</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3">
            <a:extLst>
              <a:ext uri="{FF2B5EF4-FFF2-40B4-BE49-F238E27FC236}">
                <a16:creationId xmlns:a16="http://schemas.microsoft.com/office/drawing/2014/main" xmlns="" id="{2E7D83A4-3758-8699-4DD0-010A80780539}"/>
              </a:ext>
            </a:extLst>
          </p:cNvPr>
          <p:cNvSpPr/>
          <p:nvPr/>
        </p:nvSpPr>
        <p:spPr>
          <a:xfrm>
            <a:off x="9433559" y="4170861"/>
            <a:ext cx="7624619" cy="20684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en-US" sz="4000" noProof="1" smtClean="0">
                <a:solidFill>
                  <a:schemeClr val="tx1"/>
                </a:solidFill>
                <a:latin typeface="Arial" panose="020B0604020202020204" pitchFamily="34" charset="0"/>
                <a:cs typeface="Arial" panose="020B0604020202020204" pitchFamily="34" charset="0"/>
              </a:rPr>
              <a:t>(3; -1)</a:t>
            </a:r>
            <a:endParaRPr lang="vi-VN" sz="4000" noProof="1">
              <a:solidFill>
                <a:schemeClr val="tx1"/>
              </a:solidFill>
              <a:latin typeface="Arial" panose="020B0604020202020204" pitchFamily="34" charset="0"/>
              <a:cs typeface="Arial" panose="020B0604020202020204" pitchFamily="34" charset="0"/>
            </a:endParaRPr>
          </a:p>
        </p:txBody>
      </p:sp>
      <p:pic>
        <p:nvPicPr>
          <p:cNvPr id="34"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442362" y="-637266"/>
            <a:ext cx="487363" cy="487363"/>
          </a:xfrm>
          <a:prstGeom prst="rect">
            <a:avLst/>
          </a:prstGeom>
        </p:spPr>
      </p:pic>
      <p:pic>
        <p:nvPicPr>
          <p:cNvPr id="35" name="Picture 5">
            <a:extLst>
              <a:ext uri="{FF2B5EF4-FFF2-40B4-BE49-F238E27FC236}">
                <a16:creationId xmlns:a16="http://schemas.microsoft.com/office/drawing/2014/main" xmlns="" id="{31EA41D2-9796-7E4F-2882-9DC49D5A8C0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006204" y="7344003"/>
            <a:ext cx="853046" cy="742494"/>
          </a:xfrm>
          <a:prstGeom prst="rect">
            <a:avLst/>
          </a:prstGeom>
        </p:spPr>
      </p:pic>
      <p:pic>
        <p:nvPicPr>
          <p:cNvPr id="36" name="Picture 35">
            <a:extLst>
              <a:ext uri="{FF2B5EF4-FFF2-40B4-BE49-F238E27FC236}">
                <a16:creationId xmlns:a16="http://schemas.microsoft.com/office/drawing/2014/main" xmlns=""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694168" y="7282151"/>
            <a:ext cx="850122" cy="757381"/>
          </a:xfrm>
          <a:prstGeom prst="rect">
            <a:avLst/>
          </a:prstGeom>
        </p:spPr>
      </p:pic>
      <p:pic>
        <p:nvPicPr>
          <p:cNvPr id="37"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009127" y="4826385"/>
            <a:ext cx="850122" cy="757381"/>
          </a:xfrm>
          <a:prstGeom prst="rect">
            <a:avLst/>
          </a:prstGeom>
        </p:spPr>
      </p:pic>
      <p:pic>
        <p:nvPicPr>
          <p:cNvPr id="38"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723425" y="4723515"/>
            <a:ext cx="850122" cy="757381"/>
          </a:xfrm>
          <a:prstGeom prst="rect">
            <a:avLst/>
          </a:prstGeom>
        </p:spPr>
      </p:pic>
      <p:pic>
        <p:nvPicPr>
          <p:cNvPr id="39"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7769225" y="-637266"/>
            <a:ext cx="487363" cy="487363"/>
          </a:xfrm>
          <a:prstGeom prst="rect">
            <a:avLst/>
          </a:prstGeom>
        </p:spPr>
      </p:pic>
      <p:pic>
        <p:nvPicPr>
          <p:cNvPr id="40" name="Picture 2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785484" y="703710"/>
            <a:ext cx="1267542" cy="1245360"/>
          </a:xfrm>
          <a:prstGeom prst="rect">
            <a:avLst/>
          </a:prstGeom>
        </p:spPr>
      </p:pic>
      <p:pic>
        <p:nvPicPr>
          <p:cNvPr id="41" name="Picture 2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041831" y="375831"/>
            <a:ext cx="3066494" cy="1054107"/>
          </a:xfrm>
          <a:prstGeom prst="rect">
            <a:avLst/>
          </a:prstGeom>
        </p:spPr>
      </p:pic>
    </p:spTree>
    <p:extLst>
      <p:ext uri="{BB962C8B-B14F-4D97-AF65-F5344CB8AC3E}">
        <p14:creationId xmlns:p14="http://schemas.microsoft.com/office/powerpoint/2010/main" val="19847504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strips(downLeft)">
                                      <p:cBhvr>
                                        <p:cTn id="11" dur="500"/>
                                        <p:tgtEl>
                                          <p:spTgt spid="31"/>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strips(downLeft)">
                                      <p:cBhvr>
                                        <p:cTn id="19" dur="500"/>
                                        <p:tgtEl>
                                          <p:spTgt spid="33"/>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strips(down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0"/>
                                        </p:tgtEl>
                                        <p:attrNameLst>
                                          <p:attrName>fillcolor</p:attrName>
                                        </p:attrNameLst>
                                      </p:cBhvr>
                                      <p:to>
                                        <a:srgbClr val="92D050"/>
                                      </p:to>
                                    </p:animClr>
                                    <p:set>
                                      <p:cBhvr>
                                        <p:cTn id="29" dur="500" fill="hold"/>
                                        <p:tgtEl>
                                          <p:spTgt spid="30"/>
                                        </p:tgtEl>
                                        <p:attrNameLst>
                                          <p:attrName>fill.type</p:attrName>
                                        </p:attrNameLst>
                                      </p:cBhvr>
                                      <p:to>
                                        <p:strVal val="solid"/>
                                      </p:to>
                                    </p:set>
                                    <p:set>
                                      <p:cBhvr>
                                        <p:cTn id="30" dur="500" fill="hold"/>
                                        <p:tgtEl>
                                          <p:spTgt spid="30"/>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4"/>
                                        </p:tgtEl>
                                      </p:cBhvr>
                                    </p:cmd>
                                  </p:childTnLst>
                                </p:cTn>
                              </p:par>
                              <p:par>
                                <p:cTn id="33" presetID="1" presetClass="entr" presetSubtype="0" fill="hold" nodeType="withEffect">
                                  <p:stCondLst>
                                    <p:cond delay="0"/>
                                  </p:stCondLst>
                                  <p:childTnLst>
                                    <p:set>
                                      <p:cBhvr>
                                        <p:cTn id="34" dur="1" fill="hold">
                                          <p:stCondLst>
                                            <p:cond delay="9"/>
                                          </p:stCondLst>
                                        </p:cTn>
                                        <p:tgtEl>
                                          <p:spTgt spid="35"/>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0"/>
                                        </p:tgtEl>
                                      </p:cBhvr>
                                    </p:animEffect>
                                    <p:animScale>
                                      <p:cBhvr>
                                        <p:cTn id="37"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31"/>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1"/>
                                        </p:tgtEl>
                                        <p:attrNameLst>
                                          <p:attrName>fillcolor</p:attrName>
                                        </p:attrNameLst>
                                      </p:cBhvr>
                                      <p:to>
                                        <a:srgbClr val="D99694"/>
                                      </p:to>
                                    </p:animClr>
                                    <p:set>
                                      <p:cBhvr>
                                        <p:cTn id="43" dur="500" fill="hold"/>
                                        <p:tgtEl>
                                          <p:spTgt spid="31"/>
                                        </p:tgtEl>
                                        <p:attrNameLst>
                                          <p:attrName>fill.type</p:attrName>
                                        </p:attrNameLst>
                                      </p:cBhvr>
                                      <p:to>
                                        <p:strVal val="solid"/>
                                      </p:to>
                                    </p:set>
                                    <p:set>
                                      <p:cBhvr>
                                        <p:cTn id="44" dur="500" fill="hold"/>
                                        <p:tgtEl>
                                          <p:spTgt spid="31"/>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9"/>
                                        </p:tgtEl>
                                      </p:cBhvr>
                                    </p:cmd>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1"/>
                                        </p:tgtEl>
                                      </p:cBhvr>
                                    </p:animEffect>
                                    <p:animScale>
                                      <p:cBhvr>
                                        <p:cTn id="51"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52" restart="whenNotActive" fill="hold" evtFilter="cancelBubble" nodeType="interactiveSeq">
                <p:stCondLst>
                  <p:cond evt="onClick" delay="0">
                    <p:tgtEl>
                      <p:spTgt spid="32"/>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2"/>
                                        </p:tgtEl>
                                        <p:attrNameLst>
                                          <p:attrName>fillcolor</p:attrName>
                                        </p:attrNameLst>
                                      </p:cBhvr>
                                      <p:to>
                                        <a:srgbClr val="D99694"/>
                                      </p:to>
                                    </p:animClr>
                                    <p:set>
                                      <p:cBhvr>
                                        <p:cTn id="57" dur="500" fill="hold"/>
                                        <p:tgtEl>
                                          <p:spTgt spid="32"/>
                                        </p:tgtEl>
                                        <p:attrNameLst>
                                          <p:attrName>fill.type</p:attrName>
                                        </p:attrNameLst>
                                      </p:cBhvr>
                                      <p:to>
                                        <p:strVal val="solid"/>
                                      </p:to>
                                    </p:set>
                                    <p:set>
                                      <p:cBhvr>
                                        <p:cTn id="58" dur="500" fill="hold"/>
                                        <p:tgtEl>
                                          <p:spTgt spid="32"/>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9"/>
                                        </p:tgtEl>
                                      </p:cBhvr>
                                    </p:cmd>
                                  </p:childTnLst>
                                </p:cTn>
                              </p:par>
                              <p:par>
                                <p:cTn id="61" presetID="1" presetClass="entr" presetSubtype="0" fill="hold" nodeType="withEffect">
                                  <p:stCondLst>
                                    <p:cond delay="0"/>
                                  </p:stCondLst>
                                  <p:childTnLst>
                                    <p:set>
                                      <p:cBhvr>
                                        <p:cTn id="62" dur="1" fill="hold">
                                          <p:stCondLst>
                                            <p:cond delay="9"/>
                                          </p:stCondLst>
                                        </p:cTn>
                                        <p:tgtEl>
                                          <p:spTgt spid="36"/>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2"/>
                                        </p:tgtEl>
                                      </p:cBhvr>
                                    </p:animEffect>
                                    <p:animScale>
                                      <p:cBhvr>
                                        <p:cTn id="65"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66" restart="whenNotActive" fill="hold" evtFilter="cancelBubble" nodeType="interactiveSeq">
                <p:stCondLst>
                  <p:cond evt="onClick" delay="0">
                    <p:tgtEl>
                      <p:spTgt spid="33"/>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3"/>
                                        </p:tgtEl>
                                        <p:attrNameLst>
                                          <p:attrName>fillcolor</p:attrName>
                                        </p:attrNameLst>
                                      </p:cBhvr>
                                      <p:to>
                                        <a:srgbClr val="D99694"/>
                                      </p:to>
                                    </p:animClr>
                                    <p:set>
                                      <p:cBhvr>
                                        <p:cTn id="71" dur="500" fill="hold"/>
                                        <p:tgtEl>
                                          <p:spTgt spid="33"/>
                                        </p:tgtEl>
                                        <p:attrNameLst>
                                          <p:attrName>fill.type</p:attrName>
                                        </p:attrNameLst>
                                      </p:cBhvr>
                                      <p:to>
                                        <p:strVal val="solid"/>
                                      </p:to>
                                    </p:set>
                                    <p:set>
                                      <p:cBhvr>
                                        <p:cTn id="72" dur="500" fill="hold"/>
                                        <p:tgtEl>
                                          <p:spTgt spid="33"/>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9"/>
                                        </p:tgtEl>
                                      </p:cBhvr>
                                    </p:cmd>
                                  </p:childTnLst>
                                </p:cTn>
                              </p:par>
                              <p:par>
                                <p:cTn id="75" presetID="1" presetClass="entr" presetSubtype="0" fill="hold" nodeType="withEffect">
                                  <p:stCondLst>
                                    <p:cond delay="0"/>
                                  </p:stCondLst>
                                  <p:childTnLst>
                                    <p:set>
                                      <p:cBhvr>
                                        <p:cTn id="76" dur="1" fill="hold">
                                          <p:stCondLst>
                                            <p:cond delay="9"/>
                                          </p:stCondLst>
                                        </p:cTn>
                                        <p:tgtEl>
                                          <p:spTgt spid="37"/>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3"/>
                                        </p:tgtEl>
                                      </p:cBhvr>
                                    </p:animEffect>
                                    <p:animScale>
                                      <p:cBhvr>
                                        <p:cTn id="79" dur="250" autoRev="1" fill="hold"/>
                                        <p:tgtEl>
                                          <p:spTgt spid="33"/>
                                        </p:tgtEl>
                                      </p:cBhvr>
                                      <p:by x="105000" y="105000"/>
                                    </p:animScale>
                                  </p:childTnLst>
                                </p:cTn>
                              </p:par>
                            </p:childTnLst>
                          </p:cTn>
                        </p:par>
                      </p:childTnLst>
                    </p:cTn>
                  </p:par>
                </p:childTnLst>
              </p:cTn>
              <p:nextCondLst>
                <p:cond evt="onClick" delay="0">
                  <p:tgtEl>
                    <p:spTgt spid="33"/>
                  </p:tgtEl>
                </p:cond>
              </p:nextCondLst>
            </p:seq>
            <p:audio>
              <p:cMediaNode vol="80000">
                <p:cTn id="80" fill="hold" display="0">
                  <p:stCondLst>
                    <p:cond delay="indefinite"/>
                  </p:stCondLst>
                  <p:endCondLst>
                    <p:cond evt="onStopAudio" delay="0">
                      <p:tgtEl>
                        <p:sldTgt/>
                      </p:tgtEl>
                    </p:cond>
                  </p:endCondLst>
                </p:cTn>
                <p:tgtEl>
                  <p:spTgt spid="34"/>
                </p:tgtEl>
              </p:cMediaNode>
            </p:audio>
            <p:audio>
              <p:cMediaNode vol="80000">
                <p:cTn id="81" fill="hold" display="0">
                  <p:stCondLst>
                    <p:cond delay="indefinite"/>
                  </p:stCondLst>
                  <p:endCondLst>
                    <p:cond evt="onStopAudio" delay="0">
                      <p:tgtEl>
                        <p:sldTgt/>
                      </p:tgtEl>
                    </p:cond>
                  </p:endCondLst>
                </p:cTn>
                <p:tgtEl>
                  <p:spTgt spid="39"/>
                </p:tgtEl>
              </p:cMediaNode>
            </p:audio>
          </p:childTnLst>
        </p:cTn>
      </p:par>
    </p:tnLst>
    <p:bldLst>
      <p:bldP spid="29" grpId="0" animBg="1"/>
      <p:bldP spid="30" grpId="0" animBg="1"/>
      <p:bldP spid="30" grpId="1" animBg="1"/>
      <p:bldP spid="31" grpId="0" animBg="1"/>
      <p:bldP spid="31" grpId="1" animBg="1"/>
      <p:bldP spid="32" grpId="0" animBg="1"/>
      <p:bldP spid="32" grpId="1" animBg="1"/>
      <p:bldP spid="33" grpId="0" animBg="1"/>
      <p:bldP spid="3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9114469">
            <a:off x="-113518" y="836242"/>
            <a:ext cx="3321689" cy="3031796"/>
          </a:xfrm>
          <a:prstGeom prst="rect">
            <a:avLst/>
          </a:prstGeom>
        </p:spPr>
      </p:pic>
      <p:pic>
        <p:nvPicPr>
          <p:cNvPr id="20"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5556247" y="-2711456"/>
            <a:ext cx="7010400" cy="15405111"/>
          </a:xfrm>
          <a:prstGeom prst="rect">
            <a:avLst/>
          </a:prstGeom>
        </p:spPr>
      </p:pic>
      <p:pic>
        <p:nvPicPr>
          <p:cNvPr id="21"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5661562" y="-2664369"/>
            <a:ext cx="6476999" cy="15082346"/>
          </a:xfrm>
          <a:prstGeom prst="rect">
            <a:avLst/>
          </a:prstGeom>
        </p:spPr>
      </p:pic>
      <p:pic>
        <p:nvPicPr>
          <p:cNvPr id="13" name="Picture 13"/>
          <p:cNvPicPr>
            <a:picLocks noChangeAspect="1"/>
          </p:cNvPicPr>
          <p:nvPr/>
        </p:nvPicPr>
        <p:blipFill>
          <a:blip r:embed="rId15"/>
          <a:srcRect/>
          <a:stretch>
            <a:fillRect/>
          </a:stretch>
        </p:blipFill>
        <p:spPr>
          <a:xfrm>
            <a:off x="13003129" y="6438726"/>
            <a:ext cx="2844788" cy="3850813"/>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864320" y="1043783"/>
            <a:ext cx="4071481" cy="641258"/>
          </a:xfrm>
          <a:prstGeom prst="rect">
            <a:avLst/>
          </a:prstGeom>
        </p:spPr>
      </p:pic>
      <p:pic>
        <p:nvPicPr>
          <p:cNvPr id="17" name="Picture 17"/>
          <p:cNvPicPr>
            <a:picLocks noChangeAspect="1"/>
          </p:cNvPicPr>
          <p:nvPr/>
        </p:nvPicPr>
        <p:blipFill>
          <a:blip r:embed="rId17"/>
          <a:srcRect/>
          <a:stretch>
            <a:fillRect/>
          </a:stretch>
        </p:blipFill>
        <p:spPr>
          <a:xfrm>
            <a:off x="1090432" y="6162533"/>
            <a:ext cx="1911401" cy="3239663"/>
          </a:xfrm>
          <a:prstGeom prst="rect">
            <a:avLst/>
          </a:prstGeom>
        </p:spPr>
      </p:pic>
      <p:pic>
        <p:nvPicPr>
          <p:cNvPr id="18" name="Picture 18"/>
          <p:cNvPicPr>
            <a:picLocks noChangeAspect="1"/>
          </p:cNvPicPr>
          <p:nvPr/>
        </p:nvPicPr>
        <p:blipFill>
          <a:blip r:embed="rId18"/>
          <a:srcRect/>
          <a:stretch>
            <a:fillRect/>
          </a:stretch>
        </p:blipFill>
        <p:spPr>
          <a:xfrm rot="1541337">
            <a:off x="15748918" y="1148587"/>
            <a:ext cx="1636596" cy="1628413"/>
          </a:xfrm>
          <a:prstGeom prst="rect">
            <a:avLst/>
          </a:prstGeom>
        </p:spPr>
      </p:pic>
      <p:sp>
        <p:nvSpPr>
          <p:cNvPr id="19" name="TextBox 19"/>
          <p:cNvSpPr txBox="1"/>
          <p:nvPr/>
        </p:nvSpPr>
        <p:spPr>
          <a:xfrm>
            <a:off x="3352628" y="3035179"/>
            <a:ext cx="11582743" cy="3323987"/>
          </a:xfrm>
          <a:prstGeom prst="rect">
            <a:avLst/>
          </a:prstGeom>
        </p:spPr>
        <p:txBody>
          <a:bodyPr wrap="square" lIns="0" tIns="0" rIns="0" bIns="0" rtlCol="0" anchor="t">
            <a:spAutoFit/>
          </a:bodyPr>
          <a:lstStyle/>
          <a:p>
            <a:pPr algn="ctr">
              <a:lnSpc>
                <a:spcPct val="150000"/>
              </a:lnSpc>
            </a:pPr>
            <a:r>
              <a:rPr lang="en-US" sz="7200" b="1" dirty="0" smtClean="0">
                <a:solidFill>
                  <a:srgbClr val="C00000"/>
                </a:solidFill>
                <a:latin typeface="Arial" panose="020B0604020202020204" pitchFamily="34" charset="0"/>
                <a:cs typeface="Arial" panose="020B0604020202020204" pitchFamily="34" charset="0"/>
              </a:rPr>
              <a:t>BÀI TẬP CUỐI CHƯƠNG II (1 </a:t>
            </a:r>
            <a:r>
              <a:rPr lang="en-US" sz="7200" b="1" dirty="0" err="1" smtClean="0">
                <a:solidFill>
                  <a:srgbClr val="C00000"/>
                </a:solidFill>
                <a:latin typeface="Arial" panose="020B0604020202020204" pitchFamily="34" charset="0"/>
                <a:cs typeface="Arial" panose="020B0604020202020204" pitchFamily="34" charset="0"/>
              </a:rPr>
              <a:t>Tiết</a:t>
            </a:r>
            <a:r>
              <a:rPr lang="en-US" sz="7200" b="1" dirty="0" smtClean="0">
                <a:solidFill>
                  <a:srgbClr val="C00000"/>
                </a:solidFill>
                <a:latin typeface="Arial" panose="020B0604020202020204" pitchFamily="34" charset="0"/>
                <a:cs typeface="Arial" panose="020B0604020202020204" pitchFamily="34" charset="0"/>
              </a:rPr>
              <a:t>)</a:t>
            </a:r>
            <a:endParaRPr lang="en-US" sz="72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2286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95300" y="926938"/>
            <a:ext cx="17297400" cy="8594182"/>
          </a:xfrm>
          <a:prstGeom prst="rect">
            <a:avLst/>
          </a:prstGeom>
        </p:spPr>
      </p:pic>
      <p:grpSp>
        <p:nvGrpSpPr>
          <p:cNvPr id="12" name="Group 12"/>
          <p:cNvGrpSpPr/>
          <p:nvPr/>
        </p:nvGrpSpPr>
        <p:grpSpPr>
          <a:xfrm>
            <a:off x="16579835" y="1873614"/>
            <a:ext cx="513109" cy="6494051"/>
            <a:chOff x="0" y="0"/>
            <a:chExt cx="684145" cy="8658735"/>
          </a:xfrm>
        </p:grpSpPr>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684145" cy="636877"/>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1341115"/>
              <a:ext cx="684145" cy="636877"/>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2670718"/>
              <a:ext cx="684145" cy="636877"/>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4011833"/>
              <a:ext cx="684145" cy="636877"/>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5351140"/>
              <a:ext cx="684145" cy="636877"/>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6680743"/>
              <a:ext cx="684145" cy="636877"/>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8021858"/>
              <a:ext cx="684145" cy="636877"/>
            </a:xfrm>
            <a:prstGeom prst="rect">
              <a:avLst/>
            </a:prstGeom>
          </p:spPr>
        </p:pic>
      </p:grpSp>
      <p:pic>
        <p:nvPicPr>
          <p:cNvPr id="2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280457" y="399531"/>
            <a:ext cx="4071481" cy="641258"/>
          </a:xfrm>
          <a:prstGeom prst="rect">
            <a:avLst/>
          </a:prstGeom>
        </p:spPr>
      </p:pic>
      <p:pic>
        <p:nvPicPr>
          <p:cNvPr id="23" name="Picture 2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497" y="7190346"/>
            <a:ext cx="2353703" cy="3142597"/>
          </a:xfrm>
          <a:prstGeom prst="rect">
            <a:avLst/>
          </a:prstGeom>
        </p:spPr>
      </p:pic>
      <p:pic>
        <p:nvPicPr>
          <p:cNvPr id="24" name="Picture 24"/>
          <p:cNvPicPr>
            <a:picLocks noChangeAspect="1"/>
          </p:cNvPicPr>
          <p:nvPr/>
        </p:nvPicPr>
        <p:blipFill>
          <a:blip r:embed="rId12"/>
          <a:srcRect/>
          <a:stretch>
            <a:fillRect/>
          </a:stretch>
        </p:blipFill>
        <p:spPr>
          <a:xfrm>
            <a:off x="16038899" y="8055887"/>
            <a:ext cx="2108090" cy="2297646"/>
          </a:xfrm>
          <a:prstGeom prst="rect">
            <a:avLst/>
          </a:prstGeom>
        </p:spPr>
      </p:pic>
      <p:sp>
        <p:nvSpPr>
          <p:cNvPr id="25" name="TextBox 24"/>
          <p:cNvSpPr txBox="1"/>
          <p:nvPr/>
        </p:nvSpPr>
        <p:spPr>
          <a:xfrm>
            <a:off x="4572000" y="1409700"/>
            <a:ext cx="10058400" cy="830997"/>
          </a:xfrm>
          <a:prstGeom prst="rect">
            <a:avLst/>
          </a:prstGeom>
          <a:noFill/>
        </p:spPr>
        <p:txBody>
          <a:bodyPr wrap="square" rtlCol="0">
            <a:spAutoFit/>
          </a:bodyPr>
          <a:lstStyle/>
          <a:p>
            <a:pPr algn="ctr"/>
            <a:r>
              <a:rPr lang="en-US" sz="4800" b="1" dirty="0" smtClean="0">
                <a:solidFill>
                  <a:schemeClr val="accent2">
                    <a:lumMod val="75000"/>
                  </a:schemeClr>
                </a:solidFill>
                <a:latin typeface="Arial" panose="020B0604020202020204" pitchFamily="34" charset="0"/>
                <a:cs typeface="Arial" panose="020B0604020202020204" pitchFamily="34" charset="0"/>
              </a:rPr>
              <a:t>ÔN TẬP KIẾN THỨC CHƯƠNG II</a:t>
            </a:r>
            <a:endParaRPr lang="en-US" sz="4800" b="1" dirty="0">
              <a:solidFill>
                <a:schemeClr val="accent2">
                  <a:lumMod val="75000"/>
                </a:schemeClr>
              </a:solidFill>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4182" y="2015886"/>
            <a:ext cx="1506078" cy="1379934"/>
          </a:xfrm>
          <a:prstGeom prst="rect">
            <a:avLst/>
          </a:prstGeom>
        </p:spPr>
      </p:pic>
      <p:sp>
        <p:nvSpPr>
          <p:cNvPr id="28" name="Rectangle 27"/>
          <p:cNvSpPr/>
          <p:nvPr/>
        </p:nvSpPr>
        <p:spPr>
          <a:xfrm>
            <a:off x="2332208" y="2424900"/>
            <a:ext cx="14127032" cy="6740307"/>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Cho ví dụ một bất phương trình bậc nhất hai ẩn, một hệ của bất phương trình bậc nhất hai ẩn?</a:t>
            </a:r>
          </a:p>
          <a:p>
            <a:pPr marL="571500" indent="-571500" algn="just">
              <a:lnSpc>
                <a:spcPct val="150000"/>
              </a:lnSpc>
              <a:buFont typeface="Arial" panose="020B0604020202020204" pitchFamily="34" charset="0"/>
              <a:buChar char="•"/>
            </a:pPr>
            <a:r>
              <a:rPr lang="vi-VN" sz="3600" dirty="0" smtClean="0">
                <a:latin typeface="Arial" panose="020B0604020202020204" pitchFamily="34" charset="0"/>
                <a:cs typeface="Arial" panose="020B0604020202020204" pitchFamily="34" charset="0"/>
              </a:rPr>
              <a:t>Nêu </a:t>
            </a:r>
            <a:r>
              <a:rPr lang="vi-VN" sz="3600" dirty="0">
                <a:latin typeface="Arial" panose="020B0604020202020204" pitchFamily="34" charset="0"/>
                <a:cs typeface="Arial" panose="020B0604020202020204" pitchFamily="34" charset="0"/>
              </a:rPr>
              <a:t>cách biểu diễn miền nghiệm của bất phương trình bậc nhất hai ẩn</a:t>
            </a:r>
            <a:r>
              <a:rPr lang="vi-VN" sz="3600" dirty="0" smtClean="0">
                <a:latin typeface="Arial" panose="020B0604020202020204" pitchFamily="34" charset="0"/>
                <a:cs typeface="Arial" panose="020B0604020202020204" pitchFamily="34" charset="0"/>
              </a:rPr>
              <a:t>?</a:t>
            </a:r>
            <a:endParaRPr lang="en-US" sz="3600" dirty="0" smtClean="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600" dirty="0" smtClean="0">
                <a:latin typeface="Arial" panose="020B0604020202020204" pitchFamily="34" charset="0"/>
                <a:cs typeface="Arial" panose="020B0604020202020204" pitchFamily="34" charset="0"/>
              </a:rPr>
              <a:t>Nêu </a:t>
            </a:r>
            <a:r>
              <a:rPr lang="vi-VN" sz="3600" dirty="0">
                <a:latin typeface="Arial" panose="020B0604020202020204" pitchFamily="34" charset="0"/>
                <a:cs typeface="Arial" panose="020B0604020202020204" pitchFamily="34" charset="0"/>
              </a:rPr>
              <a:t>cách biểu diễn miền nghiệm của hệ bất phương trình bậc nhất hai ẩn?</a:t>
            </a:r>
          </a:p>
          <a:p>
            <a:pPr marL="571500" indent="-571500" algn="just">
              <a:lnSpc>
                <a:spcPct val="150000"/>
              </a:lnSpc>
              <a:buFont typeface="Arial" panose="020B0604020202020204" pitchFamily="34" charset="0"/>
              <a:buChar char="•"/>
            </a:pPr>
            <a:r>
              <a:rPr lang="vi-VN" sz="3600" dirty="0" smtClean="0">
                <a:latin typeface="Arial" panose="020B0604020202020204" pitchFamily="34" charset="0"/>
                <a:cs typeface="Arial" panose="020B0604020202020204" pitchFamily="34" charset="0"/>
              </a:rPr>
              <a:t>Nêu </a:t>
            </a:r>
            <a:r>
              <a:rPr lang="vi-VN" sz="3600" dirty="0">
                <a:latin typeface="Arial" panose="020B0604020202020204" pitchFamily="34" charset="0"/>
                <a:cs typeface="Arial" panose="020B0604020202020204" pitchFamily="34" charset="0"/>
              </a:rPr>
              <a:t>cách tìm giá trị lớn nhất và nhỏ nhất của biểu thức F(x; y) = ax + by, với (x; y) là tọa độ các điểm thuộc một miền đa giác?</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anim calcmode="lin" valueType="num">
                                      <p:cBhvr>
                                        <p:cTn id="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wipe(left)">
                                      <p:cBhvr>
                                        <p:cTn id="19" dur="500"/>
                                        <p:tgtEl>
                                          <p:spTgt spid="2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8">
                                            <p:txEl>
                                              <p:pRg st="2" end="2"/>
                                            </p:txEl>
                                          </p:spTgt>
                                        </p:tgtEl>
                                        <p:attrNameLst>
                                          <p:attrName>style.visibility</p:attrName>
                                        </p:attrNameLst>
                                      </p:cBhvr>
                                      <p:to>
                                        <p:strVal val="visible"/>
                                      </p:to>
                                    </p:set>
                                    <p:animEffect transition="in" filter="randombar(horizontal)">
                                      <p:cBhvr>
                                        <p:cTn id="24" dur="500"/>
                                        <p:tgtEl>
                                          <p:spTgt spid="2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8">
                                            <p:txEl>
                                              <p:pRg st="3" end="3"/>
                                            </p:txEl>
                                          </p:spTgt>
                                        </p:tgtEl>
                                        <p:attrNameLst>
                                          <p:attrName>style.visibility</p:attrName>
                                        </p:attrNameLst>
                                      </p:cBhvr>
                                      <p:to>
                                        <p:strVal val="visible"/>
                                      </p:to>
                                    </p:set>
                                    <p:anim calcmode="lin" valueType="num">
                                      <p:cBhvr additive="base">
                                        <p:cTn id="29" dur="500"/>
                                        <p:tgtEl>
                                          <p:spTgt spid="28">
                                            <p:txEl>
                                              <p:pRg st="3" end="3"/>
                                            </p:txEl>
                                          </p:spTgt>
                                        </p:tgtEl>
                                        <p:attrNameLst>
                                          <p:attrName>ppt_y</p:attrName>
                                        </p:attrNameLst>
                                      </p:cBhvr>
                                      <p:tavLst>
                                        <p:tav tm="0">
                                          <p:val>
                                            <p:strVal val="#ppt_y-#ppt_h*1.125000"/>
                                          </p:val>
                                        </p:tav>
                                        <p:tav tm="100000">
                                          <p:val>
                                            <p:strVal val="#ppt_y"/>
                                          </p:val>
                                        </p:tav>
                                      </p:tavLst>
                                    </p:anim>
                                    <p:animEffect transition="in" filter="wipe(down)">
                                      <p:cBhvr>
                                        <p:cTn id="30"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10"/>
          <a:srcRect/>
          <a:stretch>
            <a:fillRect/>
          </a:stretch>
        </p:blipFill>
        <p:spPr>
          <a:xfrm>
            <a:off x="228600" y="7552286"/>
            <a:ext cx="3154680" cy="2734714"/>
          </a:xfrm>
          <a:prstGeom prst="rect">
            <a:avLst/>
          </a:prstGeom>
        </p:spPr>
      </p:pic>
      <p:pic>
        <p:nvPicPr>
          <p:cNvPr id="18" name="Picture 18"/>
          <p:cNvPicPr>
            <a:picLocks noChangeAspect="1"/>
          </p:cNvPicPr>
          <p:nvPr/>
        </p:nvPicPr>
        <p:blipFill>
          <a:blip r:embed="rId11"/>
          <a:srcRect/>
          <a:stretch>
            <a:fillRect/>
          </a:stretch>
        </p:blipFill>
        <p:spPr>
          <a:xfrm>
            <a:off x="15912407" y="522966"/>
            <a:ext cx="1704068" cy="1745524"/>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4971816" y="385053"/>
            <a:ext cx="1363675" cy="1426066"/>
          </a:xfrm>
          <a:prstGeom prst="rect">
            <a:avLst/>
          </a:prstGeom>
        </p:spPr>
      </p:pic>
      <p:grpSp>
        <p:nvGrpSpPr>
          <p:cNvPr id="22" name="Group 21"/>
          <p:cNvGrpSpPr/>
          <p:nvPr/>
        </p:nvGrpSpPr>
        <p:grpSpPr>
          <a:xfrm>
            <a:off x="6682740" y="385053"/>
            <a:ext cx="5410200" cy="1930398"/>
            <a:chOff x="6324600" y="3009900"/>
            <a:chExt cx="5410200" cy="2133600"/>
          </a:xfrm>
        </p:grpSpPr>
        <p:grpSp>
          <p:nvGrpSpPr>
            <p:cNvPr id="11" name="Group 11"/>
            <p:cNvGrpSpPr/>
            <p:nvPr/>
          </p:nvGrpSpPr>
          <p:grpSpPr>
            <a:xfrm>
              <a:off x="6324600" y="3009900"/>
              <a:ext cx="5410200" cy="2133600"/>
              <a:chOff x="0" y="0"/>
              <a:chExt cx="15844609" cy="8011962"/>
            </a:xfrm>
          </p:grpSpPr>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15844609" cy="7030883"/>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97278" y="6133168"/>
                <a:ext cx="2250053" cy="1878794"/>
              </a:xfrm>
              <a:prstGeom prst="rect">
                <a:avLst/>
              </a:prstGeom>
            </p:spPr>
          </p:pic>
        </p:grpSp>
        <p:sp>
          <p:nvSpPr>
            <p:cNvPr id="21" name="TextBox 21"/>
            <p:cNvSpPr txBox="1"/>
            <p:nvPr/>
          </p:nvSpPr>
          <p:spPr>
            <a:xfrm>
              <a:off x="6610799" y="3316086"/>
              <a:ext cx="4746811" cy="1004057"/>
            </a:xfrm>
            <a:prstGeom prst="rect">
              <a:avLst/>
            </a:prstGeom>
          </p:spPr>
          <p:txBody>
            <a:bodyPr wrap="square" lIns="0" tIns="0" rIns="0" bIns="0" rtlCol="0" anchor="t">
              <a:spAutoFit/>
            </a:bodyPr>
            <a:lstStyle/>
            <a:p>
              <a:pPr algn="ctr">
                <a:lnSpc>
                  <a:spcPts val="8799"/>
                </a:lnSpc>
              </a:pPr>
              <a:r>
                <a:rPr lang="en-US" sz="5400" b="1" dirty="0" smtClean="0">
                  <a:solidFill>
                    <a:srgbClr val="276493"/>
                  </a:solidFill>
                  <a:latin typeface="Arial" panose="020B0604020202020204" pitchFamily="34" charset="0"/>
                  <a:cs typeface="Arial" panose="020B0604020202020204" pitchFamily="34" charset="0"/>
                </a:rPr>
                <a:t>LUYỆN TẬP</a:t>
              </a:r>
              <a:endParaRPr lang="en-US" sz="5400" b="1" dirty="0">
                <a:solidFill>
                  <a:srgbClr val="276493"/>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3" name="TextBox 22"/>
              <p:cNvSpPr txBox="1"/>
              <p:nvPr/>
            </p:nvSpPr>
            <p:spPr>
              <a:xfrm>
                <a:off x="1459230" y="2138929"/>
                <a:ext cx="15620334" cy="2588144"/>
              </a:xfrm>
              <a:prstGeom prst="rect">
                <a:avLst/>
              </a:prstGeom>
              <a:noFill/>
            </p:spPr>
            <p:txBody>
              <a:bodyPr wrap="square" rtlCol="0">
                <a:spAutoFit/>
              </a:bodyPr>
              <a:lstStyle/>
              <a:p>
                <a:pPr algn="just">
                  <a:lnSpc>
                    <a:spcPct val="150000"/>
                  </a:lnSpc>
                </a:pPr>
                <a:r>
                  <a:rPr lang="en-US" sz="4000" b="1" dirty="0" smtClean="0">
                    <a:solidFill>
                      <a:schemeClr val="accent4">
                        <a:lumMod val="75000"/>
                      </a:schemeClr>
                    </a:solidFill>
                    <a:latin typeface="Arial" panose="020B0604020202020204" pitchFamily="34" charset="0"/>
                    <a:cs typeface="Arial" panose="020B0604020202020204" pitchFamily="34" charset="0"/>
                  </a:rPr>
                  <a:t>Bài 2.12 (SGK - tr32):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miền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nghiệm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800" smtClean="0">
                            <a:latin typeface="Cambria Math" panose="02040503050406030204" pitchFamily="18" charset="0"/>
                            <a:cs typeface="Arial" panose="020B0604020202020204" pitchFamily="34" charset="0"/>
                          </a:rPr>
                        </m:ctrlPr>
                      </m:fPr>
                      <m:num>
                        <m:r>
                          <m:rPr>
                            <m:sty m:val="p"/>
                          </m:rPr>
                          <a:rPr lang="en-US" sz="4800" b="0" i="0" smtClean="0">
                            <a:latin typeface="Cambria Math" panose="02040503050406030204" pitchFamily="18" charset="0"/>
                            <a:cs typeface="Arial" panose="020B0604020202020204" pitchFamily="34" charset="0"/>
                          </a:rPr>
                          <m:t>x</m:t>
                        </m:r>
                        <m:r>
                          <a:rPr lang="en-US" sz="4800" b="0" i="0" smtClean="0">
                            <a:latin typeface="Cambria Math" panose="02040503050406030204" pitchFamily="18" charset="0"/>
                            <a:cs typeface="Arial" panose="020B0604020202020204" pitchFamily="34" charset="0"/>
                          </a:rPr>
                          <m:t>+</m:t>
                        </m:r>
                        <m:r>
                          <m:rPr>
                            <m:sty m:val="p"/>
                          </m:rPr>
                          <a:rPr lang="en-US" sz="4800" b="0" i="0" smtClean="0">
                            <a:latin typeface="Cambria Math" panose="02040503050406030204" pitchFamily="18" charset="0"/>
                            <a:cs typeface="Arial" panose="020B0604020202020204" pitchFamily="34" charset="0"/>
                          </a:rPr>
                          <m:t>y</m:t>
                        </m:r>
                      </m:num>
                      <m:den>
                        <m:r>
                          <a:rPr lang="en-US" sz="4800" b="0" i="0"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smtClean="0">
                            <a:latin typeface="Cambria Math" panose="02040503050406030204" pitchFamily="18" charset="0"/>
                            <a:cs typeface="Arial" panose="020B0604020202020204" pitchFamily="34" charset="0"/>
                          </a:rPr>
                        </m:ctrlPr>
                      </m:fPr>
                      <m:num>
                        <m:r>
                          <a:rPr lang="en-US" sz="4800" b="0" i="0" smtClean="0">
                            <a:latin typeface="Cambria Math" panose="02040503050406030204" pitchFamily="18" charset="0"/>
                            <a:cs typeface="Arial" panose="020B0604020202020204" pitchFamily="34" charset="0"/>
                          </a:rPr>
                          <m:t>2</m:t>
                        </m:r>
                        <m:r>
                          <m:rPr>
                            <m:sty m:val="p"/>
                          </m:rPr>
                          <a:rPr lang="en-US" sz="4800" b="0" i="0" smtClean="0">
                            <a:latin typeface="Cambria Math" panose="02040503050406030204" pitchFamily="18" charset="0"/>
                            <a:cs typeface="Arial" panose="020B0604020202020204" pitchFamily="34" charset="0"/>
                          </a:rPr>
                          <m:t>x</m:t>
                        </m:r>
                        <m:r>
                          <a:rPr lang="en-US" sz="4800" b="0" i="0" smtClean="0">
                            <a:latin typeface="Cambria Math" panose="02040503050406030204" pitchFamily="18" charset="0"/>
                            <a:cs typeface="Arial" panose="020B0604020202020204" pitchFamily="34" charset="0"/>
                          </a:rPr>
                          <m:t> −</m:t>
                        </m:r>
                        <m:r>
                          <m:rPr>
                            <m:sty m:val="p"/>
                          </m:rPr>
                          <a:rPr lang="en-US" sz="4800" b="0" i="0" smtClean="0">
                            <a:latin typeface="Cambria Math" panose="02040503050406030204" pitchFamily="18" charset="0"/>
                            <a:cs typeface="Arial" panose="020B0604020202020204" pitchFamily="34" charset="0"/>
                          </a:rPr>
                          <m:t>y</m:t>
                        </m:r>
                        <m:r>
                          <a:rPr lang="en-US" sz="4800" b="0" i="0" smtClean="0">
                            <a:latin typeface="Cambria Math" panose="02040503050406030204" pitchFamily="18" charset="0"/>
                            <a:cs typeface="Arial" panose="020B0604020202020204" pitchFamily="34" charset="0"/>
                          </a:rPr>
                          <m:t>+1</m:t>
                        </m:r>
                      </m:num>
                      <m:den>
                        <m:r>
                          <a:rPr lang="en-US" sz="4800" b="0" i="0" smtClean="0">
                            <a:latin typeface="Cambria Math" panose="02040503050406030204" pitchFamily="18" charset="0"/>
                            <a:cs typeface="Arial" panose="020B0604020202020204" pitchFamily="34" charset="0"/>
                          </a:rPr>
                          <m:t>3</m:t>
                        </m:r>
                      </m:den>
                    </m:f>
                  </m:oMath>
                </a14:m>
                <a:r>
                  <a:rPr lang="en-US" sz="48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phẳng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tọa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1459230" y="2138929"/>
                <a:ext cx="15620334" cy="2588144"/>
              </a:xfrm>
              <a:prstGeom prst="rect">
                <a:avLst/>
              </a:prstGeom>
              <a:blipFill rotWithShape="0">
                <a:blip r:embed="rId21"/>
                <a:stretch>
                  <a:fillRect l="-1366" r="-1366"/>
                </a:stretch>
              </a:blipFill>
            </p:spPr>
            <p:txBody>
              <a:bodyPr/>
              <a:lstStyle/>
              <a:p>
                <a:r>
                  <a:rPr lang="en-US">
                    <a:noFill/>
                  </a:rPr>
                  <a:t> </a:t>
                </a:r>
              </a:p>
            </p:txBody>
          </p:sp>
        </mc:Fallback>
      </mc:AlternateContent>
      <p:sp>
        <p:nvSpPr>
          <p:cNvPr id="25" name="Oval Callout 24"/>
          <p:cNvSpPr/>
          <p:nvPr/>
        </p:nvSpPr>
        <p:spPr>
          <a:xfrm>
            <a:off x="1471337" y="4843283"/>
            <a:ext cx="1865569" cy="1256054"/>
          </a:xfrm>
          <a:prstGeom prst="wedgeEllipseCallout">
            <a:avLst>
              <a:gd name="adj1" fmla="val 38528"/>
              <a:gd name="adj2" fmla="val 49868"/>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6" name="Rectangle 25"/>
              <p:cNvSpPr/>
              <p:nvPr/>
            </p:nvSpPr>
            <p:spPr>
              <a:xfrm>
                <a:off x="3581400" y="4434419"/>
                <a:ext cx="14249400" cy="5358133"/>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Ta có: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m:rPr>
                            <m:sty m:val="p"/>
                          </m:rPr>
                          <a:rPr lang="en-US" sz="4800">
                            <a:latin typeface="Cambria Math" panose="02040503050406030204" pitchFamily="18" charset="0"/>
                            <a:cs typeface="Arial" panose="020B0604020202020204" pitchFamily="34" charset="0"/>
                          </a:rPr>
                          <m:t>x</m:t>
                        </m:r>
                        <m:r>
                          <a:rPr lang="en-US" sz="4800">
                            <a:latin typeface="Cambria Math" panose="02040503050406030204" pitchFamily="18" charset="0"/>
                            <a:cs typeface="Arial" panose="020B0604020202020204" pitchFamily="34" charset="0"/>
                          </a:rPr>
                          <m:t>+</m:t>
                        </m:r>
                        <m:r>
                          <m:rPr>
                            <m:sty m:val="p"/>
                          </m:rPr>
                          <a:rPr lang="en-US" sz="4800">
                            <a:latin typeface="Cambria Math" panose="02040503050406030204" pitchFamily="18" charset="0"/>
                            <a:cs typeface="Arial" panose="020B0604020202020204" pitchFamily="34" charset="0"/>
                          </a:rPr>
                          <m:t>y</m:t>
                        </m:r>
                      </m:num>
                      <m:den>
                        <m:r>
                          <a:rPr lang="en-US" sz="4800">
                            <a:latin typeface="Cambria Math" panose="02040503050406030204" pitchFamily="18" charset="0"/>
                            <a:cs typeface="Arial" panose="020B0604020202020204" pitchFamily="34" charset="0"/>
                          </a:rPr>
                          <m:t>2</m:t>
                        </m:r>
                      </m:den>
                    </m:f>
                  </m:oMath>
                </a14:m>
                <a:r>
                  <a:rPr lang="en-US" sz="3200" dirty="0">
                    <a:latin typeface="Arial" panose="020B0604020202020204" pitchFamily="34" charset="0"/>
                    <a:cs typeface="Arial" panose="020B0604020202020204" pitchFamily="34" charset="0"/>
                  </a:rPr>
                  <a:t>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a:latin typeface="Cambria Math" panose="02040503050406030204" pitchFamily="18" charset="0"/>
                            <a:cs typeface="Arial" panose="020B0604020202020204" pitchFamily="34" charset="0"/>
                          </a:rPr>
                          <m:t>2</m:t>
                        </m:r>
                        <m:r>
                          <m:rPr>
                            <m:sty m:val="p"/>
                          </m:rPr>
                          <a:rPr lang="en-US" sz="4800">
                            <a:latin typeface="Cambria Math" panose="02040503050406030204" pitchFamily="18" charset="0"/>
                            <a:cs typeface="Arial" panose="020B0604020202020204" pitchFamily="34" charset="0"/>
                          </a:rPr>
                          <m:t>x</m:t>
                        </m:r>
                        <m:r>
                          <a:rPr lang="en-US" sz="4800">
                            <a:latin typeface="Cambria Math" panose="02040503050406030204" pitchFamily="18" charset="0"/>
                            <a:cs typeface="Arial" panose="020B0604020202020204" pitchFamily="34" charset="0"/>
                          </a:rPr>
                          <m:t> −</m:t>
                        </m:r>
                        <m:r>
                          <m:rPr>
                            <m:sty m:val="p"/>
                          </m:rPr>
                          <a:rPr lang="en-US" sz="4800">
                            <a:latin typeface="Cambria Math" panose="02040503050406030204" pitchFamily="18" charset="0"/>
                            <a:cs typeface="Arial" panose="020B0604020202020204" pitchFamily="34" charset="0"/>
                          </a:rPr>
                          <m:t>y</m:t>
                        </m:r>
                        <m:r>
                          <a:rPr lang="en-US" sz="4800">
                            <a:latin typeface="Cambria Math" panose="02040503050406030204" pitchFamily="18" charset="0"/>
                            <a:cs typeface="Arial" panose="020B0604020202020204" pitchFamily="34" charset="0"/>
                          </a:rPr>
                          <m:t>+1</m:t>
                        </m:r>
                      </m:num>
                      <m:den>
                        <m:r>
                          <a:rPr lang="en-US" sz="480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y)</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2(2x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y</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5y</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2</a:t>
                </a:r>
                <a:r>
                  <a:rPr lang="vi-VN" sz="4000" dirty="0">
                    <a:latin typeface="Arial" panose="020B0604020202020204" pitchFamily="34" charset="0"/>
                    <a:cs typeface="Arial" panose="020B0604020202020204" pitchFamily="34" charset="0"/>
                  </a:rPr>
                  <a:t>.</a:t>
                </a:r>
              </a:p>
              <a:p>
                <a:pPr algn="just">
                  <a:lnSpc>
                    <a:spcPct val="150000"/>
                  </a:lnSpc>
                </a:pPr>
                <a:r>
                  <a:rPr lang="vi-VN" sz="4000" b="1" dirty="0">
                    <a:solidFill>
                      <a:schemeClr val="accent6">
                        <a:lumMod val="75000"/>
                      </a:schemeClr>
                    </a:solidFill>
                    <a:latin typeface="Arial" panose="020B0604020202020204" pitchFamily="34" charset="0"/>
                    <a:cs typeface="Arial" panose="020B0604020202020204" pitchFamily="34" charset="0"/>
                  </a:rPr>
                  <a:t>Bước 1: </a:t>
                </a:r>
                <a:r>
                  <a:rPr lang="vi-VN" sz="4000" dirty="0">
                    <a:latin typeface="Arial" panose="020B0604020202020204" pitchFamily="34" charset="0"/>
                    <a:cs typeface="Arial" panose="020B0604020202020204" pitchFamily="34" charset="0"/>
                  </a:rPr>
                  <a:t>Vẽ đường thẳng d</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5y</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2 </a:t>
                </a:r>
                <a:r>
                  <a:rPr lang="vi-VN" sz="4000" dirty="0">
                    <a:latin typeface="Arial" panose="020B0604020202020204" pitchFamily="34" charset="0"/>
                    <a:cs typeface="Arial" panose="020B0604020202020204" pitchFamily="34" charset="0"/>
                  </a:rPr>
                  <a:t>trên mặt phẳng toạ độ Oxy.</a:t>
                </a:r>
              </a:p>
              <a:p>
                <a:pPr algn="just">
                  <a:lnSpc>
                    <a:spcPct val="150000"/>
                  </a:lnSpc>
                </a:pPr>
                <a:r>
                  <a:rPr lang="vi-VN" sz="4000" b="1" dirty="0">
                    <a:solidFill>
                      <a:schemeClr val="accent3">
                        <a:lumMod val="50000"/>
                      </a:schemeClr>
                    </a:solidFill>
                    <a:latin typeface="Arial" panose="020B0604020202020204" pitchFamily="34" charset="0"/>
                    <a:cs typeface="Arial" panose="020B0604020202020204" pitchFamily="34" charset="0"/>
                  </a:rPr>
                  <a:t>Bước 2: </a:t>
                </a:r>
                <a:r>
                  <a:rPr lang="vi-VN" sz="4000" dirty="0">
                    <a:latin typeface="Arial" panose="020B0604020202020204" pitchFamily="34" charset="0"/>
                    <a:cs typeface="Arial" panose="020B0604020202020204" pitchFamily="34" charset="0"/>
                  </a:rPr>
                  <a:t>Lấy điểm O(0</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a:t>
                </a:r>
                <a:r>
                  <a:rPr lang="vi-VN" sz="4000" dirty="0">
                    <a:latin typeface="Arial" panose="020B0604020202020204" pitchFamily="34" charset="0"/>
                    <a:cs typeface="Arial" panose="020B0604020202020204" pitchFamily="34" charset="0"/>
                  </a:rPr>
                  <a:t>) không thuộc d và thay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y</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 </a:t>
                </a:r>
                <a:r>
                  <a:rPr lang="vi-VN" sz="4000" dirty="0">
                    <a:latin typeface="Arial" panose="020B0604020202020204" pitchFamily="34" charset="0"/>
                    <a:cs typeface="Arial" panose="020B0604020202020204" pitchFamily="34" charset="0"/>
                  </a:rPr>
                  <a:t>vào biểu thức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5y </a:t>
                </a:r>
                <a:r>
                  <a:rPr lang="vi-VN" sz="4000" dirty="0">
                    <a:latin typeface="Arial" panose="020B0604020202020204" pitchFamily="34" charset="0"/>
                    <a:cs typeface="Arial" panose="020B0604020202020204" pitchFamily="34" charset="0"/>
                  </a:rPr>
                  <a:t>ta được: -</a:t>
                </a:r>
                <a:r>
                  <a:rPr lang="vi-VN" sz="4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&lt;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2</a:t>
                </a:r>
                <a:r>
                  <a:rPr lang="vi-VN" sz="4000" dirty="0">
                    <a:latin typeface="Arial" panose="020B0604020202020204" pitchFamily="34" charset="0"/>
                    <a:cs typeface="Arial" panose="020B0604020202020204" pitchFamily="34" charset="0"/>
                  </a:rPr>
                  <a:t>.</a:t>
                </a:r>
              </a:p>
            </p:txBody>
          </p:sp>
        </mc:Choice>
        <mc:Fallback>
          <p:sp>
            <p:nvSpPr>
              <p:cNvPr id="26" name="Rectangle 25"/>
              <p:cNvSpPr>
                <a:spLocks noRot="1" noChangeAspect="1" noMove="1" noResize="1" noEditPoints="1" noAdjustHandles="1" noChangeArrowheads="1" noChangeShapeType="1" noTextEdit="1"/>
              </p:cNvSpPr>
              <p:nvPr/>
            </p:nvSpPr>
            <p:spPr>
              <a:xfrm>
                <a:off x="3581400" y="4434419"/>
                <a:ext cx="14249400" cy="5358133"/>
              </a:xfrm>
              <a:prstGeom prst="rect">
                <a:avLst/>
              </a:prstGeom>
              <a:blipFill rotWithShape="0">
                <a:blip r:embed="rId22"/>
                <a:stretch>
                  <a:fillRect l="-1540" r="-1498" b="-1820"/>
                </a:stretch>
              </a:blipFill>
            </p:spPr>
            <p:txBody>
              <a:bodyPr/>
              <a:lstStyle/>
              <a:p>
                <a:r>
                  <a:rPr lang="en-US">
                    <a:noFill/>
                  </a:rPr>
                  <a:t> </a:t>
                </a:r>
              </a:p>
            </p:txBody>
          </p:sp>
        </mc:Fallback>
      </mc:AlternateContent>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barn(inVertical)">
                                      <p:cBhvr>
                                        <p:cTn id="19" dur="500"/>
                                        <p:tgtEl>
                                          <p:spTgt spid="2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6">
                                            <p:txEl>
                                              <p:pRg st="1" end="1"/>
                                            </p:txEl>
                                          </p:spTgt>
                                        </p:tgtEl>
                                        <p:attrNameLst>
                                          <p:attrName>style.visibility</p:attrName>
                                        </p:attrNameLst>
                                      </p:cBhvr>
                                      <p:to>
                                        <p:strVal val="visible"/>
                                      </p:to>
                                    </p:set>
                                    <p:anim calcmode="lin" valueType="num">
                                      <p:cBhvr additive="base">
                                        <p:cTn id="24" dur="500"/>
                                        <p:tgtEl>
                                          <p:spTgt spid="26">
                                            <p:txEl>
                                              <p:pRg st="1" end="1"/>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6">
                                            <p:txEl>
                                              <p:pRg st="1" end="1"/>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26">
                                            <p:txEl>
                                              <p:pRg st="2" end="2"/>
                                            </p:txEl>
                                          </p:spTgt>
                                        </p:tgtEl>
                                        <p:attrNameLst>
                                          <p:attrName>style.visibility</p:attrName>
                                        </p:attrNameLst>
                                      </p:cBhvr>
                                      <p:to>
                                        <p:strVal val="visible"/>
                                      </p:to>
                                    </p:set>
                                    <p:anim calcmode="lin" valueType="num">
                                      <p:cBhvr additive="base">
                                        <p:cTn id="28" dur="500"/>
                                        <p:tgtEl>
                                          <p:spTgt spid="26">
                                            <p:txEl>
                                              <p:pRg st="2" end="2"/>
                                            </p:txEl>
                                          </p:spTgt>
                                        </p:tgtEl>
                                        <p:attrNameLst>
                                          <p:attrName>ppt_y</p:attrName>
                                        </p:attrNameLst>
                                      </p:cBhvr>
                                      <p:tavLst>
                                        <p:tav tm="0">
                                          <p:val>
                                            <p:strVal val="#ppt_y+#ppt_h*1.125000"/>
                                          </p:val>
                                        </p:tav>
                                        <p:tav tm="100000">
                                          <p:val>
                                            <p:strVal val="#ppt_y"/>
                                          </p:val>
                                        </p:tav>
                                      </p:tavLst>
                                    </p:anim>
                                    <p:animEffect transition="in" filter="wipe(up)">
                                      <p:cBhvr>
                                        <p:cTn id="29"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1826</Words>
  <PresentationFormat>Custom</PresentationFormat>
  <Paragraphs>90</Paragraphs>
  <Slides>24</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Cambria Math</vt:lpstr>
      <vt:lpstr>Bryndan Write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2022-08-19T06:45:13Z</dcterms:modified>
  <dc:identifier>DAFJoOmfrSk</dc:identifier>
</cp:coreProperties>
</file>