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98" r:id="rId2"/>
  </p:sldMasterIdLst>
  <p:notesMasterIdLst>
    <p:notesMasterId r:id="rId13"/>
  </p:notesMasterIdLst>
  <p:sldIdLst>
    <p:sldId id="301" r:id="rId3"/>
    <p:sldId id="280" r:id="rId4"/>
    <p:sldId id="274" r:id="rId5"/>
    <p:sldId id="302" r:id="rId6"/>
    <p:sldId id="303" r:id="rId7"/>
    <p:sldId id="307" r:id="rId8"/>
    <p:sldId id="304" r:id="rId9"/>
    <p:sldId id="305" r:id="rId10"/>
    <p:sldId id="306" r:id="rId11"/>
    <p:sldId id="28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70B2E2"/>
    <a:srgbClr val="FFDC17"/>
    <a:srgbClr val="F0AE42"/>
    <a:srgbClr val="FFCC00"/>
    <a:srgbClr val="00683F"/>
    <a:srgbClr val="F56D22"/>
    <a:srgbClr val="FC694A"/>
    <a:srgbClr val="59CAF6"/>
    <a:srgbClr val="55C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5033" autoAdjust="0"/>
  </p:normalViewPr>
  <p:slideViewPr>
    <p:cSldViewPr snapToGrid="0">
      <p:cViewPr varScale="1">
        <p:scale>
          <a:sx n="99" d="100"/>
          <a:sy n="99" d="100"/>
        </p:scale>
        <p:origin x="403" y="51"/>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7</a:t>
            </a:fld>
            <a:endParaRPr lang="en-US"/>
          </a:p>
        </p:txBody>
      </p:sp>
    </p:spTree>
    <p:extLst>
      <p:ext uri="{BB962C8B-B14F-4D97-AF65-F5344CB8AC3E}">
        <p14:creationId xmlns:p14="http://schemas.microsoft.com/office/powerpoint/2010/main" val="336985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8</a:t>
            </a:fld>
            <a:endParaRPr lang="en-US"/>
          </a:p>
        </p:txBody>
      </p:sp>
    </p:spTree>
    <p:extLst>
      <p:ext uri="{BB962C8B-B14F-4D97-AF65-F5344CB8AC3E}">
        <p14:creationId xmlns:p14="http://schemas.microsoft.com/office/powerpoint/2010/main" val="424623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9</a:t>
            </a:fld>
            <a:endParaRPr lang="en-US"/>
          </a:p>
        </p:txBody>
      </p:sp>
    </p:spTree>
    <p:extLst>
      <p:ext uri="{BB962C8B-B14F-4D97-AF65-F5344CB8AC3E}">
        <p14:creationId xmlns:p14="http://schemas.microsoft.com/office/powerpoint/2010/main" val="3878187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10</a:t>
            </a:fld>
            <a:endParaRPr lang="en-US"/>
          </a:p>
        </p:txBody>
      </p:sp>
    </p:spTree>
    <p:extLst>
      <p:ext uri="{BB962C8B-B14F-4D97-AF65-F5344CB8AC3E}">
        <p14:creationId xmlns:p14="http://schemas.microsoft.com/office/powerpoint/2010/main" val="1727488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
        <p:nvSpPr>
          <p:cNvPr id="8" name="Picture Placeholder 7">
            <a:extLst>
              <a:ext uri="{FF2B5EF4-FFF2-40B4-BE49-F238E27FC236}">
                <a16:creationId xmlns:a16="http://schemas.microsoft.com/office/drawing/2014/main" id="{E284FA5E-D338-A95E-6C5F-9D623A7B3CD3}"/>
              </a:ext>
            </a:extLst>
          </p:cNvPr>
          <p:cNvSpPr>
            <a:spLocks noGrp="1"/>
          </p:cNvSpPr>
          <p:nvPr>
            <p:ph type="pic" sz="quarter" idx="13"/>
          </p:nvPr>
        </p:nvSpPr>
        <p:spPr>
          <a:xfrm>
            <a:off x="7373126" y="1673124"/>
            <a:ext cx="2228073" cy="2256850"/>
          </a:xfrm>
        </p:spPr>
        <p:txBody>
          <a:bodyPr/>
          <a:lstStyle/>
          <a:p>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576659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939690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4393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94667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239268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581982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243075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46522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763280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297040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25148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11/1/2024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11/1/2024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11/1/2024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61923540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embed/Ft-Lr3f8XAY?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5.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audio" Target="../media/audio3.wav"/><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audio" Target="../media/audio3.wav"/><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B8F3BFA0-8A12-B80E-18EA-9B4614403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867" r="7867"/>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477979" y="1122363"/>
            <a:ext cx="6704056" cy="3204134"/>
          </a:xfrm>
        </p:spPr>
        <p:txBody>
          <a:bodyPr vert="horz" lIns="91440" tIns="45720" rIns="91440" bIns="45720" rtlCol="0" anchor="b">
            <a:normAutofit/>
          </a:bodyPr>
          <a:lstStyle/>
          <a:p>
            <a:pPr algn="l"/>
            <a:r>
              <a:rPr lang="en-US" sz="4000" b="1">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TIẾT 6. BÀI 4: </a:t>
            </a:r>
            <a:br>
              <a:rPr lang="en-US" sz="4000" b="1">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br>
            <a:r>
              <a:rPr lang="en-US" sz="4000" b="1">
                <a:effectLst>
                  <a:innerShdw blurRad="63500" dist="50800" dir="18900000">
                    <a:prstClr val="black">
                      <a:alpha val="50000"/>
                    </a:prstClr>
                  </a:innerShdw>
                </a:effectLst>
                <a:latin typeface="Tahoma" panose="020B0604030504040204" pitchFamily="34" charset="0"/>
                <a:ea typeface="Tahoma" panose="020B0604030504040204" pitchFamily="34" charset="0"/>
                <a:cs typeface="Tahoma" panose="020B0604030504040204" pitchFamily="34" charset="0"/>
              </a:rPr>
              <a:t>MỘT SỐ VẤN ĐỀ PHÁP LÝ VỀ SỬ DỤNG DỊCH VỤ INTERNET</a:t>
            </a: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A4C9B13-FED6-BDC5-FF0B-97BD24529986}"/>
              </a:ext>
            </a:extLst>
          </p:cNvPr>
          <p:cNvSpPr txBox="1"/>
          <p:nvPr/>
        </p:nvSpPr>
        <p:spPr>
          <a:xfrm>
            <a:off x="-403122" y="102458"/>
            <a:ext cx="12192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vi-VN" sz="2800" b="1" i="0" u="none" strike="noStrike" kern="1200" cap="none" spc="0" normalizeH="0" baseline="0" noProof="0">
                <a:ln>
                  <a:noFill/>
                </a:ln>
                <a:solidFill>
                  <a:prstClr val="white">
                    <a:lumMod val="95000"/>
                  </a:prstClr>
                </a:solidFill>
                <a:effectLst>
                  <a:outerShdw blurRad="50800" dist="38100" dir="2700000" algn="tl"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rPr>
              <a:t>CHỦ ĐỀ </a:t>
            </a:r>
            <a:r>
              <a:rPr kumimoji="0" lang="en-US" sz="2800" b="1" i="0" u="none" strike="noStrike" kern="1200" cap="none" spc="0" normalizeH="0" baseline="0" noProof="0">
                <a:ln>
                  <a:noFill/>
                </a:ln>
                <a:solidFill>
                  <a:prstClr val="white">
                    <a:lumMod val="95000"/>
                  </a:prstClr>
                </a:solidFill>
                <a:effectLst>
                  <a:outerShdw blurRad="50800" dist="38100" dir="2700000" algn="tl"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rPr>
              <a:t>3</a:t>
            </a:r>
            <a:r>
              <a:rPr kumimoji="0" lang="vi-VN" sz="2800" b="1" i="0" u="none" strike="noStrike" kern="1200" cap="none" spc="0" normalizeH="0" baseline="0" noProof="0">
                <a:ln>
                  <a:noFill/>
                </a:ln>
                <a:solidFill>
                  <a:prstClr val="white">
                    <a:lumMod val="95000"/>
                  </a:prstClr>
                </a:solidFill>
                <a:effectLst>
                  <a:outerShdw blurRad="50800" dist="38100" dir="2700000" algn="tl"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800" b="1" i="0" u="none" strike="noStrike" kern="1200" cap="none" spc="0" normalizeH="0" baseline="0" noProof="0">
                <a:ln>
                  <a:noFill/>
                </a:ln>
                <a:solidFill>
                  <a:prstClr val="white">
                    <a:lumMod val="95000"/>
                  </a:prstClr>
                </a:solidFill>
                <a:effectLst>
                  <a:outerShdw blurRad="50800" dist="38100" dir="2700000" algn="tl"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vi-VN" sz="2800" b="1" i="0" u="none" strike="noStrike" kern="1200" cap="none" spc="0" normalizeH="0" baseline="0" noProof="0">
                <a:ln>
                  <a:noFill/>
                </a:ln>
                <a:solidFill>
                  <a:prstClr val="white">
                    <a:lumMod val="95000"/>
                  </a:prstClr>
                </a:solidFill>
                <a:effectLst>
                  <a:outerShdw blurRad="50800" dist="38100" dir="2700000" algn="tl"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rPr>
              <a:t>ĐẠO ĐỨC VÀ VĂN HÓA </a:t>
            </a:r>
            <a:r>
              <a:rPr kumimoji="0" lang="en-US" sz="2800" b="1" i="0" u="none" strike="noStrike" kern="1200" cap="none" spc="0" normalizeH="0" baseline="0" noProof="0">
                <a:ln>
                  <a:noFill/>
                </a:ln>
                <a:solidFill>
                  <a:prstClr val="white">
                    <a:lumMod val="95000"/>
                  </a:prstClr>
                </a:solidFill>
                <a:effectLst>
                  <a:outerShdw blurRad="50800" dist="38100" dir="2700000" algn="tl"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rPr>
              <a:t>TRONG MÔI TRƯỜNG</a:t>
            </a:r>
            <a:r>
              <a:rPr kumimoji="0" lang="vi-VN" sz="2800" b="1" i="0" u="none" strike="noStrike" kern="1200" cap="none" spc="0" normalizeH="0" baseline="0" noProof="0">
                <a:ln>
                  <a:noFill/>
                </a:ln>
                <a:solidFill>
                  <a:prstClr val="white">
                    <a:lumMod val="95000"/>
                  </a:prstClr>
                </a:solidFill>
                <a:effectLst>
                  <a:outerShdw blurRad="50800" dist="38100" dir="2700000" algn="tl"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rPr>
              <a:t> SỐ</a:t>
            </a:r>
            <a:endParaRPr kumimoji="0" lang="en-US" sz="2800" b="1" i="0" u="none" strike="noStrike" kern="1200" cap="none" spc="0" normalizeH="0" baseline="0" noProof="0">
              <a:ln>
                <a:noFill/>
              </a:ln>
              <a:solidFill>
                <a:prstClr val="white">
                  <a:lumMod val="95000"/>
                </a:prstClr>
              </a:solidFill>
              <a:effectLst>
                <a:outerShdw blurRad="50800" dist="38100" dir="2700000" algn="tl"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Subtitle 4">
            <a:extLst>
              <a:ext uri="{FF2B5EF4-FFF2-40B4-BE49-F238E27FC236}">
                <a16:creationId xmlns:a16="http://schemas.microsoft.com/office/drawing/2014/main" id="{A96BEE8A-BC0F-A10A-8C8C-FCD2CE81873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7614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iao NV về nhà">
            <a:extLst>
              <a:ext uri="{FF2B5EF4-FFF2-40B4-BE49-F238E27FC236}">
                <a16:creationId xmlns:a16="http://schemas.microsoft.com/office/drawing/2014/main" id="{74123B98-5446-711D-BBEB-9485D9FD4565}"/>
              </a:ext>
            </a:extLst>
          </p:cNvPr>
          <p:cNvGrpSpPr/>
          <p:nvPr/>
        </p:nvGrpSpPr>
        <p:grpSpPr>
          <a:xfrm>
            <a:off x="722549" y="2215663"/>
            <a:ext cx="10360893" cy="1743750"/>
            <a:chOff x="722549" y="2215663"/>
            <a:chExt cx="10360893" cy="1743750"/>
          </a:xfrm>
        </p:grpSpPr>
        <p:grpSp>
          <p:nvGrpSpPr>
            <p:cNvPr id="15" name="Group 14">
              <a:extLst>
                <a:ext uri="{FF2B5EF4-FFF2-40B4-BE49-F238E27FC236}">
                  <a16:creationId xmlns:a16="http://schemas.microsoft.com/office/drawing/2014/main" id="{78DAF464-3D13-9BC7-8340-607380897B75}"/>
                </a:ext>
              </a:extLst>
            </p:cNvPr>
            <p:cNvGrpSpPr/>
            <p:nvPr/>
          </p:nvGrpSpPr>
          <p:grpSpPr>
            <a:xfrm>
              <a:off x="722549" y="2215663"/>
              <a:ext cx="10360893" cy="1743750"/>
              <a:chOff x="751424" y="4271768"/>
              <a:chExt cx="10360893" cy="1893682"/>
            </a:xfrm>
          </p:grpSpPr>
          <p:grpSp>
            <p:nvGrpSpPr>
              <p:cNvPr id="17" name="Group 16">
                <a:extLst>
                  <a:ext uri="{FF2B5EF4-FFF2-40B4-BE49-F238E27FC236}">
                    <a16:creationId xmlns:a16="http://schemas.microsoft.com/office/drawing/2014/main" id="{DF7C3DF1-CDB3-42A2-2B87-D8D69AA13128}"/>
                  </a:ext>
                </a:extLst>
              </p:cNvPr>
              <p:cNvGrpSpPr/>
              <p:nvPr/>
            </p:nvGrpSpPr>
            <p:grpSpPr>
              <a:xfrm>
                <a:off x="751424" y="4271768"/>
                <a:ext cx="10340110" cy="1893682"/>
                <a:chOff x="748591" y="4323722"/>
                <a:chExt cx="10193330" cy="1893682"/>
              </a:xfrm>
            </p:grpSpPr>
            <p:sp>
              <p:nvSpPr>
                <p:cNvPr id="20" name="Rectangle: Rounded Corners 19">
                  <a:extLst>
                    <a:ext uri="{FF2B5EF4-FFF2-40B4-BE49-F238E27FC236}">
                      <a16:creationId xmlns:a16="http://schemas.microsoft.com/office/drawing/2014/main" id="{81F4101F-89C8-520B-1A99-7C08F8159B16}"/>
                    </a:ext>
                  </a:extLst>
                </p:cNvPr>
                <p:cNvSpPr/>
                <p:nvPr/>
              </p:nvSpPr>
              <p:spPr>
                <a:xfrm>
                  <a:off x="1181534" y="4593968"/>
                  <a:ext cx="9760387" cy="1623436"/>
                </a:xfrm>
                <a:prstGeom prst="roundRect">
                  <a:avLst/>
                </a:prstGeom>
                <a:solidFill>
                  <a:srgbClr val="FFDC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FA68987-D2E6-CFEB-A446-A6E77945A7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8" name="Rectangle 17">
                <a:extLst>
                  <a:ext uri="{FF2B5EF4-FFF2-40B4-BE49-F238E27FC236}">
                    <a16:creationId xmlns:a16="http://schemas.microsoft.com/office/drawing/2014/main" id="{CED5AC5E-87F3-DDEA-7FC8-739C47799E78}"/>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C253D4D7-C267-6EB0-5C56-E49304194D9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6" name="TextBox 15">
              <a:extLst>
                <a:ext uri="{FF2B5EF4-FFF2-40B4-BE49-F238E27FC236}">
                  <a16:creationId xmlns:a16="http://schemas.microsoft.com/office/drawing/2014/main" id="{7C43DA6C-0F32-6A30-0234-FEB1A38F02BF}"/>
                </a:ext>
              </a:extLst>
            </p:cNvPr>
            <p:cNvSpPr txBox="1"/>
            <p:nvPr/>
          </p:nvSpPr>
          <p:spPr>
            <a:xfrm>
              <a:off x="1615756" y="2735517"/>
              <a:ext cx="9312221" cy="952890"/>
            </a:xfrm>
            <a:prstGeom prst="rect">
              <a:avLst/>
            </a:prstGeom>
            <a:noFill/>
          </p:spPr>
          <p:txBody>
            <a:bodyPr wrap="square">
              <a:spAutoFit/>
            </a:bodyPr>
            <a:lstStyle/>
            <a:p>
              <a:pPr>
                <a:lnSpc>
                  <a:spcPct val="150000"/>
                </a:lnSpc>
              </a:pPr>
              <a:r>
                <a:rPr lang="en-US" sz="20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Về</a:t>
              </a:r>
              <a:r>
                <a:rPr lang="en-US"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000" b="1"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nhà</a:t>
              </a:r>
              <a:r>
                <a:rPr lang="en-US" sz="2000" b="1"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 hãy tìm hiểu các hành vi bị cấm trong </a:t>
              </a:r>
              <a:r>
                <a:rPr lang="vi-VN" sz="2000" b="1"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Luật công nghệ thông tin số 67/2006/QH11.</a:t>
              </a:r>
            </a:p>
          </p:txBody>
        </p:sp>
      </p:grpSp>
      <p:sp>
        <p:nvSpPr>
          <p:cNvPr id="2" name="TextBox 1">
            <a:extLst>
              <a:ext uri="{FF2B5EF4-FFF2-40B4-BE49-F238E27FC236}">
                <a16:creationId xmlns:a16="http://schemas.microsoft.com/office/drawing/2014/main" id="{A1134CA4-9EC9-F08F-FF41-77C6273ACE36}"/>
              </a:ext>
            </a:extLst>
          </p:cNvPr>
          <p:cNvSpPr txBox="1"/>
          <p:nvPr/>
        </p:nvSpPr>
        <p:spPr>
          <a:xfrm>
            <a:off x="408646" y="357749"/>
            <a:ext cx="1438214" cy="369332"/>
          </a:xfrm>
          <a:prstGeom prst="rect">
            <a:avLst/>
          </a:prstGeom>
          <a:noFill/>
        </p:spPr>
        <p:txBody>
          <a:bodyPr wrap="none" rtlCol="0">
            <a:spAutoFit/>
          </a:bodyPr>
          <a:lstStyle/>
          <a:p>
            <a:r>
              <a:rPr lang="en-US" b="1">
                <a:latin typeface="Tahoma" panose="020B0604030504040204" pitchFamily="34" charset="0"/>
                <a:ea typeface="Tahoma" panose="020B0604030504040204" pitchFamily="34" charset="0"/>
                <a:cs typeface="Tahoma" panose="020B0604030504040204" pitchFamily="34" charset="0"/>
              </a:rPr>
              <a:t>VẬN DỤNG</a:t>
            </a:r>
          </a:p>
        </p:txBody>
      </p:sp>
      <p:sp>
        <p:nvSpPr>
          <p:cNvPr id="4" name="TextBox 3">
            <a:extLst>
              <a:ext uri="{FF2B5EF4-FFF2-40B4-BE49-F238E27FC236}">
                <a16:creationId xmlns:a16="http://schemas.microsoft.com/office/drawing/2014/main" id="{88A3A74F-0EAD-F9C6-616F-97AE533AC1DA}"/>
              </a:ext>
            </a:extLst>
          </p:cNvPr>
          <p:cNvSpPr txBox="1"/>
          <p:nvPr/>
        </p:nvSpPr>
        <p:spPr>
          <a:xfrm>
            <a:off x="1360868" y="4120346"/>
            <a:ext cx="6096000" cy="646331"/>
          </a:xfrm>
          <a:prstGeom prst="rect">
            <a:avLst/>
          </a:prstGeom>
          <a:noFill/>
        </p:spPr>
        <p:txBody>
          <a:bodyPr wrap="square">
            <a:spAutoFit/>
          </a:bodyPr>
          <a:lstStyle/>
          <a:p>
            <a:r>
              <a:rPr lang="en-US"/>
              <a:t>Tài liệu được chia sẻ bởi Website VnTeach.Com</a:t>
            </a:r>
          </a:p>
          <a:p>
            <a:r>
              <a:rPr lang="en-US"/>
              <a:t>https://www.vnteach.com</a:t>
            </a:r>
          </a:p>
        </p:txBody>
      </p:sp>
    </p:spTree>
    <p:extLst>
      <p:ext uri="{BB962C8B-B14F-4D97-AF65-F5344CB8AC3E}">
        <p14:creationId xmlns:p14="http://schemas.microsoft.com/office/powerpoint/2010/main" val="913339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EA316B9-3941-AAAB-4A65-EC73FE2BCFA3}"/>
              </a:ext>
            </a:extLst>
          </p:cNvPr>
          <p:cNvSpPr txBox="1"/>
          <p:nvPr/>
        </p:nvSpPr>
        <p:spPr>
          <a:xfrm>
            <a:off x="967494" y="4101332"/>
            <a:ext cx="9591040" cy="1477328"/>
          </a:xfrm>
          <a:prstGeom prst="rect">
            <a:avLst/>
          </a:prstGeom>
          <a:noFill/>
          <a:ln>
            <a:solidFill>
              <a:schemeClr val="accent1"/>
            </a:solidFill>
            <a:prstDash val="lgDash"/>
          </a:ln>
        </p:spPr>
        <p:txBody>
          <a:bodyPr wrap="square">
            <a:spAutoFit/>
          </a:bodyPr>
          <a:lstStyle/>
          <a:p>
            <a:pPr algn="just"/>
            <a:r>
              <a:rPr lang="vi-VN" dirty="0">
                <a:latin typeface="Times New Roman" panose="02020603050405020304" pitchFamily="18" charset="0"/>
                <a:ea typeface="Tahoma" panose="020B0604030504040204" pitchFamily="34" charset="0"/>
                <a:cs typeface="Times New Roman" panose="02020603050405020304" pitchFamily="18" charset="0"/>
              </a:rPr>
              <a:t> Trong thời đại kỹ thuật số phát triển, hầu hết thông tin đều ở dạng số. Điều này khiến cho đời sống xã hội thay đổi toàn diện. Công nghệ kỹ thuật số giúp cho mọi việc của con người trong lao động, sản xuất, học tập hay giải trí,… thuận tiện, dễ dàng và nhanh chóng hơn. Bên cạnh những tác động tích cực đó, công nghệ kỹ thuật số cũng có những tác động tiêu cực đến con người. Em hãy thảo luận với bạn và kể ra một vài tác động tiêu cực đó.</a:t>
            </a:r>
            <a:endParaRPr lang="en-US"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 name="Picture 2" descr="Back to school, happy Pupils children learning computer reading books  concept 23366108 PNG">
            <a:extLst>
              <a:ext uri="{FF2B5EF4-FFF2-40B4-BE49-F238E27FC236}">
                <a16:creationId xmlns:a16="http://schemas.microsoft.com/office/drawing/2014/main" id="{E2CEDE0D-A564-1AF6-AED4-83EFA7615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930" y="453430"/>
            <a:ext cx="3660140" cy="2743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D1B27B-029E-E33A-7CFB-05179BBE5F2D}"/>
              </a:ext>
            </a:extLst>
          </p:cNvPr>
          <p:cNvSpPr txBox="1"/>
          <p:nvPr/>
        </p:nvSpPr>
        <p:spPr>
          <a:xfrm>
            <a:off x="4619474" y="3429000"/>
            <a:ext cx="2953053" cy="369332"/>
          </a:xfrm>
          <a:prstGeom prst="rect">
            <a:avLst/>
          </a:prstGeom>
          <a:noFill/>
        </p:spPr>
        <p:txBody>
          <a:bodyPr wrap="none" rtlCol="0">
            <a:spAutoFit/>
          </a:bodyPr>
          <a:lstStyle/>
          <a:p>
            <a:r>
              <a:rPr lang="en-US" b="1">
                <a:latin typeface="Tahoma" panose="020B0604030504040204" pitchFamily="34" charset="0"/>
                <a:ea typeface="Tahoma" panose="020B0604030504040204" pitchFamily="34" charset="0"/>
                <a:cs typeface="Tahoma" panose="020B0604030504040204" pitchFamily="34" charset="0"/>
              </a:rPr>
              <a:t>HOẠT ĐỘNG NHÓM ĐÔI</a:t>
            </a:r>
          </a:p>
        </p:txBody>
      </p:sp>
    </p:spTree>
    <p:extLst>
      <p:ext uri="{BB962C8B-B14F-4D97-AF65-F5344CB8AC3E}">
        <p14:creationId xmlns:p14="http://schemas.microsoft.com/office/powerpoint/2010/main" val="260174777"/>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52FFC3-19E2-EA6A-DC3F-DF0E82ED26E9}"/>
              </a:ext>
            </a:extLst>
          </p:cNvPr>
          <p:cNvSpPr txBox="1"/>
          <p:nvPr/>
        </p:nvSpPr>
        <p:spPr>
          <a:xfrm>
            <a:off x="408646" y="357749"/>
            <a:ext cx="7534435" cy="369332"/>
          </a:xfrm>
          <a:prstGeom prst="rect">
            <a:avLst/>
          </a:prstGeom>
          <a:noFill/>
        </p:spPr>
        <p:txBody>
          <a:bodyPr wrap="none" rtlCol="0">
            <a:spAutoFit/>
          </a:bodyPr>
          <a:lstStyle/>
          <a:p>
            <a:r>
              <a:rPr lang="en-US" b="1">
                <a:latin typeface="Tahoma" panose="020B0604030504040204" pitchFamily="34" charset="0"/>
                <a:ea typeface="Tahoma" panose="020B0604030504040204" pitchFamily="34" charset="0"/>
                <a:cs typeface="Tahoma" panose="020B0604030504040204" pitchFamily="34" charset="0"/>
              </a:rPr>
              <a:t>1. MỘT SỐ TÁC ĐỘNG TIÊU CỰC CỦA CÔNG NGHỆ KỸ THUẬT SỐ</a:t>
            </a:r>
          </a:p>
        </p:txBody>
      </p:sp>
      <p:pic>
        <p:nvPicPr>
          <p:cNvPr id="6" name="Online Media 5" title="TÁC ĐỘNG CỦA CÁCH MẠNG CÔNG NGHIỆP 4.0 - VTV 1">
            <a:hlinkClick r:id="" action="ppaction://media"/>
            <a:extLst>
              <a:ext uri="{FF2B5EF4-FFF2-40B4-BE49-F238E27FC236}">
                <a16:creationId xmlns:a16="http://schemas.microsoft.com/office/drawing/2014/main" id="{52D9C69F-CC18-A99F-21C0-B0DB7F5E8B35}"/>
              </a:ext>
            </a:extLst>
          </p:cNvPr>
          <p:cNvPicPr>
            <a:picLocks noRot="1" noChangeAspect="1"/>
          </p:cNvPicPr>
          <p:nvPr>
            <a:videoFile r:link="rId1"/>
          </p:nvPr>
        </p:nvPicPr>
        <p:blipFill>
          <a:blip r:embed="rId3"/>
          <a:stretch>
            <a:fillRect/>
          </a:stretch>
        </p:blipFill>
        <p:spPr>
          <a:xfrm>
            <a:off x="1542919" y="858520"/>
            <a:ext cx="9106163" cy="5140960"/>
          </a:xfrm>
          <a:prstGeom prst="rect">
            <a:avLst/>
          </a:prstGeom>
        </p:spPr>
      </p:pic>
    </p:spTree>
    <p:extLst>
      <p:ext uri="{BB962C8B-B14F-4D97-AF65-F5344CB8AC3E}">
        <p14:creationId xmlns:p14="http://schemas.microsoft.com/office/powerpoint/2010/main" val="30673317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2meta.com - 5 Minute Timer-(1080p)">
            <a:hlinkClick r:id="" action="ppaction://media"/>
            <a:extLst>
              <a:ext uri="{FF2B5EF4-FFF2-40B4-BE49-F238E27FC236}">
                <a16:creationId xmlns:a16="http://schemas.microsoft.com/office/drawing/2014/main" id="{582FA788-9D6F-6995-C8E1-678F57D061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4066869" y="4502259"/>
            <a:ext cx="2206414" cy="965167"/>
          </a:xfrm>
          <a:prstGeom prst="rect">
            <a:avLst/>
          </a:prstGeom>
        </p:spPr>
      </p:pic>
      <p:grpSp>
        <p:nvGrpSpPr>
          <p:cNvPr id="11" name="Xem KQ">
            <a:extLst>
              <a:ext uri="{FF2B5EF4-FFF2-40B4-BE49-F238E27FC236}">
                <a16:creationId xmlns:a16="http://schemas.microsoft.com/office/drawing/2014/main" id="{82229C08-F653-8D95-785C-6CE09742C2D9}"/>
              </a:ext>
            </a:extLst>
          </p:cNvPr>
          <p:cNvGrpSpPr/>
          <p:nvPr/>
        </p:nvGrpSpPr>
        <p:grpSpPr>
          <a:xfrm>
            <a:off x="6881028" y="4385620"/>
            <a:ext cx="1062053" cy="1062053"/>
            <a:chOff x="1580575" y="4515507"/>
            <a:chExt cx="1278588" cy="1278588"/>
          </a:xfrm>
        </p:grpSpPr>
        <p:pic>
          <p:nvPicPr>
            <p:cNvPr id="12" name="Picture 2">
              <a:extLst>
                <a:ext uri="{FF2B5EF4-FFF2-40B4-BE49-F238E27FC236}">
                  <a16:creationId xmlns:a16="http://schemas.microsoft.com/office/drawing/2014/main" id="{E8FDC17D-AADE-21EC-51CB-7DC6495B42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hlinkClick r:id="rId6" action="ppaction://hlinksldjump"/>
              <a:extLst>
                <a:ext uri="{FF2B5EF4-FFF2-40B4-BE49-F238E27FC236}">
                  <a16:creationId xmlns:a16="http://schemas.microsoft.com/office/drawing/2014/main" id="{78F11476-DC60-979F-4841-6AB80C7C1F0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34756DB0-3539-C071-3AD8-34E1239DE7BB}"/>
              </a:ext>
            </a:extLst>
          </p:cNvPr>
          <p:cNvGrpSpPr/>
          <p:nvPr/>
        </p:nvGrpSpPr>
        <p:grpSpPr>
          <a:xfrm>
            <a:off x="3758390" y="4052683"/>
            <a:ext cx="2848282" cy="1881318"/>
            <a:chOff x="5430688" y="198416"/>
            <a:chExt cx="3429000" cy="2264888"/>
          </a:xfrm>
        </p:grpSpPr>
        <p:pic>
          <p:nvPicPr>
            <p:cNvPr id="16" name="Picture 4">
              <a:extLst>
                <a:ext uri="{FF2B5EF4-FFF2-40B4-BE49-F238E27FC236}">
                  <a16:creationId xmlns:a16="http://schemas.microsoft.com/office/drawing/2014/main" id="{978F2CF0-F4D8-F08D-99CF-A5E878156A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D14A3D-B9A0-64D6-4995-97AEBB9A9224}"/>
                </a:ext>
              </a:extLst>
            </p:cNvPr>
            <p:cNvSpPr txBox="1"/>
            <p:nvPr/>
          </p:nvSpPr>
          <p:spPr>
            <a:xfrm>
              <a:off x="5991048" y="976917"/>
              <a:ext cx="2707936" cy="778107"/>
            </a:xfrm>
            <a:prstGeom prst="rect">
              <a:avLst/>
            </a:prstGeom>
            <a:noFill/>
          </p:spPr>
          <p:txBody>
            <a:bodyPr wrap="none" rtlCol="0">
              <a:spAutoFit/>
            </a:bodyPr>
            <a:lstStyle/>
            <a:p>
              <a:r>
                <a:rPr lang="en-US" sz="36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sp>
        <p:nvSpPr>
          <p:cNvPr id="19" name="TextBox 18">
            <a:extLst>
              <a:ext uri="{FF2B5EF4-FFF2-40B4-BE49-F238E27FC236}">
                <a16:creationId xmlns:a16="http://schemas.microsoft.com/office/drawing/2014/main" id="{4071DD49-7271-C33C-23A8-8A49BE39D5D9}"/>
              </a:ext>
            </a:extLst>
          </p:cNvPr>
          <p:cNvSpPr txBox="1"/>
          <p:nvPr/>
        </p:nvSpPr>
        <p:spPr>
          <a:xfrm>
            <a:off x="408646" y="928714"/>
            <a:ext cx="11093791" cy="2333685"/>
          </a:xfrm>
          <a:prstGeom prst="roundRect">
            <a:avLst>
              <a:gd name="adj" fmla="val 7937"/>
            </a:avLst>
          </a:prstGeom>
          <a:solidFill>
            <a:schemeClr val="accent6">
              <a:lumMod val="40000"/>
              <a:lumOff val="60000"/>
            </a:schemeClr>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1. Chọn những phương án nói về tác động tiêu cực của công nghệ kĩ thuật số tới đời sống con người và xã hội. </a:t>
            </a:r>
          </a:p>
          <a:p>
            <a:r>
              <a:rPr lang="vi-VN" sz="2000" dirty="0">
                <a:latin typeface="Times New Roman" panose="02020603050405020304" pitchFamily="18" charset="0"/>
                <a:cs typeface="Times New Roman" panose="02020603050405020304" pitchFamily="18" charset="0"/>
              </a:rPr>
              <a:t>A. Quyền riêng tư dễ bị ảnh hưởng. </a:t>
            </a:r>
          </a:p>
          <a:p>
            <a:r>
              <a:rPr lang="vi-VN" sz="2000" dirty="0">
                <a:latin typeface="Times New Roman" panose="02020603050405020304" pitchFamily="18" charset="0"/>
                <a:cs typeface="Times New Roman" panose="02020603050405020304" pitchFamily="18" charset="0"/>
              </a:rPr>
              <a:t>B. Dữ liệu tài khoản ngân hàng bị đánh cắp. </a:t>
            </a:r>
          </a:p>
          <a:p>
            <a:r>
              <a:rPr lang="vi-VN" sz="2000" dirty="0">
                <a:latin typeface="Times New Roman" panose="02020603050405020304" pitchFamily="18" charset="0"/>
                <a:cs typeface="Times New Roman" panose="02020603050405020304" pitchFamily="18" charset="0"/>
              </a:rPr>
              <a:t>C. Giao dịch trong thương mại tăng nhanh nhờ ứng dụng ngân hàng số. </a:t>
            </a:r>
          </a:p>
          <a:p>
            <a:r>
              <a:rPr lang="vi-VN" sz="2000" dirty="0">
                <a:latin typeface="Times New Roman" panose="02020603050405020304" pitchFamily="18" charset="0"/>
                <a:cs typeface="Times New Roman" panose="02020603050405020304" pitchFamily="18" charset="0"/>
              </a:rPr>
              <a:t>D. Ô nhiễm do rác thải từ những thiết bị công nghệ số lỗi thời. </a:t>
            </a:r>
          </a:p>
          <a:p>
            <a:r>
              <a:rPr lang="vi-VN" sz="2000" dirty="0">
                <a:latin typeface="Times New Roman" panose="02020603050405020304" pitchFamily="18" charset="0"/>
                <a:cs typeface="Times New Roman" panose="02020603050405020304" pitchFamily="18" charset="0"/>
              </a:rPr>
              <a:t>2. Em hãy kể thêm một vài tác động tiêu cực của công nghệ kĩ thuật số đối với xã hội.</a:t>
            </a:r>
          </a:p>
        </p:txBody>
      </p:sp>
      <p:sp>
        <p:nvSpPr>
          <p:cNvPr id="2" name="TextBox 1">
            <a:extLst>
              <a:ext uri="{FF2B5EF4-FFF2-40B4-BE49-F238E27FC236}">
                <a16:creationId xmlns:a16="http://schemas.microsoft.com/office/drawing/2014/main" id="{BC52FFC3-19E2-EA6A-DC3F-DF0E82ED26E9}"/>
              </a:ext>
            </a:extLst>
          </p:cNvPr>
          <p:cNvSpPr txBox="1"/>
          <p:nvPr/>
        </p:nvSpPr>
        <p:spPr>
          <a:xfrm>
            <a:off x="408646" y="357749"/>
            <a:ext cx="7534435" cy="369332"/>
          </a:xfrm>
          <a:prstGeom prst="rect">
            <a:avLst/>
          </a:prstGeom>
          <a:noFill/>
        </p:spPr>
        <p:txBody>
          <a:bodyPr wrap="none" rtlCol="0">
            <a:spAutoFit/>
          </a:bodyPr>
          <a:lstStyle/>
          <a:p>
            <a:r>
              <a:rPr lang="en-US" b="1">
                <a:latin typeface="Tahoma" panose="020B0604030504040204" pitchFamily="34" charset="0"/>
                <a:ea typeface="Tahoma" panose="020B0604030504040204" pitchFamily="34" charset="0"/>
                <a:cs typeface="Tahoma" panose="020B0604030504040204" pitchFamily="34" charset="0"/>
              </a:rPr>
              <a:t>1. MỘT SỐ TÁC ĐỘNG TIÊU CỰC CỦA CÔNG NGHỆ KỸ THUẬT SỐ</a:t>
            </a:r>
          </a:p>
        </p:txBody>
      </p:sp>
    </p:spTree>
    <p:extLst>
      <p:ext uri="{BB962C8B-B14F-4D97-AF65-F5344CB8AC3E}">
        <p14:creationId xmlns:p14="http://schemas.microsoft.com/office/powerpoint/2010/main" val="22895292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5"/>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15"/>
                                        </p:tgtEl>
                                        <p:attrNameLst>
                                          <p:attrName>ppt_w</p:attrName>
                                        </p:attrNameLst>
                                      </p:cBhvr>
                                      <p:tavLst>
                                        <p:tav tm="0">
                                          <p:val>
                                            <p:strVal val="ppt_w"/>
                                          </p:val>
                                        </p:tav>
                                        <p:tav tm="100000">
                                          <p:val>
                                            <p:fltVal val="0"/>
                                          </p:val>
                                        </p:tav>
                                      </p:tavLst>
                                    </p:anim>
                                    <p:anim calcmode="lin" valueType="num">
                                      <p:cBhvr>
                                        <p:cTn id="16" dur="500"/>
                                        <p:tgtEl>
                                          <p:spTgt spid="15"/>
                                        </p:tgtEl>
                                        <p:attrNameLst>
                                          <p:attrName>ppt_h</p:attrName>
                                        </p:attrNameLst>
                                      </p:cBhvr>
                                      <p:tavLst>
                                        <p:tav tm="0">
                                          <p:val>
                                            <p:strVal val="ppt_h"/>
                                          </p:val>
                                        </p:tav>
                                        <p:tav tm="100000">
                                          <p:val>
                                            <p:fltVal val="0"/>
                                          </p:val>
                                        </p:tav>
                                      </p:tavLst>
                                    </p:anim>
                                    <p:anim calcmode="lin" valueType="num">
                                      <p:cBhvr>
                                        <p:cTn id="17" dur="500"/>
                                        <p:tgtEl>
                                          <p:spTgt spid="15"/>
                                        </p:tgtEl>
                                        <p:attrNameLst>
                                          <p:attrName>style.rotation</p:attrName>
                                        </p:attrNameLst>
                                      </p:cBhvr>
                                      <p:tavLst>
                                        <p:tav tm="0">
                                          <p:val>
                                            <p:fltVal val="0"/>
                                          </p:val>
                                        </p:tav>
                                        <p:tav tm="100000">
                                          <p:val>
                                            <p:fltVal val="360"/>
                                          </p:val>
                                        </p:tav>
                                      </p:tavLst>
                                    </p:anim>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par>
                          <p:cTn id="20" fill="hold">
                            <p:stCondLst>
                              <p:cond delay="500"/>
                            </p:stCondLst>
                            <p:childTnLst>
                              <p:par>
                                <p:cTn id="21" presetID="1" presetClass="mediacall" presetSubtype="0" fill="hold" nodeType="afterEffect">
                                  <p:stCondLst>
                                    <p:cond delay="0"/>
                                  </p:stCondLst>
                                  <p:childTnLst>
                                    <p:cmd type="call" cmd="playFrom(0.0)">
                                      <p:cBhvr>
                                        <p:cTn id="22" dur="315015" fill="hold"/>
                                        <p:tgtEl>
                                          <p:spTgt spid="7"/>
                                        </p:tgtEl>
                                      </p:cBhvr>
                                    </p:cmd>
                                  </p:childTnLst>
                                </p:cTn>
                              </p:par>
                            </p:childTnLst>
                          </p:cTn>
                        </p:par>
                      </p:childTnLst>
                    </p:cTn>
                  </p:par>
                </p:childTnLst>
              </p:cTn>
              <p:nextCondLst>
                <p:cond evt="onClick" delay="0">
                  <p:tgtEl>
                    <p:spTgt spid="15"/>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after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md type="call" cmd="stop">
                                      <p:cBhvr>
                                        <p:cTn id="29" dur="1">
                                          <p:stCondLst>
                                            <p:cond delay="499"/>
                                          </p:stCondLst>
                                        </p:cTn>
                                        <p:tgtEl>
                                          <p:spTgt spid="7"/>
                                        </p:tgtEl>
                                      </p:cBhvr>
                                    </p:cmd>
                                  </p:childTnLst>
                                </p:cTn>
                              </p:par>
                            </p:childTnLst>
                          </p:cTn>
                        </p:par>
                      </p:childTnLst>
                    </p:cTn>
                  </p:par>
                </p:childTnLst>
              </p:cTn>
              <p:nextCondLst>
                <p:cond evt="onClick" delay="0">
                  <p:tgtEl>
                    <p:spTgt spid="11"/>
                  </p:tgtEl>
                </p:cond>
              </p:nextCondLst>
            </p:seq>
            <p:video>
              <p:cMediaNode vol="80000" mute="1">
                <p:cTn id="30"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Báo cáo hoạt động nhóm">
            <a:extLst>
              <a:ext uri="{FF2B5EF4-FFF2-40B4-BE49-F238E27FC236}">
                <a16:creationId xmlns:a16="http://schemas.microsoft.com/office/drawing/2014/main" id="{347B6F73-4CCE-BB8A-EB7A-7EC18EE43BA1}"/>
              </a:ext>
            </a:extLst>
          </p:cNvPr>
          <p:cNvGrpSpPr/>
          <p:nvPr/>
        </p:nvGrpSpPr>
        <p:grpSpPr>
          <a:xfrm>
            <a:off x="307388" y="1702470"/>
            <a:ext cx="11577223" cy="3716881"/>
            <a:chOff x="99533" y="2275709"/>
            <a:chExt cx="11577223" cy="3716881"/>
          </a:xfrm>
        </p:grpSpPr>
        <p:sp>
          <p:nvSpPr>
            <p:cNvPr id="25" name="Rectangle: Rounded Corners 24">
              <a:extLst>
                <a:ext uri="{FF2B5EF4-FFF2-40B4-BE49-F238E27FC236}">
                  <a16:creationId xmlns:a16="http://schemas.microsoft.com/office/drawing/2014/main" id="{20EC71D4-A6A9-11FE-D18C-B2C138FD14C6}"/>
                </a:ext>
              </a:extLst>
            </p:cNvPr>
            <p:cNvSpPr/>
            <p:nvPr/>
          </p:nvSpPr>
          <p:spPr>
            <a:xfrm>
              <a:off x="515241" y="2275709"/>
              <a:ext cx="11161515" cy="3579649"/>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D64EA5E-E99C-B364-8874-5BAB45A78CBC}"/>
                </a:ext>
              </a:extLst>
            </p:cNvPr>
            <p:cNvSpPr txBox="1"/>
            <p:nvPr/>
          </p:nvSpPr>
          <p:spPr>
            <a:xfrm>
              <a:off x="1010923" y="2514715"/>
              <a:ext cx="10585860" cy="3477875"/>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Đáp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án</a:t>
              </a:r>
              <a:r>
                <a:rPr lang="en-US" sz="2000" dirty="0">
                  <a:latin typeface="Times New Roman" panose="02020603050405020304" pitchFamily="18" charset="0"/>
                  <a:cs typeface="Times New Roman" panose="02020603050405020304" pitchFamily="18" charset="0"/>
                </a:rPr>
                <a:t> A,B</a:t>
              </a:r>
            </a:p>
            <a:p>
              <a:r>
                <a:rPr lang="en-US" sz="2000" dirty="0">
                  <a:latin typeface="Times New Roman" panose="02020603050405020304" pitchFamily="18" charset="0"/>
                  <a:cs typeface="Times New Roman" panose="02020603050405020304" pitchFamily="18" charset="0"/>
                </a:rPr>
                <a:t>2. M</a:t>
              </a:r>
              <a:r>
                <a:rPr lang="vi-VN" sz="2000" dirty="0">
                  <a:latin typeface="Times New Roman" panose="02020603050405020304" pitchFamily="18" charset="0"/>
                  <a:cs typeface="Times New Roman" panose="02020603050405020304" pitchFamily="18" charset="0"/>
                </a:rPr>
                <a:t>ột </a:t>
              </a:r>
              <a:r>
                <a:rPr lang="en-US" sz="2000" dirty="0" err="1">
                  <a:latin typeface="Times New Roman" panose="02020603050405020304" pitchFamily="18" charset="0"/>
                  <a:cs typeface="Times New Roman" panose="02020603050405020304" pitchFamily="18" charset="0"/>
                </a:rPr>
                <a:t>số</a:t>
              </a:r>
              <a:r>
                <a:rPr lang="vi-VN" sz="2000" dirty="0">
                  <a:latin typeface="Times New Roman" panose="02020603050405020304" pitchFamily="18" charset="0"/>
                  <a:cs typeface="Times New Roman" panose="02020603050405020304" pitchFamily="18" charset="0"/>
                </a:rPr>
                <a:t> tác động tiêu cực của công nghệ kĩ thuật số đối với xã hội.</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Chơi trò chơi điện tử quá nhiều, liên tục có thể gây nghiện. Không được chơi sẽ cảm thấy bứt rứt, khó chịu, không kiểm soát được cảm xúc</a:t>
              </a:r>
            </a:p>
            <a:p>
              <a:r>
                <a:rPr lang="vi-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Quá lệ thuộc vào công nghệ kỹ thuật số để giải quyết những vấn đề nhỏ trong cuộc sống</a:t>
              </a:r>
            </a:p>
            <a:p>
              <a:r>
                <a:rPr lang="vi-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Trò chuyện trực tuyến với đối tượng ẩn danh hay mạo danh dẫn đến nguy cơ mất an toàn do có thể lộ thông tin cá nhân</a:t>
              </a:r>
            </a:p>
            <a:p>
              <a:r>
                <a:rPr lang="vi-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Thông tin số có thể bị đánh cắp, gây thiệt hại cho người sử dụng.</a:t>
              </a:r>
            </a:p>
            <a:p>
              <a:r>
                <a:rPr lang="vi-V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Thông tin về cha mẹ, số điện thoại, địa chỉ nhà của học sinh có thể bị đánh cắp và bị các đối tượng xấu lợi dụng, giả danh liên hệ để lừa cha mẹ học sinh.</a:t>
              </a:r>
            </a:p>
            <a:p>
              <a:endParaRPr lang="vi-VN" sz="2000" dirty="0">
                <a:latin typeface="Times New Roman" panose="02020603050405020304" pitchFamily="18" charset="0"/>
                <a:cs typeface="Times New Roman" panose="02020603050405020304" pitchFamily="18" charset="0"/>
              </a:endParaRPr>
            </a:p>
          </p:txBody>
        </p:sp>
        <p:pic>
          <p:nvPicPr>
            <p:cNvPr id="27" name="Picture 26">
              <a:extLst>
                <a:ext uri="{FF2B5EF4-FFF2-40B4-BE49-F238E27FC236}">
                  <a16:creationId xmlns:a16="http://schemas.microsoft.com/office/drawing/2014/main" id="{E3469F01-AA2F-8DA2-79C1-6018328F6253}"/>
                </a:ext>
              </a:extLst>
            </p:cNvPr>
            <p:cNvPicPr>
              <a:picLocks noChangeAspect="1"/>
            </p:cNvPicPr>
            <p:nvPr/>
          </p:nvPicPr>
          <p:blipFill>
            <a:blip r:embed="rId2"/>
            <a:stretch>
              <a:fillRect/>
            </a:stretch>
          </p:blipFill>
          <p:spPr>
            <a:xfrm>
              <a:off x="99533" y="2275709"/>
              <a:ext cx="831417" cy="831417"/>
            </a:xfrm>
            <a:prstGeom prst="rect">
              <a:avLst/>
            </a:prstGeom>
          </p:spPr>
        </p:pic>
      </p:grpSp>
      <p:sp>
        <p:nvSpPr>
          <p:cNvPr id="2" name="TextBox 1">
            <a:extLst>
              <a:ext uri="{FF2B5EF4-FFF2-40B4-BE49-F238E27FC236}">
                <a16:creationId xmlns:a16="http://schemas.microsoft.com/office/drawing/2014/main" id="{BC52FFC3-19E2-EA6A-DC3F-DF0E82ED26E9}"/>
              </a:ext>
            </a:extLst>
          </p:cNvPr>
          <p:cNvSpPr txBox="1"/>
          <p:nvPr/>
        </p:nvSpPr>
        <p:spPr>
          <a:xfrm>
            <a:off x="408646" y="357749"/>
            <a:ext cx="7534435" cy="369332"/>
          </a:xfrm>
          <a:prstGeom prst="rect">
            <a:avLst/>
          </a:prstGeom>
          <a:noFill/>
        </p:spPr>
        <p:txBody>
          <a:bodyPr wrap="none" rtlCol="0">
            <a:spAutoFit/>
          </a:bodyPr>
          <a:lstStyle/>
          <a:p>
            <a:r>
              <a:rPr lang="en-US" b="1">
                <a:latin typeface="Tahoma" panose="020B0604030504040204" pitchFamily="34" charset="0"/>
                <a:ea typeface="Tahoma" panose="020B0604030504040204" pitchFamily="34" charset="0"/>
                <a:cs typeface="Tahoma" panose="020B0604030504040204" pitchFamily="34" charset="0"/>
              </a:rPr>
              <a:t>1. MỘT SỐ TÁC ĐỘNG TIÊU CỰC CỦA CÔNG NGHỆ KỸ THUẬT SỐ</a:t>
            </a:r>
          </a:p>
        </p:txBody>
      </p:sp>
    </p:spTree>
    <p:extLst>
      <p:ext uri="{BB962C8B-B14F-4D97-AF65-F5344CB8AC3E}">
        <p14:creationId xmlns:p14="http://schemas.microsoft.com/office/powerpoint/2010/main" val="37090831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52FFC3-19E2-EA6A-DC3F-DF0E82ED26E9}"/>
              </a:ext>
            </a:extLst>
          </p:cNvPr>
          <p:cNvSpPr txBox="1"/>
          <p:nvPr/>
        </p:nvSpPr>
        <p:spPr>
          <a:xfrm>
            <a:off x="408646" y="357749"/>
            <a:ext cx="7534435" cy="369332"/>
          </a:xfrm>
          <a:prstGeom prst="rect">
            <a:avLst/>
          </a:prstGeom>
          <a:noFill/>
        </p:spPr>
        <p:txBody>
          <a:bodyPr wrap="none" rtlCol="0">
            <a:spAutoFit/>
          </a:bodyPr>
          <a:lstStyle/>
          <a:p>
            <a:r>
              <a:rPr lang="en-US" b="1">
                <a:latin typeface="Tahoma" panose="020B0604030504040204" pitchFamily="34" charset="0"/>
                <a:ea typeface="Tahoma" panose="020B0604030504040204" pitchFamily="34" charset="0"/>
                <a:cs typeface="Tahoma" panose="020B0604030504040204" pitchFamily="34" charset="0"/>
              </a:rPr>
              <a:t>1. MỘT SỐ TÁC ĐỘNG TIÊU CỰC CỦA CÔNG NGHỆ KỸ THUẬT SỐ</a:t>
            </a:r>
          </a:p>
        </p:txBody>
      </p:sp>
      <p:grpSp>
        <p:nvGrpSpPr>
          <p:cNvPr id="3" name="Ghi nhớ">
            <a:extLst>
              <a:ext uri="{FF2B5EF4-FFF2-40B4-BE49-F238E27FC236}">
                <a16:creationId xmlns:a16="http://schemas.microsoft.com/office/drawing/2014/main" id="{73FBE0AC-57D1-9152-7E5B-7CFE9BF76ECD}"/>
              </a:ext>
            </a:extLst>
          </p:cNvPr>
          <p:cNvGrpSpPr/>
          <p:nvPr/>
        </p:nvGrpSpPr>
        <p:grpSpPr>
          <a:xfrm>
            <a:off x="722549" y="2215660"/>
            <a:ext cx="10360893" cy="1382391"/>
            <a:chOff x="722549" y="2215660"/>
            <a:chExt cx="10360893" cy="1382391"/>
          </a:xfrm>
        </p:grpSpPr>
        <p:grpSp>
          <p:nvGrpSpPr>
            <p:cNvPr id="4" name="Group 3">
              <a:extLst>
                <a:ext uri="{FF2B5EF4-FFF2-40B4-BE49-F238E27FC236}">
                  <a16:creationId xmlns:a16="http://schemas.microsoft.com/office/drawing/2014/main" id="{BAE97676-5960-F400-8AE8-278D9A4D107A}"/>
                </a:ext>
              </a:extLst>
            </p:cNvPr>
            <p:cNvGrpSpPr/>
            <p:nvPr/>
          </p:nvGrpSpPr>
          <p:grpSpPr>
            <a:xfrm>
              <a:off x="722549" y="2215660"/>
              <a:ext cx="10360893" cy="1327638"/>
              <a:chOff x="751424" y="4271766"/>
              <a:chExt cx="10360893" cy="1441792"/>
            </a:xfrm>
          </p:grpSpPr>
          <p:grpSp>
            <p:nvGrpSpPr>
              <p:cNvPr id="6" name="Group 5">
                <a:extLst>
                  <a:ext uri="{FF2B5EF4-FFF2-40B4-BE49-F238E27FC236}">
                    <a16:creationId xmlns:a16="http://schemas.microsoft.com/office/drawing/2014/main" id="{F0861DF1-DD2D-BBE8-2999-5D1A418EF89E}"/>
                  </a:ext>
                </a:extLst>
              </p:cNvPr>
              <p:cNvGrpSpPr/>
              <p:nvPr/>
            </p:nvGrpSpPr>
            <p:grpSpPr>
              <a:xfrm>
                <a:off x="751424" y="4271766"/>
                <a:ext cx="10340110" cy="1441792"/>
                <a:chOff x="748591" y="4323720"/>
                <a:chExt cx="10193330" cy="1441792"/>
              </a:xfrm>
            </p:grpSpPr>
            <p:sp>
              <p:nvSpPr>
                <p:cNvPr id="9" name="Rectangle: Rounded Corners 8">
                  <a:extLst>
                    <a:ext uri="{FF2B5EF4-FFF2-40B4-BE49-F238E27FC236}">
                      <a16:creationId xmlns:a16="http://schemas.microsoft.com/office/drawing/2014/main" id="{207E71FA-4F0A-0A47-16A9-DBB2F0F1F782}"/>
                    </a:ext>
                  </a:extLst>
                </p:cNvPr>
                <p:cNvSpPr/>
                <p:nvPr/>
              </p:nvSpPr>
              <p:spPr>
                <a:xfrm>
                  <a:off x="1181534" y="4594429"/>
                  <a:ext cx="9760387" cy="1171083"/>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0A6C80A9-17F4-1B28-BE37-BF4AADDFC71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7" name="Rectangle 6">
                <a:extLst>
                  <a:ext uri="{FF2B5EF4-FFF2-40B4-BE49-F238E27FC236}">
                    <a16:creationId xmlns:a16="http://schemas.microsoft.com/office/drawing/2014/main" id="{87985E99-A7B3-593F-11EB-E2B1856EE863}"/>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945110D5-9EA9-73B9-BFEE-AA86B99EE5B5}"/>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A25CF15B-F54F-0943-1B46-060667041E75}"/>
                </a:ext>
              </a:extLst>
            </p:cNvPr>
            <p:cNvSpPr txBox="1"/>
            <p:nvPr/>
          </p:nvSpPr>
          <p:spPr>
            <a:xfrm>
              <a:off x="1615756" y="2464086"/>
              <a:ext cx="9312221" cy="1133965"/>
            </a:xfrm>
            <a:prstGeom prst="rect">
              <a:avLst/>
            </a:prstGeom>
            <a:noFill/>
          </p:spPr>
          <p:txBody>
            <a:bodyPr wrap="square">
              <a:spAutoFit/>
            </a:bodyPr>
            <a:lstStyle/>
            <a:p>
              <a:pPr>
                <a:lnSpc>
                  <a:spcPct val="150000"/>
                </a:lnSpc>
              </a:pPr>
              <a:r>
                <a:rPr lang="en-US" sz="2400" dirty="0" err="1">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Ngoài</a:t>
              </a:r>
              <a:r>
                <a:rPr lang="en-US"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a:t>
              </a:r>
              <a:r>
                <a:rPr lang="en-US" sz="24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c</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ác tác động tích cực</a:t>
              </a:r>
              <a:r>
                <a:rPr lang="en-US"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a:t>
              </a:r>
              <a:r>
                <a:rPr lang="vi-VN" sz="24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 công nghệ kỹ thuật số còn có một số tác động tiêu cực lên đời sống con người và xã hội</a:t>
              </a:r>
            </a:p>
          </p:txBody>
        </p:sp>
      </p:grpSp>
    </p:spTree>
    <p:extLst>
      <p:ext uri="{BB962C8B-B14F-4D97-AF65-F5344CB8AC3E}">
        <p14:creationId xmlns:p14="http://schemas.microsoft.com/office/powerpoint/2010/main" val="12001006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054E123-0ECB-B222-D317-5D9A938E9377}"/>
              </a:ext>
            </a:extLst>
          </p:cNvPr>
          <p:cNvSpPr/>
          <p:nvPr/>
        </p:nvSpPr>
        <p:spPr>
          <a:xfrm>
            <a:off x="3137520" y="3251840"/>
            <a:ext cx="5474352" cy="798261"/>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000">
                <a:solidFill>
                  <a:prstClr val="white"/>
                </a:solidFill>
                <a:latin typeface="Times New Roman" panose="02020603050405020304" pitchFamily="18" charset="0"/>
                <a:ea typeface="Tahoma" panose="020B0604030504040204" pitchFamily="34" charset="0"/>
                <a:cs typeface="Times New Roman" panose="02020603050405020304" pitchFamily="18" charset="0"/>
              </a:rPr>
              <a:t>B. Truy cập mạng xã hội trong nhiều giờ</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0A89353A-0335-531D-8D6C-E06DDF2C93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1119" y="3337345"/>
            <a:ext cx="807556" cy="778352"/>
          </a:xfrm>
          <a:prstGeom prst="rect">
            <a:avLst/>
          </a:prstGeom>
          <a:noFill/>
        </p:spPr>
      </p:pic>
      <p:sp>
        <p:nvSpPr>
          <p:cNvPr id="13" name="Rectangle 12">
            <a:extLst>
              <a:ext uri="{FF2B5EF4-FFF2-40B4-BE49-F238E27FC236}">
                <a16:creationId xmlns:a16="http://schemas.microsoft.com/office/drawing/2014/main" id="{0BB5B0C4-2BFB-CA48-0CCF-C9E33EF22D28}"/>
              </a:ext>
            </a:extLst>
          </p:cNvPr>
          <p:cNvSpPr/>
          <p:nvPr/>
        </p:nvSpPr>
        <p:spPr>
          <a:xfrm>
            <a:off x="3137520" y="2044343"/>
            <a:ext cx="5474352" cy="775878"/>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000">
                <a:solidFill>
                  <a:prstClr val="white"/>
                </a:solidFill>
                <a:latin typeface="Times New Roman" panose="02020603050405020304" pitchFamily="18" charset="0"/>
                <a:ea typeface="Tahoma" panose="020B0604030504040204" pitchFamily="34" charset="0"/>
                <a:cs typeface="Times New Roman" panose="02020603050405020304" pitchFamily="18" charset="0"/>
              </a:rPr>
              <a:t>A. Nhờ trí tuệ nhân tạo làm bài tập về nhà</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E21A812F-9340-6073-4572-73A758B73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1119" y="2097167"/>
            <a:ext cx="807556" cy="778352"/>
          </a:xfrm>
          <a:prstGeom prst="rect">
            <a:avLst/>
          </a:prstGeom>
          <a:noFill/>
        </p:spPr>
      </p:pic>
      <p:sp>
        <p:nvSpPr>
          <p:cNvPr id="15" name="Rectangle 14">
            <a:extLst>
              <a:ext uri="{FF2B5EF4-FFF2-40B4-BE49-F238E27FC236}">
                <a16:creationId xmlns:a16="http://schemas.microsoft.com/office/drawing/2014/main" id="{06416B9A-88E4-5429-3AFF-141198967966}"/>
              </a:ext>
            </a:extLst>
          </p:cNvPr>
          <p:cNvSpPr/>
          <p:nvPr/>
        </p:nvSpPr>
        <p:spPr>
          <a:xfrm>
            <a:off x="724228" y="917724"/>
            <a:ext cx="10494161" cy="738466"/>
          </a:xfrm>
          <a:prstGeom prst="rect">
            <a:avLst/>
          </a:prstGeom>
          <a:solidFill>
            <a:srgbClr val="FFC000"/>
          </a:solidFill>
        </p:spPr>
        <p:txBody>
          <a:bodyPr wrap="square" lIns="121725" tIns="60862" rIns="121725" bIns="60862">
            <a:spAutoFit/>
          </a:bodyPr>
          <a:lstStyle/>
          <a:p>
            <a:pPr lvl="0" defTabSz="1217249"/>
            <a:r>
              <a:rPr lang="vi-VN"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 1: Phương án nào sau đây </a:t>
            </a:r>
            <a:r>
              <a:rPr lang="vi-VN" sz="20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không phải</a:t>
            </a:r>
            <a:r>
              <a:rPr lang="vi-VN"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là tác động tiêu cực của công nghệ kỹ thuật số đến đời sống con người?</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A84F9492-91A0-476E-6704-DFCB213F78EE}"/>
              </a:ext>
            </a:extLst>
          </p:cNvPr>
          <p:cNvSpPr/>
          <p:nvPr/>
        </p:nvSpPr>
        <p:spPr>
          <a:xfrm>
            <a:off x="3137520" y="4481720"/>
            <a:ext cx="5474352" cy="778353"/>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vi-VN" sz="2000">
                <a:solidFill>
                  <a:prstClr val="white"/>
                </a:solidFill>
                <a:latin typeface="Times New Roman" panose="02020603050405020304" pitchFamily="18" charset="0"/>
                <a:ea typeface="Tahoma" panose="020B0604030504040204" pitchFamily="34" charset="0"/>
                <a:cs typeface="Times New Roman" panose="02020603050405020304" pitchFamily="18" charset="0"/>
              </a:rPr>
              <a:t>C. Thường xuyên sử dụng phần mềm soạn thảo văn bản để làm báo cáo</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5C548C4-A4B0-912F-6260-E5C206A72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1119" y="4577523"/>
            <a:ext cx="798097" cy="782741"/>
          </a:xfrm>
          <a:prstGeom prst="rect">
            <a:avLst/>
          </a:prstGeom>
          <a:noFill/>
        </p:spPr>
      </p:pic>
      <p:sp>
        <p:nvSpPr>
          <p:cNvPr id="18" name="Rectangle 17">
            <a:extLst>
              <a:ext uri="{FF2B5EF4-FFF2-40B4-BE49-F238E27FC236}">
                <a16:creationId xmlns:a16="http://schemas.microsoft.com/office/drawing/2014/main" id="{A3E6D6A5-5A7F-2B2F-4696-80373EFAACB7}"/>
              </a:ext>
            </a:extLst>
          </p:cNvPr>
          <p:cNvSpPr/>
          <p:nvPr/>
        </p:nvSpPr>
        <p:spPr>
          <a:xfrm>
            <a:off x="3137520" y="5691693"/>
            <a:ext cx="5474352" cy="798261"/>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vi-VN" sz="2000">
                <a:solidFill>
                  <a:prstClr val="white"/>
                </a:solidFill>
                <a:latin typeface="Times New Roman" panose="02020603050405020304" pitchFamily="18" charset="0"/>
                <a:ea typeface="Tahoma" panose="020B0604030504040204" pitchFamily="34" charset="0"/>
                <a:cs typeface="Times New Roman" panose="02020603050405020304" pitchFamily="18" charset="0"/>
              </a:rPr>
              <a:t>D. Vừa ăn vừa Xem video trên trang YouTube.</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DDE788CD-5EA5-6C00-1D0B-654CE5DB61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1119" y="5721899"/>
            <a:ext cx="807556" cy="778352"/>
          </a:xfrm>
          <a:prstGeom prst="rect">
            <a:avLst/>
          </a:prstGeom>
          <a:noFill/>
        </p:spPr>
      </p:pic>
      <p:sp>
        <p:nvSpPr>
          <p:cNvPr id="2" name="TextBox 1">
            <a:extLst>
              <a:ext uri="{FF2B5EF4-FFF2-40B4-BE49-F238E27FC236}">
                <a16:creationId xmlns:a16="http://schemas.microsoft.com/office/drawing/2014/main" id="{ACA8C466-5E6B-0B48-6650-B0EFD6B4A723}"/>
              </a:ext>
            </a:extLst>
          </p:cNvPr>
          <p:cNvSpPr txBox="1"/>
          <p:nvPr/>
        </p:nvSpPr>
        <p:spPr>
          <a:xfrm>
            <a:off x="408646" y="357749"/>
            <a:ext cx="2787943" cy="369332"/>
          </a:xfrm>
          <a:prstGeom prst="rect">
            <a:avLst/>
          </a:prstGeom>
          <a:noFill/>
        </p:spPr>
        <p:txBody>
          <a:bodyPr wrap="none" rtlCol="0">
            <a:spAutoFit/>
          </a:bodyPr>
          <a:lstStyle/>
          <a:p>
            <a:r>
              <a:rPr lang="en-US" b="1">
                <a:latin typeface="Tahoma" panose="020B0604030504040204" pitchFamily="34" charset="0"/>
                <a:ea typeface="Tahoma" panose="020B0604030504040204" pitchFamily="34" charset="0"/>
                <a:cs typeface="Tahoma" panose="020B0604030504040204" pitchFamily="34" charset="0"/>
              </a:rPr>
              <a:t>LUYỆN TẬP - CỦNG CỐ</a:t>
            </a:r>
          </a:p>
        </p:txBody>
      </p:sp>
    </p:spTree>
    <p:extLst>
      <p:ext uri="{BB962C8B-B14F-4D97-AF65-F5344CB8AC3E}">
        <p14:creationId xmlns:p14="http://schemas.microsoft.com/office/powerpoint/2010/main" val="243812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strVal val="#ppt_w*0.70"/>
                                          </p:val>
                                        </p:tav>
                                        <p:tav tm="100000">
                                          <p:val>
                                            <p:strVal val="#ppt_w"/>
                                          </p:val>
                                        </p:tav>
                                      </p:tavLst>
                                    </p:anim>
                                    <p:anim calcmode="lin" valueType="num">
                                      <p:cBhvr>
                                        <p:cTn id="11" dur="1000" fill="hold"/>
                                        <p:tgtEl>
                                          <p:spTgt spid="9"/>
                                        </p:tgtEl>
                                        <p:attrNameLst>
                                          <p:attrName>ppt_h</p:attrName>
                                        </p:attrNameLst>
                                      </p:cBhvr>
                                      <p:tavLst>
                                        <p:tav tm="0">
                                          <p:val>
                                            <p:strVal val="#ppt_h"/>
                                          </p:val>
                                        </p:tav>
                                        <p:tav tm="100000">
                                          <p:val>
                                            <p:strVal val="#ppt_h"/>
                                          </p:val>
                                        </p:tav>
                                      </p:tavLst>
                                    </p:anim>
                                    <p:animEffect transition="in" filter="fade">
                                      <p:cBhvr>
                                        <p:cTn id="12" dur="1000"/>
                                        <p:tgtEl>
                                          <p:spTgt spid="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0.70"/>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strVal val="#ppt_w*0.70"/>
                                          </p:val>
                                        </p:tav>
                                        <p:tav tm="100000">
                                          <p:val>
                                            <p:strVal val="#ppt_w"/>
                                          </p:val>
                                        </p:tav>
                                      </p:tavLst>
                                    </p:anim>
                                    <p:anim calcmode="lin" valueType="num">
                                      <p:cBhvr>
                                        <p:cTn id="26" dur="1000" fill="hold"/>
                                        <p:tgtEl>
                                          <p:spTgt spid="18"/>
                                        </p:tgtEl>
                                        <p:attrNameLst>
                                          <p:attrName>ppt_h</p:attrName>
                                        </p:attrNameLst>
                                      </p:cBhvr>
                                      <p:tavLst>
                                        <p:tav tm="0">
                                          <p:val>
                                            <p:strVal val="#ppt_h"/>
                                          </p:val>
                                        </p:tav>
                                        <p:tav tm="100000">
                                          <p:val>
                                            <p:strVal val="#ppt_h"/>
                                          </p:val>
                                        </p:tav>
                                      </p:tavLst>
                                    </p:anim>
                                    <p:animEffect transition="in" filter="fade">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9"/>
                                        </p:tgtEl>
                                        <p:attrNameLst>
                                          <p:attrName>fillcolor</p:attrName>
                                        </p:attrNameLst>
                                      </p:cBhvr>
                                      <p:to>
                                        <a:schemeClr val="accent1"/>
                                      </p:to>
                                    </p:animClr>
                                    <p:set>
                                      <p:cBhvr>
                                        <p:cTn id="33" dur="250" fill="hold"/>
                                        <p:tgtEl>
                                          <p:spTgt spid="9"/>
                                        </p:tgtEl>
                                        <p:attrNameLst>
                                          <p:attrName>fill.type</p:attrName>
                                        </p:attrNameLst>
                                      </p:cBhvr>
                                      <p:to>
                                        <p:strVal val="solid"/>
                                      </p:to>
                                    </p:set>
                                    <p:set>
                                      <p:cBhvr>
                                        <p:cTn id="34" dur="25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5" presetID="1" presetClass="emph" presetSubtype="2" fill="hold" nodeType="withEffect">
                                  <p:stCondLst>
                                    <p:cond delay="500"/>
                                  </p:stCondLst>
                                  <p:childTnLst>
                                    <p:animClr clrSpc="rgb" dir="cw">
                                      <p:cBhvr>
                                        <p:cTn id="36" dur="250" fill="hold"/>
                                        <p:tgtEl>
                                          <p:spTgt spid="9"/>
                                        </p:tgtEl>
                                        <p:attrNameLst>
                                          <p:attrName>fillcolor</p:attrName>
                                        </p:attrNameLst>
                                      </p:cBhvr>
                                      <p:to>
                                        <a:schemeClr val="accent1"/>
                                      </p:to>
                                    </p:animClr>
                                    <p:set>
                                      <p:cBhvr>
                                        <p:cTn id="37" dur="250" fill="hold"/>
                                        <p:tgtEl>
                                          <p:spTgt spid="9"/>
                                        </p:tgtEl>
                                        <p:attrNameLst>
                                          <p:attrName>fill.type</p:attrName>
                                        </p:attrNameLst>
                                      </p:cBhvr>
                                      <p:to>
                                        <p:strVal val="solid"/>
                                      </p:to>
                                    </p:set>
                                    <p:set>
                                      <p:cBhvr>
                                        <p:cTn id="38" dur="250" fill="hold"/>
                                        <p:tgtEl>
                                          <p:spTgt spid="9"/>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250" fill="hold"/>
                                        <p:tgtEl>
                                          <p:spTgt spid="10"/>
                                        </p:tgtEl>
                                        <p:attrNameLst>
                                          <p:attrName>ppt_w</p:attrName>
                                        </p:attrNameLst>
                                      </p:cBhvr>
                                      <p:tavLst>
                                        <p:tav tm="0">
                                          <p:val>
                                            <p:strVal val="4*#ppt_w"/>
                                          </p:val>
                                        </p:tav>
                                        <p:tav tm="100000">
                                          <p:val>
                                            <p:strVal val="#ppt_w"/>
                                          </p:val>
                                        </p:tav>
                                      </p:tavLst>
                                    </p:anim>
                                    <p:anim calcmode="lin" valueType="num">
                                      <p:cBhvr>
                                        <p:cTn id="42"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13"/>
                                        </p:tgtEl>
                                        <p:attrNameLst>
                                          <p:attrName>fillcolor</p:attrName>
                                        </p:attrNameLst>
                                      </p:cBhvr>
                                      <p:to>
                                        <a:schemeClr val="accent1"/>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50" presetID="1" presetClass="emph" presetSubtype="2" fill="hold" nodeType="withEffect">
                                  <p:stCondLst>
                                    <p:cond delay="500"/>
                                  </p:stCondLst>
                                  <p:childTnLst>
                                    <p:animClr clrSpc="rgb" dir="cw">
                                      <p:cBhvr>
                                        <p:cTn id="51" dur="250" fill="hold"/>
                                        <p:tgtEl>
                                          <p:spTgt spid="13"/>
                                        </p:tgtEl>
                                        <p:attrNameLst>
                                          <p:attrName>fillcolor</p:attrName>
                                        </p:attrNameLst>
                                      </p:cBhvr>
                                      <p:to>
                                        <a:schemeClr val="accent1"/>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14"/>
                                        </p:tgtEl>
                                        <p:attrNameLst>
                                          <p:attrName>style.visibility</p:attrName>
                                        </p:attrNameLst>
                                      </p:cBhvr>
                                      <p:to>
                                        <p:strVal val="visible"/>
                                      </p:to>
                                    </p:set>
                                    <p:anim calcmode="lin" valueType="num">
                                      <p:cBhvr>
                                        <p:cTn id="56" dur="250" fill="hold"/>
                                        <p:tgtEl>
                                          <p:spTgt spid="14"/>
                                        </p:tgtEl>
                                        <p:attrNameLst>
                                          <p:attrName>ppt_w</p:attrName>
                                        </p:attrNameLst>
                                      </p:cBhvr>
                                      <p:tavLst>
                                        <p:tav tm="0">
                                          <p:val>
                                            <p:strVal val="4*#ppt_w"/>
                                          </p:val>
                                        </p:tav>
                                        <p:tav tm="100000">
                                          <p:val>
                                            <p:strVal val="#ppt_w"/>
                                          </p:val>
                                        </p:tav>
                                      </p:tavLst>
                                    </p:anim>
                                    <p:anim calcmode="lin" valueType="num">
                                      <p:cBhvr>
                                        <p:cTn id="57"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16"/>
                                        </p:tgtEl>
                                        <p:attrNameLst>
                                          <p:attrName>fillcolor</p:attrName>
                                        </p:attrNameLst>
                                      </p:cBhvr>
                                      <p:to>
                                        <a:schemeClr val="bg2"/>
                                      </p:to>
                                    </p:animClr>
                                    <p:set>
                                      <p:cBhvr>
                                        <p:cTn id="63" dur="250" fill="hold"/>
                                        <p:tgtEl>
                                          <p:spTgt spid="16"/>
                                        </p:tgtEl>
                                        <p:attrNameLst>
                                          <p:attrName>fill.type</p:attrName>
                                        </p:attrNameLst>
                                      </p:cBhvr>
                                      <p:to>
                                        <p:strVal val="solid"/>
                                      </p:to>
                                    </p:set>
                                    <p:set>
                                      <p:cBhvr>
                                        <p:cTn id="64" dur="250" fill="hold"/>
                                        <p:tgtEl>
                                          <p:spTgt spid="16"/>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par>
                                <p:cTn id="65" presetID="1" presetClass="emph" presetSubtype="2" fill="hold" nodeType="withEffect">
                                  <p:stCondLst>
                                    <p:cond delay="500"/>
                                  </p:stCondLst>
                                  <p:childTnLst>
                                    <p:animClr clrSpc="rgb" dir="cw">
                                      <p:cBhvr>
                                        <p:cTn id="66" dur="250" fill="hold"/>
                                        <p:tgtEl>
                                          <p:spTgt spid="16"/>
                                        </p:tgtEl>
                                        <p:attrNameLst>
                                          <p:attrName>fillcolor</p:attrName>
                                        </p:attrNameLst>
                                      </p:cBhvr>
                                      <p:to>
                                        <a:srgbClr val="7030A0"/>
                                      </p:to>
                                    </p:animClr>
                                    <p:set>
                                      <p:cBhvr>
                                        <p:cTn id="67" dur="250" fill="hold"/>
                                        <p:tgtEl>
                                          <p:spTgt spid="16"/>
                                        </p:tgtEl>
                                        <p:attrNameLst>
                                          <p:attrName>fill.type</p:attrName>
                                        </p:attrNameLst>
                                      </p:cBhvr>
                                      <p:to>
                                        <p:strVal val="solid"/>
                                      </p:to>
                                    </p:set>
                                    <p:set>
                                      <p:cBhvr>
                                        <p:cTn id="68" dur="250" fill="hold"/>
                                        <p:tgtEl>
                                          <p:spTgt spid="16"/>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17"/>
                                        </p:tgtEl>
                                        <p:attrNameLst>
                                          <p:attrName>style.visibility</p:attrName>
                                        </p:attrNameLst>
                                      </p:cBhvr>
                                      <p:to>
                                        <p:strVal val="visible"/>
                                      </p:to>
                                    </p:set>
                                    <p:anim calcmode="lin" valueType="num">
                                      <p:cBhvr>
                                        <p:cTn id="71" dur="250" fill="hold"/>
                                        <p:tgtEl>
                                          <p:spTgt spid="17"/>
                                        </p:tgtEl>
                                        <p:attrNameLst>
                                          <p:attrName>ppt_w</p:attrName>
                                        </p:attrNameLst>
                                      </p:cBhvr>
                                      <p:tavLst>
                                        <p:tav tm="0">
                                          <p:val>
                                            <p:strVal val="4*#ppt_w"/>
                                          </p:val>
                                        </p:tav>
                                        <p:tav tm="100000">
                                          <p:val>
                                            <p:strVal val="#ppt_w"/>
                                          </p:val>
                                        </p:tav>
                                      </p:tavLst>
                                    </p:anim>
                                    <p:anim calcmode="lin" valueType="num">
                                      <p:cBhvr>
                                        <p:cTn id="72"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8"/>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8"/>
                                        </p:tgtEl>
                                        <p:attrNameLst>
                                          <p:attrName>fillcolor</p:attrName>
                                        </p:attrNameLst>
                                      </p:cBhvr>
                                      <p:to>
                                        <a:schemeClr val="accent1"/>
                                      </p:to>
                                    </p:animClr>
                                    <p:set>
                                      <p:cBhvr>
                                        <p:cTn id="78" dur="250" fill="hold"/>
                                        <p:tgtEl>
                                          <p:spTgt spid="18"/>
                                        </p:tgtEl>
                                        <p:attrNameLst>
                                          <p:attrName>fill.type</p:attrName>
                                        </p:attrNameLst>
                                      </p:cBhvr>
                                      <p:to>
                                        <p:strVal val="solid"/>
                                      </p:to>
                                    </p:set>
                                    <p:set>
                                      <p:cBhvr>
                                        <p:cTn id="79" dur="250" fill="hold"/>
                                        <p:tgtEl>
                                          <p:spTgt spid="18"/>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par>
                                <p:cTn id="80" presetID="1" presetClass="emph" presetSubtype="2" fill="hold" nodeType="withEffect">
                                  <p:stCondLst>
                                    <p:cond delay="500"/>
                                  </p:stCondLst>
                                  <p:childTnLst>
                                    <p:animClr clrSpc="rgb" dir="cw">
                                      <p:cBhvr>
                                        <p:cTn id="81" dur="250" fill="hold"/>
                                        <p:tgtEl>
                                          <p:spTgt spid="18"/>
                                        </p:tgtEl>
                                        <p:attrNameLst>
                                          <p:attrName>fillcolor</p:attrName>
                                        </p:attrNameLst>
                                      </p:cBhvr>
                                      <p:to>
                                        <a:schemeClr val="accent1"/>
                                      </p:to>
                                    </p:animClr>
                                    <p:set>
                                      <p:cBhvr>
                                        <p:cTn id="82" dur="250" fill="hold"/>
                                        <p:tgtEl>
                                          <p:spTgt spid="18"/>
                                        </p:tgtEl>
                                        <p:attrNameLst>
                                          <p:attrName>fill.type</p:attrName>
                                        </p:attrNameLst>
                                      </p:cBhvr>
                                      <p:to>
                                        <p:strVal val="solid"/>
                                      </p:to>
                                    </p:set>
                                    <p:set>
                                      <p:cBhvr>
                                        <p:cTn id="83" dur="250" fill="hold"/>
                                        <p:tgtEl>
                                          <p:spTgt spid="18"/>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9"/>
                                        </p:tgtEl>
                                        <p:attrNameLst>
                                          <p:attrName>style.visibility</p:attrName>
                                        </p:attrNameLst>
                                      </p:cBhvr>
                                      <p:to>
                                        <p:strVal val="visible"/>
                                      </p:to>
                                    </p:set>
                                    <p:anim calcmode="lin" valueType="num">
                                      <p:cBhvr>
                                        <p:cTn id="86" dur="250" fill="hold"/>
                                        <p:tgtEl>
                                          <p:spTgt spid="19"/>
                                        </p:tgtEl>
                                        <p:attrNameLst>
                                          <p:attrName>ppt_w</p:attrName>
                                        </p:attrNameLst>
                                      </p:cBhvr>
                                      <p:tavLst>
                                        <p:tav tm="0">
                                          <p:val>
                                            <p:strVal val="4*#ppt_w"/>
                                          </p:val>
                                        </p:tav>
                                        <p:tav tm="100000">
                                          <p:val>
                                            <p:strVal val="#ppt_w"/>
                                          </p:val>
                                        </p:tav>
                                      </p:tavLst>
                                    </p:anim>
                                    <p:anim calcmode="lin" valueType="num">
                                      <p:cBhvr>
                                        <p:cTn id="87"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3" grpId="0" animBg="1"/>
      <p:bldP spid="15"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BB5B0C4-2BFB-CA48-0CCF-C9E33EF22D28}"/>
              </a:ext>
            </a:extLst>
          </p:cNvPr>
          <p:cNvSpPr/>
          <p:nvPr/>
        </p:nvSpPr>
        <p:spPr>
          <a:xfrm>
            <a:off x="3137520" y="2044343"/>
            <a:ext cx="5474352" cy="775878"/>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vi-VN" sz="2000">
                <a:solidFill>
                  <a:prstClr val="white"/>
                </a:solidFill>
                <a:latin typeface="Times New Roman" panose="02020603050405020304" pitchFamily="18" charset="0"/>
                <a:ea typeface="Tahoma" panose="020B0604030504040204" pitchFamily="34" charset="0"/>
                <a:cs typeface="Times New Roman" panose="02020603050405020304" pitchFamily="18" charset="0"/>
              </a:rPr>
              <a:t>A. Thông tin cá nhân con người được số hóa</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E21A812F-9340-6073-4572-73A758B73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01119" y="2097167"/>
            <a:ext cx="807556" cy="778352"/>
          </a:xfrm>
          <a:prstGeom prst="rect">
            <a:avLst/>
          </a:prstGeom>
          <a:noFill/>
        </p:spPr>
      </p:pic>
      <p:sp>
        <p:nvSpPr>
          <p:cNvPr id="15" name="Rectangle 14">
            <a:extLst>
              <a:ext uri="{FF2B5EF4-FFF2-40B4-BE49-F238E27FC236}">
                <a16:creationId xmlns:a16="http://schemas.microsoft.com/office/drawing/2014/main" id="{06416B9A-88E4-5429-3AFF-141198967966}"/>
              </a:ext>
            </a:extLst>
          </p:cNvPr>
          <p:cNvSpPr/>
          <p:nvPr/>
        </p:nvSpPr>
        <p:spPr>
          <a:xfrm>
            <a:off x="724228" y="917724"/>
            <a:ext cx="10494161" cy="430689"/>
          </a:xfrm>
          <a:prstGeom prst="rect">
            <a:avLst/>
          </a:prstGeom>
          <a:solidFill>
            <a:srgbClr val="FFC000"/>
          </a:solidFill>
        </p:spPr>
        <p:txBody>
          <a:bodyPr wrap="square" lIns="121725" tIns="60862" rIns="121725" bIns="60862">
            <a:spAutoFit/>
          </a:bodyPr>
          <a:lstStyle/>
          <a:p>
            <a:pPr lvl="0" defTabSz="1217249"/>
            <a:r>
              <a:rPr lang="vi-VN"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 2: Những phương án nào sau đây là tác động tiêu cực của công nghệ kỹ thuật số đến xã hội?</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A84F9492-91A0-476E-6704-DFCB213F78EE}"/>
              </a:ext>
            </a:extLst>
          </p:cNvPr>
          <p:cNvSpPr/>
          <p:nvPr/>
        </p:nvSpPr>
        <p:spPr>
          <a:xfrm>
            <a:off x="3137520" y="3103938"/>
            <a:ext cx="5474352" cy="1032672"/>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vi-VN" sz="2000">
                <a:solidFill>
                  <a:prstClr val="white"/>
                </a:solidFill>
                <a:latin typeface="Times New Roman" panose="02020603050405020304" pitchFamily="18" charset="0"/>
                <a:ea typeface="Tahoma" panose="020B0604030504040204" pitchFamily="34" charset="0"/>
                <a:cs typeface="Times New Roman" panose="02020603050405020304" pitchFamily="18" charset="0"/>
              </a:rPr>
              <a:t>B. Sử dụng thiết bị số liên tục trong thời gian dài ảnh hưởng đến sức khỏe thể chất và tinh thần của lớp trẻ</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5C548C4-A4B0-912F-6260-E5C206A72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1119" y="3199741"/>
            <a:ext cx="798097" cy="782741"/>
          </a:xfrm>
          <a:prstGeom prst="rect">
            <a:avLst/>
          </a:prstGeom>
          <a:noFill/>
        </p:spPr>
      </p:pic>
      <p:sp>
        <p:nvSpPr>
          <p:cNvPr id="2" name="TextBox 1">
            <a:extLst>
              <a:ext uri="{FF2B5EF4-FFF2-40B4-BE49-F238E27FC236}">
                <a16:creationId xmlns:a16="http://schemas.microsoft.com/office/drawing/2014/main" id="{ACA8C466-5E6B-0B48-6650-B0EFD6B4A723}"/>
              </a:ext>
            </a:extLst>
          </p:cNvPr>
          <p:cNvSpPr txBox="1"/>
          <p:nvPr/>
        </p:nvSpPr>
        <p:spPr>
          <a:xfrm>
            <a:off x="408646" y="357749"/>
            <a:ext cx="2787943" cy="369332"/>
          </a:xfrm>
          <a:prstGeom prst="rect">
            <a:avLst/>
          </a:prstGeom>
          <a:noFill/>
        </p:spPr>
        <p:txBody>
          <a:bodyPr wrap="none" rtlCol="0">
            <a:spAutoFit/>
          </a:bodyPr>
          <a:lstStyle/>
          <a:p>
            <a:r>
              <a:rPr lang="en-US" b="1">
                <a:latin typeface="Tahoma" panose="020B0604030504040204" pitchFamily="34" charset="0"/>
                <a:ea typeface="Tahoma" panose="020B0604030504040204" pitchFamily="34" charset="0"/>
                <a:cs typeface="Tahoma" panose="020B0604030504040204" pitchFamily="34" charset="0"/>
              </a:rPr>
              <a:t>LUYỆN TẬP - CỦNG CỐ</a:t>
            </a:r>
          </a:p>
        </p:txBody>
      </p:sp>
      <p:sp>
        <p:nvSpPr>
          <p:cNvPr id="3" name="Rectangle 2">
            <a:extLst>
              <a:ext uri="{FF2B5EF4-FFF2-40B4-BE49-F238E27FC236}">
                <a16:creationId xmlns:a16="http://schemas.microsoft.com/office/drawing/2014/main" id="{C583710C-2072-1F49-340C-8050C8C0316D}"/>
              </a:ext>
            </a:extLst>
          </p:cNvPr>
          <p:cNvSpPr/>
          <p:nvPr/>
        </p:nvSpPr>
        <p:spPr>
          <a:xfrm>
            <a:off x="3137520" y="4324524"/>
            <a:ext cx="5474352" cy="1032672"/>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vi-VN" sz="2000">
                <a:solidFill>
                  <a:prstClr val="white"/>
                </a:solidFill>
                <a:latin typeface="Times New Roman" panose="02020603050405020304" pitchFamily="18" charset="0"/>
                <a:ea typeface="Tahoma" panose="020B0604030504040204" pitchFamily="34" charset="0"/>
                <a:cs typeface="Times New Roman" panose="02020603050405020304" pitchFamily="18" charset="0"/>
              </a:rPr>
              <a:t>C. Gia tăng ô nhiễm môi trường</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79239B5-56C0-B65C-79A8-DD2A43F6B3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1119" y="4420327"/>
            <a:ext cx="798097" cy="782741"/>
          </a:xfrm>
          <a:prstGeom prst="rect">
            <a:avLst/>
          </a:prstGeom>
          <a:noFill/>
        </p:spPr>
      </p:pic>
      <p:sp>
        <p:nvSpPr>
          <p:cNvPr id="5" name="Rectangle 4">
            <a:extLst>
              <a:ext uri="{FF2B5EF4-FFF2-40B4-BE49-F238E27FC236}">
                <a16:creationId xmlns:a16="http://schemas.microsoft.com/office/drawing/2014/main" id="{E8DD2E50-36C8-A534-702E-0AD7EAE20C50}"/>
              </a:ext>
            </a:extLst>
          </p:cNvPr>
          <p:cNvSpPr/>
          <p:nvPr/>
        </p:nvSpPr>
        <p:spPr>
          <a:xfrm>
            <a:off x="3137520" y="5545110"/>
            <a:ext cx="5474352" cy="1032672"/>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vi-VN" sz="2000">
                <a:solidFill>
                  <a:prstClr val="white"/>
                </a:solidFill>
                <a:latin typeface="Times New Roman" panose="02020603050405020304" pitchFamily="18" charset="0"/>
                <a:ea typeface="Tahoma" panose="020B0604030504040204" pitchFamily="34" charset="0"/>
                <a:cs typeface="Times New Roman" panose="02020603050405020304" pitchFamily="18" charset="0"/>
              </a:rPr>
              <a:t>D. Làm gia tăng tỷ lệ thất nghiệp</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AB83948-BD81-1C5E-71D8-2517AAC156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1119" y="5640913"/>
            <a:ext cx="798097" cy="782741"/>
          </a:xfrm>
          <a:prstGeom prst="rect">
            <a:avLst/>
          </a:prstGeom>
          <a:noFill/>
        </p:spPr>
      </p:pic>
    </p:spTree>
    <p:extLst>
      <p:ext uri="{BB962C8B-B14F-4D97-AF65-F5344CB8AC3E}">
        <p14:creationId xmlns:p14="http://schemas.microsoft.com/office/powerpoint/2010/main" val="355814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ppt_w</p:attrName>
                                        </p:attrNameLst>
                                      </p:cBhvr>
                                      <p:tavLst>
                                        <p:tav tm="0">
                                          <p:val>
                                            <p:strVal val="#ppt_w*0.70"/>
                                          </p:val>
                                        </p:tav>
                                        <p:tav tm="100000">
                                          <p:val>
                                            <p:strVal val="#ppt_w"/>
                                          </p:val>
                                        </p:tav>
                                      </p:tavLst>
                                    </p:anim>
                                    <p:anim calcmode="lin" valueType="num">
                                      <p:cBhvr>
                                        <p:cTn id="16" dur="1000" fill="hold"/>
                                        <p:tgtEl>
                                          <p:spTgt spid="16"/>
                                        </p:tgtEl>
                                        <p:attrNameLst>
                                          <p:attrName>ppt_h</p:attrName>
                                        </p:attrNameLst>
                                      </p:cBhvr>
                                      <p:tavLst>
                                        <p:tav tm="0">
                                          <p:val>
                                            <p:strVal val="#ppt_h"/>
                                          </p:val>
                                        </p:tav>
                                        <p:tav tm="100000">
                                          <p:val>
                                            <p:strVal val="#ppt_h"/>
                                          </p:val>
                                        </p:tav>
                                      </p:tavLst>
                                    </p:anim>
                                    <p:animEffect transition="in" filter="fade">
                                      <p:cBhvr>
                                        <p:cTn id="17" dur="1000"/>
                                        <p:tgtEl>
                                          <p:spTgt spid="16"/>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strVal val="#ppt_w*0.70"/>
                                          </p:val>
                                        </p:tav>
                                        <p:tav tm="100000">
                                          <p:val>
                                            <p:strVal val="#ppt_w"/>
                                          </p:val>
                                        </p:tav>
                                      </p:tavLst>
                                    </p:anim>
                                    <p:anim calcmode="lin" valueType="num">
                                      <p:cBhvr>
                                        <p:cTn id="21" dur="1000" fill="hold"/>
                                        <p:tgtEl>
                                          <p:spTgt spid="3"/>
                                        </p:tgtEl>
                                        <p:attrNameLst>
                                          <p:attrName>ppt_h</p:attrName>
                                        </p:attrNameLst>
                                      </p:cBhvr>
                                      <p:tavLst>
                                        <p:tav tm="0">
                                          <p:val>
                                            <p:strVal val="#ppt_h"/>
                                          </p:val>
                                        </p:tav>
                                        <p:tav tm="100000">
                                          <p:val>
                                            <p:strVal val="#ppt_h"/>
                                          </p:val>
                                        </p:tav>
                                      </p:tavLst>
                                    </p:anim>
                                    <p:animEffect transition="in" filter="fade">
                                      <p:cBhvr>
                                        <p:cTn id="22" dur="1000"/>
                                        <p:tgtEl>
                                          <p:spTgt spid="3"/>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0.70"/>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3"/>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13"/>
                                        </p:tgtEl>
                                        <p:attrNameLst>
                                          <p:attrName>fillcolor</p:attrName>
                                        </p:attrNameLst>
                                      </p:cBhvr>
                                      <p:to>
                                        <a:schemeClr val="accent1"/>
                                      </p:to>
                                    </p:animClr>
                                    <p:set>
                                      <p:cBhvr>
                                        <p:cTn id="33" dur="250" fill="hold"/>
                                        <p:tgtEl>
                                          <p:spTgt spid="13"/>
                                        </p:tgtEl>
                                        <p:attrNameLst>
                                          <p:attrName>fill.type</p:attrName>
                                        </p:attrNameLst>
                                      </p:cBhvr>
                                      <p:to>
                                        <p:strVal val="solid"/>
                                      </p:to>
                                    </p:set>
                                    <p:set>
                                      <p:cBhvr>
                                        <p:cTn id="34" dur="250" fill="hold"/>
                                        <p:tgtEl>
                                          <p:spTgt spid="13"/>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5" presetID="1" presetClass="emph" presetSubtype="2" fill="hold" nodeType="withEffect">
                                  <p:stCondLst>
                                    <p:cond delay="500"/>
                                  </p:stCondLst>
                                  <p:childTnLst>
                                    <p:animClr clrSpc="rgb" dir="cw">
                                      <p:cBhvr>
                                        <p:cTn id="36" dur="250" fill="hold"/>
                                        <p:tgtEl>
                                          <p:spTgt spid="13"/>
                                        </p:tgtEl>
                                        <p:attrNameLst>
                                          <p:attrName>fillcolor</p:attrName>
                                        </p:attrNameLst>
                                      </p:cBhvr>
                                      <p:to>
                                        <a:schemeClr val="accent1"/>
                                      </p:to>
                                    </p:animClr>
                                    <p:set>
                                      <p:cBhvr>
                                        <p:cTn id="37" dur="250" fill="hold"/>
                                        <p:tgtEl>
                                          <p:spTgt spid="13"/>
                                        </p:tgtEl>
                                        <p:attrNameLst>
                                          <p:attrName>fill.type</p:attrName>
                                        </p:attrNameLst>
                                      </p:cBhvr>
                                      <p:to>
                                        <p:strVal val="solid"/>
                                      </p:to>
                                    </p:set>
                                    <p:set>
                                      <p:cBhvr>
                                        <p:cTn id="38" dur="250" fill="hold"/>
                                        <p:tgtEl>
                                          <p:spTgt spid="13"/>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14"/>
                                        </p:tgtEl>
                                        <p:attrNameLst>
                                          <p:attrName>style.visibility</p:attrName>
                                        </p:attrNameLst>
                                      </p:cBhvr>
                                      <p:to>
                                        <p:strVal val="visible"/>
                                      </p:to>
                                    </p:set>
                                    <p:anim calcmode="lin" valueType="num">
                                      <p:cBhvr>
                                        <p:cTn id="41" dur="250" fill="hold"/>
                                        <p:tgtEl>
                                          <p:spTgt spid="14"/>
                                        </p:tgtEl>
                                        <p:attrNameLst>
                                          <p:attrName>ppt_w</p:attrName>
                                        </p:attrNameLst>
                                      </p:cBhvr>
                                      <p:tavLst>
                                        <p:tav tm="0">
                                          <p:val>
                                            <p:strVal val="4*#ppt_w"/>
                                          </p:val>
                                        </p:tav>
                                        <p:tav tm="100000">
                                          <p:val>
                                            <p:strVal val="#ppt_w"/>
                                          </p:val>
                                        </p:tav>
                                      </p:tavLst>
                                    </p:anim>
                                    <p:anim calcmode="lin" valueType="num">
                                      <p:cBhvr>
                                        <p:cTn id="42"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43" restart="whenNotActive" fill="hold" evtFilter="cancelBubble" nodeType="interactiveSeq">
                <p:stCondLst>
                  <p:cond evt="onClick" delay="0">
                    <p:tgtEl>
                      <p:spTgt spid="1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16"/>
                                        </p:tgtEl>
                                        <p:attrNameLst>
                                          <p:attrName>fillcolor</p:attrName>
                                        </p:attrNameLst>
                                      </p:cBhvr>
                                      <p:to>
                                        <a:schemeClr val="bg2"/>
                                      </p:to>
                                    </p:animClr>
                                    <p:set>
                                      <p:cBhvr>
                                        <p:cTn id="48" dur="250" fill="hold"/>
                                        <p:tgtEl>
                                          <p:spTgt spid="16"/>
                                        </p:tgtEl>
                                        <p:attrNameLst>
                                          <p:attrName>fill.type</p:attrName>
                                        </p:attrNameLst>
                                      </p:cBhvr>
                                      <p:to>
                                        <p:strVal val="solid"/>
                                      </p:to>
                                    </p:set>
                                    <p:set>
                                      <p:cBhvr>
                                        <p:cTn id="49" dur="250" fill="hold"/>
                                        <p:tgtEl>
                                          <p:spTgt spid="16"/>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50" presetID="1" presetClass="emph" presetSubtype="2" fill="hold" nodeType="withEffect">
                                  <p:stCondLst>
                                    <p:cond delay="500"/>
                                  </p:stCondLst>
                                  <p:childTnLst>
                                    <p:animClr clrSpc="rgb" dir="cw">
                                      <p:cBhvr>
                                        <p:cTn id="51" dur="250" fill="hold"/>
                                        <p:tgtEl>
                                          <p:spTgt spid="16"/>
                                        </p:tgtEl>
                                        <p:attrNameLst>
                                          <p:attrName>fillcolor</p:attrName>
                                        </p:attrNameLst>
                                      </p:cBhvr>
                                      <p:to>
                                        <a:srgbClr val="7030A0"/>
                                      </p:to>
                                    </p:animClr>
                                    <p:set>
                                      <p:cBhvr>
                                        <p:cTn id="52" dur="250" fill="hold"/>
                                        <p:tgtEl>
                                          <p:spTgt spid="16"/>
                                        </p:tgtEl>
                                        <p:attrNameLst>
                                          <p:attrName>fill.type</p:attrName>
                                        </p:attrNameLst>
                                      </p:cBhvr>
                                      <p:to>
                                        <p:strVal val="solid"/>
                                      </p:to>
                                    </p:set>
                                    <p:set>
                                      <p:cBhvr>
                                        <p:cTn id="53" dur="250" fill="hold"/>
                                        <p:tgtEl>
                                          <p:spTgt spid="16"/>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17"/>
                                        </p:tgtEl>
                                        <p:attrNameLst>
                                          <p:attrName>style.visibility</p:attrName>
                                        </p:attrNameLst>
                                      </p:cBhvr>
                                      <p:to>
                                        <p:strVal val="visible"/>
                                      </p:to>
                                    </p:set>
                                    <p:anim calcmode="lin" valueType="num">
                                      <p:cBhvr>
                                        <p:cTn id="56" dur="250" fill="hold"/>
                                        <p:tgtEl>
                                          <p:spTgt spid="17"/>
                                        </p:tgtEl>
                                        <p:attrNameLst>
                                          <p:attrName>ppt_w</p:attrName>
                                        </p:attrNameLst>
                                      </p:cBhvr>
                                      <p:tavLst>
                                        <p:tav tm="0">
                                          <p:val>
                                            <p:strVal val="4*#ppt_w"/>
                                          </p:val>
                                        </p:tav>
                                        <p:tav tm="100000">
                                          <p:val>
                                            <p:strVal val="#ppt_w"/>
                                          </p:val>
                                        </p:tav>
                                      </p:tavLst>
                                    </p:anim>
                                    <p:anim calcmode="lin" valueType="num">
                                      <p:cBhvr>
                                        <p:cTn id="57"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3"/>
                                        </p:tgtEl>
                                        <p:attrNameLst>
                                          <p:attrName>fillcolor</p:attrName>
                                        </p:attrNameLst>
                                      </p:cBhvr>
                                      <p:to>
                                        <a:schemeClr val="bg2"/>
                                      </p:to>
                                    </p:animClr>
                                    <p:set>
                                      <p:cBhvr>
                                        <p:cTn id="63" dur="250" fill="hold"/>
                                        <p:tgtEl>
                                          <p:spTgt spid="3"/>
                                        </p:tgtEl>
                                        <p:attrNameLst>
                                          <p:attrName>fill.type</p:attrName>
                                        </p:attrNameLst>
                                      </p:cBhvr>
                                      <p:to>
                                        <p:strVal val="solid"/>
                                      </p:to>
                                    </p:set>
                                    <p:set>
                                      <p:cBhvr>
                                        <p:cTn id="64" dur="250" fill="hold"/>
                                        <p:tgtEl>
                                          <p:spTgt spid="3"/>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par>
                                <p:cTn id="65" presetID="1" presetClass="emph" presetSubtype="2" fill="hold" nodeType="withEffect">
                                  <p:stCondLst>
                                    <p:cond delay="500"/>
                                  </p:stCondLst>
                                  <p:childTnLst>
                                    <p:animClr clrSpc="rgb" dir="cw">
                                      <p:cBhvr>
                                        <p:cTn id="66" dur="250" fill="hold"/>
                                        <p:tgtEl>
                                          <p:spTgt spid="3"/>
                                        </p:tgtEl>
                                        <p:attrNameLst>
                                          <p:attrName>fillcolor</p:attrName>
                                        </p:attrNameLst>
                                      </p:cBhvr>
                                      <p:to>
                                        <a:srgbClr val="7030A0"/>
                                      </p:to>
                                    </p:animClr>
                                    <p:set>
                                      <p:cBhvr>
                                        <p:cTn id="67" dur="250" fill="hold"/>
                                        <p:tgtEl>
                                          <p:spTgt spid="3"/>
                                        </p:tgtEl>
                                        <p:attrNameLst>
                                          <p:attrName>fill.type</p:attrName>
                                        </p:attrNameLst>
                                      </p:cBhvr>
                                      <p:to>
                                        <p:strVal val="solid"/>
                                      </p:to>
                                    </p:set>
                                    <p:set>
                                      <p:cBhvr>
                                        <p:cTn id="68" dur="250" fill="hold"/>
                                        <p:tgtEl>
                                          <p:spTgt spid="3"/>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4"/>
                                        </p:tgtEl>
                                        <p:attrNameLst>
                                          <p:attrName>style.visibility</p:attrName>
                                        </p:attrNameLst>
                                      </p:cBhvr>
                                      <p:to>
                                        <p:strVal val="visible"/>
                                      </p:to>
                                    </p:set>
                                    <p:anim calcmode="lin" valueType="num">
                                      <p:cBhvr>
                                        <p:cTn id="71" dur="250" fill="hold"/>
                                        <p:tgtEl>
                                          <p:spTgt spid="4"/>
                                        </p:tgtEl>
                                        <p:attrNameLst>
                                          <p:attrName>ppt_w</p:attrName>
                                        </p:attrNameLst>
                                      </p:cBhvr>
                                      <p:tavLst>
                                        <p:tav tm="0">
                                          <p:val>
                                            <p:strVal val="4*#ppt_w"/>
                                          </p:val>
                                        </p:tav>
                                        <p:tav tm="100000">
                                          <p:val>
                                            <p:strVal val="#ppt_w"/>
                                          </p:val>
                                        </p:tav>
                                      </p:tavLst>
                                    </p:anim>
                                    <p:anim calcmode="lin" valueType="num">
                                      <p:cBhvr>
                                        <p:cTn id="72"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3"/>
                  </p:tgtEl>
                </p:cond>
              </p:nextCondLst>
            </p:seq>
            <p:seq concurrent="1" nextAc="seek">
              <p:cTn id="73" restart="whenNotActive" fill="hold" evtFilter="cancelBubble" nodeType="interactiveSeq">
                <p:stCondLst>
                  <p:cond evt="onClick" delay="0">
                    <p:tgtEl>
                      <p:spTgt spid="5"/>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5"/>
                                        </p:tgtEl>
                                        <p:attrNameLst>
                                          <p:attrName>fillcolor</p:attrName>
                                        </p:attrNameLst>
                                      </p:cBhvr>
                                      <p:to>
                                        <a:schemeClr val="bg2"/>
                                      </p:to>
                                    </p:animClr>
                                    <p:set>
                                      <p:cBhvr>
                                        <p:cTn id="78" dur="250" fill="hold"/>
                                        <p:tgtEl>
                                          <p:spTgt spid="5"/>
                                        </p:tgtEl>
                                        <p:attrNameLst>
                                          <p:attrName>fill.type</p:attrName>
                                        </p:attrNameLst>
                                      </p:cBhvr>
                                      <p:to>
                                        <p:strVal val="solid"/>
                                      </p:to>
                                    </p:set>
                                    <p:set>
                                      <p:cBhvr>
                                        <p:cTn id="79" dur="250" fill="hold"/>
                                        <p:tgtEl>
                                          <p:spTgt spid="5"/>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par>
                                <p:cTn id="80" presetID="1" presetClass="emph" presetSubtype="2" fill="hold" nodeType="withEffect">
                                  <p:stCondLst>
                                    <p:cond delay="500"/>
                                  </p:stCondLst>
                                  <p:childTnLst>
                                    <p:animClr clrSpc="rgb" dir="cw">
                                      <p:cBhvr>
                                        <p:cTn id="81" dur="250" fill="hold"/>
                                        <p:tgtEl>
                                          <p:spTgt spid="5"/>
                                        </p:tgtEl>
                                        <p:attrNameLst>
                                          <p:attrName>fillcolor</p:attrName>
                                        </p:attrNameLst>
                                      </p:cBhvr>
                                      <p:to>
                                        <a:srgbClr val="7030A0"/>
                                      </p:to>
                                    </p:animClr>
                                    <p:set>
                                      <p:cBhvr>
                                        <p:cTn id="82" dur="250" fill="hold"/>
                                        <p:tgtEl>
                                          <p:spTgt spid="5"/>
                                        </p:tgtEl>
                                        <p:attrNameLst>
                                          <p:attrName>fill.type</p:attrName>
                                        </p:attrNameLst>
                                      </p:cBhvr>
                                      <p:to>
                                        <p:strVal val="solid"/>
                                      </p:to>
                                    </p:set>
                                    <p:set>
                                      <p:cBhvr>
                                        <p:cTn id="83" dur="250" fill="hold"/>
                                        <p:tgtEl>
                                          <p:spTgt spid="5"/>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6"/>
                                        </p:tgtEl>
                                        <p:attrNameLst>
                                          <p:attrName>style.visibility</p:attrName>
                                        </p:attrNameLst>
                                      </p:cBhvr>
                                      <p:to>
                                        <p:strVal val="visible"/>
                                      </p:to>
                                    </p:set>
                                    <p:anim calcmode="lin" valueType="num">
                                      <p:cBhvr>
                                        <p:cTn id="86" dur="250" fill="hold"/>
                                        <p:tgtEl>
                                          <p:spTgt spid="6"/>
                                        </p:tgtEl>
                                        <p:attrNameLst>
                                          <p:attrName>ppt_w</p:attrName>
                                        </p:attrNameLst>
                                      </p:cBhvr>
                                      <p:tavLst>
                                        <p:tav tm="0">
                                          <p:val>
                                            <p:strVal val="4*#ppt_w"/>
                                          </p:val>
                                        </p:tav>
                                        <p:tav tm="100000">
                                          <p:val>
                                            <p:strVal val="#ppt_w"/>
                                          </p:val>
                                        </p:tav>
                                      </p:tavLst>
                                    </p:anim>
                                    <p:anim calcmode="lin" valueType="num">
                                      <p:cBhvr>
                                        <p:cTn id="87"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5"/>
                  </p:tgtEl>
                </p:cond>
              </p:nextCondLst>
            </p:seq>
          </p:childTnLst>
        </p:cTn>
      </p:par>
    </p:tnLst>
    <p:bldLst>
      <p:bldP spid="13" grpId="0" animBg="1"/>
      <p:bldP spid="15" grpId="0" animBg="1"/>
      <p:bldP spid="16" grpId="0" animBg="1"/>
      <p:bldP spid="3"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6416B9A-88E4-5429-3AFF-141198967966}"/>
              </a:ext>
            </a:extLst>
          </p:cNvPr>
          <p:cNvSpPr/>
          <p:nvPr/>
        </p:nvSpPr>
        <p:spPr>
          <a:xfrm>
            <a:off x="724228" y="917724"/>
            <a:ext cx="10494161" cy="738466"/>
          </a:xfrm>
          <a:prstGeom prst="rect">
            <a:avLst/>
          </a:prstGeom>
          <a:solidFill>
            <a:srgbClr val="FFC000"/>
          </a:solidFill>
        </p:spPr>
        <p:txBody>
          <a:bodyPr wrap="square" lIns="121725" tIns="60862" rIns="121725" bIns="60862">
            <a:spAutoFit/>
          </a:bodyPr>
          <a:lstStyle/>
          <a:p>
            <a:pPr lvl="0" defTabSz="1217249"/>
            <a:r>
              <a:rPr lang="en-US" sz="20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Câu</a:t>
            </a:r>
            <a:r>
              <a:rPr lang="en-US"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3: E</a:t>
            </a:r>
            <a:r>
              <a:rPr lang="vi-VN"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m hãy cho biết những cách nào sau đây giúp em tránh được các tác động tiêu cực khi sử dụng công nghệ kỹ thuật số?</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A84F9492-91A0-476E-6704-DFCB213F78EE}"/>
              </a:ext>
            </a:extLst>
          </p:cNvPr>
          <p:cNvSpPr/>
          <p:nvPr/>
        </p:nvSpPr>
        <p:spPr>
          <a:xfrm>
            <a:off x="3137520" y="1937612"/>
            <a:ext cx="5474352" cy="1032672"/>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vi-VN" sz="2000">
                <a:solidFill>
                  <a:prstClr val="white"/>
                </a:solidFill>
                <a:latin typeface="Times New Roman" panose="02020603050405020304" pitchFamily="18" charset="0"/>
                <a:ea typeface="Tahoma" panose="020B0604030504040204" pitchFamily="34" charset="0"/>
                <a:cs typeface="Times New Roman" panose="02020603050405020304" pitchFamily="18" charset="0"/>
              </a:rPr>
              <a:t>A. Không sử dụng thiết bị số trong thời gian dài và liên tục</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5C548C4-A4B0-912F-6260-E5C206A72D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1119" y="2033415"/>
            <a:ext cx="798097" cy="782741"/>
          </a:xfrm>
          <a:prstGeom prst="rect">
            <a:avLst/>
          </a:prstGeom>
          <a:noFill/>
        </p:spPr>
      </p:pic>
      <p:sp>
        <p:nvSpPr>
          <p:cNvPr id="2" name="TextBox 1">
            <a:extLst>
              <a:ext uri="{FF2B5EF4-FFF2-40B4-BE49-F238E27FC236}">
                <a16:creationId xmlns:a16="http://schemas.microsoft.com/office/drawing/2014/main" id="{ACA8C466-5E6B-0B48-6650-B0EFD6B4A723}"/>
              </a:ext>
            </a:extLst>
          </p:cNvPr>
          <p:cNvSpPr txBox="1"/>
          <p:nvPr/>
        </p:nvSpPr>
        <p:spPr>
          <a:xfrm>
            <a:off x="408646" y="357749"/>
            <a:ext cx="2787943" cy="369332"/>
          </a:xfrm>
          <a:prstGeom prst="rect">
            <a:avLst/>
          </a:prstGeom>
          <a:noFill/>
        </p:spPr>
        <p:txBody>
          <a:bodyPr wrap="none" rtlCol="0">
            <a:spAutoFit/>
          </a:bodyPr>
          <a:lstStyle/>
          <a:p>
            <a:r>
              <a:rPr lang="en-US" b="1">
                <a:latin typeface="Tahoma" panose="020B0604030504040204" pitchFamily="34" charset="0"/>
                <a:ea typeface="Tahoma" panose="020B0604030504040204" pitchFamily="34" charset="0"/>
                <a:cs typeface="Tahoma" panose="020B0604030504040204" pitchFamily="34" charset="0"/>
              </a:rPr>
              <a:t>LUYỆN TẬP - CỦNG CỐ</a:t>
            </a:r>
          </a:p>
        </p:txBody>
      </p:sp>
      <p:sp>
        <p:nvSpPr>
          <p:cNvPr id="3" name="Rectangle 2">
            <a:extLst>
              <a:ext uri="{FF2B5EF4-FFF2-40B4-BE49-F238E27FC236}">
                <a16:creationId xmlns:a16="http://schemas.microsoft.com/office/drawing/2014/main" id="{C583710C-2072-1F49-340C-8050C8C0316D}"/>
              </a:ext>
            </a:extLst>
          </p:cNvPr>
          <p:cNvSpPr/>
          <p:nvPr/>
        </p:nvSpPr>
        <p:spPr>
          <a:xfrm>
            <a:off x="3137520" y="3158198"/>
            <a:ext cx="5474352" cy="1032672"/>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vi-VN" sz="2000">
                <a:solidFill>
                  <a:prstClr val="white"/>
                </a:solidFill>
                <a:latin typeface="Times New Roman" panose="02020603050405020304" pitchFamily="18" charset="0"/>
                <a:ea typeface="Tahoma" panose="020B0604030504040204" pitchFamily="34" charset="0"/>
                <a:cs typeface="Times New Roman" panose="02020603050405020304" pitchFamily="18" charset="0"/>
              </a:rPr>
              <a:t>B. Không xem các video phản cảm</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879239B5-56C0-B65C-79A8-DD2A43F6B3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1119" y="3254001"/>
            <a:ext cx="798097" cy="782741"/>
          </a:xfrm>
          <a:prstGeom prst="rect">
            <a:avLst/>
          </a:prstGeom>
          <a:noFill/>
        </p:spPr>
      </p:pic>
      <p:sp>
        <p:nvSpPr>
          <p:cNvPr id="5" name="Rectangle 4">
            <a:extLst>
              <a:ext uri="{FF2B5EF4-FFF2-40B4-BE49-F238E27FC236}">
                <a16:creationId xmlns:a16="http://schemas.microsoft.com/office/drawing/2014/main" id="{E8DD2E50-36C8-A534-702E-0AD7EAE20C50}"/>
              </a:ext>
            </a:extLst>
          </p:cNvPr>
          <p:cNvSpPr/>
          <p:nvPr/>
        </p:nvSpPr>
        <p:spPr>
          <a:xfrm>
            <a:off x="3137520" y="4378784"/>
            <a:ext cx="5474352" cy="1032672"/>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vi-VN" sz="2000">
                <a:solidFill>
                  <a:prstClr val="white"/>
                </a:solidFill>
                <a:latin typeface="Times New Roman" panose="02020603050405020304" pitchFamily="18" charset="0"/>
                <a:ea typeface="Tahoma" panose="020B0604030504040204" pitchFamily="34" charset="0"/>
                <a:cs typeface="Times New Roman" panose="02020603050405020304" pitchFamily="18" charset="0"/>
              </a:rPr>
              <a:t>C. Giảm thời gian dùng điện thoại để nói chuyện với gia đình</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AB83948-BD81-1C5E-71D8-2517AAC156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1119" y="4474587"/>
            <a:ext cx="798097" cy="782741"/>
          </a:xfrm>
          <a:prstGeom prst="rect">
            <a:avLst/>
          </a:prstGeom>
          <a:noFill/>
        </p:spPr>
      </p:pic>
      <p:sp>
        <p:nvSpPr>
          <p:cNvPr id="7" name="Rectangle 6">
            <a:extLst>
              <a:ext uri="{FF2B5EF4-FFF2-40B4-BE49-F238E27FC236}">
                <a16:creationId xmlns:a16="http://schemas.microsoft.com/office/drawing/2014/main" id="{97943D74-17F3-C02C-4DFE-6B282631E718}"/>
              </a:ext>
            </a:extLst>
          </p:cNvPr>
          <p:cNvSpPr/>
          <p:nvPr/>
        </p:nvSpPr>
        <p:spPr>
          <a:xfrm>
            <a:off x="3137520" y="5541045"/>
            <a:ext cx="5474352" cy="1032672"/>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vi-VN" sz="2000">
                <a:solidFill>
                  <a:prstClr val="white"/>
                </a:solidFill>
                <a:latin typeface="Times New Roman" panose="02020603050405020304" pitchFamily="18" charset="0"/>
                <a:ea typeface="Tahoma" panose="020B0604030504040204" pitchFamily="34" charset="0"/>
                <a:cs typeface="Times New Roman" panose="02020603050405020304" pitchFamily="18" charset="0"/>
              </a:rPr>
              <a:t>D. Tham gia luyện tập thể dục thể thao</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95EF2298-7384-CF64-1A1B-60C97C1140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1119" y="5636848"/>
            <a:ext cx="798097" cy="782741"/>
          </a:xfrm>
          <a:prstGeom prst="rect">
            <a:avLst/>
          </a:prstGeom>
          <a:noFill/>
        </p:spPr>
      </p:pic>
    </p:spTree>
    <p:extLst>
      <p:ext uri="{BB962C8B-B14F-4D97-AF65-F5344CB8AC3E}">
        <p14:creationId xmlns:p14="http://schemas.microsoft.com/office/powerpoint/2010/main" val="337477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1000" fill="hold"/>
                                        <p:tgtEl>
                                          <p:spTgt spid="16"/>
                                        </p:tgtEl>
                                        <p:attrNameLst>
                                          <p:attrName>ppt_w</p:attrName>
                                        </p:attrNameLst>
                                      </p:cBhvr>
                                      <p:tavLst>
                                        <p:tav tm="0">
                                          <p:val>
                                            <p:strVal val="#ppt_w*0.70"/>
                                          </p:val>
                                        </p:tav>
                                        <p:tav tm="100000">
                                          <p:val>
                                            <p:strVal val="#ppt_w"/>
                                          </p:val>
                                        </p:tav>
                                      </p:tavLst>
                                    </p:anim>
                                    <p:anim calcmode="lin" valueType="num">
                                      <p:cBhvr>
                                        <p:cTn id="11" dur="1000" fill="hold"/>
                                        <p:tgtEl>
                                          <p:spTgt spid="16"/>
                                        </p:tgtEl>
                                        <p:attrNameLst>
                                          <p:attrName>ppt_h</p:attrName>
                                        </p:attrNameLst>
                                      </p:cBhvr>
                                      <p:tavLst>
                                        <p:tav tm="0">
                                          <p:val>
                                            <p:strVal val="#ppt_h"/>
                                          </p:val>
                                        </p:tav>
                                        <p:tav tm="100000">
                                          <p:val>
                                            <p:strVal val="#ppt_h"/>
                                          </p:val>
                                        </p:tav>
                                      </p:tavLst>
                                    </p:anim>
                                    <p:animEffect transition="in" filter="fade">
                                      <p:cBhvr>
                                        <p:cTn id="12" dur="1000"/>
                                        <p:tgtEl>
                                          <p:spTgt spid="1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strVal val="#ppt_w*0.70"/>
                                          </p:val>
                                        </p:tav>
                                        <p:tav tm="100000">
                                          <p:val>
                                            <p:strVal val="#ppt_w"/>
                                          </p:val>
                                        </p:tav>
                                      </p:tavLst>
                                    </p:anim>
                                    <p:anim calcmode="lin" valueType="num">
                                      <p:cBhvr>
                                        <p:cTn id="16" dur="1000" fill="hold"/>
                                        <p:tgtEl>
                                          <p:spTgt spid="3"/>
                                        </p:tgtEl>
                                        <p:attrNameLst>
                                          <p:attrName>ppt_h</p:attrName>
                                        </p:attrNameLst>
                                      </p:cBhvr>
                                      <p:tavLst>
                                        <p:tav tm="0">
                                          <p:val>
                                            <p:strVal val="#ppt_h"/>
                                          </p:val>
                                        </p:tav>
                                        <p:tav tm="100000">
                                          <p:val>
                                            <p:strVal val="#ppt_h"/>
                                          </p:val>
                                        </p:tav>
                                      </p:tavLst>
                                    </p:anim>
                                    <p:animEffect transition="in" filter="fade">
                                      <p:cBhvr>
                                        <p:cTn id="17" dur="1000"/>
                                        <p:tgtEl>
                                          <p:spTgt spid="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strVal val="#ppt_w*0.70"/>
                                          </p:val>
                                        </p:tav>
                                        <p:tav tm="100000">
                                          <p:val>
                                            <p:strVal val="#ppt_w"/>
                                          </p:val>
                                        </p:tav>
                                      </p:tavLst>
                                    </p:anim>
                                    <p:anim calcmode="lin" valueType="num">
                                      <p:cBhvr>
                                        <p:cTn id="21" dur="1000" fill="hold"/>
                                        <p:tgtEl>
                                          <p:spTgt spid="5"/>
                                        </p:tgtEl>
                                        <p:attrNameLst>
                                          <p:attrName>ppt_h</p:attrName>
                                        </p:attrNameLst>
                                      </p:cBhvr>
                                      <p:tavLst>
                                        <p:tav tm="0">
                                          <p:val>
                                            <p:strVal val="#ppt_h"/>
                                          </p:val>
                                        </p:tav>
                                        <p:tav tm="100000">
                                          <p:val>
                                            <p:strVal val="#ppt_h"/>
                                          </p:val>
                                        </p:tav>
                                      </p:tavLst>
                                    </p:anim>
                                    <p:animEffect transition="in" filter="fade">
                                      <p:cBhvr>
                                        <p:cTn id="22" dur="1000"/>
                                        <p:tgtEl>
                                          <p:spTgt spid="5"/>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strVal val="#ppt_w*0.70"/>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16"/>
                                        </p:tgtEl>
                                        <p:attrNameLst>
                                          <p:attrName>fillcolor</p:attrName>
                                        </p:attrNameLst>
                                      </p:cBhvr>
                                      <p:to>
                                        <a:schemeClr val="bg2"/>
                                      </p:to>
                                    </p:animClr>
                                    <p:set>
                                      <p:cBhvr>
                                        <p:cTn id="33" dur="250" fill="hold"/>
                                        <p:tgtEl>
                                          <p:spTgt spid="16"/>
                                        </p:tgtEl>
                                        <p:attrNameLst>
                                          <p:attrName>fill.type</p:attrName>
                                        </p:attrNameLst>
                                      </p:cBhvr>
                                      <p:to>
                                        <p:strVal val="solid"/>
                                      </p:to>
                                    </p:set>
                                    <p:set>
                                      <p:cBhvr>
                                        <p:cTn id="34" dur="250" fill="hold"/>
                                        <p:tgtEl>
                                          <p:spTgt spid="16"/>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5" presetID="1" presetClass="emph" presetSubtype="2" fill="hold" nodeType="withEffect">
                                  <p:stCondLst>
                                    <p:cond delay="500"/>
                                  </p:stCondLst>
                                  <p:childTnLst>
                                    <p:animClr clrSpc="rgb" dir="cw">
                                      <p:cBhvr>
                                        <p:cTn id="36" dur="250" fill="hold"/>
                                        <p:tgtEl>
                                          <p:spTgt spid="16"/>
                                        </p:tgtEl>
                                        <p:attrNameLst>
                                          <p:attrName>fillcolor</p:attrName>
                                        </p:attrNameLst>
                                      </p:cBhvr>
                                      <p:to>
                                        <a:srgbClr val="7030A0"/>
                                      </p:to>
                                    </p:animClr>
                                    <p:set>
                                      <p:cBhvr>
                                        <p:cTn id="37" dur="250" fill="hold"/>
                                        <p:tgtEl>
                                          <p:spTgt spid="16"/>
                                        </p:tgtEl>
                                        <p:attrNameLst>
                                          <p:attrName>fill.type</p:attrName>
                                        </p:attrNameLst>
                                      </p:cBhvr>
                                      <p:to>
                                        <p:strVal val="solid"/>
                                      </p:to>
                                    </p:set>
                                    <p:set>
                                      <p:cBhvr>
                                        <p:cTn id="38" dur="250" fill="hold"/>
                                        <p:tgtEl>
                                          <p:spTgt spid="16"/>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17"/>
                                        </p:tgtEl>
                                        <p:attrNameLst>
                                          <p:attrName>style.visibility</p:attrName>
                                        </p:attrNameLst>
                                      </p:cBhvr>
                                      <p:to>
                                        <p:strVal val="visible"/>
                                      </p:to>
                                    </p:set>
                                    <p:anim calcmode="lin" valueType="num">
                                      <p:cBhvr>
                                        <p:cTn id="41" dur="250" fill="hold"/>
                                        <p:tgtEl>
                                          <p:spTgt spid="17"/>
                                        </p:tgtEl>
                                        <p:attrNameLst>
                                          <p:attrName>ppt_w</p:attrName>
                                        </p:attrNameLst>
                                      </p:cBhvr>
                                      <p:tavLst>
                                        <p:tav tm="0">
                                          <p:val>
                                            <p:strVal val="4*#ppt_w"/>
                                          </p:val>
                                        </p:tav>
                                        <p:tav tm="100000">
                                          <p:val>
                                            <p:strVal val="#ppt_w"/>
                                          </p:val>
                                        </p:tav>
                                      </p:tavLst>
                                    </p:anim>
                                    <p:anim calcmode="lin" valueType="num">
                                      <p:cBhvr>
                                        <p:cTn id="42"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16"/>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3"/>
                                        </p:tgtEl>
                                        <p:attrNameLst>
                                          <p:attrName>fillcolor</p:attrName>
                                        </p:attrNameLst>
                                      </p:cBhvr>
                                      <p:to>
                                        <a:schemeClr val="bg2"/>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50" presetID="1" presetClass="emph" presetSubtype="2" fill="hold" nodeType="withEffect">
                                  <p:stCondLst>
                                    <p:cond delay="500"/>
                                  </p:stCondLst>
                                  <p:childTnLst>
                                    <p:animClr clrSpc="rgb" dir="cw">
                                      <p:cBhvr>
                                        <p:cTn id="51" dur="250" fill="hold"/>
                                        <p:tgtEl>
                                          <p:spTgt spid="3"/>
                                        </p:tgtEl>
                                        <p:attrNameLst>
                                          <p:attrName>fillcolor</p:attrName>
                                        </p:attrNameLst>
                                      </p:cBhvr>
                                      <p:to>
                                        <a:srgbClr val="7030A0"/>
                                      </p:to>
                                    </p:animClr>
                                    <p:set>
                                      <p:cBhvr>
                                        <p:cTn id="52" dur="250" fill="hold"/>
                                        <p:tgtEl>
                                          <p:spTgt spid="3"/>
                                        </p:tgtEl>
                                        <p:attrNameLst>
                                          <p:attrName>fill.type</p:attrName>
                                        </p:attrNameLst>
                                      </p:cBhvr>
                                      <p:to>
                                        <p:strVal val="solid"/>
                                      </p:to>
                                    </p:set>
                                    <p:set>
                                      <p:cBhvr>
                                        <p:cTn id="53" dur="250" fill="hold"/>
                                        <p:tgtEl>
                                          <p:spTgt spid="3"/>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4"/>
                                        </p:tgtEl>
                                        <p:attrNameLst>
                                          <p:attrName>style.visibility</p:attrName>
                                        </p:attrNameLst>
                                      </p:cBhvr>
                                      <p:to>
                                        <p:strVal val="visible"/>
                                      </p:to>
                                    </p:set>
                                    <p:anim calcmode="lin" valueType="num">
                                      <p:cBhvr>
                                        <p:cTn id="56" dur="250" fill="hold"/>
                                        <p:tgtEl>
                                          <p:spTgt spid="4"/>
                                        </p:tgtEl>
                                        <p:attrNameLst>
                                          <p:attrName>ppt_w</p:attrName>
                                        </p:attrNameLst>
                                      </p:cBhvr>
                                      <p:tavLst>
                                        <p:tav tm="0">
                                          <p:val>
                                            <p:strVal val="4*#ppt_w"/>
                                          </p:val>
                                        </p:tav>
                                        <p:tav tm="100000">
                                          <p:val>
                                            <p:strVal val="#ppt_w"/>
                                          </p:val>
                                        </p:tav>
                                      </p:tavLst>
                                    </p:anim>
                                    <p:anim calcmode="lin" valueType="num">
                                      <p:cBhvr>
                                        <p:cTn id="57"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
                  </p:tgtEl>
                </p:cond>
              </p:nextCondLst>
            </p:seq>
            <p:seq concurrent="1" nextAc="seek">
              <p:cTn id="58" restart="whenNotActive" fill="hold" evtFilter="cancelBubble" nodeType="interactiveSeq">
                <p:stCondLst>
                  <p:cond evt="onClick" delay="0">
                    <p:tgtEl>
                      <p:spTgt spid="5"/>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5"/>
                                        </p:tgtEl>
                                        <p:attrNameLst>
                                          <p:attrName>fillcolor</p:attrName>
                                        </p:attrNameLst>
                                      </p:cBhvr>
                                      <p:to>
                                        <a:schemeClr val="bg2"/>
                                      </p:to>
                                    </p:animClr>
                                    <p:set>
                                      <p:cBhvr>
                                        <p:cTn id="63" dur="250" fill="hold"/>
                                        <p:tgtEl>
                                          <p:spTgt spid="5"/>
                                        </p:tgtEl>
                                        <p:attrNameLst>
                                          <p:attrName>fill.type</p:attrName>
                                        </p:attrNameLst>
                                      </p:cBhvr>
                                      <p:to>
                                        <p:strVal val="solid"/>
                                      </p:to>
                                    </p:set>
                                    <p:set>
                                      <p:cBhvr>
                                        <p:cTn id="64" dur="250" fill="hold"/>
                                        <p:tgtEl>
                                          <p:spTgt spid="5"/>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par>
                                <p:cTn id="65" presetID="1" presetClass="emph" presetSubtype="2" fill="hold" nodeType="withEffect">
                                  <p:stCondLst>
                                    <p:cond delay="500"/>
                                  </p:stCondLst>
                                  <p:childTnLst>
                                    <p:animClr clrSpc="rgb" dir="cw">
                                      <p:cBhvr>
                                        <p:cTn id="66" dur="250" fill="hold"/>
                                        <p:tgtEl>
                                          <p:spTgt spid="5"/>
                                        </p:tgtEl>
                                        <p:attrNameLst>
                                          <p:attrName>fillcolor</p:attrName>
                                        </p:attrNameLst>
                                      </p:cBhvr>
                                      <p:to>
                                        <a:srgbClr val="7030A0"/>
                                      </p:to>
                                    </p:animClr>
                                    <p:set>
                                      <p:cBhvr>
                                        <p:cTn id="67" dur="250" fill="hold"/>
                                        <p:tgtEl>
                                          <p:spTgt spid="5"/>
                                        </p:tgtEl>
                                        <p:attrNameLst>
                                          <p:attrName>fill.type</p:attrName>
                                        </p:attrNameLst>
                                      </p:cBhvr>
                                      <p:to>
                                        <p:strVal val="solid"/>
                                      </p:to>
                                    </p:set>
                                    <p:set>
                                      <p:cBhvr>
                                        <p:cTn id="68" dur="250" fill="hold"/>
                                        <p:tgtEl>
                                          <p:spTgt spid="5"/>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6"/>
                                        </p:tgtEl>
                                        <p:attrNameLst>
                                          <p:attrName>style.visibility</p:attrName>
                                        </p:attrNameLst>
                                      </p:cBhvr>
                                      <p:to>
                                        <p:strVal val="visible"/>
                                      </p:to>
                                    </p:set>
                                    <p:anim calcmode="lin" valueType="num">
                                      <p:cBhvr>
                                        <p:cTn id="71" dur="250" fill="hold"/>
                                        <p:tgtEl>
                                          <p:spTgt spid="6"/>
                                        </p:tgtEl>
                                        <p:attrNameLst>
                                          <p:attrName>ppt_w</p:attrName>
                                        </p:attrNameLst>
                                      </p:cBhvr>
                                      <p:tavLst>
                                        <p:tav tm="0">
                                          <p:val>
                                            <p:strVal val="4*#ppt_w"/>
                                          </p:val>
                                        </p:tav>
                                        <p:tav tm="100000">
                                          <p:val>
                                            <p:strVal val="#ppt_w"/>
                                          </p:val>
                                        </p:tav>
                                      </p:tavLst>
                                    </p:anim>
                                    <p:anim calcmode="lin" valueType="num">
                                      <p:cBhvr>
                                        <p:cTn id="72"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5"/>
                  </p:tgtEl>
                </p:cond>
              </p:nextCondLst>
            </p:seq>
            <p:seq concurrent="1" nextAc="seek">
              <p:cTn id="73" restart="whenNotActive" fill="hold" evtFilter="cancelBubble" nodeType="interactiveSeq">
                <p:stCondLst>
                  <p:cond evt="onClick" delay="0">
                    <p:tgtEl>
                      <p:spTgt spid="7"/>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7"/>
                                        </p:tgtEl>
                                        <p:attrNameLst>
                                          <p:attrName>fillcolor</p:attrName>
                                        </p:attrNameLst>
                                      </p:cBhvr>
                                      <p:to>
                                        <a:schemeClr val="bg2"/>
                                      </p:to>
                                    </p:animClr>
                                    <p:set>
                                      <p:cBhvr>
                                        <p:cTn id="78" dur="250" fill="hold"/>
                                        <p:tgtEl>
                                          <p:spTgt spid="7"/>
                                        </p:tgtEl>
                                        <p:attrNameLst>
                                          <p:attrName>fill.type</p:attrName>
                                        </p:attrNameLst>
                                      </p:cBhvr>
                                      <p:to>
                                        <p:strVal val="solid"/>
                                      </p:to>
                                    </p:set>
                                    <p:set>
                                      <p:cBhvr>
                                        <p:cTn id="79" dur="250" fill="hold"/>
                                        <p:tgtEl>
                                          <p:spTgt spid="7"/>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par>
                                <p:cTn id="80" presetID="1" presetClass="emph" presetSubtype="2" fill="hold" nodeType="withEffect">
                                  <p:stCondLst>
                                    <p:cond delay="500"/>
                                  </p:stCondLst>
                                  <p:childTnLst>
                                    <p:animClr clrSpc="rgb" dir="cw">
                                      <p:cBhvr>
                                        <p:cTn id="81" dur="250" fill="hold"/>
                                        <p:tgtEl>
                                          <p:spTgt spid="7"/>
                                        </p:tgtEl>
                                        <p:attrNameLst>
                                          <p:attrName>fillcolor</p:attrName>
                                        </p:attrNameLst>
                                      </p:cBhvr>
                                      <p:to>
                                        <a:srgbClr val="7030A0"/>
                                      </p:to>
                                    </p:animClr>
                                    <p:set>
                                      <p:cBhvr>
                                        <p:cTn id="82" dur="250" fill="hold"/>
                                        <p:tgtEl>
                                          <p:spTgt spid="7"/>
                                        </p:tgtEl>
                                        <p:attrNameLst>
                                          <p:attrName>fill.type</p:attrName>
                                        </p:attrNameLst>
                                      </p:cBhvr>
                                      <p:to>
                                        <p:strVal val="solid"/>
                                      </p:to>
                                    </p:set>
                                    <p:set>
                                      <p:cBhvr>
                                        <p:cTn id="83" dur="250" fill="hold"/>
                                        <p:tgtEl>
                                          <p:spTgt spid="7"/>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8"/>
                                        </p:tgtEl>
                                        <p:attrNameLst>
                                          <p:attrName>style.visibility</p:attrName>
                                        </p:attrNameLst>
                                      </p:cBhvr>
                                      <p:to>
                                        <p:strVal val="visible"/>
                                      </p:to>
                                    </p:set>
                                    <p:anim calcmode="lin" valueType="num">
                                      <p:cBhvr>
                                        <p:cTn id="86" dur="250" fill="hold"/>
                                        <p:tgtEl>
                                          <p:spTgt spid="8"/>
                                        </p:tgtEl>
                                        <p:attrNameLst>
                                          <p:attrName>ppt_w</p:attrName>
                                        </p:attrNameLst>
                                      </p:cBhvr>
                                      <p:tavLst>
                                        <p:tav tm="0">
                                          <p:val>
                                            <p:strVal val="4*#ppt_w"/>
                                          </p:val>
                                        </p:tav>
                                        <p:tav tm="100000">
                                          <p:val>
                                            <p:strVal val="#ppt_w"/>
                                          </p:val>
                                        </p:tav>
                                      </p:tavLst>
                                    </p:anim>
                                    <p:anim calcmode="lin" valueType="num">
                                      <p:cBhvr>
                                        <p:cTn id="87"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7"/>
                  </p:tgtEl>
                </p:cond>
              </p:nextCondLst>
            </p:seq>
          </p:childTnLst>
        </p:cTn>
      </p:par>
    </p:tnLst>
    <p:bldLst>
      <p:bldP spid="15" grpId="0" animBg="1"/>
      <p:bldP spid="16" grpId="0" animBg="1"/>
      <p:bldP spid="3" grpId="0" animBg="1"/>
      <p:bldP spid="5" grpId="0" animBg="1"/>
      <p:bldP spid="7" grpId="0" animBg="1"/>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1533</TotalTime>
  <Words>802</Words>
  <Application>Microsoft Office PowerPoint</Application>
  <PresentationFormat>Widescreen</PresentationFormat>
  <Paragraphs>51</Paragraphs>
  <Slides>10</Slides>
  <Notes>4</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Arial</vt:lpstr>
      <vt:lpstr>Calibri</vt:lpstr>
      <vt:lpstr>Calibri Light</vt:lpstr>
      <vt:lpstr>Grandview Display</vt:lpstr>
      <vt:lpstr>Open Sans</vt:lpstr>
      <vt:lpstr>Tahoma</vt:lpstr>
      <vt:lpstr>Times New Roman</vt:lpstr>
      <vt:lpstr>UTM Avo</vt:lpstr>
      <vt:lpstr>DashVTI</vt:lpstr>
      <vt:lpstr>1_Office Theme</vt:lpstr>
      <vt:lpstr>TIẾT 6. BÀI 4:  MỘT SỐ VẤN ĐỀ PHÁP LÝ VỀ SỬ DỤNG DỊCH VỤ INTERNET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6. BÀI 4:  MỘT SỐ VẤN ĐỀ PHÁP LÝ VỀ SỬ DỤNG DỊCH VỤ INTERNET</dc:title>
  <dc:creator>VnTeach.Com</dc:creator>
  <cp:keywords>VnTeach.Com</cp:keywords>
  <cp:lastModifiedBy>Admin</cp:lastModifiedBy>
  <cp:revision>1</cp:revision>
  <dcterms:created xsi:type="dcterms:W3CDTF">2023-06-05T12:10:35Z</dcterms:created>
  <dcterms:modified xsi:type="dcterms:W3CDTF">2024-11-01T02:40:43Z</dcterms:modified>
</cp:coreProperties>
</file>