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5"/>
  </p:notesMasterIdLst>
  <p:sldIdLst>
    <p:sldId id="325" r:id="rId2"/>
    <p:sldId id="319" r:id="rId3"/>
    <p:sldId id="327" r:id="rId4"/>
    <p:sldId id="344" r:id="rId5"/>
    <p:sldId id="345" r:id="rId6"/>
    <p:sldId id="346" r:id="rId7"/>
    <p:sldId id="348" r:id="rId8"/>
    <p:sldId id="354" r:id="rId9"/>
    <p:sldId id="347" r:id="rId10"/>
    <p:sldId id="355" r:id="rId11"/>
    <p:sldId id="356" r:id="rId12"/>
    <p:sldId id="357" r:id="rId13"/>
    <p:sldId id="3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34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863D4-0829-4310-8370-BED3623A841B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363D8-099D-448B-8AAD-E08CD8BA15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10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7942DF-CF72-40B0-96FC-6F3277EC0B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7942DF-CF72-40B0-96FC-6F3277EC0B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7942DF-CF72-40B0-96FC-6F3277EC0B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7942DF-CF72-40B0-96FC-6F3277EC0B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7942DF-CF72-40B0-96FC-6F3277EC0B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7942DF-CF72-40B0-96FC-6F3277EC0B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7942DF-CF72-40B0-96FC-6F3277EC0B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7942DF-CF72-40B0-96FC-6F3277EC0B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3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37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0320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608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3556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79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6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74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81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3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2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10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3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2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9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9AAD-11E3-4289-B3BB-60C10A901CE5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37A18B0-CEC2-4709-B922-05746F9B7D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1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png"/><Relationship Id="rId11" Type="http://schemas.openxmlformats.org/officeDocument/2006/relationships/oleObject" Target="../embeddings/oleObject9.bin"/><Relationship Id="rId5" Type="http://schemas.openxmlformats.org/officeDocument/2006/relationships/image" Target="../media/image7.wmf"/><Relationship Id="rId10" Type="http://schemas.openxmlformats.org/officeDocument/2006/relationships/image" Target="../media/image9.wmf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png"/><Relationship Id="rId12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11" Type="http://schemas.openxmlformats.org/officeDocument/2006/relationships/image" Target="../media/image4.wmf"/><Relationship Id="rId5" Type="http://schemas.openxmlformats.org/officeDocument/2006/relationships/image" Target="../media/image9.png"/><Relationship Id="rId10" Type="http://schemas.openxmlformats.org/officeDocument/2006/relationships/oleObject" Target="../embeddings/oleObject2.bin"/><Relationship Id="rId4" Type="http://schemas.openxmlformats.org/officeDocument/2006/relationships/image" Target="../media/image8.png"/><Relationship Id="rId9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opy of KJ0270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WordArt 7" descr="N7"/>
          <p:cNvSpPr>
            <a:spLocks noChangeArrowheads="1" noChangeShapeType="1" noTextEdit="1"/>
          </p:cNvSpPr>
          <p:nvPr/>
        </p:nvSpPr>
        <p:spPr bwMode="auto">
          <a:xfrm>
            <a:off x="609600" y="762000"/>
            <a:ext cx="8229600" cy="495300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r>
              <a:rPr lang="vi-VN" sz="4400" kern="10">
                <a:ln w="12700" cap="rnd">
                  <a:solidFill>
                    <a:srgbClr val="FFFF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quý thầy cô </a:t>
            </a:r>
          </a:p>
          <a:p>
            <a:r>
              <a:rPr lang="vi-VN" sz="4400" kern="10">
                <a:ln w="12700" cap="rnd">
                  <a:solidFill>
                    <a:srgbClr val="FFFF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đến dự giờ lớp </a:t>
            </a:r>
            <a:r>
              <a:rPr lang="vi-VN" sz="4400" kern="10" smtClean="0">
                <a:ln w="12700" cap="rnd">
                  <a:solidFill>
                    <a:srgbClr val="FFFF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r>
              <a:rPr lang="en-US" sz="4400" kern="10">
                <a:ln w="12700" cap="rnd">
                  <a:solidFill>
                    <a:srgbClr val="FFFF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  <a:r>
              <a:rPr lang="vi-VN" sz="4400" kern="10" smtClean="0">
                <a:ln w="12700" cap="rnd">
                  <a:solidFill>
                    <a:srgbClr val="FFFF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</a:t>
            </a:r>
            <a:r>
              <a:rPr lang="en-US" sz="4400" kern="10">
                <a:ln w="12700" cap="rnd">
                  <a:solidFill>
                    <a:srgbClr val="FFFF00"/>
                  </a:solidFill>
                  <a:prstDash val="sysDot"/>
                  <a:round/>
                  <a:headEnd/>
                  <a:tailEnd/>
                </a:ln>
                <a:blipFill dpi="0" rotWithShape="0">
                  <a:blip r:embed="rId3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092009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89522" y="1296758"/>
            <a:ext cx="33753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I. THÍ NGHIỆM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23" name="WordArt 29"/>
          <p:cNvSpPr>
            <a:spLocks noChangeArrowheads="1" noChangeShapeType="1" noTextEdit="1"/>
          </p:cNvSpPr>
          <p:nvPr/>
        </p:nvSpPr>
        <p:spPr bwMode="auto">
          <a:xfrm>
            <a:off x="2103438" y="474576"/>
            <a:ext cx="6211506" cy="7406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QUY TẮC HỢP LỰC SONG </a:t>
            </a:r>
            <a:r>
              <a:rPr lang="en-US" sz="3600" kern="10" dirty="0" err="1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SONG</a:t>
            </a:r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CÙNG CHIỀU</a:t>
            </a:r>
            <a:endParaRPr lang="en-US" sz="36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29"/>
          <p:cNvSpPr>
            <a:spLocks noChangeArrowheads="1" noChangeShapeType="1" noTextEdit="1"/>
          </p:cNvSpPr>
          <p:nvPr/>
        </p:nvSpPr>
        <p:spPr bwMode="auto">
          <a:xfrm>
            <a:off x="314897" y="143256"/>
            <a:ext cx="1635823" cy="4541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Bài 19 – Tiết 32</a:t>
            </a:r>
            <a:endParaRPr lang="en-US" sz="3600" kern="1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95618" y="1680806"/>
            <a:ext cx="75389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II. QUY TẮC HỢP LỰC SONG SONG CÙNG CHIỀU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96075" y="2041697"/>
            <a:ext cx="15263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 typeface="Wingdings" pitchFamily="2" charset="2"/>
              <a:buNone/>
            </a:pPr>
            <a:r>
              <a:rPr lang="en-US" sz="2400" b="1" dirty="0">
                <a:latin typeface="Times New Roman" pitchFamily="18" charset="0"/>
              </a:rPr>
              <a:t>1. </a:t>
            </a:r>
            <a:r>
              <a:rPr lang="en-US" sz="2400" b="1" dirty="0" err="1">
                <a:latin typeface="Times New Roman" pitchFamily="18" charset="0"/>
              </a:rPr>
              <a:t>Quy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tắc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89053" y="2404548"/>
            <a:ext cx="836119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None/>
            </a:pPr>
            <a:r>
              <a:rPr lang="en-US" sz="2400" b="1" dirty="0">
                <a:latin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</a:rPr>
              <a:t>Vận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dụng</a:t>
            </a:r>
            <a:endParaRPr lang="en-US" sz="2400" b="1" dirty="0" smtClean="0">
              <a:latin typeface="Times New Roman" pitchFamily="18" charset="0"/>
            </a:endParaRPr>
          </a:p>
          <a:p>
            <a:pPr marL="457200" lvl="0" indent="-457200" eaLnBrk="0" hangingPunct="0">
              <a:buAutoNum type="alphaLcPeriod"/>
            </a:pP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Hiểu thêm về trọng tâm của vật: mỗi vật chia thành những phần nhỏ, mỗi phần sẽ có một trọng lực rất nhỏ.</a:t>
            </a:r>
          </a:p>
          <a:p>
            <a:pPr marL="457200" lvl="0" indent="-457200" eaLnBrk="0" hangingPunct="0"/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nl-NL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 lực </a:t>
            </a: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của các </a:t>
            </a:r>
            <a:r>
              <a:rPr lang="nl-NL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trọng lực rất nhỏ </a:t>
            </a: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đó là trọng tâm của vật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None/>
            </a:pP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78" name="Line 4"/>
          <p:cNvSpPr>
            <a:spLocks noChangeShapeType="1"/>
          </p:cNvSpPr>
          <p:nvPr/>
        </p:nvSpPr>
        <p:spPr bwMode="auto">
          <a:xfrm>
            <a:off x="4070444" y="3815687"/>
            <a:ext cx="4495800" cy="0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9" name="Group 5"/>
          <p:cNvGrpSpPr>
            <a:grpSpLocks/>
          </p:cNvGrpSpPr>
          <p:nvPr/>
        </p:nvGrpSpPr>
        <p:grpSpPr bwMode="auto">
          <a:xfrm>
            <a:off x="3841844" y="3815687"/>
            <a:ext cx="379413" cy="1281113"/>
            <a:chOff x="1440" y="2304"/>
            <a:chExt cx="239" cy="807"/>
          </a:xfrm>
        </p:grpSpPr>
        <p:sp>
          <p:nvSpPr>
            <p:cNvPr id="80" name="Line 6"/>
            <p:cNvSpPr>
              <a:spLocks noChangeShapeType="1"/>
            </p:cNvSpPr>
            <p:nvPr/>
          </p:nvSpPr>
          <p:spPr bwMode="auto">
            <a:xfrm>
              <a:off x="1584" y="2304"/>
              <a:ext cx="0" cy="480"/>
            </a:xfrm>
            <a:prstGeom prst="line">
              <a:avLst/>
            </a:prstGeom>
            <a:noFill/>
            <a:ln w="9525">
              <a:solidFill>
                <a:srgbClr val="6600FF"/>
              </a:solidFill>
              <a:round/>
              <a:headEnd type="diamond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" name="Group 7"/>
            <p:cNvGrpSpPr>
              <a:grpSpLocks/>
            </p:cNvGrpSpPr>
            <p:nvPr/>
          </p:nvGrpSpPr>
          <p:grpSpPr bwMode="auto">
            <a:xfrm>
              <a:off x="1440" y="2784"/>
              <a:ext cx="239" cy="327"/>
              <a:chOff x="1440" y="2784"/>
              <a:chExt cx="239" cy="327"/>
            </a:xfrm>
          </p:grpSpPr>
          <p:sp>
            <p:nvSpPr>
              <p:cNvPr id="82" name="Text Box 8"/>
              <p:cNvSpPr txBox="1">
                <a:spLocks noChangeArrowheads="1"/>
              </p:cNvSpPr>
              <p:nvPr/>
            </p:nvSpPr>
            <p:spPr bwMode="auto">
              <a:xfrm>
                <a:off x="1440" y="278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83" name="Line 9"/>
              <p:cNvSpPr>
                <a:spLocks noChangeShapeType="1"/>
              </p:cNvSpPr>
              <p:nvPr/>
            </p:nvSpPr>
            <p:spPr bwMode="auto">
              <a:xfrm>
                <a:off x="1498" y="280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Text Box 10"/>
              <p:cNvSpPr txBox="1">
                <a:spLocks noChangeArrowheads="1"/>
              </p:cNvSpPr>
              <p:nvPr/>
            </p:nvSpPr>
            <p:spPr bwMode="auto">
              <a:xfrm>
                <a:off x="1491" y="288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</p:grpSp>
      <p:grpSp>
        <p:nvGrpSpPr>
          <p:cNvPr id="85" name="Group 11"/>
          <p:cNvGrpSpPr>
            <a:grpSpLocks/>
          </p:cNvGrpSpPr>
          <p:nvPr/>
        </p:nvGrpSpPr>
        <p:grpSpPr bwMode="auto">
          <a:xfrm>
            <a:off x="5365844" y="3815687"/>
            <a:ext cx="381000" cy="1676400"/>
            <a:chOff x="2400" y="2304"/>
            <a:chExt cx="240" cy="1056"/>
          </a:xfrm>
        </p:grpSpPr>
        <p:sp>
          <p:nvSpPr>
            <p:cNvPr id="86" name="Line 12"/>
            <p:cNvSpPr>
              <a:spLocks noChangeShapeType="1"/>
            </p:cNvSpPr>
            <p:nvPr/>
          </p:nvSpPr>
          <p:spPr bwMode="auto">
            <a:xfrm>
              <a:off x="2400" y="2304"/>
              <a:ext cx="0" cy="864"/>
            </a:xfrm>
            <a:prstGeom prst="line">
              <a:avLst/>
            </a:prstGeom>
            <a:noFill/>
            <a:ln w="9525">
              <a:solidFill>
                <a:srgbClr val="6600FF"/>
              </a:solidFill>
              <a:round/>
              <a:headEnd type="diamond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7" name="Group 13"/>
            <p:cNvGrpSpPr>
              <a:grpSpLocks/>
            </p:cNvGrpSpPr>
            <p:nvPr/>
          </p:nvGrpSpPr>
          <p:grpSpPr bwMode="auto">
            <a:xfrm>
              <a:off x="2401" y="3033"/>
              <a:ext cx="239" cy="327"/>
              <a:chOff x="2401" y="3033"/>
              <a:chExt cx="239" cy="327"/>
            </a:xfrm>
          </p:grpSpPr>
          <p:sp>
            <p:nvSpPr>
              <p:cNvPr id="88" name="Text Box 14"/>
              <p:cNvSpPr txBox="1">
                <a:spLocks noChangeArrowheads="1"/>
              </p:cNvSpPr>
              <p:nvPr/>
            </p:nvSpPr>
            <p:spPr bwMode="auto">
              <a:xfrm>
                <a:off x="2401" y="303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89" name="Line 15"/>
              <p:cNvSpPr>
                <a:spLocks noChangeShapeType="1"/>
              </p:cNvSpPr>
              <p:nvPr/>
            </p:nvSpPr>
            <p:spPr bwMode="auto">
              <a:xfrm>
                <a:off x="2459" y="3057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Text Box 16"/>
              <p:cNvSpPr txBox="1">
                <a:spLocks noChangeArrowheads="1"/>
              </p:cNvSpPr>
              <p:nvPr/>
            </p:nvSpPr>
            <p:spPr bwMode="auto">
              <a:xfrm>
                <a:off x="2452" y="3129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</p:grpSp>
      <p:grpSp>
        <p:nvGrpSpPr>
          <p:cNvPr id="91" name="Group 17"/>
          <p:cNvGrpSpPr>
            <a:grpSpLocks/>
          </p:cNvGrpSpPr>
          <p:nvPr/>
        </p:nvGrpSpPr>
        <p:grpSpPr bwMode="auto">
          <a:xfrm>
            <a:off x="8248744" y="3815687"/>
            <a:ext cx="379413" cy="1052513"/>
            <a:chOff x="4129" y="2304"/>
            <a:chExt cx="239" cy="663"/>
          </a:xfrm>
        </p:grpSpPr>
        <p:sp>
          <p:nvSpPr>
            <p:cNvPr id="92" name="Line 18"/>
            <p:cNvSpPr>
              <a:spLocks noChangeShapeType="1"/>
            </p:cNvSpPr>
            <p:nvPr/>
          </p:nvSpPr>
          <p:spPr bwMode="auto">
            <a:xfrm>
              <a:off x="4320" y="2304"/>
              <a:ext cx="0" cy="384"/>
            </a:xfrm>
            <a:prstGeom prst="line">
              <a:avLst/>
            </a:prstGeom>
            <a:noFill/>
            <a:ln w="9525">
              <a:solidFill>
                <a:srgbClr val="6600FF"/>
              </a:solidFill>
              <a:round/>
              <a:headEnd type="diamond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3" name="Group 19"/>
            <p:cNvGrpSpPr>
              <a:grpSpLocks/>
            </p:cNvGrpSpPr>
            <p:nvPr/>
          </p:nvGrpSpPr>
          <p:grpSpPr bwMode="auto">
            <a:xfrm>
              <a:off x="4129" y="2640"/>
              <a:ext cx="239" cy="327"/>
              <a:chOff x="4032" y="2640"/>
              <a:chExt cx="239" cy="327"/>
            </a:xfrm>
          </p:grpSpPr>
          <p:sp>
            <p:nvSpPr>
              <p:cNvPr id="94" name="Text Box 20"/>
              <p:cNvSpPr txBox="1">
                <a:spLocks noChangeArrowheads="1"/>
              </p:cNvSpPr>
              <p:nvPr/>
            </p:nvSpPr>
            <p:spPr bwMode="auto">
              <a:xfrm>
                <a:off x="4032" y="264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95" name="Line 21"/>
              <p:cNvSpPr>
                <a:spLocks noChangeShapeType="1"/>
              </p:cNvSpPr>
              <p:nvPr/>
            </p:nvSpPr>
            <p:spPr bwMode="auto">
              <a:xfrm>
                <a:off x="4090" y="266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Text Box 22"/>
              <p:cNvSpPr txBox="1">
                <a:spLocks noChangeArrowheads="1"/>
              </p:cNvSpPr>
              <p:nvPr/>
            </p:nvSpPr>
            <p:spPr bwMode="auto">
              <a:xfrm>
                <a:off x="4083" y="2736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</p:grpSp>
      <p:grpSp>
        <p:nvGrpSpPr>
          <p:cNvPr id="97" name="Group 24"/>
          <p:cNvGrpSpPr>
            <a:grpSpLocks/>
          </p:cNvGrpSpPr>
          <p:nvPr/>
        </p:nvGrpSpPr>
        <p:grpSpPr bwMode="auto">
          <a:xfrm>
            <a:off x="4908644" y="3815687"/>
            <a:ext cx="565150" cy="2424113"/>
            <a:chOff x="2112" y="2304"/>
            <a:chExt cx="356" cy="1527"/>
          </a:xfrm>
        </p:grpSpPr>
        <p:sp>
          <p:nvSpPr>
            <p:cNvPr id="98" name="Line 25"/>
            <p:cNvSpPr>
              <a:spLocks noChangeShapeType="1"/>
            </p:cNvSpPr>
            <p:nvPr/>
          </p:nvSpPr>
          <p:spPr bwMode="auto">
            <a:xfrm>
              <a:off x="2112" y="2304"/>
              <a:ext cx="0" cy="1296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 type="diamond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9" name="Group 26"/>
            <p:cNvGrpSpPr>
              <a:grpSpLocks/>
            </p:cNvGrpSpPr>
            <p:nvPr/>
          </p:nvGrpSpPr>
          <p:grpSpPr bwMode="auto">
            <a:xfrm>
              <a:off x="2160" y="3504"/>
              <a:ext cx="308" cy="327"/>
              <a:chOff x="2160" y="3504"/>
              <a:chExt cx="308" cy="327"/>
            </a:xfrm>
          </p:grpSpPr>
          <p:sp>
            <p:nvSpPr>
              <p:cNvPr id="100" name="Text Box 27"/>
              <p:cNvSpPr txBox="1">
                <a:spLocks noChangeArrowheads="1"/>
              </p:cNvSpPr>
              <p:nvPr/>
            </p:nvSpPr>
            <p:spPr bwMode="auto">
              <a:xfrm>
                <a:off x="2160" y="350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101" name="Line 28"/>
              <p:cNvSpPr>
                <a:spLocks noChangeShapeType="1"/>
              </p:cNvSpPr>
              <p:nvPr/>
            </p:nvSpPr>
            <p:spPr bwMode="auto">
              <a:xfrm>
                <a:off x="2218" y="352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Text Box 29"/>
              <p:cNvSpPr txBox="1">
                <a:spLocks noChangeArrowheads="1"/>
              </p:cNvSpPr>
              <p:nvPr/>
            </p:nvSpPr>
            <p:spPr bwMode="auto">
              <a:xfrm>
                <a:off x="2208" y="3600"/>
                <a:ext cx="2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12</a:t>
                </a:r>
              </a:p>
            </p:txBody>
          </p:sp>
        </p:grpSp>
      </p:grpSp>
      <p:grpSp>
        <p:nvGrpSpPr>
          <p:cNvPr id="103" name="Group 30"/>
          <p:cNvGrpSpPr>
            <a:grpSpLocks/>
          </p:cNvGrpSpPr>
          <p:nvPr/>
        </p:nvGrpSpPr>
        <p:grpSpPr bwMode="auto">
          <a:xfrm>
            <a:off x="3843432" y="3815687"/>
            <a:ext cx="379412" cy="1281113"/>
            <a:chOff x="432" y="2304"/>
            <a:chExt cx="239" cy="807"/>
          </a:xfrm>
        </p:grpSpPr>
        <p:sp>
          <p:nvSpPr>
            <p:cNvPr id="104" name="Line 31"/>
            <p:cNvSpPr>
              <a:spLocks noChangeShapeType="1"/>
            </p:cNvSpPr>
            <p:nvPr/>
          </p:nvSpPr>
          <p:spPr bwMode="auto">
            <a:xfrm>
              <a:off x="576" y="2304"/>
              <a:ext cx="0" cy="480"/>
            </a:xfrm>
            <a:prstGeom prst="line">
              <a:avLst/>
            </a:prstGeom>
            <a:noFill/>
            <a:ln w="9525">
              <a:solidFill>
                <a:srgbClr val="6600FF"/>
              </a:solidFill>
              <a:prstDash val="dash"/>
              <a:round/>
              <a:headEnd type="diamond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5" name="Group 32"/>
            <p:cNvGrpSpPr>
              <a:grpSpLocks/>
            </p:cNvGrpSpPr>
            <p:nvPr/>
          </p:nvGrpSpPr>
          <p:grpSpPr bwMode="auto">
            <a:xfrm>
              <a:off x="432" y="2784"/>
              <a:ext cx="239" cy="327"/>
              <a:chOff x="1440" y="2784"/>
              <a:chExt cx="239" cy="327"/>
            </a:xfrm>
          </p:grpSpPr>
          <p:sp>
            <p:nvSpPr>
              <p:cNvPr id="106" name="Text Box 33"/>
              <p:cNvSpPr txBox="1">
                <a:spLocks noChangeArrowheads="1"/>
              </p:cNvSpPr>
              <p:nvPr/>
            </p:nvSpPr>
            <p:spPr bwMode="auto">
              <a:xfrm>
                <a:off x="1440" y="278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107" name="Line 34"/>
              <p:cNvSpPr>
                <a:spLocks noChangeShapeType="1"/>
              </p:cNvSpPr>
              <p:nvPr/>
            </p:nvSpPr>
            <p:spPr bwMode="auto">
              <a:xfrm>
                <a:off x="1498" y="280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Text Box 35"/>
              <p:cNvSpPr txBox="1">
                <a:spLocks noChangeArrowheads="1"/>
              </p:cNvSpPr>
              <p:nvPr/>
            </p:nvSpPr>
            <p:spPr bwMode="auto">
              <a:xfrm>
                <a:off x="1491" y="288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</p:grpSp>
      <p:grpSp>
        <p:nvGrpSpPr>
          <p:cNvPr id="109" name="Group 36"/>
          <p:cNvGrpSpPr>
            <a:grpSpLocks/>
          </p:cNvGrpSpPr>
          <p:nvPr/>
        </p:nvGrpSpPr>
        <p:grpSpPr bwMode="auto">
          <a:xfrm>
            <a:off x="5365844" y="3815687"/>
            <a:ext cx="381000" cy="1676400"/>
            <a:chOff x="816" y="2304"/>
            <a:chExt cx="240" cy="1056"/>
          </a:xfrm>
        </p:grpSpPr>
        <p:sp>
          <p:nvSpPr>
            <p:cNvPr id="110" name="Line 37"/>
            <p:cNvSpPr>
              <a:spLocks noChangeShapeType="1"/>
            </p:cNvSpPr>
            <p:nvPr/>
          </p:nvSpPr>
          <p:spPr bwMode="auto">
            <a:xfrm>
              <a:off x="816" y="2304"/>
              <a:ext cx="0" cy="864"/>
            </a:xfrm>
            <a:prstGeom prst="line">
              <a:avLst/>
            </a:prstGeom>
            <a:noFill/>
            <a:ln w="9525">
              <a:solidFill>
                <a:srgbClr val="6600FF"/>
              </a:solidFill>
              <a:prstDash val="dash"/>
              <a:round/>
              <a:headEnd type="diamond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1" name="Group 38"/>
            <p:cNvGrpSpPr>
              <a:grpSpLocks/>
            </p:cNvGrpSpPr>
            <p:nvPr/>
          </p:nvGrpSpPr>
          <p:grpSpPr bwMode="auto">
            <a:xfrm>
              <a:off x="817" y="3033"/>
              <a:ext cx="239" cy="327"/>
              <a:chOff x="2401" y="3033"/>
              <a:chExt cx="239" cy="327"/>
            </a:xfrm>
          </p:grpSpPr>
          <p:sp>
            <p:nvSpPr>
              <p:cNvPr id="112" name="Text Box 39"/>
              <p:cNvSpPr txBox="1">
                <a:spLocks noChangeArrowheads="1"/>
              </p:cNvSpPr>
              <p:nvPr/>
            </p:nvSpPr>
            <p:spPr bwMode="auto">
              <a:xfrm>
                <a:off x="2401" y="303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113" name="Line 40"/>
              <p:cNvSpPr>
                <a:spLocks noChangeShapeType="1"/>
              </p:cNvSpPr>
              <p:nvPr/>
            </p:nvSpPr>
            <p:spPr bwMode="auto">
              <a:xfrm>
                <a:off x="2459" y="3057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Text Box 41"/>
              <p:cNvSpPr txBox="1">
                <a:spLocks noChangeArrowheads="1"/>
              </p:cNvSpPr>
              <p:nvPr/>
            </p:nvSpPr>
            <p:spPr bwMode="auto">
              <a:xfrm>
                <a:off x="2452" y="3129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</p:grpSp>
      <p:sp>
        <p:nvSpPr>
          <p:cNvPr id="115" name="Line 42"/>
          <p:cNvSpPr>
            <a:spLocks noChangeShapeType="1"/>
          </p:cNvSpPr>
          <p:nvPr/>
        </p:nvSpPr>
        <p:spPr bwMode="auto">
          <a:xfrm>
            <a:off x="4908644" y="3815687"/>
            <a:ext cx="0" cy="2057400"/>
          </a:xfrm>
          <a:prstGeom prst="line">
            <a:avLst/>
          </a:prstGeom>
          <a:noFill/>
          <a:ln w="9525">
            <a:solidFill>
              <a:srgbClr val="FF00FF"/>
            </a:solidFill>
            <a:prstDash val="dash"/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6" name="Group 43"/>
          <p:cNvGrpSpPr>
            <a:grpSpLocks/>
          </p:cNvGrpSpPr>
          <p:nvPr/>
        </p:nvGrpSpPr>
        <p:grpSpPr bwMode="auto">
          <a:xfrm>
            <a:off x="4984844" y="5720687"/>
            <a:ext cx="488950" cy="519113"/>
            <a:chOff x="2160" y="3504"/>
            <a:chExt cx="308" cy="327"/>
          </a:xfrm>
        </p:grpSpPr>
        <p:sp>
          <p:nvSpPr>
            <p:cNvPr id="117" name="Text Box 44"/>
            <p:cNvSpPr txBox="1">
              <a:spLocks noChangeArrowheads="1"/>
            </p:cNvSpPr>
            <p:nvPr/>
          </p:nvSpPr>
          <p:spPr bwMode="auto">
            <a:xfrm>
              <a:off x="2160" y="350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118" name="Line 45"/>
            <p:cNvSpPr>
              <a:spLocks noChangeShapeType="1"/>
            </p:cNvSpPr>
            <p:nvPr/>
          </p:nvSpPr>
          <p:spPr bwMode="auto">
            <a:xfrm>
              <a:off x="2218" y="352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Text Box 46"/>
            <p:cNvSpPr txBox="1">
              <a:spLocks noChangeArrowheads="1"/>
            </p:cNvSpPr>
            <p:nvPr/>
          </p:nvSpPr>
          <p:spPr bwMode="auto">
            <a:xfrm>
              <a:off x="2208" y="3600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rtl="1"/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</p:grpSp>
      <p:grpSp>
        <p:nvGrpSpPr>
          <p:cNvPr id="120" name="Group 47"/>
          <p:cNvGrpSpPr>
            <a:grpSpLocks/>
          </p:cNvGrpSpPr>
          <p:nvPr/>
        </p:nvGrpSpPr>
        <p:grpSpPr bwMode="auto">
          <a:xfrm>
            <a:off x="6127844" y="3815687"/>
            <a:ext cx="685800" cy="2805113"/>
            <a:chOff x="2880" y="2304"/>
            <a:chExt cx="432" cy="1767"/>
          </a:xfrm>
        </p:grpSpPr>
        <p:sp>
          <p:nvSpPr>
            <p:cNvPr id="121" name="Line 48"/>
            <p:cNvSpPr>
              <a:spLocks noChangeShapeType="1"/>
            </p:cNvSpPr>
            <p:nvPr/>
          </p:nvSpPr>
          <p:spPr bwMode="auto">
            <a:xfrm>
              <a:off x="2880" y="2304"/>
              <a:ext cx="0" cy="1632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2" name="Group 49"/>
            <p:cNvGrpSpPr>
              <a:grpSpLocks/>
            </p:cNvGrpSpPr>
            <p:nvPr/>
          </p:nvGrpSpPr>
          <p:grpSpPr bwMode="auto">
            <a:xfrm>
              <a:off x="2928" y="3744"/>
              <a:ext cx="384" cy="327"/>
              <a:chOff x="2928" y="3744"/>
              <a:chExt cx="384" cy="327"/>
            </a:xfrm>
          </p:grpSpPr>
          <p:sp>
            <p:nvSpPr>
              <p:cNvPr id="123" name="Text Box 50"/>
              <p:cNvSpPr txBox="1">
                <a:spLocks noChangeArrowheads="1"/>
              </p:cNvSpPr>
              <p:nvPr/>
            </p:nvSpPr>
            <p:spPr bwMode="auto">
              <a:xfrm>
                <a:off x="2928" y="374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124" name="Line 51"/>
              <p:cNvSpPr>
                <a:spLocks noChangeShapeType="1"/>
              </p:cNvSpPr>
              <p:nvPr/>
            </p:nvSpPr>
            <p:spPr bwMode="auto">
              <a:xfrm>
                <a:off x="2986" y="376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Text Box 52"/>
              <p:cNvSpPr txBox="1">
                <a:spLocks noChangeArrowheads="1"/>
              </p:cNvSpPr>
              <p:nvPr/>
            </p:nvSpPr>
            <p:spPr bwMode="auto">
              <a:xfrm>
                <a:off x="2980" y="3840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123</a:t>
                </a:r>
              </a:p>
            </p:txBody>
          </p:sp>
        </p:grpSp>
      </p:grpSp>
      <p:grpSp>
        <p:nvGrpSpPr>
          <p:cNvPr id="126" name="Group 53"/>
          <p:cNvGrpSpPr>
            <a:grpSpLocks/>
          </p:cNvGrpSpPr>
          <p:nvPr/>
        </p:nvGrpSpPr>
        <p:grpSpPr bwMode="auto">
          <a:xfrm>
            <a:off x="8247157" y="3815687"/>
            <a:ext cx="379412" cy="1052513"/>
            <a:chOff x="5137" y="2400"/>
            <a:chExt cx="239" cy="663"/>
          </a:xfrm>
        </p:grpSpPr>
        <p:sp>
          <p:nvSpPr>
            <p:cNvPr id="127" name="Line 54"/>
            <p:cNvSpPr>
              <a:spLocks noChangeShapeType="1"/>
            </p:cNvSpPr>
            <p:nvPr/>
          </p:nvSpPr>
          <p:spPr bwMode="auto">
            <a:xfrm>
              <a:off x="5328" y="2400"/>
              <a:ext cx="0" cy="384"/>
            </a:xfrm>
            <a:prstGeom prst="line">
              <a:avLst/>
            </a:prstGeom>
            <a:noFill/>
            <a:ln w="9525">
              <a:solidFill>
                <a:srgbClr val="6600FF"/>
              </a:solidFill>
              <a:prstDash val="dash"/>
              <a:round/>
              <a:headEnd type="diamond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8" name="Group 55"/>
            <p:cNvGrpSpPr>
              <a:grpSpLocks/>
            </p:cNvGrpSpPr>
            <p:nvPr/>
          </p:nvGrpSpPr>
          <p:grpSpPr bwMode="auto">
            <a:xfrm>
              <a:off x="5137" y="2736"/>
              <a:ext cx="239" cy="327"/>
              <a:chOff x="4032" y="2640"/>
              <a:chExt cx="239" cy="327"/>
            </a:xfrm>
          </p:grpSpPr>
          <p:sp>
            <p:nvSpPr>
              <p:cNvPr id="129" name="Text Box 56"/>
              <p:cNvSpPr txBox="1">
                <a:spLocks noChangeArrowheads="1"/>
              </p:cNvSpPr>
              <p:nvPr/>
            </p:nvSpPr>
            <p:spPr bwMode="auto">
              <a:xfrm>
                <a:off x="4032" y="264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130" name="Line 57"/>
              <p:cNvSpPr>
                <a:spLocks noChangeShapeType="1"/>
              </p:cNvSpPr>
              <p:nvPr/>
            </p:nvSpPr>
            <p:spPr bwMode="auto">
              <a:xfrm>
                <a:off x="4090" y="266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Text Box 58"/>
              <p:cNvSpPr txBox="1">
                <a:spLocks noChangeArrowheads="1"/>
              </p:cNvSpPr>
              <p:nvPr/>
            </p:nvSpPr>
            <p:spPr bwMode="auto">
              <a:xfrm>
                <a:off x="4083" y="2736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</p:grp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614148" y="3739487"/>
            <a:ext cx="34528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 startAt="2"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Vận</a:t>
            </a:r>
            <a:r>
              <a:rPr kumimoji="0" lang="nl-NL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dụng quy tắc trên để 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nl-NL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tổng hợp 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lực song song cùng chiều</a:t>
            </a:r>
            <a:endParaRPr kumimoji="0" lang="nl-N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2525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1" presetClass="exit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1" presetClass="exit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1" presetClass="exit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1" presetClass="exit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1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89522" y="1433238"/>
            <a:ext cx="33753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I. THÍ NGHIỆM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23" name="WordArt 29"/>
          <p:cNvSpPr>
            <a:spLocks noChangeArrowheads="1" noChangeShapeType="1" noTextEdit="1"/>
          </p:cNvSpPr>
          <p:nvPr/>
        </p:nvSpPr>
        <p:spPr bwMode="auto">
          <a:xfrm>
            <a:off x="2103438" y="597408"/>
            <a:ext cx="6211506" cy="7406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QUY TẮC HỢP LỰC SONG </a:t>
            </a:r>
            <a:r>
              <a:rPr lang="en-US" sz="3600" kern="10" dirty="0" err="1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SONG</a:t>
            </a:r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CÙNG CHIỀU</a:t>
            </a:r>
            <a:endParaRPr lang="en-US" sz="36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29"/>
          <p:cNvSpPr>
            <a:spLocks noChangeArrowheads="1" noChangeShapeType="1" noTextEdit="1"/>
          </p:cNvSpPr>
          <p:nvPr/>
        </p:nvSpPr>
        <p:spPr bwMode="auto">
          <a:xfrm>
            <a:off x="314897" y="143256"/>
            <a:ext cx="1635823" cy="4541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Bài 19 – Tiết 32</a:t>
            </a:r>
            <a:endParaRPr lang="en-US" sz="3600" kern="1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95618" y="1817286"/>
            <a:ext cx="75389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II. QUY TẮC HỢP LỰC SONG SONG CÙNG CHIỀU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96075" y="2178177"/>
            <a:ext cx="15263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 typeface="Wingdings" pitchFamily="2" charset="2"/>
              <a:buNone/>
            </a:pPr>
            <a:r>
              <a:rPr lang="en-US" sz="2400" b="1" dirty="0">
                <a:latin typeface="Times New Roman" pitchFamily="18" charset="0"/>
              </a:rPr>
              <a:t>1. </a:t>
            </a:r>
            <a:r>
              <a:rPr lang="en-US" sz="2400" b="1" dirty="0" err="1">
                <a:latin typeface="Times New Roman" pitchFamily="18" charset="0"/>
              </a:rPr>
              <a:t>Quy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tắc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02701" y="2595620"/>
            <a:ext cx="83611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None/>
            </a:pPr>
            <a:r>
              <a:rPr lang="en-US" sz="2400" b="1" dirty="0">
                <a:latin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</a:rPr>
              <a:t>Vận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dụng</a:t>
            </a:r>
            <a:endParaRPr lang="en-US" sz="2400" b="1" dirty="0" smtClean="0">
              <a:latin typeface="Times New Roman" pitchFamily="18" charset="0"/>
            </a:endParaRPr>
          </a:p>
          <a:p>
            <a:pPr eaLnBrk="0" hangingPunct="0">
              <a:buFont typeface="Wingdings" pitchFamily="2" charset="2"/>
              <a:buNone/>
            </a:pP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646124" y="3133668"/>
            <a:ext cx="700158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lvl="0" indent="-457200">
              <a:buAutoNum type="alphaLcPeriod" startAt="3"/>
            </a:pP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Phân tích lực F thành 2 </a:t>
            </a:r>
          </a:p>
          <a:p>
            <a:pPr marL="457200" lvl="0" indent="-457200"/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lực song song cùng chiều vẫn </a:t>
            </a:r>
          </a:p>
          <a:p>
            <a:pPr marL="457200" lvl="0" indent="-457200"/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áp dụng quy tắc hợp lực </a:t>
            </a:r>
          </a:p>
          <a:p>
            <a:pPr marL="457200" lvl="0" indent="-457200"/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song song cùng chiều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3010" name="Object 2"/>
          <p:cNvGraphicFramePr>
            <a:graphicFrameLocks noGrp="1" noChangeAspect="1"/>
          </p:cNvGraphicFramePr>
          <p:nvPr/>
        </p:nvGraphicFramePr>
        <p:xfrm>
          <a:off x="1710261" y="4402963"/>
          <a:ext cx="1073675" cy="86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5" name="Equation" r:id="rId4" imgW="711000" imgH="660240" progId="Equation.DSMT4">
                  <p:embed/>
                </p:oleObj>
              </mc:Choice>
              <mc:Fallback>
                <p:oleObj name="Equation" r:id="rId4" imgW="711000" imgH="660240" progId="Equation.DSMT4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0261" y="4402963"/>
                        <a:ext cx="1073675" cy="86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3135700" y="4698131"/>
            <a:ext cx="832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F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ight Brace 20"/>
          <p:cNvSpPr/>
          <p:nvPr/>
        </p:nvSpPr>
        <p:spPr>
          <a:xfrm>
            <a:off x="2794479" y="4498076"/>
            <a:ext cx="276147" cy="718254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29740" y="5293036"/>
            <a:ext cx="58079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22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. Đặc điểm của hệ ba lực song song cân bằng: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  - Ba lực đồng phẳng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  - Lực ở trong phải ngược chiều với 2 lực bên ngoài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  - Hợp lực của 2 lực ngoài phải cân bằng với lực bên trong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3"/>
          <p:cNvGrpSpPr>
            <a:grpSpLocks/>
          </p:cNvGrpSpPr>
          <p:nvPr/>
        </p:nvGrpSpPr>
        <p:grpSpPr bwMode="auto">
          <a:xfrm>
            <a:off x="6137565" y="3366655"/>
            <a:ext cx="2785075" cy="3352795"/>
            <a:chOff x="3312" y="1248"/>
            <a:chExt cx="2467" cy="2881"/>
          </a:xfrm>
        </p:grpSpPr>
        <p:grpSp>
          <p:nvGrpSpPr>
            <p:cNvPr id="15" name="Group 4"/>
            <p:cNvGrpSpPr>
              <a:grpSpLocks/>
            </p:cNvGrpSpPr>
            <p:nvPr/>
          </p:nvGrpSpPr>
          <p:grpSpPr bwMode="auto">
            <a:xfrm>
              <a:off x="3456" y="1344"/>
              <a:ext cx="2064" cy="2760"/>
              <a:chOff x="2160" y="696"/>
              <a:chExt cx="2064" cy="2760"/>
            </a:xfrm>
          </p:grpSpPr>
          <p:sp>
            <p:nvSpPr>
              <p:cNvPr id="43" name="Line 5"/>
              <p:cNvSpPr>
                <a:spLocks noChangeShapeType="1"/>
              </p:cNvSpPr>
              <p:nvPr/>
            </p:nvSpPr>
            <p:spPr bwMode="auto">
              <a:xfrm>
                <a:off x="2160" y="1872"/>
                <a:ext cx="2064" cy="528"/>
              </a:xfrm>
              <a:prstGeom prst="line">
                <a:avLst/>
              </a:prstGeom>
              <a:noFill/>
              <a:ln w="76200">
                <a:solidFill>
                  <a:srgbClr val="FB19D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6"/>
              <p:cNvSpPr>
                <a:spLocks noChangeShapeType="1"/>
              </p:cNvSpPr>
              <p:nvPr/>
            </p:nvSpPr>
            <p:spPr bwMode="auto">
              <a:xfrm>
                <a:off x="2976" y="696"/>
                <a:ext cx="0" cy="1392"/>
              </a:xfrm>
              <a:prstGeom prst="line">
                <a:avLst/>
              </a:prstGeom>
              <a:noFill/>
              <a:ln w="57150">
                <a:solidFill>
                  <a:srgbClr val="3318D6"/>
                </a:solidFill>
                <a:round/>
                <a:headEnd type="triangle" w="med" len="med"/>
                <a:tailEnd type="oval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7"/>
              <p:cNvSpPr>
                <a:spLocks noChangeShapeType="1"/>
              </p:cNvSpPr>
              <p:nvPr/>
            </p:nvSpPr>
            <p:spPr bwMode="auto">
              <a:xfrm>
                <a:off x="2544" y="1968"/>
                <a:ext cx="0" cy="1104"/>
              </a:xfrm>
              <a:prstGeom prst="line">
                <a:avLst/>
              </a:prstGeom>
              <a:noFill/>
              <a:ln w="57150">
                <a:solidFill>
                  <a:srgbClr val="3318D6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8"/>
              <p:cNvSpPr>
                <a:spLocks noChangeShapeType="1"/>
              </p:cNvSpPr>
              <p:nvPr/>
            </p:nvSpPr>
            <p:spPr bwMode="auto">
              <a:xfrm>
                <a:off x="3984" y="2352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9"/>
              <p:cNvSpPr>
                <a:spLocks noChangeShapeType="1"/>
              </p:cNvSpPr>
              <p:nvPr/>
            </p:nvSpPr>
            <p:spPr bwMode="auto">
              <a:xfrm>
                <a:off x="2544" y="235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10"/>
              <p:cNvSpPr>
                <a:spLocks noChangeShapeType="1"/>
              </p:cNvSpPr>
              <p:nvPr/>
            </p:nvSpPr>
            <p:spPr bwMode="auto">
              <a:xfrm>
                <a:off x="2976" y="2352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11"/>
              <p:cNvSpPr>
                <a:spLocks noChangeShapeType="1"/>
              </p:cNvSpPr>
              <p:nvPr/>
            </p:nvSpPr>
            <p:spPr bwMode="auto">
              <a:xfrm>
                <a:off x="3984" y="2352"/>
                <a:ext cx="0" cy="528"/>
              </a:xfrm>
              <a:prstGeom prst="line">
                <a:avLst/>
              </a:prstGeom>
              <a:noFill/>
              <a:ln w="57150">
                <a:solidFill>
                  <a:srgbClr val="3318D6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12"/>
              <p:cNvSpPr>
                <a:spLocks noChangeShapeType="1"/>
              </p:cNvSpPr>
              <p:nvPr/>
            </p:nvSpPr>
            <p:spPr bwMode="auto">
              <a:xfrm>
                <a:off x="2976" y="2112"/>
                <a:ext cx="0" cy="1344"/>
              </a:xfrm>
              <a:prstGeom prst="line">
                <a:avLst/>
              </a:prstGeom>
              <a:noFill/>
              <a:ln w="57150">
                <a:solidFill>
                  <a:srgbClr val="3318D6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4310" y="12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4320" y="124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4368" y="135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4" name="Text Box 16"/>
            <p:cNvSpPr txBox="1">
              <a:spLocks noChangeArrowheads="1"/>
            </p:cNvSpPr>
            <p:nvPr/>
          </p:nvSpPr>
          <p:spPr bwMode="auto">
            <a:xfrm>
              <a:off x="3552" y="36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3562" y="364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3610" y="375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7" name="Text Box 19"/>
            <p:cNvSpPr txBox="1">
              <a:spLocks noChangeArrowheads="1"/>
            </p:cNvSpPr>
            <p:nvPr/>
          </p:nvSpPr>
          <p:spPr bwMode="auto">
            <a:xfrm>
              <a:off x="5026" y="338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28" name="Line 20"/>
            <p:cNvSpPr>
              <a:spLocks noChangeShapeType="1"/>
            </p:cNvSpPr>
            <p:nvPr/>
          </p:nvSpPr>
          <p:spPr bwMode="auto">
            <a:xfrm>
              <a:off x="5036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21"/>
            <p:cNvSpPr txBox="1">
              <a:spLocks noChangeArrowheads="1"/>
            </p:cNvSpPr>
            <p:nvPr/>
          </p:nvSpPr>
          <p:spPr bwMode="auto">
            <a:xfrm>
              <a:off x="5084" y="346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4368" y="38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31" name="Line 23"/>
            <p:cNvSpPr>
              <a:spLocks noChangeShapeType="1"/>
            </p:cNvSpPr>
            <p:nvPr/>
          </p:nvSpPr>
          <p:spPr bwMode="auto">
            <a:xfrm>
              <a:off x="4378" y="37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24"/>
            <p:cNvSpPr txBox="1">
              <a:spLocks noChangeArrowheads="1"/>
            </p:cNvSpPr>
            <p:nvPr/>
          </p:nvSpPr>
          <p:spPr bwMode="auto">
            <a:xfrm>
              <a:off x="4426" y="3898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12</a:t>
              </a:r>
            </a:p>
          </p:txBody>
        </p:sp>
        <p:sp>
          <p:nvSpPr>
            <p:cNvPr id="33" name="Text Box 25"/>
            <p:cNvSpPr txBox="1">
              <a:spLocks noChangeArrowheads="1"/>
            </p:cNvSpPr>
            <p:nvPr/>
          </p:nvSpPr>
          <p:spPr bwMode="auto">
            <a:xfrm>
              <a:off x="3312" y="2313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34" name="Text Box 26"/>
            <p:cNvSpPr txBox="1">
              <a:spLocks noChangeArrowheads="1"/>
            </p:cNvSpPr>
            <p:nvPr/>
          </p:nvSpPr>
          <p:spPr bwMode="auto">
            <a:xfrm>
              <a:off x="5444" y="2793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3696" y="2313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36" name="Text Box 28"/>
            <p:cNvSpPr txBox="1">
              <a:spLocks noChangeArrowheads="1"/>
            </p:cNvSpPr>
            <p:nvPr/>
          </p:nvSpPr>
          <p:spPr bwMode="auto">
            <a:xfrm>
              <a:off x="3796" y="2361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7" name="Text Box 29"/>
            <p:cNvSpPr txBox="1">
              <a:spLocks noChangeArrowheads="1"/>
            </p:cNvSpPr>
            <p:nvPr/>
          </p:nvSpPr>
          <p:spPr bwMode="auto">
            <a:xfrm>
              <a:off x="5108" y="2697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</a:rPr>
                <a:t>O</a:t>
              </a: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38" name="Text Box 30"/>
            <p:cNvSpPr txBox="1">
              <a:spLocks noChangeArrowheads="1"/>
            </p:cNvSpPr>
            <p:nvPr/>
          </p:nvSpPr>
          <p:spPr bwMode="auto">
            <a:xfrm>
              <a:off x="5286" y="2736"/>
              <a:ext cx="493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</a:rPr>
                <a:t>2</a:t>
              </a: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39" name="Text Box 31"/>
            <p:cNvSpPr txBox="1">
              <a:spLocks noChangeArrowheads="1"/>
            </p:cNvSpPr>
            <p:nvPr/>
          </p:nvSpPr>
          <p:spPr bwMode="auto">
            <a:xfrm>
              <a:off x="3936" y="303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984" y="3081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1" name="Text Box 33"/>
            <p:cNvSpPr txBox="1">
              <a:spLocks noChangeArrowheads="1"/>
            </p:cNvSpPr>
            <p:nvPr/>
          </p:nvSpPr>
          <p:spPr bwMode="auto">
            <a:xfrm>
              <a:off x="4560" y="302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42" name="Text Box 34"/>
            <p:cNvSpPr txBox="1">
              <a:spLocks noChangeArrowheads="1"/>
            </p:cNvSpPr>
            <p:nvPr/>
          </p:nvSpPr>
          <p:spPr bwMode="auto">
            <a:xfrm>
              <a:off x="4612" y="3081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51" name="Group 3"/>
          <p:cNvGrpSpPr>
            <a:grpSpLocks/>
          </p:cNvGrpSpPr>
          <p:nvPr/>
        </p:nvGrpSpPr>
        <p:grpSpPr bwMode="auto">
          <a:xfrm>
            <a:off x="4203989" y="2342314"/>
            <a:ext cx="2127539" cy="1744054"/>
            <a:chOff x="1440" y="907"/>
            <a:chExt cx="2772" cy="2117"/>
          </a:xfrm>
        </p:grpSpPr>
        <p:pic>
          <p:nvPicPr>
            <p:cNvPr id="52" name="Picture 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440" y="907"/>
              <a:ext cx="2772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53" name="Object 5"/>
            <p:cNvGraphicFramePr>
              <a:graphicFrameLocks noChangeAspect="1"/>
            </p:cNvGraphicFramePr>
            <p:nvPr/>
          </p:nvGraphicFramePr>
          <p:xfrm>
            <a:off x="2304" y="2592"/>
            <a:ext cx="305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56" name="Equation" r:id="rId7" imgW="152268" imgH="215713" progId="Equation.3">
                    <p:embed/>
                  </p:oleObj>
                </mc:Choice>
                <mc:Fallback>
                  <p:oleObj name="Equation" r:id="rId7" imgW="152268" imgH="215713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2592"/>
                          <a:ext cx="305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" name="Text Box 6"/>
            <p:cNvSpPr txBox="1">
              <a:spLocks noChangeArrowheads="1"/>
            </p:cNvSpPr>
            <p:nvPr/>
          </p:nvSpPr>
          <p:spPr bwMode="auto">
            <a:xfrm>
              <a:off x="2208" y="1296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rtl="1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graphicFrame>
        <p:nvGraphicFramePr>
          <p:cNvPr id="55" name="Object 7"/>
          <p:cNvGraphicFramePr>
            <a:graphicFrameLocks noChangeAspect="1"/>
          </p:cNvGraphicFramePr>
          <p:nvPr/>
        </p:nvGraphicFramePr>
        <p:xfrm>
          <a:off x="3933033" y="3835021"/>
          <a:ext cx="415130" cy="592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7" name="Equation" r:id="rId9" imgW="177569" imgH="253670" progId="Equation.3">
                  <p:embed/>
                </p:oleObj>
              </mc:Choice>
              <mc:Fallback>
                <p:oleObj name="Equation" r:id="rId9" imgW="177569" imgH="25367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3033" y="3835021"/>
                        <a:ext cx="415130" cy="5923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8"/>
          <p:cNvGraphicFramePr>
            <a:graphicFrameLocks noChangeAspect="1"/>
          </p:cNvGraphicFramePr>
          <p:nvPr/>
        </p:nvGraphicFramePr>
        <p:xfrm>
          <a:off x="5775913" y="3882722"/>
          <a:ext cx="433820" cy="5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8" name="Equation" r:id="rId11" imgW="203024" imgH="253780" progId="Equation.3">
                  <p:embed/>
                </p:oleObj>
              </mc:Choice>
              <mc:Fallback>
                <p:oleObj name="Equation" r:id="rId11" imgW="203024" imgH="2537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5913" y="3882722"/>
                        <a:ext cx="433820" cy="5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Line 9"/>
          <p:cNvSpPr>
            <a:spLocks noChangeShapeType="1"/>
          </p:cNvSpPr>
          <p:nvPr/>
        </p:nvSpPr>
        <p:spPr bwMode="auto">
          <a:xfrm>
            <a:off x="4393868" y="297462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Line 10"/>
          <p:cNvSpPr>
            <a:spLocks noChangeShapeType="1"/>
          </p:cNvSpPr>
          <p:nvPr/>
        </p:nvSpPr>
        <p:spPr bwMode="auto">
          <a:xfrm>
            <a:off x="6186843" y="2996512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525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57" grpId="0" animBg="1"/>
      <p:bldP spid="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968164" y="2246710"/>
            <a:ext cx="746615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tấm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ván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năng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240N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bắc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qua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mương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Trọng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tâm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tấm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ván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tựa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 2,4m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tựa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 1,2m.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Hỏi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lực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tấm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ván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lên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tựa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nhiêu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3260" y="932403"/>
            <a:ext cx="4011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 smtClean="0">
                <a:latin typeface="Times New Roman" pitchFamily="18" charset="0"/>
              </a:rPr>
              <a:t>Phiếu</a:t>
            </a:r>
            <a:r>
              <a:rPr lang="en-US" sz="3600" b="1" u="sng" dirty="0" smtClean="0">
                <a:latin typeface="Times New Roman" pitchFamily="18" charset="0"/>
              </a:rPr>
              <a:t> </a:t>
            </a:r>
            <a:r>
              <a:rPr lang="en-US" sz="3600" b="1" u="sng" dirty="0" err="1">
                <a:latin typeface="Times New Roman" pitchFamily="18" charset="0"/>
              </a:rPr>
              <a:t>học</a:t>
            </a:r>
            <a:r>
              <a:rPr lang="en-US" sz="3600" b="1" u="sng" dirty="0">
                <a:latin typeface="Times New Roman" pitchFamily="18" charset="0"/>
              </a:rPr>
              <a:t> </a:t>
            </a:r>
            <a:r>
              <a:rPr lang="en-US" sz="3600" b="1" u="sng" dirty="0" err="1">
                <a:latin typeface="Times New Roman" pitchFamily="18" charset="0"/>
              </a:rPr>
              <a:t>tập</a:t>
            </a:r>
            <a:r>
              <a:rPr lang="en-US" sz="3600" b="1" u="sng" dirty="0">
                <a:latin typeface="Times New Roman" pitchFamily="18" charset="0"/>
              </a:rPr>
              <a:t> </a:t>
            </a:r>
            <a:r>
              <a:rPr lang="en-US" sz="3600" b="1" u="sng" dirty="0" err="1">
                <a:latin typeface="Times New Roman" pitchFamily="18" charset="0"/>
              </a:rPr>
              <a:t>số</a:t>
            </a:r>
            <a:r>
              <a:rPr lang="en-US" sz="3600" b="1" u="sng" dirty="0">
                <a:latin typeface="Times New Roman" pitchFamily="18" charset="0"/>
              </a:rPr>
              <a:t> </a:t>
            </a:r>
            <a:r>
              <a:rPr lang="en-US" sz="3600" b="1" u="sng" dirty="0" smtClean="0">
                <a:latin typeface="Times New Roman" pitchFamily="18" charset="0"/>
              </a:rPr>
              <a:t>3</a:t>
            </a:r>
            <a:endParaRPr lang="en-US" sz="3600" b="1" u="sng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532264" y="2246710"/>
            <a:ext cx="790205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quẩy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40N.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gậy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70cm,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35cm.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gậy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gậy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3260" y="932403"/>
            <a:ext cx="4011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 smtClean="0">
                <a:latin typeface="Times New Roman" pitchFamily="18" charset="0"/>
              </a:rPr>
              <a:t>Phiếu</a:t>
            </a:r>
            <a:r>
              <a:rPr lang="en-US" sz="3600" b="1" u="sng" dirty="0" smtClean="0">
                <a:latin typeface="Times New Roman" pitchFamily="18" charset="0"/>
              </a:rPr>
              <a:t> </a:t>
            </a:r>
            <a:r>
              <a:rPr lang="en-US" sz="3600" b="1" u="sng" dirty="0" err="1">
                <a:latin typeface="Times New Roman" pitchFamily="18" charset="0"/>
              </a:rPr>
              <a:t>học</a:t>
            </a:r>
            <a:r>
              <a:rPr lang="en-US" sz="3600" b="1" u="sng" dirty="0">
                <a:latin typeface="Times New Roman" pitchFamily="18" charset="0"/>
              </a:rPr>
              <a:t> </a:t>
            </a:r>
            <a:r>
              <a:rPr lang="en-US" sz="3600" b="1" u="sng" dirty="0" err="1">
                <a:latin typeface="Times New Roman" pitchFamily="18" charset="0"/>
              </a:rPr>
              <a:t>tập</a:t>
            </a:r>
            <a:r>
              <a:rPr lang="en-US" sz="3600" b="1" u="sng" dirty="0">
                <a:latin typeface="Times New Roman" pitchFamily="18" charset="0"/>
              </a:rPr>
              <a:t> </a:t>
            </a:r>
            <a:r>
              <a:rPr lang="en-US" sz="3600" b="1" u="sng" dirty="0" err="1">
                <a:latin typeface="Times New Roman" pitchFamily="18" charset="0"/>
              </a:rPr>
              <a:t>số</a:t>
            </a:r>
            <a:r>
              <a:rPr lang="en-US" sz="3600" b="1" u="sng" dirty="0">
                <a:latin typeface="Times New Roman" pitchFamily="18" charset="0"/>
              </a:rPr>
              <a:t> </a:t>
            </a:r>
            <a:r>
              <a:rPr lang="en-US" sz="3600" b="1" u="sng" dirty="0" smtClean="0">
                <a:latin typeface="Times New Roman" pitchFamily="18" charset="0"/>
              </a:rPr>
              <a:t>4</a:t>
            </a:r>
            <a:endParaRPr lang="en-US" sz="3600" b="1" u="sng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WordArt 3"/>
          <p:cNvSpPr>
            <a:spLocks noChangeArrowheads="1" noChangeShapeType="1" noTextEdit="1"/>
          </p:cNvSpPr>
          <p:nvPr/>
        </p:nvSpPr>
        <p:spPr bwMode="auto">
          <a:xfrm>
            <a:off x="365760" y="1905001"/>
            <a:ext cx="8483600" cy="180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smtClean="0">
                <a:ln w="12700">
                  <a:solidFill>
                    <a:srgbClr val="FFFF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QUY TẮC HỢP LỰC SONG SONG CÙNG CHIỀU</a:t>
            </a:r>
            <a:endParaRPr lang="en-US" sz="4800" b="1" kern="10" dirty="0">
              <a:ln w="12700">
                <a:solidFill>
                  <a:srgbClr val="FFFF6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2194994" y="959485"/>
            <a:ext cx="5242125" cy="707886"/>
          </a:xfrm>
          <a:prstGeom prst="rect">
            <a:avLst/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BAØI </a:t>
            </a:r>
            <a:r>
              <a:rPr lang="en-US" sz="4000" b="1" smtClean="0">
                <a:solidFill>
                  <a:srgbClr val="FF0000"/>
                </a:solidFill>
                <a:latin typeface="VNI-Times" pitchFamily="2" charset="0"/>
              </a:rPr>
              <a:t>19 –TIẾT 32 </a:t>
            </a:r>
            <a:endParaRPr lang="en-US" sz="4000" b="1" dirty="0">
              <a:solidFill>
                <a:srgbClr val="FF0000"/>
              </a:solidFill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66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3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animBg="1"/>
      <p:bldP spid="1341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89522" y="1433238"/>
            <a:ext cx="93372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I. THÍ NGHIỆM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23" name="WordArt 29"/>
          <p:cNvSpPr>
            <a:spLocks noChangeArrowheads="1" noChangeShapeType="1" noTextEdit="1"/>
          </p:cNvSpPr>
          <p:nvPr/>
        </p:nvSpPr>
        <p:spPr bwMode="auto">
          <a:xfrm>
            <a:off x="2103438" y="597408"/>
            <a:ext cx="6211506" cy="7406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QUY TẮC HỢP LỰC SONG SONG CÙNG CHIỀU</a:t>
            </a:r>
            <a:endParaRPr lang="en-US" sz="3600" kern="1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29"/>
          <p:cNvSpPr>
            <a:spLocks noChangeArrowheads="1" noChangeShapeType="1" noTextEdit="1"/>
          </p:cNvSpPr>
          <p:nvPr/>
        </p:nvSpPr>
        <p:spPr bwMode="auto">
          <a:xfrm>
            <a:off x="314897" y="143256"/>
            <a:ext cx="1635823" cy="4541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Bài 19– Tiết 32</a:t>
            </a:r>
            <a:endParaRPr lang="en-US" sz="3600" kern="1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51650" y="1858410"/>
            <a:ext cx="933723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1. Dụng cụ thí nghiệm: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Một lực kế có giá trị đo lớn nhất là 5N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Một thước nhựa, nhẹ dài 38cm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Các quả nặng giống nhau mỗi quả nặng 50g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86880" y="3668576"/>
            <a:ext cx="8432736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</a:rPr>
              <a:t>2. Tiến hành thí nghiệm: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</a:rPr>
              <a:t>-     Bước 1:  </a:t>
            </a:r>
            <a:r>
              <a:rPr lang="en-US" sz="2000" smtClean="0">
                <a:latin typeface="Times New Roman" pitchFamily="18" charset="0"/>
              </a:rPr>
              <a:t>Xác định O là trọng tâm thước</a:t>
            </a:r>
            <a:endParaRPr lang="en-US" sz="2000" b="1" smtClean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000" b="1" smtClean="0">
                <a:latin typeface="Times New Roman" pitchFamily="18" charset="0"/>
              </a:rPr>
              <a:t>Bước 2</a:t>
            </a:r>
            <a:r>
              <a:rPr lang="en-US" sz="2000" smtClean="0">
                <a:latin typeface="Times New Roman" pitchFamily="18" charset="0"/>
              </a:rPr>
              <a:t>: Dùng </a:t>
            </a:r>
            <a:r>
              <a:rPr lang="en-US" sz="2000">
                <a:latin typeface="Times New Roman" pitchFamily="18" charset="0"/>
              </a:rPr>
              <a:t>lực kế móc vào </a:t>
            </a:r>
            <a:r>
              <a:rPr lang="en-US" sz="2000" smtClean="0">
                <a:latin typeface="Times New Roman" pitchFamily="18" charset="0"/>
              </a:rPr>
              <a:t>dây treo tại </a:t>
            </a:r>
            <a:r>
              <a:rPr lang="en-US" sz="2000">
                <a:latin typeface="Times New Roman" pitchFamily="18" charset="0"/>
              </a:rPr>
              <a:t>O để treo thước lên điều chỉnh cho thước nằm ngang</a:t>
            </a:r>
            <a:r>
              <a:rPr lang="en-US" sz="2000" smtClean="0"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000" b="1" smtClean="0">
                <a:latin typeface="Times New Roman" pitchFamily="18" charset="0"/>
              </a:rPr>
              <a:t>Bước 3</a:t>
            </a:r>
            <a:r>
              <a:rPr lang="en-US" sz="2000" smtClean="0">
                <a:latin typeface="Times New Roman" pitchFamily="18" charset="0"/>
              </a:rPr>
              <a:t>: Treo </a:t>
            </a:r>
            <a:r>
              <a:rPr lang="en-US" sz="2000">
                <a:latin typeface="Times New Roman" pitchFamily="18" charset="0"/>
              </a:rPr>
              <a:t>hai chùm quả cân có trọng lượng P</a:t>
            </a:r>
            <a:r>
              <a:rPr lang="en-US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 và P</a:t>
            </a:r>
            <a:r>
              <a:rPr lang="en-US" sz="2000" baseline="-25000">
                <a:latin typeface="Times New Roman" pitchFamily="18" charset="0"/>
              </a:rPr>
              <a:t>2</a:t>
            </a:r>
            <a:r>
              <a:rPr lang="en-US" sz="2000">
                <a:latin typeface="Times New Roman" pitchFamily="18" charset="0"/>
              </a:rPr>
              <a:t> khác nhau vào hai phía của thước, điều chỉnh khoảng cách từ O</a:t>
            </a:r>
            <a:r>
              <a:rPr lang="en-US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, O</a:t>
            </a:r>
            <a:r>
              <a:rPr lang="en-US" sz="2000" baseline="-25000">
                <a:latin typeface="Times New Roman" pitchFamily="18" charset="0"/>
              </a:rPr>
              <a:t>2</a:t>
            </a:r>
            <a:r>
              <a:rPr lang="en-US" sz="2000">
                <a:latin typeface="Times New Roman" pitchFamily="18" charset="0"/>
              </a:rPr>
              <a:t> đến O để thước nằm </a:t>
            </a:r>
            <a:r>
              <a:rPr lang="en-US" sz="2000" smtClean="0">
                <a:latin typeface="Times New Roman" pitchFamily="18" charset="0"/>
              </a:rPr>
              <a:t>ngang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000" b="1" smtClean="0">
                <a:latin typeface="Times New Roman" pitchFamily="18" charset="0"/>
              </a:rPr>
              <a:t>Bước 4</a:t>
            </a:r>
            <a:r>
              <a:rPr lang="en-US" sz="2000" smtClean="0">
                <a:latin typeface="Times New Roman" pitchFamily="18" charset="0"/>
              </a:rPr>
              <a:t>: Treo chung vào O hai chùm quả cân trên</a:t>
            </a:r>
            <a:endParaRPr lang="en-US" sz="2000" baseline="-250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endParaRPr lang="en-US" sz="24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 b="1" smtClean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 b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8081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89522" y="1433238"/>
            <a:ext cx="93372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I. THÍ NGHIỆM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23" name="WordArt 29"/>
          <p:cNvSpPr>
            <a:spLocks noChangeArrowheads="1" noChangeShapeType="1" noTextEdit="1"/>
          </p:cNvSpPr>
          <p:nvPr/>
        </p:nvSpPr>
        <p:spPr bwMode="auto">
          <a:xfrm>
            <a:off x="2103438" y="377652"/>
            <a:ext cx="6211506" cy="7406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QUY TẮC HỢP LỰC SONG SONG CÙNG CHIỀU</a:t>
            </a:r>
            <a:endParaRPr lang="en-US" sz="3600" kern="1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29"/>
          <p:cNvSpPr>
            <a:spLocks noChangeArrowheads="1" noChangeShapeType="1" noTextEdit="1"/>
          </p:cNvSpPr>
          <p:nvPr/>
        </p:nvSpPr>
        <p:spPr bwMode="auto">
          <a:xfrm>
            <a:off x="314897" y="143256"/>
            <a:ext cx="1635823" cy="4541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Bài 19– Tiết 32</a:t>
            </a:r>
            <a:endParaRPr lang="en-US" sz="3600" kern="1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86880" y="1986080"/>
            <a:ext cx="8432736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</a:rPr>
              <a:t>3. Kết quả thí nghiệm: Viết vào phiếu học tập số 1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</a:rPr>
              <a:t>     a. Điền các số liệu vào bảng sau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</a:rPr>
              <a:t>-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endParaRPr lang="en-US" sz="24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 b="1" smtClean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 b="1">
              <a:latin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966514"/>
              </p:ext>
            </p:extLst>
          </p:nvPr>
        </p:nvGraphicFramePr>
        <p:xfrm>
          <a:off x="556896" y="2959100"/>
          <a:ext cx="8257921" cy="1856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3334"/>
                <a:gridCol w="775803"/>
                <a:gridCol w="726509"/>
                <a:gridCol w="915607"/>
                <a:gridCol w="774395"/>
                <a:gridCol w="1085088"/>
                <a:gridCol w="1072896"/>
                <a:gridCol w="975360"/>
                <a:gridCol w="1328929"/>
              </a:tblGrid>
              <a:tr h="935767">
                <a:tc>
                  <a:txBody>
                    <a:bodyPr/>
                    <a:lstStyle/>
                    <a:p>
                      <a:endParaRPr lang="en-US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sz="1600" baseline="-2500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(N)</a:t>
                      </a:r>
                      <a:endParaRPr lang="en-US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sz="1600" baseline="-2500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(N)</a:t>
                      </a:r>
                      <a:endParaRPr lang="en-US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1600" baseline="-2500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en-US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(cm)</a:t>
                      </a:r>
                      <a:endParaRPr lang="en-US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1600" baseline="-2500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en-US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(cm)</a:t>
                      </a:r>
                      <a:endParaRPr lang="en-US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Lực kế</a:t>
                      </a:r>
                    </a:p>
                    <a:p>
                      <a:r>
                        <a:rPr lang="en-US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( bước 3)</a:t>
                      </a:r>
                      <a:endParaRPr lang="en-US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Lực kế</a:t>
                      </a:r>
                    </a:p>
                    <a:p>
                      <a:r>
                        <a:rPr lang="en-US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( bước 4)</a:t>
                      </a:r>
                      <a:endParaRPr lang="en-US" sz="16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</a:t>
                      </a:r>
                      <a:r>
                        <a:rPr lang="en-US" baseline="-25000" smtClean="0"/>
                        <a:t>1</a:t>
                      </a:r>
                      <a:r>
                        <a:rPr lang="en-US" baseline="0" smtClean="0"/>
                        <a:t>/P</a:t>
                      </a:r>
                      <a:r>
                        <a:rPr lang="en-US" baseline="-25000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smtClean="0"/>
                        <a:t>d</a:t>
                      </a:r>
                      <a:r>
                        <a:rPr lang="en-US" baseline="-25000" smtClean="0"/>
                        <a:t>2</a:t>
                      </a:r>
                      <a:r>
                        <a:rPr lang="en-US" baseline="0" smtClean="0"/>
                        <a:t>/d</a:t>
                      </a:r>
                      <a:r>
                        <a:rPr lang="en-US" baseline="-25000" smtClean="0"/>
                        <a:t>1</a:t>
                      </a:r>
                      <a:endParaRPr lang="en-US"/>
                    </a:p>
                  </a:txBody>
                  <a:tcPr/>
                </a:tc>
              </a:tr>
              <a:tr h="920973">
                <a:tc>
                  <a:txBody>
                    <a:bodyPr/>
                    <a:lstStyle/>
                    <a:p>
                      <a:r>
                        <a:rPr lang="en-US" sz="1600" smtClean="0"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 trị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016672" y="4971513"/>
                <a:ext cx="8102944" cy="7135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smtClean="0">
                    <a:latin typeface="Times New Roman" pitchFamily="18" charset="0"/>
                  </a:rPr>
                  <a:t>b. Coi thước là một đoạn thẳng nằm ngang, biểu diễn các vecto lực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1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1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  <a:cs typeface="Times New Roman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  <m:r>
                      <a:rPr lang="en-US" b="1" i="0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b="1" smtClean="0">
                    <a:latin typeface="Times New Roman" pitchFamily="18" charset="0"/>
                  </a:rPr>
                  <a:t>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1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1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  <a:cs typeface="Times New Roman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b="1" smtClean="0">
                    <a:latin typeface="Times New Roman" pitchFamily="18" charset="0"/>
                  </a:rPr>
                  <a:t>      hợp lực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1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1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  <a:cs typeface="Times New Roman" pitchFamily="18" charset="0"/>
                              </a:rPr>
                              <m:t>𝑷</m:t>
                            </m:r>
                          </m:e>
                          <m:sub/>
                        </m:sSub>
                      </m:e>
                    </m:acc>
                  </m:oMath>
                </a14:m>
                <a:r>
                  <a:rPr lang="en-US" b="1" smtClean="0">
                    <a:latin typeface="Times New Roman" pitchFamily="18" charset="0"/>
                  </a:rPr>
                  <a:t>của chúng</a:t>
                </a:r>
                <a:endParaRPr lang="en-US" b="1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672" y="4971513"/>
                <a:ext cx="8102944" cy="713529"/>
              </a:xfrm>
              <a:prstGeom prst="rect">
                <a:avLst/>
              </a:prstGeom>
              <a:blipFill rotWithShape="1">
                <a:blip r:embed="rId3"/>
                <a:stretch>
                  <a:fillRect l="-677" b="-12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43624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89522" y="1433238"/>
            <a:ext cx="57522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I. THÍ NGHIỆM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23" name="WordArt 29"/>
          <p:cNvSpPr>
            <a:spLocks noChangeArrowheads="1" noChangeShapeType="1" noTextEdit="1"/>
          </p:cNvSpPr>
          <p:nvPr/>
        </p:nvSpPr>
        <p:spPr bwMode="auto">
          <a:xfrm>
            <a:off x="2103438" y="597408"/>
            <a:ext cx="6211506" cy="7406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QUY TẮC HỢP LỰC SONG SONG CÙNG CHIỀU</a:t>
            </a:r>
            <a:endParaRPr lang="en-US" sz="3600" kern="1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29"/>
          <p:cNvSpPr>
            <a:spLocks noChangeArrowheads="1" noChangeShapeType="1" noTextEdit="1"/>
          </p:cNvSpPr>
          <p:nvPr/>
        </p:nvSpPr>
        <p:spPr bwMode="auto">
          <a:xfrm>
            <a:off x="314897" y="143256"/>
            <a:ext cx="1635823" cy="4541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Bài 19 – Tiết 32</a:t>
            </a:r>
            <a:endParaRPr lang="en-US" sz="3600" kern="1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56450" y="1706010"/>
            <a:ext cx="63440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1. Dụng cụ thí nghiệm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68642" y="2337768"/>
            <a:ext cx="63440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. Kết quả thí nghiệm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56450" y="2010810"/>
            <a:ext cx="63440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2. Tiến hành thí nghiệm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080834" y="2664726"/>
            <a:ext cx="63440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. Nhận xét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80834" y="3127162"/>
            <a:ext cx="7084178" cy="1957230"/>
            <a:chOff x="1507552" y="3335868"/>
            <a:chExt cx="6944612" cy="19572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865120" y="3335868"/>
                  <a:ext cx="3925823" cy="4374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marL="457200" indent="-4572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0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/>
                                <a:cs typeface="Times New Roman" pitchFamily="18" charset="0"/>
                              </a:rPr>
                              <m:t>𝑷</m:t>
                            </m:r>
                          </m:e>
                        </m:acc>
                        <m:r>
                          <a:rPr lang="en-US" sz="2000" b="1" i="1" smtClean="0">
                            <a:latin typeface="Cambria Math"/>
                            <a:cs typeface="Times New Roman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20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latin typeface="Cambria Math"/>
                                    <a:cs typeface="Times New Roman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acc>
                        <m:r>
                          <a:rPr lang="en-US" sz="2000" b="1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20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latin typeface="Cambria Math"/>
                                    <a:cs typeface="Times New Roman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2000" b="1" i="1" smtClean="0"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</m:e>
                        </m:acc>
                        <m:r>
                          <a:rPr lang="en-US" sz="2000" b="1" i="1" smtClean="0">
                            <a:latin typeface="Cambria Math"/>
                            <a:cs typeface="Times New Roman" pitchFamily="18" charset="0"/>
                          </a:rPr>
                          <m:t>                                 </m:t>
                        </m:r>
                      </m:oMath>
                    </m:oMathPara>
                  </a14:m>
                  <a:endParaRPr lang="en-US" sz="2000" b="1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 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65120" y="3335868"/>
                  <a:ext cx="3925823" cy="43749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8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1507552" y="3372444"/>
                  <a:ext cx="6673279" cy="19206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marL="457200" indent="-4572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9pPr>
                </a:lstStyle>
                <a:p>
                  <a:pPr marL="0" indent="0" eaLnBrk="1" hangingPunct="1">
                    <a:spcBef>
                      <a:spcPct val="50000"/>
                    </a:spcBef>
                  </a:pPr>
                  <a:r>
                    <a:rPr lang="en-US" sz="2000" b="1" smtClean="0">
                      <a:latin typeface="Times New Roman" pitchFamily="18" charset="0"/>
                      <a:cs typeface="Times New Roman" pitchFamily="18" charset="0"/>
                    </a:rPr>
                    <a:t>+   Trọng lực                            đặt tại O là hợp lực của 2  lực                                                    và</a:t>
                  </a:r>
                </a:p>
                <a:p>
                  <a:pPr marL="0" indent="0" eaLnBrk="1" hangingPunct="1">
                    <a:spcBef>
                      <a:spcPct val="50000"/>
                    </a:spcBef>
                  </a:pPr>
                  <a:r>
                    <a:rPr lang="en-US" sz="2000" b="1" smtClean="0">
                      <a:cs typeface="Times New Roman" pitchFamily="18" charset="0"/>
                    </a:rPr>
                    <a:t>+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smtClean="0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</m:den>
                      </m:f>
                    </m:oMath>
                  </a14:m>
                  <a:r>
                    <a:rPr lang="en-US" sz="2000" b="1" smtClean="0">
                      <a:latin typeface="Times New Roman" pitchFamily="18" charset="0"/>
                      <a:cs typeface="Times New Roman" pitchFamily="18" charset="0"/>
                    </a:rPr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𝒅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  <a:cs typeface="Times New Roman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𝒅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a14:m>
                  <a:endParaRPr lang="en-US" sz="20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eaLnBrk="1" hangingPunct="1">
                    <a:spcBef>
                      <a:spcPct val="50000"/>
                    </a:spcBef>
                    <a:buFontTx/>
                    <a:buChar char="-"/>
                  </a:pPr>
                  <a:endParaRPr lang="en-US" sz="2000" b="1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4" name="Text 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07552" y="3372444"/>
                  <a:ext cx="6673279" cy="192065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895" t="-1587" r="-45748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7732836" y="3353204"/>
                  <a:ext cx="719328" cy="4374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marL="457200" indent="-4572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0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latin typeface="Cambria Math"/>
                                    <a:cs typeface="Times New Roman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2000" b="1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5" name="Text 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732836" y="3353204"/>
                  <a:ext cx="719328" cy="43749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8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1917090" y="3626000"/>
                  <a:ext cx="762000" cy="4374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marL="457200" indent="-4572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0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latin typeface="Cambria Math"/>
                                    <a:cs typeface="Times New Roman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2000" b="1" i="1" smtClean="0"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</m:e>
                        </m:acc>
                        <m:r>
                          <a:rPr lang="en-US" sz="2000" b="1" i="1" smtClean="0">
                            <a:latin typeface="Cambria Math"/>
                            <a:cs typeface="Times New Roman" pitchFamily="18" charset="0"/>
                          </a:rPr>
                          <m:t>                                 </m:t>
                        </m:r>
                      </m:oMath>
                    </m:oMathPara>
                  </a14:m>
                  <a:endParaRPr lang="en-US" sz="2000" b="1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 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17090" y="3626000"/>
                  <a:ext cx="762000" cy="43749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r="-194488" b="-2817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Line 6"/>
          <p:cNvSpPr>
            <a:spLocks noChangeShapeType="1"/>
          </p:cNvSpPr>
          <p:nvPr/>
        </p:nvSpPr>
        <p:spPr bwMode="auto">
          <a:xfrm>
            <a:off x="6049963" y="4063492"/>
            <a:ext cx="261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>
            <a:off x="6356350" y="4063492"/>
            <a:ext cx="0" cy="960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>
            <a:off x="8123238" y="4063492"/>
            <a:ext cx="0" cy="1382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7316786" y="4025392"/>
            <a:ext cx="38894" cy="2535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7316788" y="4909630"/>
            <a:ext cx="806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7048500" y="3487230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O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7854950" y="3641217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O</a:t>
            </a:r>
            <a:r>
              <a:rPr lang="en-US" sz="2400" baseline="-25000">
                <a:latin typeface="Times New Roman" pitchFamily="18" charset="0"/>
              </a:rPr>
              <a:t>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126163" y="3603117"/>
            <a:ext cx="576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O</a:t>
            </a:r>
            <a:r>
              <a:rPr lang="en-US" sz="2400" baseline="-25000">
                <a:latin typeface="Times New Roman" pitchFamily="18" charset="0"/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27" name="Object 1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648550412"/>
              </p:ext>
            </p:extLst>
          </p:nvPr>
        </p:nvGraphicFramePr>
        <p:xfrm>
          <a:off x="7278688" y="6406642"/>
          <a:ext cx="45561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8" imgW="152268" imgH="203024" progId="Equation.DSMT4">
                  <p:embed/>
                </p:oleObj>
              </mc:Choice>
              <mc:Fallback>
                <p:oleObj name="Equation" r:id="rId8" imgW="152268" imgH="203024" progId="Equation.DSMT4">
                  <p:embed/>
                  <p:pic>
                    <p:nvPicPr>
                      <p:cNvPr id="0" name="Picture 5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8688" y="6406642"/>
                        <a:ext cx="455612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16422"/>
              </p:ext>
            </p:extLst>
          </p:nvPr>
        </p:nvGraphicFramePr>
        <p:xfrm>
          <a:off x="6203950" y="4995355"/>
          <a:ext cx="3825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10" imgW="177569" imgH="215619" progId="Equation.DSMT4">
                  <p:embed/>
                </p:oleObj>
              </mc:Choice>
              <mc:Fallback>
                <p:oleObj name="Equation" r:id="rId10" imgW="177569" imgH="215619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950" y="4995355"/>
                        <a:ext cx="382588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349545"/>
              </p:ext>
            </p:extLst>
          </p:nvPr>
        </p:nvGraphicFramePr>
        <p:xfrm>
          <a:off x="7900988" y="5412867"/>
          <a:ext cx="37623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12" imgW="203024" imgH="215713" progId="Equation.DSMT4">
                  <p:embed/>
                </p:oleObj>
              </mc:Choice>
              <mc:Fallback>
                <p:oleObj name="Equation" r:id="rId12" imgW="203024" imgH="215713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0988" y="5412867"/>
                        <a:ext cx="376237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6548438" y="4103180"/>
            <a:ext cx="576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</a:t>
            </a:r>
            <a:r>
              <a:rPr lang="en-US" sz="2400" baseline="-25000">
                <a:latin typeface="Times New Roman" pitchFamily="18" charset="0"/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7546975" y="4485767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</a:t>
            </a:r>
            <a:r>
              <a:rPr lang="en-US" sz="2400" baseline="-25000">
                <a:latin typeface="Times New Roman" pitchFamily="18" charset="0"/>
              </a:rPr>
              <a:t>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>
            <a:off x="6343649" y="4560380"/>
            <a:ext cx="998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467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4" grpId="0"/>
      <p:bldP spid="25" grpId="0"/>
      <p:bldP spid="26" grpId="0"/>
      <p:bldP spid="30" grpId="0"/>
      <p:bldP spid="31" grpId="0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89522" y="1433238"/>
            <a:ext cx="337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I. THÍ NGHIỆM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23" name="WordArt 29"/>
          <p:cNvSpPr>
            <a:spLocks noChangeArrowheads="1" noChangeShapeType="1" noTextEdit="1"/>
          </p:cNvSpPr>
          <p:nvPr/>
        </p:nvSpPr>
        <p:spPr bwMode="auto">
          <a:xfrm>
            <a:off x="2103438" y="597408"/>
            <a:ext cx="6211506" cy="7406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QUY TẮC HỢP LỰC SONG </a:t>
            </a:r>
            <a:r>
              <a:rPr lang="en-US" sz="3600" kern="10" dirty="0" err="1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SONG</a:t>
            </a:r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CÙNG CHIỀU</a:t>
            </a:r>
            <a:endParaRPr lang="en-US" sz="36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29"/>
          <p:cNvSpPr>
            <a:spLocks noChangeArrowheads="1" noChangeShapeType="1" noTextEdit="1"/>
          </p:cNvSpPr>
          <p:nvPr/>
        </p:nvSpPr>
        <p:spPr bwMode="auto">
          <a:xfrm>
            <a:off x="314897" y="143256"/>
            <a:ext cx="1635823" cy="4541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19 – </a:t>
            </a:r>
            <a:r>
              <a:rPr lang="en-US" sz="3600" kern="10" dirty="0" err="1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32</a:t>
            </a:r>
            <a:endParaRPr lang="en-US" sz="36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95618" y="1817286"/>
            <a:ext cx="75389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QUY TẮC HỢP LỰC SONG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CÙNG CHIỀU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596075" y="2178177"/>
            <a:ext cx="17351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 typeface="Wingdings" pitchFamily="2" charset="2"/>
              <a:buNone/>
            </a:pPr>
            <a:r>
              <a:rPr lang="en-US" sz="2800" b="1" dirty="0">
                <a:latin typeface="Times New Roman" pitchFamily="18" charset="0"/>
              </a:rPr>
              <a:t>1. </a:t>
            </a:r>
            <a:r>
              <a:rPr lang="en-US" sz="2800" b="1" dirty="0" err="1">
                <a:latin typeface="Times New Roman" pitchFamily="18" charset="0"/>
              </a:rPr>
              <a:t>Quy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tắc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557975" y="2733802"/>
            <a:ext cx="8526462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a. </a:t>
            </a:r>
            <a:r>
              <a:rPr lang="en-US" sz="2800" dirty="0" err="1">
                <a:latin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là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một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lực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song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song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cùng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chiều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độ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lớn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bằng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tổng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độ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lớn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ấy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57975" y="3845052"/>
            <a:ext cx="8526462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b. </a:t>
            </a:r>
            <a:r>
              <a:rPr lang="en-US" sz="2800" dirty="0" err="1">
                <a:latin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chia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khoảng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</a:rPr>
              <a:t>song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thành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đoạn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tỉ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lệ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</a:rPr>
              <a:t>nghịch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lớn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ấy</a:t>
            </a:r>
            <a:endParaRPr lang="en-US" sz="2800" dirty="0">
              <a:latin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22213339"/>
              </p:ext>
            </p:extLst>
          </p:nvPr>
        </p:nvGraphicFramePr>
        <p:xfrm>
          <a:off x="3864864" y="4783482"/>
          <a:ext cx="2852039" cy="1413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4" imgW="1333500" imgH="660400" progId="Equation.DSMT4">
                  <p:embed/>
                </p:oleObj>
              </mc:Choice>
              <mc:Fallback>
                <p:oleObj name="Equation" r:id="rId4" imgW="1333500" imgH="660400" progId="Equation.DSMT4">
                  <p:embed/>
                  <p:pic>
                    <p:nvPicPr>
                      <p:cNvPr id="0" name="Picture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4864" y="4783482"/>
                        <a:ext cx="2852039" cy="14132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1756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89522" y="1433238"/>
            <a:ext cx="33753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I. THÍ NGHIỆM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23" name="WordArt 29"/>
          <p:cNvSpPr>
            <a:spLocks noChangeArrowheads="1" noChangeShapeType="1" noTextEdit="1"/>
          </p:cNvSpPr>
          <p:nvPr/>
        </p:nvSpPr>
        <p:spPr bwMode="auto">
          <a:xfrm>
            <a:off x="2103438" y="597408"/>
            <a:ext cx="6211506" cy="7406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QUY TẮC HỢP LỰC SONG SONG CÙNG CHIỀU</a:t>
            </a:r>
            <a:endParaRPr lang="en-US" sz="3600" kern="1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29"/>
          <p:cNvSpPr>
            <a:spLocks noChangeArrowheads="1" noChangeShapeType="1" noTextEdit="1"/>
          </p:cNvSpPr>
          <p:nvPr/>
        </p:nvSpPr>
        <p:spPr bwMode="auto">
          <a:xfrm>
            <a:off x="314897" y="143256"/>
            <a:ext cx="1635823" cy="4541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Bài 19 – Tiết 32</a:t>
            </a:r>
            <a:endParaRPr lang="en-US" sz="3600" kern="1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95618" y="1817286"/>
            <a:ext cx="75389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II. QUY TẮC HỢP LỰC SONG SONG CÙNG CHIỀU</a:t>
            </a:r>
            <a:endParaRPr lang="en-US" sz="2400" b="1">
              <a:latin typeface="Times New Roman" pitchFamily="18" charset="0"/>
            </a:endParaRPr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4497250" y="2439436"/>
            <a:ext cx="3657600" cy="4100512"/>
            <a:chOff x="3120" y="1272"/>
            <a:chExt cx="2304" cy="2583"/>
          </a:xfrm>
        </p:grpSpPr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3120" y="1272"/>
              <a:ext cx="2304" cy="2583"/>
              <a:chOff x="3120" y="1272"/>
              <a:chExt cx="2304" cy="2583"/>
            </a:xfrm>
          </p:grpSpPr>
          <p:sp>
            <p:nvSpPr>
              <p:cNvPr id="19" name="Line 34"/>
              <p:cNvSpPr>
                <a:spLocks noChangeShapeType="1"/>
              </p:cNvSpPr>
              <p:nvPr/>
            </p:nvSpPr>
            <p:spPr bwMode="auto">
              <a:xfrm>
                <a:off x="3120" y="1440"/>
                <a:ext cx="2304" cy="62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a:endParaRPr>
              </a:p>
            </p:txBody>
          </p:sp>
          <p:sp>
            <p:nvSpPr>
              <p:cNvPr id="20" name="Line 35"/>
              <p:cNvSpPr>
                <a:spLocks noChangeShapeType="1"/>
              </p:cNvSpPr>
              <p:nvPr/>
            </p:nvSpPr>
            <p:spPr bwMode="auto">
              <a:xfrm>
                <a:off x="3456" y="1536"/>
                <a:ext cx="0" cy="72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36"/>
              <p:cNvSpPr>
                <a:spLocks noChangeShapeType="1"/>
              </p:cNvSpPr>
              <p:nvPr/>
            </p:nvSpPr>
            <p:spPr bwMode="auto">
              <a:xfrm>
                <a:off x="5088" y="1968"/>
                <a:ext cx="0" cy="115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37"/>
              <p:cNvSpPr>
                <a:spLocks noChangeShapeType="1"/>
              </p:cNvSpPr>
              <p:nvPr/>
            </p:nvSpPr>
            <p:spPr bwMode="auto">
              <a:xfrm>
                <a:off x="4368" y="1776"/>
                <a:ext cx="0" cy="172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Text Box 38"/>
              <p:cNvSpPr txBox="1">
                <a:spLocks noChangeArrowheads="1"/>
              </p:cNvSpPr>
              <p:nvPr/>
            </p:nvSpPr>
            <p:spPr bwMode="auto">
              <a:xfrm>
                <a:off x="3398" y="1272"/>
                <a:ext cx="2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  <p:sp>
            <p:nvSpPr>
              <p:cNvPr id="25" name="Text Box 39"/>
              <p:cNvSpPr txBox="1">
                <a:spLocks noChangeArrowheads="1"/>
              </p:cNvSpPr>
              <p:nvPr/>
            </p:nvSpPr>
            <p:spPr bwMode="auto">
              <a:xfrm>
                <a:off x="3494" y="1368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26" name="Text Box 40"/>
              <p:cNvSpPr txBox="1">
                <a:spLocks noChangeArrowheads="1"/>
              </p:cNvSpPr>
              <p:nvPr/>
            </p:nvSpPr>
            <p:spPr bwMode="auto">
              <a:xfrm>
                <a:off x="4988" y="1585"/>
                <a:ext cx="2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  <p:sp>
            <p:nvSpPr>
              <p:cNvPr id="27" name="Text Box 41"/>
              <p:cNvSpPr txBox="1">
                <a:spLocks noChangeArrowheads="1"/>
              </p:cNvSpPr>
              <p:nvPr/>
            </p:nvSpPr>
            <p:spPr bwMode="auto">
              <a:xfrm>
                <a:off x="5084" y="1681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8" name="Text Box 42"/>
              <p:cNvSpPr txBox="1">
                <a:spLocks noChangeArrowheads="1"/>
              </p:cNvSpPr>
              <p:nvPr/>
            </p:nvSpPr>
            <p:spPr bwMode="auto">
              <a:xfrm>
                <a:off x="4268" y="1546"/>
                <a:ext cx="2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  <p:grpSp>
            <p:nvGrpSpPr>
              <p:cNvPr id="29" name="Group 43"/>
              <p:cNvGrpSpPr>
                <a:grpSpLocks/>
              </p:cNvGrpSpPr>
              <p:nvPr/>
            </p:nvGrpSpPr>
            <p:grpSpPr bwMode="auto">
              <a:xfrm>
                <a:off x="3366" y="2352"/>
                <a:ext cx="226" cy="351"/>
                <a:chOff x="3072" y="3072"/>
                <a:chExt cx="226" cy="351"/>
              </a:xfrm>
            </p:grpSpPr>
            <p:sp>
              <p:nvSpPr>
                <p:cNvPr id="37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072" y="3073"/>
                  <a:ext cx="1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</a:p>
              </p:txBody>
            </p:sp>
            <p:sp>
              <p:nvSpPr>
                <p:cNvPr id="38" name="Line 45"/>
                <p:cNvSpPr>
                  <a:spLocks noChangeShapeType="1"/>
                </p:cNvSpPr>
                <p:nvPr/>
              </p:nvSpPr>
              <p:spPr bwMode="auto">
                <a:xfrm>
                  <a:off x="3120" y="3072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110" y="3192"/>
                  <a:ext cx="18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</p:grpSp>
          <p:grpSp>
            <p:nvGrpSpPr>
              <p:cNvPr id="30" name="Group 47"/>
              <p:cNvGrpSpPr>
                <a:grpSpLocks/>
              </p:cNvGrpSpPr>
              <p:nvPr/>
            </p:nvGrpSpPr>
            <p:grpSpPr bwMode="auto">
              <a:xfrm>
                <a:off x="4998" y="3202"/>
                <a:ext cx="226" cy="351"/>
                <a:chOff x="3936" y="3024"/>
                <a:chExt cx="226" cy="351"/>
              </a:xfrm>
            </p:grpSpPr>
            <p:sp>
              <p:nvSpPr>
                <p:cNvPr id="34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3936" y="3025"/>
                  <a:ext cx="1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</a:p>
              </p:txBody>
            </p:sp>
            <p:sp>
              <p:nvSpPr>
                <p:cNvPr id="35" name="Line 49"/>
                <p:cNvSpPr>
                  <a:spLocks noChangeShapeType="1"/>
                </p:cNvSpPr>
                <p:nvPr/>
              </p:nvSpPr>
              <p:spPr bwMode="auto">
                <a:xfrm>
                  <a:off x="3984" y="3024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974" y="3144"/>
                  <a:ext cx="18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</a:p>
              </p:txBody>
            </p:sp>
          </p:grpSp>
          <p:grpSp>
            <p:nvGrpSpPr>
              <p:cNvPr id="31" name="Group 51"/>
              <p:cNvGrpSpPr>
                <a:grpSpLocks/>
              </p:cNvGrpSpPr>
              <p:nvPr/>
            </p:nvGrpSpPr>
            <p:grpSpPr bwMode="auto">
              <a:xfrm>
                <a:off x="4262" y="3600"/>
                <a:ext cx="202" cy="255"/>
                <a:chOff x="4262" y="3600"/>
                <a:chExt cx="202" cy="255"/>
              </a:xfrm>
            </p:grpSpPr>
            <p:sp>
              <p:nvSpPr>
                <p:cNvPr id="32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4262" y="3624"/>
                  <a:ext cx="1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</a:p>
              </p:txBody>
            </p:sp>
            <p:sp>
              <p:nvSpPr>
                <p:cNvPr id="33" name="Line 53"/>
                <p:cNvSpPr>
                  <a:spLocks noChangeShapeType="1"/>
                </p:cNvSpPr>
                <p:nvPr/>
              </p:nvSpPr>
              <p:spPr bwMode="auto">
                <a:xfrm>
                  <a:off x="4272" y="360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" name="Line 54"/>
            <p:cNvSpPr>
              <a:spLocks noChangeShapeType="1"/>
            </p:cNvSpPr>
            <p:nvPr/>
          </p:nvSpPr>
          <p:spPr bwMode="auto">
            <a:xfrm>
              <a:off x="3456" y="211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55"/>
            <p:cNvGrpSpPr>
              <a:grpSpLocks/>
            </p:cNvGrpSpPr>
            <p:nvPr/>
          </p:nvGrpSpPr>
          <p:grpSpPr bwMode="auto">
            <a:xfrm>
              <a:off x="3744" y="1777"/>
              <a:ext cx="284" cy="327"/>
              <a:chOff x="3734" y="1777"/>
              <a:chExt cx="284" cy="327"/>
            </a:xfrm>
          </p:grpSpPr>
          <p:sp>
            <p:nvSpPr>
              <p:cNvPr id="16" name="Text Box 56"/>
              <p:cNvSpPr txBox="1">
                <a:spLocks noChangeArrowheads="1"/>
              </p:cNvSpPr>
              <p:nvPr/>
            </p:nvSpPr>
            <p:spPr bwMode="auto">
              <a:xfrm>
                <a:off x="3734" y="1777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18" name="Text Box 57"/>
              <p:cNvSpPr txBox="1">
                <a:spLocks noChangeArrowheads="1"/>
              </p:cNvSpPr>
              <p:nvPr/>
            </p:nvSpPr>
            <p:spPr bwMode="auto">
              <a:xfrm>
                <a:off x="3830" y="1873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2" name="Line 58"/>
            <p:cNvSpPr>
              <a:spLocks noChangeShapeType="1"/>
            </p:cNvSpPr>
            <p:nvPr/>
          </p:nvSpPr>
          <p:spPr bwMode="auto">
            <a:xfrm>
              <a:off x="4368" y="283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" name="Group 59"/>
            <p:cNvGrpSpPr>
              <a:grpSpLocks/>
            </p:cNvGrpSpPr>
            <p:nvPr/>
          </p:nvGrpSpPr>
          <p:grpSpPr bwMode="auto">
            <a:xfrm>
              <a:off x="4608" y="2449"/>
              <a:ext cx="284" cy="327"/>
              <a:chOff x="4598" y="2376"/>
              <a:chExt cx="284" cy="327"/>
            </a:xfrm>
          </p:grpSpPr>
          <p:sp>
            <p:nvSpPr>
              <p:cNvPr id="14" name="Text Box 60"/>
              <p:cNvSpPr txBox="1">
                <a:spLocks noChangeArrowheads="1"/>
              </p:cNvSpPr>
              <p:nvPr/>
            </p:nvSpPr>
            <p:spPr bwMode="auto">
              <a:xfrm>
                <a:off x="4598" y="2376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15" name="Text Box 61"/>
              <p:cNvSpPr txBox="1">
                <a:spLocks noChangeArrowheads="1"/>
              </p:cNvSpPr>
              <p:nvPr/>
            </p:nvSpPr>
            <p:spPr bwMode="auto">
              <a:xfrm>
                <a:off x="4694" y="247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</p:grpSp>
      <p:graphicFrame>
        <p:nvGraphicFramePr>
          <p:cNvPr id="30722" name="Object 2"/>
          <p:cNvGraphicFramePr>
            <a:graphicFrameLocks noGrp="1" noChangeAspect="1"/>
          </p:cNvGraphicFramePr>
          <p:nvPr/>
        </p:nvGraphicFramePr>
        <p:xfrm>
          <a:off x="1197113" y="3131931"/>
          <a:ext cx="284480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4" imgW="1333500" imgH="660400" progId="Equation.DSMT4">
                  <p:embed/>
                </p:oleObj>
              </mc:Choice>
              <mc:Fallback>
                <p:oleObj name="Equation" r:id="rId4" imgW="1333500" imgH="660400" progId="Equation.DSMT4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7113" y="3131931"/>
                        <a:ext cx="2844800" cy="140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82525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99361" y="1232654"/>
            <a:ext cx="4011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smtClean="0">
                <a:latin typeface="Times New Roman" pitchFamily="18" charset="0"/>
              </a:rPr>
              <a:t>Phiếu </a:t>
            </a:r>
            <a:r>
              <a:rPr lang="en-US" sz="3600" b="1" u="sng">
                <a:latin typeface="Times New Roman" pitchFamily="18" charset="0"/>
              </a:rPr>
              <a:t>học tập số </a:t>
            </a:r>
            <a:r>
              <a:rPr lang="en-US" sz="3600" b="1" u="sng" smtClean="0">
                <a:latin typeface="Times New Roman" pitchFamily="18" charset="0"/>
              </a:rPr>
              <a:t>2</a:t>
            </a:r>
            <a:endParaRPr lang="en-US" sz="3600" b="1" u="sng"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43584" y="2690336"/>
            <a:ext cx="7095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Một người gánh một thúng gạo nặng 200N và một thúng khoai nặng 300N. Đòn gánh dài 1m. Hỏi vai người đó phải đặt ở điểm nào, chịu một lực bằng bao nhiêu? Bỏ qua trọng lượng của đòn gánh?</a:t>
            </a:r>
          </a:p>
        </p:txBody>
      </p:sp>
    </p:spTree>
    <p:extLst>
      <p:ext uri="{BB962C8B-B14F-4D97-AF65-F5344CB8AC3E}">
        <p14:creationId xmlns:p14="http://schemas.microsoft.com/office/powerpoint/2010/main" val="378109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89522" y="1433238"/>
            <a:ext cx="33753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I. THÍ NGHIỆM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23" name="WordArt 29"/>
          <p:cNvSpPr>
            <a:spLocks noChangeArrowheads="1" noChangeShapeType="1" noTextEdit="1"/>
          </p:cNvSpPr>
          <p:nvPr/>
        </p:nvSpPr>
        <p:spPr bwMode="auto">
          <a:xfrm>
            <a:off x="2103438" y="597408"/>
            <a:ext cx="6211506" cy="7406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QUY TẮC HỢP LỰC SONG </a:t>
            </a:r>
            <a:r>
              <a:rPr lang="en-US" sz="3600" kern="10" dirty="0" err="1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SONG</a:t>
            </a:r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CÙNG CHIỀU</a:t>
            </a:r>
            <a:endParaRPr lang="en-US" sz="36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29"/>
          <p:cNvSpPr>
            <a:spLocks noChangeArrowheads="1" noChangeShapeType="1" noTextEdit="1"/>
          </p:cNvSpPr>
          <p:nvPr/>
        </p:nvSpPr>
        <p:spPr bwMode="auto">
          <a:xfrm>
            <a:off x="314897" y="143256"/>
            <a:ext cx="1635823" cy="4541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Bài 19 – Tiết 32</a:t>
            </a:r>
            <a:endParaRPr lang="en-US" sz="3600" kern="10">
              <a:ln w="1905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FF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95618" y="1817286"/>
            <a:ext cx="75389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II. QUY TẮC HỢP LỰC SONG SONG CÙNG CHIỀU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96075" y="2178177"/>
            <a:ext cx="15263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 typeface="Wingdings" pitchFamily="2" charset="2"/>
              <a:buNone/>
            </a:pPr>
            <a:r>
              <a:rPr lang="en-US" sz="2400" b="1" dirty="0">
                <a:latin typeface="Times New Roman" pitchFamily="18" charset="0"/>
              </a:rPr>
              <a:t>1. </a:t>
            </a:r>
            <a:r>
              <a:rPr lang="en-US" sz="2400" b="1" dirty="0" err="1">
                <a:latin typeface="Times New Roman" pitchFamily="18" charset="0"/>
              </a:rPr>
              <a:t>Quy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tắc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02701" y="2595620"/>
            <a:ext cx="17804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 typeface="Wingdings" pitchFamily="2" charset="2"/>
              <a:buNone/>
            </a:pPr>
            <a:r>
              <a:rPr lang="en-US" sz="2400" b="1" dirty="0">
                <a:latin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</a:rPr>
              <a:t>Vận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dụng</a:t>
            </a:r>
            <a:endParaRPr lang="en-US" sz="2400" b="1" dirty="0">
              <a:latin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68488" y="3534771"/>
            <a:ext cx="4490113" cy="3152633"/>
            <a:chOff x="586853" y="3002508"/>
            <a:chExt cx="4490113" cy="3152633"/>
          </a:xfrm>
        </p:grpSpPr>
        <p:sp>
          <p:nvSpPr>
            <p:cNvPr id="9" name="Horizontal Scroll 8"/>
            <p:cNvSpPr/>
            <p:nvPr/>
          </p:nvSpPr>
          <p:spPr>
            <a:xfrm>
              <a:off x="586853" y="3903259"/>
              <a:ext cx="4490113" cy="2251882"/>
            </a:xfrm>
            <a:prstGeom prst="horizontalScroll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2019866" y="3002508"/>
              <a:ext cx="1596790" cy="1132764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Nhóm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1,3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32263" y="4913196"/>
            <a:ext cx="446281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? (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940490" y="2313503"/>
            <a:ext cx="3944203" cy="3152633"/>
            <a:chOff x="586853" y="3002508"/>
            <a:chExt cx="4490113" cy="3152633"/>
          </a:xfrm>
        </p:grpSpPr>
        <p:sp>
          <p:nvSpPr>
            <p:cNvPr id="16" name="Horizontal Scroll 15"/>
            <p:cNvSpPr/>
            <p:nvPr/>
          </p:nvSpPr>
          <p:spPr>
            <a:xfrm>
              <a:off x="586853" y="3903259"/>
              <a:ext cx="4490113" cy="2251882"/>
            </a:xfrm>
            <a:prstGeom prst="horizontalScroll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Down Arrow 17"/>
            <p:cNvSpPr/>
            <p:nvPr/>
          </p:nvSpPr>
          <p:spPr>
            <a:xfrm>
              <a:off x="2019866" y="3002508"/>
              <a:ext cx="1806071" cy="1132764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Nhóm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2,4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186148" y="3684896"/>
            <a:ext cx="39578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2525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1489</TotalTime>
  <Words>1033</Words>
  <Application>Microsoft Office PowerPoint</Application>
  <PresentationFormat>On-screen Show (4:3)</PresentationFormat>
  <Paragraphs>167</Paragraphs>
  <Slides>13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Wisp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FPT SHOP</dc:creator>
  <cp:lastModifiedBy>Admin</cp:lastModifiedBy>
  <cp:revision>156</cp:revision>
  <dcterms:created xsi:type="dcterms:W3CDTF">2017-12-03T01:16:23Z</dcterms:created>
  <dcterms:modified xsi:type="dcterms:W3CDTF">2021-09-09T17:14:00Z</dcterms:modified>
</cp:coreProperties>
</file>