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258" r:id="rId3"/>
    <p:sldId id="284" r:id="rId4"/>
    <p:sldId id="260" r:id="rId5"/>
    <p:sldId id="267" r:id="rId6"/>
    <p:sldId id="268" r:id="rId7"/>
    <p:sldId id="269" r:id="rId8"/>
    <p:sldId id="262" r:id="rId9"/>
    <p:sldId id="270" r:id="rId10"/>
    <p:sldId id="264" r:id="rId11"/>
    <p:sldId id="265" r:id="rId12"/>
    <p:sldId id="271" r:id="rId13"/>
    <p:sldId id="272" r:id="rId14"/>
    <p:sldId id="275" r:id="rId15"/>
    <p:sldId id="273" r:id="rId16"/>
    <p:sldId id="276" r:id="rId17"/>
    <p:sldId id="277" r:id="rId18"/>
    <p:sldId id="279" r:id="rId19"/>
    <p:sldId id="280" r:id="rId20"/>
    <p:sldId id="283"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1799"/>
    <a:srgbClr val="001A2E"/>
    <a:srgbClr val="2D1B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 d="1"/>
        <a:sy n="1" d="1"/>
      </p:scale>
      <p:origin x="0" y="0"/>
    </p:cViewPr>
  </p:notesTextViewPr>
  <p:sorterViewPr>
    <p:cViewPr>
      <p:scale>
        <a:sx n="100" d="100"/>
        <a:sy n="100" d="100"/>
      </p:scale>
      <p:origin x="0" y="313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CBCD0A-C54D-47B5-A4A1-F32D47AFC922}" type="datetimeFigureOut">
              <a:rPr lang="en-US" smtClean="0"/>
              <a:pPr/>
              <a:t>27-Feb-21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04AB03-2E77-4ABC-8E71-859E072F748C}" type="slidenum">
              <a:rPr lang="en-US" smtClean="0"/>
              <a:pPr/>
              <a:t>‹#›</a:t>
            </a:fld>
            <a:endParaRPr lang="en-US"/>
          </a:p>
        </p:txBody>
      </p:sp>
    </p:spTree>
    <p:extLst>
      <p:ext uri="{BB962C8B-B14F-4D97-AF65-F5344CB8AC3E}">
        <p14:creationId xmlns:p14="http://schemas.microsoft.com/office/powerpoint/2010/main" val="3837964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904AB03-2E77-4ABC-8E71-859E072F748C}" type="slidenum">
              <a:rPr lang="en-US" smtClean="0"/>
              <a:pPr/>
              <a:t>1</a:t>
            </a:fld>
            <a:endParaRPr lang="en-US"/>
          </a:p>
        </p:txBody>
      </p:sp>
    </p:spTree>
    <p:extLst>
      <p:ext uri="{BB962C8B-B14F-4D97-AF65-F5344CB8AC3E}">
        <p14:creationId xmlns:p14="http://schemas.microsoft.com/office/powerpoint/2010/main" val="1413617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904AB03-2E77-4ABC-8E71-859E072F748C}" type="slidenum">
              <a:rPr lang="en-US" smtClean="0"/>
              <a:pPr/>
              <a:t>3</a:t>
            </a:fld>
            <a:endParaRPr lang="en-US"/>
          </a:p>
        </p:txBody>
      </p:sp>
    </p:spTree>
    <p:extLst>
      <p:ext uri="{BB962C8B-B14F-4D97-AF65-F5344CB8AC3E}">
        <p14:creationId xmlns:p14="http://schemas.microsoft.com/office/powerpoint/2010/main" val="2743875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0B55CF7-18D0-44A0-B994-DAD77605D913}" type="datetimeFigureOut">
              <a:rPr lang="en-US" smtClean="0"/>
              <a:pPr/>
              <a:t>27-Feb-21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3121008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B55CF7-18D0-44A0-B994-DAD77605D913}" type="datetimeFigureOut">
              <a:rPr lang="en-US" smtClean="0"/>
              <a:pPr/>
              <a:t>27-Feb-21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3769700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B55CF7-18D0-44A0-B994-DAD77605D913}" type="datetimeFigureOut">
              <a:rPr lang="en-US" smtClean="0"/>
              <a:pPr/>
              <a:t>27-Feb-21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1488802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B55CF7-18D0-44A0-B994-DAD77605D913}" type="datetimeFigureOut">
              <a:rPr lang="en-US" smtClean="0"/>
              <a:pPr/>
              <a:t>27-Feb-21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2544148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55CF7-18D0-44A0-B994-DAD77605D913}" type="datetimeFigureOut">
              <a:rPr lang="en-US" smtClean="0"/>
              <a:pPr/>
              <a:t>27-Feb-21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3204511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B55CF7-18D0-44A0-B994-DAD77605D913}" type="datetimeFigureOut">
              <a:rPr lang="en-US" smtClean="0"/>
              <a:pPr/>
              <a:t>27-Feb-21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2190482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B55CF7-18D0-44A0-B994-DAD77605D913}" type="datetimeFigureOut">
              <a:rPr lang="en-US" smtClean="0"/>
              <a:pPr/>
              <a:t>27-Feb-21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359927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B55CF7-18D0-44A0-B994-DAD77605D913}" type="datetimeFigureOut">
              <a:rPr lang="en-US" smtClean="0"/>
              <a:pPr/>
              <a:t>27-Feb-21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245627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55CF7-18D0-44A0-B994-DAD77605D913}" type="datetimeFigureOut">
              <a:rPr lang="en-US" smtClean="0"/>
              <a:pPr/>
              <a:t>27-Feb-21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3040392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B55CF7-18D0-44A0-B994-DAD77605D913}" type="datetimeFigureOut">
              <a:rPr lang="en-US" smtClean="0"/>
              <a:pPr/>
              <a:t>27-Feb-21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3742236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B55CF7-18D0-44A0-B994-DAD77605D913}" type="datetimeFigureOut">
              <a:rPr lang="en-US" smtClean="0"/>
              <a:pPr/>
              <a:t>27-Feb-21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1F1DF-D68B-4B18-8DD8-8CCF502483A0}" type="slidenum">
              <a:rPr lang="en-US" smtClean="0"/>
              <a:pPr/>
              <a:t>‹#›</a:t>
            </a:fld>
            <a:endParaRPr lang="en-US"/>
          </a:p>
        </p:txBody>
      </p:sp>
    </p:spTree>
    <p:extLst>
      <p:ext uri="{BB962C8B-B14F-4D97-AF65-F5344CB8AC3E}">
        <p14:creationId xmlns:p14="http://schemas.microsoft.com/office/powerpoint/2010/main" val="641019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B55CF7-18D0-44A0-B994-DAD77605D913}" type="datetimeFigureOut">
              <a:rPr lang="en-US" smtClean="0"/>
              <a:pPr/>
              <a:t>27-Feb-21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11F1DF-D68B-4B18-8DD8-8CCF502483A0}" type="slidenum">
              <a:rPr lang="en-US" smtClean="0"/>
              <a:pPr/>
              <a:t>‹#›</a:t>
            </a:fld>
            <a:endParaRPr lang="en-US"/>
          </a:p>
        </p:txBody>
      </p:sp>
    </p:spTree>
    <p:extLst>
      <p:ext uri="{BB962C8B-B14F-4D97-AF65-F5344CB8AC3E}">
        <p14:creationId xmlns:p14="http://schemas.microsoft.com/office/powerpoint/2010/main" val="1303994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4" name="Picture 2" descr="Graphi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9000" y="304800"/>
            <a:ext cx="1349375" cy="1243013"/>
          </a:xfrm>
          <a:prstGeom prst="rect">
            <a:avLst/>
          </a:prstGeom>
          <a:noFill/>
          <a:extLst>
            <a:ext uri="{909E8E84-426E-40DD-AFC4-6F175D3DCCD1}">
              <a14:hiddenFill xmlns:a14="http://schemas.microsoft.com/office/drawing/2010/main">
                <a:solidFill>
                  <a:srgbClr val="FFFFFF"/>
                </a:solidFill>
              </a14:hiddenFill>
            </a:ext>
          </a:extLst>
        </p:spPr>
      </p:pic>
      <p:sp>
        <p:nvSpPr>
          <p:cNvPr id="3075" name="Text Box 3"/>
          <p:cNvSpPr txBox="1">
            <a:spLocks noChangeArrowheads="1"/>
          </p:cNvSpPr>
          <p:nvPr/>
        </p:nvSpPr>
        <p:spPr bwMode="auto">
          <a:xfrm>
            <a:off x="2743200" y="1447800"/>
            <a:ext cx="220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endParaRPr lang="en-US" sz="1800"/>
          </a:p>
        </p:txBody>
      </p:sp>
      <p:sp>
        <p:nvSpPr>
          <p:cNvPr id="3076" name="Rectangle 4"/>
          <p:cNvSpPr>
            <a:spLocks noChangeArrowheads="1"/>
          </p:cNvSpPr>
          <p:nvPr/>
        </p:nvSpPr>
        <p:spPr bwMode="auto">
          <a:xfrm>
            <a:off x="381000" y="838200"/>
            <a:ext cx="8655496"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en-US" sz="2400" b="1">
                <a:solidFill>
                  <a:srgbClr val="FF5050"/>
                </a:solidFill>
              </a:rPr>
              <a:t>PHÒNG GIÁO DỤC VÀ ĐÀO TẠO HUYỆN TỨ KỲ</a:t>
            </a:r>
            <a:endParaRPr lang="en-US" sz="3200" b="1">
              <a:solidFill>
                <a:srgbClr val="FF5050"/>
              </a:solidFill>
            </a:endParaRPr>
          </a:p>
          <a:p>
            <a:pPr algn="ctr"/>
            <a:r>
              <a:rPr lang="en-US" sz="3200" b="1">
                <a:solidFill>
                  <a:srgbClr val="0070C0"/>
                </a:solidFill>
              </a:rPr>
              <a:t>HỘI THI GIÁO VIÊN DẠY GIỎI CẤP THCS </a:t>
            </a:r>
          </a:p>
          <a:p>
            <a:pPr algn="ctr"/>
            <a:r>
              <a:rPr lang="en-US" sz="2800" b="1">
                <a:solidFill>
                  <a:srgbClr val="0070C0"/>
                </a:solidFill>
              </a:rPr>
              <a:t>NĂM HỌC 2020-2021</a:t>
            </a:r>
            <a:endParaRPr lang="en-US" sz="3200" b="1">
              <a:solidFill>
                <a:srgbClr val="0070C0"/>
              </a:solidFill>
            </a:endParaRPr>
          </a:p>
        </p:txBody>
      </p:sp>
      <p:sp>
        <p:nvSpPr>
          <p:cNvPr id="3079" name="Text Box 7"/>
          <p:cNvSpPr txBox="1">
            <a:spLocks noChangeArrowheads="1"/>
          </p:cNvSpPr>
          <p:nvPr/>
        </p:nvSpPr>
        <p:spPr bwMode="auto">
          <a:xfrm>
            <a:off x="719336" y="5455443"/>
            <a:ext cx="8077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800" b="1">
                <a:solidFill>
                  <a:srgbClr val="FF0000"/>
                </a:solidFill>
              </a:rPr>
              <a:t>Giáo viên:</a:t>
            </a:r>
            <a:r>
              <a:rPr lang="en-US" sz="2800" b="1"/>
              <a:t> </a:t>
            </a:r>
            <a:r>
              <a:rPr lang="en-US" sz="2800" b="1">
                <a:solidFill>
                  <a:srgbClr val="FF3300"/>
                </a:solidFill>
              </a:rPr>
              <a:t>NGUYỄN VĂN LÂM</a:t>
            </a:r>
          </a:p>
        </p:txBody>
      </p:sp>
      <p:sp>
        <p:nvSpPr>
          <p:cNvPr id="3080" name="Text Box 8"/>
          <p:cNvSpPr txBox="1">
            <a:spLocks noChangeArrowheads="1"/>
          </p:cNvSpPr>
          <p:nvPr/>
        </p:nvSpPr>
        <p:spPr bwMode="auto">
          <a:xfrm>
            <a:off x="2438400" y="5974556"/>
            <a:ext cx="419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b="1">
                <a:solidFill>
                  <a:srgbClr val="0070C0"/>
                </a:solidFill>
                <a:latin typeface="Times New Roman" pitchFamily="18" charset="0"/>
              </a:rPr>
              <a:t>Bộ môn : Vật Lí </a:t>
            </a:r>
          </a:p>
        </p:txBody>
      </p:sp>
      <p:sp>
        <p:nvSpPr>
          <p:cNvPr id="3081" name="Oval 9"/>
          <p:cNvSpPr>
            <a:spLocks noChangeArrowheads="1"/>
          </p:cNvSpPr>
          <p:nvPr/>
        </p:nvSpPr>
        <p:spPr bwMode="auto">
          <a:xfrm>
            <a:off x="3048000" y="4419600"/>
            <a:ext cx="182563" cy="18256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70000"/>
              </a:lnSpc>
            </a:pPr>
            <a:r>
              <a:rPr lang="en-US" sz="1800">
                <a:latin typeface=".VnTime" pitchFamily="34" charset="0"/>
              </a:rPr>
              <a:t>-</a:t>
            </a:r>
          </a:p>
        </p:txBody>
      </p:sp>
      <p:sp>
        <p:nvSpPr>
          <p:cNvPr id="3082" name="Oval 10"/>
          <p:cNvSpPr>
            <a:spLocks noChangeArrowheads="1"/>
          </p:cNvSpPr>
          <p:nvPr/>
        </p:nvSpPr>
        <p:spPr bwMode="auto">
          <a:xfrm>
            <a:off x="5105400" y="3200400"/>
            <a:ext cx="182563" cy="18256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80000"/>
              </a:lnSpc>
            </a:pPr>
            <a:r>
              <a:rPr lang="en-US" sz="1800">
                <a:latin typeface=".VnTime" pitchFamily="34" charset="0"/>
              </a:rPr>
              <a:t>-</a:t>
            </a:r>
          </a:p>
        </p:txBody>
      </p:sp>
      <p:grpSp>
        <p:nvGrpSpPr>
          <p:cNvPr id="3083" name="Group 11"/>
          <p:cNvGrpSpPr>
            <a:grpSpLocks/>
          </p:cNvGrpSpPr>
          <p:nvPr/>
        </p:nvGrpSpPr>
        <p:grpSpPr bwMode="auto">
          <a:xfrm>
            <a:off x="2590800" y="2133600"/>
            <a:ext cx="3810000" cy="3733800"/>
            <a:chOff x="1824" y="1248"/>
            <a:chExt cx="2400" cy="2352"/>
          </a:xfrm>
        </p:grpSpPr>
        <p:sp>
          <p:nvSpPr>
            <p:cNvPr id="3084" name="Oval 12"/>
            <p:cNvSpPr>
              <a:spLocks noChangeArrowheads="1"/>
            </p:cNvSpPr>
            <p:nvPr/>
          </p:nvSpPr>
          <p:spPr bwMode="auto">
            <a:xfrm rot="-1008446">
              <a:off x="1824" y="1968"/>
              <a:ext cx="2352" cy="912"/>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085" name="Group 13"/>
            <p:cNvGrpSpPr>
              <a:grpSpLocks/>
            </p:cNvGrpSpPr>
            <p:nvPr/>
          </p:nvGrpSpPr>
          <p:grpSpPr bwMode="auto">
            <a:xfrm>
              <a:off x="1872" y="1248"/>
              <a:ext cx="2352" cy="2352"/>
              <a:chOff x="1872" y="1248"/>
              <a:chExt cx="2352" cy="2352"/>
            </a:xfrm>
          </p:grpSpPr>
          <p:sp>
            <p:nvSpPr>
              <p:cNvPr id="3086" name="Oval 14"/>
              <p:cNvSpPr>
                <a:spLocks noChangeArrowheads="1"/>
              </p:cNvSpPr>
              <p:nvPr/>
            </p:nvSpPr>
            <p:spPr bwMode="auto">
              <a:xfrm>
                <a:off x="2784" y="2226"/>
                <a:ext cx="345" cy="345"/>
              </a:xfrm>
              <a:prstGeom prst="ellipse">
                <a:avLst/>
              </a:prstGeom>
              <a:solidFill>
                <a:srgbClr val="FF6600"/>
              </a:solidFill>
              <a:ln w="9525">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4000">
                    <a:latin typeface=".VnTime" pitchFamily="34" charset="0"/>
                  </a:rPr>
                  <a:t>+</a:t>
                </a:r>
              </a:p>
            </p:txBody>
          </p:sp>
          <p:grpSp>
            <p:nvGrpSpPr>
              <p:cNvPr id="3087" name="Group 15"/>
              <p:cNvGrpSpPr>
                <a:grpSpLocks/>
              </p:cNvGrpSpPr>
              <p:nvPr/>
            </p:nvGrpSpPr>
            <p:grpSpPr bwMode="auto">
              <a:xfrm>
                <a:off x="1872" y="1248"/>
                <a:ext cx="2352" cy="2352"/>
                <a:chOff x="1872" y="1248"/>
                <a:chExt cx="2352" cy="2352"/>
              </a:xfrm>
            </p:grpSpPr>
            <p:sp>
              <p:nvSpPr>
                <p:cNvPr id="3088" name="Oval 16"/>
                <p:cNvSpPr>
                  <a:spLocks noChangeArrowheads="1"/>
                </p:cNvSpPr>
                <p:nvPr/>
              </p:nvSpPr>
              <p:spPr bwMode="auto">
                <a:xfrm rot="4263170">
                  <a:off x="1824" y="1968"/>
                  <a:ext cx="2352" cy="912"/>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9" name="Oval 17"/>
                <p:cNvSpPr>
                  <a:spLocks noChangeArrowheads="1"/>
                </p:cNvSpPr>
                <p:nvPr/>
              </p:nvSpPr>
              <p:spPr bwMode="auto">
                <a:xfrm rot="879115">
                  <a:off x="1872" y="1968"/>
                  <a:ext cx="2352" cy="912"/>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sp>
        <p:nvSpPr>
          <p:cNvPr id="3090" name="Oval 18"/>
          <p:cNvSpPr>
            <a:spLocks noChangeArrowheads="1"/>
          </p:cNvSpPr>
          <p:nvPr/>
        </p:nvSpPr>
        <p:spPr bwMode="auto">
          <a:xfrm>
            <a:off x="4267200" y="2133600"/>
            <a:ext cx="182563" cy="18256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80000"/>
              </a:lnSpc>
            </a:pPr>
            <a:r>
              <a:rPr lang="en-US" sz="1800">
                <a:latin typeface=".VnTime" pitchFamily="34" charset="0"/>
              </a:rPr>
              <a:t>-</a:t>
            </a:r>
          </a:p>
        </p:txBody>
      </p:sp>
      <p:sp>
        <p:nvSpPr>
          <p:cNvPr id="3091" name="Text Box 19"/>
          <p:cNvSpPr txBox="1">
            <a:spLocks noChangeArrowheads="1"/>
          </p:cNvSpPr>
          <p:nvPr/>
        </p:nvSpPr>
        <p:spPr bwMode="auto">
          <a:xfrm>
            <a:off x="8229600" y="6324600"/>
            <a:ext cx="533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latin typeface="Times New Roman" pitchFamily="18" charset="0"/>
              </a:rPr>
              <a:t>1</a:t>
            </a:r>
          </a:p>
        </p:txBody>
      </p:sp>
      <p:sp>
        <p:nvSpPr>
          <p:cNvPr id="20" name="Title 1"/>
          <p:cNvSpPr txBox="1">
            <a:spLocks/>
          </p:cNvSpPr>
          <p:nvPr/>
        </p:nvSpPr>
        <p:spPr>
          <a:xfrm>
            <a:off x="518864" y="2276872"/>
            <a:ext cx="8229600" cy="854968"/>
          </a:xfrm>
          <a:prstGeom prst="rect">
            <a:avLst/>
          </a:prstGeom>
          <a:noFill/>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a:solidFill>
                  <a:srgbClr val="C00000"/>
                </a:solidFill>
                <a:latin typeface="Arial" pitchFamily="34" charset="0"/>
                <a:cs typeface="Arial" pitchFamily="34" charset="0"/>
              </a:rPr>
              <a:t>PHẦN THI: BÁO CÁO CHUYÊN ĐỀ</a:t>
            </a:r>
          </a:p>
        </p:txBody>
      </p:sp>
    </p:spTree>
    <p:extLst>
      <p:ext uri="{BB962C8B-B14F-4D97-AF65-F5344CB8AC3E}">
        <p14:creationId xmlns:p14="http://schemas.microsoft.com/office/powerpoint/2010/main" val="2261910484"/>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edge">
                                      <p:cBhvr>
                                        <p:cTn id="7" dur="2000"/>
                                        <p:tgtEl>
                                          <p:spTgt spid="3074"/>
                                        </p:tgtEl>
                                      </p:cBhvr>
                                    </p:animEffect>
                                  </p:childTnLst>
                                </p:cTn>
                              </p:par>
                              <p:par>
                                <p:cTn id="8" presetID="8" presetClass="emph" presetSubtype="0" repeatCount="indefinite" fill="hold" nodeType="withEffect">
                                  <p:stCondLst>
                                    <p:cond delay="0"/>
                                  </p:stCondLst>
                                  <p:childTnLst>
                                    <p:animRot by="21600000">
                                      <p:cBhvr>
                                        <p:cTn id="9" dur="2000" fill="hold"/>
                                        <p:tgtEl>
                                          <p:spTgt spid="3074"/>
                                        </p:tgtEl>
                                        <p:attrNameLst>
                                          <p:attrName>r</p:attrName>
                                        </p:attrNameLst>
                                      </p:cBhvr>
                                    </p:animRot>
                                  </p:childTnLst>
                                </p:cTn>
                              </p:par>
                              <p:par>
                                <p:cTn id="10" presetID="0" presetClass="path" presetSubtype="0" repeatCount="indefinite" fill="hold" grpId="0" nodeType="withEffect">
                                  <p:stCondLst>
                                    <p:cond delay="0"/>
                                  </p:stCondLst>
                                  <p:childTnLst>
                                    <p:animMotion origin="layout" path="M -0.04948 3.23162E-6 C -0.0507 -0.00671 -0.05156 -0.01179 -0.05017 -0.01942 C -0.04879 -0.02705 -0.04549 -0.03722 -0.04115 -0.04624 C -0.03681 -0.05525 -0.03125 -0.0645 -0.02379 -0.07397 C -0.01632 -0.08368 -0.00938 -0.09224 0.00399 -0.10379 C 0.01736 -0.11535 0.03385 -0.13038 0.05608 -0.14355 C 0.0783 -0.15673 0.1118 -0.17384 0.13733 -0.18331 C 0.16285 -0.19279 0.18854 -0.19741 0.20955 -0.20088 C 0.23055 -0.20435 0.24722 -0.20458 0.26302 -0.20366 C 0.27882 -0.20273 0.29375 -0.19926 0.30469 -0.19533 C 0.31562 -0.1914 0.32292 -0.18632 0.32899 -0.17961 C 0.33507 -0.17291 0.33941 -0.16436 0.34149 -0.15557 C 0.34358 -0.14679 0.34375 -0.13639 0.34149 -0.12599 C 0.33924 -0.11558 0.33333 -0.10356 0.3276 -0.09362 C 0.32187 -0.08368 0.31493 -0.07559 0.30677 -0.06658 C 0.29861 -0.05756 0.29028 -0.04924 0.27899 -0.03976 C 0.26771 -0.03029 0.25139 -0.01826 0.23871 -0.01017 C 0.22604 -0.00208 0.21701 0.00208 0.2026 0.00924 C 0.18819 0.01641 0.16962 0.02612 0.15191 0.03236 C 0.1342 0.0386 0.11424 0.04369 0.09635 0.04715 C 0.07847 0.05062 0.05799 0.05224 0.04427 0.0527 C 0.03055 0.05316 0.02378 0.05178 0.01371 0.04993 C 0.00365 0.04808 -0.00868 0.04461 -0.01615 0.04161 C -0.02361 0.0386 -0.02622 0.0349 -0.03073 0.03143 C -0.03524 0.02797 -0.03993 0.02519 -0.04323 0.02034 C -0.04653 0.01548 -0.04826 0.0067 -0.04948 3.23162E-6 Z " pathEditMode="relative" rAng="0" ptsTypes="aaaaaaaaaaaaaaaaaaaaaaaaaa">
                                      <p:cBhvr>
                                        <p:cTn id="11" dur="1000" fill="hold"/>
                                        <p:tgtEl>
                                          <p:spTgt spid="3081"/>
                                        </p:tgtEl>
                                        <p:attrNameLst>
                                          <p:attrName>ppt_x</p:attrName>
                                          <p:attrName>ppt_y</p:attrName>
                                        </p:attrNameLst>
                                      </p:cBhvr>
                                      <p:rCtr x="19549" y="-7582"/>
                                    </p:animMotion>
                                  </p:childTnLst>
                                </p:cTn>
                              </p:par>
                              <p:par>
                                <p:cTn id="12" presetID="1" presetClass="path" presetSubtype="0" repeatCount="indefinite" fill="hold" grpId="0" nodeType="withEffect">
                                  <p:stCondLst>
                                    <p:cond delay="500"/>
                                  </p:stCondLst>
                                  <p:childTnLst>
                                    <p:animMotion origin="layout" path="M -0.05504 0.00161 C 0.04375 0.04045 0.13524 0.11719 0.12309 0.1729 C 0.11128 0.22815 -0.00434 0.24086 -0.10365 0.20249 C -0.20313 0.16366 -0.2849 0.09015 -0.27309 0.03398 C -0.26111 -0.0222 -0.15538 -0.03699 -0.05504 0.00161 Z " pathEditMode="relative" rAng="0" ptsTypes="fffff">
                                      <p:cBhvr>
                                        <p:cTn id="13" dur="1000" spd="-100000" fill="hold"/>
                                        <p:tgtEl>
                                          <p:spTgt spid="3082"/>
                                        </p:tgtEl>
                                        <p:attrNameLst>
                                          <p:attrName>ppt_x</p:attrName>
                                          <p:attrName>ppt_y</p:attrName>
                                        </p:attrNameLst>
                                      </p:cBhvr>
                                      <p:rCtr x="-1979" y="10032"/>
                                    </p:animMotion>
                                  </p:childTnLst>
                                </p:cTn>
                              </p:par>
                              <p:par>
                                <p:cTn id="14" presetID="1" presetClass="path" presetSubtype="0" repeatCount="indefinite" fill="hold" grpId="0" nodeType="withEffect">
                                  <p:stCondLst>
                                    <p:cond delay="0"/>
                                  </p:stCondLst>
                                  <p:childTnLst>
                                    <p:animMotion origin="layout" path="M -0.05468 0.00277 C -0.01371 -0.01595 0.05 0.08344 0.08611 0.22561 C 0.12275 0.36731 0.11875 0.49676 0.07657 0.51641 C 0.03611 0.53513 -0.02656 0.43527 -0.06302 0.2938 C -0.10052 0.1521 -0.09618 0.02196 -0.05468 0.00277 Z " pathEditMode="relative" rAng="-1136822" ptsTypes="fffff">
                                      <p:cBhvr>
                                        <p:cTn id="15" dur="1000" fill="hold"/>
                                        <p:tgtEl>
                                          <p:spTgt spid="3090"/>
                                        </p:tgtEl>
                                        <p:attrNameLst>
                                          <p:attrName>ppt_x</p:attrName>
                                          <p:attrName>ppt_y</p:attrName>
                                        </p:attrNameLst>
                                      </p:cBhvr>
                                      <p:rCtr x="6597" y="2568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animBg="1"/>
      <p:bldP spid="3082" grpId="0" animBg="1"/>
      <p:bldP spid="309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3" name="Rectangle 2"/>
          <p:cNvSpPr/>
          <p:nvPr/>
        </p:nvSpPr>
        <p:spPr>
          <a:xfrm>
            <a:off x="251520" y="1268760"/>
            <a:ext cx="8136904" cy="5339923"/>
          </a:xfrm>
          <a:prstGeom prst="rect">
            <a:avLst/>
          </a:prstGeom>
        </p:spPr>
        <p:txBody>
          <a:bodyPr wrap="square">
            <a:spAutoFit/>
          </a:bodyPr>
          <a:lstStyle/>
          <a:p>
            <a:pPr algn="just"/>
            <a:r>
              <a:rPr lang="en-US" b="1" i="1">
                <a:solidFill>
                  <a:srgbClr val="FF0000"/>
                </a:solidFill>
                <a:latin typeface="Arial" pitchFamily="34" charset="0"/>
                <a:cs typeface="Arial" pitchFamily="34" charset="0"/>
              </a:rPr>
              <a:t>2.3. Xây dựng hệ thống câu hỏi dẫn dắt, gợi mở giúp học sinh phân tích nhận biết mạch điện</a:t>
            </a:r>
            <a:endParaRPr lang="en-US">
              <a:solidFill>
                <a:srgbClr val="FF0000"/>
              </a:solidFill>
              <a:latin typeface="Arial" pitchFamily="34" charset="0"/>
              <a:cs typeface="Arial" pitchFamily="34" charset="0"/>
            </a:endParaRPr>
          </a:p>
          <a:p>
            <a:pPr algn="just"/>
            <a:endParaRPr lang="en-US" sz="800" b="1">
              <a:solidFill>
                <a:srgbClr val="FF0000"/>
              </a:solidFill>
              <a:latin typeface="Arial" pitchFamily="34" charset="0"/>
              <a:cs typeface="Arial" pitchFamily="34" charset="0"/>
            </a:endParaRPr>
          </a:p>
          <a:p>
            <a:pPr algn="just"/>
            <a:r>
              <a:rPr lang="en-US" b="1">
                <a:solidFill>
                  <a:srgbClr val="FF0000"/>
                </a:solidFill>
                <a:latin typeface="Arial" pitchFamily="34" charset="0"/>
                <a:cs typeface="Arial" pitchFamily="34" charset="0"/>
              </a:rPr>
              <a:t>* Với Giáo viên</a:t>
            </a:r>
          </a:p>
          <a:p>
            <a:pPr algn="just"/>
            <a:endParaRPr lang="en-US" sz="900">
              <a:solidFill>
                <a:srgbClr val="FF0000"/>
              </a:solidFill>
              <a:latin typeface="Arial" pitchFamily="34" charset="0"/>
              <a:cs typeface="Arial" pitchFamily="34" charset="0"/>
            </a:endParaRPr>
          </a:p>
          <a:p>
            <a:pPr algn="just"/>
            <a:r>
              <a:rPr lang="en-US" b="1">
                <a:solidFill>
                  <a:srgbClr val="002060"/>
                </a:solidFill>
                <a:latin typeface="Arial" pitchFamily="34" charset="0"/>
                <a:cs typeface="Arial" pitchFamily="34" charset="0"/>
              </a:rPr>
              <a:t>- Xây dựng  hệ thống câu hỏi dẫn dắt, gợi mở tùy theo từng mạch điện</a:t>
            </a:r>
          </a:p>
          <a:p>
            <a:pPr algn="just"/>
            <a:r>
              <a:rPr lang="en-US">
                <a:solidFill>
                  <a:srgbClr val="FF0000"/>
                </a:solidFill>
                <a:latin typeface="Arial" pitchFamily="34" charset="0"/>
                <a:cs typeface="Arial" pitchFamily="34" charset="0"/>
              </a:rPr>
              <a:t>Ví dụ:</a:t>
            </a:r>
          </a:p>
          <a:p>
            <a:pPr algn="just"/>
            <a:r>
              <a:rPr lang="en-US">
                <a:latin typeface="Arial" pitchFamily="34" charset="0"/>
                <a:cs typeface="Arial" pitchFamily="34" charset="0"/>
              </a:rPr>
              <a:t>	</a:t>
            </a:r>
            <a:r>
              <a:rPr lang="en-US" b="1">
                <a:solidFill>
                  <a:srgbClr val="00B050"/>
                </a:solidFill>
                <a:latin typeface="Arial" pitchFamily="34" charset="0"/>
                <a:cs typeface="Arial" pitchFamily="34" charset="0"/>
              </a:rPr>
              <a:t>? Mạch điện đã cho gồm những bộ phận nào? </a:t>
            </a:r>
          </a:p>
          <a:p>
            <a:pPr algn="just"/>
            <a:r>
              <a:rPr lang="en-US" b="1">
                <a:solidFill>
                  <a:srgbClr val="00B050"/>
                </a:solidFill>
                <a:latin typeface="Arial" pitchFamily="34" charset="0"/>
                <a:cs typeface="Arial" pitchFamily="34" charset="0"/>
              </a:rPr>
              <a:t>	? Các điện trở đó nối với nhau bởi mấy điểm chung? Chúng được mắc như thế nào với nhau?</a:t>
            </a:r>
          </a:p>
          <a:p>
            <a:pPr algn="just"/>
            <a:r>
              <a:rPr lang="en-US" b="1">
                <a:solidFill>
                  <a:srgbClr val="00B050"/>
                </a:solidFill>
                <a:latin typeface="Arial" pitchFamily="34" charset="0"/>
                <a:cs typeface="Arial" pitchFamily="34" charset="0"/>
              </a:rPr>
              <a:t>	? Trong mạch có dụng cụ đo nào? </a:t>
            </a:r>
          </a:p>
          <a:p>
            <a:pPr algn="just"/>
            <a:r>
              <a:rPr lang="en-US" b="1">
                <a:solidFill>
                  <a:srgbClr val="00B050"/>
                </a:solidFill>
                <a:latin typeface="Arial" pitchFamily="34" charset="0"/>
                <a:cs typeface="Arial" pitchFamily="34" charset="0"/>
              </a:rPr>
              <a:t>	? Ampe kế được mắc với điện trở hay đoạn mạch nào? Ampe kế mắc như thế nào với điện trở đó? Số chỉ của nó là giá trị của đại lượng nào?</a:t>
            </a:r>
          </a:p>
          <a:p>
            <a:pPr algn="just"/>
            <a:r>
              <a:rPr lang="en-US" b="1">
                <a:solidFill>
                  <a:srgbClr val="00B050"/>
                </a:solidFill>
                <a:latin typeface="Arial" pitchFamily="34" charset="0"/>
                <a:cs typeface="Arial" pitchFamily="34" charset="0"/>
              </a:rPr>
              <a:t>	? Vôn kế được mắc với điện trở hay đoạn mạch nào? Vôn kế mắc như thế nào với điện trở  hay đoạn mạch đó? Số chỉ của nó là giá trị của đại lượng nào?</a:t>
            </a:r>
          </a:p>
          <a:p>
            <a:pPr algn="just"/>
            <a:r>
              <a:rPr lang="en-US" b="1">
                <a:solidFill>
                  <a:srgbClr val="00B050"/>
                </a:solidFill>
                <a:latin typeface="Arial" pitchFamily="34" charset="0"/>
                <a:cs typeface="Arial" pitchFamily="34" charset="0"/>
              </a:rPr>
              <a:t>	? Công tắc K đóng hay mở? Bộ phận nào được mắc nối tiếp với K? Bộ phận nào mắc song song với K? Bộ phận nào bị nối tắt? Bộ phận nào có thể tháo ra?</a:t>
            </a:r>
          </a:p>
        </p:txBody>
      </p:sp>
      <p:sp>
        <p:nvSpPr>
          <p:cNvPr id="6" name="TextBox 5"/>
          <p:cNvSpPr txBox="1"/>
          <p:nvPr/>
        </p:nvSpPr>
        <p:spPr>
          <a:xfrm>
            <a:off x="150493" y="90872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7" name="TextBox 6">
            <a:extLst>
              <a:ext uri="{FF2B5EF4-FFF2-40B4-BE49-F238E27FC236}">
                <a16:creationId xmlns:a16="http://schemas.microsoft.com/office/drawing/2014/main" id="{D0B8187A-80D8-46C3-A1E7-5336F2C79D49}"/>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390268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arn(inVertical)">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barn(inVertical)">
                                      <p:cBhvr>
                                        <p:cTn id="20" dur="500"/>
                                        <p:tgtEl>
                                          <p:spTgt spid="3">
                                            <p:txEl>
                                              <p:pRg st="5" end="5"/>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wipe(down)">
                                      <p:cBhvr>
                                        <p:cTn id="23" dur="500"/>
                                        <p:tgtEl>
                                          <p:spTgt spid="3">
                                            <p:txEl>
                                              <p:pRg st="6" end="6"/>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barn(inVertical)">
                                      <p:cBhvr>
                                        <p:cTn id="26" dur="500"/>
                                        <p:tgtEl>
                                          <p:spTgt spid="3">
                                            <p:txEl>
                                              <p:pRg st="7" end="7"/>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barn(inVertical)">
                                      <p:cBhvr>
                                        <p:cTn id="29" dur="500"/>
                                        <p:tgtEl>
                                          <p:spTgt spid="3">
                                            <p:txEl>
                                              <p:pRg st="8" end="8"/>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barn(inVertical)">
                                      <p:cBhvr>
                                        <p:cTn id="32" dur="500"/>
                                        <p:tgtEl>
                                          <p:spTgt spid="3">
                                            <p:txEl>
                                              <p:pRg st="9" end="9"/>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barn(inVertical)">
                                      <p:cBhvr>
                                        <p:cTn id="35" dur="500"/>
                                        <p:tgtEl>
                                          <p:spTgt spid="3">
                                            <p:txEl>
                                              <p:pRg st="10" end="10"/>
                                            </p:txEl>
                                          </p:spTgt>
                                        </p:tgtEl>
                                      </p:cBhvr>
                                    </p:animEffect>
                                  </p:childTnLst>
                                </p:cTn>
                              </p:par>
                              <p:par>
                                <p:cTn id="36" presetID="16" presetClass="entr" presetSubtype="21" fill="hold" nodeType="with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barn(inVertical)">
                                      <p:cBhvr>
                                        <p:cTn id="38"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2" name="Rectangle 1"/>
          <p:cNvSpPr/>
          <p:nvPr/>
        </p:nvSpPr>
        <p:spPr>
          <a:xfrm>
            <a:off x="251520" y="2276872"/>
            <a:ext cx="8136904" cy="2585323"/>
          </a:xfrm>
          <a:prstGeom prst="rect">
            <a:avLst/>
          </a:prstGeom>
        </p:spPr>
        <p:txBody>
          <a:bodyPr wrap="square">
            <a:spAutoFit/>
          </a:bodyPr>
          <a:lstStyle/>
          <a:p>
            <a:pPr algn="just">
              <a:lnSpc>
                <a:spcPct val="150000"/>
              </a:lnSpc>
            </a:pPr>
            <a:r>
              <a:rPr lang="en-US" b="1">
                <a:solidFill>
                  <a:srgbClr val="FF0000"/>
                </a:solidFill>
                <a:latin typeface="Arial" pitchFamily="34" charset="0"/>
                <a:cs typeface="Arial" pitchFamily="34" charset="0"/>
              </a:rPr>
              <a:t>* Với Học sinh</a:t>
            </a:r>
          </a:p>
          <a:p>
            <a:pPr algn="just">
              <a:lnSpc>
                <a:spcPct val="150000"/>
              </a:lnSpc>
            </a:pPr>
            <a:r>
              <a:rPr lang="en-US" b="1">
                <a:solidFill>
                  <a:srgbClr val="261799"/>
                </a:solidFill>
                <a:latin typeface="Arial" pitchFamily="34" charset="0"/>
                <a:cs typeface="Arial" pitchFamily="34" charset="0"/>
              </a:rPr>
              <a:t>- Nắm vững đặc điểm nhận biết của mạch mắc nối tiếp, mắc song song các điện trở; vai trò và  cách mắc các dụng cụ đo,vai trò của công tắc K trong mạch</a:t>
            </a:r>
          </a:p>
          <a:p>
            <a:pPr algn="just">
              <a:lnSpc>
                <a:spcPct val="150000"/>
              </a:lnSpc>
            </a:pPr>
            <a:r>
              <a:rPr lang="en-US" b="1">
                <a:solidFill>
                  <a:srgbClr val="261799"/>
                </a:solidFill>
                <a:latin typeface="Arial" pitchFamily="34" charset="0"/>
                <a:cs typeface="Arial" pitchFamily="34" charset="0"/>
              </a:rPr>
              <a:t>- Trả lời các câu hỏi gợi ý (cá nhân hoặc thảo luận nhóm), chỉ ra được cách mắc các bộ phận  trong mạch điện đã cho.</a:t>
            </a:r>
          </a:p>
        </p:txBody>
      </p:sp>
      <p:sp>
        <p:nvSpPr>
          <p:cNvPr id="6" name="TextBox 5"/>
          <p:cNvSpPr txBox="1"/>
          <p:nvPr/>
        </p:nvSpPr>
        <p:spPr>
          <a:xfrm>
            <a:off x="150493" y="90872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3" name="Rectangle 2"/>
          <p:cNvSpPr/>
          <p:nvPr/>
        </p:nvSpPr>
        <p:spPr>
          <a:xfrm>
            <a:off x="251520" y="1340768"/>
            <a:ext cx="8352928" cy="1046440"/>
          </a:xfrm>
          <a:prstGeom prst="rect">
            <a:avLst/>
          </a:prstGeom>
        </p:spPr>
        <p:txBody>
          <a:bodyPr wrap="square">
            <a:spAutoFit/>
          </a:bodyPr>
          <a:lstStyle/>
          <a:p>
            <a:pPr algn="just"/>
            <a:r>
              <a:rPr lang="en-US" b="1" i="1">
                <a:solidFill>
                  <a:srgbClr val="FF0000"/>
                </a:solidFill>
                <a:latin typeface="Arial" pitchFamily="34" charset="0"/>
                <a:cs typeface="Arial" pitchFamily="34" charset="0"/>
              </a:rPr>
              <a:t>2.3. Xây dựng hệ thống câu hỏi dẫn dắt, gợi mở giúp học sinh phân tích nhận biết mạch điện</a:t>
            </a:r>
            <a:endParaRPr lang="en-US">
              <a:solidFill>
                <a:srgbClr val="FF0000"/>
              </a:solidFill>
              <a:latin typeface="Arial" pitchFamily="34" charset="0"/>
              <a:cs typeface="Arial" pitchFamily="34" charset="0"/>
            </a:endParaRPr>
          </a:p>
          <a:p>
            <a:pPr algn="just"/>
            <a:endParaRPr lang="en-US" sz="800" b="1">
              <a:solidFill>
                <a:srgbClr val="FF0000"/>
              </a:solidFill>
              <a:latin typeface="Arial" pitchFamily="34" charset="0"/>
              <a:cs typeface="Arial" pitchFamily="34" charset="0"/>
            </a:endParaRPr>
          </a:p>
          <a:p>
            <a:pPr algn="just"/>
            <a:r>
              <a:rPr lang="en-US" b="1">
                <a:solidFill>
                  <a:srgbClr val="FF0000"/>
                </a:solidFill>
                <a:latin typeface="Arial" pitchFamily="34" charset="0"/>
                <a:cs typeface="Arial" pitchFamily="34" charset="0"/>
              </a:rPr>
              <a:t>* Với Giáo viên</a:t>
            </a:r>
            <a:endParaRPr lang="en-US"/>
          </a:p>
        </p:txBody>
      </p:sp>
      <p:sp>
        <p:nvSpPr>
          <p:cNvPr id="7" name="Rectangle 6"/>
          <p:cNvSpPr/>
          <p:nvPr/>
        </p:nvSpPr>
        <p:spPr>
          <a:xfrm>
            <a:off x="251520" y="2787893"/>
            <a:ext cx="8280920" cy="923330"/>
          </a:xfrm>
          <a:prstGeom prst="rect">
            <a:avLst/>
          </a:prstGeom>
        </p:spPr>
        <p:txBody>
          <a:bodyPr wrap="square">
            <a:spAutoFit/>
          </a:bodyPr>
          <a:lstStyle/>
          <a:p>
            <a:pPr algn="just">
              <a:lnSpc>
                <a:spcPct val="150000"/>
              </a:lnSpc>
            </a:pPr>
            <a:r>
              <a:rPr lang="en-US" b="1">
                <a:solidFill>
                  <a:srgbClr val="FF0000"/>
                </a:solidFill>
                <a:latin typeface="Arial" pitchFamily="34" charset="0"/>
                <a:cs typeface="Arial" pitchFamily="34" charset="0"/>
              </a:rPr>
              <a:t>* Kết quả đạt được của giải pháp</a:t>
            </a:r>
          </a:p>
          <a:p>
            <a:pPr algn="just">
              <a:lnSpc>
                <a:spcPct val="150000"/>
              </a:lnSpc>
            </a:pPr>
            <a:r>
              <a:rPr lang="en-US" b="1">
                <a:solidFill>
                  <a:srgbClr val="261799"/>
                </a:solidFill>
                <a:latin typeface="Arial" pitchFamily="34" charset="0"/>
                <a:cs typeface="Arial" pitchFamily="34" charset="0"/>
              </a:rPr>
              <a:t>- Học sinh chỉ ra được cách mắc các bộ phận  trong mạch điện đã cho.</a:t>
            </a:r>
          </a:p>
        </p:txBody>
      </p:sp>
      <p:sp>
        <p:nvSpPr>
          <p:cNvPr id="8" name="TextBox 7">
            <a:extLst>
              <a:ext uri="{FF2B5EF4-FFF2-40B4-BE49-F238E27FC236}">
                <a16:creationId xmlns:a16="http://schemas.microsoft.com/office/drawing/2014/main" id="{4F8077DF-9F40-419A-BCD9-661A7E7FCBE1}"/>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390268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2">
                                            <p:txEl>
                                              <p:pRg st="1" end="1"/>
                                            </p:txEl>
                                          </p:spTgt>
                                        </p:tgtEl>
                                      </p:cBhvr>
                                    </p:animEffect>
                                    <p:set>
                                      <p:cBhvr>
                                        <p:cTn id="15" dur="1" fill="hold">
                                          <p:stCondLst>
                                            <p:cond delay="499"/>
                                          </p:stCondLst>
                                        </p:cTn>
                                        <p:tgtEl>
                                          <p:spTgt spid="2">
                                            <p:txEl>
                                              <p:pRg st="1" end="1"/>
                                            </p:txEl>
                                          </p:spTgt>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2">
                                            <p:txEl>
                                              <p:pRg st="2" end="2"/>
                                            </p:txEl>
                                          </p:spTgt>
                                        </p:tgtEl>
                                      </p:cBhvr>
                                    </p:animEffect>
                                    <p:set>
                                      <p:cBhvr>
                                        <p:cTn id="18" dur="1" fill="hold">
                                          <p:stCondLst>
                                            <p:cond delay="499"/>
                                          </p:stCondLst>
                                        </p:cTn>
                                        <p:tgtEl>
                                          <p:spTgt spid="2">
                                            <p:txEl>
                                              <p:pRg st="2" end="2"/>
                                            </p:txEl>
                                          </p:spTgt>
                                        </p:tgtEl>
                                        <p:attrNameLst>
                                          <p:attrName>style.visibility</p:attrName>
                                        </p:attrNameLst>
                                      </p:cBhvr>
                                      <p:to>
                                        <p:strVal val="hidden"/>
                                      </p:to>
                                    </p:set>
                                  </p:childTnLst>
                                </p:cTn>
                              </p:par>
                              <p:par>
                                <p:cTn id="19" presetID="16" presetClass="entr" presetSubtype="21" fill="hold"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barn(inVertical)">
                                      <p:cBhvr>
                                        <p:cTn id="21" dur="500"/>
                                        <p:tgtEl>
                                          <p:spTgt spid="7">
                                            <p:txEl>
                                              <p:pRg st="0" end="0"/>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7">
                                            <p:txEl>
                                              <p:pRg st="1" end="1"/>
                                            </p:txEl>
                                          </p:spTgt>
                                        </p:tgtEl>
                                        <p:attrNameLst>
                                          <p:attrName>style.visibility</p:attrName>
                                        </p:attrNameLst>
                                      </p:cBhvr>
                                      <p:to>
                                        <p:strVal val="visible"/>
                                      </p:to>
                                    </p:set>
                                    <p:animEffect transition="in" filter="barn(inVertical)">
                                      <p:cBhvr>
                                        <p:cTn id="24"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3" name="Rectangle 2"/>
          <p:cNvSpPr/>
          <p:nvPr/>
        </p:nvSpPr>
        <p:spPr>
          <a:xfrm>
            <a:off x="251520" y="1268760"/>
            <a:ext cx="8568952" cy="5455340"/>
          </a:xfrm>
          <a:prstGeom prst="rect">
            <a:avLst/>
          </a:prstGeom>
        </p:spPr>
        <p:txBody>
          <a:bodyPr wrap="square">
            <a:spAutoFit/>
          </a:bodyPr>
          <a:lstStyle/>
          <a:p>
            <a:pPr algn="just"/>
            <a:r>
              <a:rPr lang="en-US" sz="2000" b="1" i="1" dirty="0">
                <a:solidFill>
                  <a:srgbClr val="FF0000"/>
                </a:solidFill>
                <a:latin typeface="Arial" pitchFamily="34" charset="0"/>
                <a:cs typeface="Arial" pitchFamily="34" charset="0"/>
              </a:rPr>
              <a:t>2.4. </a:t>
            </a:r>
            <a:r>
              <a:rPr lang="en-US" sz="2000" b="1" i="1" dirty="0" err="1">
                <a:solidFill>
                  <a:srgbClr val="FF0000"/>
                </a:solidFill>
                <a:latin typeface="Arial" pitchFamily="34" charset="0"/>
                <a:cs typeface="Arial" pitchFamily="34" charset="0"/>
              </a:rPr>
              <a:t>Vẽ</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lại</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sơ</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đồ</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mạch</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điện</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như</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thông</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thường</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với</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các</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mạch</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điện</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có</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sơ</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đồ</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không</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tường</a:t>
            </a:r>
            <a:r>
              <a:rPr lang="en-US" sz="2000" b="1" i="1" dirty="0">
                <a:solidFill>
                  <a:srgbClr val="FF0000"/>
                </a:solidFill>
                <a:latin typeface="Arial" pitchFamily="34" charset="0"/>
                <a:cs typeface="Arial" pitchFamily="34" charset="0"/>
              </a:rPr>
              <a:t> minh.</a:t>
            </a:r>
            <a:endParaRPr lang="en-US" dirty="0">
              <a:solidFill>
                <a:srgbClr val="FF0000"/>
              </a:solidFill>
              <a:latin typeface="Arial" pitchFamily="34" charset="0"/>
              <a:cs typeface="Arial" pitchFamily="34" charset="0"/>
            </a:endParaRPr>
          </a:p>
          <a:p>
            <a:pPr algn="just"/>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Với</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giáo</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viên</a:t>
            </a:r>
            <a:r>
              <a:rPr lang="en-US" b="1" dirty="0">
                <a:solidFill>
                  <a:srgbClr val="FF0000"/>
                </a:solidFill>
                <a:latin typeface="Arial" pitchFamily="34" charset="0"/>
                <a:cs typeface="Arial" pitchFamily="34" charset="0"/>
              </a:rPr>
              <a:t>:</a:t>
            </a:r>
            <a:r>
              <a:rPr lang="en-US" b="1" dirty="0">
                <a:latin typeface="Arial" pitchFamily="34" charset="0"/>
                <a:cs typeface="Arial" pitchFamily="34" charset="0"/>
              </a:rPr>
              <a:t>	</a:t>
            </a:r>
            <a:endParaRPr lang="en-US" dirty="0">
              <a:latin typeface="Arial" pitchFamily="34" charset="0"/>
              <a:cs typeface="Arial" pitchFamily="34" charset="0"/>
            </a:endParaRPr>
          </a:p>
          <a:p>
            <a:pPr algn="just"/>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Hướng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dẫn</a:t>
            </a:r>
            <a:r>
              <a:rPr lang="en-US" b="1" dirty="0">
                <a:solidFill>
                  <a:srgbClr val="261799"/>
                </a:solidFill>
                <a:latin typeface="Arial" pitchFamily="34" charset="0"/>
                <a:cs typeface="Arial" pitchFamily="34" charset="0"/>
              </a:rPr>
              <a:t> HS </a:t>
            </a:r>
            <a:r>
              <a:rPr lang="en-US" b="1" dirty="0" err="1">
                <a:solidFill>
                  <a:srgbClr val="261799"/>
                </a:solidFill>
                <a:latin typeface="Arial" pitchFamily="34" charset="0"/>
                <a:cs typeface="Arial" pitchFamily="34" charset="0"/>
              </a:rPr>
              <a:t>phân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tích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vẽ</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lại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sơ</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đồ</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như</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vẽ</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thông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thường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với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sơ</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đồ</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không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tường</a:t>
            </a:r>
            <a:r>
              <a:rPr lang="en-US" b="1" dirty="0">
                <a:solidFill>
                  <a:srgbClr val="261799"/>
                </a:solidFill>
                <a:latin typeface="Arial" pitchFamily="34" charset="0"/>
                <a:cs typeface="Arial" pitchFamily="34" charset="0"/>
              </a:rPr>
              <a:t> minh,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sơ</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đồ</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có</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sự</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đóng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ngắt</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của</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khóa</a:t>
            </a:r>
            <a:r>
              <a:rPr lang="en-US" b="1" dirty="0">
                <a:solidFill>
                  <a:srgbClr val="261799"/>
                </a:solidFill>
                <a:latin typeface="Arial" pitchFamily="34" charset="0"/>
                <a:cs typeface="Arial" pitchFamily="34" charset="0"/>
              </a:rPr>
              <a:t> K </a:t>
            </a:r>
            <a:r>
              <a:rPr lang="en-US" b="1" dirty="0" err="1">
                <a:solidFill>
                  <a:srgbClr val="261799"/>
                </a:solidFill>
                <a:latin typeface="Arial" pitchFamily="34" charset="0"/>
                <a:cs typeface="Arial" pitchFamily="34" charset="0"/>
              </a:rPr>
              <a:t>theo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bước</a:t>
            </a:r>
            <a:r>
              <a:rPr lang="en-US" b="1" dirty="0">
                <a:solidFill>
                  <a:srgbClr val="261799"/>
                </a:solidFill>
                <a:latin typeface="Arial" pitchFamily="34" charset="0"/>
                <a:cs typeface="Arial" pitchFamily="34" charset="0"/>
              </a:rPr>
              <a:t>:</a:t>
            </a:r>
          </a:p>
          <a:p>
            <a:pPr algn="just"/>
            <a:r>
              <a:rPr lang="en-US" dirty="0">
                <a:latin typeface="Arial" pitchFamily="34" charset="0"/>
                <a:cs typeface="Arial" pitchFamily="34" charset="0"/>
              </a:rPr>
              <a:t>	</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Xác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định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đầu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vào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ra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của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mạch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điện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đầu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với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cực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dương</a:t>
            </a:r>
            <a:r>
              <a:rPr lang="en-US" b="1" dirty="0">
                <a:solidFill>
                  <a:srgbClr val="00B050"/>
                </a:solidFill>
                <a:latin typeface="Arial" pitchFamily="34" charset="0"/>
                <a:cs typeface="Arial" pitchFamily="34" charset="0"/>
              </a:rPr>
              <a:t> (+) </a:t>
            </a:r>
            <a:r>
              <a:rPr lang="en-US" b="1" dirty="0" err="1">
                <a:solidFill>
                  <a:srgbClr val="00B050"/>
                </a:solidFill>
                <a:latin typeface="Arial" pitchFamily="34" charset="0"/>
                <a:cs typeface="Arial" pitchFamily="34" charset="0"/>
              </a:rPr>
              <a:t>và</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cực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âm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của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nguồn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xác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định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điểm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bộ</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phận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của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mạch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điện</a:t>
            </a:r>
            <a:r>
              <a:rPr lang="en-US" b="1" dirty="0">
                <a:solidFill>
                  <a:srgbClr val="00B050"/>
                </a:solidFill>
                <a:latin typeface="Arial" pitchFamily="34" charset="0"/>
                <a:cs typeface="Arial" pitchFamily="34" charset="0"/>
              </a:rPr>
              <a:t>.</a:t>
            </a:r>
          </a:p>
          <a:p>
            <a:pPr algn="just"/>
            <a:endParaRPr lang="en-US" sz="1050" b="1" dirty="0">
              <a:solidFill>
                <a:srgbClr val="00B050"/>
              </a:solidFill>
              <a:latin typeface="Arial" pitchFamily="34" charset="0"/>
              <a:cs typeface="Arial" pitchFamily="34" charset="0"/>
            </a:endParaRPr>
          </a:p>
          <a:p>
            <a:pPr algn="just"/>
            <a:r>
              <a:rPr lang="en-US" dirty="0">
                <a:solidFill>
                  <a:srgbClr val="00B050"/>
                </a:solidFill>
                <a:latin typeface="Arial" pitchFamily="34" charset="0"/>
                <a:cs typeface="Arial" pitchFamily="34" charset="0"/>
              </a:rPr>
              <a:t>	</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Xác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định</a:t>
            </a:r>
            <a:r>
              <a:rPr lang="en-US" b="1" dirty="0">
                <a:solidFill>
                  <a:srgbClr val="00B050"/>
                </a:solidFill>
                <a:latin typeface="Arial" pitchFamily="34" charset="0"/>
                <a:cs typeface="Arial" pitchFamily="34" charset="0"/>
              </a:rPr>
              <a:t> K </a:t>
            </a:r>
            <a:r>
              <a:rPr lang="en-US" b="1" dirty="0" err="1">
                <a:solidFill>
                  <a:srgbClr val="00B050"/>
                </a:solidFill>
                <a:latin typeface="Arial" pitchFamily="34" charset="0"/>
                <a:cs typeface="Arial" pitchFamily="34" charset="0"/>
              </a:rPr>
              <a:t>đóng</a:t>
            </a:r>
            <a:r>
              <a:rPr lang="en-US" b="1" dirty="0">
                <a:solidFill>
                  <a:srgbClr val="00B050"/>
                </a:solidFill>
                <a:latin typeface="Arial" pitchFamily="34" charset="0"/>
                <a:cs typeface="Arial" pitchFamily="34" charset="0"/>
              </a:rPr>
              <a:t> hay </a:t>
            </a:r>
            <a:r>
              <a:rPr lang="en-US" b="1" dirty="0" err="1">
                <a:solidFill>
                  <a:srgbClr val="00B050"/>
                </a:solidFill>
                <a:latin typeface="Arial" pitchFamily="34" charset="0"/>
                <a:cs typeface="Arial" pitchFamily="34" charset="0"/>
              </a:rPr>
              <a:t>mở</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bộ</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phận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nào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không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tham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gia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vào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mạch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điện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bộ</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phận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nào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bị</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tắt</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có</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thể</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tháo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bỏ</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bộ</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phận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nào</a:t>
            </a:r>
            <a:r>
              <a:rPr lang="en-US" b="1" dirty="0">
                <a:solidFill>
                  <a:srgbClr val="00B050"/>
                </a:solidFill>
                <a:latin typeface="Arial" pitchFamily="34" charset="0"/>
                <a:cs typeface="Arial" pitchFamily="34" charset="0"/>
              </a:rPr>
              <a:t>.</a:t>
            </a:r>
          </a:p>
          <a:p>
            <a:pPr algn="just"/>
            <a:endParaRPr lang="en-US" sz="1200" b="1" dirty="0">
              <a:solidFill>
                <a:srgbClr val="00B050"/>
              </a:solidFill>
              <a:latin typeface="Arial" pitchFamily="34" charset="0"/>
              <a:cs typeface="Arial" pitchFamily="34" charset="0"/>
            </a:endParaRPr>
          </a:p>
          <a:p>
            <a:pPr algn="just"/>
            <a:r>
              <a:rPr lang="en-US" b="1" dirty="0">
                <a:solidFill>
                  <a:srgbClr val="00B050"/>
                </a:solidFill>
                <a:latin typeface="Arial" pitchFamily="34" charset="0"/>
                <a:cs typeface="Arial" pitchFamily="34" charset="0"/>
              </a:rPr>
              <a:t>	+  </a:t>
            </a:r>
            <a:r>
              <a:rPr lang="en-US" b="1" dirty="0" err="1">
                <a:solidFill>
                  <a:srgbClr val="00B050"/>
                </a:solidFill>
                <a:latin typeface="Arial" pitchFamily="34" charset="0"/>
                <a:cs typeface="Arial" pitchFamily="34" charset="0"/>
              </a:rPr>
              <a:t>Xác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định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ampe</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kế</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mắc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tiếp</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với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bộ</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phận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nào</a:t>
            </a:r>
            <a:r>
              <a:rPr lang="en-US" b="1" dirty="0">
                <a:solidFill>
                  <a:srgbClr val="00B050"/>
                </a:solidFill>
                <a:latin typeface="Arial" pitchFamily="34" charset="0"/>
                <a:cs typeface="Arial" pitchFamily="34" charset="0"/>
              </a:rPr>
              <a:t> ở </a:t>
            </a:r>
            <a:r>
              <a:rPr lang="en-US" b="1" dirty="0" err="1">
                <a:solidFill>
                  <a:srgbClr val="00B050"/>
                </a:solidFill>
                <a:latin typeface="Arial" pitchFamily="34" charset="0"/>
                <a:cs typeface="Arial" pitchFamily="34" charset="0"/>
              </a:rPr>
              <a:t>điểm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chung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nào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vôn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kế</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mắc</a:t>
            </a:r>
            <a:r>
              <a:rPr lang="en-US" b="1" dirty="0">
                <a:solidFill>
                  <a:srgbClr val="00B050"/>
                </a:solidFill>
                <a:latin typeface="Arial" pitchFamily="34" charset="0"/>
                <a:cs typeface="Arial" pitchFamily="34" charset="0"/>
              </a:rPr>
              <a:t> song </a:t>
            </a:r>
            <a:r>
              <a:rPr lang="en-US" b="1" dirty="0" err="1">
                <a:solidFill>
                  <a:srgbClr val="00B050"/>
                </a:solidFill>
                <a:latin typeface="Arial" pitchFamily="34" charset="0"/>
                <a:cs typeface="Arial" pitchFamily="34" charset="0"/>
              </a:rPr>
              <a:t>song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với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bộ</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phận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nào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bởi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hai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điểm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chung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nào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không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xét</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đến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trường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hợp</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mắc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dụng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cụ</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đặc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biệt</a:t>
            </a:r>
            <a:r>
              <a:rPr lang="en-US" b="1" dirty="0">
                <a:solidFill>
                  <a:srgbClr val="00B050"/>
                </a:solidFill>
                <a:latin typeface="Arial" pitchFamily="34" charset="0"/>
                <a:cs typeface="Arial" pitchFamily="34" charset="0"/>
              </a:rPr>
              <a:t>)</a:t>
            </a:r>
          </a:p>
          <a:p>
            <a:pPr algn="just"/>
            <a:endParaRPr lang="en-US" sz="1400" b="1" dirty="0">
              <a:solidFill>
                <a:srgbClr val="00B050"/>
              </a:solidFill>
              <a:latin typeface="Arial" pitchFamily="34" charset="0"/>
              <a:cs typeface="Arial" pitchFamily="34" charset="0"/>
            </a:endParaRPr>
          </a:p>
          <a:p>
            <a:pPr algn="just"/>
            <a:r>
              <a:rPr lang="en-US" b="1" dirty="0">
                <a:solidFill>
                  <a:srgbClr val="00B050"/>
                </a:solidFill>
                <a:latin typeface="Arial" pitchFamily="34" charset="0"/>
                <a:cs typeface="Arial" pitchFamily="34" charset="0"/>
              </a:rPr>
              <a:t>	+ </a:t>
            </a:r>
            <a:r>
              <a:rPr lang="en-US" b="1" dirty="0" err="1">
                <a:solidFill>
                  <a:srgbClr val="00B050"/>
                </a:solidFill>
                <a:latin typeface="Arial" pitchFamily="34" charset="0"/>
                <a:cs typeface="Arial" pitchFamily="34" charset="0"/>
              </a:rPr>
              <a:t>Vẽ</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sơ</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đồ</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bắt</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đầu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từ</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điểm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với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cực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dương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vẽ</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tiếp</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bộ</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phận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nhánh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nếu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mạch</a:t>
            </a:r>
            <a:r>
              <a:rPr lang="en-US" b="1" dirty="0">
                <a:solidFill>
                  <a:srgbClr val="00B050"/>
                </a:solidFill>
                <a:latin typeface="Arial" pitchFamily="34" charset="0"/>
                <a:cs typeface="Arial" pitchFamily="34" charset="0"/>
              </a:rPr>
              <a:t> chia </a:t>
            </a:r>
            <a:r>
              <a:rPr lang="en-US" b="1" dirty="0" err="1">
                <a:solidFill>
                  <a:srgbClr val="00B050"/>
                </a:solidFill>
                <a:latin typeface="Arial" pitchFamily="34" charset="0"/>
                <a:cs typeface="Arial" pitchFamily="34" charset="0"/>
              </a:rPr>
              <a:t>nhánh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và</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kết</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thúc</a:t>
            </a:r>
            <a:r>
              <a:rPr lang="en-US" b="1" dirty="0">
                <a:solidFill>
                  <a:srgbClr val="00B050"/>
                </a:solidFill>
                <a:latin typeface="Arial" pitchFamily="34" charset="0"/>
                <a:cs typeface="Arial" pitchFamily="34" charset="0"/>
              </a:rPr>
              <a:t> ở </a:t>
            </a:r>
            <a:r>
              <a:rPr lang="en-US" b="1" dirty="0" err="1">
                <a:solidFill>
                  <a:srgbClr val="00B050"/>
                </a:solidFill>
                <a:latin typeface="Arial" pitchFamily="34" charset="0"/>
                <a:cs typeface="Arial" pitchFamily="34" charset="0"/>
              </a:rPr>
              <a:t>điểm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với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cực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âm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của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nguồn</a:t>
            </a:r>
            <a:r>
              <a:rPr lang="en-US" b="1" dirty="0">
                <a:solidFill>
                  <a:srgbClr val="00B050"/>
                </a:solidFill>
                <a:latin typeface="Arial" pitchFamily="34" charset="0"/>
                <a:cs typeface="Arial" pitchFamily="34" charset="0"/>
              </a:rPr>
              <a:t>.</a:t>
            </a:r>
          </a:p>
        </p:txBody>
      </p:sp>
      <p:sp>
        <p:nvSpPr>
          <p:cNvPr id="6" name="TextBox 5"/>
          <p:cNvSpPr txBox="1"/>
          <p:nvPr/>
        </p:nvSpPr>
        <p:spPr>
          <a:xfrm>
            <a:off x="150493" y="90872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7" name="TextBox 6">
            <a:extLst>
              <a:ext uri="{FF2B5EF4-FFF2-40B4-BE49-F238E27FC236}">
                <a16:creationId xmlns:a16="http://schemas.microsoft.com/office/drawing/2014/main" id="{E30A194A-6FD1-4BB5-9D0D-37BF8DFA5D0F}"/>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3999773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Vertic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arn(inVertic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barn(inVertical)">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3" name="Rectangle 2"/>
          <p:cNvSpPr/>
          <p:nvPr/>
        </p:nvSpPr>
        <p:spPr>
          <a:xfrm>
            <a:off x="251520" y="1268760"/>
            <a:ext cx="8568952" cy="2131353"/>
          </a:xfrm>
          <a:prstGeom prst="rect">
            <a:avLst/>
          </a:prstGeom>
        </p:spPr>
        <p:txBody>
          <a:bodyPr wrap="square">
            <a:spAutoFit/>
          </a:bodyPr>
          <a:lstStyle/>
          <a:p>
            <a:pPr algn="just"/>
            <a:r>
              <a:rPr lang="en-US" sz="2000" b="1" i="1">
                <a:solidFill>
                  <a:srgbClr val="FF0000"/>
                </a:solidFill>
                <a:latin typeface="Arial" pitchFamily="34" charset="0"/>
                <a:cs typeface="Arial" pitchFamily="34" charset="0"/>
              </a:rPr>
              <a:t>2.4. Vẽ lại sơ đồ mạch điện như thông thường với các mạch điện có sơ đồ không tường minh.</a:t>
            </a:r>
            <a:endParaRPr lang="en-US">
              <a:solidFill>
                <a:srgbClr val="FF0000"/>
              </a:solidFill>
              <a:latin typeface="Arial" pitchFamily="34" charset="0"/>
              <a:cs typeface="Arial" pitchFamily="34" charset="0"/>
            </a:endParaRPr>
          </a:p>
          <a:p>
            <a:pPr algn="just"/>
            <a:endParaRPr lang="en-US" sz="1050" b="1">
              <a:solidFill>
                <a:srgbClr val="FF0000"/>
              </a:solidFill>
              <a:latin typeface="Arial" pitchFamily="34" charset="0"/>
              <a:cs typeface="Arial" pitchFamily="34" charset="0"/>
            </a:endParaRPr>
          </a:p>
          <a:p>
            <a:pPr algn="just"/>
            <a:r>
              <a:rPr lang="en-US" b="1">
                <a:solidFill>
                  <a:srgbClr val="FF0000"/>
                </a:solidFill>
                <a:latin typeface="Arial" pitchFamily="34" charset="0"/>
                <a:cs typeface="Arial" pitchFamily="34" charset="0"/>
              </a:rPr>
              <a:t>* Với giáo viên:</a:t>
            </a:r>
            <a:r>
              <a:rPr lang="en-US" b="1">
                <a:latin typeface="Arial" pitchFamily="34" charset="0"/>
                <a:cs typeface="Arial" pitchFamily="34" charset="0"/>
              </a:rPr>
              <a:t>	</a:t>
            </a:r>
          </a:p>
          <a:p>
            <a:pPr algn="just"/>
            <a:endParaRPr lang="en-US" sz="1000">
              <a:latin typeface="Arial" pitchFamily="34" charset="0"/>
              <a:cs typeface="Arial" pitchFamily="34" charset="0"/>
            </a:endParaRPr>
          </a:p>
          <a:p>
            <a:pPr algn="just"/>
            <a:r>
              <a:rPr lang="en-US" b="1">
                <a:solidFill>
                  <a:srgbClr val="2D1BB1"/>
                </a:solidFill>
                <a:latin typeface="Arial" pitchFamily="34" charset="0"/>
                <a:cs typeface="Arial" pitchFamily="34" charset="0"/>
              </a:rPr>
              <a:t>- Hướng dẫn HS phân tích, vẽ lại sơ đồ như cách vẽ thông thường  với các sơ đồ không tường minh, các sơ đồ có sự đóng ngắt của khóa K theo các bước;</a:t>
            </a:r>
          </a:p>
        </p:txBody>
      </p:sp>
      <p:sp>
        <p:nvSpPr>
          <p:cNvPr id="6" name="TextBox 5"/>
          <p:cNvSpPr txBox="1"/>
          <p:nvPr/>
        </p:nvSpPr>
        <p:spPr>
          <a:xfrm>
            <a:off x="150493" y="90872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2" name="Rectangle 1"/>
          <p:cNvSpPr/>
          <p:nvPr/>
        </p:nvSpPr>
        <p:spPr>
          <a:xfrm>
            <a:off x="251520" y="3501008"/>
            <a:ext cx="8496944" cy="646331"/>
          </a:xfrm>
          <a:prstGeom prst="rect">
            <a:avLst/>
          </a:prstGeom>
        </p:spPr>
        <p:txBody>
          <a:bodyPr wrap="square">
            <a:spAutoFit/>
          </a:bodyPr>
          <a:lstStyle/>
          <a:p>
            <a:pPr algn="just"/>
            <a:r>
              <a:rPr lang="en-US" b="1">
                <a:solidFill>
                  <a:srgbClr val="2D1BB1"/>
                </a:solidFill>
                <a:latin typeface="Arial" pitchFamily="34" charset="0"/>
                <a:cs typeface="Arial" pitchFamily="34" charset="0"/>
              </a:rPr>
              <a:t>- Đưa ra các ví dụ các mạch điện không tường minh, mạch điện có K đóng-mở, yêu cầu HS phân tích  theo các bước trên và vẽ lại sơ đồ</a:t>
            </a:r>
            <a:endParaRPr lang="en-US" b="1">
              <a:solidFill>
                <a:srgbClr val="2D1BB1"/>
              </a:solidFill>
            </a:endParaRPr>
          </a:p>
        </p:txBody>
      </p:sp>
      <p:grpSp>
        <p:nvGrpSpPr>
          <p:cNvPr id="7" name="Group 6"/>
          <p:cNvGrpSpPr>
            <a:grpSpLocks/>
          </p:cNvGrpSpPr>
          <p:nvPr/>
        </p:nvGrpSpPr>
        <p:grpSpPr bwMode="auto">
          <a:xfrm>
            <a:off x="755576" y="4431387"/>
            <a:ext cx="2400300" cy="725805"/>
            <a:chOff x="1800" y="7155"/>
            <a:chExt cx="4760" cy="2667"/>
          </a:xfrm>
        </p:grpSpPr>
        <p:sp>
          <p:nvSpPr>
            <p:cNvPr id="8" name="Rectangle 7"/>
            <p:cNvSpPr>
              <a:spLocks noChangeArrowheads="1"/>
            </p:cNvSpPr>
            <p:nvPr/>
          </p:nvSpPr>
          <p:spPr bwMode="auto">
            <a:xfrm>
              <a:off x="2220" y="7155"/>
              <a:ext cx="1120" cy="7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9" name="Rectangle 8"/>
            <p:cNvSpPr>
              <a:spLocks noChangeArrowheads="1"/>
            </p:cNvSpPr>
            <p:nvPr/>
          </p:nvSpPr>
          <p:spPr bwMode="auto">
            <a:xfrm>
              <a:off x="4600" y="7155"/>
              <a:ext cx="1400" cy="7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10" name="Line 168"/>
            <p:cNvCxnSpPr/>
            <p:nvPr/>
          </p:nvCxnSpPr>
          <p:spPr bwMode="auto">
            <a:xfrm>
              <a:off x="3340" y="7536"/>
              <a:ext cx="12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 name="Line 169"/>
            <p:cNvCxnSpPr/>
            <p:nvPr/>
          </p:nvCxnSpPr>
          <p:spPr bwMode="auto">
            <a:xfrm flipV="1">
              <a:off x="3900" y="7155"/>
              <a:ext cx="0" cy="381"/>
            </a:xfrm>
            <a:prstGeom prst="line">
              <a:avLst/>
            </a:prstGeom>
            <a:noFill/>
            <a:ln w="9525">
              <a:solidFill>
                <a:srgbClr val="000000"/>
              </a:solidFill>
              <a:round/>
              <a:headEnd/>
              <a:tailEnd type="oval" w="med" len="med"/>
            </a:ln>
            <a:extLst>
              <a:ext uri="{909E8E84-426E-40DD-AFC4-6F175D3DCCD1}">
                <a14:hiddenFill xmlns:a14="http://schemas.microsoft.com/office/drawing/2010/main">
                  <a:noFill/>
                </a14:hiddenFill>
              </a:ext>
            </a:extLst>
          </p:spPr>
        </p:cxnSp>
        <p:cxnSp>
          <p:nvCxnSpPr>
            <p:cNvPr id="12" name="Line 170"/>
            <p:cNvCxnSpPr/>
            <p:nvPr/>
          </p:nvCxnSpPr>
          <p:spPr bwMode="auto">
            <a:xfrm flipH="1">
              <a:off x="1800" y="7536"/>
              <a:ext cx="4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3" name="Line 171"/>
            <p:cNvCxnSpPr/>
            <p:nvPr/>
          </p:nvCxnSpPr>
          <p:spPr bwMode="auto">
            <a:xfrm>
              <a:off x="1800" y="7536"/>
              <a:ext cx="0" cy="190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4" name="Line 172"/>
            <p:cNvCxnSpPr/>
            <p:nvPr/>
          </p:nvCxnSpPr>
          <p:spPr bwMode="auto">
            <a:xfrm>
              <a:off x="6000" y="7536"/>
              <a:ext cx="5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 name="Line 173"/>
            <p:cNvCxnSpPr/>
            <p:nvPr/>
          </p:nvCxnSpPr>
          <p:spPr bwMode="auto">
            <a:xfrm>
              <a:off x="6560" y="7536"/>
              <a:ext cx="0" cy="190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 name="Line 174"/>
            <p:cNvCxnSpPr/>
            <p:nvPr/>
          </p:nvCxnSpPr>
          <p:spPr bwMode="auto">
            <a:xfrm>
              <a:off x="3900" y="9441"/>
              <a:ext cx="0" cy="381"/>
            </a:xfrm>
            <a:prstGeom prst="line">
              <a:avLst/>
            </a:prstGeom>
            <a:noFill/>
            <a:ln w="9525">
              <a:solidFill>
                <a:srgbClr val="000000"/>
              </a:solidFill>
              <a:round/>
              <a:headEnd/>
              <a:tailEnd type="oval" w="med" len="med"/>
            </a:ln>
            <a:extLst>
              <a:ext uri="{909E8E84-426E-40DD-AFC4-6F175D3DCCD1}">
                <a14:hiddenFill xmlns:a14="http://schemas.microsoft.com/office/drawing/2010/main">
                  <a:noFill/>
                </a14:hiddenFill>
              </a:ext>
            </a:extLst>
          </p:spPr>
        </p:cxnSp>
        <p:cxnSp>
          <p:nvCxnSpPr>
            <p:cNvPr id="17" name="Line 175"/>
            <p:cNvCxnSpPr/>
            <p:nvPr/>
          </p:nvCxnSpPr>
          <p:spPr bwMode="auto">
            <a:xfrm>
              <a:off x="1800" y="9441"/>
              <a:ext cx="47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18" name="Group 17"/>
          <p:cNvGrpSpPr>
            <a:grpSpLocks/>
          </p:cNvGrpSpPr>
          <p:nvPr/>
        </p:nvGrpSpPr>
        <p:grpSpPr bwMode="auto">
          <a:xfrm>
            <a:off x="4470623" y="4437112"/>
            <a:ext cx="2333625" cy="725805"/>
            <a:chOff x="6690" y="7059"/>
            <a:chExt cx="3675" cy="1143"/>
          </a:xfrm>
        </p:grpSpPr>
        <p:cxnSp>
          <p:nvCxnSpPr>
            <p:cNvPr id="19" name="AutoShape 227"/>
            <p:cNvCxnSpPr>
              <a:cxnSpLocks noChangeShapeType="1"/>
            </p:cNvCxnSpPr>
            <p:nvPr/>
          </p:nvCxnSpPr>
          <p:spPr bwMode="auto">
            <a:xfrm>
              <a:off x="9954" y="7213"/>
              <a:ext cx="0" cy="81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0" name="Rectangle 19"/>
            <p:cNvSpPr>
              <a:spLocks noChangeArrowheads="1"/>
            </p:cNvSpPr>
            <p:nvPr/>
          </p:nvSpPr>
          <p:spPr bwMode="auto">
            <a:xfrm>
              <a:off x="8442" y="7059"/>
              <a:ext cx="948" cy="28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21" name="Rectangle 20"/>
            <p:cNvSpPr>
              <a:spLocks noChangeArrowheads="1"/>
            </p:cNvSpPr>
            <p:nvPr/>
          </p:nvSpPr>
          <p:spPr bwMode="auto">
            <a:xfrm>
              <a:off x="8442" y="7916"/>
              <a:ext cx="948" cy="28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22" name="Line 179"/>
            <p:cNvCxnSpPr/>
            <p:nvPr/>
          </p:nvCxnSpPr>
          <p:spPr bwMode="auto">
            <a:xfrm flipH="1">
              <a:off x="7209" y="7202"/>
              <a:ext cx="123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Line 180"/>
            <p:cNvCxnSpPr/>
            <p:nvPr/>
          </p:nvCxnSpPr>
          <p:spPr bwMode="auto">
            <a:xfrm flipH="1">
              <a:off x="7209" y="8059"/>
              <a:ext cx="123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4" name="Line 181"/>
            <p:cNvCxnSpPr/>
            <p:nvPr/>
          </p:nvCxnSpPr>
          <p:spPr bwMode="auto">
            <a:xfrm>
              <a:off x="7209" y="7202"/>
              <a:ext cx="0" cy="8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 name="Line 182"/>
            <p:cNvCxnSpPr/>
            <p:nvPr/>
          </p:nvCxnSpPr>
          <p:spPr bwMode="auto">
            <a:xfrm flipH="1">
              <a:off x="6690" y="7628"/>
              <a:ext cx="516" cy="0"/>
            </a:xfrm>
            <a:prstGeom prst="line">
              <a:avLst/>
            </a:prstGeom>
            <a:noFill/>
            <a:ln w="9525">
              <a:solidFill>
                <a:srgbClr val="000000"/>
              </a:solidFill>
              <a:round/>
              <a:headEnd/>
              <a:tailEnd type="oval" w="med" len="med"/>
            </a:ln>
            <a:extLst>
              <a:ext uri="{909E8E84-426E-40DD-AFC4-6F175D3DCCD1}">
                <a14:hiddenFill xmlns:a14="http://schemas.microsoft.com/office/drawing/2010/main">
                  <a:noFill/>
                </a14:hiddenFill>
              </a:ext>
            </a:extLst>
          </p:spPr>
        </p:cxnSp>
        <p:cxnSp>
          <p:nvCxnSpPr>
            <p:cNvPr id="26" name="Line 183"/>
            <p:cNvCxnSpPr/>
            <p:nvPr/>
          </p:nvCxnSpPr>
          <p:spPr bwMode="auto">
            <a:xfrm>
              <a:off x="9939" y="7650"/>
              <a:ext cx="426" cy="0"/>
            </a:xfrm>
            <a:prstGeom prst="line">
              <a:avLst/>
            </a:prstGeom>
            <a:noFill/>
            <a:ln w="9525">
              <a:solidFill>
                <a:srgbClr val="000000"/>
              </a:solidFill>
              <a:round/>
              <a:headEnd/>
              <a:tailEnd type="oval" w="med" len="med"/>
            </a:ln>
            <a:extLst>
              <a:ext uri="{909E8E84-426E-40DD-AFC4-6F175D3DCCD1}">
                <a14:hiddenFill xmlns:a14="http://schemas.microsoft.com/office/drawing/2010/main">
                  <a:noFill/>
                </a14:hiddenFill>
              </a:ext>
            </a:extLst>
          </p:spPr>
        </p:cxnSp>
        <p:cxnSp>
          <p:nvCxnSpPr>
            <p:cNvPr id="27" name="AutoShape 228"/>
            <p:cNvCxnSpPr>
              <a:cxnSpLocks noChangeShapeType="1"/>
            </p:cNvCxnSpPr>
            <p:nvPr/>
          </p:nvCxnSpPr>
          <p:spPr bwMode="auto">
            <a:xfrm>
              <a:off x="9405" y="7202"/>
              <a:ext cx="549"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229"/>
            <p:cNvCxnSpPr>
              <a:cxnSpLocks noChangeShapeType="1"/>
            </p:cNvCxnSpPr>
            <p:nvPr/>
          </p:nvCxnSpPr>
          <p:spPr bwMode="auto">
            <a:xfrm>
              <a:off x="9390" y="8030"/>
              <a:ext cx="549"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29" name="Group 28"/>
          <p:cNvGrpSpPr>
            <a:grpSpLocks/>
          </p:cNvGrpSpPr>
          <p:nvPr/>
        </p:nvGrpSpPr>
        <p:grpSpPr bwMode="auto">
          <a:xfrm>
            <a:off x="741447" y="5479881"/>
            <a:ext cx="2318385" cy="973455"/>
            <a:chOff x="1755" y="8426"/>
            <a:chExt cx="3651" cy="1533"/>
          </a:xfrm>
        </p:grpSpPr>
        <p:grpSp>
          <p:nvGrpSpPr>
            <p:cNvPr id="30" name="Group 29"/>
            <p:cNvGrpSpPr>
              <a:grpSpLocks/>
            </p:cNvGrpSpPr>
            <p:nvPr/>
          </p:nvGrpSpPr>
          <p:grpSpPr bwMode="auto">
            <a:xfrm>
              <a:off x="1755" y="8426"/>
              <a:ext cx="3651" cy="1533"/>
              <a:chOff x="2382" y="10230"/>
              <a:chExt cx="3651" cy="1533"/>
            </a:xfrm>
          </p:grpSpPr>
          <p:sp>
            <p:nvSpPr>
              <p:cNvPr id="34" name="AutoShape 73"/>
              <p:cNvSpPr>
                <a:spLocks noChangeArrowheads="1"/>
              </p:cNvSpPr>
              <p:nvPr/>
            </p:nvSpPr>
            <p:spPr bwMode="auto">
              <a:xfrm>
                <a:off x="2730" y="10230"/>
                <a:ext cx="2715" cy="1395"/>
              </a:xfrm>
              <a:prstGeom prst="triangle">
                <a:avLst>
                  <a:gd name="adj" fmla="val 50000"/>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35" name="AutoShape 74"/>
              <p:cNvCxnSpPr/>
              <p:nvPr/>
            </p:nvCxnSpPr>
            <p:spPr bwMode="auto">
              <a:xfrm>
                <a:off x="2460" y="11625"/>
                <a:ext cx="35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6" name="Rectangle 35"/>
              <p:cNvSpPr>
                <a:spLocks noChangeArrowheads="1"/>
              </p:cNvSpPr>
              <p:nvPr/>
            </p:nvSpPr>
            <p:spPr bwMode="auto">
              <a:xfrm>
                <a:off x="3645" y="11535"/>
                <a:ext cx="990" cy="1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37" name="Rectangle 36"/>
              <p:cNvSpPr>
                <a:spLocks noChangeArrowheads="1"/>
              </p:cNvSpPr>
              <p:nvPr/>
            </p:nvSpPr>
            <p:spPr bwMode="auto">
              <a:xfrm rot="8001805">
                <a:off x="3060" y="10695"/>
                <a:ext cx="990" cy="1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38" name="Rectangle 37"/>
              <p:cNvSpPr>
                <a:spLocks noChangeArrowheads="1"/>
              </p:cNvSpPr>
              <p:nvPr/>
            </p:nvSpPr>
            <p:spPr bwMode="auto">
              <a:xfrm rot="-7970335">
                <a:off x="4215" y="10800"/>
                <a:ext cx="990" cy="1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39" name="Line 86"/>
              <p:cNvCxnSpPr/>
              <p:nvPr/>
            </p:nvCxnSpPr>
            <p:spPr bwMode="auto">
              <a:xfrm rot="5400000">
                <a:off x="5733" y="11539"/>
                <a:ext cx="0" cy="1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0" name="Oval 39"/>
              <p:cNvSpPr>
                <a:spLocks noChangeArrowheads="1"/>
              </p:cNvSpPr>
              <p:nvPr/>
            </p:nvSpPr>
            <p:spPr bwMode="auto">
              <a:xfrm rot="5400000">
                <a:off x="5836" y="11595"/>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41" name="Line 89"/>
              <p:cNvCxnSpPr/>
              <p:nvPr/>
            </p:nvCxnSpPr>
            <p:spPr bwMode="auto">
              <a:xfrm flipH="1">
                <a:off x="5775" y="11520"/>
                <a:ext cx="258" cy="21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2" name="Oval 41"/>
              <p:cNvSpPr>
                <a:spLocks noChangeArrowheads="1"/>
              </p:cNvSpPr>
              <p:nvPr/>
            </p:nvSpPr>
            <p:spPr bwMode="auto">
              <a:xfrm rot="5400000">
                <a:off x="2428" y="11595"/>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43" name="Line 83"/>
              <p:cNvCxnSpPr/>
              <p:nvPr/>
            </p:nvCxnSpPr>
            <p:spPr bwMode="auto">
              <a:xfrm rot="5400000">
                <a:off x="2631" y="11538"/>
                <a:ext cx="0" cy="1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Line 84"/>
              <p:cNvCxnSpPr/>
              <p:nvPr/>
            </p:nvCxnSpPr>
            <p:spPr bwMode="auto">
              <a:xfrm flipH="1">
                <a:off x="2382" y="11550"/>
                <a:ext cx="183" cy="21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31" name="Text Box 264"/>
            <p:cNvSpPr txBox="1">
              <a:spLocks noChangeArrowheads="1"/>
            </p:cNvSpPr>
            <p:nvPr/>
          </p:nvSpPr>
          <p:spPr bwMode="auto">
            <a:xfrm>
              <a:off x="2400" y="8471"/>
              <a:ext cx="557"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a:effectLst/>
                  <a:latin typeface="Calibri"/>
                  <a:ea typeface="Times New Roman"/>
                  <a:cs typeface="Times New Roman"/>
                </a:rPr>
                <a:t>R</a:t>
              </a:r>
              <a:r>
                <a:rPr lang="en-US" sz="1100" baseline="-25000">
                  <a:effectLst/>
                  <a:latin typeface="Calibri"/>
                  <a:ea typeface="Times New Roman"/>
                  <a:cs typeface="Times New Roman"/>
                </a:rPr>
                <a:t>1</a:t>
              </a:r>
              <a:endParaRPr lang="en-US" sz="1100">
                <a:effectLst/>
                <a:latin typeface="Calibri"/>
                <a:ea typeface="Times New Roman"/>
                <a:cs typeface="Times New Roman"/>
              </a:endParaRPr>
            </a:p>
          </p:txBody>
        </p:sp>
        <p:sp>
          <p:nvSpPr>
            <p:cNvPr id="32" name="Text Box 265"/>
            <p:cNvSpPr txBox="1">
              <a:spLocks noChangeArrowheads="1"/>
            </p:cNvSpPr>
            <p:nvPr/>
          </p:nvSpPr>
          <p:spPr bwMode="auto">
            <a:xfrm>
              <a:off x="4158" y="8651"/>
              <a:ext cx="557"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a:effectLst/>
                  <a:latin typeface="Calibri"/>
                  <a:ea typeface="Times New Roman"/>
                  <a:cs typeface="Times New Roman"/>
                </a:rPr>
                <a:t>R</a:t>
              </a:r>
              <a:r>
                <a:rPr lang="en-US" sz="1100" baseline="-25000">
                  <a:effectLst/>
                  <a:latin typeface="Calibri"/>
                  <a:ea typeface="Times New Roman"/>
                  <a:cs typeface="Times New Roman"/>
                </a:rPr>
                <a:t>2</a:t>
              </a:r>
              <a:endParaRPr lang="en-US" sz="1100">
                <a:effectLst/>
                <a:latin typeface="Calibri"/>
                <a:ea typeface="Times New Roman"/>
                <a:cs typeface="Times New Roman"/>
              </a:endParaRPr>
            </a:p>
          </p:txBody>
        </p:sp>
        <p:sp>
          <p:nvSpPr>
            <p:cNvPr id="33" name="Text Box 266"/>
            <p:cNvSpPr txBox="1">
              <a:spLocks noChangeArrowheads="1"/>
            </p:cNvSpPr>
            <p:nvPr/>
          </p:nvSpPr>
          <p:spPr bwMode="auto">
            <a:xfrm>
              <a:off x="3184" y="9194"/>
              <a:ext cx="557"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a:effectLst/>
                  <a:latin typeface="Calibri"/>
                  <a:ea typeface="Times New Roman"/>
                  <a:cs typeface="Times New Roman"/>
                </a:rPr>
                <a:t>R</a:t>
              </a:r>
              <a:r>
                <a:rPr lang="en-US" sz="1100" baseline="-25000">
                  <a:effectLst/>
                  <a:latin typeface="Calibri"/>
                  <a:ea typeface="Times New Roman"/>
                  <a:cs typeface="Times New Roman"/>
                </a:rPr>
                <a:t>3</a:t>
              </a:r>
              <a:endParaRPr lang="en-US" sz="1100">
                <a:effectLst/>
                <a:latin typeface="Calibri"/>
                <a:ea typeface="Times New Roman"/>
                <a:cs typeface="Times New Roman"/>
              </a:endParaRPr>
            </a:p>
          </p:txBody>
        </p:sp>
      </p:grpSp>
      <p:grpSp>
        <p:nvGrpSpPr>
          <p:cNvPr id="45" name="Group 44"/>
          <p:cNvGrpSpPr>
            <a:grpSpLocks/>
          </p:cNvGrpSpPr>
          <p:nvPr/>
        </p:nvGrpSpPr>
        <p:grpSpPr bwMode="auto">
          <a:xfrm>
            <a:off x="4888587" y="5301208"/>
            <a:ext cx="1411605" cy="1193165"/>
            <a:chOff x="7095" y="8075"/>
            <a:chExt cx="2223" cy="1879"/>
          </a:xfrm>
        </p:grpSpPr>
        <p:grpSp>
          <p:nvGrpSpPr>
            <p:cNvPr id="46" name="Group 45"/>
            <p:cNvGrpSpPr>
              <a:grpSpLocks/>
            </p:cNvGrpSpPr>
            <p:nvPr/>
          </p:nvGrpSpPr>
          <p:grpSpPr bwMode="auto">
            <a:xfrm>
              <a:off x="7095" y="8510"/>
              <a:ext cx="2223" cy="1444"/>
              <a:chOff x="7095" y="8880"/>
              <a:chExt cx="2223" cy="1444"/>
            </a:xfrm>
          </p:grpSpPr>
          <p:sp>
            <p:nvSpPr>
              <p:cNvPr id="50" name="Rectangle 49"/>
              <p:cNvSpPr>
                <a:spLocks noChangeArrowheads="1"/>
              </p:cNvSpPr>
              <p:nvPr/>
            </p:nvSpPr>
            <p:spPr bwMode="auto">
              <a:xfrm>
                <a:off x="7365" y="8946"/>
                <a:ext cx="1575" cy="127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1" name="Rectangle 50"/>
              <p:cNvSpPr>
                <a:spLocks noChangeArrowheads="1"/>
              </p:cNvSpPr>
              <p:nvPr/>
            </p:nvSpPr>
            <p:spPr bwMode="auto">
              <a:xfrm>
                <a:off x="8376" y="8880"/>
                <a:ext cx="354" cy="14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2" name="Rectangle 51"/>
              <p:cNvSpPr>
                <a:spLocks noChangeArrowheads="1"/>
              </p:cNvSpPr>
              <p:nvPr/>
            </p:nvSpPr>
            <p:spPr bwMode="auto">
              <a:xfrm>
                <a:off x="7593" y="8880"/>
                <a:ext cx="417" cy="14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3" name="Rectangle 52"/>
              <p:cNvSpPr>
                <a:spLocks noChangeArrowheads="1"/>
              </p:cNvSpPr>
              <p:nvPr/>
            </p:nvSpPr>
            <p:spPr bwMode="auto">
              <a:xfrm>
                <a:off x="8013" y="10144"/>
                <a:ext cx="417" cy="18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grpSp>
            <p:nvGrpSpPr>
              <p:cNvPr id="54" name="Group 53"/>
              <p:cNvGrpSpPr>
                <a:grpSpLocks/>
              </p:cNvGrpSpPr>
              <p:nvPr/>
            </p:nvGrpSpPr>
            <p:grpSpPr bwMode="auto">
              <a:xfrm>
                <a:off x="7095" y="9441"/>
                <a:ext cx="270" cy="345"/>
                <a:chOff x="7110" y="9441"/>
                <a:chExt cx="270" cy="345"/>
              </a:xfrm>
            </p:grpSpPr>
            <p:cxnSp>
              <p:nvCxnSpPr>
                <p:cNvPr id="60" name="Line 91"/>
                <p:cNvCxnSpPr/>
                <p:nvPr/>
              </p:nvCxnSpPr>
              <p:spPr bwMode="auto">
                <a:xfrm flipH="1">
                  <a:off x="7182" y="9579"/>
                  <a:ext cx="19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61" name="Group 60"/>
                <p:cNvGrpSpPr>
                  <a:grpSpLocks/>
                </p:cNvGrpSpPr>
                <p:nvPr/>
              </p:nvGrpSpPr>
              <p:grpSpPr bwMode="auto">
                <a:xfrm>
                  <a:off x="7110" y="9441"/>
                  <a:ext cx="89" cy="345"/>
                  <a:chOff x="7080" y="10086"/>
                  <a:chExt cx="89" cy="345"/>
                </a:xfrm>
              </p:grpSpPr>
              <p:sp>
                <p:nvSpPr>
                  <p:cNvPr id="62" name="Oval 61"/>
                  <p:cNvSpPr>
                    <a:spLocks noChangeArrowheads="1"/>
                  </p:cNvSpPr>
                  <p:nvPr/>
                </p:nvSpPr>
                <p:spPr bwMode="auto">
                  <a:xfrm rot="5400000">
                    <a:off x="7080" y="10191"/>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63" name="AutoShape 103"/>
                  <p:cNvCxnSpPr/>
                  <p:nvPr/>
                </p:nvCxnSpPr>
                <p:spPr bwMode="auto">
                  <a:xfrm flipH="1">
                    <a:off x="7080" y="10086"/>
                    <a:ext cx="89" cy="34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55" name="Group 54"/>
              <p:cNvGrpSpPr>
                <a:grpSpLocks/>
              </p:cNvGrpSpPr>
              <p:nvPr/>
            </p:nvGrpSpPr>
            <p:grpSpPr bwMode="auto">
              <a:xfrm>
                <a:off x="8955" y="9411"/>
                <a:ext cx="363" cy="375"/>
                <a:chOff x="9102" y="9426"/>
                <a:chExt cx="363" cy="375"/>
              </a:xfrm>
            </p:grpSpPr>
            <p:cxnSp>
              <p:nvCxnSpPr>
                <p:cNvPr id="56" name="Line 93"/>
                <p:cNvCxnSpPr/>
                <p:nvPr/>
              </p:nvCxnSpPr>
              <p:spPr bwMode="auto">
                <a:xfrm flipH="1">
                  <a:off x="9102" y="9633"/>
                  <a:ext cx="19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7" name="Group 56"/>
                <p:cNvGrpSpPr>
                  <a:grpSpLocks/>
                </p:cNvGrpSpPr>
                <p:nvPr/>
              </p:nvGrpSpPr>
              <p:grpSpPr bwMode="auto">
                <a:xfrm>
                  <a:off x="9255" y="9426"/>
                  <a:ext cx="210" cy="375"/>
                  <a:chOff x="9090" y="10011"/>
                  <a:chExt cx="210" cy="375"/>
                </a:xfrm>
              </p:grpSpPr>
              <p:sp>
                <p:nvSpPr>
                  <p:cNvPr id="58" name="Oval 57"/>
                  <p:cNvSpPr>
                    <a:spLocks noChangeArrowheads="1"/>
                  </p:cNvSpPr>
                  <p:nvPr/>
                </p:nvSpPr>
                <p:spPr bwMode="auto">
                  <a:xfrm rot="5400000">
                    <a:off x="9151" y="10164"/>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59" name="AutoShape 104"/>
                  <p:cNvCxnSpPr/>
                  <p:nvPr/>
                </p:nvCxnSpPr>
                <p:spPr bwMode="auto">
                  <a:xfrm flipH="1">
                    <a:off x="9090" y="10011"/>
                    <a:ext cx="210" cy="37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sp>
          <p:nvSpPr>
            <p:cNvPr id="47" name="Text Box 267"/>
            <p:cNvSpPr txBox="1">
              <a:spLocks noChangeArrowheads="1"/>
            </p:cNvSpPr>
            <p:nvPr/>
          </p:nvSpPr>
          <p:spPr bwMode="auto">
            <a:xfrm>
              <a:off x="7545" y="8075"/>
              <a:ext cx="557"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a:effectLst/>
                  <a:latin typeface="Calibri"/>
                  <a:ea typeface="Times New Roman"/>
                  <a:cs typeface="Times New Roman"/>
                </a:rPr>
                <a:t>R</a:t>
              </a:r>
              <a:r>
                <a:rPr lang="en-US" sz="1100" baseline="-25000">
                  <a:effectLst/>
                  <a:latin typeface="Calibri"/>
                  <a:ea typeface="Times New Roman"/>
                  <a:cs typeface="Times New Roman"/>
                </a:rPr>
                <a:t>1</a:t>
              </a:r>
              <a:endParaRPr lang="en-US" sz="1100">
                <a:effectLst/>
                <a:latin typeface="Calibri"/>
                <a:ea typeface="Times New Roman"/>
                <a:cs typeface="Times New Roman"/>
              </a:endParaRPr>
            </a:p>
          </p:txBody>
        </p:sp>
        <p:sp>
          <p:nvSpPr>
            <p:cNvPr id="48" name="Text Box 269"/>
            <p:cNvSpPr txBox="1">
              <a:spLocks noChangeArrowheads="1"/>
            </p:cNvSpPr>
            <p:nvPr/>
          </p:nvSpPr>
          <p:spPr bwMode="auto">
            <a:xfrm>
              <a:off x="8398" y="8170"/>
              <a:ext cx="557"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a:effectLst/>
                  <a:latin typeface="Calibri"/>
                  <a:ea typeface="Times New Roman"/>
                  <a:cs typeface="Times New Roman"/>
                </a:rPr>
                <a:t>R</a:t>
              </a:r>
              <a:r>
                <a:rPr lang="en-US" sz="1100" baseline="-25000">
                  <a:effectLst/>
                  <a:latin typeface="Calibri"/>
                  <a:ea typeface="Times New Roman"/>
                  <a:cs typeface="Times New Roman"/>
                </a:rPr>
                <a:t>2</a:t>
              </a:r>
              <a:endParaRPr lang="en-US" sz="1100">
                <a:effectLst/>
                <a:latin typeface="Calibri"/>
                <a:ea typeface="Times New Roman"/>
                <a:cs typeface="Times New Roman"/>
              </a:endParaRPr>
            </a:p>
          </p:txBody>
        </p:sp>
        <p:sp>
          <p:nvSpPr>
            <p:cNvPr id="49" name="Text Box 270"/>
            <p:cNvSpPr txBox="1">
              <a:spLocks noChangeArrowheads="1"/>
            </p:cNvSpPr>
            <p:nvPr/>
          </p:nvSpPr>
          <p:spPr bwMode="auto">
            <a:xfrm>
              <a:off x="7924" y="9356"/>
              <a:ext cx="557"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a:effectLst/>
                  <a:latin typeface="Calibri"/>
                  <a:ea typeface="Times New Roman"/>
                  <a:cs typeface="Times New Roman"/>
                </a:rPr>
                <a:t>R</a:t>
              </a:r>
              <a:r>
                <a:rPr lang="en-US" sz="1100" baseline="-25000">
                  <a:effectLst/>
                  <a:latin typeface="Calibri"/>
                  <a:ea typeface="Times New Roman"/>
                  <a:cs typeface="Times New Roman"/>
                </a:rPr>
                <a:t>3</a:t>
              </a:r>
              <a:endParaRPr lang="en-US" sz="1100">
                <a:effectLst/>
                <a:latin typeface="Calibri"/>
                <a:ea typeface="Times New Roman"/>
                <a:cs typeface="Times New Roman"/>
              </a:endParaRPr>
            </a:p>
          </p:txBody>
        </p:sp>
      </p:grpSp>
      <p:sp>
        <p:nvSpPr>
          <p:cNvPr id="94" name="Right Arrow 93"/>
          <p:cNvSpPr/>
          <p:nvPr/>
        </p:nvSpPr>
        <p:spPr>
          <a:xfrm>
            <a:off x="3657858" y="4794289"/>
            <a:ext cx="626110" cy="1150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ight Arrow 94"/>
          <p:cNvSpPr/>
          <p:nvPr/>
        </p:nvSpPr>
        <p:spPr>
          <a:xfrm>
            <a:off x="3627770" y="5985510"/>
            <a:ext cx="626110" cy="1150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7A237195-1184-4F9D-91FF-85BECB432F52}"/>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266808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animEffect transition="in" filter="fade">
                                      <p:cBhvr>
                                        <p:cTn id="17" dur="1000"/>
                                        <p:tgtEl>
                                          <p:spTgt spid="94"/>
                                        </p:tgtEl>
                                      </p:cBhvr>
                                    </p:animEffect>
                                    <p:anim calcmode="lin" valueType="num">
                                      <p:cBhvr>
                                        <p:cTn id="18" dur="1000" fill="hold"/>
                                        <p:tgtEl>
                                          <p:spTgt spid="94"/>
                                        </p:tgtEl>
                                        <p:attrNameLst>
                                          <p:attrName>ppt_x</p:attrName>
                                        </p:attrNameLst>
                                      </p:cBhvr>
                                      <p:tavLst>
                                        <p:tav tm="0">
                                          <p:val>
                                            <p:strVal val="#ppt_x"/>
                                          </p:val>
                                        </p:tav>
                                        <p:tav tm="100000">
                                          <p:val>
                                            <p:strVal val="#ppt_x"/>
                                          </p:val>
                                        </p:tav>
                                      </p:tavLst>
                                    </p:anim>
                                    <p:anim calcmode="lin" valueType="num">
                                      <p:cBhvr>
                                        <p:cTn id="19" dur="1000" fill="hold"/>
                                        <p:tgtEl>
                                          <p:spTgt spid="94"/>
                                        </p:tgtEl>
                                        <p:attrNameLst>
                                          <p:attrName>ppt_y</p:attrName>
                                        </p:attrNameLst>
                                      </p:cBhvr>
                                      <p:tavLst>
                                        <p:tav tm="0">
                                          <p:val>
                                            <p:strVal val="#ppt_y+.1"/>
                                          </p:val>
                                        </p:tav>
                                        <p:tav tm="100000">
                                          <p:val>
                                            <p:strVal val="#ppt_y"/>
                                          </p:val>
                                        </p:tav>
                                      </p:tavLst>
                                    </p:anim>
                                  </p:childTnLst>
                                </p:cTn>
                              </p:par>
                              <p:par>
                                <p:cTn id="20" presetID="16" presetClass="entr" presetSubtype="21"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1000"/>
                                        <p:tgtEl>
                                          <p:spTgt spid="95"/>
                                        </p:tgtEl>
                                      </p:cBhvr>
                                    </p:animEffect>
                                    <p:anim calcmode="lin" valueType="num">
                                      <p:cBhvr>
                                        <p:cTn id="31" dur="1000" fill="hold"/>
                                        <p:tgtEl>
                                          <p:spTgt spid="95"/>
                                        </p:tgtEl>
                                        <p:attrNameLst>
                                          <p:attrName>ppt_x</p:attrName>
                                        </p:attrNameLst>
                                      </p:cBhvr>
                                      <p:tavLst>
                                        <p:tav tm="0">
                                          <p:val>
                                            <p:strVal val="#ppt_x"/>
                                          </p:val>
                                        </p:tav>
                                        <p:tav tm="100000">
                                          <p:val>
                                            <p:strVal val="#ppt_x"/>
                                          </p:val>
                                        </p:tav>
                                      </p:tavLst>
                                    </p:anim>
                                    <p:anim calcmode="lin" valueType="num">
                                      <p:cBhvr>
                                        <p:cTn id="32" dur="1000" fill="hold"/>
                                        <p:tgtEl>
                                          <p:spTgt spid="95"/>
                                        </p:tgtEl>
                                        <p:attrNameLst>
                                          <p:attrName>ppt_y</p:attrName>
                                        </p:attrNameLst>
                                      </p:cBhvr>
                                      <p:tavLst>
                                        <p:tav tm="0">
                                          <p:val>
                                            <p:strVal val="#ppt_y+.1"/>
                                          </p:val>
                                        </p:tav>
                                        <p:tav tm="100000">
                                          <p:val>
                                            <p:strVal val="#ppt_y"/>
                                          </p:val>
                                        </p:tav>
                                      </p:tavLst>
                                    </p:anim>
                                  </p:childTnLst>
                                </p:cTn>
                              </p:par>
                              <p:par>
                                <p:cTn id="33" presetID="16" presetClass="entr" presetSubtype="21"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arn(inVertical)">
                                      <p:cBhvr>
                                        <p:cTn id="3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4" grpId="0" animBg="1"/>
      <p:bldP spid="9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3" name="Rectangle 2"/>
          <p:cNvSpPr/>
          <p:nvPr/>
        </p:nvSpPr>
        <p:spPr>
          <a:xfrm>
            <a:off x="251520" y="1268760"/>
            <a:ext cx="8568952" cy="2131353"/>
          </a:xfrm>
          <a:prstGeom prst="rect">
            <a:avLst/>
          </a:prstGeom>
        </p:spPr>
        <p:txBody>
          <a:bodyPr wrap="square">
            <a:spAutoFit/>
          </a:bodyPr>
          <a:lstStyle/>
          <a:p>
            <a:pPr algn="just"/>
            <a:r>
              <a:rPr lang="en-US" sz="2000" b="1" i="1">
                <a:solidFill>
                  <a:srgbClr val="FF0000"/>
                </a:solidFill>
                <a:latin typeface="Arial" pitchFamily="34" charset="0"/>
                <a:cs typeface="Arial" pitchFamily="34" charset="0"/>
              </a:rPr>
              <a:t>2.4. Vẽ lại sơ đồ mạch điện như thông thường với các mạch điện có sơ đồ không tường minh.</a:t>
            </a:r>
            <a:endParaRPr lang="en-US">
              <a:solidFill>
                <a:srgbClr val="FF0000"/>
              </a:solidFill>
              <a:latin typeface="Arial" pitchFamily="34" charset="0"/>
              <a:cs typeface="Arial" pitchFamily="34" charset="0"/>
            </a:endParaRPr>
          </a:p>
          <a:p>
            <a:pPr algn="just"/>
            <a:endParaRPr lang="en-US" sz="1050" b="1">
              <a:solidFill>
                <a:srgbClr val="FF0000"/>
              </a:solidFill>
              <a:latin typeface="Arial" pitchFamily="34" charset="0"/>
              <a:cs typeface="Arial" pitchFamily="34" charset="0"/>
            </a:endParaRPr>
          </a:p>
          <a:p>
            <a:pPr algn="just"/>
            <a:r>
              <a:rPr lang="en-US" b="1">
                <a:solidFill>
                  <a:srgbClr val="FF0000"/>
                </a:solidFill>
                <a:latin typeface="Arial" pitchFamily="34" charset="0"/>
                <a:cs typeface="Arial" pitchFamily="34" charset="0"/>
              </a:rPr>
              <a:t>* Với giáo viên:</a:t>
            </a:r>
            <a:r>
              <a:rPr lang="en-US" b="1">
                <a:latin typeface="Arial" pitchFamily="34" charset="0"/>
                <a:cs typeface="Arial" pitchFamily="34" charset="0"/>
              </a:rPr>
              <a:t>	</a:t>
            </a:r>
          </a:p>
          <a:p>
            <a:pPr algn="just"/>
            <a:endParaRPr lang="en-US" sz="1000">
              <a:latin typeface="Arial" pitchFamily="34" charset="0"/>
              <a:cs typeface="Arial" pitchFamily="34" charset="0"/>
            </a:endParaRPr>
          </a:p>
          <a:p>
            <a:pPr algn="just"/>
            <a:r>
              <a:rPr lang="en-US" b="1">
                <a:solidFill>
                  <a:srgbClr val="2D1BB1"/>
                </a:solidFill>
                <a:latin typeface="Arial" pitchFamily="34" charset="0"/>
                <a:cs typeface="Arial" pitchFamily="34" charset="0"/>
              </a:rPr>
              <a:t>- Hướng dẫn HS phân tích, vẽ lại sơ đồ như cách vẽ thông thường  với các sơ đồ không tường minh, các sơ đồ có sự đóng ngắt của khóa K theo các bước;</a:t>
            </a:r>
          </a:p>
        </p:txBody>
      </p:sp>
      <p:sp>
        <p:nvSpPr>
          <p:cNvPr id="6" name="TextBox 5"/>
          <p:cNvSpPr txBox="1"/>
          <p:nvPr/>
        </p:nvSpPr>
        <p:spPr>
          <a:xfrm>
            <a:off x="150493" y="90872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2" name="Rectangle 1"/>
          <p:cNvSpPr/>
          <p:nvPr/>
        </p:nvSpPr>
        <p:spPr>
          <a:xfrm>
            <a:off x="251520" y="3501008"/>
            <a:ext cx="8496944" cy="646331"/>
          </a:xfrm>
          <a:prstGeom prst="rect">
            <a:avLst/>
          </a:prstGeom>
        </p:spPr>
        <p:txBody>
          <a:bodyPr wrap="square">
            <a:spAutoFit/>
          </a:bodyPr>
          <a:lstStyle/>
          <a:p>
            <a:pPr algn="just"/>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Đưa</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ra</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các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ví</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dụ</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các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mạch</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điện</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không</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tường</a:t>
            </a:r>
            <a:r>
              <a:rPr lang="en-US" b="1" dirty="0">
                <a:solidFill>
                  <a:srgbClr val="2D1BB1"/>
                </a:solidFill>
                <a:latin typeface="Arial" pitchFamily="34" charset="0"/>
                <a:cs typeface="Arial" pitchFamily="34" charset="0"/>
              </a:rPr>
              <a:t> minh, </a:t>
            </a:r>
            <a:r>
              <a:rPr lang="en-US" b="1" dirty="0" err="1">
                <a:solidFill>
                  <a:srgbClr val="2D1BB1"/>
                </a:solidFill>
                <a:latin typeface="Arial" pitchFamily="34" charset="0"/>
                <a:cs typeface="Arial" pitchFamily="34" charset="0"/>
              </a:rPr>
              <a:t>mạch</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điện</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có</a:t>
            </a:r>
            <a:r>
              <a:rPr lang="en-US" b="1" dirty="0">
                <a:solidFill>
                  <a:srgbClr val="2D1BB1"/>
                </a:solidFill>
                <a:latin typeface="Arial" pitchFamily="34" charset="0"/>
                <a:cs typeface="Arial" pitchFamily="34" charset="0"/>
              </a:rPr>
              <a:t> K </a:t>
            </a:r>
            <a:r>
              <a:rPr lang="en-US" b="1" dirty="0" err="1">
                <a:solidFill>
                  <a:srgbClr val="2D1BB1"/>
                </a:solidFill>
                <a:latin typeface="Arial" pitchFamily="34" charset="0"/>
                <a:cs typeface="Arial" pitchFamily="34" charset="0"/>
              </a:rPr>
              <a:t>đóng-mở</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yêu</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cầu</a:t>
            </a:r>
            <a:r>
              <a:rPr lang="en-US" b="1" dirty="0">
                <a:solidFill>
                  <a:srgbClr val="2D1BB1"/>
                </a:solidFill>
                <a:latin typeface="Arial" pitchFamily="34" charset="0"/>
                <a:cs typeface="Arial" pitchFamily="34" charset="0"/>
              </a:rPr>
              <a:t> HS </a:t>
            </a:r>
            <a:r>
              <a:rPr lang="en-US" b="1" dirty="0" err="1">
                <a:solidFill>
                  <a:srgbClr val="2D1BB1"/>
                </a:solidFill>
                <a:latin typeface="Arial" pitchFamily="34" charset="0"/>
                <a:cs typeface="Arial" pitchFamily="34" charset="0"/>
              </a:rPr>
              <a:t>phân</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tích</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theo</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các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bước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trên</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và</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vẽ</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lại</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sơ</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đồ</a:t>
            </a:r>
            <a:r>
              <a:rPr lang="en-US" b="1" dirty="0">
                <a:solidFill>
                  <a:srgbClr val="2D1BB1"/>
                </a:solidFill>
                <a:latin typeface="Arial" pitchFamily="34" charset="0"/>
                <a:cs typeface="Arial" pitchFamily="34" charset="0"/>
              </a:rPr>
              <a:t>.</a:t>
            </a:r>
            <a:endParaRPr lang="en-US" b="1" dirty="0">
              <a:solidFill>
                <a:srgbClr val="2D1BB1"/>
              </a:solidFill>
            </a:endParaRPr>
          </a:p>
        </p:txBody>
      </p:sp>
      <p:sp>
        <p:nvSpPr>
          <p:cNvPr id="94" name="Right Arrow 93"/>
          <p:cNvSpPr/>
          <p:nvPr/>
        </p:nvSpPr>
        <p:spPr>
          <a:xfrm>
            <a:off x="3657858" y="4794289"/>
            <a:ext cx="626110" cy="1150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1" name="Picture 130" descr="Giải SBT Vật Lí 9 | Giải bài tập Sách bài tập Vật Lí 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4374976"/>
            <a:ext cx="2295525" cy="1685925"/>
          </a:xfrm>
          <a:prstGeom prst="rect">
            <a:avLst/>
          </a:prstGeom>
          <a:noFill/>
          <a:ln>
            <a:noFill/>
          </a:ln>
        </p:spPr>
      </p:pic>
      <p:grpSp>
        <p:nvGrpSpPr>
          <p:cNvPr id="132" name="Group 131"/>
          <p:cNvGrpSpPr/>
          <p:nvPr/>
        </p:nvGrpSpPr>
        <p:grpSpPr>
          <a:xfrm>
            <a:off x="4427984" y="4077072"/>
            <a:ext cx="2295525" cy="1710690"/>
            <a:chOff x="0" y="0"/>
            <a:chExt cx="2295525" cy="1710690"/>
          </a:xfrm>
        </p:grpSpPr>
        <p:pic>
          <p:nvPicPr>
            <p:cNvPr id="138" name="Picture 137" descr="Giải SBT Vật Lí 9 | Giải bài tập Sách bài tập Vật Lí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295525" cy="1685925"/>
            </a:xfrm>
            <a:prstGeom prst="rect">
              <a:avLst/>
            </a:prstGeom>
            <a:noFill/>
            <a:ln>
              <a:noFill/>
            </a:ln>
          </p:spPr>
        </p:pic>
        <p:sp>
          <p:nvSpPr>
            <p:cNvPr id="139" name="Rectangle 138"/>
            <p:cNvSpPr/>
            <p:nvPr/>
          </p:nvSpPr>
          <p:spPr>
            <a:xfrm>
              <a:off x="1152525" y="1123950"/>
              <a:ext cx="1085850" cy="586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33" name="Group 132"/>
          <p:cNvGrpSpPr/>
          <p:nvPr/>
        </p:nvGrpSpPr>
        <p:grpSpPr>
          <a:xfrm>
            <a:off x="4427984" y="5279851"/>
            <a:ext cx="2295525" cy="1533525"/>
            <a:chOff x="0" y="0"/>
            <a:chExt cx="2295525" cy="1685925"/>
          </a:xfrm>
        </p:grpSpPr>
        <p:pic>
          <p:nvPicPr>
            <p:cNvPr id="134" name="Picture 133" descr="Giải SBT Vật Lí 9 | Giải bài tập Sách bài tập Vật Lí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295525" cy="1685925"/>
            </a:xfrm>
            <a:prstGeom prst="rect">
              <a:avLst/>
            </a:prstGeom>
            <a:noFill/>
            <a:ln>
              <a:noFill/>
            </a:ln>
          </p:spPr>
        </p:pic>
        <p:sp>
          <p:nvSpPr>
            <p:cNvPr id="135" name="Rectangle 134"/>
            <p:cNvSpPr/>
            <p:nvPr/>
          </p:nvSpPr>
          <p:spPr>
            <a:xfrm>
              <a:off x="1133475" y="885825"/>
              <a:ext cx="1110615" cy="800100"/>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136" name="Straight Connector 135"/>
            <p:cNvCxnSpPr/>
            <p:nvPr/>
          </p:nvCxnSpPr>
          <p:spPr>
            <a:xfrm>
              <a:off x="990600" y="1066800"/>
              <a:ext cx="1188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37" name="Straight Connector 136"/>
            <p:cNvCxnSpPr/>
            <p:nvPr/>
          </p:nvCxnSpPr>
          <p:spPr>
            <a:xfrm>
              <a:off x="2190750" y="571500"/>
              <a:ext cx="0" cy="495300"/>
            </a:xfrm>
            <a:prstGeom prst="line">
              <a:avLst/>
            </a:prstGeom>
          </p:spPr>
          <p:style>
            <a:lnRef idx="2">
              <a:schemeClr val="dk1"/>
            </a:lnRef>
            <a:fillRef idx="0">
              <a:schemeClr val="dk1"/>
            </a:fillRef>
            <a:effectRef idx="1">
              <a:schemeClr val="dk1"/>
            </a:effectRef>
            <a:fontRef idx="minor">
              <a:schemeClr val="tx1"/>
            </a:fontRef>
          </p:style>
        </p:cxnSp>
      </p:grpSp>
      <p:sp>
        <p:nvSpPr>
          <p:cNvPr id="17" name="TextBox 16">
            <a:extLst>
              <a:ext uri="{FF2B5EF4-FFF2-40B4-BE49-F238E27FC236}">
                <a16:creationId xmlns:a16="http://schemas.microsoft.com/office/drawing/2014/main" id="{86415225-AF44-4C8D-BF82-BA0D3B58A79E}"/>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830960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2" name="Rectangle 1"/>
          <p:cNvSpPr/>
          <p:nvPr/>
        </p:nvSpPr>
        <p:spPr>
          <a:xfrm>
            <a:off x="251520" y="4239086"/>
            <a:ext cx="8856984" cy="1646605"/>
          </a:xfrm>
          <a:prstGeom prst="rect">
            <a:avLst/>
          </a:prstGeom>
        </p:spPr>
        <p:txBody>
          <a:bodyPr wrap="square">
            <a:spAutoFit/>
          </a:bodyPr>
          <a:lstStyle/>
          <a:p>
            <a:r>
              <a:rPr lang="en-US" sz="2000" b="1" dirty="0">
                <a:solidFill>
                  <a:srgbClr val="FF0000"/>
                </a:solidFill>
                <a:latin typeface="Arial" pitchFamily="34" charset="0"/>
                <a:cs typeface="Arial" pitchFamily="34" charset="0"/>
              </a:rPr>
              <a:t>* </a:t>
            </a:r>
            <a:r>
              <a:rPr lang="en-US" sz="2000" b="1" dirty="0" err="1">
                <a:solidFill>
                  <a:srgbClr val="FF0000"/>
                </a:solidFill>
                <a:latin typeface="Arial" pitchFamily="34" charset="0"/>
                <a:cs typeface="Arial" pitchFamily="34" charset="0"/>
              </a:rPr>
              <a:t>Với</a:t>
            </a:r>
            <a:r>
              <a:rPr lang="en-US" sz="2000" b="1" dirty="0">
                <a:solidFill>
                  <a:srgbClr val="FF0000"/>
                </a:solidFill>
                <a:latin typeface="Arial" pitchFamily="34" charset="0"/>
                <a:cs typeface="Arial" pitchFamily="34" charset="0"/>
              </a:rPr>
              <a:t> </a:t>
            </a:r>
            <a:r>
              <a:rPr lang="en-US" sz="2000" b="1" dirty="0" err="1">
                <a:solidFill>
                  <a:srgbClr val="FF0000"/>
                </a:solidFill>
                <a:latin typeface="Arial" pitchFamily="34" charset="0"/>
                <a:cs typeface="Arial" pitchFamily="34" charset="0"/>
              </a:rPr>
              <a:t>học</a:t>
            </a:r>
            <a:r>
              <a:rPr lang="en-US" sz="2000" b="1" dirty="0">
                <a:solidFill>
                  <a:srgbClr val="FF0000"/>
                </a:solidFill>
                <a:latin typeface="Arial" pitchFamily="34" charset="0"/>
                <a:cs typeface="Arial" pitchFamily="34" charset="0"/>
              </a:rPr>
              <a:t> </a:t>
            </a:r>
            <a:r>
              <a:rPr lang="en-US" sz="2000" b="1" dirty="0" err="1">
                <a:solidFill>
                  <a:srgbClr val="FF0000"/>
                </a:solidFill>
                <a:latin typeface="Arial" pitchFamily="34" charset="0"/>
                <a:cs typeface="Arial" pitchFamily="34" charset="0"/>
              </a:rPr>
              <a:t>sinh</a:t>
            </a:r>
            <a:endParaRPr lang="en-US" dirty="0">
              <a:solidFill>
                <a:srgbClr val="FF0000"/>
              </a:solidFill>
              <a:latin typeface="Arial" pitchFamily="34" charset="0"/>
              <a:cs typeface="Arial" pitchFamily="34" charset="0"/>
            </a:endParaRPr>
          </a:p>
          <a:p>
            <a:pPr>
              <a:lnSpc>
                <a:spcPct val="150000"/>
              </a:lnSpc>
            </a:pP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Phân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tích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theo</a:t>
            </a:r>
            <a:r>
              <a:rPr lang="en-US" b="1" dirty="0">
                <a:solidFill>
                  <a:srgbClr val="261799"/>
                </a:solidFill>
                <a:latin typeface="Arial" pitchFamily="34" charset="0"/>
                <a:cs typeface="Arial" pitchFamily="34" charset="0"/>
              </a:rPr>
              <a:t> </a:t>
            </a:r>
            <a:r>
              <a:rPr lang="en-US" b="1" err="1">
                <a:solidFill>
                  <a:srgbClr val="261799"/>
                </a:solidFill>
                <a:latin typeface="Arial" pitchFamily="34" charset="0"/>
                <a:cs typeface="Arial" pitchFamily="34" charset="0"/>
              </a:rPr>
              <a:t>các</a:t>
            </a:r>
            <a:r>
              <a:rPr lang="en-US" b="1">
                <a:solidFill>
                  <a:srgbClr val="261799"/>
                </a:solidFill>
                <a:latin typeface="Arial" pitchFamily="34" charset="0"/>
                <a:cs typeface="Arial" pitchFamily="34" charset="0"/>
              </a:rPr>
              <a:t> bước đã được hướng </a:t>
            </a:r>
            <a:r>
              <a:rPr lang="en-US" b="1" dirty="0" err="1">
                <a:solidFill>
                  <a:srgbClr val="261799"/>
                </a:solidFill>
                <a:latin typeface="Arial" pitchFamily="34" charset="0"/>
                <a:cs typeface="Arial" pitchFamily="34" charset="0"/>
              </a:rPr>
              <a:t>dẫn</a:t>
            </a:r>
            <a:r>
              <a:rPr lang="en-US" b="1" dirty="0">
                <a:solidFill>
                  <a:srgbClr val="261799"/>
                </a:solidFill>
                <a:latin typeface="Arial" pitchFamily="34" charset="0"/>
                <a:cs typeface="Arial" pitchFamily="34" charset="0"/>
              </a:rPr>
              <a:t>;</a:t>
            </a:r>
          </a:p>
          <a:p>
            <a:pPr>
              <a:lnSpc>
                <a:spcPct val="150000"/>
              </a:lnSpc>
            </a:pP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Vẽ</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lại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sơ</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đồ</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với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không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tường</a:t>
            </a:r>
            <a:r>
              <a:rPr lang="en-US" b="1" dirty="0">
                <a:solidFill>
                  <a:srgbClr val="261799"/>
                </a:solidFill>
                <a:latin typeface="Arial" pitchFamily="34" charset="0"/>
                <a:cs typeface="Arial" pitchFamily="34" charset="0"/>
              </a:rPr>
              <a:t> minh,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có</a:t>
            </a:r>
            <a:r>
              <a:rPr lang="en-US" b="1" dirty="0">
                <a:solidFill>
                  <a:srgbClr val="261799"/>
                </a:solidFill>
                <a:latin typeface="Arial" pitchFamily="34" charset="0"/>
                <a:cs typeface="Arial" pitchFamily="34" charset="0"/>
              </a:rPr>
              <a:t> K </a:t>
            </a:r>
            <a:r>
              <a:rPr lang="en-US" b="1" dirty="0" err="1">
                <a:solidFill>
                  <a:srgbClr val="261799"/>
                </a:solidFill>
                <a:latin typeface="Arial" pitchFamily="34" charset="0"/>
                <a:cs typeface="Arial" pitchFamily="34" charset="0"/>
              </a:rPr>
              <a:t>đóng</a:t>
            </a:r>
            <a:r>
              <a:rPr lang="en-US" b="1" dirty="0">
                <a:solidFill>
                  <a:srgbClr val="261799"/>
                </a:solidFill>
                <a:latin typeface="Arial" pitchFamily="34" charset="0"/>
                <a:cs typeface="Arial" pitchFamily="34" charset="0"/>
              </a:rPr>
              <a:t> </a:t>
            </a:r>
            <a:r>
              <a:rPr lang="en-US" b="1">
                <a:solidFill>
                  <a:srgbClr val="261799"/>
                </a:solidFill>
                <a:latin typeface="Arial" pitchFamily="34" charset="0"/>
                <a:cs typeface="Arial" pitchFamily="34" charset="0"/>
              </a:rPr>
              <a:t>- mở.</a:t>
            </a:r>
            <a:endParaRPr lang="en-US" b="1" dirty="0">
              <a:solidFill>
                <a:srgbClr val="261799"/>
              </a:solidFill>
              <a:latin typeface="Arial" pitchFamily="34" charset="0"/>
              <a:cs typeface="Arial" pitchFamily="34" charset="0"/>
            </a:endParaRPr>
          </a:p>
        </p:txBody>
      </p:sp>
      <p:sp>
        <p:nvSpPr>
          <p:cNvPr id="6" name="Rectangle 5"/>
          <p:cNvSpPr/>
          <p:nvPr/>
        </p:nvSpPr>
        <p:spPr>
          <a:xfrm>
            <a:off x="251520" y="1268760"/>
            <a:ext cx="8568952" cy="2162130"/>
          </a:xfrm>
          <a:prstGeom prst="rect">
            <a:avLst/>
          </a:prstGeom>
        </p:spPr>
        <p:txBody>
          <a:bodyPr wrap="square">
            <a:spAutoFit/>
          </a:bodyPr>
          <a:lstStyle/>
          <a:p>
            <a:pPr algn="just"/>
            <a:r>
              <a:rPr lang="en-US" sz="2000" b="1" i="1" dirty="0">
                <a:solidFill>
                  <a:srgbClr val="FF0000"/>
                </a:solidFill>
                <a:latin typeface="Arial" pitchFamily="34" charset="0"/>
                <a:cs typeface="Arial" pitchFamily="34" charset="0"/>
              </a:rPr>
              <a:t>2.4. </a:t>
            </a:r>
            <a:r>
              <a:rPr lang="en-US" sz="2000" b="1" i="1" dirty="0" err="1">
                <a:solidFill>
                  <a:srgbClr val="FF0000"/>
                </a:solidFill>
                <a:latin typeface="Arial" pitchFamily="34" charset="0"/>
                <a:cs typeface="Arial" pitchFamily="34" charset="0"/>
              </a:rPr>
              <a:t>Vẽ</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lại</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sơ</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đồ</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mạch</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điện</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như</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thông</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thường</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với</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các</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mạch</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điện</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có</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sơ</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đồ</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không</a:t>
            </a:r>
            <a:r>
              <a:rPr lang="en-US" sz="2000" b="1" i="1" dirty="0">
                <a:solidFill>
                  <a:srgbClr val="FF0000"/>
                </a:solidFill>
                <a:latin typeface="Arial" pitchFamily="34" charset="0"/>
                <a:cs typeface="Arial" pitchFamily="34" charset="0"/>
              </a:rPr>
              <a:t> </a:t>
            </a:r>
            <a:r>
              <a:rPr lang="en-US" sz="2000" b="1" i="1" dirty="0" err="1">
                <a:solidFill>
                  <a:srgbClr val="FF0000"/>
                </a:solidFill>
                <a:latin typeface="Arial" pitchFamily="34" charset="0"/>
                <a:cs typeface="Arial" pitchFamily="34" charset="0"/>
              </a:rPr>
              <a:t>tường</a:t>
            </a:r>
            <a:r>
              <a:rPr lang="en-US" sz="2000" b="1" i="1" dirty="0">
                <a:solidFill>
                  <a:srgbClr val="FF0000"/>
                </a:solidFill>
                <a:latin typeface="Arial" pitchFamily="34" charset="0"/>
                <a:cs typeface="Arial" pitchFamily="34" charset="0"/>
              </a:rPr>
              <a:t> minh.</a:t>
            </a:r>
            <a:endParaRPr lang="en-US" dirty="0">
              <a:solidFill>
                <a:srgbClr val="FF0000"/>
              </a:solidFill>
              <a:latin typeface="Arial" pitchFamily="34" charset="0"/>
              <a:cs typeface="Arial" pitchFamily="34" charset="0"/>
            </a:endParaRPr>
          </a:p>
          <a:p>
            <a:pPr algn="just"/>
            <a:endParaRPr lang="en-US" sz="1050" b="1" dirty="0">
              <a:solidFill>
                <a:srgbClr val="FF0000"/>
              </a:solidFill>
              <a:latin typeface="Arial" pitchFamily="34" charset="0"/>
              <a:cs typeface="Arial" pitchFamily="34" charset="0"/>
            </a:endParaRPr>
          </a:p>
          <a:p>
            <a:pPr algn="just"/>
            <a:r>
              <a:rPr lang="en-US" sz="2000" b="1" dirty="0">
                <a:solidFill>
                  <a:srgbClr val="FF0000"/>
                </a:solidFill>
                <a:latin typeface="Arial" pitchFamily="34" charset="0"/>
                <a:cs typeface="Arial" pitchFamily="34" charset="0"/>
              </a:rPr>
              <a:t>* </a:t>
            </a:r>
            <a:r>
              <a:rPr lang="en-US" sz="2000" b="1" dirty="0" err="1">
                <a:solidFill>
                  <a:srgbClr val="FF0000"/>
                </a:solidFill>
                <a:latin typeface="Arial" pitchFamily="34" charset="0"/>
                <a:cs typeface="Arial" pitchFamily="34" charset="0"/>
              </a:rPr>
              <a:t>Với</a:t>
            </a:r>
            <a:r>
              <a:rPr lang="en-US" sz="2000" b="1" dirty="0">
                <a:solidFill>
                  <a:srgbClr val="FF0000"/>
                </a:solidFill>
                <a:latin typeface="Arial" pitchFamily="34" charset="0"/>
                <a:cs typeface="Arial" pitchFamily="34" charset="0"/>
              </a:rPr>
              <a:t> </a:t>
            </a:r>
            <a:r>
              <a:rPr lang="en-US" sz="2000" b="1" dirty="0" err="1">
                <a:solidFill>
                  <a:srgbClr val="FF0000"/>
                </a:solidFill>
                <a:latin typeface="Arial" pitchFamily="34" charset="0"/>
                <a:cs typeface="Arial" pitchFamily="34" charset="0"/>
              </a:rPr>
              <a:t>giáo</a:t>
            </a:r>
            <a:r>
              <a:rPr lang="en-US" sz="2000" b="1" dirty="0">
                <a:solidFill>
                  <a:srgbClr val="FF0000"/>
                </a:solidFill>
                <a:latin typeface="Arial" pitchFamily="34" charset="0"/>
                <a:cs typeface="Arial" pitchFamily="34" charset="0"/>
              </a:rPr>
              <a:t> </a:t>
            </a:r>
            <a:r>
              <a:rPr lang="en-US" sz="2000" b="1" dirty="0" err="1">
                <a:solidFill>
                  <a:srgbClr val="FF0000"/>
                </a:solidFill>
                <a:latin typeface="Arial" pitchFamily="34" charset="0"/>
                <a:cs typeface="Arial" pitchFamily="34" charset="0"/>
              </a:rPr>
              <a:t>viên</a:t>
            </a:r>
            <a:r>
              <a:rPr lang="en-US" sz="2000" b="1" dirty="0">
                <a:solidFill>
                  <a:srgbClr val="FF0000"/>
                </a:solidFill>
                <a:latin typeface="Arial" pitchFamily="34" charset="0"/>
                <a:cs typeface="Arial" pitchFamily="34" charset="0"/>
              </a:rPr>
              <a:t>:</a:t>
            </a:r>
            <a:r>
              <a:rPr lang="en-US" sz="2000" b="1" dirty="0">
                <a:latin typeface="Arial" pitchFamily="34" charset="0"/>
                <a:cs typeface="Arial" pitchFamily="34" charset="0"/>
              </a:rPr>
              <a:t>	</a:t>
            </a:r>
            <a:endParaRPr lang="en-US" b="1" dirty="0">
              <a:latin typeface="Arial" pitchFamily="34" charset="0"/>
              <a:cs typeface="Arial" pitchFamily="34" charset="0"/>
            </a:endParaRPr>
          </a:p>
          <a:p>
            <a:pPr algn="just"/>
            <a:endParaRPr lang="en-US" sz="1000" dirty="0">
              <a:latin typeface="Arial" pitchFamily="34" charset="0"/>
              <a:cs typeface="Arial" pitchFamily="34" charset="0"/>
            </a:endParaRPr>
          </a:p>
          <a:p>
            <a:pPr algn="just"/>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Hướng</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dẫn</a:t>
            </a:r>
            <a:r>
              <a:rPr lang="en-US" b="1" dirty="0">
                <a:solidFill>
                  <a:srgbClr val="2D1BB1"/>
                </a:solidFill>
                <a:latin typeface="Arial" pitchFamily="34" charset="0"/>
                <a:cs typeface="Arial" pitchFamily="34" charset="0"/>
              </a:rPr>
              <a:t> HS </a:t>
            </a:r>
            <a:r>
              <a:rPr lang="en-US" b="1" dirty="0" err="1">
                <a:solidFill>
                  <a:srgbClr val="2D1BB1"/>
                </a:solidFill>
                <a:latin typeface="Arial" pitchFamily="34" charset="0"/>
                <a:cs typeface="Arial" pitchFamily="34" charset="0"/>
              </a:rPr>
              <a:t>phân</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tích</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vẽ</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lại</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sơ</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đồ</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như</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cách</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vẽ</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thông</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thường</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với</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các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sơ</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đồ</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không</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tường</a:t>
            </a:r>
            <a:r>
              <a:rPr lang="en-US" b="1" dirty="0">
                <a:solidFill>
                  <a:srgbClr val="2D1BB1"/>
                </a:solidFill>
                <a:latin typeface="Arial" pitchFamily="34" charset="0"/>
                <a:cs typeface="Arial" pitchFamily="34" charset="0"/>
              </a:rPr>
              <a:t> minh, </a:t>
            </a:r>
            <a:r>
              <a:rPr lang="en-US" b="1" dirty="0" err="1">
                <a:solidFill>
                  <a:srgbClr val="2D1BB1"/>
                </a:solidFill>
                <a:latin typeface="Arial" pitchFamily="34" charset="0"/>
                <a:cs typeface="Arial" pitchFamily="34" charset="0"/>
              </a:rPr>
              <a:t>các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sơ</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đồ</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có</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sự</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đóng</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ngắt</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của</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khóa</a:t>
            </a:r>
            <a:r>
              <a:rPr lang="en-US" b="1" dirty="0">
                <a:solidFill>
                  <a:srgbClr val="2D1BB1"/>
                </a:solidFill>
                <a:latin typeface="Arial" pitchFamily="34" charset="0"/>
                <a:cs typeface="Arial" pitchFamily="34" charset="0"/>
              </a:rPr>
              <a:t> K </a:t>
            </a:r>
            <a:r>
              <a:rPr lang="en-US" b="1" dirty="0" err="1">
                <a:solidFill>
                  <a:srgbClr val="2D1BB1"/>
                </a:solidFill>
                <a:latin typeface="Arial" pitchFamily="34" charset="0"/>
                <a:cs typeface="Arial" pitchFamily="34" charset="0"/>
              </a:rPr>
              <a:t>theo</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các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bước</a:t>
            </a:r>
            <a:r>
              <a:rPr lang="en-US" b="1" dirty="0">
                <a:solidFill>
                  <a:srgbClr val="2D1BB1"/>
                </a:solidFill>
                <a:latin typeface="Arial" pitchFamily="34" charset="0"/>
                <a:cs typeface="Arial" pitchFamily="34" charset="0"/>
              </a:rPr>
              <a:t>;</a:t>
            </a:r>
          </a:p>
        </p:txBody>
      </p:sp>
      <p:sp>
        <p:nvSpPr>
          <p:cNvPr id="7" name="TextBox 6"/>
          <p:cNvSpPr txBox="1"/>
          <p:nvPr/>
        </p:nvSpPr>
        <p:spPr>
          <a:xfrm>
            <a:off x="150493" y="86865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8" name="Rectangle 7"/>
          <p:cNvSpPr/>
          <p:nvPr/>
        </p:nvSpPr>
        <p:spPr>
          <a:xfrm>
            <a:off x="251520" y="3501008"/>
            <a:ext cx="8496944" cy="646331"/>
          </a:xfrm>
          <a:prstGeom prst="rect">
            <a:avLst/>
          </a:prstGeom>
        </p:spPr>
        <p:txBody>
          <a:bodyPr wrap="square">
            <a:spAutoFit/>
          </a:bodyPr>
          <a:lstStyle/>
          <a:p>
            <a:pPr algn="just"/>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Đưa</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ra</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các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ví</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dụ</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các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mạch</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điện</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không</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tường</a:t>
            </a:r>
            <a:r>
              <a:rPr lang="en-US" b="1" dirty="0">
                <a:solidFill>
                  <a:srgbClr val="2D1BB1"/>
                </a:solidFill>
                <a:latin typeface="Arial" pitchFamily="34" charset="0"/>
                <a:cs typeface="Arial" pitchFamily="34" charset="0"/>
              </a:rPr>
              <a:t> minh, </a:t>
            </a:r>
            <a:r>
              <a:rPr lang="en-US" b="1" dirty="0" err="1">
                <a:solidFill>
                  <a:srgbClr val="2D1BB1"/>
                </a:solidFill>
                <a:latin typeface="Arial" pitchFamily="34" charset="0"/>
                <a:cs typeface="Arial" pitchFamily="34" charset="0"/>
              </a:rPr>
              <a:t>mạch</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điện</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có</a:t>
            </a:r>
            <a:r>
              <a:rPr lang="en-US" b="1" dirty="0">
                <a:solidFill>
                  <a:srgbClr val="2D1BB1"/>
                </a:solidFill>
                <a:latin typeface="Arial" pitchFamily="34" charset="0"/>
                <a:cs typeface="Arial" pitchFamily="34" charset="0"/>
              </a:rPr>
              <a:t> K </a:t>
            </a:r>
            <a:r>
              <a:rPr lang="en-US" b="1" dirty="0" err="1">
                <a:solidFill>
                  <a:srgbClr val="2D1BB1"/>
                </a:solidFill>
                <a:latin typeface="Arial" pitchFamily="34" charset="0"/>
                <a:cs typeface="Arial" pitchFamily="34" charset="0"/>
              </a:rPr>
              <a:t>đóng-mở</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yêu</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cầu</a:t>
            </a:r>
            <a:r>
              <a:rPr lang="en-US" b="1" dirty="0">
                <a:solidFill>
                  <a:srgbClr val="2D1BB1"/>
                </a:solidFill>
                <a:latin typeface="Arial" pitchFamily="34" charset="0"/>
                <a:cs typeface="Arial" pitchFamily="34" charset="0"/>
              </a:rPr>
              <a:t> HS </a:t>
            </a:r>
            <a:r>
              <a:rPr lang="en-US" b="1" dirty="0" err="1">
                <a:solidFill>
                  <a:srgbClr val="2D1BB1"/>
                </a:solidFill>
                <a:latin typeface="Arial" pitchFamily="34" charset="0"/>
                <a:cs typeface="Arial" pitchFamily="34" charset="0"/>
              </a:rPr>
              <a:t>phân</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tích</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theo</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các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bước</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trên</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và</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vẽ</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lại</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sơ</a:t>
            </a:r>
            <a:r>
              <a:rPr lang="en-US" b="1" dirty="0">
                <a:solidFill>
                  <a:srgbClr val="2D1BB1"/>
                </a:solidFill>
                <a:latin typeface="Arial" pitchFamily="34" charset="0"/>
                <a:cs typeface="Arial" pitchFamily="34" charset="0"/>
              </a:rPr>
              <a:t> </a:t>
            </a:r>
            <a:r>
              <a:rPr lang="en-US" b="1" dirty="0" err="1">
                <a:solidFill>
                  <a:srgbClr val="2D1BB1"/>
                </a:solidFill>
                <a:latin typeface="Arial" pitchFamily="34" charset="0"/>
                <a:cs typeface="Arial" pitchFamily="34" charset="0"/>
              </a:rPr>
              <a:t>đồ</a:t>
            </a:r>
            <a:r>
              <a:rPr lang="en-US" b="1" dirty="0">
                <a:solidFill>
                  <a:srgbClr val="2D1BB1"/>
                </a:solidFill>
                <a:latin typeface="Arial" pitchFamily="34" charset="0"/>
                <a:cs typeface="Arial" pitchFamily="34" charset="0"/>
              </a:rPr>
              <a:t>.</a:t>
            </a:r>
            <a:endParaRPr lang="en-US" b="1" dirty="0">
              <a:solidFill>
                <a:srgbClr val="2D1BB1"/>
              </a:solidFill>
            </a:endParaRPr>
          </a:p>
        </p:txBody>
      </p:sp>
      <p:sp>
        <p:nvSpPr>
          <p:cNvPr id="9" name="TextBox 8">
            <a:extLst>
              <a:ext uri="{FF2B5EF4-FFF2-40B4-BE49-F238E27FC236}">
                <a16:creationId xmlns:a16="http://schemas.microsoft.com/office/drawing/2014/main" id="{32358E2C-9847-4F96-AA1F-8DEF62B93F35}"/>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202857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fade">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2" name="Rectangle 1"/>
          <p:cNvSpPr/>
          <p:nvPr/>
        </p:nvSpPr>
        <p:spPr>
          <a:xfrm>
            <a:off x="251520" y="1917263"/>
            <a:ext cx="8568952" cy="2192908"/>
          </a:xfrm>
          <a:prstGeom prst="rect">
            <a:avLst/>
          </a:prstGeom>
        </p:spPr>
        <p:txBody>
          <a:bodyPr wrap="square">
            <a:spAutoFit/>
          </a:bodyPr>
          <a:lstStyle/>
          <a:p>
            <a:pPr algn="just"/>
            <a:endParaRPr lang="en-US" sz="1050" dirty="0">
              <a:latin typeface="Arial" pitchFamily="34" charset="0"/>
              <a:cs typeface="Arial" pitchFamily="34" charset="0"/>
            </a:endParaRPr>
          </a:p>
          <a:p>
            <a:pPr algn="just"/>
            <a:r>
              <a:rPr lang="en-US"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Kết</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quả</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đạt</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được</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của</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giải</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pháp</a:t>
            </a:r>
            <a:r>
              <a:rPr lang="en-US" b="1" dirty="0">
                <a:solidFill>
                  <a:srgbClr val="FF0000"/>
                </a:solidFill>
                <a:latin typeface="Arial" pitchFamily="34" charset="0"/>
                <a:cs typeface="Arial" pitchFamily="34" charset="0"/>
              </a:rPr>
              <a:t>:</a:t>
            </a:r>
            <a:endParaRPr lang="en-US" dirty="0">
              <a:solidFill>
                <a:srgbClr val="FF0000"/>
              </a:solidFill>
              <a:latin typeface="Arial" pitchFamily="34" charset="0"/>
              <a:cs typeface="Arial" pitchFamily="34" charset="0"/>
            </a:endParaRPr>
          </a:p>
          <a:p>
            <a:pPr algn="just">
              <a:lnSpc>
                <a:spcPct val="150000"/>
              </a:lnSpc>
            </a:pPr>
            <a:r>
              <a:rPr lang="en-US" b="1" dirty="0">
                <a:solidFill>
                  <a:srgbClr val="261799"/>
                </a:solidFill>
                <a:latin typeface="Arial" pitchFamily="34" charset="0"/>
                <a:cs typeface="Arial" pitchFamily="34" charset="0"/>
              </a:rPr>
              <a:t>- HS </a:t>
            </a:r>
            <a:r>
              <a:rPr lang="en-US" b="1" dirty="0" err="1">
                <a:solidFill>
                  <a:srgbClr val="261799"/>
                </a:solidFill>
                <a:latin typeface="Arial" pitchFamily="34" charset="0"/>
                <a:cs typeface="Arial" pitchFamily="34" charset="0"/>
              </a:rPr>
              <a:t>vẽ</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được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sơ</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đồ</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a:t>
            </a:r>
          </a:p>
          <a:p>
            <a:pPr algn="just">
              <a:lnSpc>
                <a:spcPct val="150000"/>
              </a:lnSpc>
            </a:pPr>
            <a:r>
              <a:rPr lang="en-US" b="1" dirty="0">
                <a:solidFill>
                  <a:srgbClr val="261799"/>
                </a:solidFill>
                <a:latin typeface="Arial" pitchFamily="34" charset="0"/>
                <a:cs typeface="Arial" pitchFamily="34" charset="0"/>
              </a:rPr>
              <a:t>- HS </a:t>
            </a:r>
            <a:r>
              <a:rPr lang="en-US" b="1" dirty="0" err="1">
                <a:solidFill>
                  <a:srgbClr val="261799"/>
                </a:solidFill>
                <a:latin typeface="Arial" pitchFamily="34" charset="0"/>
                <a:cs typeface="Arial" pitchFamily="34" charset="0"/>
              </a:rPr>
              <a:t>chỉ</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ra</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được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gồm</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bộ</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phận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nào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bộ</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phận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đó</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như</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thế</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nào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với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nhau</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bộ</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phận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nào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không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còn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tham</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gia</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vào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bộ</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phận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nào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bị</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nối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tắt</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dụng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cụ</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đại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lượng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nào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của</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a:t>
            </a:r>
          </a:p>
        </p:txBody>
      </p:sp>
      <p:sp>
        <p:nvSpPr>
          <p:cNvPr id="6" name="Rectangle 5"/>
          <p:cNvSpPr/>
          <p:nvPr/>
        </p:nvSpPr>
        <p:spPr>
          <a:xfrm>
            <a:off x="251520" y="1268760"/>
            <a:ext cx="8568952" cy="861774"/>
          </a:xfrm>
          <a:prstGeom prst="rect">
            <a:avLst/>
          </a:prstGeom>
        </p:spPr>
        <p:txBody>
          <a:bodyPr wrap="square">
            <a:spAutoFit/>
          </a:bodyPr>
          <a:lstStyle/>
          <a:p>
            <a:pPr algn="just"/>
            <a:r>
              <a:rPr lang="en-US" sz="2000" b="1" i="1">
                <a:solidFill>
                  <a:srgbClr val="FF0000"/>
                </a:solidFill>
                <a:latin typeface="Arial" pitchFamily="34" charset="0"/>
                <a:cs typeface="Arial" pitchFamily="34" charset="0"/>
              </a:rPr>
              <a:t>2.4. Vẽ lại sơ đồ mạch điện như thông thường với các mạch điện có sơ đồ không tường minh.</a:t>
            </a:r>
            <a:endParaRPr lang="en-US" b="1">
              <a:latin typeface="Arial" pitchFamily="34" charset="0"/>
              <a:cs typeface="Arial" pitchFamily="34" charset="0"/>
            </a:endParaRPr>
          </a:p>
          <a:p>
            <a:pPr algn="just"/>
            <a:endParaRPr lang="en-US" sz="1000">
              <a:latin typeface="Arial" pitchFamily="34" charset="0"/>
              <a:cs typeface="Arial" pitchFamily="34" charset="0"/>
            </a:endParaRPr>
          </a:p>
        </p:txBody>
      </p:sp>
      <p:sp>
        <p:nvSpPr>
          <p:cNvPr id="7" name="TextBox 6"/>
          <p:cNvSpPr txBox="1"/>
          <p:nvPr/>
        </p:nvSpPr>
        <p:spPr>
          <a:xfrm>
            <a:off x="150493" y="86865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8" name="TextBox 7">
            <a:extLst>
              <a:ext uri="{FF2B5EF4-FFF2-40B4-BE49-F238E27FC236}">
                <a16:creationId xmlns:a16="http://schemas.microsoft.com/office/drawing/2014/main" id="{4FFEA0C4-C592-4FF3-B0C8-F1B405843C46}"/>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75098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3" name="Rectangle 2"/>
          <p:cNvSpPr/>
          <p:nvPr/>
        </p:nvSpPr>
        <p:spPr>
          <a:xfrm>
            <a:off x="251520" y="1268760"/>
            <a:ext cx="8568952" cy="4862870"/>
          </a:xfrm>
          <a:prstGeom prst="rect">
            <a:avLst/>
          </a:prstGeom>
        </p:spPr>
        <p:txBody>
          <a:bodyPr wrap="square">
            <a:spAutoFit/>
          </a:bodyPr>
          <a:lstStyle/>
          <a:p>
            <a:pPr algn="just"/>
            <a:r>
              <a:rPr lang="en-US" sz="2000" b="1" i="1">
                <a:solidFill>
                  <a:srgbClr val="FF0000"/>
                </a:solidFill>
                <a:latin typeface="Arial" pitchFamily="34" charset="0"/>
                <a:cs typeface="Arial" pitchFamily="34" charset="0"/>
              </a:rPr>
              <a:t>2.5. Hướng dẫn học sinh vận dụng Định luật Ôm vào giải bài tập mạch điện</a:t>
            </a:r>
            <a:endParaRPr lang="en-US" sz="2000">
              <a:solidFill>
                <a:srgbClr val="FF0000"/>
              </a:solidFill>
              <a:latin typeface="Arial" pitchFamily="34" charset="0"/>
              <a:cs typeface="Arial" pitchFamily="34" charset="0"/>
            </a:endParaRPr>
          </a:p>
          <a:p>
            <a:pPr algn="just"/>
            <a:endParaRPr lang="en-US">
              <a:solidFill>
                <a:srgbClr val="FF0000"/>
              </a:solidFill>
              <a:latin typeface="Arial" pitchFamily="34" charset="0"/>
              <a:cs typeface="Arial" pitchFamily="34" charset="0"/>
            </a:endParaRPr>
          </a:p>
          <a:p>
            <a:pPr algn="just"/>
            <a:r>
              <a:rPr lang="en-US" b="1">
                <a:solidFill>
                  <a:srgbClr val="FF0000"/>
                </a:solidFill>
                <a:latin typeface="Arial" pitchFamily="34" charset="0"/>
                <a:cs typeface="Arial" pitchFamily="34" charset="0"/>
              </a:rPr>
              <a:t>* Với giáo viên:</a:t>
            </a:r>
            <a:r>
              <a:rPr lang="en-US" b="1">
                <a:latin typeface="Arial" pitchFamily="34" charset="0"/>
                <a:cs typeface="Arial" pitchFamily="34" charset="0"/>
              </a:rPr>
              <a:t>	</a:t>
            </a:r>
            <a:endParaRPr lang="en-US">
              <a:latin typeface="Arial" pitchFamily="34" charset="0"/>
              <a:cs typeface="Arial" pitchFamily="34" charset="0"/>
            </a:endParaRPr>
          </a:p>
          <a:p>
            <a:pPr algn="just">
              <a:lnSpc>
                <a:spcPct val="150000"/>
              </a:lnSpc>
            </a:pPr>
            <a:r>
              <a:rPr lang="en-US" b="1">
                <a:solidFill>
                  <a:srgbClr val="2D1BB1"/>
                </a:solidFill>
                <a:latin typeface="Arial" pitchFamily="34" charset="0"/>
                <a:cs typeface="Arial" pitchFamily="34" charset="0"/>
              </a:rPr>
              <a:t>- Nêu câu hỏi gợi mở, dẫn dắt để học sinh biết vận dụng hệ  thức của định luật Ôm, các công thức của đoạn mạch nối tiếp, đoạn mạch song song vào giải bài toán (Tùy từng mạch điện và tùy từng yêu cầu của bài tập thì có các câu hỏi gợi ý tương ứng)</a:t>
            </a:r>
          </a:p>
          <a:p>
            <a:pPr algn="just"/>
            <a:r>
              <a:rPr lang="en-US">
                <a:latin typeface="Arial" pitchFamily="34" charset="0"/>
                <a:cs typeface="Arial" pitchFamily="34" charset="0"/>
              </a:rPr>
              <a:t> 	</a:t>
            </a:r>
            <a:r>
              <a:rPr lang="en-US" b="1">
                <a:solidFill>
                  <a:srgbClr val="FF0000"/>
                </a:solidFill>
                <a:latin typeface="Arial" pitchFamily="34" charset="0"/>
                <a:cs typeface="Arial" pitchFamily="34" charset="0"/>
              </a:rPr>
              <a:t>Ví dụ:  Với mạch nối tiếp cần tính điện trở của mạch, điện trở thành phần, hiệu điện thế giữa hai đầu mỗi điện trở thì có thể nêu câu hỏi gợi ý:</a:t>
            </a:r>
          </a:p>
          <a:p>
            <a:pPr algn="just"/>
            <a:r>
              <a:rPr lang="en-US" b="1">
                <a:solidFill>
                  <a:srgbClr val="00B050"/>
                </a:solidFill>
                <a:latin typeface="Arial" pitchFamily="34" charset="0"/>
                <a:cs typeface="Arial" pitchFamily="34" charset="0"/>
              </a:rPr>
              <a:t>	? Điện trở tương đương của mạch mắc nối tiếp các điện trở được tính bằng công thức nào?</a:t>
            </a:r>
          </a:p>
          <a:p>
            <a:pPr algn="just"/>
            <a:r>
              <a:rPr lang="en-US" b="1">
                <a:solidFill>
                  <a:srgbClr val="00B050"/>
                </a:solidFill>
                <a:latin typeface="Arial" pitchFamily="34" charset="0"/>
                <a:cs typeface="Arial" pitchFamily="34" charset="0"/>
              </a:rPr>
              <a:t>	? Đã biết hết các điện trở thành phần chưa?</a:t>
            </a:r>
          </a:p>
          <a:p>
            <a:pPr algn="just"/>
            <a:r>
              <a:rPr lang="en-US" b="1">
                <a:solidFill>
                  <a:srgbClr val="00B050"/>
                </a:solidFill>
                <a:latin typeface="Arial" pitchFamily="34" charset="0"/>
                <a:cs typeface="Arial" pitchFamily="34" charset="0"/>
              </a:rPr>
              <a:t>	? Nếu chưa biết hết các điện trở thành phần thì có thể tính điện trở của đoạn mạch này bằng cách nào khác?</a:t>
            </a:r>
          </a:p>
        </p:txBody>
      </p:sp>
      <p:sp>
        <p:nvSpPr>
          <p:cNvPr id="6" name="TextBox 5"/>
          <p:cNvSpPr txBox="1"/>
          <p:nvPr/>
        </p:nvSpPr>
        <p:spPr>
          <a:xfrm>
            <a:off x="150493" y="90872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7" name="Rectangle 6"/>
          <p:cNvSpPr/>
          <p:nvPr/>
        </p:nvSpPr>
        <p:spPr>
          <a:xfrm>
            <a:off x="251520" y="4581128"/>
            <a:ext cx="8424936" cy="2125069"/>
          </a:xfrm>
          <a:prstGeom prst="rect">
            <a:avLst/>
          </a:prstGeom>
        </p:spPr>
        <p:txBody>
          <a:bodyPr wrap="square">
            <a:spAutoFit/>
          </a:bodyPr>
          <a:lstStyle/>
          <a:p>
            <a:pPr algn="just">
              <a:lnSpc>
                <a:spcPct val="150000"/>
              </a:lnSpc>
            </a:pPr>
            <a:r>
              <a:rPr lang="en-US" b="1">
                <a:solidFill>
                  <a:srgbClr val="00B050"/>
                </a:solidFill>
                <a:latin typeface="Arial" pitchFamily="34" charset="0"/>
                <a:cs typeface="Arial" pitchFamily="34" charset="0"/>
              </a:rPr>
              <a:t>	? Từ công thức tính điện trở tương đương, suy ra tính điện trở thành phần như thế nào? Hay Có thể dùng định luật Ôm để tính điện trở thành phần này không?</a:t>
            </a:r>
          </a:p>
          <a:p>
            <a:pPr algn="just">
              <a:lnSpc>
                <a:spcPct val="150000"/>
              </a:lnSpc>
            </a:pPr>
            <a:r>
              <a:rPr lang="en-US" b="1">
                <a:solidFill>
                  <a:srgbClr val="00B050"/>
                </a:solidFill>
                <a:latin typeface="Arial" pitchFamily="34" charset="0"/>
                <a:cs typeface="Arial" pitchFamily="34" charset="0"/>
              </a:rPr>
              <a:t>	? Muốn tính hiệu điện thế giữa hai đầu mỗi điện trở thì ta vận dụng công thức tính nào? Có cách tính nào khác không?</a:t>
            </a:r>
            <a:endParaRPr lang="en-US"/>
          </a:p>
        </p:txBody>
      </p:sp>
      <p:sp>
        <p:nvSpPr>
          <p:cNvPr id="8" name="TextBox 7">
            <a:extLst>
              <a:ext uri="{FF2B5EF4-FFF2-40B4-BE49-F238E27FC236}">
                <a16:creationId xmlns:a16="http://schemas.microsoft.com/office/drawing/2014/main" id="{0CD8CFBA-9B8A-45C7-BB5C-1733C72543A4}"/>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3552121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arn(inVertical)">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arn(inVertical)">
                                      <p:cBhvr>
                                        <p:cTn id="25" dur="500"/>
                                        <p:tgtEl>
                                          <p:spTgt spid="3">
                                            <p:txEl>
                                              <p:pRg st="5" end="5"/>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barn(inVertical)">
                                      <p:cBhvr>
                                        <p:cTn id="28" dur="500"/>
                                        <p:tgtEl>
                                          <p:spTgt spid="3">
                                            <p:txEl>
                                              <p:pRg st="6" end="6"/>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barn(inVertical)">
                                      <p:cBhvr>
                                        <p:cTn id="31" dur="500"/>
                                        <p:tgtEl>
                                          <p:spTgt spid="3">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3">
                                            <p:txEl>
                                              <p:pRg st="5" end="5"/>
                                            </p:txEl>
                                          </p:spTgt>
                                        </p:tgtEl>
                                      </p:cBhvr>
                                    </p:animEffect>
                                    <p:set>
                                      <p:cBhvr>
                                        <p:cTn id="36" dur="1" fill="hold">
                                          <p:stCondLst>
                                            <p:cond delay="499"/>
                                          </p:stCondLst>
                                        </p:cTn>
                                        <p:tgtEl>
                                          <p:spTgt spid="3">
                                            <p:txEl>
                                              <p:pRg st="5" end="5"/>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3">
                                            <p:txEl>
                                              <p:pRg st="6" end="6"/>
                                            </p:txEl>
                                          </p:spTgt>
                                        </p:tgtEl>
                                      </p:cBhvr>
                                    </p:animEffect>
                                    <p:set>
                                      <p:cBhvr>
                                        <p:cTn id="39" dur="1" fill="hold">
                                          <p:stCondLst>
                                            <p:cond delay="499"/>
                                          </p:stCondLst>
                                        </p:cTn>
                                        <p:tgtEl>
                                          <p:spTgt spid="3">
                                            <p:txEl>
                                              <p:pRg st="6" end="6"/>
                                            </p:txEl>
                                          </p:spTgt>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3">
                                            <p:txEl>
                                              <p:pRg st="7" end="7"/>
                                            </p:txEl>
                                          </p:spTgt>
                                        </p:tgtEl>
                                      </p:cBhvr>
                                    </p:animEffect>
                                    <p:set>
                                      <p:cBhvr>
                                        <p:cTn id="42" dur="1" fill="hold">
                                          <p:stCondLst>
                                            <p:cond delay="499"/>
                                          </p:stCondLst>
                                        </p:cTn>
                                        <p:tgtEl>
                                          <p:spTgt spid="3">
                                            <p:txEl>
                                              <p:pRg st="7" end="7"/>
                                            </p:txEl>
                                          </p:spTgt>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7">
                                            <p:txEl>
                                              <p:pRg st="0" end="0"/>
                                            </p:txEl>
                                          </p:spTgt>
                                        </p:tgtEl>
                                        <p:attrNameLst>
                                          <p:attrName>style.visibility</p:attrName>
                                        </p:attrNameLst>
                                      </p:cBhvr>
                                      <p:to>
                                        <p:strVal val="visible"/>
                                      </p:to>
                                    </p:set>
                                    <p:animEffect transition="in" filter="barn(inVertical)">
                                      <p:cBhvr>
                                        <p:cTn id="47" dur="500"/>
                                        <p:tgtEl>
                                          <p:spTgt spid="7">
                                            <p:txEl>
                                              <p:pRg st="0" end="0"/>
                                            </p:txEl>
                                          </p:spTgt>
                                        </p:tgtEl>
                                      </p:cBhvr>
                                    </p:animEffect>
                                  </p:childTnLst>
                                </p:cTn>
                              </p:par>
                              <p:par>
                                <p:cTn id="48" presetID="16" presetClass="entr" presetSubtype="21" fill="hold" nodeType="withEffect">
                                  <p:stCondLst>
                                    <p:cond delay="0"/>
                                  </p:stCondLst>
                                  <p:childTnLst>
                                    <p:set>
                                      <p:cBhvr>
                                        <p:cTn id="49" dur="1" fill="hold">
                                          <p:stCondLst>
                                            <p:cond delay="0"/>
                                          </p:stCondLst>
                                        </p:cTn>
                                        <p:tgtEl>
                                          <p:spTgt spid="7">
                                            <p:txEl>
                                              <p:pRg st="1" end="1"/>
                                            </p:txEl>
                                          </p:spTgt>
                                        </p:tgtEl>
                                        <p:attrNameLst>
                                          <p:attrName>style.visibility</p:attrName>
                                        </p:attrNameLst>
                                      </p:cBhvr>
                                      <p:to>
                                        <p:strVal val="visible"/>
                                      </p:to>
                                    </p:set>
                                    <p:animEffect transition="in" filter="barn(inVertical)">
                                      <p:cBhvr>
                                        <p:cTn id="5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3" name="Rectangle 2"/>
          <p:cNvSpPr/>
          <p:nvPr/>
        </p:nvSpPr>
        <p:spPr>
          <a:xfrm>
            <a:off x="251520" y="1268760"/>
            <a:ext cx="8568952" cy="5416868"/>
          </a:xfrm>
          <a:prstGeom prst="rect">
            <a:avLst/>
          </a:prstGeom>
        </p:spPr>
        <p:txBody>
          <a:bodyPr wrap="square">
            <a:spAutoFit/>
          </a:bodyPr>
          <a:lstStyle/>
          <a:p>
            <a:pPr algn="just"/>
            <a:r>
              <a:rPr lang="en-US" sz="2000" b="1" i="1">
                <a:solidFill>
                  <a:srgbClr val="FF0000"/>
                </a:solidFill>
                <a:latin typeface="Arial" pitchFamily="34" charset="0"/>
                <a:cs typeface="Arial" pitchFamily="34" charset="0"/>
              </a:rPr>
              <a:t>2.5. Hướng dẫn học sinh vận dụng Định luật Ôm vào giải bài tập mạch điện</a:t>
            </a:r>
            <a:endParaRPr lang="en-US" sz="2000">
              <a:solidFill>
                <a:srgbClr val="FF0000"/>
              </a:solidFill>
              <a:latin typeface="Arial" pitchFamily="34" charset="0"/>
              <a:cs typeface="Arial" pitchFamily="34" charset="0"/>
            </a:endParaRPr>
          </a:p>
          <a:p>
            <a:pPr algn="just"/>
            <a:endParaRPr lang="en-US" sz="700">
              <a:solidFill>
                <a:srgbClr val="FF0000"/>
              </a:solidFill>
              <a:latin typeface="Arial" pitchFamily="34" charset="0"/>
              <a:cs typeface="Arial" pitchFamily="34" charset="0"/>
            </a:endParaRPr>
          </a:p>
          <a:p>
            <a:pPr algn="just"/>
            <a:r>
              <a:rPr lang="en-US" b="1">
                <a:solidFill>
                  <a:srgbClr val="FF0000"/>
                </a:solidFill>
                <a:latin typeface="Arial" pitchFamily="34" charset="0"/>
                <a:cs typeface="Arial" pitchFamily="34" charset="0"/>
              </a:rPr>
              <a:t>* Với giáo viên:</a:t>
            </a:r>
            <a:r>
              <a:rPr lang="en-US" b="1">
                <a:latin typeface="Arial" pitchFamily="34" charset="0"/>
                <a:cs typeface="Arial" pitchFamily="34" charset="0"/>
              </a:rPr>
              <a:t>	</a:t>
            </a:r>
            <a:endParaRPr lang="en-US">
              <a:latin typeface="Arial" pitchFamily="34" charset="0"/>
              <a:cs typeface="Arial" pitchFamily="34" charset="0"/>
            </a:endParaRPr>
          </a:p>
          <a:p>
            <a:pPr algn="just">
              <a:lnSpc>
                <a:spcPct val="150000"/>
              </a:lnSpc>
            </a:pPr>
            <a:r>
              <a:rPr lang="en-US" b="1">
                <a:solidFill>
                  <a:srgbClr val="2D1BB1"/>
                </a:solidFill>
                <a:latin typeface="Arial" pitchFamily="34" charset="0"/>
                <a:cs typeface="Arial" pitchFamily="34" charset="0"/>
              </a:rPr>
              <a:t>- Nêu câu hỏi gợi mở, dẫn dắt để học sinh biết vận dụng hệ  thức của định luật Ôm, các công thức của đoạn mạch nối tiếp, đoạn mạch song song vào giải bài toán</a:t>
            </a:r>
            <a:endParaRPr lang="en-US" b="1">
              <a:solidFill>
                <a:srgbClr val="00B050"/>
              </a:solidFill>
              <a:latin typeface="Arial" pitchFamily="34" charset="0"/>
              <a:cs typeface="Arial" pitchFamily="34" charset="0"/>
            </a:endParaRPr>
          </a:p>
          <a:p>
            <a:pPr>
              <a:lnSpc>
                <a:spcPct val="150000"/>
              </a:lnSpc>
            </a:pPr>
            <a:r>
              <a:rPr lang="en-US" b="1">
                <a:solidFill>
                  <a:srgbClr val="261799"/>
                </a:solidFill>
                <a:latin typeface="Arial" pitchFamily="34" charset="0"/>
                <a:cs typeface="Arial" pitchFamily="34" charset="0"/>
              </a:rPr>
              <a:t>- Khi mạch điện không cho dữ kiện cụ thể về I,U mà cho các dụng cụ đo thì  nêu câu hỏi gợi ý về dụng cụ đo, để tìm được I, U</a:t>
            </a:r>
          </a:p>
          <a:p>
            <a:r>
              <a:rPr lang="en-US" b="1">
                <a:latin typeface="Arial" pitchFamily="34" charset="0"/>
                <a:cs typeface="Arial" pitchFamily="34" charset="0"/>
              </a:rPr>
              <a:t>	</a:t>
            </a:r>
            <a:r>
              <a:rPr lang="en-US" b="1">
                <a:solidFill>
                  <a:srgbClr val="FF0000"/>
                </a:solidFill>
                <a:latin typeface="Arial" pitchFamily="34" charset="0"/>
                <a:cs typeface="Arial" pitchFamily="34" charset="0"/>
              </a:rPr>
              <a:t>Ví dụ:</a:t>
            </a:r>
            <a:r>
              <a:rPr lang="en-US" b="1">
                <a:latin typeface="Arial" pitchFamily="34" charset="0"/>
                <a:cs typeface="Arial" pitchFamily="34" charset="0"/>
              </a:rPr>
              <a:t> </a:t>
            </a:r>
          </a:p>
          <a:p>
            <a:r>
              <a:rPr lang="en-US" b="1">
                <a:latin typeface="Arial" pitchFamily="34" charset="0"/>
                <a:cs typeface="Arial" pitchFamily="34" charset="0"/>
              </a:rPr>
              <a:t>	? Trong mạch điện có các dụng cụ đo nào?</a:t>
            </a:r>
          </a:p>
          <a:p>
            <a:r>
              <a:rPr lang="en-US" b="1">
                <a:latin typeface="Arial" pitchFamily="34" charset="0"/>
                <a:cs typeface="Arial" pitchFamily="34" charset="0"/>
              </a:rPr>
              <a:t>	? Ampe kế được mắc với bộ phận nào? Đo giá trị của đại lượng nào trong mạch?</a:t>
            </a:r>
          </a:p>
          <a:p>
            <a:r>
              <a:rPr lang="en-US" b="1">
                <a:latin typeface="Arial" pitchFamily="34" charset="0"/>
                <a:cs typeface="Arial" pitchFamily="34" charset="0"/>
              </a:rPr>
              <a:t>	? Vôn kế được mắc với hai điểm nào? mắc song song với bộ phận nào? Đo giá trị của đại lượng nào trong mạch?</a:t>
            </a:r>
          </a:p>
          <a:p>
            <a:pPr algn="just">
              <a:lnSpc>
                <a:spcPct val="150000"/>
              </a:lnSpc>
            </a:pPr>
            <a:endParaRPr lang="en-US" b="1">
              <a:solidFill>
                <a:srgbClr val="2D1BB1"/>
              </a:solidFill>
              <a:latin typeface="Arial" pitchFamily="34" charset="0"/>
              <a:cs typeface="Arial" pitchFamily="34" charset="0"/>
            </a:endParaRPr>
          </a:p>
        </p:txBody>
      </p:sp>
      <p:sp>
        <p:nvSpPr>
          <p:cNvPr id="6" name="TextBox 5"/>
          <p:cNvSpPr txBox="1"/>
          <p:nvPr/>
        </p:nvSpPr>
        <p:spPr>
          <a:xfrm>
            <a:off x="150493" y="90872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8" name="Rectangle 7"/>
          <p:cNvSpPr/>
          <p:nvPr/>
        </p:nvSpPr>
        <p:spPr>
          <a:xfrm>
            <a:off x="179512" y="4300061"/>
            <a:ext cx="8640960" cy="2169825"/>
          </a:xfrm>
          <a:prstGeom prst="rect">
            <a:avLst/>
          </a:prstGeom>
        </p:spPr>
        <p:txBody>
          <a:bodyPr wrap="square">
            <a:spAutoFit/>
          </a:bodyPr>
          <a:lstStyle/>
          <a:p>
            <a:pPr>
              <a:lnSpc>
                <a:spcPct val="150000"/>
              </a:lnSpc>
            </a:pPr>
            <a:r>
              <a:rPr lang="en-US" b="1">
                <a:solidFill>
                  <a:srgbClr val="261799"/>
                </a:solidFill>
                <a:latin typeface="Arial" pitchFamily="34" charset="0"/>
                <a:cs typeface="Arial" pitchFamily="34" charset="0"/>
              </a:rPr>
              <a:t>- Từ các câu hỏi gợi ý, khi học sinh trả lời đúng thì dẫn dắt HS viết công thức tính đại lượng cần tìm</a:t>
            </a:r>
          </a:p>
          <a:p>
            <a:pPr>
              <a:lnSpc>
                <a:spcPct val="150000"/>
              </a:lnSpc>
            </a:pPr>
            <a:r>
              <a:rPr lang="en-US" b="1">
                <a:solidFill>
                  <a:srgbClr val="261799"/>
                </a:solidFill>
                <a:latin typeface="Arial" pitchFamily="34" charset="0"/>
                <a:cs typeface="Arial" pitchFamily="34" charset="0"/>
              </a:rPr>
              <a:t>- Lập thành sơ đồ luận giải để HS nắm được các bước tính của yêu cầu trong bài tập</a:t>
            </a:r>
          </a:p>
          <a:p>
            <a:pPr>
              <a:lnSpc>
                <a:spcPct val="150000"/>
              </a:lnSpc>
            </a:pPr>
            <a:r>
              <a:rPr lang="pt-BR" b="1">
                <a:solidFill>
                  <a:srgbClr val="261799"/>
                </a:solidFill>
                <a:latin typeface="Arial" pitchFamily="34" charset="0"/>
                <a:cs typeface="Arial" pitchFamily="34" charset="0"/>
              </a:rPr>
              <a:t>- Rút kinh nghiệm chung, nêu các bước cơ bản cho mỗi dạng bài.</a:t>
            </a:r>
            <a:endParaRPr lang="en-US" b="1">
              <a:solidFill>
                <a:srgbClr val="261799"/>
              </a:solidFill>
              <a:latin typeface="Arial" pitchFamily="34" charset="0"/>
              <a:cs typeface="Arial" pitchFamily="34" charset="0"/>
            </a:endParaRPr>
          </a:p>
        </p:txBody>
      </p:sp>
      <p:sp>
        <p:nvSpPr>
          <p:cNvPr id="7" name="TextBox 6">
            <a:extLst>
              <a:ext uri="{FF2B5EF4-FFF2-40B4-BE49-F238E27FC236}">
                <a16:creationId xmlns:a16="http://schemas.microsoft.com/office/drawing/2014/main" id="{704AB2E2-71C4-4668-9F59-7AE078EF2956}"/>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2416012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 calcmode="lin" valueType="num">
                                      <p:cBhvr additive="base">
                                        <p:cTn id="1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 calcmode="lin" valueType="num">
                                      <p:cBhvr additive="base">
                                        <p:cTn id="2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3">
                                            <p:txEl>
                                              <p:pRg st="5" end="5"/>
                                            </p:txEl>
                                          </p:spTgt>
                                        </p:tgtEl>
                                      </p:cBhvr>
                                    </p:animEffect>
                                    <p:set>
                                      <p:cBhvr>
                                        <p:cTn id="29" dur="1" fill="hold">
                                          <p:stCondLst>
                                            <p:cond delay="499"/>
                                          </p:stCondLst>
                                        </p:cTn>
                                        <p:tgtEl>
                                          <p:spTgt spid="3">
                                            <p:txEl>
                                              <p:pRg st="5" end="5"/>
                                            </p:txEl>
                                          </p:spTgt>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3">
                                            <p:txEl>
                                              <p:pRg st="6" end="6"/>
                                            </p:txEl>
                                          </p:spTgt>
                                        </p:tgtEl>
                                      </p:cBhvr>
                                    </p:animEffect>
                                    <p:set>
                                      <p:cBhvr>
                                        <p:cTn id="32" dur="1" fill="hold">
                                          <p:stCondLst>
                                            <p:cond delay="499"/>
                                          </p:stCondLst>
                                        </p:cTn>
                                        <p:tgtEl>
                                          <p:spTgt spid="3">
                                            <p:txEl>
                                              <p:pRg st="6" end="6"/>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3">
                                            <p:txEl>
                                              <p:pRg st="7" end="7"/>
                                            </p:txEl>
                                          </p:spTgt>
                                        </p:tgtEl>
                                      </p:cBhvr>
                                    </p:animEffect>
                                    <p:set>
                                      <p:cBhvr>
                                        <p:cTn id="35" dur="1" fill="hold">
                                          <p:stCondLst>
                                            <p:cond delay="499"/>
                                          </p:stCondLst>
                                        </p:cTn>
                                        <p:tgtEl>
                                          <p:spTgt spid="3">
                                            <p:txEl>
                                              <p:pRg st="7" end="7"/>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3">
                                            <p:txEl>
                                              <p:pRg st="8" end="8"/>
                                            </p:txEl>
                                          </p:spTgt>
                                        </p:tgtEl>
                                      </p:cBhvr>
                                    </p:animEffect>
                                    <p:set>
                                      <p:cBhvr>
                                        <p:cTn id="38" dur="1" fill="hold">
                                          <p:stCondLst>
                                            <p:cond delay="499"/>
                                          </p:stCondLst>
                                        </p:cTn>
                                        <p:tgtEl>
                                          <p:spTgt spid="3">
                                            <p:txEl>
                                              <p:pRg st="8" end="8"/>
                                            </p:txEl>
                                          </p:spTgt>
                                        </p:tgtEl>
                                        <p:attrNameLst>
                                          <p:attrName>style.visibility</p:attrName>
                                        </p:attrNameLst>
                                      </p:cBhvr>
                                      <p:to>
                                        <p:strVal val="hidden"/>
                                      </p:to>
                                    </p:set>
                                  </p:childTnLst>
                                </p:cTn>
                              </p:par>
                              <p:par>
                                <p:cTn id="39" presetID="42" presetClass="entr" presetSubtype="0" fill="hold"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Effect transition="in" filter="fade">
                                      <p:cBhvr>
                                        <p:cTn id="41" dur="1000"/>
                                        <p:tgtEl>
                                          <p:spTgt spid="8">
                                            <p:txEl>
                                              <p:pRg st="0" end="0"/>
                                            </p:txEl>
                                          </p:spTgt>
                                        </p:tgtEl>
                                      </p:cBhvr>
                                    </p:animEffect>
                                    <p:anim calcmode="lin" valueType="num">
                                      <p:cBhvr>
                                        <p:cTn id="4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4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8">
                                            <p:txEl>
                                              <p:pRg st="1" end="1"/>
                                            </p:txEl>
                                          </p:spTgt>
                                        </p:tgtEl>
                                        <p:attrNameLst>
                                          <p:attrName>style.visibility</p:attrName>
                                        </p:attrNameLst>
                                      </p:cBhvr>
                                      <p:to>
                                        <p:strVal val="visible"/>
                                      </p:to>
                                    </p:set>
                                    <p:animEffect transition="in" filter="fade">
                                      <p:cBhvr>
                                        <p:cTn id="48" dur="1000"/>
                                        <p:tgtEl>
                                          <p:spTgt spid="8">
                                            <p:txEl>
                                              <p:pRg st="1" end="1"/>
                                            </p:txEl>
                                          </p:spTgt>
                                        </p:tgtEl>
                                      </p:cBhvr>
                                    </p:animEffect>
                                    <p:anim calcmode="lin" valueType="num">
                                      <p:cBhvr>
                                        <p:cTn id="4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5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8">
                                            <p:txEl>
                                              <p:pRg st="2" end="2"/>
                                            </p:txEl>
                                          </p:spTgt>
                                        </p:tgtEl>
                                        <p:attrNameLst>
                                          <p:attrName>style.visibility</p:attrName>
                                        </p:attrNameLst>
                                      </p:cBhvr>
                                      <p:to>
                                        <p:strVal val="visible"/>
                                      </p:to>
                                    </p:set>
                                    <p:animEffect transition="in" filter="barn(inVertical)">
                                      <p:cBhvr>
                                        <p:cTn id="5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3" name="Rectangle 2"/>
          <p:cNvSpPr/>
          <p:nvPr/>
        </p:nvSpPr>
        <p:spPr>
          <a:xfrm>
            <a:off x="251520" y="1268760"/>
            <a:ext cx="8568952" cy="1592744"/>
          </a:xfrm>
          <a:prstGeom prst="rect">
            <a:avLst/>
          </a:prstGeom>
        </p:spPr>
        <p:txBody>
          <a:bodyPr wrap="square">
            <a:spAutoFit/>
          </a:bodyPr>
          <a:lstStyle/>
          <a:p>
            <a:pPr algn="just">
              <a:lnSpc>
                <a:spcPct val="150000"/>
              </a:lnSpc>
            </a:pPr>
            <a:r>
              <a:rPr lang="en-US" sz="2000" b="1" i="1">
                <a:solidFill>
                  <a:srgbClr val="FF0000"/>
                </a:solidFill>
                <a:latin typeface="Arial" pitchFamily="34" charset="0"/>
                <a:cs typeface="Arial" pitchFamily="34" charset="0"/>
              </a:rPr>
              <a:t>2.5. Hướng dẫn học sinh vận dụng Định luật Ôm vào giải bài tập mạch điện</a:t>
            </a:r>
            <a:endParaRPr lang="en-US" sz="2000">
              <a:solidFill>
                <a:srgbClr val="FF0000"/>
              </a:solidFill>
              <a:latin typeface="Arial" pitchFamily="34" charset="0"/>
              <a:cs typeface="Arial" pitchFamily="34" charset="0"/>
            </a:endParaRPr>
          </a:p>
          <a:p>
            <a:pPr algn="just">
              <a:lnSpc>
                <a:spcPct val="150000"/>
              </a:lnSpc>
            </a:pPr>
            <a:endParaRPr lang="en-US" sz="700">
              <a:solidFill>
                <a:srgbClr val="FF0000"/>
              </a:solidFill>
              <a:latin typeface="Arial" pitchFamily="34" charset="0"/>
              <a:cs typeface="Arial" pitchFamily="34" charset="0"/>
            </a:endParaRPr>
          </a:p>
          <a:p>
            <a:pPr algn="just">
              <a:lnSpc>
                <a:spcPct val="150000"/>
              </a:lnSpc>
            </a:pPr>
            <a:r>
              <a:rPr lang="en-US" b="1">
                <a:solidFill>
                  <a:srgbClr val="FF0000"/>
                </a:solidFill>
                <a:latin typeface="Arial" pitchFamily="34" charset="0"/>
                <a:cs typeface="Arial" pitchFamily="34" charset="0"/>
              </a:rPr>
              <a:t>* Với học sinh:</a:t>
            </a:r>
            <a:endParaRPr lang="en-US">
              <a:solidFill>
                <a:srgbClr val="FF0000"/>
              </a:solidFill>
              <a:latin typeface="Arial" pitchFamily="34" charset="0"/>
              <a:cs typeface="Arial" pitchFamily="34" charset="0"/>
            </a:endParaRPr>
          </a:p>
        </p:txBody>
      </p:sp>
      <p:sp>
        <p:nvSpPr>
          <p:cNvPr id="6" name="TextBox 5"/>
          <p:cNvSpPr txBox="1"/>
          <p:nvPr/>
        </p:nvSpPr>
        <p:spPr>
          <a:xfrm>
            <a:off x="150493" y="90872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2" name="Rectangle 1"/>
          <p:cNvSpPr/>
          <p:nvPr/>
        </p:nvSpPr>
        <p:spPr>
          <a:xfrm>
            <a:off x="251520" y="2780928"/>
            <a:ext cx="8568952" cy="3000821"/>
          </a:xfrm>
          <a:prstGeom prst="rect">
            <a:avLst/>
          </a:prstGeom>
        </p:spPr>
        <p:txBody>
          <a:bodyPr wrap="square">
            <a:spAutoFit/>
          </a:bodyPr>
          <a:lstStyle/>
          <a:p>
            <a:pPr algn="just">
              <a:lnSpc>
                <a:spcPct val="150000"/>
              </a:lnSpc>
            </a:pPr>
            <a:r>
              <a:rPr lang="pt-BR" b="1">
                <a:solidFill>
                  <a:srgbClr val="2D1BB1"/>
                </a:solidFill>
                <a:latin typeface="Arial" pitchFamily="34" charset="0"/>
                <a:cs typeface="Arial" pitchFamily="34" charset="0"/>
              </a:rPr>
              <a:t>- Phân tích, nắm được đặc điểm mạch điện (nối tiếp hay song song  hay đoạn nào nối tiếp, đoạn nào song song)</a:t>
            </a:r>
            <a:endParaRPr lang="en-US" b="1">
              <a:solidFill>
                <a:srgbClr val="2D1BB1"/>
              </a:solidFill>
              <a:latin typeface="Arial" pitchFamily="34" charset="0"/>
              <a:cs typeface="Arial" pitchFamily="34" charset="0"/>
            </a:endParaRPr>
          </a:p>
          <a:p>
            <a:pPr algn="just">
              <a:lnSpc>
                <a:spcPct val="150000"/>
              </a:lnSpc>
            </a:pPr>
            <a:r>
              <a:rPr lang="pt-BR" b="1">
                <a:solidFill>
                  <a:srgbClr val="2D1BB1"/>
                </a:solidFill>
                <a:latin typeface="Arial" pitchFamily="34" charset="0"/>
                <a:cs typeface="Arial" pitchFamily="34" charset="0"/>
              </a:rPr>
              <a:t>- Ghi nhớ hệ thức của định luật Ôm, các công thức áp dụng từ định luật Ôm</a:t>
            </a:r>
            <a:endParaRPr lang="en-US" b="1">
              <a:solidFill>
                <a:srgbClr val="2D1BB1"/>
              </a:solidFill>
              <a:latin typeface="Arial" pitchFamily="34" charset="0"/>
              <a:cs typeface="Arial" pitchFamily="34" charset="0"/>
            </a:endParaRPr>
          </a:p>
          <a:p>
            <a:pPr algn="just">
              <a:lnSpc>
                <a:spcPct val="150000"/>
              </a:lnSpc>
            </a:pPr>
            <a:r>
              <a:rPr lang="pt-BR" b="1">
                <a:solidFill>
                  <a:srgbClr val="2D1BB1"/>
                </a:solidFill>
                <a:latin typeface="Arial" pitchFamily="34" charset="0"/>
                <a:cs typeface="Arial" pitchFamily="34" charset="0"/>
              </a:rPr>
              <a:t>- Ghi nhớ các biểu thức về cường độ dòng điện (I), hiệu điện thế ( U) và điện trở đoạn mạch (R</a:t>
            </a:r>
            <a:r>
              <a:rPr lang="pt-BR" b="1" baseline="-25000">
                <a:solidFill>
                  <a:srgbClr val="2D1BB1"/>
                </a:solidFill>
                <a:latin typeface="Arial" pitchFamily="34" charset="0"/>
                <a:cs typeface="Arial" pitchFamily="34" charset="0"/>
              </a:rPr>
              <a:t>tđ</a:t>
            </a:r>
            <a:r>
              <a:rPr lang="pt-BR" b="1">
                <a:solidFill>
                  <a:srgbClr val="2D1BB1"/>
                </a:solidFill>
                <a:latin typeface="Arial" pitchFamily="34" charset="0"/>
                <a:cs typeface="Arial" pitchFamily="34" charset="0"/>
              </a:rPr>
              <a:t>) áp dụng cho đoạn mạch nối tiếp, song song.</a:t>
            </a:r>
            <a:endParaRPr lang="en-US" b="1">
              <a:solidFill>
                <a:srgbClr val="2D1BB1"/>
              </a:solidFill>
              <a:latin typeface="Arial" pitchFamily="34" charset="0"/>
              <a:cs typeface="Arial" pitchFamily="34" charset="0"/>
            </a:endParaRPr>
          </a:p>
          <a:p>
            <a:pPr algn="just">
              <a:lnSpc>
                <a:spcPct val="150000"/>
              </a:lnSpc>
            </a:pPr>
            <a:r>
              <a:rPr lang="pt-BR" b="1">
                <a:solidFill>
                  <a:srgbClr val="2D1BB1"/>
                </a:solidFill>
                <a:latin typeface="Arial" pitchFamily="34" charset="0"/>
                <a:cs typeface="Arial" pitchFamily="34" charset="0"/>
              </a:rPr>
              <a:t>- Vận dụng linh hoạt các biểu thức của định luật ôm , của mạch nối tiếp, song song.</a:t>
            </a:r>
            <a:endParaRPr lang="en-US" b="1">
              <a:solidFill>
                <a:srgbClr val="2D1BB1"/>
              </a:solidFill>
              <a:latin typeface="Arial" pitchFamily="34" charset="0"/>
              <a:cs typeface="Arial" pitchFamily="34" charset="0"/>
            </a:endParaRPr>
          </a:p>
        </p:txBody>
      </p:sp>
      <p:sp>
        <p:nvSpPr>
          <p:cNvPr id="7" name="Rectangle 6"/>
          <p:cNvSpPr/>
          <p:nvPr/>
        </p:nvSpPr>
        <p:spPr>
          <a:xfrm>
            <a:off x="251520" y="2348880"/>
            <a:ext cx="8424936" cy="2585323"/>
          </a:xfrm>
          <a:prstGeom prst="rect">
            <a:avLst/>
          </a:prstGeom>
        </p:spPr>
        <p:txBody>
          <a:bodyPr wrap="square">
            <a:spAutoFit/>
          </a:bodyPr>
          <a:lstStyle/>
          <a:p>
            <a:pPr algn="just">
              <a:lnSpc>
                <a:spcPct val="150000"/>
              </a:lnSpc>
            </a:pPr>
            <a:r>
              <a:rPr lang="pt-BR" b="1">
                <a:solidFill>
                  <a:srgbClr val="FF0000"/>
                </a:solidFill>
                <a:latin typeface="Arial" pitchFamily="34" charset="0"/>
                <a:cs typeface="Arial" pitchFamily="34" charset="0"/>
              </a:rPr>
              <a:t>* Kết quả đạt được của giải pháp</a:t>
            </a:r>
            <a:endParaRPr lang="en-US" b="1">
              <a:solidFill>
                <a:srgbClr val="FF0000"/>
              </a:solidFill>
              <a:latin typeface="Arial" pitchFamily="34" charset="0"/>
              <a:cs typeface="Arial" pitchFamily="34" charset="0"/>
            </a:endParaRPr>
          </a:p>
          <a:p>
            <a:pPr algn="just">
              <a:lnSpc>
                <a:spcPct val="150000"/>
              </a:lnSpc>
            </a:pPr>
            <a:r>
              <a:rPr lang="pt-BR" b="1">
                <a:solidFill>
                  <a:srgbClr val="2D1BB1"/>
                </a:solidFill>
                <a:latin typeface="Arial" pitchFamily="34" charset="0"/>
                <a:cs typeface="Arial" pitchFamily="34" charset="0"/>
              </a:rPr>
              <a:t>- Học sinh nắm được trình tự các bước giải bài toán, viết được các công thức tính cần áp dụng và giải quyết được yêu cầu đặt ra của bài tập.</a:t>
            </a:r>
            <a:endParaRPr lang="en-US" b="1">
              <a:solidFill>
                <a:srgbClr val="2D1BB1"/>
              </a:solidFill>
              <a:latin typeface="Arial" pitchFamily="34" charset="0"/>
              <a:cs typeface="Arial" pitchFamily="34" charset="0"/>
            </a:endParaRPr>
          </a:p>
          <a:p>
            <a:pPr algn="just">
              <a:lnSpc>
                <a:spcPct val="150000"/>
              </a:lnSpc>
            </a:pPr>
            <a:r>
              <a:rPr lang="pt-BR" b="1">
                <a:solidFill>
                  <a:srgbClr val="2D1BB1"/>
                </a:solidFill>
                <a:latin typeface="Arial" pitchFamily="34" charset="0"/>
                <a:cs typeface="Arial" pitchFamily="34" charset="0"/>
              </a:rPr>
              <a:t>- Học sinh có thể vận dụng linh hoạt các công thức tính, tìm được lời giải khác cho yêu cầu của bài.</a:t>
            </a:r>
            <a:endParaRPr lang="en-US" b="1">
              <a:solidFill>
                <a:srgbClr val="2D1BB1"/>
              </a:solidFill>
              <a:latin typeface="Arial" pitchFamily="34" charset="0"/>
              <a:cs typeface="Arial" pitchFamily="34" charset="0"/>
            </a:endParaRPr>
          </a:p>
          <a:p>
            <a:pPr algn="just">
              <a:lnSpc>
                <a:spcPct val="150000"/>
              </a:lnSpc>
            </a:pPr>
            <a:endParaRPr lang="en-US" b="1">
              <a:solidFill>
                <a:srgbClr val="2D1BB1"/>
              </a:solidFill>
              <a:latin typeface="Arial" pitchFamily="34" charset="0"/>
              <a:cs typeface="Arial" pitchFamily="34" charset="0"/>
            </a:endParaRPr>
          </a:p>
        </p:txBody>
      </p:sp>
      <p:sp>
        <p:nvSpPr>
          <p:cNvPr id="8" name="TextBox 7">
            <a:extLst>
              <a:ext uri="{FF2B5EF4-FFF2-40B4-BE49-F238E27FC236}">
                <a16:creationId xmlns:a16="http://schemas.microsoft.com/office/drawing/2014/main" id="{B916CEA5-C240-49B7-902E-2EFC21F0CB9C}"/>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227459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arn(inVertical)">
                                      <p:cBhvr>
                                        <p:cTn id="11" dur="500"/>
                                        <p:tgtEl>
                                          <p:spTgt spid="2">
                                            <p:txEl>
                                              <p:pRg st="1" end="1"/>
                                            </p:txEl>
                                          </p:spTgt>
                                        </p:tgtEl>
                                      </p:cBhvr>
                                    </p:animEffect>
                                  </p:childTnLst>
                                </p:cTn>
                              </p:par>
                              <p:par>
                                <p:cTn id="12" presetID="16" presetClass="entr" presetSubtype="21" fill="hold" nodeType="with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barn(inVertical)">
                                      <p:cBhvr>
                                        <p:cTn id="14" dur="500"/>
                                        <p:tgtEl>
                                          <p:spTgt spid="2">
                                            <p:txEl>
                                              <p:pRg st="2" end="2"/>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arn(inVertical)">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3">
                                            <p:txEl>
                                              <p:pRg st="2" end="2"/>
                                            </p:txEl>
                                          </p:spTgt>
                                        </p:tgtEl>
                                      </p:cBhvr>
                                    </p:animEffect>
                                    <p:set>
                                      <p:cBhvr>
                                        <p:cTn id="22" dur="1" fill="hold">
                                          <p:stCondLst>
                                            <p:cond delay="499"/>
                                          </p:stCondLst>
                                        </p:cTn>
                                        <p:tgtEl>
                                          <p:spTgt spid="3">
                                            <p:txEl>
                                              <p:pRg st="2" end="2"/>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
                                            <p:txEl>
                                              <p:pRg st="0" end="0"/>
                                            </p:txEl>
                                          </p:spTgt>
                                        </p:tgtEl>
                                      </p:cBhvr>
                                    </p:animEffect>
                                    <p:set>
                                      <p:cBhvr>
                                        <p:cTn id="25" dur="1" fill="hold">
                                          <p:stCondLst>
                                            <p:cond delay="499"/>
                                          </p:stCondLst>
                                        </p:cTn>
                                        <p:tgtEl>
                                          <p:spTgt spid="2">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
                                            <p:txEl>
                                              <p:pRg st="1" end="1"/>
                                            </p:txEl>
                                          </p:spTgt>
                                        </p:tgtEl>
                                      </p:cBhvr>
                                    </p:animEffect>
                                    <p:set>
                                      <p:cBhvr>
                                        <p:cTn id="28" dur="1" fill="hold">
                                          <p:stCondLst>
                                            <p:cond delay="499"/>
                                          </p:stCondLst>
                                        </p:cTn>
                                        <p:tgtEl>
                                          <p:spTgt spid="2">
                                            <p:txEl>
                                              <p:pRg st="1" end="1"/>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
                                            <p:txEl>
                                              <p:pRg st="2" end="2"/>
                                            </p:txEl>
                                          </p:spTgt>
                                        </p:tgtEl>
                                      </p:cBhvr>
                                    </p:animEffect>
                                    <p:set>
                                      <p:cBhvr>
                                        <p:cTn id="31" dur="1" fill="hold">
                                          <p:stCondLst>
                                            <p:cond delay="499"/>
                                          </p:stCondLst>
                                        </p:cTn>
                                        <p:tgtEl>
                                          <p:spTgt spid="2">
                                            <p:txEl>
                                              <p:pRg st="2" end="2"/>
                                            </p:txEl>
                                          </p:spTgt>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2">
                                            <p:txEl>
                                              <p:pRg st="3" end="3"/>
                                            </p:txEl>
                                          </p:spTgt>
                                        </p:tgtEl>
                                      </p:cBhvr>
                                    </p:animEffect>
                                    <p:set>
                                      <p:cBhvr>
                                        <p:cTn id="34" dur="1" fill="hold">
                                          <p:stCondLst>
                                            <p:cond delay="499"/>
                                          </p:stCondLst>
                                        </p:cTn>
                                        <p:tgtEl>
                                          <p:spTgt spid="2">
                                            <p:txEl>
                                              <p:pRg st="3" end="3"/>
                                            </p:txEl>
                                          </p:spTgt>
                                        </p:tgtEl>
                                        <p:attrNameLst>
                                          <p:attrName>style.visibility</p:attrName>
                                        </p:attrNameLst>
                                      </p:cBhvr>
                                      <p:to>
                                        <p:strVal val="hidden"/>
                                      </p:to>
                                    </p:set>
                                  </p:childTnLst>
                                </p:cTn>
                              </p:par>
                              <p:par>
                                <p:cTn id="35" presetID="16" presetClass="entr" presetSubtype="21" fill="hold"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arn(inVertic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7">
                                            <p:txEl>
                                              <p:pRg st="1" end="1"/>
                                            </p:txEl>
                                          </p:spTgt>
                                        </p:tgtEl>
                                        <p:attrNameLst>
                                          <p:attrName>style.visibility</p:attrName>
                                        </p:attrNameLst>
                                      </p:cBhvr>
                                      <p:to>
                                        <p:strVal val="visible"/>
                                      </p:to>
                                    </p:set>
                                    <p:animEffect transition="in" filter="barn(inVertical)">
                                      <p:cBhvr>
                                        <p:cTn id="42" dur="500"/>
                                        <p:tgtEl>
                                          <p:spTgt spid="7">
                                            <p:txEl>
                                              <p:pRg st="1" end="1"/>
                                            </p:txEl>
                                          </p:spTgt>
                                        </p:tgtEl>
                                      </p:cBhvr>
                                    </p:animEffect>
                                  </p:childTnLst>
                                </p:cTn>
                              </p:par>
                              <p:par>
                                <p:cTn id="43" presetID="16" presetClass="entr" presetSubtype="21" fill="hold" nodeType="withEffect">
                                  <p:stCondLst>
                                    <p:cond delay="0"/>
                                  </p:stCondLst>
                                  <p:childTnLst>
                                    <p:set>
                                      <p:cBhvr>
                                        <p:cTn id="44" dur="1" fill="hold">
                                          <p:stCondLst>
                                            <p:cond delay="0"/>
                                          </p:stCondLst>
                                        </p:cTn>
                                        <p:tgtEl>
                                          <p:spTgt spid="7">
                                            <p:txEl>
                                              <p:pRg st="2" end="2"/>
                                            </p:txEl>
                                          </p:spTgt>
                                        </p:tgtEl>
                                        <p:attrNameLst>
                                          <p:attrName>style.visibility</p:attrName>
                                        </p:attrNameLst>
                                      </p:cBhvr>
                                      <p:to>
                                        <p:strVal val="visible"/>
                                      </p:to>
                                    </p:set>
                                    <p:animEffect transition="in" filter="barn(inVertical)">
                                      <p:cBhvr>
                                        <p:cTn id="45"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5" name="TextBox 4"/>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
        <p:nvSpPr>
          <p:cNvPr id="7" name="TextBox 6"/>
          <p:cNvSpPr txBox="1"/>
          <p:nvPr/>
        </p:nvSpPr>
        <p:spPr>
          <a:xfrm>
            <a:off x="179512" y="980728"/>
            <a:ext cx="3456384" cy="400110"/>
          </a:xfrm>
          <a:prstGeom prst="rect">
            <a:avLst/>
          </a:prstGeom>
          <a:noFill/>
        </p:spPr>
        <p:txBody>
          <a:bodyPr wrap="square" rtlCol="0">
            <a:spAutoFit/>
          </a:bodyPr>
          <a:lstStyle/>
          <a:p>
            <a:pPr algn="just"/>
            <a:r>
              <a:rPr lang="en-US" sz="2000" b="1" dirty="0">
                <a:solidFill>
                  <a:srgbClr val="0070C0"/>
                </a:solidFill>
                <a:latin typeface="Arial" pitchFamily="34" charset="0"/>
                <a:cs typeface="Arial" pitchFamily="34" charset="0"/>
              </a:rPr>
              <a:t>I. LÍ DO CHỌN GIẢI PHÁP</a:t>
            </a:r>
          </a:p>
        </p:txBody>
      </p:sp>
      <p:sp>
        <p:nvSpPr>
          <p:cNvPr id="8" name="TextBox 7"/>
          <p:cNvSpPr txBox="1"/>
          <p:nvPr/>
        </p:nvSpPr>
        <p:spPr>
          <a:xfrm>
            <a:off x="467544" y="1411694"/>
            <a:ext cx="8064896" cy="3693319"/>
          </a:xfrm>
          <a:prstGeom prst="rect">
            <a:avLst/>
          </a:prstGeom>
          <a:noFill/>
        </p:spPr>
        <p:txBody>
          <a:bodyPr wrap="square" rtlCol="0">
            <a:spAutoFit/>
          </a:bodyPr>
          <a:lstStyle/>
          <a:p>
            <a:pPr algn="just"/>
            <a:r>
              <a:rPr lang="en-US" b="1">
                <a:solidFill>
                  <a:srgbClr val="C00000"/>
                </a:solidFill>
                <a:latin typeface="Arial" pitchFamily="34" charset="0"/>
                <a:cs typeface="Arial" pitchFamily="34" charset="0"/>
              </a:rPr>
              <a:t>- Vật lí là bộ môn khoa học thực nghiệm. Kiến thức được hình thành trên cơ sở quan sát hiện tượng, thực hành, thí nghiệm, … Việc trả lời các câu hỏi, giải các bài tập cũng là củng cố, khắc sâu kiến thức, phát triển năng lực, phẩm chất cho người học.</a:t>
            </a:r>
          </a:p>
          <a:p>
            <a:pPr algn="just"/>
            <a:endParaRPr lang="en-US" b="1">
              <a:solidFill>
                <a:srgbClr val="002060"/>
              </a:solidFill>
              <a:latin typeface="Arial" pitchFamily="34" charset="0"/>
              <a:cs typeface="Arial" pitchFamily="34" charset="0"/>
            </a:endParaRPr>
          </a:p>
          <a:p>
            <a:pPr algn="just"/>
            <a:r>
              <a:rPr lang="en-US" b="1">
                <a:solidFill>
                  <a:srgbClr val="002060"/>
                </a:solidFill>
                <a:latin typeface="Arial" pitchFamily="34" charset="0"/>
                <a:cs typeface="Arial" pitchFamily="34" charset="0"/>
              </a:rPr>
              <a:t>- Bài tập Vật lí là phương tiện dạy học cho học sinh. Việc hướng dẫn học sinh phân tích tìm lời giải cho các bài tập là nhu cầu thiết thực trong dạy học bộ môn, đặc biệt là trong nội dung Điện học Vật lí 9.</a:t>
            </a:r>
          </a:p>
          <a:p>
            <a:pPr algn="just"/>
            <a:endParaRPr lang="en-US" b="1">
              <a:solidFill>
                <a:srgbClr val="C00000"/>
              </a:solidFill>
              <a:latin typeface="Arial" pitchFamily="34" charset="0"/>
              <a:cs typeface="Arial" pitchFamily="34" charset="0"/>
            </a:endParaRPr>
          </a:p>
          <a:p>
            <a:pPr algn="just"/>
            <a:r>
              <a:rPr lang="en-US" b="1">
                <a:solidFill>
                  <a:srgbClr val="C00000"/>
                </a:solidFill>
                <a:latin typeface="Arial" pitchFamily="34" charset="0"/>
                <a:cs typeface="Arial" pitchFamily="34" charset="0"/>
              </a:rPr>
              <a:t>- Thực tiễn dạy học Vật lí 9 cho thấy, học sinh khi giải bài tập  còn lúng túng khi nhận biết, phân loại mạch điện mắc nối tiếp hay song song. Đặc biệt là những mạch điện vẽ không tường minh; hoặc vẽ khác đi so với dạng cơ bản hoặc mạch điện có sự đóng ngắt của khóa K</a:t>
            </a:r>
          </a:p>
        </p:txBody>
      </p:sp>
      <p:sp>
        <p:nvSpPr>
          <p:cNvPr id="9" name="Right Arrow 8"/>
          <p:cNvSpPr/>
          <p:nvPr/>
        </p:nvSpPr>
        <p:spPr>
          <a:xfrm>
            <a:off x="323528" y="2924944"/>
            <a:ext cx="288032" cy="1082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251520" y="5384249"/>
            <a:ext cx="288032" cy="1082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11" name="Rectangle 10"/>
          <p:cNvSpPr/>
          <p:nvPr/>
        </p:nvSpPr>
        <p:spPr>
          <a:xfrm>
            <a:off x="539552" y="5302949"/>
            <a:ext cx="8064896" cy="646331"/>
          </a:xfrm>
          <a:prstGeom prst="rect">
            <a:avLst/>
          </a:prstGeom>
        </p:spPr>
        <p:txBody>
          <a:bodyPr wrap="square">
            <a:spAutoFit/>
          </a:bodyPr>
          <a:lstStyle/>
          <a:p>
            <a:pPr algn="just"/>
            <a:r>
              <a:rPr lang="en-US" b="1" dirty="0" err="1">
                <a:solidFill>
                  <a:srgbClr val="002060"/>
                </a:solidFill>
                <a:latin typeface="Arial" pitchFamily="34" charset="0"/>
                <a:cs typeface="Arial" pitchFamily="34" charset="0"/>
              </a:rPr>
              <a:t>Học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sinh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dễ</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nhầm</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lẫn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về</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mắc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mạch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điện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dẫn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tới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giải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sai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hoặc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không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giải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được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bài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tập</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chán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nản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không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hứng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thú</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học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tập</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bộ</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môn</a:t>
            </a:r>
            <a:r>
              <a:rPr lang="en-US" b="1" dirty="0">
                <a:solidFill>
                  <a:srgbClr val="002060"/>
                </a:solidFill>
                <a:latin typeface="Arial" pitchFamily="34" charset="0"/>
                <a:cs typeface="Arial" pitchFamily="34" charset="0"/>
              </a:rPr>
              <a:t>.</a:t>
            </a:r>
            <a:endParaRPr lang="en-US" b="1" dirty="0">
              <a:solidFill>
                <a:srgbClr val="002060"/>
              </a:solidFill>
            </a:endParaRPr>
          </a:p>
        </p:txBody>
      </p:sp>
    </p:spTree>
    <p:extLst>
      <p:ext uri="{BB962C8B-B14F-4D97-AF65-F5344CB8AC3E}">
        <p14:creationId xmlns:p14="http://schemas.microsoft.com/office/powerpoint/2010/main" val="200220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22" presetClass="entr" presetSubtype="4" fill="hold" nodeType="with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wipe(down)">
                                      <p:cBhvr>
                                        <p:cTn id="20" dur="500"/>
                                        <p:tgtEl>
                                          <p:spTgt spid="8">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8">
                                            <p:txEl>
                                              <p:pRg st="4" end="4"/>
                                            </p:txEl>
                                          </p:spTgt>
                                        </p:tgtEl>
                                        <p:attrNameLst>
                                          <p:attrName>style.visibility</p:attrName>
                                        </p:attrNameLst>
                                      </p:cBhvr>
                                      <p:to>
                                        <p:strVal val="visible"/>
                                      </p:to>
                                    </p:set>
                                    <p:animEffect transition="in" filter="barn(inVertical)">
                                      <p:cBhvr>
                                        <p:cTn id="25" dur="500"/>
                                        <p:tgtEl>
                                          <p:spTgt spid="8">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p:bldP spid="9" grpId="0" animBg="1"/>
      <p:bldP spid="10"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6" name="TextBox 5"/>
          <p:cNvSpPr txBox="1"/>
          <p:nvPr/>
        </p:nvSpPr>
        <p:spPr>
          <a:xfrm>
            <a:off x="2166717" y="940658"/>
            <a:ext cx="5069579"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KẾT QUẢ THỰC HIỆN CÁC GIẢI PHÁP</a:t>
            </a:r>
          </a:p>
        </p:txBody>
      </p:sp>
      <p:graphicFrame>
        <p:nvGraphicFramePr>
          <p:cNvPr id="2" name="Table 1"/>
          <p:cNvGraphicFramePr>
            <a:graphicFrameLocks noGrp="1"/>
          </p:cNvGraphicFramePr>
          <p:nvPr>
            <p:extLst>
              <p:ext uri="{D42A27DB-BD31-4B8C-83A1-F6EECF244321}">
                <p14:modId xmlns:p14="http://schemas.microsoft.com/office/powerpoint/2010/main" val="1152648094"/>
              </p:ext>
            </p:extLst>
          </p:nvPr>
        </p:nvGraphicFramePr>
        <p:xfrm>
          <a:off x="827584" y="4365105"/>
          <a:ext cx="7056784" cy="1584175"/>
        </p:xfrm>
        <a:graphic>
          <a:graphicData uri="http://schemas.openxmlformats.org/drawingml/2006/table">
            <a:tbl>
              <a:tblPr firstRow="1" firstCol="1" bandRow="1">
                <a:tableStyleId>{5C22544A-7EE6-4342-B048-85BDC9FD1C3A}</a:tableStyleId>
              </a:tblPr>
              <a:tblGrid>
                <a:gridCol w="988727">
                  <a:extLst>
                    <a:ext uri="{9D8B030D-6E8A-4147-A177-3AD203B41FA5}">
                      <a16:colId xmlns:a16="http://schemas.microsoft.com/office/drawing/2014/main" val="20000"/>
                    </a:ext>
                  </a:extLst>
                </a:gridCol>
                <a:gridCol w="832497">
                  <a:extLst>
                    <a:ext uri="{9D8B030D-6E8A-4147-A177-3AD203B41FA5}">
                      <a16:colId xmlns:a16="http://schemas.microsoft.com/office/drawing/2014/main" val="20001"/>
                    </a:ext>
                  </a:extLst>
                </a:gridCol>
                <a:gridCol w="700471">
                  <a:extLst>
                    <a:ext uri="{9D8B030D-6E8A-4147-A177-3AD203B41FA5}">
                      <a16:colId xmlns:a16="http://schemas.microsoft.com/office/drawing/2014/main" val="20002"/>
                    </a:ext>
                  </a:extLst>
                </a:gridCol>
                <a:gridCol w="823695">
                  <a:extLst>
                    <a:ext uri="{9D8B030D-6E8A-4147-A177-3AD203B41FA5}">
                      <a16:colId xmlns:a16="http://schemas.microsoft.com/office/drawing/2014/main" val="20003"/>
                    </a:ext>
                  </a:extLst>
                </a:gridCol>
                <a:gridCol w="701204">
                  <a:extLst>
                    <a:ext uri="{9D8B030D-6E8A-4147-A177-3AD203B41FA5}">
                      <a16:colId xmlns:a16="http://schemas.microsoft.com/office/drawing/2014/main" val="20004"/>
                    </a:ext>
                  </a:extLst>
                </a:gridCol>
                <a:gridCol w="783354">
                  <a:extLst>
                    <a:ext uri="{9D8B030D-6E8A-4147-A177-3AD203B41FA5}">
                      <a16:colId xmlns:a16="http://schemas.microsoft.com/office/drawing/2014/main" val="20005"/>
                    </a:ext>
                  </a:extLst>
                </a:gridCol>
                <a:gridCol w="824428">
                  <a:extLst>
                    <a:ext uri="{9D8B030D-6E8A-4147-A177-3AD203B41FA5}">
                      <a16:colId xmlns:a16="http://schemas.microsoft.com/office/drawing/2014/main" val="20006"/>
                    </a:ext>
                  </a:extLst>
                </a:gridCol>
                <a:gridCol w="701204">
                  <a:extLst>
                    <a:ext uri="{9D8B030D-6E8A-4147-A177-3AD203B41FA5}">
                      <a16:colId xmlns:a16="http://schemas.microsoft.com/office/drawing/2014/main" val="20007"/>
                    </a:ext>
                  </a:extLst>
                </a:gridCol>
                <a:gridCol w="701204">
                  <a:extLst>
                    <a:ext uri="{9D8B030D-6E8A-4147-A177-3AD203B41FA5}">
                      <a16:colId xmlns:a16="http://schemas.microsoft.com/office/drawing/2014/main" val="20008"/>
                    </a:ext>
                  </a:extLst>
                </a:gridCol>
              </a:tblGrid>
              <a:tr h="316835">
                <a:tc>
                  <a:txBody>
                    <a:bodyPr/>
                    <a:lstStyle/>
                    <a:p>
                      <a:pPr algn="just">
                        <a:lnSpc>
                          <a:spcPct val="115000"/>
                        </a:lnSpc>
                        <a:spcAft>
                          <a:spcPts val="0"/>
                        </a:spcAft>
                      </a:pPr>
                      <a:r>
                        <a:rPr lang="en-US" sz="1400">
                          <a:effectLst/>
                        </a:rPr>
                        <a:t>Lớp/sĩ số</a:t>
                      </a:r>
                      <a:endParaRPr lang="en-US" sz="1100">
                        <a:effectLst/>
                        <a:latin typeface="Calibri"/>
                        <a:ea typeface="Times New Roman"/>
                        <a:cs typeface="Times New Roman"/>
                      </a:endParaRPr>
                    </a:p>
                  </a:txBody>
                  <a:tcPr marL="68580" marR="68580" marT="0" marB="0"/>
                </a:tc>
                <a:tc gridSpan="2">
                  <a:txBody>
                    <a:bodyPr/>
                    <a:lstStyle/>
                    <a:p>
                      <a:pPr algn="just">
                        <a:lnSpc>
                          <a:spcPct val="115000"/>
                        </a:lnSpc>
                        <a:spcAft>
                          <a:spcPts val="0"/>
                        </a:spcAft>
                      </a:pPr>
                      <a:r>
                        <a:rPr lang="en-US" sz="1400">
                          <a:effectLst/>
                        </a:rPr>
                        <a:t>Giỏi</a:t>
                      </a:r>
                      <a:endParaRPr lang="en-US" sz="1100">
                        <a:effectLst/>
                        <a:latin typeface="Calibri"/>
                        <a:ea typeface="Times New Roman"/>
                        <a:cs typeface="Times New Roman"/>
                      </a:endParaRPr>
                    </a:p>
                  </a:txBody>
                  <a:tcPr marL="68580" marR="68580" marT="0" marB="0"/>
                </a:tc>
                <a:tc hMerge="1">
                  <a:txBody>
                    <a:bodyPr/>
                    <a:lstStyle/>
                    <a:p>
                      <a:endParaRPr lang="en-US"/>
                    </a:p>
                  </a:txBody>
                  <a:tcPr/>
                </a:tc>
                <a:tc gridSpan="2">
                  <a:txBody>
                    <a:bodyPr/>
                    <a:lstStyle/>
                    <a:p>
                      <a:pPr algn="just">
                        <a:lnSpc>
                          <a:spcPct val="115000"/>
                        </a:lnSpc>
                        <a:spcAft>
                          <a:spcPts val="0"/>
                        </a:spcAft>
                      </a:pPr>
                      <a:r>
                        <a:rPr lang="en-US" sz="1400">
                          <a:effectLst/>
                        </a:rPr>
                        <a:t>Khá</a:t>
                      </a:r>
                      <a:endParaRPr lang="en-US" sz="1100">
                        <a:effectLst/>
                        <a:latin typeface="Calibri"/>
                        <a:ea typeface="Times New Roman"/>
                        <a:cs typeface="Times New Roman"/>
                      </a:endParaRPr>
                    </a:p>
                  </a:txBody>
                  <a:tcPr marL="68580" marR="68580" marT="0" marB="0"/>
                </a:tc>
                <a:tc hMerge="1">
                  <a:txBody>
                    <a:bodyPr/>
                    <a:lstStyle/>
                    <a:p>
                      <a:endParaRPr lang="en-US"/>
                    </a:p>
                  </a:txBody>
                  <a:tcPr/>
                </a:tc>
                <a:tc gridSpan="2">
                  <a:txBody>
                    <a:bodyPr/>
                    <a:lstStyle/>
                    <a:p>
                      <a:pPr algn="just">
                        <a:lnSpc>
                          <a:spcPct val="115000"/>
                        </a:lnSpc>
                        <a:spcAft>
                          <a:spcPts val="0"/>
                        </a:spcAft>
                      </a:pPr>
                      <a:r>
                        <a:rPr lang="en-US" sz="1400">
                          <a:effectLst/>
                        </a:rPr>
                        <a:t>Tb</a:t>
                      </a:r>
                      <a:endParaRPr lang="en-US" sz="1100">
                        <a:effectLst/>
                        <a:latin typeface="Calibri"/>
                        <a:ea typeface="Times New Roman"/>
                        <a:cs typeface="Times New Roman"/>
                      </a:endParaRPr>
                    </a:p>
                  </a:txBody>
                  <a:tcPr marL="68580" marR="68580" marT="0" marB="0"/>
                </a:tc>
                <a:tc hMerge="1">
                  <a:txBody>
                    <a:bodyPr/>
                    <a:lstStyle/>
                    <a:p>
                      <a:endParaRPr lang="en-US"/>
                    </a:p>
                  </a:txBody>
                  <a:tcPr/>
                </a:tc>
                <a:tc gridSpan="2">
                  <a:txBody>
                    <a:bodyPr/>
                    <a:lstStyle/>
                    <a:p>
                      <a:pPr algn="just">
                        <a:lnSpc>
                          <a:spcPct val="115000"/>
                        </a:lnSpc>
                        <a:spcAft>
                          <a:spcPts val="0"/>
                        </a:spcAft>
                      </a:pPr>
                      <a:r>
                        <a:rPr lang="en-US" sz="1400">
                          <a:effectLst/>
                        </a:rPr>
                        <a:t>Yếu</a:t>
                      </a:r>
                      <a:endParaRPr lang="en-US" sz="1100">
                        <a:effectLst/>
                        <a:latin typeface="Calibri"/>
                        <a:ea typeface="Times New Roman"/>
                        <a:cs typeface="Times New Roman"/>
                      </a:endParaRPr>
                    </a:p>
                  </a:txBody>
                  <a:tcPr marL="68580" marR="68580" marT="0" marB="0"/>
                </a:tc>
                <a:tc hMerge="1">
                  <a:txBody>
                    <a:bodyPr/>
                    <a:lstStyle/>
                    <a:p>
                      <a:endParaRPr lang="en-US"/>
                    </a:p>
                  </a:txBody>
                  <a:tcPr/>
                </a:tc>
                <a:extLst>
                  <a:ext uri="{0D108BD9-81ED-4DB2-BD59-A6C34878D82A}">
                    <a16:rowId xmlns:a16="http://schemas.microsoft.com/office/drawing/2014/main" val="10000"/>
                  </a:ext>
                </a:extLst>
              </a:tr>
              <a:tr h="316835">
                <a:tc>
                  <a:txBody>
                    <a:bodyPr/>
                    <a:lstStyle/>
                    <a:p>
                      <a:pPr algn="just">
                        <a:lnSpc>
                          <a:spcPct val="115000"/>
                        </a:lnSpc>
                        <a:spcAft>
                          <a:spcPts val="0"/>
                        </a:spcAft>
                      </a:pPr>
                      <a:r>
                        <a:rPr lang="en-US" sz="1400">
                          <a:effectLst/>
                        </a:rPr>
                        <a:t>9A/43</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17</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39,53</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17</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39,53</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9</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20,09</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0</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0</a:t>
                      </a:r>
                      <a:endParaRPr lang="en-US" sz="1100">
                        <a:effectLst/>
                        <a:latin typeface="Calibri"/>
                        <a:ea typeface="Times New Roman"/>
                        <a:cs typeface="Times New Roman"/>
                      </a:endParaRPr>
                    </a:p>
                  </a:txBody>
                  <a:tcPr marL="68580" marR="68580" marT="0" marB="0"/>
                </a:tc>
                <a:extLst>
                  <a:ext uri="{0D108BD9-81ED-4DB2-BD59-A6C34878D82A}">
                    <a16:rowId xmlns:a16="http://schemas.microsoft.com/office/drawing/2014/main" val="10001"/>
                  </a:ext>
                </a:extLst>
              </a:tr>
              <a:tr h="316835">
                <a:tc>
                  <a:txBody>
                    <a:bodyPr/>
                    <a:lstStyle/>
                    <a:p>
                      <a:pPr algn="just">
                        <a:lnSpc>
                          <a:spcPct val="115000"/>
                        </a:lnSpc>
                        <a:spcAft>
                          <a:spcPts val="0"/>
                        </a:spcAft>
                      </a:pPr>
                      <a:r>
                        <a:rPr lang="en-US" sz="1400">
                          <a:effectLst/>
                        </a:rPr>
                        <a:t>9B/37</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14</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37,84</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10</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27,03</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9</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24,3</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4</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10,8</a:t>
                      </a:r>
                      <a:endParaRPr lang="en-US" sz="1100">
                        <a:effectLst/>
                        <a:latin typeface="Calibri"/>
                        <a:ea typeface="Times New Roman"/>
                        <a:cs typeface="Times New Roman"/>
                      </a:endParaRPr>
                    </a:p>
                  </a:txBody>
                  <a:tcPr marL="68580" marR="68580" marT="0" marB="0"/>
                </a:tc>
                <a:extLst>
                  <a:ext uri="{0D108BD9-81ED-4DB2-BD59-A6C34878D82A}">
                    <a16:rowId xmlns:a16="http://schemas.microsoft.com/office/drawing/2014/main" val="10002"/>
                  </a:ext>
                </a:extLst>
              </a:tr>
              <a:tr h="316835">
                <a:tc>
                  <a:txBody>
                    <a:bodyPr/>
                    <a:lstStyle/>
                    <a:p>
                      <a:pPr algn="just">
                        <a:lnSpc>
                          <a:spcPct val="115000"/>
                        </a:lnSpc>
                        <a:spcAft>
                          <a:spcPts val="0"/>
                        </a:spcAft>
                      </a:pPr>
                      <a:r>
                        <a:rPr lang="en-US" sz="1400">
                          <a:effectLst/>
                        </a:rPr>
                        <a:t>9C/32</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11</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34,48</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9</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28,13</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7</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21,88</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5</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15,63</a:t>
                      </a:r>
                      <a:endParaRPr lang="en-US" sz="1100">
                        <a:effectLst/>
                        <a:latin typeface="Calibri"/>
                        <a:ea typeface="Times New Roman"/>
                        <a:cs typeface="Times New Roman"/>
                      </a:endParaRPr>
                    </a:p>
                  </a:txBody>
                  <a:tcPr marL="68580" marR="68580" marT="0" marB="0"/>
                </a:tc>
                <a:extLst>
                  <a:ext uri="{0D108BD9-81ED-4DB2-BD59-A6C34878D82A}">
                    <a16:rowId xmlns:a16="http://schemas.microsoft.com/office/drawing/2014/main" val="10003"/>
                  </a:ext>
                </a:extLst>
              </a:tr>
              <a:tr h="316835">
                <a:tc>
                  <a:txBody>
                    <a:bodyPr/>
                    <a:lstStyle/>
                    <a:p>
                      <a:pPr algn="just">
                        <a:lnSpc>
                          <a:spcPct val="115000"/>
                        </a:lnSpc>
                        <a:spcAft>
                          <a:spcPts val="0"/>
                        </a:spcAft>
                      </a:pPr>
                      <a:r>
                        <a:rPr lang="en-US" sz="1400">
                          <a:effectLst/>
                        </a:rPr>
                        <a:t>Tổng/112</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42</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37,5</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36</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32,1</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25</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22,3</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9</a:t>
                      </a:r>
                      <a:endParaRPr lang="en-US"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en-US" sz="1400">
                          <a:effectLst/>
                        </a:rPr>
                        <a:t>8,0</a:t>
                      </a:r>
                      <a:endParaRPr lang="en-US" sz="1100">
                        <a:effectLst/>
                        <a:latin typeface="Calibri"/>
                        <a:ea typeface="Times New Roman"/>
                        <a:cs typeface="Times New Roman"/>
                      </a:endParaRPr>
                    </a:p>
                  </a:txBody>
                  <a:tcPr marL="68580" marR="68580" marT="0" marB="0"/>
                </a:tc>
                <a:extLst>
                  <a:ext uri="{0D108BD9-81ED-4DB2-BD59-A6C34878D82A}">
                    <a16:rowId xmlns:a16="http://schemas.microsoft.com/office/drawing/2014/main" val="10004"/>
                  </a:ext>
                </a:extLst>
              </a:tr>
            </a:tbl>
          </a:graphicData>
        </a:graphic>
      </p:graphicFrame>
      <p:sp>
        <p:nvSpPr>
          <p:cNvPr id="8" name="Rectangle 1"/>
          <p:cNvSpPr>
            <a:spLocks noChangeArrowheads="1"/>
          </p:cNvSpPr>
          <p:nvPr/>
        </p:nvSpPr>
        <p:spPr bwMode="auto">
          <a:xfrm>
            <a:off x="251520" y="1236816"/>
            <a:ext cx="828092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r>
              <a:rPr kumimoji="0" lang="pt-BR" b="1" i="0" u="none" strike="noStrike" cap="none" normalizeH="0" baseline="0">
                <a:ln>
                  <a:noFill/>
                </a:ln>
                <a:solidFill>
                  <a:srgbClr val="FF0000"/>
                </a:solidFill>
                <a:effectLst/>
                <a:latin typeface="Arial" pitchFamily="34" charset="0"/>
                <a:ea typeface="Times New Roman" pitchFamily="18" charset="0"/>
                <a:cs typeface="Arial" pitchFamily="34" charset="0"/>
              </a:rPr>
              <a:t>- Học sinh đã có</a:t>
            </a:r>
            <a:r>
              <a:rPr kumimoji="0" lang="pt-BR" b="1" i="0" u="none" strike="noStrike" cap="none" normalizeH="0">
                <a:ln>
                  <a:noFill/>
                </a:ln>
                <a:solidFill>
                  <a:srgbClr val="FF0000"/>
                </a:solidFill>
                <a:effectLst/>
                <a:latin typeface="Arial" pitchFamily="34" charset="0"/>
                <a:ea typeface="Times New Roman" pitchFamily="18" charset="0"/>
                <a:cs typeface="Arial" pitchFamily="34" charset="0"/>
              </a:rPr>
              <a:t> thể  biết cách phân tích mạch điện, </a:t>
            </a:r>
            <a:r>
              <a:rPr kumimoji="0" lang="pt-BR" b="1" i="0" u="none" strike="noStrike" cap="none" normalizeH="0" baseline="0">
                <a:ln>
                  <a:noFill/>
                </a:ln>
                <a:solidFill>
                  <a:srgbClr val="FF0000"/>
                </a:solidFill>
                <a:effectLst/>
                <a:latin typeface="Arial" pitchFamily="34" charset="0"/>
                <a:ea typeface="Times New Roman" pitchFamily="18" charset="0"/>
                <a:cs typeface="Arial" pitchFamily="34" charset="0"/>
              </a:rPr>
              <a:t>nhận biết cách mắc các bộ</a:t>
            </a:r>
            <a:r>
              <a:rPr kumimoji="0" lang="pt-BR" b="1" i="0" u="none" strike="noStrike" cap="none" normalizeH="0">
                <a:ln>
                  <a:noFill/>
                </a:ln>
                <a:solidFill>
                  <a:srgbClr val="FF0000"/>
                </a:solidFill>
                <a:effectLst/>
                <a:latin typeface="Arial" pitchFamily="34" charset="0"/>
                <a:ea typeface="Times New Roman" pitchFamily="18" charset="0"/>
                <a:cs typeface="Arial" pitchFamily="34" charset="0"/>
              </a:rPr>
              <a:t> phận trong</a:t>
            </a:r>
            <a:r>
              <a:rPr kumimoji="0" lang="pt-BR" b="1" i="0" u="none" strike="noStrike" cap="none" normalizeH="0" baseline="0">
                <a:ln>
                  <a:noFill/>
                </a:ln>
                <a:solidFill>
                  <a:srgbClr val="FF0000"/>
                </a:solidFill>
                <a:effectLst/>
                <a:latin typeface="Arial" pitchFamily="34" charset="0"/>
                <a:ea typeface="Times New Roman" pitchFamily="18" charset="0"/>
                <a:cs typeface="Arial" pitchFamily="34" charset="0"/>
              </a:rPr>
              <a:t> mạch điện một</a:t>
            </a:r>
            <a:r>
              <a:rPr kumimoji="0" lang="pt-BR" b="1" i="0" u="none" strike="noStrike" cap="none" normalizeH="0">
                <a:ln>
                  <a:noFill/>
                </a:ln>
                <a:solidFill>
                  <a:srgbClr val="FF0000"/>
                </a:solidFill>
                <a:effectLst/>
                <a:latin typeface="Arial" pitchFamily="34" charset="0"/>
                <a:ea typeface="Times New Roman" pitchFamily="18" charset="0"/>
                <a:cs typeface="Arial" pitchFamily="34" charset="0"/>
              </a:rPr>
              <a:t> cách dễ dàng hơn</a:t>
            </a:r>
            <a:r>
              <a:rPr kumimoji="0" lang="pt-BR" b="1" i="0" u="none" strike="noStrike" cap="none" normalizeH="0" baseline="0">
                <a:ln>
                  <a:noFill/>
                </a:ln>
                <a:solidFill>
                  <a:srgbClr val="FF0000"/>
                </a:solidFill>
                <a:effectLst/>
                <a:latin typeface="Arial" pitchFamily="34" charset="0"/>
                <a:ea typeface="Times New Roman" pitchFamily="18" charset="0"/>
                <a:cs typeface="Arial" pitchFamily="34" charset="0"/>
              </a:rPr>
              <a:t> và giải được các bài tập về mạch điện từ đơn giản đến phức tạp.</a:t>
            </a:r>
            <a:endParaRPr kumimoji="0" lang="en-US" b="1" i="0" u="none" strike="noStrike" cap="none" normalizeH="0" baseline="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pt-BR" b="1" i="0" u="none" strike="noStrike" cap="none" normalizeH="0" baseline="0">
                <a:ln>
                  <a:noFill/>
                </a:ln>
                <a:solidFill>
                  <a:srgbClr val="FF0000"/>
                </a:solidFill>
                <a:effectLst/>
                <a:latin typeface="Arial" pitchFamily="34" charset="0"/>
                <a:ea typeface="Times New Roman" pitchFamily="18" charset="0"/>
                <a:cs typeface="Arial" pitchFamily="34" charset="0"/>
              </a:rPr>
              <a:t>- Học sinh hứng thú với việc giải các bài tập về mạch điện, không còn ngại khó, sợ sai như trước; yêu thích học bộ môn hơn.</a:t>
            </a:r>
            <a:endParaRPr kumimoji="0" lang="en-US" b="1" i="0" u="none" strike="noStrike" cap="none" normalizeH="0" baseline="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pt-BR" b="1" i="0" u="none" strike="noStrike" cap="none" normalizeH="0" baseline="0">
                <a:ln>
                  <a:noFill/>
                </a:ln>
                <a:solidFill>
                  <a:srgbClr val="FF0000"/>
                </a:solidFill>
                <a:effectLst/>
                <a:latin typeface="Arial" pitchFamily="34" charset="0"/>
                <a:ea typeface="Times New Roman" pitchFamily="18" charset="0"/>
                <a:cs typeface="Arial" pitchFamily="34" charset="0"/>
              </a:rPr>
              <a:t>- Chất lượng dạy học bộ môn Vật lý được nâng lên</a:t>
            </a:r>
            <a:r>
              <a:rPr lang="pt-BR" b="1">
                <a:solidFill>
                  <a:srgbClr val="FF0000"/>
                </a:solidFill>
                <a:latin typeface="Arial" pitchFamily="34" charset="0"/>
                <a:ea typeface="Times New Roman" pitchFamily="18" charset="0"/>
                <a:cs typeface="Arial" pitchFamily="34" charset="0"/>
              </a:rPr>
              <a:t> (tỉ lệ HS khá, giỏi được nâng lên, giảm tỉ lệ hs yếu, không có HS bị điểm kém)</a:t>
            </a:r>
            <a:endParaRPr kumimoji="0" lang="en-US" b="1" i="0" u="none" strike="noStrike" cap="none" normalizeH="0" baseline="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endParaRPr kumimoji="0" lang="en-US" b="1" i="0" u="none" strike="noStrike" cap="none" normalizeH="0" baseline="0">
              <a:ln>
                <a:noFill/>
              </a:ln>
              <a:solidFill>
                <a:srgbClr val="FF0000"/>
              </a:solidFill>
              <a:effectLst/>
              <a:latin typeface="Arial" pitchFamily="34" charset="0"/>
              <a:cs typeface="Arial" pitchFamily="34" charset="0"/>
            </a:endParaRPr>
          </a:p>
        </p:txBody>
      </p:sp>
      <p:sp>
        <p:nvSpPr>
          <p:cNvPr id="7" name="TextBox 6">
            <a:extLst>
              <a:ext uri="{FF2B5EF4-FFF2-40B4-BE49-F238E27FC236}">
                <a16:creationId xmlns:a16="http://schemas.microsoft.com/office/drawing/2014/main" id="{AC35789C-0B28-41FC-89A6-EF70AE1A9D82}"/>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2580375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barn(inVertical)">
                                      <p:cBhvr>
                                        <p:cTn id="10" dur="500"/>
                                        <p:tgtEl>
                                          <p:spTgt spid="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arn(inVertical)">
                                      <p:cBhvr>
                                        <p:cTn id="15" dur="500"/>
                                        <p:tgtEl>
                                          <p:spTgt spid="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chemeClr val="bg2"/>
          </a:solidFill>
        </p:spPr>
        <p:txBody>
          <a:bodyPr wrap="square" rtlCol="0">
            <a:spAutoFit/>
          </a:bodyPr>
          <a:lstStyle/>
          <a:p>
            <a:pPr algn="ctr"/>
            <a:r>
              <a:rPr lang="en-US" sz="2800" b="1" dirty="0">
                <a:solidFill>
                  <a:srgbClr val="0070C0"/>
                </a:solidFill>
                <a:latin typeface="Arial" pitchFamily="34" charset="0"/>
                <a:cs typeface="Arial" pitchFamily="34" charset="0"/>
              </a:rPr>
              <a:t>NỘI DUNG GIẢI PHÁP:</a:t>
            </a:r>
            <a:endParaRPr lang="en-US" sz="2400" b="1" dirty="0">
              <a:solidFill>
                <a:srgbClr val="0070C0"/>
              </a:solidFill>
              <a:latin typeface="Arial" pitchFamily="34" charset="0"/>
              <a:cs typeface="Arial" pitchFamily="34" charset="0"/>
            </a:endParaRPr>
          </a:p>
          <a:p>
            <a:pPr algn="ctr"/>
            <a:r>
              <a:rPr lang="en-US" sz="2400" b="1" dirty="0">
                <a:solidFill>
                  <a:srgbClr val="0070C0"/>
                </a:solidFill>
                <a:latin typeface="Arial" pitchFamily="34" charset="0"/>
                <a:cs typeface="Arial" pitchFamily="34" charset="0"/>
              </a:rPr>
              <a:t> </a:t>
            </a:r>
            <a:r>
              <a:rPr lang="en-US" b="1" dirty="0">
                <a:solidFill>
                  <a:srgbClr val="C00000"/>
                </a:solidFill>
                <a:latin typeface="Arial" pitchFamily="34" charset="0"/>
                <a:cs typeface="Arial" pitchFamily="34" charset="0"/>
              </a:rPr>
              <a:t>HƯỚNG DẪN HỌC SINH PHÂN TÍCH TÌM LỜI GIẢI BÀI TẬP VỀ MẠCH ĐIỆN</a:t>
            </a:r>
            <a:endParaRPr lang="en-US" sz="2400" b="1" dirty="0">
              <a:solidFill>
                <a:srgbClr val="C00000"/>
              </a:solidFill>
              <a:latin typeface="Arial" pitchFamily="34" charset="0"/>
              <a:cs typeface="Arial" pitchFamily="34" charset="0"/>
            </a:endParaRPr>
          </a:p>
        </p:txBody>
      </p:sp>
      <p:sp>
        <p:nvSpPr>
          <p:cNvPr id="7" name="TextBox 6"/>
          <p:cNvSpPr txBox="1"/>
          <p:nvPr/>
        </p:nvSpPr>
        <p:spPr>
          <a:xfrm>
            <a:off x="323528" y="1124744"/>
            <a:ext cx="8208911" cy="1015663"/>
          </a:xfrm>
          <a:prstGeom prst="rect">
            <a:avLst/>
          </a:prstGeom>
          <a:noFill/>
        </p:spPr>
        <p:txBody>
          <a:bodyPr wrap="square" rtlCol="0">
            <a:spAutoFit/>
          </a:bodyPr>
          <a:lstStyle/>
          <a:p>
            <a:pPr algn="just"/>
            <a:r>
              <a:rPr lang="en-US" sz="2000" b="1" i="1">
                <a:solidFill>
                  <a:srgbClr val="001A2E"/>
                </a:solidFill>
                <a:latin typeface="Arial" pitchFamily="34" charset="0"/>
                <a:cs typeface="Arial" pitchFamily="34" charset="0"/>
              </a:rPr>
              <a:t>1. Ôn tập, củng cố kiến thức về các bộ phận mạch điện, sơ đồ mạch điện, mạch điện mắc nối tiếp, mắc song song cơ bản.</a:t>
            </a:r>
          </a:p>
          <a:p>
            <a:pPr algn="just"/>
            <a:endParaRPr lang="en-US" sz="2000" b="1">
              <a:solidFill>
                <a:srgbClr val="001A2E"/>
              </a:solidFill>
              <a:latin typeface="Arial" pitchFamily="34" charset="0"/>
              <a:cs typeface="Arial" pitchFamily="34" charset="0"/>
            </a:endParaRPr>
          </a:p>
        </p:txBody>
      </p:sp>
      <p:sp>
        <p:nvSpPr>
          <p:cNvPr id="9" name="TextBox 8"/>
          <p:cNvSpPr txBox="1"/>
          <p:nvPr/>
        </p:nvSpPr>
        <p:spPr>
          <a:xfrm>
            <a:off x="323528" y="1941800"/>
            <a:ext cx="8023217" cy="1323439"/>
          </a:xfrm>
          <a:prstGeom prst="rect">
            <a:avLst/>
          </a:prstGeom>
          <a:noFill/>
        </p:spPr>
        <p:txBody>
          <a:bodyPr wrap="square" rtlCol="0">
            <a:spAutoFit/>
          </a:bodyPr>
          <a:lstStyle/>
          <a:p>
            <a:pPr algn="just"/>
            <a:r>
              <a:rPr lang="en-US" sz="2000" b="1" i="1">
                <a:solidFill>
                  <a:srgbClr val="001A2E"/>
                </a:solidFill>
                <a:latin typeface="Arial" pitchFamily="34" charset="0"/>
                <a:cs typeface="Arial" pitchFamily="34" charset="0"/>
              </a:rPr>
              <a:t>2. Hướng dẫn học sinh nhận biết cách mắc các bộ phận trong mạch điện, đặc biệt là các mạch điện có sơ đồ vẽ không tường minh, mạch điện có sự điều khiển của khóa K.</a:t>
            </a:r>
            <a:endParaRPr lang="en-US" sz="2000" b="1">
              <a:solidFill>
                <a:srgbClr val="001A2E"/>
              </a:solidFill>
              <a:latin typeface="Arial" pitchFamily="34" charset="0"/>
              <a:cs typeface="Arial" pitchFamily="34" charset="0"/>
            </a:endParaRPr>
          </a:p>
          <a:p>
            <a:pPr algn="just"/>
            <a:endParaRPr lang="en-US" sz="2000" b="1">
              <a:solidFill>
                <a:srgbClr val="001A2E"/>
              </a:solidFill>
              <a:latin typeface="Arial" pitchFamily="34" charset="0"/>
              <a:cs typeface="Arial" pitchFamily="34" charset="0"/>
            </a:endParaRPr>
          </a:p>
        </p:txBody>
      </p:sp>
      <p:sp>
        <p:nvSpPr>
          <p:cNvPr id="10" name="Rectangle 9"/>
          <p:cNvSpPr/>
          <p:nvPr/>
        </p:nvSpPr>
        <p:spPr>
          <a:xfrm>
            <a:off x="323528" y="3140968"/>
            <a:ext cx="8136904" cy="707886"/>
          </a:xfrm>
          <a:prstGeom prst="rect">
            <a:avLst/>
          </a:prstGeom>
        </p:spPr>
        <p:txBody>
          <a:bodyPr wrap="square">
            <a:spAutoFit/>
          </a:bodyPr>
          <a:lstStyle/>
          <a:p>
            <a:pPr algn="just"/>
            <a:r>
              <a:rPr lang="en-US" sz="2000" b="1" i="1" dirty="0">
                <a:solidFill>
                  <a:srgbClr val="001A2E"/>
                </a:solidFill>
                <a:latin typeface="Arial" pitchFamily="34" charset="0"/>
                <a:cs typeface="Arial" pitchFamily="34" charset="0"/>
              </a:rPr>
              <a:t>3. </a:t>
            </a:r>
            <a:r>
              <a:rPr lang="en-US" sz="2000" b="1" i="1" dirty="0" err="1">
                <a:solidFill>
                  <a:srgbClr val="001A2E"/>
                </a:solidFill>
                <a:latin typeface="Arial" pitchFamily="34" charset="0"/>
                <a:cs typeface="Arial" pitchFamily="34" charset="0"/>
              </a:rPr>
              <a:t>Xây</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dựng</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hệ</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thống</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câu</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hỏi</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dẫn</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dắt</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gợi</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mở</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giúp</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học</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sinh</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phân</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tích</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nhận</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biết</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mạch</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điện</a:t>
            </a:r>
            <a:r>
              <a:rPr lang="en-US" sz="2000" b="1" i="1" dirty="0">
                <a:solidFill>
                  <a:srgbClr val="001A2E"/>
                </a:solidFill>
                <a:latin typeface="Arial" pitchFamily="34" charset="0"/>
                <a:cs typeface="Arial" pitchFamily="34" charset="0"/>
              </a:rPr>
              <a:t>.</a:t>
            </a:r>
            <a:endParaRPr lang="en-US" sz="2000" dirty="0">
              <a:solidFill>
                <a:srgbClr val="001A2E"/>
              </a:solidFill>
              <a:latin typeface="Arial" pitchFamily="34" charset="0"/>
              <a:cs typeface="Arial" pitchFamily="34" charset="0"/>
            </a:endParaRPr>
          </a:p>
        </p:txBody>
      </p:sp>
      <p:sp>
        <p:nvSpPr>
          <p:cNvPr id="11" name="Rectangle 10"/>
          <p:cNvSpPr/>
          <p:nvPr/>
        </p:nvSpPr>
        <p:spPr>
          <a:xfrm>
            <a:off x="323528" y="4017258"/>
            <a:ext cx="8352928" cy="707886"/>
          </a:xfrm>
          <a:prstGeom prst="rect">
            <a:avLst/>
          </a:prstGeom>
        </p:spPr>
        <p:txBody>
          <a:bodyPr wrap="square">
            <a:spAutoFit/>
          </a:bodyPr>
          <a:lstStyle/>
          <a:p>
            <a:pPr algn="just"/>
            <a:r>
              <a:rPr lang="en-US" sz="2000" b="1" i="1">
                <a:solidFill>
                  <a:srgbClr val="001A2E"/>
                </a:solidFill>
                <a:latin typeface="Arial" pitchFamily="34" charset="0"/>
                <a:cs typeface="Arial" pitchFamily="34" charset="0"/>
              </a:rPr>
              <a:t>4. Vẽ lại sơ đồ mạch điện như thông thường với các mạch điện có sơ đồ không tường minh.</a:t>
            </a:r>
            <a:endParaRPr lang="en-US" sz="1000">
              <a:solidFill>
                <a:srgbClr val="001A2E"/>
              </a:solidFill>
              <a:latin typeface="Arial" pitchFamily="34" charset="0"/>
              <a:cs typeface="Arial" pitchFamily="34" charset="0"/>
            </a:endParaRPr>
          </a:p>
        </p:txBody>
      </p:sp>
      <p:sp>
        <p:nvSpPr>
          <p:cNvPr id="12" name="Rectangle 11"/>
          <p:cNvSpPr/>
          <p:nvPr/>
        </p:nvSpPr>
        <p:spPr>
          <a:xfrm>
            <a:off x="323528" y="4717593"/>
            <a:ext cx="8280920" cy="958660"/>
          </a:xfrm>
          <a:prstGeom prst="rect">
            <a:avLst/>
          </a:prstGeom>
        </p:spPr>
        <p:txBody>
          <a:bodyPr wrap="square">
            <a:spAutoFit/>
          </a:bodyPr>
          <a:lstStyle/>
          <a:p>
            <a:pPr algn="just">
              <a:lnSpc>
                <a:spcPct val="150000"/>
              </a:lnSpc>
            </a:pPr>
            <a:r>
              <a:rPr lang="en-US" sz="2000" b="1" i="1" dirty="0">
                <a:solidFill>
                  <a:srgbClr val="001A2E"/>
                </a:solidFill>
                <a:latin typeface="Arial" pitchFamily="34" charset="0"/>
                <a:cs typeface="Arial" pitchFamily="34" charset="0"/>
              </a:rPr>
              <a:t>5. </a:t>
            </a:r>
            <a:r>
              <a:rPr lang="en-US" sz="2000" b="1" i="1" dirty="0" err="1">
                <a:solidFill>
                  <a:srgbClr val="001A2E"/>
                </a:solidFill>
                <a:latin typeface="Arial" pitchFamily="34" charset="0"/>
                <a:cs typeface="Arial" pitchFamily="34" charset="0"/>
              </a:rPr>
              <a:t>Hướng</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dẫn</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học</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sinh</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vận</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dụng</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Định</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luật</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Ôm</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vào</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giải</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bài</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tập</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mạch</a:t>
            </a:r>
            <a:r>
              <a:rPr lang="en-US" sz="2000" b="1" i="1" dirty="0">
                <a:solidFill>
                  <a:srgbClr val="001A2E"/>
                </a:solidFill>
                <a:latin typeface="Arial" pitchFamily="34" charset="0"/>
                <a:cs typeface="Arial" pitchFamily="34" charset="0"/>
              </a:rPr>
              <a:t> </a:t>
            </a:r>
            <a:r>
              <a:rPr lang="en-US" sz="2000" b="1" i="1" dirty="0" err="1">
                <a:solidFill>
                  <a:srgbClr val="001A2E"/>
                </a:solidFill>
                <a:latin typeface="Arial" pitchFamily="34" charset="0"/>
                <a:cs typeface="Arial" pitchFamily="34" charset="0"/>
              </a:rPr>
              <a:t>điện</a:t>
            </a:r>
            <a:r>
              <a:rPr lang="en-US" sz="2000" b="1" i="1" dirty="0">
                <a:solidFill>
                  <a:srgbClr val="001A2E"/>
                </a:solidFill>
                <a:latin typeface="Arial" pitchFamily="34" charset="0"/>
                <a:cs typeface="Arial" pitchFamily="34" charset="0"/>
              </a:rPr>
              <a:t>.</a:t>
            </a:r>
            <a:endParaRPr lang="en-US" sz="2000" dirty="0">
              <a:solidFill>
                <a:srgbClr val="001A2E"/>
              </a:solidFill>
              <a:latin typeface="Arial" pitchFamily="34" charset="0"/>
              <a:cs typeface="Arial" pitchFamily="34" charset="0"/>
            </a:endParaRPr>
          </a:p>
        </p:txBody>
      </p:sp>
      <p:sp>
        <p:nvSpPr>
          <p:cNvPr id="13" name="TextBox 12">
            <a:extLst>
              <a:ext uri="{FF2B5EF4-FFF2-40B4-BE49-F238E27FC236}">
                <a16:creationId xmlns:a16="http://schemas.microsoft.com/office/drawing/2014/main" id="{B76DEC28-C336-476E-A0B6-FC8E77254FE3}"/>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44082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6" name="TextBox 5"/>
          <p:cNvSpPr txBox="1"/>
          <p:nvPr/>
        </p:nvSpPr>
        <p:spPr>
          <a:xfrm>
            <a:off x="150493" y="980728"/>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7" name="TextBox 6"/>
          <p:cNvSpPr txBox="1"/>
          <p:nvPr/>
        </p:nvSpPr>
        <p:spPr>
          <a:xfrm>
            <a:off x="149182" y="1380838"/>
            <a:ext cx="8383257" cy="707886"/>
          </a:xfrm>
          <a:prstGeom prst="rect">
            <a:avLst/>
          </a:prstGeom>
          <a:noFill/>
        </p:spPr>
        <p:txBody>
          <a:bodyPr wrap="square" rtlCol="0">
            <a:spAutoFit/>
          </a:bodyPr>
          <a:lstStyle/>
          <a:p>
            <a:pPr algn="just"/>
            <a:r>
              <a:rPr lang="en-US" sz="2000" b="1" i="1">
                <a:solidFill>
                  <a:srgbClr val="FF0000"/>
                </a:solidFill>
                <a:latin typeface="Arial" pitchFamily="34" charset="0"/>
                <a:cs typeface="Arial" pitchFamily="34" charset="0"/>
              </a:rPr>
              <a:t>2.1. Ôn tập, củng cố kiến thức về các bộ phận mạch điện, sơ đồ mạch điện, mạch điện mắc nối tiếp, mắc song song cơ bản.</a:t>
            </a:r>
            <a:endParaRPr lang="en-US" sz="2000" b="1">
              <a:solidFill>
                <a:srgbClr val="FF0000"/>
              </a:solidFill>
              <a:latin typeface="Arial" pitchFamily="34" charset="0"/>
              <a:cs typeface="Arial" pitchFamily="34" charset="0"/>
            </a:endParaRPr>
          </a:p>
        </p:txBody>
      </p:sp>
      <p:sp>
        <p:nvSpPr>
          <p:cNvPr id="8" name="TextBox 7"/>
          <p:cNvSpPr txBox="1"/>
          <p:nvPr/>
        </p:nvSpPr>
        <p:spPr>
          <a:xfrm>
            <a:off x="221191" y="2088724"/>
            <a:ext cx="8383257" cy="4278094"/>
          </a:xfrm>
          <a:prstGeom prst="rect">
            <a:avLst/>
          </a:prstGeom>
          <a:noFill/>
        </p:spPr>
        <p:txBody>
          <a:bodyPr wrap="square" rtlCol="0">
            <a:spAutoFit/>
          </a:bodyPr>
          <a:lstStyle/>
          <a:p>
            <a:pPr algn="just"/>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Với</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giáo</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viên</a:t>
            </a:r>
            <a:r>
              <a:rPr lang="en-US" b="1" dirty="0">
                <a:solidFill>
                  <a:srgbClr val="FF0000"/>
                </a:solidFill>
                <a:latin typeface="Arial" pitchFamily="34" charset="0"/>
                <a:cs typeface="Arial" pitchFamily="34" charset="0"/>
              </a:rPr>
              <a:t>:</a:t>
            </a:r>
            <a:endParaRPr lang="en-US" dirty="0">
              <a:solidFill>
                <a:srgbClr val="FF0000"/>
              </a:solidFill>
              <a:latin typeface="Arial" pitchFamily="34" charset="0"/>
              <a:cs typeface="Arial" pitchFamily="34" charset="0"/>
            </a:endParaRPr>
          </a:p>
          <a:p>
            <a:pPr algn="just"/>
            <a:endParaRPr lang="en-US" sz="200" b="1" dirty="0">
              <a:solidFill>
                <a:srgbClr val="0070C0"/>
              </a:solidFill>
              <a:latin typeface="Arial" pitchFamily="34" charset="0"/>
              <a:cs typeface="Arial" pitchFamily="34" charset="0"/>
            </a:endParaRPr>
          </a:p>
          <a:p>
            <a:pPr algn="just">
              <a:lnSpc>
                <a:spcPct val="150000"/>
              </a:lnSpc>
            </a:pP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Xây</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dựng</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hệ</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thống</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câu</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hỏi</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ôn</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tập</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kiến</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thức</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gồm</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cả</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những</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câu</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hỏi</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và</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bài</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tập</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trong</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sách</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giáo</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khoa</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sách</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bài</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tập</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vật</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lí</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lớp</a:t>
            </a:r>
            <a:r>
              <a:rPr lang="en-US" b="1" dirty="0">
                <a:solidFill>
                  <a:srgbClr val="0070C0"/>
                </a:solidFill>
                <a:latin typeface="Arial" pitchFamily="34" charset="0"/>
                <a:cs typeface="Arial" pitchFamily="34" charset="0"/>
              </a:rPr>
              <a:t> 7 (</a:t>
            </a:r>
            <a:r>
              <a:rPr lang="en-US" b="1" dirty="0" err="1">
                <a:solidFill>
                  <a:srgbClr val="0070C0"/>
                </a:solidFill>
                <a:latin typeface="Arial" pitchFamily="34" charset="0"/>
                <a:cs typeface="Arial" pitchFamily="34" charset="0"/>
              </a:rPr>
              <a:t>cụ</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thể</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là</a:t>
            </a:r>
            <a:r>
              <a:rPr lang="en-US" b="1" dirty="0">
                <a:solidFill>
                  <a:srgbClr val="0070C0"/>
                </a:solidFill>
                <a:latin typeface="Arial" pitchFamily="34" charset="0"/>
                <a:cs typeface="Arial" pitchFamily="34" charset="0"/>
              </a:rPr>
              <a:t> ở </a:t>
            </a:r>
            <a:r>
              <a:rPr lang="en-US" b="1" dirty="0" err="1">
                <a:solidFill>
                  <a:srgbClr val="0070C0"/>
                </a:solidFill>
                <a:latin typeface="Arial" pitchFamily="34" charset="0"/>
                <a:cs typeface="Arial" pitchFamily="34" charset="0"/>
              </a:rPr>
              <a:t>các</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bài</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từ</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mục</a:t>
            </a:r>
            <a:r>
              <a:rPr lang="en-US" b="1" dirty="0">
                <a:solidFill>
                  <a:srgbClr val="0070C0"/>
                </a:solidFill>
                <a:latin typeface="Arial" pitchFamily="34" charset="0"/>
                <a:cs typeface="Arial" pitchFamily="34" charset="0"/>
              </a:rPr>
              <a:t> 24 </a:t>
            </a:r>
            <a:r>
              <a:rPr lang="en-US" b="1" dirty="0" err="1">
                <a:solidFill>
                  <a:srgbClr val="0070C0"/>
                </a:solidFill>
                <a:latin typeface="Arial" pitchFamily="34" charset="0"/>
                <a:cs typeface="Arial" pitchFamily="34" charset="0"/>
              </a:rPr>
              <a:t>đến</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mục</a:t>
            </a:r>
            <a:r>
              <a:rPr lang="en-US" b="1" dirty="0">
                <a:solidFill>
                  <a:srgbClr val="0070C0"/>
                </a:solidFill>
                <a:latin typeface="Arial" pitchFamily="34" charset="0"/>
                <a:cs typeface="Arial" pitchFamily="34" charset="0"/>
              </a:rPr>
              <a:t> 28 </a:t>
            </a:r>
            <a:r>
              <a:rPr lang="en-US" b="1" dirty="0" err="1">
                <a:solidFill>
                  <a:srgbClr val="0070C0"/>
                </a:solidFill>
                <a:latin typeface="Arial" pitchFamily="34" charset="0"/>
                <a:cs typeface="Arial" pitchFamily="34" charset="0"/>
              </a:rPr>
              <a:t>trong</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sách</a:t>
            </a:r>
            <a:r>
              <a:rPr lang="en-US" b="1" dirty="0">
                <a:solidFill>
                  <a:srgbClr val="0070C0"/>
                </a:solidFill>
                <a:latin typeface="Arial" pitchFamily="34" charset="0"/>
                <a:cs typeface="Arial" pitchFamily="34" charset="0"/>
              </a:rPr>
              <a:t>);</a:t>
            </a:r>
          </a:p>
          <a:p>
            <a:pPr algn="just">
              <a:lnSpc>
                <a:spcPct val="150000"/>
              </a:lnSpc>
            </a:pP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Giao</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cho</a:t>
            </a:r>
            <a:r>
              <a:rPr lang="en-US" b="1" dirty="0">
                <a:solidFill>
                  <a:srgbClr val="0070C0"/>
                </a:solidFill>
                <a:latin typeface="Arial" pitchFamily="34" charset="0"/>
                <a:cs typeface="Arial" pitchFamily="34" charset="0"/>
              </a:rPr>
              <a:t> HS </a:t>
            </a:r>
            <a:r>
              <a:rPr lang="en-US" b="1" dirty="0" err="1">
                <a:solidFill>
                  <a:srgbClr val="0070C0"/>
                </a:solidFill>
                <a:latin typeface="Arial" pitchFamily="34" charset="0"/>
                <a:cs typeface="Arial" pitchFamily="34" charset="0"/>
              </a:rPr>
              <a:t>trả</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lời</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các</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câu</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hỏi</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ôn</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tập</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trên</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làm</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thành</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đề</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cương</a:t>
            </a:r>
            <a:r>
              <a:rPr lang="en-US" b="1" dirty="0">
                <a:solidFill>
                  <a:srgbClr val="0070C0"/>
                </a:solidFill>
                <a:latin typeface="Arial" pitchFamily="34" charset="0"/>
                <a:cs typeface="Arial" pitchFamily="34" charset="0"/>
              </a:rPr>
              <a:t>.</a:t>
            </a:r>
          </a:p>
          <a:p>
            <a:pPr algn="just"/>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Trên</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lớp</a:t>
            </a:r>
            <a:r>
              <a:rPr lang="en-US" b="1" dirty="0">
                <a:solidFill>
                  <a:srgbClr val="0070C0"/>
                </a:solidFill>
                <a:latin typeface="Arial" pitchFamily="34" charset="0"/>
                <a:cs typeface="Arial" pitchFamily="34" charset="0"/>
              </a:rPr>
              <a:t>:</a:t>
            </a:r>
            <a:r>
              <a:rPr lang="en-US" b="1" dirty="0">
                <a:solidFill>
                  <a:srgbClr val="00B050"/>
                </a:solidFill>
                <a:latin typeface="Arial" pitchFamily="34" charset="0"/>
                <a:cs typeface="Arial" pitchFamily="34" charset="0"/>
              </a:rPr>
              <a:t> + </a:t>
            </a:r>
            <a:r>
              <a:rPr lang="en-US" b="1" dirty="0" err="1">
                <a:solidFill>
                  <a:srgbClr val="00B050"/>
                </a:solidFill>
                <a:latin typeface="Arial" pitchFamily="34" charset="0"/>
                <a:cs typeface="Arial" pitchFamily="34" charset="0"/>
              </a:rPr>
              <a:t>Kiểm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tra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việc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làm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đề</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cương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ôn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tập</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của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học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sinh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cho</a:t>
            </a:r>
            <a:r>
              <a:rPr lang="en-US" b="1" dirty="0">
                <a:solidFill>
                  <a:srgbClr val="00B050"/>
                </a:solidFill>
                <a:latin typeface="Arial" pitchFamily="34" charset="0"/>
                <a:cs typeface="Arial" pitchFamily="34" charset="0"/>
              </a:rPr>
              <a:t> HS </a:t>
            </a:r>
            <a:r>
              <a:rPr lang="en-US" b="1" dirty="0" err="1">
                <a:solidFill>
                  <a:srgbClr val="00B050"/>
                </a:solidFill>
                <a:latin typeface="Arial" pitchFamily="34" charset="0"/>
                <a:cs typeface="Arial" pitchFamily="34" charset="0"/>
              </a:rPr>
              <a:t>tự</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kiểm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tra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chéo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cho</a:t>
            </a:r>
            <a:r>
              <a:rPr lang="en-US" b="1" dirty="0">
                <a:solidFill>
                  <a:srgbClr val="00B050"/>
                </a:solidFill>
                <a:latin typeface="Arial" pitchFamily="34" charset="0"/>
                <a:cs typeface="Arial" pitchFamily="34" charset="0"/>
              </a:rPr>
              <a:t> HS </a:t>
            </a:r>
            <a:r>
              <a:rPr lang="en-US" b="1" dirty="0" err="1">
                <a:solidFill>
                  <a:srgbClr val="00B050"/>
                </a:solidFill>
                <a:latin typeface="Arial" pitchFamily="34" charset="0"/>
                <a:cs typeface="Arial" pitchFamily="34" charset="0"/>
              </a:rPr>
              <a:t>lần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lượt</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trình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bày</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câu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trả</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lời</a:t>
            </a:r>
            <a:r>
              <a:rPr lang="en-US" b="1" dirty="0">
                <a:solidFill>
                  <a:srgbClr val="00B050"/>
                </a:solidFill>
                <a:latin typeface="Arial" pitchFamily="34" charset="0"/>
                <a:cs typeface="Arial" pitchFamily="34" charset="0"/>
              </a:rPr>
              <a:t>, HS </a:t>
            </a:r>
            <a:r>
              <a:rPr lang="en-US" b="1" dirty="0" err="1">
                <a:solidFill>
                  <a:srgbClr val="00B050"/>
                </a:solidFill>
                <a:latin typeface="Arial" pitchFamily="34" charset="0"/>
                <a:cs typeface="Arial" pitchFamily="34" charset="0"/>
              </a:rPr>
              <a:t>khác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xét</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bổ</a:t>
            </a:r>
            <a:r>
              <a:rPr lang="en-US" b="1" dirty="0">
                <a:solidFill>
                  <a:srgbClr val="00B050"/>
                </a:solidFill>
                <a:latin typeface="Arial" pitchFamily="34" charset="0"/>
                <a:cs typeface="Arial" pitchFamily="34" charset="0"/>
              </a:rPr>
              <a:t> sung (</a:t>
            </a:r>
            <a:r>
              <a:rPr lang="en-US" b="1" dirty="0" err="1">
                <a:solidFill>
                  <a:srgbClr val="00B050"/>
                </a:solidFill>
                <a:latin typeface="Arial" pitchFamily="34" charset="0"/>
                <a:cs typeface="Arial" pitchFamily="34" charset="0"/>
              </a:rPr>
              <a:t>nếu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cần</a:t>
            </a:r>
            <a:r>
              <a:rPr lang="en-US" b="1" dirty="0">
                <a:solidFill>
                  <a:srgbClr val="00B050"/>
                </a:solidFill>
                <a:latin typeface="Arial" pitchFamily="34" charset="0"/>
                <a:cs typeface="Arial" pitchFamily="34" charset="0"/>
              </a:rPr>
              <a:t>);</a:t>
            </a:r>
          </a:p>
          <a:p>
            <a:pPr algn="just"/>
            <a:r>
              <a:rPr lang="en-US" b="1" dirty="0">
                <a:solidFill>
                  <a:srgbClr val="00B050"/>
                </a:solidFill>
                <a:latin typeface="Arial" pitchFamily="34" charset="0"/>
                <a:cs typeface="Arial" pitchFamily="34" charset="0"/>
              </a:rPr>
              <a:t>	    + </a:t>
            </a:r>
            <a:r>
              <a:rPr lang="en-US" b="1" dirty="0" err="1">
                <a:solidFill>
                  <a:srgbClr val="00B050"/>
                </a:solidFill>
                <a:latin typeface="Arial" pitchFamily="34" charset="0"/>
                <a:cs typeface="Arial" pitchFamily="34" charset="0"/>
              </a:rPr>
              <a:t>Chỉnh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sửa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nội</a:t>
            </a:r>
            <a:r>
              <a:rPr lang="en-US" b="1" dirty="0">
                <a:solidFill>
                  <a:srgbClr val="00B050"/>
                </a:solidFill>
                <a:latin typeface="Arial" pitchFamily="34" charset="0"/>
                <a:cs typeface="Arial" pitchFamily="34" charset="0"/>
              </a:rPr>
              <a:t> dung </a:t>
            </a:r>
            <a:r>
              <a:rPr lang="en-US" b="1" dirty="0" err="1">
                <a:solidFill>
                  <a:srgbClr val="00B050"/>
                </a:solidFill>
                <a:latin typeface="Arial" pitchFamily="34" charset="0"/>
                <a:cs typeface="Arial" pitchFamily="34" charset="0"/>
              </a:rPr>
              <a:t>chưa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chính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xác</a:t>
            </a:r>
            <a:r>
              <a:rPr lang="en-US" b="1" dirty="0">
                <a:solidFill>
                  <a:srgbClr val="00B050"/>
                </a:solidFill>
                <a:latin typeface="Arial" pitchFamily="34" charset="0"/>
                <a:cs typeface="Arial" pitchFamily="34" charset="0"/>
              </a:rPr>
              <a:t>.</a:t>
            </a:r>
          </a:p>
          <a:p>
            <a:pPr algn="just"/>
            <a:endParaRPr lang="en-US" b="1" dirty="0">
              <a:solidFill>
                <a:srgbClr val="0070C0"/>
              </a:solidFill>
              <a:latin typeface="Arial" pitchFamily="34" charset="0"/>
              <a:cs typeface="Arial" pitchFamily="34" charset="0"/>
            </a:endParaRPr>
          </a:p>
          <a:p>
            <a:pPr algn="just"/>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Nhận</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xét</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đánh</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giá</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cho</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điểm</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động</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viên</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những</a:t>
            </a:r>
            <a:r>
              <a:rPr lang="en-US" b="1" dirty="0">
                <a:solidFill>
                  <a:srgbClr val="0070C0"/>
                </a:solidFill>
                <a:latin typeface="Arial" pitchFamily="34" charset="0"/>
                <a:cs typeface="Arial" pitchFamily="34" charset="0"/>
              </a:rPr>
              <a:t> HS </a:t>
            </a:r>
            <a:r>
              <a:rPr lang="en-US" b="1" dirty="0" err="1">
                <a:solidFill>
                  <a:srgbClr val="0070C0"/>
                </a:solidFill>
                <a:latin typeface="Arial" pitchFamily="34" charset="0"/>
                <a:cs typeface="Arial" pitchFamily="34" charset="0"/>
              </a:rPr>
              <a:t>tích</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cực</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kích</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thích</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hứng</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thú</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học</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tập</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của</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học</a:t>
            </a:r>
            <a:r>
              <a:rPr lang="en-US" b="1" dirty="0">
                <a:solidFill>
                  <a:srgbClr val="0070C0"/>
                </a:solidFill>
                <a:latin typeface="Arial" pitchFamily="34" charset="0"/>
                <a:cs typeface="Arial" pitchFamily="34" charset="0"/>
              </a:rPr>
              <a:t> </a:t>
            </a:r>
            <a:r>
              <a:rPr lang="en-US" b="1" dirty="0" err="1">
                <a:solidFill>
                  <a:srgbClr val="0070C0"/>
                </a:solidFill>
                <a:latin typeface="Arial" pitchFamily="34" charset="0"/>
                <a:cs typeface="Arial" pitchFamily="34" charset="0"/>
              </a:rPr>
              <a:t>sinh</a:t>
            </a:r>
            <a:r>
              <a:rPr lang="en-US" b="1" dirty="0">
                <a:solidFill>
                  <a:srgbClr val="0070C0"/>
                </a:solidFill>
                <a:latin typeface="Arial" pitchFamily="34" charset="0"/>
                <a:cs typeface="Arial" pitchFamily="34" charset="0"/>
              </a:rPr>
              <a:t>.</a:t>
            </a:r>
          </a:p>
          <a:p>
            <a:pPr algn="just"/>
            <a:endParaRPr lang="en-US" b="1" dirty="0">
              <a:solidFill>
                <a:srgbClr val="0070C0"/>
              </a:solidFill>
              <a:latin typeface="Arial" pitchFamily="34" charset="0"/>
              <a:cs typeface="Arial" pitchFamily="34" charset="0"/>
            </a:endParaRPr>
          </a:p>
        </p:txBody>
      </p:sp>
      <p:sp>
        <p:nvSpPr>
          <p:cNvPr id="9" name="TextBox 8">
            <a:extLst>
              <a:ext uri="{FF2B5EF4-FFF2-40B4-BE49-F238E27FC236}">
                <a16:creationId xmlns:a16="http://schemas.microsoft.com/office/drawing/2014/main" id="{9C551BE0-971D-4ED5-B0AC-164C5927939E}"/>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390268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fade">
                                      <p:cBhvr>
                                        <p:cTn id="18" dur="1000"/>
                                        <p:tgtEl>
                                          <p:spTgt spid="8">
                                            <p:txEl>
                                              <p:pRg st="2" end="2"/>
                                            </p:txEl>
                                          </p:spTgt>
                                        </p:tgtEl>
                                      </p:cBhvr>
                                    </p:animEffect>
                                    <p:anim calcmode="lin" valueType="num">
                                      <p:cBhvr>
                                        <p:cTn id="19"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animEffect transition="in" filter="fade">
                                      <p:cBhvr>
                                        <p:cTn id="23" dur="1000"/>
                                        <p:tgtEl>
                                          <p:spTgt spid="8">
                                            <p:txEl>
                                              <p:pRg st="3" end="3"/>
                                            </p:txEl>
                                          </p:spTgt>
                                        </p:tgtEl>
                                      </p:cBhvr>
                                    </p:animEffect>
                                    <p:anim calcmode="lin" valueType="num">
                                      <p:cBhvr>
                                        <p:cTn id="24"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Effect transition="in" filter="fade">
                                      <p:cBhvr>
                                        <p:cTn id="28" dur="1000"/>
                                        <p:tgtEl>
                                          <p:spTgt spid="8">
                                            <p:txEl>
                                              <p:pRg st="4" end="4"/>
                                            </p:txEl>
                                          </p:spTgt>
                                        </p:tgtEl>
                                      </p:cBhvr>
                                    </p:animEffect>
                                    <p:anim calcmode="lin" valueType="num">
                                      <p:cBhvr>
                                        <p:cTn id="29"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4" end="4"/>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8">
                                            <p:txEl>
                                              <p:pRg st="5" end="5"/>
                                            </p:txEl>
                                          </p:spTgt>
                                        </p:tgtEl>
                                        <p:attrNameLst>
                                          <p:attrName>style.visibility</p:attrName>
                                        </p:attrNameLst>
                                      </p:cBhvr>
                                      <p:to>
                                        <p:strVal val="visible"/>
                                      </p:to>
                                    </p:set>
                                    <p:animEffect transition="in" filter="fade">
                                      <p:cBhvr>
                                        <p:cTn id="33" dur="1000"/>
                                        <p:tgtEl>
                                          <p:spTgt spid="8">
                                            <p:txEl>
                                              <p:pRg st="5" end="5"/>
                                            </p:txEl>
                                          </p:spTgt>
                                        </p:tgtEl>
                                      </p:cBhvr>
                                    </p:animEffect>
                                    <p:anim calcmode="lin" valueType="num">
                                      <p:cBhvr>
                                        <p:cTn id="34"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8">
                                            <p:txEl>
                                              <p:pRg st="5" end="5"/>
                                            </p:txEl>
                                          </p:spTgt>
                                        </p:tgtEl>
                                        <p:attrNameLst>
                                          <p:attrName>ppt_y</p:attrName>
                                        </p:attrNameLst>
                                      </p:cBhvr>
                                      <p:tavLst>
                                        <p:tav tm="0">
                                          <p:val>
                                            <p:strVal val="#ppt_y+.1"/>
                                          </p:val>
                                        </p:tav>
                                        <p:tav tm="100000">
                                          <p:val>
                                            <p:strVal val="#ppt_y"/>
                                          </p:val>
                                        </p:tav>
                                      </p:tavLst>
                                    </p:anim>
                                  </p:childTnLst>
                                </p:cTn>
                              </p:par>
                              <p:par>
                                <p:cTn id="36" presetID="16" presetClass="entr" presetSubtype="21" fill="hold" nodeType="withEffect">
                                  <p:stCondLst>
                                    <p:cond delay="0"/>
                                  </p:stCondLst>
                                  <p:childTnLst>
                                    <p:set>
                                      <p:cBhvr>
                                        <p:cTn id="37" dur="1" fill="hold">
                                          <p:stCondLst>
                                            <p:cond delay="0"/>
                                          </p:stCondLst>
                                        </p:cTn>
                                        <p:tgtEl>
                                          <p:spTgt spid="8">
                                            <p:txEl>
                                              <p:pRg st="7" end="7"/>
                                            </p:txEl>
                                          </p:spTgt>
                                        </p:tgtEl>
                                        <p:attrNameLst>
                                          <p:attrName>style.visibility</p:attrName>
                                        </p:attrNameLst>
                                      </p:cBhvr>
                                      <p:to>
                                        <p:strVal val="visible"/>
                                      </p:to>
                                    </p:set>
                                    <p:animEffect transition="in" filter="barn(inVertical)">
                                      <p:cBhvr>
                                        <p:cTn id="38"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6" name="TextBox 5"/>
          <p:cNvSpPr txBox="1"/>
          <p:nvPr/>
        </p:nvSpPr>
        <p:spPr>
          <a:xfrm>
            <a:off x="150493" y="980728"/>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7" name="TextBox 6"/>
          <p:cNvSpPr txBox="1"/>
          <p:nvPr/>
        </p:nvSpPr>
        <p:spPr>
          <a:xfrm>
            <a:off x="149182" y="1380838"/>
            <a:ext cx="8383257" cy="707886"/>
          </a:xfrm>
          <a:prstGeom prst="rect">
            <a:avLst/>
          </a:prstGeom>
          <a:noFill/>
        </p:spPr>
        <p:txBody>
          <a:bodyPr wrap="square" rtlCol="0">
            <a:spAutoFit/>
          </a:bodyPr>
          <a:lstStyle/>
          <a:p>
            <a:pPr algn="just"/>
            <a:r>
              <a:rPr lang="en-US" sz="2000" b="1" i="1">
                <a:solidFill>
                  <a:srgbClr val="FF0000"/>
                </a:solidFill>
                <a:latin typeface="Arial" pitchFamily="34" charset="0"/>
                <a:cs typeface="Arial" pitchFamily="34" charset="0"/>
              </a:rPr>
              <a:t>2.1. Ôn tập, củng cố kiến thức về các bộ phận mạch điện, sơ đồ mạch điện, mạch điện mắc nối tiếp, mắc song song cơ bản.</a:t>
            </a:r>
            <a:endParaRPr lang="en-US" sz="2000" b="1">
              <a:solidFill>
                <a:srgbClr val="FF0000"/>
              </a:solidFill>
              <a:latin typeface="Arial" pitchFamily="34" charset="0"/>
              <a:cs typeface="Arial" pitchFamily="34" charset="0"/>
            </a:endParaRPr>
          </a:p>
        </p:txBody>
      </p:sp>
      <p:sp>
        <p:nvSpPr>
          <p:cNvPr id="8" name="TextBox 7"/>
          <p:cNvSpPr txBox="1"/>
          <p:nvPr/>
        </p:nvSpPr>
        <p:spPr>
          <a:xfrm>
            <a:off x="136931" y="2088724"/>
            <a:ext cx="8383257" cy="4801314"/>
          </a:xfrm>
          <a:prstGeom prst="rect">
            <a:avLst/>
          </a:prstGeom>
          <a:noFill/>
        </p:spPr>
        <p:txBody>
          <a:bodyPr wrap="square" rtlCol="0">
            <a:spAutoFit/>
          </a:bodyPr>
          <a:lstStyle/>
          <a:p>
            <a:pPr algn="just"/>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Với</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học</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sinh</a:t>
            </a:r>
            <a:r>
              <a:rPr lang="en-US" b="1" dirty="0">
                <a:solidFill>
                  <a:srgbClr val="FF0000"/>
                </a:solidFill>
                <a:latin typeface="Arial" pitchFamily="34" charset="0"/>
                <a:cs typeface="Arial" pitchFamily="34" charset="0"/>
              </a:rPr>
              <a:t>:</a:t>
            </a:r>
          </a:p>
          <a:p>
            <a:pPr algn="just"/>
            <a:endParaRPr lang="en-US" dirty="0">
              <a:solidFill>
                <a:srgbClr val="FF0000"/>
              </a:solidFill>
              <a:latin typeface="Arial" pitchFamily="34" charset="0"/>
              <a:cs typeface="Arial" pitchFamily="34" charset="0"/>
            </a:endParaRPr>
          </a:p>
          <a:p>
            <a:pPr algn="just"/>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Ôn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tập</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kiến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thức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về</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Điện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đã</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học</a:t>
            </a:r>
            <a:r>
              <a:rPr lang="en-US" b="1" dirty="0">
                <a:solidFill>
                  <a:srgbClr val="002060"/>
                </a:solidFill>
                <a:latin typeface="Arial" pitchFamily="34" charset="0"/>
                <a:cs typeface="Arial" pitchFamily="34" charset="0"/>
              </a:rPr>
              <a:t> ở </a:t>
            </a:r>
            <a:r>
              <a:rPr lang="en-US" b="1" dirty="0" err="1">
                <a:solidFill>
                  <a:srgbClr val="002060"/>
                </a:solidFill>
                <a:latin typeface="Arial" pitchFamily="34" charset="0"/>
                <a:cs typeface="Arial" pitchFamily="34" charset="0"/>
              </a:rPr>
              <a:t>lớp</a:t>
            </a:r>
            <a:r>
              <a:rPr lang="en-US" b="1" dirty="0">
                <a:solidFill>
                  <a:srgbClr val="002060"/>
                </a:solidFill>
                <a:latin typeface="Arial" pitchFamily="34" charset="0"/>
                <a:cs typeface="Arial" pitchFamily="34" charset="0"/>
              </a:rPr>
              <a:t> 7: </a:t>
            </a:r>
            <a:r>
              <a:rPr lang="en-US" b="1" dirty="0" err="1">
                <a:solidFill>
                  <a:srgbClr val="002060"/>
                </a:solidFill>
                <a:latin typeface="Arial" pitchFamily="34" charset="0"/>
                <a:cs typeface="Arial" pitchFamily="34" charset="0"/>
              </a:rPr>
              <a:t>về</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kí</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hiệu</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bộ</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phận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mạch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điện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về</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vẽ</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sơ</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đồ</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mạch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điện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đơn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giản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về</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dụng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cụ</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đo</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cường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độ</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dòng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điện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hiệu</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điện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thế</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và</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mắc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dụng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cụ</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đo</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này</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mắc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và</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sơ</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đồ</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mắc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nối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tiếp</a:t>
            </a:r>
            <a:r>
              <a:rPr lang="en-US" b="1" dirty="0">
                <a:solidFill>
                  <a:srgbClr val="002060"/>
                </a:solidFill>
                <a:latin typeface="Arial" pitchFamily="34" charset="0"/>
                <a:cs typeface="Arial" pitchFamily="34" charset="0"/>
              </a:rPr>
              <a:t>, song </a:t>
            </a:r>
            <a:r>
              <a:rPr lang="en-US" b="1" dirty="0" err="1">
                <a:solidFill>
                  <a:srgbClr val="002060"/>
                </a:solidFill>
                <a:latin typeface="Arial" pitchFamily="34" charset="0"/>
                <a:cs typeface="Arial" pitchFamily="34" charset="0"/>
              </a:rPr>
              <a:t>song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hai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bóng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đèn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mối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liên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hệ</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về</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cường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độ</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dòng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điện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chạy</a:t>
            </a:r>
            <a:r>
              <a:rPr lang="en-US" b="1" dirty="0">
                <a:solidFill>
                  <a:srgbClr val="002060"/>
                </a:solidFill>
                <a:latin typeface="Arial" pitchFamily="34" charset="0"/>
                <a:cs typeface="Arial" pitchFamily="34" charset="0"/>
              </a:rPr>
              <a:t> qua </a:t>
            </a:r>
            <a:r>
              <a:rPr lang="en-US" b="1" dirty="0" err="1">
                <a:solidFill>
                  <a:srgbClr val="002060"/>
                </a:solidFill>
                <a:latin typeface="Arial" pitchFamily="34" charset="0"/>
                <a:cs typeface="Arial" pitchFamily="34" charset="0"/>
              </a:rPr>
              <a:t>các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bóng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đèn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hiệu</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điện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thế</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giữa</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hai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đầu</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mỗi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bóng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đèn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trong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mạch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nối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tiếp</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trong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mạch</a:t>
            </a:r>
            <a:r>
              <a:rPr lang="en-US" b="1" dirty="0">
                <a:solidFill>
                  <a:srgbClr val="002060"/>
                </a:solidFill>
                <a:latin typeface="Arial" pitchFamily="34" charset="0"/>
                <a:cs typeface="Arial" pitchFamily="34" charset="0"/>
              </a:rPr>
              <a:t> song </a:t>
            </a:r>
            <a:r>
              <a:rPr lang="en-US" b="1" dirty="0" err="1">
                <a:solidFill>
                  <a:srgbClr val="002060"/>
                </a:solidFill>
                <a:latin typeface="Arial" pitchFamily="34" charset="0"/>
                <a:cs typeface="Arial" pitchFamily="34" charset="0"/>
              </a:rPr>
              <a:t>song</a:t>
            </a:r>
            <a:r>
              <a:rPr lang="en-US" b="1" dirty="0">
                <a:solidFill>
                  <a:srgbClr val="002060"/>
                </a:solidFill>
                <a:latin typeface="Arial" pitchFamily="34" charset="0"/>
                <a:cs typeface="Arial" pitchFamily="34" charset="0"/>
              </a:rPr>
              <a:t>.</a:t>
            </a:r>
          </a:p>
          <a:p>
            <a:pPr algn="just"/>
            <a:endParaRPr lang="en-US" b="1" dirty="0">
              <a:solidFill>
                <a:srgbClr val="00B050"/>
              </a:solidFill>
              <a:latin typeface="Arial" pitchFamily="34" charset="0"/>
              <a:cs typeface="Arial" pitchFamily="34" charset="0"/>
            </a:endParaRPr>
          </a:p>
          <a:p>
            <a:pPr algn="just"/>
            <a:r>
              <a:rPr lang="en-US" dirty="0">
                <a:solidFill>
                  <a:srgbClr val="002060"/>
                </a:solidFill>
                <a:latin typeface="Arial" pitchFamily="34" charset="0"/>
                <a:cs typeface="Arial" pitchFamily="34" charset="0"/>
              </a:rPr>
              <a:t>-</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Trả</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lời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câu</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hỏi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ôn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tập</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được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giao</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về</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nhà</a:t>
            </a:r>
            <a:r>
              <a:rPr lang="en-US" b="1" dirty="0">
                <a:solidFill>
                  <a:srgbClr val="002060"/>
                </a:solidFill>
                <a:latin typeface="Arial" pitchFamily="34" charset="0"/>
                <a:cs typeface="Arial" pitchFamily="34" charset="0"/>
              </a:rPr>
              <a:t>.</a:t>
            </a:r>
          </a:p>
          <a:p>
            <a:pPr algn="just"/>
            <a:endParaRPr lang="en-US" b="1" dirty="0">
              <a:solidFill>
                <a:srgbClr val="002060"/>
              </a:solidFill>
              <a:latin typeface="Arial" pitchFamily="34" charset="0"/>
              <a:cs typeface="Arial" pitchFamily="34" charset="0"/>
            </a:endParaRPr>
          </a:p>
          <a:p>
            <a:pPr algn="just"/>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Kiểm</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tra</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chéo</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nội</a:t>
            </a:r>
            <a:r>
              <a:rPr lang="en-US" b="1" dirty="0">
                <a:solidFill>
                  <a:srgbClr val="002060"/>
                </a:solidFill>
                <a:latin typeface="Arial" pitchFamily="34" charset="0"/>
                <a:cs typeface="Arial" pitchFamily="34" charset="0"/>
              </a:rPr>
              <a:t> dung </a:t>
            </a:r>
            <a:r>
              <a:rPr lang="en-US" b="1" dirty="0" err="1">
                <a:solidFill>
                  <a:srgbClr val="002060"/>
                </a:solidFill>
                <a:latin typeface="Arial" pitchFamily="34" charset="0"/>
                <a:cs typeface="Arial" pitchFamily="34" charset="0"/>
              </a:rPr>
              <a:t>trả</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lời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với</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các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bạn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trong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lớp</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trong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nhóm</a:t>
            </a:r>
            <a:endParaRPr lang="en-US" b="1" dirty="0">
              <a:solidFill>
                <a:srgbClr val="002060"/>
              </a:solidFill>
              <a:latin typeface="Arial" pitchFamily="34" charset="0"/>
              <a:cs typeface="Arial" pitchFamily="34" charset="0"/>
            </a:endParaRPr>
          </a:p>
          <a:p>
            <a:pPr algn="just"/>
            <a:endParaRPr lang="en-US" b="1" dirty="0">
              <a:solidFill>
                <a:srgbClr val="00B050"/>
              </a:solidFill>
              <a:latin typeface="Arial" pitchFamily="34" charset="0"/>
              <a:cs typeface="Arial" pitchFamily="34" charset="0"/>
            </a:endParaRPr>
          </a:p>
          <a:p>
            <a:pPr algn="just"/>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Sửa</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bổ</a:t>
            </a:r>
            <a:r>
              <a:rPr lang="en-US" b="1" dirty="0">
                <a:solidFill>
                  <a:srgbClr val="002060"/>
                </a:solidFill>
                <a:latin typeface="Arial" pitchFamily="34" charset="0"/>
                <a:cs typeface="Arial" pitchFamily="34" charset="0"/>
              </a:rPr>
              <a:t> sung </a:t>
            </a:r>
            <a:r>
              <a:rPr lang="en-US" b="1" dirty="0" err="1">
                <a:solidFill>
                  <a:srgbClr val="002060"/>
                </a:solidFill>
                <a:latin typeface="Arial" pitchFamily="34" charset="0"/>
                <a:cs typeface="Arial" pitchFamily="34" charset="0"/>
              </a:rPr>
              <a:t>những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nội</a:t>
            </a:r>
            <a:r>
              <a:rPr lang="en-US" b="1" dirty="0">
                <a:solidFill>
                  <a:srgbClr val="002060"/>
                </a:solidFill>
                <a:latin typeface="Arial" pitchFamily="34" charset="0"/>
                <a:cs typeface="Arial" pitchFamily="34" charset="0"/>
              </a:rPr>
              <a:t> dung </a:t>
            </a:r>
            <a:r>
              <a:rPr lang="en-US" b="1" dirty="0" err="1">
                <a:solidFill>
                  <a:srgbClr val="002060"/>
                </a:solidFill>
                <a:latin typeface="Arial" pitchFamily="34" charset="0"/>
                <a:cs typeface="Arial" pitchFamily="34" charset="0"/>
              </a:rPr>
              <a:t>chưa</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chính</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xác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hoặc</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còn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thiếu</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theo</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hướng</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dẫn</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của</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giáo</a:t>
            </a:r>
            <a:r>
              <a:rPr lang="en-US" b="1" dirty="0">
                <a:solidFill>
                  <a:srgbClr val="002060"/>
                </a:solidFill>
                <a:latin typeface="Arial" pitchFamily="34" charset="0"/>
                <a:cs typeface="Arial" pitchFamily="34" charset="0"/>
              </a:rPr>
              <a:t> </a:t>
            </a:r>
            <a:r>
              <a:rPr lang="en-US" b="1" dirty="0" err="1">
                <a:solidFill>
                  <a:srgbClr val="002060"/>
                </a:solidFill>
                <a:latin typeface="Arial" pitchFamily="34" charset="0"/>
                <a:cs typeface="Arial" pitchFamily="34" charset="0"/>
              </a:rPr>
              <a:t>viên</a:t>
            </a:r>
            <a:r>
              <a:rPr lang="en-US" b="1" dirty="0">
                <a:solidFill>
                  <a:srgbClr val="002060"/>
                </a:solidFill>
                <a:latin typeface="Arial" pitchFamily="34" charset="0"/>
                <a:cs typeface="Arial" pitchFamily="34" charset="0"/>
              </a:rPr>
              <a:t>.</a:t>
            </a:r>
          </a:p>
          <a:p>
            <a:pPr algn="just"/>
            <a:endParaRPr lang="en-US" b="1" dirty="0">
              <a:solidFill>
                <a:srgbClr val="0070C0"/>
              </a:solidFill>
              <a:latin typeface="Arial" pitchFamily="34" charset="0"/>
              <a:cs typeface="Arial" pitchFamily="34" charset="0"/>
            </a:endParaRPr>
          </a:p>
          <a:p>
            <a:pPr algn="just"/>
            <a:endParaRPr lang="en-US" b="1" dirty="0">
              <a:solidFill>
                <a:srgbClr val="0070C0"/>
              </a:solidFill>
              <a:latin typeface="Arial" pitchFamily="34" charset="0"/>
              <a:cs typeface="Arial" pitchFamily="34" charset="0"/>
            </a:endParaRPr>
          </a:p>
        </p:txBody>
      </p:sp>
      <p:sp>
        <p:nvSpPr>
          <p:cNvPr id="9" name="TextBox 8">
            <a:extLst>
              <a:ext uri="{FF2B5EF4-FFF2-40B4-BE49-F238E27FC236}">
                <a16:creationId xmlns:a16="http://schemas.microsoft.com/office/drawing/2014/main" id="{413E1852-66DA-46E1-BBB4-715AAFAD5296}"/>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1085549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1000"/>
                                        <p:tgtEl>
                                          <p:spTgt spid="8">
                                            <p:txEl>
                                              <p:pRg st="2" end="2"/>
                                            </p:txEl>
                                          </p:spTgt>
                                        </p:tgtEl>
                                      </p:cBhvr>
                                    </p:animEffect>
                                    <p:anim calcmode="lin" valueType="num">
                                      <p:cBhvr>
                                        <p:cTn id="8"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2" end="2"/>
                                            </p:txEl>
                                          </p:spTgt>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 calcmode="lin" valueType="num">
                                      <p:cBhvr additive="base">
                                        <p:cTn id="12"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
                                            <p:txEl>
                                              <p:pRg st="4" end="4"/>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
                                            <p:txEl>
                                              <p:pRg st="6" end="6"/>
                                            </p:txEl>
                                          </p:spTgt>
                                        </p:tgtEl>
                                        <p:attrNameLst>
                                          <p:attrName>style.visibility</p:attrName>
                                        </p:attrNameLst>
                                      </p:cBhvr>
                                      <p:to>
                                        <p:strVal val="visible"/>
                                      </p:to>
                                    </p:set>
                                    <p:anim calcmode="lin" valueType="num">
                                      <p:cBhvr additive="base">
                                        <p:cTn id="16"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8">
                                            <p:txEl>
                                              <p:pRg st="6" end="6"/>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8">
                                            <p:txEl>
                                              <p:pRg st="8" end="8"/>
                                            </p:txEl>
                                          </p:spTgt>
                                        </p:tgtEl>
                                        <p:attrNameLst>
                                          <p:attrName>style.visibility</p:attrName>
                                        </p:attrNameLst>
                                      </p:cBhvr>
                                      <p:to>
                                        <p:strVal val="visible"/>
                                      </p:to>
                                    </p:set>
                                    <p:anim calcmode="lin" valueType="num">
                                      <p:cBhvr additive="base">
                                        <p:cTn id="20"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6" name="TextBox 5"/>
          <p:cNvSpPr txBox="1"/>
          <p:nvPr/>
        </p:nvSpPr>
        <p:spPr>
          <a:xfrm>
            <a:off x="150493" y="980728"/>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7" name="TextBox 6"/>
          <p:cNvSpPr txBox="1"/>
          <p:nvPr/>
        </p:nvSpPr>
        <p:spPr>
          <a:xfrm>
            <a:off x="149182" y="1380838"/>
            <a:ext cx="8383257" cy="707886"/>
          </a:xfrm>
          <a:prstGeom prst="rect">
            <a:avLst/>
          </a:prstGeom>
          <a:noFill/>
        </p:spPr>
        <p:txBody>
          <a:bodyPr wrap="square" rtlCol="0">
            <a:spAutoFit/>
          </a:bodyPr>
          <a:lstStyle/>
          <a:p>
            <a:pPr algn="just"/>
            <a:r>
              <a:rPr lang="en-US" sz="2000" b="1" i="1">
                <a:solidFill>
                  <a:srgbClr val="FF0000"/>
                </a:solidFill>
                <a:latin typeface="Arial" pitchFamily="34" charset="0"/>
                <a:cs typeface="Arial" pitchFamily="34" charset="0"/>
              </a:rPr>
              <a:t>2.1. Ôn tập, củng cố kiến thức về các bộ phận mạch điện, sơ đồ mạch điện, mạch điện mắc nối tiếp, mắc song song cơ bản.</a:t>
            </a:r>
            <a:endParaRPr lang="en-US" sz="2000" b="1">
              <a:solidFill>
                <a:srgbClr val="FF0000"/>
              </a:solidFill>
              <a:latin typeface="Arial" pitchFamily="34" charset="0"/>
              <a:cs typeface="Arial" pitchFamily="34" charset="0"/>
            </a:endParaRPr>
          </a:p>
        </p:txBody>
      </p:sp>
      <p:sp>
        <p:nvSpPr>
          <p:cNvPr id="8" name="TextBox 7"/>
          <p:cNvSpPr txBox="1"/>
          <p:nvPr/>
        </p:nvSpPr>
        <p:spPr>
          <a:xfrm>
            <a:off x="221191" y="2183953"/>
            <a:ext cx="8383257" cy="4524315"/>
          </a:xfrm>
          <a:prstGeom prst="rect">
            <a:avLst/>
          </a:prstGeom>
          <a:noFill/>
        </p:spPr>
        <p:txBody>
          <a:bodyPr wrap="square" rtlCol="0">
            <a:spAutoFit/>
          </a:bodyPr>
          <a:lstStyle/>
          <a:p>
            <a:pPr algn="just"/>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Kết</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quả</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đạt</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được</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của</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giải</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pháp</a:t>
            </a:r>
            <a:r>
              <a:rPr lang="en-US" b="1" dirty="0">
                <a:solidFill>
                  <a:srgbClr val="FF0000"/>
                </a:solidFill>
                <a:latin typeface="Arial" pitchFamily="34" charset="0"/>
                <a:cs typeface="Arial" pitchFamily="34" charset="0"/>
              </a:rPr>
              <a:t>:</a:t>
            </a:r>
          </a:p>
          <a:p>
            <a:pPr algn="just">
              <a:lnSpc>
                <a:spcPct val="150000"/>
              </a:lnSpc>
            </a:pP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Học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sinh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ghi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nhớ</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được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kiến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thức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cơ</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bản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về</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bóng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đèn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dụng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cụ</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đo</a:t>
            </a:r>
            <a:r>
              <a:rPr lang="en-US" b="1" dirty="0">
                <a:solidFill>
                  <a:srgbClr val="261799"/>
                </a:solidFill>
                <a:latin typeface="Arial" pitchFamily="34" charset="0"/>
                <a:cs typeface="Arial" pitchFamily="34" charset="0"/>
              </a:rPr>
              <a:t>;</a:t>
            </a:r>
          </a:p>
          <a:p>
            <a:pPr algn="just">
              <a:lnSpc>
                <a:spcPct val="150000"/>
              </a:lnSpc>
            </a:pP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Vẽ</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được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sơ</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đồ</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cơ</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bản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gồm</a:t>
            </a:r>
            <a:r>
              <a:rPr lang="en-US" b="1" dirty="0">
                <a:solidFill>
                  <a:srgbClr val="261799"/>
                </a:solidFill>
                <a:latin typeface="Arial" pitchFamily="34" charset="0"/>
                <a:cs typeface="Arial" pitchFamily="34" charset="0"/>
              </a:rPr>
              <a:t> 2 </a:t>
            </a:r>
            <a:r>
              <a:rPr lang="en-US" b="1" dirty="0" err="1">
                <a:solidFill>
                  <a:srgbClr val="261799"/>
                </a:solidFill>
                <a:latin typeface="Arial" pitchFamily="34" charset="0"/>
                <a:cs typeface="Arial" pitchFamily="34" charset="0"/>
              </a:rPr>
              <a:t>bóng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đèn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nối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tiếp</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song </a:t>
            </a:r>
            <a:r>
              <a:rPr lang="en-US" b="1" dirty="0" err="1">
                <a:solidFill>
                  <a:srgbClr val="261799"/>
                </a:solidFill>
                <a:latin typeface="Arial" pitchFamily="34" charset="0"/>
                <a:cs typeface="Arial" pitchFamily="34" charset="0"/>
              </a:rPr>
              <a:t>song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với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dụng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cụ</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đo</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nếu</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có</a:t>
            </a:r>
            <a:r>
              <a:rPr lang="en-US" b="1" dirty="0">
                <a:solidFill>
                  <a:srgbClr val="261799"/>
                </a:solidFill>
                <a:latin typeface="Arial" pitchFamily="34" charset="0"/>
                <a:cs typeface="Arial" pitchFamily="34" charset="0"/>
              </a:rPr>
              <a:t>.</a:t>
            </a:r>
          </a:p>
          <a:p>
            <a:pPr algn="just">
              <a:lnSpc>
                <a:spcPct val="150000"/>
              </a:lnSpc>
            </a:pP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Từ</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nối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tiếp</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song </a:t>
            </a:r>
            <a:r>
              <a:rPr lang="en-US" b="1" dirty="0" err="1">
                <a:solidFill>
                  <a:srgbClr val="261799"/>
                </a:solidFill>
                <a:latin typeface="Arial" pitchFamily="34" charset="0"/>
                <a:cs typeface="Arial" pitchFamily="34" charset="0"/>
              </a:rPr>
              <a:t>song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hai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bóng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đèn</a:t>
            </a:r>
            <a:r>
              <a:rPr lang="en-US" b="1" dirty="0">
                <a:solidFill>
                  <a:srgbClr val="261799"/>
                </a:solidFill>
                <a:latin typeface="Arial" pitchFamily="34" charset="0"/>
                <a:cs typeface="Arial" pitchFamily="34" charset="0"/>
              </a:rPr>
              <a:t>:</a:t>
            </a:r>
          </a:p>
          <a:p>
            <a:pPr algn="just">
              <a:lnSpc>
                <a:spcPct val="150000"/>
              </a:lnSpc>
            </a:pP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Vẽ</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được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nối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tiếp</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song </a:t>
            </a:r>
            <a:r>
              <a:rPr lang="en-US" b="1" dirty="0" err="1">
                <a:solidFill>
                  <a:srgbClr val="261799"/>
                </a:solidFill>
                <a:latin typeface="Arial" pitchFamily="34" charset="0"/>
                <a:cs typeface="Arial" pitchFamily="34" charset="0"/>
              </a:rPr>
              <a:t>song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hai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trở</a:t>
            </a:r>
            <a:r>
              <a:rPr lang="en-US" b="1" dirty="0">
                <a:solidFill>
                  <a:srgbClr val="261799"/>
                </a:solidFill>
                <a:latin typeface="Arial" pitchFamily="34" charset="0"/>
                <a:cs typeface="Arial" pitchFamily="34" charset="0"/>
              </a:rPr>
              <a:t>;</a:t>
            </a:r>
          </a:p>
          <a:p>
            <a:pPr algn="just">
              <a:lnSpc>
                <a:spcPct val="150000"/>
              </a:lnSpc>
            </a:pP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Nhận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biết</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được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mối</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quan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hệ</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về</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cường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độ</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dòng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về</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hiệu</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thế</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trong</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đoạn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mạch</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mắc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các</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điện</a:t>
            </a:r>
            <a:r>
              <a:rPr lang="en-US" b="1" dirty="0">
                <a:solidFill>
                  <a:srgbClr val="261799"/>
                </a:solidFill>
                <a:latin typeface="Arial" pitchFamily="34" charset="0"/>
                <a:cs typeface="Arial" pitchFamily="34" charset="0"/>
              </a:rPr>
              <a:t> </a:t>
            </a:r>
            <a:r>
              <a:rPr lang="en-US" b="1" dirty="0" err="1">
                <a:solidFill>
                  <a:srgbClr val="261799"/>
                </a:solidFill>
                <a:latin typeface="Arial" pitchFamily="34" charset="0"/>
                <a:cs typeface="Arial" pitchFamily="34" charset="0"/>
              </a:rPr>
              <a:t>trở</a:t>
            </a:r>
            <a:r>
              <a:rPr lang="en-US" b="1" dirty="0">
                <a:solidFill>
                  <a:srgbClr val="261799"/>
                </a:solidFill>
                <a:latin typeface="Arial" pitchFamily="34" charset="0"/>
                <a:cs typeface="Arial" pitchFamily="34" charset="0"/>
              </a:rPr>
              <a:t>.</a:t>
            </a:r>
          </a:p>
          <a:p>
            <a:pPr algn="just"/>
            <a:endParaRPr lang="en-US" b="1" dirty="0">
              <a:solidFill>
                <a:srgbClr val="002060"/>
              </a:solidFill>
              <a:latin typeface="Arial" pitchFamily="34" charset="0"/>
              <a:cs typeface="Arial" pitchFamily="34" charset="0"/>
            </a:endParaRPr>
          </a:p>
          <a:p>
            <a:pPr algn="just"/>
            <a:endParaRPr lang="en-US" b="1" dirty="0">
              <a:solidFill>
                <a:srgbClr val="0070C0"/>
              </a:solidFill>
              <a:latin typeface="Arial" pitchFamily="34" charset="0"/>
              <a:cs typeface="Arial" pitchFamily="34" charset="0"/>
            </a:endParaRPr>
          </a:p>
          <a:p>
            <a:pPr algn="just"/>
            <a:endParaRPr lang="en-US" b="1" dirty="0">
              <a:solidFill>
                <a:srgbClr val="0070C0"/>
              </a:solidFill>
              <a:latin typeface="Arial" pitchFamily="34" charset="0"/>
              <a:cs typeface="Arial" pitchFamily="34" charset="0"/>
            </a:endParaRPr>
          </a:p>
        </p:txBody>
      </p:sp>
      <p:sp>
        <p:nvSpPr>
          <p:cNvPr id="9" name="TextBox 8">
            <a:extLst>
              <a:ext uri="{FF2B5EF4-FFF2-40B4-BE49-F238E27FC236}">
                <a16:creationId xmlns:a16="http://schemas.microsoft.com/office/drawing/2014/main" id="{72BDB5D5-70FF-4130-9003-FF48C4302516}"/>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143459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 calcmode="lin" valueType="num">
                                      <p:cBhvr additive="base">
                                        <p:cTn id="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additive="base">
                                        <p:cTn id="1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 calcmode="lin" valueType="num">
                                      <p:cBhvr additive="base">
                                        <p:cTn id="19"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 calcmode="lin" valueType="num">
                                      <p:cBhvr additive="base">
                                        <p:cTn id="2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 calcmode="lin" valueType="num">
                                      <p:cBhvr additive="base">
                                        <p:cTn id="27"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6" name="TextBox 5"/>
          <p:cNvSpPr txBox="1"/>
          <p:nvPr/>
        </p:nvSpPr>
        <p:spPr>
          <a:xfrm>
            <a:off x="150493" y="980728"/>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7" name="TextBox 6"/>
          <p:cNvSpPr txBox="1"/>
          <p:nvPr/>
        </p:nvSpPr>
        <p:spPr>
          <a:xfrm>
            <a:off x="221191" y="1380838"/>
            <a:ext cx="8383257" cy="1015663"/>
          </a:xfrm>
          <a:prstGeom prst="rect">
            <a:avLst/>
          </a:prstGeom>
          <a:noFill/>
        </p:spPr>
        <p:txBody>
          <a:bodyPr wrap="square" rtlCol="0">
            <a:spAutoFit/>
          </a:bodyPr>
          <a:lstStyle/>
          <a:p>
            <a:pPr algn="just"/>
            <a:r>
              <a:rPr lang="en-US" sz="2000" b="1" i="1">
                <a:solidFill>
                  <a:srgbClr val="FF0000"/>
                </a:solidFill>
                <a:latin typeface="Arial" pitchFamily="34" charset="0"/>
                <a:cs typeface="Arial" pitchFamily="34" charset="0"/>
              </a:rPr>
              <a:t>2.2. Hướng dẫn học sinh nhận biết cách mắc các bộ phận trong mạch điện, đặc biệt là các mạch điện có sơ đồ vẽ không tường minh, mạch điện có sự điều khiển của khóa K.</a:t>
            </a:r>
            <a:endParaRPr lang="en-US" sz="2000" b="1">
              <a:solidFill>
                <a:srgbClr val="FF0000"/>
              </a:solidFill>
              <a:latin typeface="Arial" pitchFamily="34" charset="0"/>
              <a:cs typeface="Arial" pitchFamily="34" charset="0"/>
            </a:endParaRPr>
          </a:p>
        </p:txBody>
      </p:sp>
      <p:sp>
        <p:nvSpPr>
          <p:cNvPr id="8" name="TextBox 7"/>
          <p:cNvSpPr txBox="1"/>
          <p:nvPr/>
        </p:nvSpPr>
        <p:spPr>
          <a:xfrm>
            <a:off x="221191" y="2564904"/>
            <a:ext cx="8527273" cy="3277820"/>
          </a:xfrm>
          <a:prstGeom prst="rect">
            <a:avLst/>
          </a:prstGeom>
          <a:noFill/>
        </p:spPr>
        <p:txBody>
          <a:bodyPr wrap="square" rtlCol="0">
            <a:spAutoFit/>
          </a:bodyPr>
          <a:lstStyle/>
          <a:p>
            <a:pPr algn="just"/>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Với</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giáo</a:t>
            </a:r>
            <a:r>
              <a:rPr lang="en-US" b="1" dirty="0">
                <a:solidFill>
                  <a:srgbClr val="FF0000"/>
                </a:solidFill>
                <a:latin typeface="Arial" pitchFamily="34" charset="0"/>
                <a:cs typeface="Arial" pitchFamily="34" charset="0"/>
              </a:rPr>
              <a:t> </a:t>
            </a:r>
            <a:r>
              <a:rPr lang="en-US" b="1" dirty="0" err="1">
                <a:solidFill>
                  <a:srgbClr val="FF0000"/>
                </a:solidFill>
                <a:latin typeface="Arial" pitchFamily="34" charset="0"/>
                <a:cs typeface="Arial" pitchFamily="34" charset="0"/>
              </a:rPr>
              <a:t>viên</a:t>
            </a:r>
            <a:r>
              <a:rPr lang="en-US" b="1" dirty="0">
                <a:solidFill>
                  <a:srgbClr val="FF0000"/>
                </a:solidFill>
                <a:latin typeface="Arial" pitchFamily="34" charset="0"/>
                <a:cs typeface="Arial" pitchFamily="34" charset="0"/>
              </a:rPr>
              <a:t>:</a:t>
            </a:r>
            <a:endParaRPr lang="en-US" dirty="0">
              <a:solidFill>
                <a:srgbClr val="FF0000"/>
              </a:solidFill>
              <a:latin typeface="Arial" pitchFamily="34" charset="0"/>
              <a:cs typeface="Arial" pitchFamily="34" charset="0"/>
            </a:endParaRPr>
          </a:p>
          <a:p>
            <a:pPr algn="just">
              <a:lnSpc>
                <a:spcPct val="150000"/>
              </a:lnSpc>
            </a:pP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Hướng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dẫn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học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sinh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dấu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hiệu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biết</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về</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mạch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tiếp</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mạch</a:t>
            </a:r>
            <a:r>
              <a:rPr lang="en-US" b="1" dirty="0">
                <a:solidFill>
                  <a:srgbClr val="00B050"/>
                </a:solidFill>
                <a:latin typeface="Arial" pitchFamily="34" charset="0"/>
                <a:cs typeface="Arial" pitchFamily="34" charset="0"/>
              </a:rPr>
              <a:t> song </a:t>
            </a:r>
            <a:r>
              <a:rPr lang="en-US" b="1" dirty="0" err="1">
                <a:solidFill>
                  <a:srgbClr val="00B050"/>
                </a:solidFill>
                <a:latin typeface="Arial" pitchFamily="34" charset="0"/>
                <a:cs typeface="Arial" pitchFamily="34" charset="0"/>
              </a:rPr>
              <a:t>song</a:t>
            </a:r>
            <a:r>
              <a:rPr lang="en-US" b="1" dirty="0">
                <a:solidFill>
                  <a:srgbClr val="00B050"/>
                </a:solidFill>
                <a:latin typeface="Arial" pitchFamily="34" charset="0"/>
                <a:cs typeface="Arial" pitchFamily="34" charset="0"/>
              </a:rPr>
              <a:t>. </a:t>
            </a:r>
          </a:p>
          <a:p>
            <a:pPr algn="just">
              <a:lnSpc>
                <a:spcPct val="150000"/>
              </a:lnSpc>
            </a:pPr>
            <a:r>
              <a:rPr lang="en-US" dirty="0">
                <a:latin typeface="Arial" pitchFamily="34" charset="0"/>
                <a:cs typeface="Arial" pitchFamily="34" charset="0"/>
              </a:rPr>
              <a:t>	</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Hai</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dụng</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cụ</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điện</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được</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gọi</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là</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mắc</a:t>
            </a:r>
            <a:r>
              <a:rPr lang="en-US" dirty="0">
                <a:solidFill>
                  <a:srgbClr val="261799"/>
                </a:solidFill>
                <a:latin typeface="Arial" pitchFamily="34" charset="0"/>
                <a:cs typeface="Arial" pitchFamily="34" charset="0"/>
              </a:rPr>
              <a:t> </a:t>
            </a:r>
            <a:r>
              <a:rPr lang="en-US" b="1" dirty="0" err="1">
                <a:solidFill>
                  <a:srgbClr val="001A2E"/>
                </a:solidFill>
                <a:latin typeface="Arial" pitchFamily="34" charset="0"/>
                <a:cs typeface="Arial" pitchFamily="34" charset="0"/>
              </a:rPr>
              <a:t>nối</a:t>
            </a:r>
            <a:r>
              <a:rPr lang="en-US" b="1" dirty="0">
                <a:solidFill>
                  <a:srgbClr val="001A2E"/>
                </a:solidFill>
                <a:latin typeface="Arial" pitchFamily="34" charset="0"/>
                <a:cs typeface="Arial" pitchFamily="34" charset="0"/>
              </a:rPr>
              <a:t> </a:t>
            </a:r>
            <a:r>
              <a:rPr lang="en-US" b="1" dirty="0" err="1">
                <a:solidFill>
                  <a:srgbClr val="001A2E"/>
                </a:solidFill>
                <a:latin typeface="Arial" pitchFamily="34" charset="0"/>
                <a:cs typeface="Arial" pitchFamily="34" charset="0"/>
              </a:rPr>
              <a:t>tiếp</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với</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nhau</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khi</a:t>
            </a:r>
            <a:r>
              <a:rPr lang="en-US" dirty="0">
                <a:solidFill>
                  <a:srgbClr val="261799"/>
                </a:solidFill>
                <a:latin typeface="Arial" pitchFamily="34" charset="0"/>
                <a:cs typeface="Arial" pitchFamily="34" charset="0"/>
              </a:rPr>
              <a:t> </a:t>
            </a:r>
            <a:r>
              <a:rPr lang="en-US" b="1" i="1" dirty="0" err="1">
                <a:solidFill>
                  <a:srgbClr val="001A2E"/>
                </a:solidFill>
                <a:latin typeface="Arial" pitchFamily="34" charset="0"/>
                <a:cs typeface="Arial" pitchFamily="34" charset="0"/>
              </a:rPr>
              <a:t>giữa</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chúng</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chỉ</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có</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duy</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nhất</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một</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đầu</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nối</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chung</a:t>
            </a:r>
            <a:r>
              <a:rPr lang="en-US" b="1" dirty="0">
                <a:solidFill>
                  <a:srgbClr val="001A2E"/>
                </a:solidFill>
                <a:latin typeface="Arial" pitchFamily="34" charset="0"/>
                <a:cs typeface="Arial" pitchFamily="34" charset="0"/>
              </a:rPr>
              <a:t> </a:t>
            </a:r>
            <a:r>
              <a:rPr lang="en-US" dirty="0">
                <a:solidFill>
                  <a:srgbClr val="261799"/>
                </a:solidFill>
                <a:latin typeface="Arial" pitchFamily="34" charset="0"/>
                <a:cs typeface="Arial" pitchFamily="34" charset="0"/>
              </a:rPr>
              <a:t>hay </a:t>
            </a:r>
            <a:r>
              <a:rPr lang="en-US" dirty="0" err="1">
                <a:solidFill>
                  <a:srgbClr val="261799"/>
                </a:solidFill>
                <a:latin typeface="Arial" pitchFamily="34" charset="0"/>
                <a:cs typeface="Arial" pitchFamily="34" charset="0"/>
              </a:rPr>
              <a:t>nói</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cách</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khác</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tại</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đầu</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nối</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chung</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giữa</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hai</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dụng</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cụ</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này</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không</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nối</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với</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bất</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kì</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dụng</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cụ</a:t>
            </a:r>
            <a:r>
              <a:rPr lang="en-US" dirty="0">
                <a:solidFill>
                  <a:srgbClr val="261799"/>
                </a:solidFill>
                <a:latin typeface="Arial" pitchFamily="34" charset="0"/>
                <a:cs typeface="Arial" pitchFamily="34" charset="0"/>
              </a:rPr>
              <a:t> hay </a:t>
            </a:r>
            <a:r>
              <a:rPr lang="en-US" dirty="0" err="1">
                <a:solidFill>
                  <a:srgbClr val="261799"/>
                </a:solidFill>
                <a:latin typeface="Arial" pitchFamily="34" charset="0"/>
                <a:cs typeface="Arial" pitchFamily="34" charset="0"/>
              </a:rPr>
              <a:t>mạch</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điện</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nào</a:t>
            </a:r>
            <a:r>
              <a:rPr lang="en-US" dirty="0">
                <a:solidFill>
                  <a:srgbClr val="261799"/>
                </a:solidFill>
                <a:latin typeface="Arial" pitchFamily="34" charset="0"/>
                <a:cs typeface="Arial" pitchFamily="34" charset="0"/>
              </a:rPr>
              <a:t> </a:t>
            </a:r>
            <a:r>
              <a:rPr lang="en-US" dirty="0" err="1">
                <a:solidFill>
                  <a:srgbClr val="261799"/>
                </a:solidFill>
                <a:latin typeface="Arial" pitchFamily="34" charset="0"/>
                <a:cs typeface="Arial" pitchFamily="34" charset="0"/>
              </a:rPr>
              <a:t>khác</a:t>
            </a:r>
            <a:r>
              <a:rPr lang="en-US" dirty="0">
                <a:solidFill>
                  <a:srgbClr val="261799"/>
                </a:solidFill>
                <a:latin typeface="Arial" pitchFamily="34" charset="0"/>
                <a:cs typeface="Arial" pitchFamily="34" charset="0"/>
              </a:rPr>
              <a:t> </a:t>
            </a:r>
            <a:r>
              <a:rPr lang="en-US" b="1" i="1" dirty="0">
                <a:solidFill>
                  <a:srgbClr val="001A2E"/>
                </a:solidFill>
                <a:latin typeface="Arial" pitchFamily="34" charset="0"/>
                <a:cs typeface="Arial" pitchFamily="34" charset="0"/>
              </a:rPr>
              <a:t>(</a:t>
            </a:r>
            <a:r>
              <a:rPr lang="en-US" b="1" i="1" dirty="0" err="1">
                <a:solidFill>
                  <a:srgbClr val="001A2E"/>
                </a:solidFill>
                <a:latin typeface="Arial" pitchFamily="34" charset="0"/>
                <a:cs typeface="Arial" pitchFamily="34" charset="0"/>
              </a:rPr>
              <a:t>Tưởng</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tượng</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như</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các</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em</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nắm</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tay</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nhau</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xếp</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thành</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một</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vòng</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tròn</a:t>
            </a:r>
            <a:r>
              <a:rPr lang="en-US" b="1" i="1" dirty="0">
                <a:solidFill>
                  <a:srgbClr val="001A2E"/>
                </a:solidFill>
                <a:latin typeface="Arial" pitchFamily="34" charset="0"/>
                <a:cs typeface="Arial" pitchFamily="34" charset="0"/>
              </a:rPr>
              <a:t>)</a:t>
            </a:r>
            <a:endParaRPr lang="en-US" b="1" dirty="0">
              <a:solidFill>
                <a:srgbClr val="001A2E"/>
              </a:solidFill>
              <a:latin typeface="Arial" pitchFamily="34" charset="0"/>
              <a:cs typeface="Arial" pitchFamily="34" charset="0"/>
            </a:endParaRPr>
          </a:p>
          <a:p>
            <a:pPr algn="just">
              <a:lnSpc>
                <a:spcPct val="150000"/>
              </a:lnSpc>
            </a:pPr>
            <a:r>
              <a:rPr lang="en-US" dirty="0">
                <a:latin typeface="Arial" pitchFamily="34" charset="0"/>
                <a:cs typeface="Arial" pitchFamily="34" charset="0"/>
              </a:rPr>
              <a:t>	</a:t>
            </a:r>
            <a:r>
              <a:rPr lang="en-US" dirty="0">
                <a:solidFill>
                  <a:srgbClr val="2D1BB1"/>
                </a:solidFill>
                <a:latin typeface="Arial" pitchFamily="34" charset="0"/>
                <a:cs typeface="Arial" pitchFamily="34" charset="0"/>
              </a:rPr>
              <a:t>+ </a:t>
            </a:r>
            <a:r>
              <a:rPr lang="en-US" dirty="0" err="1">
                <a:solidFill>
                  <a:srgbClr val="2D1BB1"/>
                </a:solidFill>
                <a:latin typeface="Arial" pitchFamily="34" charset="0"/>
                <a:cs typeface="Arial" pitchFamily="34" charset="0"/>
              </a:rPr>
              <a:t>Hai</a:t>
            </a:r>
            <a:r>
              <a:rPr lang="en-US" dirty="0">
                <a:solidFill>
                  <a:srgbClr val="2D1BB1"/>
                </a:solidFill>
                <a:latin typeface="Arial" pitchFamily="34" charset="0"/>
                <a:cs typeface="Arial" pitchFamily="34" charset="0"/>
              </a:rPr>
              <a:t> </a:t>
            </a:r>
            <a:r>
              <a:rPr lang="en-US" dirty="0" err="1">
                <a:solidFill>
                  <a:srgbClr val="2D1BB1"/>
                </a:solidFill>
                <a:latin typeface="Arial" pitchFamily="34" charset="0"/>
                <a:cs typeface="Arial" pitchFamily="34" charset="0"/>
              </a:rPr>
              <a:t>dụng</a:t>
            </a:r>
            <a:r>
              <a:rPr lang="en-US" dirty="0">
                <a:solidFill>
                  <a:srgbClr val="2D1BB1"/>
                </a:solidFill>
                <a:latin typeface="Arial" pitchFamily="34" charset="0"/>
                <a:cs typeface="Arial" pitchFamily="34" charset="0"/>
              </a:rPr>
              <a:t> </a:t>
            </a:r>
            <a:r>
              <a:rPr lang="en-US" dirty="0" err="1">
                <a:solidFill>
                  <a:srgbClr val="2D1BB1"/>
                </a:solidFill>
                <a:latin typeface="Arial" pitchFamily="34" charset="0"/>
                <a:cs typeface="Arial" pitchFamily="34" charset="0"/>
              </a:rPr>
              <a:t>cụ</a:t>
            </a:r>
            <a:r>
              <a:rPr lang="en-US" dirty="0">
                <a:solidFill>
                  <a:srgbClr val="2D1BB1"/>
                </a:solidFill>
                <a:latin typeface="Arial" pitchFamily="34" charset="0"/>
                <a:cs typeface="Arial" pitchFamily="34" charset="0"/>
              </a:rPr>
              <a:t> </a:t>
            </a:r>
            <a:r>
              <a:rPr lang="en-US" dirty="0" err="1">
                <a:solidFill>
                  <a:srgbClr val="2D1BB1"/>
                </a:solidFill>
                <a:latin typeface="Arial" pitchFamily="34" charset="0"/>
                <a:cs typeface="Arial" pitchFamily="34" charset="0"/>
              </a:rPr>
              <a:t>điện</a:t>
            </a:r>
            <a:r>
              <a:rPr lang="en-US" dirty="0">
                <a:solidFill>
                  <a:srgbClr val="2D1BB1"/>
                </a:solidFill>
                <a:latin typeface="Arial" pitchFamily="34" charset="0"/>
                <a:cs typeface="Arial" pitchFamily="34" charset="0"/>
              </a:rPr>
              <a:t> </a:t>
            </a:r>
            <a:r>
              <a:rPr lang="en-US" dirty="0" err="1">
                <a:solidFill>
                  <a:srgbClr val="2D1BB1"/>
                </a:solidFill>
                <a:latin typeface="Arial" pitchFamily="34" charset="0"/>
                <a:cs typeface="Arial" pitchFamily="34" charset="0"/>
              </a:rPr>
              <a:t>được</a:t>
            </a:r>
            <a:r>
              <a:rPr lang="en-US" dirty="0">
                <a:solidFill>
                  <a:srgbClr val="2D1BB1"/>
                </a:solidFill>
                <a:latin typeface="Arial" pitchFamily="34" charset="0"/>
                <a:cs typeface="Arial" pitchFamily="34" charset="0"/>
              </a:rPr>
              <a:t> </a:t>
            </a:r>
            <a:r>
              <a:rPr lang="en-US" dirty="0" err="1">
                <a:solidFill>
                  <a:srgbClr val="2D1BB1"/>
                </a:solidFill>
                <a:latin typeface="Arial" pitchFamily="34" charset="0"/>
                <a:cs typeface="Arial" pitchFamily="34" charset="0"/>
              </a:rPr>
              <a:t>gọi</a:t>
            </a:r>
            <a:r>
              <a:rPr lang="en-US" dirty="0">
                <a:solidFill>
                  <a:srgbClr val="2D1BB1"/>
                </a:solidFill>
                <a:latin typeface="Arial" pitchFamily="34" charset="0"/>
                <a:cs typeface="Arial" pitchFamily="34" charset="0"/>
              </a:rPr>
              <a:t> </a:t>
            </a:r>
            <a:r>
              <a:rPr lang="en-US" dirty="0" err="1">
                <a:solidFill>
                  <a:srgbClr val="2D1BB1"/>
                </a:solidFill>
                <a:latin typeface="Arial" pitchFamily="34" charset="0"/>
                <a:cs typeface="Arial" pitchFamily="34" charset="0"/>
              </a:rPr>
              <a:t>là</a:t>
            </a:r>
            <a:r>
              <a:rPr lang="en-US" dirty="0">
                <a:solidFill>
                  <a:srgbClr val="2D1BB1"/>
                </a:solidFill>
                <a:latin typeface="Arial" pitchFamily="34" charset="0"/>
                <a:cs typeface="Arial" pitchFamily="34" charset="0"/>
              </a:rPr>
              <a:t> </a:t>
            </a:r>
            <a:r>
              <a:rPr lang="en-US" dirty="0" err="1">
                <a:solidFill>
                  <a:srgbClr val="2D1BB1"/>
                </a:solidFill>
                <a:latin typeface="Arial" pitchFamily="34" charset="0"/>
                <a:cs typeface="Arial" pitchFamily="34" charset="0"/>
              </a:rPr>
              <a:t>mắc</a:t>
            </a:r>
            <a:r>
              <a:rPr lang="en-US" dirty="0">
                <a:solidFill>
                  <a:srgbClr val="2D1BB1"/>
                </a:solidFill>
                <a:latin typeface="Arial" pitchFamily="34" charset="0"/>
                <a:cs typeface="Arial" pitchFamily="34" charset="0"/>
              </a:rPr>
              <a:t> </a:t>
            </a:r>
            <a:r>
              <a:rPr lang="en-US" b="1" dirty="0">
                <a:solidFill>
                  <a:srgbClr val="001A2E"/>
                </a:solidFill>
                <a:latin typeface="Arial" pitchFamily="34" charset="0"/>
                <a:cs typeface="Arial" pitchFamily="34" charset="0"/>
              </a:rPr>
              <a:t>song </a:t>
            </a:r>
            <a:r>
              <a:rPr lang="en-US" b="1" dirty="0" err="1">
                <a:solidFill>
                  <a:srgbClr val="001A2E"/>
                </a:solidFill>
                <a:latin typeface="Arial" pitchFamily="34" charset="0"/>
                <a:cs typeface="Arial" pitchFamily="34" charset="0"/>
              </a:rPr>
              <a:t>song</a:t>
            </a:r>
            <a:r>
              <a:rPr lang="en-US" dirty="0">
                <a:solidFill>
                  <a:srgbClr val="2D1BB1"/>
                </a:solidFill>
                <a:latin typeface="Arial" pitchFamily="34" charset="0"/>
                <a:cs typeface="Arial" pitchFamily="34" charset="0"/>
              </a:rPr>
              <a:t> </a:t>
            </a:r>
            <a:r>
              <a:rPr lang="en-US" dirty="0" err="1">
                <a:solidFill>
                  <a:srgbClr val="2D1BB1"/>
                </a:solidFill>
                <a:latin typeface="Arial" pitchFamily="34" charset="0"/>
                <a:cs typeface="Arial" pitchFamily="34" charset="0"/>
              </a:rPr>
              <a:t>khi</a:t>
            </a:r>
            <a:r>
              <a:rPr lang="en-US" dirty="0">
                <a:solidFill>
                  <a:srgbClr val="2D1BB1"/>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chúng</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có</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hai</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đầu</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nối</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chung</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tức</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là</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mắc</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chung</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nhau</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điểm</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đầu</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và</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chung</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nhau</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điểm</a:t>
            </a:r>
            <a:r>
              <a:rPr lang="en-US" b="1" i="1" dirty="0">
                <a:solidFill>
                  <a:srgbClr val="001A2E"/>
                </a:solidFill>
                <a:latin typeface="Arial" pitchFamily="34" charset="0"/>
                <a:cs typeface="Arial" pitchFamily="34" charset="0"/>
              </a:rPr>
              <a:t> </a:t>
            </a:r>
            <a:r>
              <a:rPr lang="en-US" b="1" i="1" dirty="0" err="1">
                <a:solidFill>
                  <a:srgbClr val="001A2E"/>
                </a:solidFill>
                <a:latin typeface="Arial" pitchFamily="34" charset="0"/>
                <a:cs typeface="Arial" pitchFamily="34" charset="0"/>
              </a:rPr>
              <a:t>cuối</a:t>
            </a:r>
            <a:r>
              <a:rPr lang="en-US" dirty="0">
                <a:solidFill>
                  <a:srgbClr val="001A2E"/>
                </a:solidFill>
                <a:latin typeface="Arial" pitchFamily="34" charset="0"/>
                <a:cs typeface="Arial" pitchFamily="34" charset="0"/>
              </a:rPr>
              <a:t>.</a:t>
            </a:r>
          </a:p>
        </p:txBody>
      </p:sp>
      <p:sp>
        <p:nvSpPr>
          <p:cNvPr id="9" name="Rectangle 8"/>
          <p:cNvSpPr/>
          <p:nvPr/>
        </p:nvSpPr>
        <p:spPr>
          <a:xfrm>
            <a:off x="221077" y="3442855"/>
            <a:ext cx="8280920" cy="2031325"/>
          </a:xfrm>
          <a:prstGeom prst="rect">
            <a:avLst/>
          </a:prstGeom>
        </p:spPr>
        <p:txBody>
          <a:bodyPr wrap="square">
            <a:spAutoFit/>
          </a:bodyPr>
          <a:lstStyle/>
          <a:p>
            <a:pPr algn="just"/>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Cung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cấp</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kiến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thức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về</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sự</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ảnh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hưởng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của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khóa</a:t>
            </a:r>
            <a:r>
              <a:rPr lang="en-US" b="1" dirty="0">
                <a:solidFill>
                  <a:srgbClr val="00B050"/>
                </a:solidFill>
                <a:latin typeface="Arial" pitchFamily="34" charset="0"/>
                <a:cs typeface="Arial" pitchFamily="34" charset="0"/>
              </a:rPr>
              <a:t> K </a:t>
            </a:r>
            <a:r>
              <a:rPr lang="en-US" b="1" dirty="0" err="1">
                <a:solidFill>
                  <a:srgbClr val="00B050"/>
                </a:solidFill>
                <a:latin typeface="Arial" pitchFamily="34" charset="0"/>
                <a:cs typeface="Arial" pitchFamily="34" charset="0"/>
              </a:rPr>
              <a:t>trong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mạch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điện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khi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nó</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đóng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hoặc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ngắt</a:t>
            </a:r>
            <a:r>
              <a:rPr lang="en-US" b="1" dirty="0">
                <a:solidFill>
                  <a:srgbClr val="00B050"/>
                </a:solidFill>
                <a:latin typeface="Arial" pitchFamily="34" charset="0"/>
                <a:cs typeface="Arial" pitchFamily="34" charset="0"/>
              </a:rPr>
              <a:t>: </a:t>
            </a:r>
          </a:p>
          <a:p>
            <a:pPr algn="just"/>
            <a:r>
              <a:rPr lang="en-US" dirty="0">
                <a:latin typeface="Arial" pitchFamily="34" charset="0"/>
                <a:cs typeface="Arial" pitchFamily="34" charset="0"/>
              </a:rPr>
              <a:t>	+ </a:t>
            </a:r>
            <a:r>
              <a:rPr lang="en-US" dirty="0" err="1">
                <a:latin typeface="Arial" pitchFamily="34" charset="0"/>
                <a:cs typeface="Arial" pitchFamily="34" charset="0"/>
              </a:rPr>
              <a:t>Khi</a:t>
            </a:r>
            <a:r>
              <a:rPr lang="en-US" dirty="0">
                <a:latin typeface="Arial" pitchFamily="34" charset="0"/>
                <a:cs typeface="Arial" pitchFamily="34" charset="0"/>
              </a:rPr>
              <a:t> K </a:t>
            </a:r>
            <a:r>
              <a:rPr lang="en-US" dirty="0" err="1">
                <a:latin typeface="Arial" pitchFamily="34" charset="0"/>
                <a:cs typeface="Arial" pitchFamily="34" charset="0"/>
              </a:rPr>
              <a:t>ngắt</a:t>
            </a:r>
            <a:r>
              <a:rPr lang="en-US" dirty="0">
                <a:latin typeface="Arial" pitchFamily="34" charset="0"/>
                <a:cs typeface="Arial" pitchFamily="34" charset="0"/>
              </a:rPr>
              <a:t> (</a:t>
            </a:r>
            <a:r>
              <a:rPr lang="en-US" dirty="0" err="1">
                <a:latin typeface="Arial" pitchFamily="34" charset="0"/>
                <a:cs typeface="Arial" pitchFamily="34" charset="0"/>
              </a:rPr>
              <a:t>mở</a:t>
            </a:r>
            <a:r>
              <a:rPr lang="en-US" dirty="0">
                <a:latin typeface="Arial" pitchFamily="34" charset="0"/>
                <a:cs typeface="Arial" pitchFamily="34" charset="0"/>
              </a:rPr>
              <a:t>): </a:t>
            </a:r>
            <a:r>
              <a:rPr lang="en-US" dirty="0" err="1">
                <a:latin typeface="Arial" pitchFamily="34" charset="0"/>
                <a:cs typeface="Arial" pitchFamily="34" charset="0"/>
              </a:rPr>
              <a:t>mọi</a:t>
            </a:r>
            <a:r>
              <a:rPr lang="en-US" dirty="0">
                <a:latin typeface="Arial" pitchFamily="34" charset="0"/>
                <a:cs typeface="Arial" pitchFamily="34" charset="0"/>
              </a:rPr>
              <a:t> </a:t>
            </a:r>
            <a:r>
              <a:rPr lang="en-US" dirty="0" err="1">
                <a:latin typeface="Arial" pitchFamily="34" charset="0"/>
                <a:cs typeface="Arial" pitchFamily="34" charset="0"/>
              </a:rPr>
              <a:t>bộ</a:t>
            </a:r>
            <a:r>
              <a:rPr lang="en-US" dirty="0">
                <a:latin typeface="Arial" pitchFamily="34" charset="0"/>
                <a:cs typeface="Arial" pitchFamily="34" charset="0"/>
              </a:rPr>
              <a:t> </a:t>
            </a:r>
            <a:r>
              <a:rPr lang="en-US" dirty="0" err="1">
                <a:latin typeface="Arial" pitchFamily="34" charset="0"/>
                <a:cs typeface="Arial" pitchFamily="34" charset="0"/>
              </a:rPr>
              <a:t>phận</a:t>
            </a:r>
            <a:r>
              <a:rPr lang="en-US" dirty="0">
                <a:latin typeface="Arial" pitchFamily="34" charset="0"/>
                <a:cs typeface="Arial" pitchFamily="34" charset="0"/>
              </a:rPr>
              <a:t> </a:t>
            </a:r>
            <a:r>
              <a:rPr lang="en-US" dirty="0" err="1">
                <a:latin typeface="Arial" pitchFamily="34" charset="0"/>
                <a:cs typeface="Arial" pitchFamily="34" charset="0"/>
              </a:rPr>
              <a:t>mắc</a:t>
            </a:r>
            <a:r>
              <a:rPr lang="en-US" dirty="0">
                <a:latin typeface="Arial" pitchFamily="34" charset="0"/>
                <a:cs typeface="Arial" pitchFamily="34" charset="0"/>
              </a:rPr>
              <a:t> </a:t>
            </a:r>
            <a:r>
              <a:rPr lang="en-US" dirty="0" err="1">
                <a:latin typeface="Arial" pitchFamily="34" charset="0"/>
                <a:cs typeface="Arial" pitchFamily="34" charset="0"/>
              </a:rPr>
              <a:t>trực</a:t>
            </a:r>
            <a:r>
              <a:rPr lang="en-US" dirty="0">
                <a:latin typeface="Arial" pitchFamily="34" charset="0"/>
                <a:cs typeface="Arial" pitchFamily="34" charset="0"/>
              </a:rPr>
              <a:t> </a:t>
            </a:r>
            <a:r>
              <a:rPr lang="en-US" dirty="0" err="1">
                <a:latin typeface="Arial" pitchFamily="34" charset="0"/>
                <a:cs typeface="Arial" pitchFamily="34" charset="0"/>
              </a:rPr>
              <a:t>tiếp</a:t>
            </a:r>
            <a:r>
              <a:rPr lang="en-US" dirty="0">
                <a:latin typeface="Arial" pitchFamily="34" charset="0"/>
                <a:cs typeface="Arial" pitchFamily="34" charset="0"/>
              </a:rPr>
              <a:t> </a:t>
            </a:r>
            <a:r>
              <a:rPr lang="en-US" dirty="0" err="1">
                <a:latin typeface="Arial" pitchFamily="34" charset="0"/>
                <a:cs typeface="Arial" pitchFamily="34" charset="0"/>
              </a:rPr>
              <a:t>với</a:t>
            </a:r>
            <a:r>
              <a:rPr lang="en-US" dirty="0">
                <a:latin typeface="Arial" pitchFamily="34" charset="0"/>
                <a:cs typeface="Arial" pitchFamily="34" charset="0"/>
              </a:rPr>
              <a:t> K </a:t>
            </a:r>
            <a:r>
              <a:rPr lang="en-US" dirty="0" err="1">
                <a:latin typeface="Arial" pitchFamily="34" charset="0"/>
                <a:cs typeface="Arial" pitchFamily="34" charset="0"/>
              </a:rPr>
              <a:t>đều</a:t>
            </a:r>
            <a:r>
              <a:rPr lang="en-US" dirty="0">
                <a:latin typeface="Arial" pitchFamily="34" charset="0"/>
                <a:cs typeface="Arial" pitchFamily="34" charset="0"/>
              </a:rPr>
              <a:t> </a:t>
            </a:r>
            <a:r>
              <a:rPr lang="en-US" dirty="0" err="1">
                <a:latin typeface="Arial" pitchFamily="34" charset="0"/>
                <a:cs typeface="Arial" pitchFamily="34" charset="0"/>
              </a:rPr>
              <a:t>không</a:t>
            </a:r>
            <a:r>
              <a:rPr lang="en-US" dirty="0">
                <a:latin typeface="Arial" pitchFamily="34" charset="0"/>
                <a:cs typeface="Arial" pitchFamily="34" charset="0"/>
              </a:rPr>
              <a:t> </a:t>
            </a:r>
            <a:r>
              <a:rPr lang="en-US" dirty="0" err="1">
                <a:latin typeface="Arial" pitchFamily="34" charset="0"/>
                <a:cs typeface="Arial" pitchFamily="34" charset="0"/>
              </a:rPr>
              <a:t>tham</a:t>
            </a:r>
            <a:r>
              <a:rPr lang="en-US" dirty="0">
                <a:latin typeface="Arial" pitchFamily="34" charset="0"/>
                <a:cs typeface="Arial" pitchFamily="34" charset="0"/>
              </a:rPr>
              <a:t> </a:t>
            </a:r>
            <a:r>
              <a:rPr lang="en-US" dirty="0" err="1">
                <a:latin typeface="Arial" pitchFamily="34" charset="0"/>
                <a:cs typeface="Arial" pitchFamily="34" charset="0"/>
              </a:rPr>
              <a:t>gia</a:t>
            </a:r>
            <a:r>
              <a:rPr lang="en-US" dirty="0">
                <a:latin typeface="Arial" pitchFamily="34" charset="0"/>
                <a:cs typeface="Arial" pitchFamily="34" charset="0"/>
              </a:rPr>
              <a:t> </a:t>
            </a:r>
            <a:r>
              <a:rPr lang="en-US" dirty="0" err="1">
                <a:latin typeface="Arial" pitchFamily="34" charset="0"/>
                <a:cs typeface="Arial" pitchFamily="34" charset="0"/>
              </a:rPr>
              <a:t>vào</a:t>
            </a:r>
            <a:r>
              <a:rPr lang="en-US" dirty="0">
                <a:latin typeface="Arial" pitchFamily="34" charset="0"/>
                <a:cs typeface="Arial" pitchFamily="34" charset="0"/>
              </a:rPr>
              <a:t> </a:t>
            </a:r>
            <a:r>
              <a:rPr lang="en-US" dirty="0" err="1">
                <a:latin typeface="Arial" pitchFamily="34" charset="0"/>
                <a:cs typeface="Arial" pitchFamily="34" charset="0"/>
              </a:rPr>
              <a:t>mạch</a:t>
            </a:r>
            <a:r>
              <a:rPr lang="en-US" dirty="0">
                <a:latin typeface="Arial" pitchFamily="34" charset="0"/>
                <a:cs typeface="Arial" pitchFamily="34" charset="0"/>
              </a:rPr>
              <a:t> </a:t>
            </a:r>
            <a:r>
              <a:rPr lang="en-US" dirty="0" err="1">
                <a:latin typeface="Arial" pitchFamily="34" charset="0"/>
                <a:cs typeface="Arial" pitchFamily="34" charset="0"/>
              </a:rPr>
              <a:t>điện</a:t>
            </a:r>
            <a:r>
              <a:rPr lang="en-US" dirty="0">
                <a:latin typeface="Arial" pitchFamily="34" charset="0"/>
                <a:cs typeface="Arial" pitchFamily="34" charset="0"/>
              </a:rPr>
              <a:t> </a:t>
            </a:r>
            <a:r>
              <a:rPr lang="en-US" dirty="0" err="1">
                <a:latin typeface="Arial" pitchFamily="34" charset="0"/>
                <a:cs typeface="Arial" pitchFamily="34" charset="0"/>
              </a:rPr>
              <a:t>nữa</a:t>
            </a:r>
            <a:r>
              <a:rPr lang="en-US" dirty="0">
                <a:latin typeface="Arial" pitchFamily="34" charset="0"/>
                <a:cs typeface="Arial" pitchFamily="34" charset="0"/>
              </a:rPr>
              <a:t>, </a:t>
            </a:r>
            <a:r>
              <a:rPr lang="en-US" dirty="0" err="1">
                <a:latin typeface="Arial" pitchFamily="34" charset="0"/>
                <a:cs typeface="Arial" pitchFamily="34" charset="0"/>
              </a:rPr>
              <a:t>có</a:t>
            </a:r>
            <a:r>
              <a:rPr lang="en-US" dirty="0">
                <a:latin typeface="Arial" pitchFamily="34" charset="0"/>
                <a:cs typeface="Arial" pitchFamily="34" charset="0"/>
              </a:rPr>
              <a:t> </a:t>
            </a:r>
            <a:r>
              <a:rPr lang="en-US" dirty="0" err="1">
                <a:latin typeface="Arial" pitchFamily="34" charset="0"/>
                <a:cs typeface="Arial" pitchFamily="34" charset="0"/>
              </a:rPr>
              <a:t>thể</a:t>
            </a:r>
            <a:r>
              <a:rPr lang="en-US" dirty="0">
                <a:latin typeface="Arial" pitchFamily="34" charset="0"/>
                <a:cs typeface="Arial" pitchFamily="34" charset="0"/>
              </a:rPr>
              <a:t> </a:t>
            </a:r>
            <a:r>
              <a:rPr lang="en-US" dirty="0" err="1">
                <a:latin typeface="Arial" pitchFamily="34" charset="0"/>
                <a:cs typeface="Arial" pitchFamily="34" charset="0"/>
              </a:rPr>
              <a:t>tháo</a:t>
            </a:r>
            <a:r>
              <a:rPr lang="en-US" dirty="0">
                <a:latin typeface="Arial" pitchFamily="34" charset="0"/>
                <a:cs typeface="Arial" pitchFamily="34" charset="0"/>
              </a:rPr>
              <a:t> </a:t>
            </a:r>
            <a:r>
              <a:rPr lang="en-US" dirty="0" err="1">
                <a:latin typeface="Arial" pitchFamily="34" charset="0"/>
                <a:cs typeface="Arial" pitchFamily="34" charset="0"/>
              </a:rPr>
              <a:t>chúng</a:t>
            </a:r>
            <a:r>
              <a:rPr lang="en-US" dirty="0">
                <a:latin typeface="Arial" pitchFamily="34" charset="0"/>
                <a:cs typeface="Arial" pitchFamily="34" charset="0"/>
              </a:rPr>
              <a:t> </a:t>
            </a:r>
            <a:r>
              <a:rPr lang="en-US" dirty="0" err="1">
                <a:latin typeface="Arial" pitchFamily="34" charset="0"/>
                <a:cs typeface="Arial" pitchFamily="34" charset="0"/>
              </a:rPr>
              <a:t>ra</a:t>
            </a:r>
            <a:r>
              <a:rPr lang="en-US" dirty="0">
                <a:latin typeface="Arial" pitchFamily="34" charset="0"/>
                <a:cs typeface="Arial" pitchFamily="34" charset="0"/>
              </a:rPr>
              <a:t> </a:t>
            </a:r>
            <a:r>
              <a:rPr lang="en-US" dirty="0" err="1">
                <a:latin typeface="Arial" pitchFamily="34" charset="0"/>
                <a:cs typeface="Arial" pitchFamily="34" charset="0"/>
              </a:rPr>
              <a:t>khi</a:t>
            </a:r>
            <a:r>
              <a:rPr lang="en-US" dirty="0">
                <a:latin typeface="Arial" pitchFamily="34" charset="0"/>
                <a:cs typeface="Arial" pitchFamily="34" charset="0"/>
              </a:rPr>
              <a:t> </a:t>
            </a:r>
            <a:r>
              <a:rPr lang="en-US" dirty="0" err="1">
                <a:latin typeface="Arial" pitchFamily="34" charset="0"/>
                <a:cs typeface="Arial" pitchFamily="34" charset="0"/>
              </a:rPr>
              <a:t>vẽ</a:t>
            </a:r>
            <a:r>
              <a:rPr lang="en-US" dirty="0">
                <a:latin typeface="Arial" pitchFamily="34" charset="0"/>
                <a:cs typeface="Arial" pitchFamily="34" charset="0"/>
              </a:rPr>
              <a:t> </a:t>
            </a:r>
            <a:r>
              <a:rPr lang="en-US" dirty="0" err="1">
                <a:latin typeface="Arial" pitchFamily="34" charset="0"/>
                <a:cs typeface="Arial" pitchFamily="34" charset="0"/>
              </a:rPr>
              <a:t>lại</a:t>
            </a:r>
            <a:r>
              <a:rPr lang="en-US" dirty="0">
                <a:latin typeface="Arial" pitchFamily="34" charset="0"/>
                <a:cs typeface="Arial" pitchFamily="34" charset="0"/>
              </a:rPr>
              <a:t> </a:t>
            </a:r>
            <a:r>
              <a:rPr lang="en-US" dirty="0" err="1">
                <a:latin typeface="Arial" pitchFamily="34" charset="0"/>
                <a:cs typeface="Arial" pitchFamily="34" charset="0"/>
              </a:rPr>
              <a:t>sơ</a:t>
            </a:r>
            <a:r>
              <a:rPr lang="en-US" dirty="0">
                <a:latin typeface="Arial" pitchFamily="34" charset="0"/>
                <a:cs typeface="Arial" pitchFamily="34" charset="0"/>
              </a:rPr>
              <a:t> </a:t>
            </a:r>
            <a:r>
              <a:rPr lang="en-US" dirty="0" err="1">
                <a:latin typeface="Arial" pitchFamily="34" charset="0"/>
                <a:cs typeface="Arial" pitchFamily="34" charset="0"/>
              </a:rPr>
              <a:t>đồ</a:t>
            </a:r>
            <a:r>
              <a:rPr lang="en-US" dirty="0">
                <a:latin typeface="Arial" pitchFamily="34" charset="0"/>
                <a:cs typeface="Arial" pitchFamily="34" charset="0"/>
              </a:rPr>
              <a:t>.</a:t>
            </a:r>
          </a:p>
          <a:p>
            <a:pPr algn="just"/>
            <a:r>
              <a:rPr lang="en-US" dirty="0">
                <a:latin typeface="Arial" pitchFamily="34" charset="0"/>
                <a:cs typeface="Arial" pitchFamily="34" charset="0"/>
              </a:rPr>
              <a:t>	+ </a:t>
            </a:r>
            <a:r>
              <a:rPr lang="en-US" dirty="0" err="1">
                <a:latin typeface="Arial" pitchFamily="34" charset="0"/>
                <a:cs typeface="Arial" pitchFamily="34" charset="0"/>
              </a:rPr>
              <a:t>Khi</a:t>
            </a:r>
            <a:r>
              <a:rPr lang="en-US" dirty="0">
                <a:latin typeface="Arial" pitchFamily="34" charset="0"/>
                <a:cs typeface="Arial" pitchFamily="34" charset="0"/>
              </a:rPr>
              <a:t> K </a:t>
            </a:r>
            <a:r>
              <a:rPr lang="en-US" dirty="0" err="1">
                <a:latin typeface="Arial" pitchFamily="34" charset="0"/>
                <a:cs typeface="Arial" pitchFamily="34" charset="0"/>
              </a:rPr>
              <a:t>đóng</a:t>
            </a:r>
            <a:r>
              <a:rPr lang="en-US" dirty="0">
                <a:latin typeface="Arial" pitchFamily="34" charset="0"/>
                <a:cs typeface="Arial" pitchFamily="34" charset="0"/>
              </a:rPr>
              <a:t>:  </a:t>
            </a:r>
            <a:r>
              <a:rPr lang="en-US" dirty="0" err="1">
                <a:latin typeface="Arial" pitchFamily="34" charset="0"/>
                <a:cs typeface="Arial" pitchFamily="34" charset="0"/>
              </a:rPr>
              <a:t>khóa</a:t>
            </a:r>
            <a:r>
              <a:rPr lang="en-US" dirty="0">
                <a:latin typeface="Arial" pitchFamily="34" charset="0"/>
                <a:cs typeface="Arial" pitchFamily="34" charset="0"/>
              </a:rPr>
              <a:t> K </a:t>
            </a:r>
            <a:r>
              <a:rPr lang="en-US" dirty="0" err="1">
                <a:latin typeface="Arial" pitchFamily="34" charset="0"/>
                <a:cs typeface="Arial" pitchFamily="34" charset="0"/>
              </a:rPr>
              <a:t>trở</a:t>
            </a:r>
            <a:r>
              <a:rPr lang="en-US" dirty="0">
                <a:latin typeface="Arial" pitchFamily="34" charset="0"/>
                <a:cs typeface="Arial" pitchFamily="34" charset="0"/>
              </a:rPr>
              <a:t> </a:t>
            </a:r>
            <a:r>
              <a:rPr lang="en-US" dirty="0" err="1">
                <a:latin typeface="Arial" pitchFamily="34" charset="0"/>
                <a:cs typeface="Arial" pitchFamily="34" charset="0"/>
              </a:rPr>
              <a:t>thành</a:t>
            </a:r>
            <a:r>
              <a:rPr lang="en-US" dirty="0">
                <a:latin typeface="Arial" pitchFamily="34" charset="0"/>
                <a:cs typeface="Arial" pitchFamily="34" charset="0"/>
              </a:rPr>
              <a:t> </a:t>
            </a:r>
            <a:r>
              <a:rPr lang="en-US" dirty="0" err="1">
                <a:latin typeface="Arial" pitchFamily="34" charset="0"/>
                <a:cs typeface="Arial" pitchFamily="34" charset="0"/>
              </a:rPr>
              <a:t>một</a:t>
            </a:r>
            <a:r>
              <a:rPr lang="en-US" dirty="0">
                <a:latin typeface="Arial" pitchFamily="34" charset="0"/>
                <a:cs typeface="Arial" pitchFamily="34" charset="0"/>
              </a:rPr>
              <a:t> </a:t>
            </a:r>
            <a:r>
              <a:rPr lang="en-US" dirty="0" err="1">
                <a:latin typeface="Arial" pitchFamily="34" charset="0"/>
                <a:cs typeface="Arial" pitchFamily="34" charset="0"/>
              </a:rPr>
              <a:t>dây</a:t>
            </a:r>
            <a:r>
              <a:rPr lang="en-US" dirty="0">
                <a:latin typeface="Arial" pitchFamily="34" charset="0"/>
                <a:cs typeface="Arial" pitchFamily="34" charset="0"/>
              </a:rPr>
              <a:t> </a:t>
            </a:r>
            <a:r>
              <a:rPr lang="en-US" dirty="0" err="1">
                <a:latin typeface="Arial" pitchFamily="34" charset="0"/>
                <a:cs typeface="Arial" pitchFamily="34" charset="0"/>
              </a:rPr>
              <a:t>nối</a:t>
            </a:r>
            <a:r>
              <a:rPr lang="en-US" dirty="0">
                <a:latin typeface="Arial" pitchFamily="34" charset="0"/>
                <a:cs typeface="Arial" pitchFamily="34" charset="0"/>
              </a:rPr>
              <a:t> </a:t>
            </a:r>
            <a:r>
              <a:rPr lang="en-US" dirty="0" err="1">
                <a:latin typeface="Arial" pitchFamily="34" charset="0"/>
                <a:cs typeface="Arial" pitchFamily="34" charset="0"/>
              </a:rPr>
              <a:t>có</a:t>
            </a:r>
            <a:r>
              <a:rPr lang="en-US" dirty="0">
                <a:latin typeface="Arial" pitchFamily="34" charset="0"/>
                <a:cs typeface="Arial" pitchFamily="34" charset="0"/>
              </a:rPr>
              <a:t> </a:t>
            </a:r>
            <a:r>
              <a:rPr lang="en-US" dirty="0" err="1">
                <a:latin typeface="Arial" pitchFamily="34" charset="0"/>
                <a:cs typeface="Arial" pitchFamily="34" charset="0"/>
              </a:rPr>
              <a:t>điện</a:t>
            </a:r>
            <a:r>
              <a:rPr lang="en-US" dirty="0">
                <a:latin typeface="Arial" pitchFamily="34" charset="0"/>
                <a:cs typeface="Arial" pitchFamily="34" charset="0"/>
              </a:rPr>
              <a:t> </a:t>
            </a:r>
            <a:r>
              <a:rPr lang="en-US" dirty="0" err="1">
                <a:latin typeface="Arial" pitchFamily="34" charset="0"/>
                <a:cs typeface="Arial" pitchFamily="34" charset="0"/>
              </a:rPr>
              <a:t>trở</a:t>
            </a:r>
            <a:r>
              <a:rPr lang="en-US" dirty="0">
                <a:latin typeface="Arial" pitchFamily="34" charset="0"/>
                <a:cs typeface="Arial" pitchFamily="34" charset="0"/>
              </a:rPr>
              <a:t> </a:t>
            </a:r>
            <a:r>
              <a:rPr lang="en-US" dirty="0" err="1">
                <a:latin typeface="Arial" pitchFamily="34" charset="0"/>
                <a:cs typeface="Arial" pitchFamily="34" charset="0"/>
              </a:rPr>
              <a:t>không</a:t>
            </a:r>
            <a:r>
              <a:rPr lang="en-US" dirty="0">
                <a:latin typeface="Arial" pitchFamily="34" charset="0"/>
                <a:cs typeface="Arial" pitchFamily="34" charset="0"/>
              </a:rPr>
              <a:t> </a:t>
            </a:r>
            <a:r>
              <a:rPr lang="en-US" dirty="0" err="1">
                <a:latin typeface="Arial" pitchFamily="34" charset="0"/>
                <a:cs typeface="Arial" pitchFamily="34" charset="0"/>
              </a:rPr>
              <a:t>đáng</a:t>
            </a:r>
            <a:r>
              <a:rPr lang="en-US" dirty="0">
                <a:latin typeface="Arial" pitchFamily="34" charset="0"/>
                <a:cs typeface="Arial" pitchFamily="34" charset="0"/>
              </a:rPr>
              <a:t> </a:t>
            </a:r>
            <a:r>
              <a:rPr lang="en-US" dirty="0" err="1">
                <a:latin typeface="Arial" pitchFamily="34" charset="0"/>
                <a:cs typeface="Arial" pitchFamily="34" charset="0"/>
              </a:rPr>
              <a:t>kể</a:t>
            </a:r>
            <a:r>
              <a:rPr lang="en-US" dirty="0">
                <a:latin typeface="Arial" pitchFamily="34" charset="0"/>
                <a:cs typeface="Arial" pitchFamily="34" charset="0"/>
              </a:rPr>
              <a:t>, </a:t>
            </a:r>
            <a:r>
              <a:rPr lang="en-US" dirty="0" err="1">
                <a:latin typeface="Arial" pitchFamily="34" charset="0"/>
                <a:cs typeface="Arial" pitchFamily="34" charset="0"/>
              </a:rPr>
              <a:t>dòng</a:t>
            </a:r>
            <a:r>
              <a:rPr lang="en-US" dirty="0">
                <a:latin typeface="Arial" pitchFamily="34" charset="0"/>
                <a:cs typeface="Arial" pitchFamily="34" charset="0"/>
              </a:rPr>
              <a:t> </a:t>
            </a:r>
            <a:r>
              <a:rPr lang="en-US" dirty="0" err="1">
                <a:latin typeface="Arial" pitchFamily="34" charset="0"/>
                <a:cs typeface="Arial" pitchFamily="34" charset="0"/>
              </a:rPr>
              <a:t>điện</a:t>
            </a:r>
            <a:r>
              <a:rPr lang="en-US" dirty="0">
                <a:latin typeface="Arial" pitchFamily="34" charset="0"/>
                <a:cs typeface="Arial" pitchFamily="34" charset="0"/>
              </a:rPr>
              <a:t> </a:t>
            </a:r>
            <a:r>
              <a:rPr lang="en-US" dirty="0" err="1">
                <a:latin typeface="Arial" pitchFamily="34" charset="0"/>
                <a:cs typeface="Arial" pitchFamily="34" charset="0"/>
              </a:rPr>
              <a:t>sẽ</a:t>
            </a:r>
            <a:r>
              <a:rPr lang="en-US" dirty="0">
                <a:latin typeface="Arial" pitchFamily="34" charset="0"/>
                <a:cs typeface="Arial" pitchFamily="34" charset="0"/>
              </a:rPr>
              <a:t> </a:t>
            </a:r>
            <a:r>
              <a:rPr lang="en-US" dirty="0" err="1">
                <a:latin typeface="Arial" pitchFamily="34" charset="0"/>
                <a:cs typeface="Arial" pitchFamily="34" charset="0"/>
              </a:rPr>
              <a:t>ưu</a:t>
            </a:r>
            <a:r>
              <a:rPr lang="en-US" dirty="0">
                <a:latin typeface="Arial" pitchFamily="34" charset="0"/>
                <a:cs typeface="Arial" pitchFamily="34" charset="0"/>
              </a:rPr>
              <a:t> </a:t>
            </a:r>
            <a:r>
              <a:rPr lang="en-US" dirty="0" err="1">
                <a:latin typeface="Arial" pitchFamily="34" charset="0"/>
                <a:cs typeface="Arial" pitchFamily="34" charset="0"/>
              </a:rPr>
              <a:t>tiên</a:t>
            </a:r>
            <a:r>
              <a:rPr lang="en-US" dirty="0">
                <a:latin typeface="Arial" pitchFamily="34" charset="0"/>
                <a:cs typeface="Arial" pitchFamily="34" charset="0"/>
              </a:rPr>
              <a:t> </a:t>
            </a:r>
            <a:r>
              <a:rPr lang="en-US" dirty="0" err="1">
                <a:latin typeface="Arial" pitchFamily="34" charset="0"/>
                <a:cs typeface="Arial" pitchFamily="34" charset="0"/>
              </a:rPr>
              <a:t>đi</a:t>
            </a:r>
            <a:r>
              <a:rPr lang="en-US" dirty="0">
                <a:latin typeface="Arial" pitchFamily="34" charset="0"/>
                <a:cs typeface="Arial" pitchFamily="34" charset="0"/>
              </a:rPr>
              <a:t> qua </a:t>
            </a:r>
            <a:r>
              <a:rPr lang="en-US" dirty="0" err="1">
                <a:latin typeface="Arial" pitchFamily="34" charset="0"/>
                <a:cs typeface="Arial" pitchFamily="34" charset="0"/>
              </a:rPr>
              <a:t>khóa</a:t>
            </a:r>
            <a:r>
              <a:rPr lang="en-US" dirty="0">
                <a:latin typeface="Arial" pitchFamily="34" charset="0"/>
                <a:cs typeface="Arial" pitchFamily="34" charset="0"/>
              </a:rPr>
              <a:t> K, </a:t>
            </a:r>
            <a:r>
              <a:rPr lang="en-US" dirty="0" err="1">
                <a:latin typeface="Arial" pitchFamily="34" charset="0"/>
                <a:cs typeface="Arial" pitchFamily="34" charset="0"/>
              </a:rPr>
              <a:t>các</a:t>
            </a:r>
            <a:r>
              <a:rPr lang="en-US" dirty="0">
                <a:latin typeface="Arial" pitchFamily="34" charset="0"/>
                <a:cs typeface="Arial" pitchFamily="34" charset="0"/>
              </a:rPr>
              <a:t> </a:t>
            </a:r>
            <a:r>
              <a:rPr lang="en-US" dirty="0" err="1">
                <a:latin typeface="Arial" pitchFamily="34" charset="0"/>
                <a:cs typeface="Arial" pitchFamily="34" charset="0"/>
              </a:rPr>
              <a:t>bộ</a:t>
            </a:r>
            <a:r>
              <a:rPr lang="en-US" dirty="0">
                <a:latin typeface="Arial" pitchFamily="34" charset="0"/>
                <a:cs typeface="Arial" pitchFamily="34" charset="0"/>
              </a:rPr>
              <a:t> </a:t>
            </a:r>
            <a:r>
              <a:rPr lang="en-US" dirty="0" err="1">
                <a:latin typeface="Arial" pitchFamily="34" charset="0"/>
                <a:cs typeface="Arial" pitchFamily="34" charset="0"/>
              </a:rPr>
              <a:t>phận</a:t>
            </a:r>
            <a:r>
              <a:rPr lang="en-US" dirty="0">
                <a:latin typeface="Arial" pitchFamily="34" charset="0"/>
                <a:cs typeface="Arial" pitchFamily="34" charset="0"/>
              </a:rPr>
              <a:t> </a:t>
            </a:r>
            <a:r>
              <a:rPr lang="en-US" dirty="0" err="1">
                <a:latin typeface="Arial" pitchFamily="34" charset="0"/>
                <a:cs typeface="Arial" pitchFamily="34" charset="0"/>
              </a:rPr>
              <a:t>mắc</a:t>
            </a:r>
            <a:r>
              <a:rPr lang="en-US" dirty="0">
                <a:latin typeface="Arial" pitchFamily="34" charset="0"/>
                <a:cs typeface="Arial" pitchFamily="34" charset="0"/>
              </a:rPr>
              <a:t> song </a:t>
            </a:r>
            <a:r>
              <a:rPr lang="en-US" dirty="0" err="1">
                <a:latin typeface="Arial" pitchFamily="34" charset="0"/>
                <a:cs typeface="Arial" pitchFamily="34" charset="0"/>
              </a:rPr>
              <a:t>song</a:t>
            </a:r>
            <a:r>
              <a:rPr lang="en-US" dirty="0">
                <a:latin typeface="Arial" pitchFamily="34" charset="0"/>
                <a:cs typeface="Arial" pitchFamily="34" charset="0"/>
              </a:rPr>
              <a:t> </a:t>
            </a:r>
            <a:r>
              <a:rPr lang="en-US" dirty="0" err="1">
                <a:latin typeface="Arial" pitchFamily="34" charset="0"/>
                <a:cs typeface="Arial" pitchFamily="34" charset="0"/>
              </a:rPr>
              <a:t>với</a:t>
            </a:r>
            <a:r>
              <a:rPr lang="en-US" dirty="0">
                <a:latin typeface="Arial" pitchFamily="34" charset="0"/>
                <a:cs typeface="Arial" pitchFamily="34" charset="0"/>
              </a:rPr>
              <a:t> </a:t>
            </a:r>
            <a:r>
              <a:rPr lang="en-US" dirty="0" err="1">
                <a:latin typeface="Arial" pitchFamily="34" charset="0"/>
                <a:cs typeface="Arial" pitchFamily="34" charset="0"/>
              </a:rPr>
              <a:t>khóa</a:t>
            </a:r>
            <a:r>
              <a:rPr lang="en-US" dirty="0">
                <a:latin typeface="Arial" pitchFamily="34" charset="0"/>
                <a:cs typeface="Arial" pitchFamily="34" charset="0"/>
              </a:rPr>
              <a:t> K </a:t>
            </a:r>
            <a:r>
              <a:rPr lang="en-US" dirty="0" err="1">
                <a:latin typeface="Arial" pitchFamily="34" charset="0"/>
                <a:cs typeface="Arial" pitchFamily="34" charset="0"/>
              </a:rPr>
              <a:t>bị</a:t>
            </a:r>
            <a:r>
              <a:rPr lang="en-US" dirty="0">
                <a:latin typeface="Arial" pitchFamily="34" charset="0"/>
                <a:cs typeface="Arial" pitchFamily="34" charset="0"/>
              </a:rPr>
              <a:t> </a:t>
            </a:r>
            <a:r>
              <a:rPr lang="en-US" dirty="0" err="1">
                <a:latin typeface="Arial" pitchFamily="34" charset="0"/>
                <a:cs typeface="Arial" pitchFamily="34" charset="0"/>
              </a:rPr>
              <a:t>nối</a:t>
            </a:r>
            <a:r>
              <a:rPr lang="en-US" dirty="0">
                <a:latin typeface="Arial" pitchFamily="34" charset="0"/>
                <a:cs typeface="Arial" pitchFamily="34" charset="0"/>
              </a:rPr>
              <a:t> </a:t>
            </a:r>
            <a:r>
              <a:rPr lang="en-US" dirty="0" err="1">
                <a:latin typeface="Arial" pitchFamily="34" charset="0"/>
                <a:cs typeface="Arial" pitchFamily="34" charset="0"/>
              </a:rPr>
              <a:t>tắt</a:t>
            </a:r>
            <a:r>
              <a:rPr lang="en-US" dirty="0">
                <a:latin typeface="Arial" pitchFamily="34" charset="0"/>
                <a:cs typeface="Arial" pitchFamily="34" charset="0"/>
              </a:rPr>
              <a:t> (</a:t>
            </a:r>
            <a:r>
              <a:rPr lang="en-US" dirty="0" err="1">
                <a:latin typeface="Arial" pitchFamily="34" charset="0"/>
                <a:cs typeface="Arial" pitchFamily="34" charset="0"/>
              </a:rPr>
              <a:t>không</a:t>
            </a:r>
            <a:r>
              <a:rPr lang="en-US" dirty="0">
                <a:latin typeface="Arial" pitchFamily="34" charset="0"/>
                <a:cs typeface="Arial" pitchFamily="34" charset="0"/>
              </a:rPr>
              <a:t> </a:t>
            </a:r>
            <a:r>
              <a:rPr lang="en-US" dirty="0" err="1">
                <a:latin typeface="Arial" pitchFamily="34" charset="0"/>
                <a:cs typeface="Arial" pitchFamily="34" charset="0"/>
              </a:rPr>
              <a:t>có</a:t>
            </a:r>
            <a:r>
              <a:rPr lang="en-US" dirty="0">
                <a:latin typeface="Arial" pitchFamily="34" charset="0"/>
                <a:cs typeface="Arial" pitchFamily="34" charset="0"/>
              </a:rPr>
              <a:t> </a:t>
            </a:r>
            <a:r>
              <a:rPr lang="en-US" dirty="0" err="1">
                <a:latin typeface="Arial" pitchFamily="34" charset="0"/>
                <a:cs typeface="Arial" pitchFamily="34" charset="0"/>
              </a:rPr>
              <a:t>dòng</a:t>
            </a:r>
            <a:r>
              <a:rPr lang="en-US" dirty="0">
                <a:latin typeface="Arial" pitchFamily="34" charset="0"/>
                <a:cs typeface="Arial" pitchFamily="34" charset="0"/>
              </a:rPr>
              <a:t> </a:t>
            </a:r>
            <a:r>
              <a:rPr lang="en-US" dirty="0" err="1">
                <a:latin typeface="Arial" pitchFamily="34" charset="0"/>
                <a:cs typeface="Arial" pitchFamily="34" charset="0"/>
              </a:rPr>
              <a:t>điện</a:t>
            </a:r>
            <a:r>
              <a:rPr lang="en-US" dirty="0">
                <a:latin typeface="Arial" pitchFamily="34" charset="0"/>
                <a:cs typeface="Arial" pitchFamily="34" charset="0"/>
              </a:rPr>
              <a:t> </a:t>
            </a:r>
            <a:r>
              <a:rPr lang="en-US" dirty="0" err="1">
                <a:latin typeface="Arial" pitchFamily="34" charset="0"/>
                <a:cs typeface="Arial" pitchFamily="34" charset="0"/>
              </a:rPr>
              <a:t>chạy</a:t>
            </a:r>
            <a:r>
              <a:rPr lang="en-US" dirty="0">
                <a:latin typeface="Arial" pitchFamily="34" charset="0"/>
                <a:cs typeface="Arial" pitchFamily="34" charset="0"/>
              </a:rPr>
              <a:t> qua),  </a:t>
            </a:r>
            <a:r>
              <a:rPr lang="en-US" dirty="0" err="1">
                <a:latin typeface="Arial" pitchFamily="34" charset="0"/>
                <a:cs typeface="Arial" pitchFamily="34" charset="0"/>
              </a:rPr>
              <a:t>bỏ</a:t>
            </a:r>
            <a:r>
              <a:rPr lang="en-US" dirty="0">
                <a:latin typeface="Arial" pitchFamily="34" charset="0"/>
                <a:cs typeface="Arial" pitchFamily="34" charset="0"/>
              </a:rPr>
              <a:t> </a:t>
            </a:r>
            <a:r>
              <a:rPr lang="en-US" dirty="0" err="1">
                <a:latin typeface="Arial" pitchFamily="34" charset="0"/>
                <a:cs typeface="Arial" pitchFamily="34" charset="0"/>
              </a:rPr>
              <a:t>bộ</a:t>
            </a:r>
            <a:r>
              <a:rPr lang="en-US" dirty="0">
                <a:latin typeface="Arial" pitchFamily="34" charset="0"/>
                <a:cs typeface="Arial" pitchFamily="34" charset="0"/>
              </a:rPr>
              <a:t> </a:t>
            </a:r>
            <a:r>
              <a:rPr lang="en-US" dirty="0" err="1">
                <a:latin typeface="Arial" pitchFamily="34" charset="0"/>
                <a:cs typeface="Arial" pitchFamily="34" charset="0"/>
              </a:rPr>
              <a:t>phận</a:t>
            </a:r>
            <a:r>
              <a:rPr lang="en-US" dirty="0">
                <a:latin typeface="Arial" pitchFamily="34" charset="0"/>
                <a:cs typeface="Arial" pitchFamily="34" charset="0"/>
              </a:rPr>
              <a:t> </a:t>
            </a:r>
            <a:r>
              <a:rPr lang="en-US" dirty="0" err="1">
                <a:latin typeface="Arial" pitchFamily="34" charset="0"/>
                <a:cs typeface="Arial" pitchFamily="34" charset="0"/>
              </a:rPr>
              <a:t>đó</a:t>
            </a:r>
            <a:r>
              <a:rPr lang="en-US" dirty="0">
                <a:latin typeface="Arial" pitchFamily="34" charset="0"/>
                <a:cs typeface="Arial" pitchFamily="34" charset="0"/>
              </a:rPr>
              <a:t> </a:t>
            </a:r>
            <a:r>
              <a:rPr lang="en-US" dirty="0" err="1">
                <a:latin typeface="Arial" pitchFamily="34" charset="0"/>
                <a:cs typeface="Arial" pitchFamily="34" charset="0"/>
              </a:rPr>
              <a:t>ra</a:t>
            </a:r>
            <a:r>
              <a:rPr lang="en-US" dirty="0">
                <a:latin typeface="Arial" pitchFamily="34" charset="0"/>
                <a:cs typeface="Arial" pitchFamily="34" charset="0"/>
              </a:rPr>
              <a:t> </a:t>
            </a:r>
            <a:r>
              <a:rPr lang="en-US" dirty="0" err="1">
                <a:latin typeface="Arial" pitchFamily="34" charset="0"/>
                <a:cs typeface="Arial" pitchFamily="34" charset="0"/>
              </a:rPr>
              <a:t>khi</a:t>
            </a:r>
            <a:r>
              <a:rPr lang="en-US" dirty="0">
                <a:latin typeface="Arial" pitchFamily="34" charset="0"/>
                <a:cs typeface="Arial" pitchFamily="34" charset="0"/>
              </a:rPr>
              <a:t> </a:t>
            </a:r>
            <a:r>
              <a:rPr lang="en-US" dirty="0" err="1">
                <a:latin typeface="Arial" pitchFamily="34" charset="0"/>
                <a:cs typeface="Arial" pitchFamily="34" charset="0"/>
              </a:rPr>
              <a:t>vẽ</a:t>
            </a:r>
            <a:r>
              <a:rPr lang="en-US" dirty="0">
                <a:latin typeface="Arial" pitchFamily="34" charset="0"/>
                <a:cs typeface="Arial" pitchFamily="34" charset="0"/>
              </a:rPr>
              <a:t> </a:t>
            </a:r>
            <a:r>
              <a:rPr lang="en-US" dirty="0" err="1">
                <a:latin typeface="Arial" pitchFamily="34" charset="0"/>
                <a:cs typeface="Arial" pitchFamily="34" charset="0"/>
              </a:rPr>
              <a:t>lại</a:t>
            </a:r>
            <a:r>
              <a:rPr lang="en-US" dirty="0">
                <a:latin typeface="Arial" pitchFamily="34" charset="0"/>
                <a:cs typeface="Arial" pitchFamily="34" charset="0"/>
              </a:rPr>
              <a:t> </a:t>
            </a:r>
            <a:r>
              <a:rPr lang="en-US" dirty="0" err="1">
                <a:latin typeface="Arial" pitchFamily="34" charset="0"/>
                <a:cs typeface="Arial" pitchFamily="34" charset="0"/>
              </a:rPr>
              <a:t>sơ</a:t>
            </a:r>
            <a:r>
              <a:rPr lang="en-US" dirty="0">
                <a:latin typeface="Arial" pitchFamily="34" charset="0"/>
                <a:cs typeface="Arial" pitchFamily="34" charset="0"/>
              </a:rPr>
              <a:t> </a:t>
            </a:r>
            <a:r>
              <a:rPr lang="en-US" dirty="0" err="1">
                <a:latin typeface="Arial" pitchFamily="34" charset="0"/>
                <a:cs typeface="Arial" pitchFamily="34" charset="0"/>
              </a:rPr>
              <a:t>đồ</a:t>
            </a:r>
            <a:endParaRPr lang="en-US" dirty="0">
              <a:latin typeface="Arial" pitchFamily="34" charset="0"/>
              <a:cs typeface="Arial" pitchFamily="34" charset="0"/>
            </a:endParaRPr>
          </a:p>
        </p:txBody>
      </p:sp>
      <p:sp>
        <p:nvSpPr>
          <p:cNvPr id="10" name="Rectangle 9"/>
          <p:cNvSpPr/>
          <p:nvPr/>
        </p:nvSpPr>
        <p:spPr>
          <a:xfrm>
            <a:off x="251520" y="4149080"/>
            <a:ext cx="8136904" cy="1200329"/>
          </a:xfrm>
          <a:prstGeom prst="rect">
            <a:avLst/>
          </a:prstGeom>
        </p:spPr>
        <p:txBody>
          <a:bodyPr wrap="square">
            <a:spAutoFit/>
          </a:bodyPr>
          <a:lstStyle/>
          <a:p>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Lấy</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ví</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dụ</a:t>
            </a:r>
            <a:r>
              <a:rPr lang="en-US" b="1" dirty="0">
                <a:solidFill>
                  <a:srgbClr val="00B050"/>
                </a:solidFill>
                <a:latin typeface="Arial" pitchFamily="34" charset="0"/>
                <a:cs typeface="Arial" pitchFamily="34" charset="0"/>
              </a:rPr>
              <a:t> minh </a:t>
            </a:r>
            <a:r>
              <a:rPr lang="en-US" b="1" dirty="0" err="1">
                <a:solidFill>
                  <a:srgbClr val="00B050"/>
                </a:solidFill>
                <a:latin typeface="Arial" pitchFamily="34" charset="0"/>
                <a:cs typeface="Arial" pitchFamily="34" charset="0"/>
              </a:rPr>
              <a:t>họa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về</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sơ</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đồ</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của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mạch</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điện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vẽ</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khác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cơ</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bản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và</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sơ</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đồ</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không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tường</a:t>
            </a:r>
            <a:r>
              <a:rPr lang="en-US" b="1" dirty="0">
                <a:solidFill>
                  <a:srgbClr val="00B050"/>
                </a:solidFill>
                <a:latin typeface="Arial" pitchFamily="34" charset="0"/>
                <a:cs typeface="Arial" pitchFamily="34" charset="0"/>
              </a:rPr>
              <a:t> minh, </a:t>
            </a:r>
            <a:r>
              <a:rPr lang="en-US" b="1" dirty="0" err="1">
                <a:solidFill>
                  <a:srgbClr val="00B050"/>
                </a:solidFill>
                <a:latin typeface="Arial" pitchFamily="34" charset="0"/>
                <a:cs typeface="Arial" pitchFamily="34" charset="0"/>
              </a:rPr>
              <a:t>sơ</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đồ</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có</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công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tắc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đóng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ngắt</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để</a:t>
            </a:r>
            <a:r>
              <a:rPr lang="en-US" b="1" dirty="0">
                <a:solidFill>
                  <a:srgbClr val="00B050"/>
                </a:solidFill>
                <a:latin typeface="Arial" pitchFamily="34" charset="0"/>
                <a:cs typeface="Arial" pitchFamily="34" charset="0"/>
              </a:rPr>
              <a:t> HS  </a:t>
            </a:r>
            <a:r>
              <a:rPr lang="en-US" b="1" dirty="0" err="1">
                <a:solidFill>
                  <a:srgbClr val="00B050"/>
                </a:solidFill>
                <a:latin typeface="Arial" pitchFamily="34" charset="0"/>
                <a:cs typeface="Arial" pitchFamily="34" charset="0"/>
              </a:rPr>
              <a:t>tìm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dấu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hiệu</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biết</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chỉ</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ra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giữa</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các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bộ</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phận</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có</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những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điểm</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chung</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nào</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đó</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là</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mắc</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nối</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tiếp</a:t>
            </a:r>
            <a:r>
              <a:rPr lang="en-US" b="1" dirty="0">
                <a:solidFill>
                  <a:srgbClr val="00B050"/>
                </a:solidFill>
                <a:latin typeface="Arial" pitchFamily="34" charset="0"/>
                <a:cs typeface="Arial" pitchFamily="34" charset="0"/>
              </a:rPr>
              <a:t> hay </a:t>
            </a:r>
            <a:r>
              <a:rPr lang="en-US" b="1" dirty="0" err="1">
                <a:solidFill>
                  <a:srgbClr val="00B050"/>
                </a:solidFill>
                <a:latin typeface="Arial" pitchFamily="34" charset="0"/>
                <a:cs typeface="Arial" pitchFamily="34" charset="0"/>
              </a:rPr>
              <a:t>là</a:t>
            </a:r>
            <a:r>
              <a:rPr lang="en-US" b="1" dirty="0">
                <a:solidFill>
                  <a:srgbClr val="00B050"/>
                </a:solidFill>
                <a:latin typeface="Arial" pitchFamily="34" charset="0"/>
                <a:cs typeface="Arial" pitchFamily="34" charset="0"/>
              </a:rPr>
              <a:t> </a:t>
            </a:r>
            <a:r>
              <a:rPr lang="en-US" b="1" dirty="0" err="1">
                <a:solidFill>
                  <a:srgbClr val="00B050"/>
                </a:solidFill>
                <a:latin typeface="Arial" pitchFamily="34" charset="0"/>
                <a:cs typeface="Arial" pitchFamily="34" charset="0"/>
              </a:rPr>
              <a:t>mắc</a:t>
            </a:r>
            <a:r>
              <a:rPr lang="en-US" b="1" dirty="0">
                <a:solidFill>
                  <a:srgbClr val="00B050"/>
                </a:solidFill>
                <a:latin typeface="Arial" pitchFamily="34" charset="0"/>
                <a:cs typeface="Arial" pitchFamily="34" charset="0"/>
              </a:rPr>
              <a:t> song </a:t>
            </a:r>
            <a:r>
              <a:rPr lang="en-US" b="1" dirty="0" err="1">
                <a:solidFill>
                  <a:srgbClr val="00B050"/>
                </a:solidFill>
                <a:latin typeface="Arial" pitchFamily="34" charset="0"/>
                <a:cs typeface="Arial" pitchFamily="34" charset="0"/>
              </a:rPr>
              <a:t>song</a:t>
            </a:r>
            <a:endParaRPr lang="en-US" b="1" dirty="0">
              <a:solidFill>
                <a:srgbClr val="00B050"/>
              </a:solidFill>
              <a:latin typeface="Arial" pitchFamily="34" charset="0"/>
              <a:cs typeface="Arial" pitchFamily="34" charset="0"/>
            </a:endParaRPr>
          </a:p>
        </p:txBody>
      </p:sp>
      <p:sp>
        <p:nvSpPr>
          <p:cNvPr id="11" name="TextBox 10">
            <a:extLst>
              <a:ext uri="{FF2B5EF4-FFF2-40B4-BE49-F238E27FC236}">
                <a16:creationId xmlns:a16="http://schemas.microsoft.com/office/drawing/2014/main" id="{A5F8E3B1-27A0-42A4-9280-13FF346F53CE}"/>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848191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1000"/>
                                        <p:tgtEl>
                                          <p:spTgt spid="8">
                                            <p:txEl>
                                              <p:pRg st="1" end="1"/>
                                            </p:txEl>
                                          </p:spTgt>
                                        </p:tgtEl>
                                      </p:cBhvr>
                                    </p:animEffect>
                                    <p:anim calcmode="lin" valueType="num">
                                      <p:cBhvr>
                                        <p:cTn id="1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8">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1000"/>
                                        <p:tgtEl>
                                          <p:spTgt spid="8">
                                            <p:txEl>
                                              <p:pRg st="2" end="2"/>
                                            </p:txEl>
                                          </p:spTgt>
                                        </p:tgtEl>
                                      </p:cBhvr>
                                    </p:animEffect>
                                    <p:anim calcmode="lin" valueType="num">
                                      <p:cBhvr>
                                        <p:cTn id="24"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animEffect transition="in" filter="fade">
                                      <p:cBhvr>
                                        <p:cTn id="28" dur="1000"/>
                                        <p:tgtEl>
                                          <p:spTgt spid="8">
                                            <p:txEl>
                                              <p:pRg st="3" end="3"/>
                                            </p:txEl>
                                          </p:spTgt>
                                        </p:tgtEl>
                                      </p:cBhvr>
                                    </p:animEffect>
                                    <p:anim calcmode="lin" valueType="num">
                                      <p:cBhvr>
                                        <p:cTn id="29"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8">
                                            <p:txEl>
                                              <p:pRg st="2" end="2"/>
                                            </p:txEl>
                                          </p:spTgt>
                                        </p:tgtEl>
                                      </p:cBhvr>
                                    </p:animEffect>
                                    <p:set>
                                      <p:cBhvr>
                                        <p:cTn id="35" dur="1" fill="hold">
                                          <p:stCondLst>
                                            <p:cond delay="499"/>
                                          </p:stCondLst>
                                        </p:cTn>
                                        <p:tgtEl>
                                          <p:spTgt spid="8">
                                            <p:txEl>
                                              <p:pRg st="2" end="2"/>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8">
                                            <p:txEl>
                                              <p:pRg st="3" end="3"/>
                                            </p:txEl>
                                          </p:spTgt>
                                        </p:tgtEl>
                                      </p:cBhvr>
                                    </p:animEffect>
                                    <p:set>
                                      <p:cBhvr>
                                        <p:cTn id="38" dur="1" fill="hold">
                                          <p:stCondLst>
                                            <p:cond delay="499"/>
                                          </p:stCondLst>
                                        </p:cTn>
                                        <p:tgtEl>
                                          <p:spTgt spid="8">
                                            <p:txEl>
                                              <p:pRg st="3" end="3"/>
                                            </p:txEl>
                                          </p:spTgt>
                                        </p:tgtEl>
                                        <p:attrNameLst>
                                          <p:attrName>style.visibility</p:attrName>
                                        </p:attrNameLst>
                                      </p:cBhvr>
                                      <p:to>
                                        <p:strVal val="hidden"/>
                                      </p:to>
                                    </p:set>
                                  </p:childTnLst>
                                </p:cTn>
                              </p:par>
                              <p:par>
                                <p:cTn id="39" presetID="42" presetClass="entr" presetSubtype="0" fill="hold"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Effect transition="in" filter="fade">
                                      <p:cBhvr>
                                        <p:cTn id="41" dur="1000"/>
                                        <p:tgtEl>
                                          <p:spTgt spid="9">
                                            <p:txEl>
                                              <p:pRg st="0" end="0"/>
                                            </p:txEl>
                                          </p:spTgt>
                                        </p:tgtEl>
                                      </p:cBhvr>
                                    </p:animEffect>
                                    <p:anim calcmode="lin" valueType="num">
                                      <p:cBhvr>
                                        <p:cTn id="4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43" dur="1000" fill="hold"/>
                                        <p:tgtEl>
                                          <p:spTgt spid="9">
                                            <p:txEl>
                                              <p:pRg st="0" end="0"/>
                                            </p:txEl>
                                          </p:spTgt>
                                        </p:tgtEl>
                                        <p:attrNameLst>
                                          <p:attrName>ppt_y</p:attrName>
                                        </p:attrNameLst>
                                      </p:cBhvr>
                                      <p:tavLst>
                                        <p:tav tm="0">
                                          <p:val>
                                            <p:strVal val="#ppt_y+.1"/>
                                          </p:val>
                                        </p:tav>
                                        <p:tav tm="100000">
                                          <p:val>
                                            <p:strVal val="#ppt_y"/>
                                          </p:val>
                                        </p:tav>
                                      </p:tavLst>
                                    </p:anim>
                                  </p:childTnLst>
                                </p:cTn>
                              </p:par>
                              <p:par>
                                <p:cTn id="44" presetID="16" presetClass="entr" presetSubtype="21" fill="hold" nodeType="withEffect">
                                  <p:stCondLst>
                                    <p:cond delay="0"/>
                                  </p:stCondLst>
                                  <p:childTnLst>
                                    <p:set>
                                      <p:cBhvr>
                                        <p:cTn id="45" dur="1" fill="hold">
                                          <p:stCondLst>
                                            <p:cond delay="0"/>
                                          </p:stCondLst>
                                        </p:cTn>
                                        <p:tgtEl>
                                          <p:spTgt spid="9">
                                            <p:txEl>
                                              <p:pRg st="1" end="1"/>
                                            </p:txEl>
                                          </p:spTgt>
                                        </p:tgtEl>
                                        <p:attrNameLst>
                                          <p:attrName>style.visibility</p:attrName>
                                        </p:attrNameLst>
                                      </p:cBhvr>
                                      <p:to>
                                        <p:strVal val="visible"/>
                                      </p:to>
                                    </p:set>
                                    <p:animEffect transition="in" filter="barn(inVertical)">
                                      <p:cBhvr>
                                        <p:cTn id="46" dur="500"/>
                                        <p:tgtEl>
                                          <p:spTgt spid="9">
                                            <p:txEl>
                                              <p:pRg st="1" end="1"/>
                                            </p:txEl>
                                          </p:spTgt>
                                        </p:tgtEl>
                                      </p:cBhvr>
                                    </p:animEffect>
                                  </p:childTnLst>
                                </p:cTn>
                              </p:par>
                              <p:par>
                                <p:cTn id="47" presetID="16" presetClass="entr" presetSubtype="21" fill="hold" nodeType="withEffect">
                                  <p:stCondLst>
                                    <p:cond delay="0"/>
                                  </p:stCondLst>
                                  <p:childTnLst>
                                    <p:set>
                                      <p:cBhvr>
                                        <p:cTn id="48" dur="1" fill="hold">
                                          <p:stCondLst>
                                            <p:cond delay="0"/>
                                          </p:stCondLst>
                                        </p:cTn>
                                        <p:tgtEl>
                                          <p:spTgt spid="9">
                                            <p:txEl>
                                              <p:pRg st="2" end="2"/>
                                            </p:txEl>
                                          </p:spTgt>
                                        </p:tgtEl>
                                        <p:attrNameLst>
                                          <p:attrName>style.visibility</p:attrName>
                                        </p:attrNameLst>
                                      </p:cBhvr>
                                      <p:to>
                                        <p:strVal val="visible"/>
                                      </p:to>
                                    </p:set>
                                    <p:animEffect transition="in" filter="barn(inVertical)">
                                      <p:cBhvr>
                                        <p:cTn id="49" dur="500"/>
                                        <p:tgtEl>
                                          <p:spTgt spid="9">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9">
                                            <p:txEl>
                                              <p:pRg st="1" end="1"/>
                                            </p:txEl>
                                          </p:spTgt>
                                        </p:tgtEl>
                                      </p:cBhvr>
                                    </p:animEffect>
                                    <p:set>
                                      <p:cBhvr>
                                        <p:cTn id="54" dur="1" fill="hold">
                                          <p:stCondLst>
                                            <p:cond delay="499"/>
                                          </p:stCondLst>
                                        </p:cTn>
                                        <p:tgtEl>
                                          <p:spTgt spid="9">
                                            <p:txEl>
                                              <p:pRg st="1" end="1"/>
                                            </p:txEl>
                                          </p:spTgt>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9">
                                            <p:txEl>
                                              <p:pRg st="2" end="2"/>
                                            </p:txEl>
                                          </p:spTgt>
                                        </p:tgtEl>
                                      </p:cBhvr>
                                    </p:animEffect>
                                    <p:set>
                                      <p:cBhvr>
                                        <p:cTn id="57" dur="1" fill="hold">
                                          <p:stCondLst>
                                            <p:cond delay="499"/>
                                          </p:stCondLst>
                                        </p:cTn>
                                        <p:tgtEl>
                                          <p:spTgt spid="9">
                                            <p:txEl>
                                              <p:pRg st="2" end="2"/>
                                            </p:txEl>
                                          </p:spTgt>
                                        </p:tgtEl>
                                        <p:attrNameLst>
                                          <p:attrName>style.visibility</p:attrName>
                                        </p:attrNameLst>
                                      </p:cBhvr>
                                      <p:to>
                                        <p:strVal val="hidden"/>
                                      </p:to>
                                    </p:set>
                                  </p:childTnLst>
                                </p:cTn>
                              </p:par>
                              <p:par>
                                <p:cTn id="58" presetID="42"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1000"/>
                                        <p:tgtEl>
                                          <p:spTgt spid="10"/>
                                        </p:tgtEl>
                                      </p:cBhvr>
                                    </p:animEffect>
                                    <p:anim calcmode="lin" valueType="num">
                                      <p:cBhvr>
                                        <p:cTn id="61" dur="1000" fill="hold"/>
                                        <p:tgtEl>
                                          <p:spTgt spid="10"/>
                                        </p:tgtEl>
                                        <p:attrNameLst>
                                          <p:attrName>ppt_x</p:attrName>
                                        </p:attrNameLst>
                                      </p:cBhvr>
                                      <p:tavLst>
                                        <p:tav tm="0">
                                          <p:val>
                                            <p:strVal val="#ppt_x"/>
                                          </p:val>
                                        </p:tav>
                                        <p:tav tm="100000">
                                          <p:val>
                                            <p:strVal val="#ppt_x"/>
                                          </p:val>
                                        </p:tav>
                                      </p:tavLst>
                                    </p:anim>
                                    <p:anim calcmode="lin" valueType="num">
                                      <p:cBhvr>
                                        <p:cTn id="6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grpSp>
        <p:nvGrpSpPr>
          <p:cNvPr id="6" name="Group 5"/>
          <p:cNvGrpSpPr>
            <a:grpSpLocks/>
          </p:cNvGrpSpPr>
          <p:nvPr/>
        </p:nvGrpSpPr>
        <p:grpSpPr bwMode="auto">
          <a:xfrm>
            <a:off x="1253490" y="2996952"/>
            <a:ext cx="2400300" cy="725805"/>
            <a:chOff x="1800" y="7155"/>
            <a:chExt cx="4760" cy="2667"/>
          </a:xfrm>
        </p:grpSpPr>
        <p:sp>
          <p:nvSpPr>
            <p:cNvPr id="7" name="Rectangle 6"/>
            <p:cNvSpPr>
              <a:spLocks noChangeArrowheads="1"/>
            </p:cNvSpPr>
            <p:nvPr/>
          </p:nvSpPr>
          <p:spPr bwMode="auto">
            <a:xfrm>
              <a:off x="2220" y="7155"/>
              <a:ext cx="1120" cy="7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8" name="Rectangle 7"/>
            <p:cNvSpPr>
              <a:spLocks noChangeArrowheads="1"/>
            </p:cNvSpPr>
            <p:nvPr/>
          </p:nvSpPr>
          <p:spPr bwMode="auto">
            <a:xfrm>
              <a:off x="4600" y="7155"/>
              <a:ext cx="1400" cy="7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9" name="Line 5"/>
            <p:cNvCxnSpPr/>
            <p:nvPr/>
          </p:nvCxnSpPr>
          <p:spPr bwMode="auto">
            <a:xfrm>
              <a:off x="3340" y="7536"/>
              <a:ext cx="12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 name="Line 6"/>
            <p:cNvCxnSpPr/>
            <p:nvPr/>
          </p:nvCxnSpPr>
          <p:spPr bwMode="auto">
            <a:xfrm flipV="1">
              <a:off x="3900" y="7155"/>
              <a:ext cx="0" cy="381"/>
            </a:xfrm>
            <a:prstGeom prst="line">
              <a:avLst/>
            </a:prstGeom>
            <a:noFill/>
            <a:ln w="9525">
              <a:solidFill>
                <a:srgbClr val="000000"/>
              </a:solidFill>
              <a:round/>
              <a:headEnd/>
              <a:tailEnd type="oval" w="med" len="med"/>
            </a:ln>
            <a:extLst>
              <a:ext uri="{909E8E84-426E-40DD-AFC4-6F175D3DCCD1}">
                <a14:hiddenFill xmlns:a14="http://schemas.microsoft.com/office/drawing/2010/main">
                  <a:noFill/>
                </a14:hiddenFill>
              </a:ext>
            </a:extLst>
          </p:spPr>
        </p:cxnSp>
        <p:cxnSp>
          <p:nvCxnSpPr>
            <p:cNvPr id="11" name="Line 7"/>
            <p:cNvCxnSpPr/>
            <p:nvPr/>
          </p:nvCxnSpPr>
          <p:spPr bwMode="auto">
            <a:xfrm flipH="1">
              <a:off x="1800" y="7536"/>
              <a:ext cx="4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2" name="Line 8"/>
            <p:cNvCxnSpPr/>
            <p:nvPr/>
          </p:nvCxnSpPr>
          <p:spPr bwMode="auto">
            <a:xfrm>
              <a:off x="1800" y="7536"/>
              <a:ext cx="0" cy="190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3" name="Line 9"/>
            <p:cNvCxnSpPr/>
            <p:nvPr/>
          </p:nvCxnSpPr>
          <p:spPr bwMode="auto">
            <a:xfrm>
              <a:off x="6000" y="7536"/>
              <a:ext cx="5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4" name="Line 10"/>
            <p:cNvCxnSpPr/>
            <p:nvPr/>
          </p:nvCxnSpPr>
          <p:spPr bwMode="auto">
            <a:xfrm>
              <a:off x="6560" y="7536"/>
              <a:ext cx="0" cy="190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 name="Line 11"/>
            <p:cNvCxnSpPr/>
            <p:nvPr/>
          </p:nvCxnSpPr>
          <p:spPr bwMode="auto">
            <a:xfrm>
              <a:off x="3900" y="9441"/>
              <a:ext cx="0" cy="381"/>
            </a:xfrm>
            <a:prstGeom prst="line">
              <a:avLst/>
            </a:prstGeom>
            <a:noFill/>
            <a:ln w="9525">
              <a:solidFill>
                <a:srgbClr val="000000"/>
              </a:solidFill>
              <a:round/>
              <a:headEnd/>
              <a:tailEnd type="oval" w="med" len="med"/>
            </a:ln>
            <a:extLst>
              <a:ext uri="{909E8E84-426E-40DD-AFC4-6F175D3DCCD1}">
                <a14:hiddenFill xmlns:a14="http://schemas.microsoft.com/office/drawing/2010/main">
                  <a:noFill/>
                </a14:hiddenFill>
              </a:ext>
            </a:extLst>
          </p:spPr>
        </p:cxnSp>
        <p:cxnSp>
          <p:nvCxnSpPr>
            <p:cNvPr id="16" name="Line 12"/>
            <p:cNvCxnSpPr/>
            <p:nvPr/>
          </p:nvCxnSpPr>
          <p:spPr bwMode="auto">
            <a:xfrm>
              <a:off x="1800" y="9441"/>
              <a:ext cx="47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17" name="Group 16"/>
          <p:cNvGrpSpPr>
            <a:grpSpLocks/>
          </p:cNvGrpSpPr>
          <p:nvPr/>
        </p:nvGrpSpPr>
        <p:grpSpPr bwMode="auto">
          <a:xfrm>
            <a:off x="4730115" y="2924944"/>
            <a:ext cx="1866900" cy="725805"/>
            <a:chOff x="5580" y="9441"/>
            <a:chExt cx="4340" cy="3048"/>
          </a:xfrm>
        </p:grpSpPr>
        <p:sp>
          <p:nvSpPr>
            <p:cNvPr id="18" name="Rectangle 17"/>
            <p:cNvSpPr>
              <a:spLocks noChangeArrowheads="1"/>
            </p:cNvSpPr>
            <p:nvPr/>
          </p:nvSpPr>
          <p:spPr bwMode="auto">
            <a:xfrm>
              <a:off x="7400" y="9441"/>
              <a:ext cx="1400" cy="7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19" name="Rectangle 18"/>
            <p:cNvSpPr>
              <a:spLocks noChangeArrowheads="1"/>
            </p:cNvSpPr>
            <p:nvPr/>
          </p:nvSpPr>
          <p:spPr bwMode="auto">
            <a:xfrm>
              <a:off x="7400" y="11727"/>
              <a:ext cx="1400" cy="7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20" name="Line 16"/>
            <p:cNvCxnSpPr/>
            <p:nvPr/>
          </p:nvCxnSpPr>
          <p:spPr bwMode="auto">
            <a:xfrm flipH="1">
              <a:off x="5580" y="9822"/>
              <a:ext cx="18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 name="Line 17"/>
            <p:cNvCxnSpPr/>
            <p:nvPr/>
          </p:nvCxnSpPr>
          <p:spPr bwMode="auto">
            <a:xfrm flipH="1">
              <a:off x="5580" y="12108"/>
              <a:ext cx="18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 name="Line 18"/>
            <p:cNvCxnSpPr/>
            <p:nvPr/>
          </p:nvCxnSpPr>
          <p:spPr bwMode="auto">
            <a:xfrm>
              <a:off x="5580" y="9822"/>
              <a:ext cx="0" cy="22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Line 19"/>
            <p:cNvCxnSpPr/>
            <p:nvPr/>
          </p:nvCxnSpPr>
          <p:spPr bwMode="auto">
            <a:xfrm>
              <a:off x="8800" y="9822"/>
              <a:ext cx="1120" cy="0"/>
            </a:xfrm>
            <a:prstGeom prst="line">
              <a:avLst/>
            </a:prstGeom>
            <a:noFill/>
            <a:ln w="9525">
              <a:solidFill>
                <a:srgbClr val="000000"/>
              </a:solidFill>
              <a:round/>
              <a:headEnd/>
              <a:tailEnd type="oval" w="med" len="med"/>
            </a:ln>
            <a:extLst>
              <a:ext uri="{909E8E84-426E-40DD-AFC4-6F175D3DCCD1}">
                <a14:hiddenFill xmlns:a14="http://schemas.microsoft.com/office/drawing/2010/main">
                  <a:noFill/>
                </a14:hiddenFill>
              </a:ext>
            </a:extLst>
          </p:spPr>
        </p:cxnSp>
        <p:cxnSp>
          <p:nvCxnSpPr>
            <p:cNvPr id="24" name="Line 20"/>
            <p:cNvCxnSpPr/>
            <p:nvPr/>
          </p:nvCxnSpPr>
          <p:spPr bwMode="auto">
            <a:xfrm>
              <a:off x="8800" y="12108"/>
              <a:ext cx="1120" cy="0"/>
            </a:xfrm>
            <a:prstGeom prst="line">
              <a:avLst/>
            </a:prstGeom>
            <a:noFill/>
            <a:ln w="9525">
              <a:solidFill>
                <a:srgbClr val="000000"/>
              </a:solidFill>
              <a:round/>
              <a:headEnd/>
              <a:tailEnd type="oval" w="med" len="med"/>
            </a:ln>
            <a:extLst>
              <a:ext uri="{909E8E84-426E-40DD-AFC4-6F175D3DCCD1}">
                <a14:hiddenFill xmlns:a14="http://schemas.microsoft.com/office/drawing/2010/main">
                  <a:noFill/>
                </a14:hiddenFill>
              </a:ext>
            </a:extLst>
          </p:spPr>
        </p:cxnSp>
      </p:grpSp>
      <p:grpSp>
        <p:nvGrpSpPr>
          <p:cNvPr id="25" name="Group 24"/>
          <p:cNvGrpSpPr>
            <a:grpSpLocks/>
          </p:cNvGrpSpPr>
          <p:nvPr/>
        </p:nvGrpSpPr>
        <p:grpSpPr bwMode="auto">
          <a:xfrm>
            <a:off x="1266825" y="4077072"/>
            <a:ext cx="2318385" cy="973455"/>
            <a:chOff x="2382" y="10230"/>
            <a:chExt cx="3651" cy="1533"/>
          </a:xfrm>
        </p:grpSpPr>
        <p:sp>
          <p:nvSpPr>
            <p:cNvPr id="26" name="AutoShape 73"/>
            <p:cNvSpPr>
              <a:spLocks noChangeArrowheads="1"/>
            </p:cNvSpPr>
            <p:nvPr/>
          </p:nvSpPr>
          <p:spPr bwMode="auto">
            <a:xfrm>
              <a:off x="2730" y="10230"/>
              <a:ext cx="2715" cy="1395"/>
            </a:xfrm>
            <a:prstGeom prst="triangle">
              <a:avLst>
                <a:gd name="adj" fmla="val 50000"/>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27" name="AutoShape 74"/>
            <p:cNvCxnSpPr>
              <a:cxnSpLocks noChangeShapeType="1"/>
            </p:cNvCxnSpPr>
            <p:nvPr/>
          </p:nvCxnSpPr>
          <p:spPr bwMode="auto">
            <a:xfrm>
              <a:off x="2460" y="11625"/>
              <a:ext cx="35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8" name="Rectangle 27"/>
            <p:cNvSpPr>
              <a:spLocks noChangeArrowheads="1"/>
            </p:cNvSpPr>
            <p:nvPr/>
          </p:nvSpPr>
          <p:spPr bwMode="auto">
            <a:xfrm>
              <a:off x="3645" y="11535"/>
              <a:ext cx="990" cy="1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29" name="Rectangle 28"/>
            <p:cNvSpPr>
              <a:spLocks noChangeArrowheads="1"/>
            </p:cNvSpPr>
            <p:nvPr/>
          </p:nvSpPr>
          <p:spPr bwMode="auto">
            <a:xfrm rot="8001805">
              <a:off x="3060" y="10695"/>
              <a:ext cx="990" cy="1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30" name="Rectangle 29"/>
            <p:cNvSpPr>
              <a:spLocks noChangeArrowheads="1"/>
            </p:cNvSpPr>
            <p:nvPr/>
          </p:nvSpPr>
          <p:spPr bwMode="auto">
            <a:xfrm rot="13629665">
              <a:off x="4215" y="10800"/>
              <a:ext cx="990" cy="1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31" name="Line 86"/>
            <p:cNvCxnSpPr/>
            <p:nvPr/>
          </p:nvCxnSpPr>
          <p:spPr bwMode="auto">
            <a:xfrm rot="5400000">
              <a:off x="5733" y="11539"/>
              <a:ext cx="0" cy="1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 name="Oval 31"/>
            <p:cNvSpPr>
              <a:spLocks noChangeArrowheads="1"/>
            </p:cNvSpPr>
            <p:nvPr/>
          </p:nvSpPr>
          <p:spPr bwMode="auto">
            <a:xfrm rot="5400000">
              <a:off x="5836" y="11595"/>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33" name="Line 89"/>
            <p:cNvCxnSpPr/>
            <p:nvPr/>
          </p:nvCxnSpPr>
          <p:spPr bwMode="auto">
            <a:xfrm flipH="1">
              <a:off x="5775" y="11520"/>
              <a:ext cx="258" cy="21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4" name="Oval 33"/>
            <p:cNvSpPr>
              <a:spLocks noChangeArrowheads="1"/>
            </p:cNvSpPr>
            <p:nvPr/>
          </p:nvSpPr>
          <p:spPr bwMode="auto">
            <a:xfrm rot="5400000">
              <a:off x="2428" y="11595"/>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35" name="Line 83"/>
            <p:cNvCxnSpPr/>
            <p:nvPr/>
          </p:nvCxnSpPr>
          <p:spPr bwMode="auto">
            <a:xfrm rot="5400000">
              <a:off x="2631" y="11538"/>
              <a:ext cx="0" cy="1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 name="Line 84"/>
            <p:cNvCxnSpPr/>
            <p:nvPr/>
          </p:nvCxnSpPr>
          <p:spPr bwMode="auto">
            <a:xfrm flipH="1">
              <a:off x="2382" y="11550"/>
              <a:ext cx="183" cy="21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37" name="Group 36"/>
          <p:cNvGrpSpPr>
            <a:grpSpLocks/>
          </p:cNvGrpSpPr>
          <p:nvPr/>
        </p:nvGrpSpPr>
        <p:grpSpPr bwMode="auto">
          <a:xfrm>
            <a:off x="4648200" y="4077072"/>
            <a:ext cx="1409700" cy="1009650"/>
            <a:chOff x="6690" y="10380"/>
            <a:chExt cx="2220" cy="1590"/>
          </a:xfrm>
        </p:grpSpPr>
        <p:sp>
          <p:nvSpPr>
            <p:cNvPr id="38" name="Rectangle 37"/>
            <p:cNvSpPr>
              <a:spLocks noChangeArrowheads="1"/>
            </p:cNvSpPr>
            <p:nvPr/>
          </p:nvSpPr>
          <p:spPr bwMode="auto">
            <a:xfrm>
              <a:off x="6975" y="10485"/>
              <a:ext cx="1575" cy="127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39" name="Rectangle 38"/>
            <p:cNvSpPr>
              <a:spLocks noChangeArrowheads="1"/>
            </p:cNvSpPr>
            <p:nvPr/>
          </p:nvSpPr>
          <p:spPr bwMode="auto">
            <a:xfrm>
              <a:off x="6900" y="10920"/>
              <a:ext cx="144" cy="4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40" name="Rectangle 39"/>
            <p:cNvSpPr>
              <a:spLocks noChangeArrowheads="1"/>
            </p:cNvSpPr>
            <p:nvPr/>
          </p:nvSpPr>
          <p:spPr bwMode="auto">
            <a:xfrm>
              <a:off x="8496" y="10920"/>
              <a:ext cx="144" cy="4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41" name="Rectangle 40"/>
            <p:cNvSpPr>
              <a:spLocks noChangeArrowheads="1"/>
            </p:cNvSpPr>
            <p:nvPr/>
          </p:nvSpPr>
          <p:spPr bwMode="auto">
            <a:xfrm>
              <a:off x="7623" y="10380"/>
              <a:ext cx="417" cy="18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42" name="Rectangle 41"/>
            <p:cNvSpPr>
              <a:spLocks noChangeArrowheads="1"/>
            </p:cNvSpPr>
            <p:nvPr/>
          </p:nvSpPr>
          <p:spPr bwMode="auto">
            <a:xfrm>
              <a:off x="7623" y="11683"/>
              <a:ext cx="417" cy="18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43" name="Line 91"/>
            <p:cNvCxnSpPr/>
            <p:nvPr/>
          </p:nvCxnSpPr>
          <p:spPr bwMode="auto">
            <a:xfrm rot="5400000">
              <a:off x="6891" y="11664"/>
              <a:ext cx="0" cy="1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Line 93"/>
            <p:cNvCxnSpPr/>
            <p:nvPr/>
          </p:nvCxnSpPr>
          <p:spPr bwMode="auto">
            <a:xfrm rot="5400000">
              <a:off x="8649" y="11673"/>
              <a:ext cx="0" cy="1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5" name="Oval 44"/>
            <p:cNvSpPr>
              <a:spLocks noChangeArrowheads="1"/>
            </p:cNvSpPr>
            <p:nvPr/>
          </p:nvSpPr>
          <p:spPr bwMode="auto">
            <a:xfrm rot="5400000">
              <a:off x="8761" y="11703"/>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46" name="Oval 45"/>
            <p:cNvSpPr>
              <a:spLocks noChangeArrowheads="1"/>
            </p:cNvSpPr>
            <p:nvPr/>
          </p:nvSpPr>
          <p:spPr bwMode="auto">
            <a:xfrm rot="5400000">
              <a:off x="6690" y="11730"/>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47" name="AutoShape 103"/>
            <p:cNvCxnSpPr>
              <a:cxnSpLocks noChangeShapeType="1"/>
            </p:cNvCxnSpPr>
            <p:nvPr/>
          </p:nvCxnSpPr>
          <p:spPr bwMode="auto">
            <a:xfrm flipH="1">
              <a:off x="6690" y="11625"/>
              <a:ext cx="89" cy="34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 name="AutoShape 104"/>
            <p:cNvCxnSpPr>
              <a:cxnSpLocks noChangeShapeType="1"/>
            </p:cNvCxnSpPr>
            <p:nvPr/>
          </p:nvCxnSpPr>
          <p:spPr bwMode="auto">
            <a:xfrm flipH="1">
              <a:off x="8700" y="11550"/>
              <a:ext cx="210" cy="37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49" name="Group 48"/>
          <p:cNvGrpSpPr>
            <a:grpSpLocks/>
          </p:cNvGrpSpPr>
          <p:nvPr/>
        </p:nvGrpSpPr>
        <p:grpSpPr bwMode="auto">
          <a:xfrm>
            <a:off x="1273810" y="5516245"/>
            <a:ext cx="2058035" cy="1095375"/>
            <a:chOff x="1530" y="1699"/>
            <a:chExt cx="3241" cy="1725"/>
          </a:xfrm>
        </p:grpSpPr>
        <p:sp>
          <p:nvSpPr>
            <p:cNvPr id="50" name="Oval 49"/>
            <p:cNvSpPr>
              <a:spLocks noChangeArrowheads="1"/>
            </p:cNvSpPr>
            <p:nvPr/>
          </p:nvSpPr>
          <p:spPr bwMode="auto">
            <a:xfrm rot="5400000">
              <a:off x="1635" y="2542"/>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51" name="AutoShape 107"/>
            <p:cNvCxnSpPr/>
            <p:nvPr/>
          </p:nvCxnSpPr>
          <p:spPr bwMode="auto">
            <a:xfrm>
              <a:off x="1680" y="2587"/>
              <a:ext cx="292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2" name="Group 51"/>
            <p:cNvGrpSpPr>
              <a:grpSpLocks/>
            </p:cNvGrpSpPr>
            <p:nvPr/>
          </p:nvGrpSpPr>
          <p:grpSpPr bwMode="auto">
            <a:xfrm>
              <a:off x="1530" y="1699"/>
              <a:ext cx="3241" cy="1725"/>
              <a:chOff x="0" y="0"/>
              <a:chExt cx="20580" cy="10953"/>
            </a:xfrm>
          </p:grpSpPr>
          <p:cxnSp>
            <p:nvCxnSpPr>
              <p:cNvPr id="53" name="Line 94"/>
              <p:cNvCxnSpPr/>
              <p:nvPr/>
            </p:nvCxnSpPr>
            <p:spPr bwMode="auto">
              <a:xfrm flipH="1">
                <a:off x="19050" y="4857"/>
                <a:ext cx="1530" cy="125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4" name="Oval 53"/>
              <p:cNvSpPr>
                <a:spLocks noChangeArrowheads="1"/>
              </p:cNvSpPr>
              <p:nvPr/>
            </p:nvSpPr>
            <p:spPr bwMode="auto">
              <a:xfrm>
                <a:off x="4953" y="0"/>
                <a:ext cx="10191" cy="10953"/>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55" name="Oval 54"/>
              <p:cNvSpPr>
                <a:spLocks noChangeArrowheads="1"/>
              </p:cNvSpPr>
              <p:nvPr/>
            </p:nvSpPr>
            <p:spPr bwMode="auto">
              <a:xfrm rot="5400000">
                <a:off x="19526" y="5238"/>
                <a:ext cx="572" cy="565"/>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56" name="Line 112"/>
              <p:cNvCxnSpPr/>
              <p:nvPr/>
            </p:nvCxnSpPr>
            <p:spPr bwMode="auto">
              <a:xfrm flipH="1">
                <a:off x="0" y="5048"/>
                <a:ext cx="1530" cy="12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57" name="Group 56"/>
          <p:cNvGrpSpPr>
            <a:grpSpLocks/>
          </p:cNvGrpSpPr>
          <p:nvPr/>
        </p:nvGrpSpPr>
        <p:grpSpPr bwMode="auto">
          <a:xfrm>
            <a:off x="4436110" y="5449570"/>
            <a:ext cx="1964690" cy="1528445"/>
            <a:chOff x="6780" y="1207"/>
            <a:chExt cx="3094" cy="2407"/>
          </a:xfrm>
        </p:grpSpPr>
        <p:grpSp>
          <p:nvGrpSpPr>
            <p:cNvPr id="58" name="Group 57"/>
            <p:cNvGrpSpPr>
              <a:grpSpLocks/>
            </p:cNvGrpSpPr>
            <p:nvPr/>
          </p:nvGrpSpPr>
          <p:grpSpPr bwMode="auto">
            <a:xfrm>
              <a:off x="6780" y="1207"/>
              <a:ext cx="3094" cy="2310"/>
              <a:chOff x="6780" y="1207"/>
              <a:chExt cx="3094" cy="2310"/>
            </a:xfrm>
          </p:grpSpPr>
          <p:sp>
            <p:nvSpPr>
              <p:cNvPr id="60" name="Oval 59"/>
              <p:cNvSpPr>
                <a:spLocks noChangeArrowheads="1"/>
              </p:cNvSpPr>
              <p:nvPr/>
            </p:nvSpPr>
            <p:spPr bwMode="auto">
              <a:xfrm rot="5400000">
                <a:off x="6788" y="2271"/>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61" name="Oval 60"/>
              <p:cNvSpPr>
                <a:spLocks noChangeArrowheads="1"/>
              </p:cNvSpPr>
              <p:nvPr/>
            </p:nvSpPr>
            <p:spPr bwMode="auto">
              <a:xfrm rot="5400000">
                <a:off x="9286" y="2062"/>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62" name="Oval 61"/>
              <p:cNvSpPr>
                <a:spLocks noChangeArrowheads="1"/>
              </p:cNvSpPr>
              <p:nvPr/>
            </p:nvSpPr>
            <p:spPr bwMode="auto">
              <a:xfrm>
                <a:off x="7133" y="1207"/>
                <a:ext cx="2467" cy="2310"/>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63" name="Oval 62"/>
              <p:cNvSpPr>
                <a:spLocks noChangeArrowheads="1"/>
              </p:cNvSpPr>
              <p:nvPr/>
            </p:nvSpPr>
            <p:spPr bwMode="auto">
              <a:xfrm>
                <a:off x="8310" y="1702"/>
                <a:ext cx="1260" cy="1200"/>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64" name="Straight Connector 63"/>
              <p:cNvCxnSpPr/>
              <p:nvPr/>
            </p:nvCxnSpPr>
            <p:spPr bwMode="auto">
              <a:xfrm>
                <a:off x="6795" y="2315"/>
                <a:ext cx="2985" cy="0"/>
              </a:xfrm>
              <a:prstGeom prst="line">
                <a:avLst/>
              </a:prstGeom>
              <a:noFill/>
              <a:ln w="9525">
                <a:solidFill>
                  <a:schemeClr val="dk1">
                    <a:lumMod val="95000"/>
                    <a:lumOff val="0"/>
                  </a:schemeClr>
                </a:solidFill>
                <a:round/>
                <a:headEnd/>
                <a:tailEnd/>
              </a:ln>
              <a:extLst>
                <a:ext uri="{909E8E84-426E-40DD-AFC4-6F175D3DCCD1}">
                  <a14:hiddenFill xmlns:a14="http://schemas.microsoft.com/office/drawing/2010/main">
                    <a:noFill/>
                  </a14:hiddenFill>
                </a:ext>
              </a:extLst>
            </p:spPr>
          </p:cxnSp>
          <p:cxnSp>
            <p:nvCxnSpPr>
              <p:cNvPr id="65" name="Straight Connector 64"/>
              <p:cNvCxnSpPr/>
              <p:nvPr/>
            </p:nvCxnSpPr>
            <p:spPr bwMode="auto">
              <a:xfrm flipH="1">
                <a:off x="6780" y="2149"/>
                <a:ext cx="89" cy="374"/>
              </a:xfrm>
              <a:prstGeom prst="line">
                <a:avLst/>
              </a:prstGeom>
              <a:noFill/>
              <a:ln w="9525">
                <a:solidFill>
                  <a:schemeClr val="accent1">
                    <a:lumMod val="95000"/>
                    <a:lumOff val="0"/>
                  </a:schemeClr>
                </a:solidFill>
                <a:round/>
                <a:headEnd/>
                <a:tailEnd/>
              </a:ln>
              <a:extLst>
                <a:ext uri="{909E8E84-426E-40DD-AFC4-6F175D3DCCD1}">
                  <a14:hiddenFill xmlns:a14="http://schemas.microsoft.com/office/drawing/2010/main">
                    <a:noFill/>
                  </a14:hiddenFill>
                </a:ext>
              </a:extLst>
            </p:spPr>
          </p:cxnSp>
          <p:cxnSp>
            <p:nvCxnSpPr>
              <p:cNvPr id="66" name="Straight Connector 65"/>
              <p:cNvCxnSpPr/>
              <p:nvPr/>
            </p:nvCxnSpPr>
            <p:spPr bwMode="auto">
              <a:xfrm flipH="1">
                <a:off x="9779" y="2165"/>
                <a:ext cx="89" cy="374"/>
              </a:xfrm>
              <a:prstGeom prst="line">
                <a:avLst/>
              </a:prstGeom>
              <a:noFill/>
              <a:ln w="9525">
                <a:solidFill>
                  <a:schemeClr val="accent1">
                    <a:lumMod val="95000"/>
                    <a:lumOff val="0"/>
                  </a:schemeClr>
                </a:solidFill>
                <a:round/>
                <a:headEnd/>
                <a:tailEnd/>
              </a:ln>
              <a:extLst>
                <a:ext uri="{909E8E84-426E-40DD-AFC4-6F175D3DCCD1}">
                  <a14:hiddenFill xmlns:a14="http://schemas.microsoft.com/office/drawing/2010/main">
                    <a:noFill/>
                  </a14:hiddenFill>
                </a:ext>
              </a:extLst>
            </p:spPr>
          </p:cxnSp>
          <p:sp>
            <p:nvSpPr>
              <p:cNvPr id="67" name="Oval 66"/>
              <p:cNvSpPr>
                <a:spLocks noChangeArrowheads="1"/>
              </p:cNvSpPr>
              <p:nvPr/>
            </p:nvSpPr>
            <p:spPr bwMode="auto">
              <a:xfrm rot="5400000">
                <a:off x="9785" y="2271"/>
                <a:ext cx="90" cy="89"/>
              </a:xfrm>
              <a:prstGeom prst="ellipse">
                <a:avLst/>
              </a:prstGeom>
              <a:solidFill>
                <a:srgbClr val="000000"/>
              </a:solidFill>
              <a:ln w="9525">
                <a:solidFill>
                  <a:srgbClr val="000000"/>
                </a:solidFill>
                <a:round/>
                <a:headEnd/>
                <a:tailEnd/>
              </a:ln>
            </p:spPr>
            <p:txBody>
              <a:bodyPr rot="0" vert="horz" wrap="square" lIns="91440" tIns="45720" rIns="91440" bIns="45720" anchor="t" anchorCtr="0" upright="1">
                <a:noAutofit/>
              </a:bodyPr>
              <a:lstStyle/>
              <a:p>
                <a:endParaRPr lang="en-US"/>
              </a:p>
            </p:txBody>
          </p:sp>
        </p:grpSp>
        <p:sp>
          <p:nvSpPr>
            <p:cNvPr id="59" name="Rectangle 58"/>
            <p:cNvSpPr>
              <a:spLocks noChangeArrowheads="1"/>
            </p:cNvSpPr>
            <p:nvPr/>
          </p:nvSpPr>
          <p:spPr bwMode="auto">
            <a:xfrm>
              <a:off x="7050" y="2330"/>
              <a:ext cx="2714" cy="12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grpSp>
      <p:pic>
        <p:nvPicPr>
          <p:cNvPr id="2049" name="Picture 273" descr="Description: Giải SBT Vật Lí 9 | Giải bài tập Sách bài tập Vật Lí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9982" y="1052736"/>
            <a:ext cx="2295526" cy="16859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74" descr="Description: Giải SBT Vật Lí 9 | Giải bài tập Sách bài tập Vật Lí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5292" y="1196752"/>
            <a:ext cx="3419475" cy="1162050"/>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5"/>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4" name="Rectangle 71"/>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400" b="0" i="0" u="none" strike="noStrike" cap="none" normalizeH="0" baseline="0">
                <a:ln>
                  <a:noFill/>
                </a:ln>
                <a:solidFill>
                  <a:schemeClr val="tx1"/>
                </a:solidFill>
                <a:effectLst/>
                <a:latin typeface="Calibri" pitchFamily="34" charset="0"/>
                <a:ea typeface="Times New Roman" pitchFamily="18" charset="0"/>
                <a:cs typeface="Times New Roman" pitchFamily="18" charset="0"/>
              </a:rPr>
            </a:br>
            <a:br>
              <a:rPr kumimoji="0" lang="en-US" sz="1400" b="0" i="0" u="none" strike="noStrike" cap="none" normalizeH="0" baseline="0">
                <a:ln>
                  <a:noFill/>
                </a:ln>
                <a:solidFill>
                  <a:schemeClr val="tx1"/>
                </a:solidFill>
                <a:effectLst/>
                <a:latin typeface="Calibri" pitchFamily="34" charset="0"/>
                <a:ea typeface="Times New Roman" pitchFamily="18" charset="0"/>
                <a:cs typeface="Times New Roman" pitchFamily="18" charset="0"/>
              </a:rPr>
            </a:br>
            <a:endParaRPr kumimoji="0" lang="en-US" sz="8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70" name="TextBox 69">
            <a:extLst>
              <a:ext uri="{FF2B5EF4-FFF2-40B4-BE49-F238E27FC236}">
                <a16:creationId xmlns:a16="http://schemas.microsoft.com/office/drawing/2014/main" id="{27BDE5D5-3EE2-4E4C-B37A-66B871F24239}"/>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3902681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4624"/>
            <a:ext cx="9144000" cy="892552"/>
          </a:xfrm>
          <a:prstGeom prst="rect">
            <a:avLst/>
          </a:prstGeom>
          <a:solidFill>
            <a:srgbClr val="FFFF00"/>
          </a:solidFill>
        </p:spPr>
        <p:txBody>
          <a:bodyPr wrap="square" rtlCol="0">
            <a:spAutoFit/>
          </a:bodyPr>
          <a:lstStyle/>
          <a:p>
            <a:pPr algn="ctr"/>
            <a:r>
              <a:rPr lang="en-US" sz="2800" b="1">
                <a:solidFill>
                  <a:srgbClr val="0070C0"/>
                </a:solidFill>
                <a:latin typeface="Arial" pitchFamily="34" charset="0"/>
                <a:cs typeface="Arial" pitchFamily="34" charset="0"/>
              </a:rPr>
              <a:t>GIẢI PHÁP:</a:t>
            </a:r>
            <a:endParaRPr lang="en-US" sz="2400" b="1">
              <a:solidFill>
                <a:srgbClr val="0070C0"/>
              </a:solidFill>
              <a:latin typeface="Arial" pitchFamily="34" charset="0"/>
              <a:cs typeface="Arial" pitchFamily="34" charset="0"/>
            </a:endParaRPr>
          </a:p>
          <a:p>
            <a:pPr algn="ctr"/>
            <a:r>
              <a:rPr lang="en-US" sz="2400" b="1">
                <a:solidFill>
                  <a:srgbClr val="0070C0"/>
                </a:solidFill>
                <a:latin typeface="Arial" pitchFamily="34" charset="0"/>
                <a:cs typeface="Arial" pitchFamily="34" charset="0"/>
              </a:rPr>
              <a:t> </a:t>
            </a:r>
            <a:r>
              <a:rPr lang="en-US" b="1">
                <a:solidFill>
                  <a:srgbClr val="C00000"/>
                </a:solidFill>
                <a:latin typeface="Arial" pitchFamily="34" charset="0"/>
                <a:cs typeface="Arial" pitchFamily="34" charset="0"/>
              </a:rPr>
              <a:t>HƯỚNG DẪN HỌC SINH PHÂN TÍCH TÌM LỜI GIẢI BÀI TẬP VỀ MẠCH ĐIỆN</a:t>
            </a:r>
            <a:endParaRPr lang="en-US" sz="2400" b="1">
              <a:solidFill>
                <a:srgbClr val="C00000"/>
              </a:solidFill>
              <a:latin typeface="Arial" pitchFamily="34" charset="0"/>
              <a:cs typeface="Arial" pitchFamily="34" charset="0"/>
            </a:endParaRPr>
          </a:p>
        </p:txBody>
      </p:sp>
      <p:sp>
        <p:nvSpPr>
          <p:cNvPr id="6" name="TextBox 5"/>
          <p:cNvSpPr txBox="1"/>
          <p:nvPr/>
        </p:nvSpPr>
        <p:spPr>
          <a:xfrm>
            <a:off x="150493" y="908720"/>
            <a:ext cx="3456384" cy="400110"/>
          </a:xfrm>
          <a:prstGeom prst="rect">
            <a:avLst/>
          </a:prstGeom>
          <a:noFill/>
        </p:spPr>
        <p:txBody>
          <a:bodyPr wrap="square" rtlCol="0">
            <a:spAutoFit/>
          </a:bodyPr>
          <a:lstStyle/>
          <a:p>
            <a:pPr algn="just"/>
            <a:r>
              <a:rPr lang="en-US" sz="2000" b="1">
                <a:solidFill>
                  <a:srgbClr val="0070C0"/>
                </a:solidFill>
                <a:latin typeface="Arial" pitchFamily="34" charset="0"/>
                <a:cs typeface="Arial" pitchFamily="34" charset="0"/>
              </a:rPr>
              <a:t>II. NỘI DUNG GIẢI PHÁP</a:t>
            </a:r>
          </a:p>
        </p:txBody>
      </p:sp>
      <p:sp>
        <p:nvSpPr>
          <p:cNvPr id="7" name="TextBox 6"/>
          <p:cNvSpPr txBox="1"/>
          <p:nvPr/>
        </p:nvSpPr>
        <p:spPr>
          <a:xfrm>
            <a:off x="221191" y="1268760"/>
            <a:ext cx="8383257" cy="1323439"/>
          </a:xfrm>
          <a:prstGeom prst="rect">
            <a:avLst/>
          </a:prstGeom>
          <a:noFill/>
        </p:spPr>
        <p:txBody>
          <a:bodyPr wrap="square" rtlCol="0">
            <a:spAutoFit/>
          </a:bodyPr>
          <a:lstStyle/>
          <a:p>
            <a:pPr algn="just"/>
            <a:r>
              <a:rPr lang="en-US" sz="2000" b="1" i="1">
                <a:solidFill>
                  <a:srgbClr val="FF0000"/>
                </a:solidFill>
                <a:latin typeface="Arial" pitchFamily="34" charset="0"/>
                <a:cs typeface="Arial" pitchFamily="34" charset="0"/>
              </a:rPr>
              <a:t>2.2. Hướng dẫn học sinh nhận biết cách mắc các bộ phận trong mạch điện là mắc nối tiếp hay mắc song song, đặc biệt là các mạch điện có sơ đồ vẽ không tường minh, mạch điện có sự điều khiển của khóa K.</a:t>
            </a:r>
          </a:p>
        </p:txBody>
      </p:sp>
      <p:sp>
        <p:nvSpPr>
          <p:cNvPr id="2" name="Rectangle 1"/>
          <p:cNvSpPr/>
          <p:nvPr/>
        </p:nvSpPr>
        <p:spPr>
          <a:xfrm>
            <a:off x="178960" y="2636912"/>
            <a:ext cx="8280920" cy="2862322"/>
          </a:xfrm>
          <a:prstGeom prst="rect">
            <a:avLst/>
          </a:prstGeom>
        </p:spPr>
        <p:txBody>
          <a:bodyPr wrap="square">
            <a:spAutoFit/>
          </a:bodyPr>
          <a:lstStyle/>
          <a:p>
            <a:pPr algn="just"/>
            <a:r>
              <a:rPr lang="en-US" b="1">
                <a:solidFill>
                  <a:srgbClr val="FF0000"/>
                </a:solidFill>
                <a:latin typeface="Arial" pitchFamily="34" charset="0"/>
                <a:cs typeface="Arial" pitchFamily="34" charset="0"/>
              </a:rPr>
              <a:t>* Với học sinh:</a:t>
            </a:r>
          </a:p>
          <a:p>
            <a:pPr algn="just">
              <a:lnSpc>
                <a:spcPct val="150000"/>
              </a:lnSpc>
            </a:pPr>
            <a:r>
              <a:rPr lang="en-US" b="1">
                <a:solidFill>
                  <a:srgbClr val="261799"/>
                </a:solidFill>
                <a:latin typeface="Arial" pitchFamily="34" charset="0"/>
                <a:cs typeface="Arial" pitchFamily="34" charset="0"/>
              </a:rPr>
              <a:t>- Nắm vững đặc điểm, dấu hiệu nhận biết của mạch nối tiếp, mạch song song</a:t>
            </a:r>
          </a:p>
          <a:p>
            <a:pPr algn="just">
              <a:lnSpc>
                <a:spcPct val="150000"/>
              </a:lnSpc>
            </a:pPr>
            <a:r>
              <a:rPr lang="en-US" b="1">
                <a:solidFill>
                  <a:srgbClr val="261799"/>
                </a:solidFill>
                <a:latin typeface="Arial" pitchFamily="34" charset="0"/>
                <a:cs typeface="Arial" pitchFamily="34" charset="0"/>
              </a:rPr>
              <a:t>- Tiếp nhận kiến thức về sự ảnh hưởng của công tắc K trong mạch điện</a:t>
            </a:r>
          </a:p>
          <a:p>
            <a:pPr algn="just">
              <a:lnSpc>
                <a:spcPct val="150000"/>
              </a:lnSpc>
            </a:pPr>
            <a:r>
              <a:rPr lang="en-US" b="1">
                <a:solidFill>
                  <a:srgbClr val="261799"/>
                </a:solidFill>
                <a:latin typeface="Arial" pitchFamily="34" charset="0"/>
                <a:cs typeface="Arial" pitchFamily="34" charset="0"/>
              </a:rPr>
              <a:t>- Vận dụng dấu hiệu nhận biết về mạch điện mắc nối tiếp, mắc song song, vai trò của công tắc K trong mạch điện để chỉ ra được cách mắc các bộ phận  trong mạch điện đã cho.</a:t>
            </a:r>
          </a:p>
        </p:txBody>
      </p:sp>
      <p:sp>
        <p:nvSpPr>
          <p:cNvPr id="11" name="Rectangle 10"/>
          <p:cNvSpPr/>
          <p:nvPr/>
        </p:nvSpPr>
        <p:spPr>
          <a:xfrm>
            <a:off x="179512" y="2996952"/>
            <a:ext cx="7992888" cy="923330"/>
          </a:xfrm>
          <a:prstGeom prst="rect">
            <a:avLst/>
          </a:prstGeom>
        </p:spPr>
        <p:txBody>
          <a:bodyPr wrap="square">
            <a:spAutoFit/>
          </a:bodyPr>
          <a:lstStyle/>
          <a:p>
            <a:pPr algn="just">
              <a:lnSpc>
                <a:spcPct val="150000"/>
              </a:lnSpc>
            </a:pPr>
            <a:r>
              <a:rPr lang="en-US" b="1">
                <a:solidFill>
                  <a:srgbClr val="FF0000"/>
                </a:solidFill>
                <a:latin typeface="Arial" pitchFamily="34" charset="0"/>
                <a:cs typeface="Arial" pitchFamily="34" charset="0"/>
              </a:rPr>
              <a:t>* Kết quả đạt được của giải pháp</a:t>
            </a:r>
          </a:p>
          <a:p>
            <a:pPr algn="just">
              <a:lnSpc>
                <a:spcPct val="150000"/>
              </a:lnSpc>
            </a:pPr>
            <a:r>
              <a:rPr lang="en-US" b="1">
                <a:latin typeface="Arial" pitchFamily="34" charset="0"/>
                <a:cs typeface="Arial" pitchFamily="34" charset="0"/>
              </a:rPr>
              <a:t>- Học sinh chỉ ra được cách mắc các bộ phận  trong mạch điện đã cho.</a:t>
            </a:r>
          </a:p>
        </p:txBody>
      </p:sp>
      <p:sp>
        <p:nvSpPr>
          <p:cNvPr id="8" name="TextBox 7">
            <a:extLst>
              <a:ext uri="{FF2B5EF4-FFF2-40B4-BE49-F238E27FC236}">
                <a16:creationId xmlns:a16="http://schemas.microsoft.com/office/drawing/2014/main" id="{5B7CE167-A791-480A-A488-DDA2730CE4C8}"/>
              </a:ext>
            </a:extLst>
          </p:cNvPr>
          <p:cNvSpPr txBox="1"/>
          <p:nvPr/>
        </p:nvSpPr>
        <p:spPr>
          <a:xfrm>
            <a:off x="6084168" y="6351711"/>
            <a:ext cx="3024336" cy="461665"/>
          </a:xfrm>
          <a:prstGeom prst="rect">
            <a:avLst/>
          </a:prstGeom>
          <a:noFill/>
        </p:spPr>
        <p:txBody>
          <a:bodyPr wrap="square" rtlCol="0">
            <a:spAutoFit/>
          </a:bodyPr>
          <a:lstStyle/>
          <a:p>
            <a:pPr algn="ctr"/>
            <a:r>
              <a:rPr lang="en-US" sz="1200" b="1" dirty="0">
                <a:solidFill>
                  <a:srgbClr val="FF0000"/>
                </a:solidFill>
                <a:latin typeface="Arial" pitchFamily="34" charset="0"/>
                <a:cs typeface="Arial" pitchFamily="34" charset="0"/>
              </a:rPr>
              <a:t>GV: </a:t>
            </a:r>
            <a:r>
              <a:rPr lang="en-US" sz="1200" b="1">
                <a:solidFill>
                  <a:srgbClr val="FF0000"/>
                </a:solidFill>
                <a:latin typeface="Arial" pitchFamily="34" charset="0"/>
                <a:cs typeface="Arial" pitchFamily="34" charset="0"/>
              </a:rPr>
              <a:t>NGUYỄN VĂN LÂM</a:t>
            </a:r>
          </a:p>
          <a:p>
            <a:pPr algn="ctr"/>
            <a:r>
              <a:rPr lang="en-US" sz="1200" b="1">
                <a:solidFill>
                  <a:srgbClr val="FF0000"/>
                </a:solidFill>
                <a:latin typeface="Arial" pitchFamily="34" charset="0"/>
                <a:cs typeface="Arial" pitchFamily="34" charset="0"/>
              </a:rPr>
              <a:t>TRƯỜNG</a:t>
            </a:r>
            <a:r>
              <a:rPr lang="en-US" sz="1200" b="1" dirty="0">
                <a:solidFill>
                  <a:srgbClr val="FF0000"/>
                </a:solidFill>
                <a:latin typeface="Arial" pitchFamily="34" charset="0"/>
                <a:cs typeface="Arial" pitchFamily="34" charset="0"/>
              </a:rPr>
              <a:t>: THCS NGUYÊN GIÁP</a:t>
            </a:r>
          </a:p>
        </p:txBody>
      </p:sp>
    </p:spTree>
    <p:extLst>
      <p:ext uri="{BB962C8B-B14F-4D97-AF65-F5344CB8AC3E}">
        <p14:creationId xmlns:p14="http://schemas.microsoft.com/office/powerpoint/2010/main" val="4200966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1000"/>
                                        <p:tgtEl>
                                          <p:spTgt spid="2">
                                            <p:txEl>
                                              <p:pRg st="2" end="2"/>
                                            </p:txEl>
                                          </p:spTgt>
                                        </p:tgtEl>
                                      </p:cBhvr>
                                    </p:animEffect>
                                    <p:anim calcmode="lin" valueType="num">
                                      <p:cBhvr>
                                        <p:cTn id="13"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2" end="2"/>
                                            </p:txEl>
                                          </p:spTgt>
                                        </p:tgtEl>
                                        <p:attrNameLst>
                                          <p:attrName>ppt_y</p:attrName>
                                        </p:attrNameLst>
                                      </p:cBhvr>
                                      <p:tavLst>
                                        <p:tav tm="0">
                                          <p:val>
                                            <p:strVal val="#ppt_y+.1"/>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
                                            <p:txEl>
                                              <p:pRg st="1" end="1"/>
                                            </p:txEl>
                                          </p:spTgt>
                                        </p:tgtEl>
                                      </p:cBhvr>
                                    </p:animEffect>
                                    <p:set>
                                      <p:cBhvr>
                                        <p:cTn id="23" dur="1" fill="hold">
                                          <p:stCondLst>
                                            <p:cond delay="499"/>
                                          </p:stCondLst>
                                        </p:cTn>
                                        <p:tgtEl>
                                          <p:spTgt spid="2">
                                            <p:txEl>
                                              <p:pRg st="1" end="1"/>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2">
                                            <p:txEl>
                                              <p:pRg st="2" end="2"/>
                                            </p:txEl>
                                          </p:spTgt>
                                        </p:tgtEl>
                                      </p:cBhvr>
                                    </p:animEffect>
                                    <p:set>
                                      <p:cBhvr>
                                        <p:cTn id="26" dur="1" fill="hold">
                                          <p:stCondLst>
                                            <p:cond delay="499"/>
                                          </p:stCondLst>
                                        </p:cTn>
                                        <p:tgtEl>
                                          <p:spTgt spid="2">
                                            <p:txEl>
                                              <p:pRg st="2" end="2"/>
                                            </p:txEl>
                                          </p:spTgt>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2">
                                            <p:txEl>
                                              <p:pRg st="3" end="3"/>
                                            </p:txEl>
                                          </p:spTgt>
                                        </p:tgtEl>
                                      </p:cBhvr>
                                    </p:animEffect>
                                    <p:set>
                                      <p:cBhvr>
                                        <p:cTn id="29" dur="1" fill="hold">
                                          <p:stCondLst>
                                            <p:cond delay="499"/>
                                          </p:stCondLst>
                                        </p:cTn>
                                        <p:tgtEl>
                                          <p:spTgt spid="2">
                                            <p:txEl>
                                              <p:pRg st="3" end="3"/>
                                            </p:txEl>
                                          </p:spTgt>
                                        </p:tgtEl>
                                        <p:attrNameLst>
                                          <p:attrName>style.visibility</p:attrName>
                                        </p:attrNameLst>
                                      </p:cBhvr>
                                      <p:to>
                                        <p:strVal val="hidden"/>
                                      </p:to>
                                    </p:set>
                                  </p:childTnLst>
                                </p:cTn>
                              </p:par>
                              <p:par>
                                <p:cTn id="30" presetID="42" presetClass="entr" presetSubtype="0" fill="hold" nodeType="with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1000"/>
                                        <p:tgtEl>
                                          <p:spTgt spid="11">
                                            <p:txEl>
                                              <p:pRg st="0" end="0"/>
                                            </p:txEl>
                                          </p:spTgt>
                                        </p:tgtEl>
                                      </p:cBhvr>
                                    </p:animEffect>
                                    <p:anim calcmode="lin" valueType="num">
                                      <p:cBhvr>
                                        <p:cTn id="3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1">
                                            <p:txEl>
                                              <p:pRg st="1" end="1"/>
                                            </p:txEl>
                                          </p:spTgt>
                                        </p:tgtEl>
                                        <p:attrNameLst>
                                          <p:attrName>style.visibility</p:attrName>
                                        </p:attrNameLst>
                                      </p:cBhvr>
                                      <p:to>
                                        <p:strVal val="visible"/>
                                      </p:to>
                                    </p:set>
                                    <p:animEffect transition="in" filter="fade">
                                      <p:cBhvr>
                                        <p:cTn id="37" dur="1000"/>
                                        <p:tgtEl>
                                          <p:spTgt spid="11">
                                            <p:txEl>
                                              <p:pRg st="1" end="1"/>
                                            </p:txEl>
                                          </p:spTgt>
                                        </p:tgtEl>
                                      </p:cBhvr>
                                    </p:animEffect>
                                    <p:anim calcmode="lin" valueType="num">
                                      <p:cBhvr>
                                        <p:cTn id="38"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668</TotalTime>
  <Words>3899</Words>
  <Application>Microsoft Office PowerPoint</Application>
  <PresentationFormat>On-screen Show (4:3)</PresentationFormat>
  <Paragraphs>299</Paragraphs>
  <Slides>20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.VnTime</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Truong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PC</cp:lastModifiedBy>
  <cp:revision>63</cp:revision>
  <dcterms:created xsi:type="dcterms:W3CDTF">2020-10-27T12:56:11Z</dcterms:created>
  <dcterms:modified xsi:type="dcterms:W3CDTF">2021-02-27T03:05:39Z</dcterms:modified>
</cp:coreProperties>
</file>