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95" r:id="rId5"/>
    <p:sldId id="296" r:id="rId6"/>
    <p:sldId id="269" r:id="rId7"/>
    <p:sldId id="286" r:id="rId8"/>
    <p:sldId id="288" r:id="rId9"/>
    <p:sldId id="287" r:id="rId10"/>
    <p:sldId id="289" r:id="rId11"/>
    <p:sldId id="275" r:id="rId12"/>
    <p:sldId id="276" r:id="rId13"/>
    <p:sldId id="290" r:id="rId14"/>
    <p:sldId id="291" r:id="rId15"/>
    <p:sldId id="292" r:id="rId16"/>
    <p:sldId id="293" r:id="rId17"/>
    <p:sldId id="294" r:id="rId18"/>
    <p:sldId id="297" r:id="rId19"/>
    <p:sldId id="28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1" d="100"/>
          <a:sy n="81" d="100"/>
        </p:scale>
        <p:origin x="-83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5F889-43A2-4795-851F-67818967392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BD637-7665-4B40-8C7D-FAC48D7AC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E290C-A3B1-488B-A571-FD0E153D46E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66E10-D214-4605-BF3B-12F44EE8B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0D1CA-E943-4873-9EE6-8E294CAF7E2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20DB7-CC49-473A-881E-1A2550627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4AE0E-D8FB-4F16-8A42-C3404B7E949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1DD3-35B6-4740-AD48-F8AEAAF3C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B7FE1-3703-4138-871B-863F6B1714C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D93AB-20A5-4BB0-9171-E489B15D2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68DB-BE0C-46EF-886A-069B806FB1A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1420D-35EF-42BE-AA86-32CA3810A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2FFEC-6BDB-4493-BA63-0E3FF9CFA02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5C8D2-68A6-4DAC-BE16-9916784A7A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3313A-5E05-4D36-ABAA-DDF103A90F5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14666-41D3-4BE5-9D83-DB66BC542F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8C2E2-9E80-4AA6-86CB-A645A7367ED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94C-B45E-45AD-925C-E19652AF7D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7EA2E-ADE6-4D69-925D-292F7862ABF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4A9AC-0FDC-4907-9BE2-4BC849256A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8174D-0434-4648-85B9-97B934B8A51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4FEA-7FD6-4CF2-884A-C32177BD1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B7FE1-3703-4138-871B-863F6B1714C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D93AB-20A5-4BB0-9171-E489B15D2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49562-4188-40B6-8997-A297203CA75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17182-AA1B-4746-B588-066D85882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4B7FE1-3703-4138-871B-863F6B1714C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0D93AB-20A5-4BB0-9171-E489B15D2A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CHỦ ĐỀ 8</a:t>
            </a:r>
            <a:br>
              <a:rPr lang="en-US" altLang="en-US" b="1" smtClean="0"/>
            </a:br>
            <a:r>
              <a:rPr lang="vi-VN" altLang="en-US" smtClean="0"/>
              <a:t>LẶP VỚI SỐ LẦN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vi-VN" altLang="en-US" smtClean="0"/>
              <a:t>BIẾT TRƯỚC</a:t>
            </a:r>
            <a:endParaRPr lang="en-US" altLang="en-US" smtClean="0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762000" y="42672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800"/>
              <a:t>Thế nào là lệnh lặp với số lần biết trước? </a:t>
            </a:r>
            <a:endParaRPr lang="en-US" altLang="en-US" sz="2800"/>
          </a:p>
          <a:p>
            <a:pPr eaLnBrk="1" hangingPunct="1"/>
            <a:r>
              <a:rPr lang="vi-VN" altLang="en-US" sz="2800"/>
              <a:t>Sử dụng vòng lặp for...do như thế nào?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676400"/>
          </a:xfrm>
        </p:spPr>
        <p:txBody>
          <a:bodyPr>
            <a:normAutofit fontScale="90000"/>
          </a:bodyPr>
          <a:lstStyle/>
          <a:p>
            <a:r>
              <a:rPr lang="vi-VN" altLang="en-US" smtClean="0"/>
              <a:t>Ví dụ 4: Thỏ con bỏ ống heo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em hãy giúp Thỏ viết câu lệnh lặp tính tổng: S = 1 + 2 + 3 + ... + 10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3175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0088" y="2819400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11613" y="2828925"/>
            <a:ext cx="55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9050" y="2828925"/>
            <a:ext cx="147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S := S + i;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smtClean="0"/>
              <a:t>Trải nghiệm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Anh em Gấu gấp hạc giấy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vi-VN" altLang="en-US" smtClean="0"/>
              <a:t>Cậu bé chăn cừu</a:t>
            </a:r>
            <a:endParaRPr lang="en-US" alt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Ý nghĩa câu lệnh lặp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Vạch lá tìm sâu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Thỏ con làm quen bạn mới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Đố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1. Anh em Gấu gấp hạc giấy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2574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2. </a:t>
            </a:r>
            <a:r>
              <a:rPr lang="vi-VN" altLang="en-US" smtClean="0"/>
              <a:t>Cậu bé chăn cừu</a:t>
            </a:r>
            <a:endParaRPr lang="en-US" altLang="en-US" smtClean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255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87600" y="2371725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88200" y="2371725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80088" y="2371725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59800" y="2371725"/>
            <a:ext cx="366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37088" y="2371725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3. Ý nghĩa câu lệnh lặp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295400"/>
            <a:ext cx="9105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648200" y="1752600"/>
            <a:ext cx="838200" cy="936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78363" y="2689225"/>
            <a:ext cx="808037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78363" y="4267200"/>
            <a:ext cx="80803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48200" y="5105400"/>
            <a:ext cx="838200" cy="838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64075" y="5159375"/>
            <a:ext cx="838200" cy="936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4. Vạch lá tìm sâu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0963"/>
            <a:ext cx="6251575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54864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41725" y="2225675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32004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32004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4038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5375" y="4922838"/>
            <a:ext cx="754063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5. Thỏ con làm quen bạn mới</a:t>
            </a: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447800"/>
            <a:ext cx="91217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130675" y="1782763"/>
            <a:ext cx="762000" cy="184467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22738" y="4019550"/>
            <a:ext cx="769937" cy="16954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4800" y="2590800"/>
            <a:ext cx="769938" cy="18097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14800" y="3352800"/>
            <a:ext cx="777875" cy="1371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5029200"/>
            <a:ext cx="77787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6. Đố em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97038"/>
            <a:ext cx="28194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7038"/>
            <a:ext cx="2590800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/>
            <a:r>
              <a:rPr lang="en-US" altLang="en-US" smtClean="0"/>
              <a:t>6. Đố em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3416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39863"/>
            <a:ext cx="31623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UTM Times" pitchFamily="18" charset="0"/>
              </a:rPr>
              <a:t>Ghi nhớ</a:t>
            </a:r>
            <a:endParaRPr lang="ru-RU" altLang="en-US" smtClean="0">
              <a:latin typeface="UTM Times" pitchFamily="18" charset="0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81000" y="1371600"/>
            <a:ext cx="8610600" cy="3352800"/>
            <a:chOff x="0" y="0"/>
            <a:chExt cx="5846445" cy="1714500"/>
          </a:xfrm>
        </p:grpSpPr>
        <p:pic>
          <p:nvPicPr>
            <p:cNvPr id="2048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6" r="43939"/>
            <a:stretch>
              <a:fillRect/>
            </a:stretch>
          </p:blipFill>
          <p:spPr bwMode="auto">
            <a:xfrm flipH="1">
              <a:off x="942975" y="0"/>
              <a:ext cx="40767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2"/>
            <a:stretch>
              <a:fillRect/>
            </a:stretch>
          </p:blipFill>
          <p:spPr bwMode="auto">
            <a:xfrm flipH="1">
              <a:off x="0" y="9525"/>
              <a:ext cx="1031875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4"/>
            <a:stretch>
              <a:fillRect/>
            </a:stretch>
          </p:blipFill>
          <p:spPr bwMode="auto">
            <a:xfrm flipH="1">
              <a:off x="4867275" y="0"/>
              <a:ext cx="979170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762000" y="1981200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Ngôn ngữ Pascal thể hiện cấu trúc lặp với số lần lặp cho trước bằng câu lệnh </a:t>
            </a:r>
            <a:r>
              <a:rPr lang="en-US" altLang="en-US" sz="2800" b="1"/>
              <a:t>for…do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Giống như các câu lệnh rẽ nhánh if…then, các câu lệnh for…do cũng có thể lồng trong nhau. Khi đó các biến đếm trong câu lệnh lặp phải khác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smtClean="0"/>
              <a:t>Khởi Động</a:t>
            </a:r>
            <a:endParaRPr lang="en-US" smtClean="0"/>
          </a:p>
        </p:txBody>
      </p:sp>
      <p:pic>
        <p:nvPicPr>
          <p:cNvPr id="307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95400"/>
            <a:ext cx="5418137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6860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15000" y="4267200"/>
            <a:ext cx="327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800">
                <a:solidFill>
                  <a:srgbClr val="FF0000"/>
                </a:solidFill>
              </a:rPr>
              <a:t>Lập trình với cấu trúc lặp khi biết trước số lần lặp như thế nào?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smtClean="0"/>
              <a:t>Khám phá</a:t>
            </a:r>
            <a:br>
              <a:rPr lang="en-US" b="1" cap="all" smtClean="0"/>
            </a:br>
            <a:r>
              <a:rPr lang="en-US" smtClean="0"/>
              <a:t> 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vi-VN" altLang="en-US" smtClean="0"/>
              <a:t>Nhận biết bài toán lặp với số lần biết trước</a:t>
            </a:r>
            <a:endParaRPr lang="en-US" alt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mtClean="0"/>
              <a:t>Sử dụng vòng lặp for ...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z="3200" smtClean="0"/>
              <a:t>1</a:t>
            </a:r>
            <a:r>
              <a:rPr lang="en-US" altLang="en-US" sz="3200" smtClean="0"/>
              <a:t>.</a:t>
            </a:r>
            <a:r>
              <a:rPr lang="vi-VN" altLang="en-US" sz="3200" smtClean="0"/>
              <a:t> Nhận biết bài toán lặp với số lần biết trước</a:t>
            </a:r>
            <a:endParaRPr lang="en-US" altLang="en-US" sz="32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91540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683"/>
                <a:gridCol w="4744518"/>
                <a:gridCol w="1650796"/>
                <a:gridCol w="1854403"/>
              </a:tblGrid>
              <a:tr h="1295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STT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Tình huống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>
                          <a:effectLst/>
                        </a:rPr>
                        <a:t>Số lần lặp</a:t>
                      </a:r>
                      <a:endParaRPr lang="en-US" sz="280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Lặp với số lần biết trước?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1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Kim giây quay 60 vòng. </a:t>
                      </a:r>
                      <a:r>
                        <a:rPr lang="en-US" sz="2800" dirty="0" smtClean="0">
                          <a:effectLst/>
                        </a:rPr>
                        <a:t>(</a:t>
                      </a:r>
                      <a:r>
                        <a:rPr lang="en-US" sz="2800" dirty="0">
                          <a:effectLst/>
                        </a:rPr>
                        <a:t>Mỗi vòng tương ứng với một phút)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Trong nhà máy, robot tự động đóng nắp chai nước trên băng chuyền.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3 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Sáng thứ hai hàng tuần, trường An chào cờ lúc 7 giờ.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7138" y="2878138"/>
            <a:ext cx="55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60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26400" y="2878138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  <a:sym typeface="Wingdings" pitchFamily="2" charset="2"/>
              </a:rPr>
              <a:t>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83238" y="419100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Không biết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548640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Không biết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26400" y="4173538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  <a:sym typeface="Wingdings" pitchFamily="2" charset="2"/>
              </a:rPr>
              <a:t>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10525" y="5486400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  <a:sym typeface="Wingdings" pitchFamily="2" charset="2"/>
              </a:rPr>
              <a:t>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z="3200" smtClean="0"/>
              <a:t>1</a:t>
            </a:r>
            <a:r>
              <a:rPr lang="en-US" altLang="en-US" sz="3200" smtClean="0"/>
              <a:t>.</a:t>
            </a:r>
            <a:r>
              <a:rPr lang="vi-VN" altLang="en-US" sz="3200" smtClean="0"/>
              <a:t> Nhận biết bài toán lặp với số lần biết trước</a:t>
            </a:r>
            <a:endParaRPr lang="en-US" altLang="en-US" sz="32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19200"/>
          <a:ext cx="8610600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3886199"/>
                <a:gridCol w="2171396"/>
                <a:gridCol w="1791005"/>
              </a:tblGrid>
              <a:tr h="1366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STT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>
                          <a:effectLst/>
                        </a:rPr>
                        <a:t>Tình huống</a:t>
                      </a:r>
                      <a:endParaRPr lang="en-US" sz="280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>
                          <a:effectLst/>
                        </a:rPr>
                        <a:t>Số lần lặp</a:t>
                      </a:r>
                      <a:endParaRPr lang="en-US" sz="280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Lặp với số lần biết trước?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250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Mỗi sáng, gà trống đập cánh gáy vang ò ó o.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6639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5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Hằng ngày, bạn Long chạy bộ quanh công viên 10 vòng.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250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6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effectLst/>
                        </a:rPr>
                        <a:t>Mỗi sáng, đồng hồ báo thức lúc 6 giờ.</a:t>
                      </a: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2800" dirty="0">
                        <a:solidFill>
                          <a:srgbClr val="7D953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38800" y="4276725"/>
            <a:ext cx="55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10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00975" y="427672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  <a:sym typeface="Wingdings" pitchFamily="2" charset="2"/>
              </a:rPr>
              <a:t>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05400" y="556260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Không biết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72400" y="557212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  <a:sym typeface="Wingdings" pitchFamily="2" charset="2"/>
              </a:rPr>
              <a:t>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05400" y="2905125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Không biết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12075" y="2981325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  <a:sym typeface="Wingdings" pitchFamily="2" charset="2"/>
              </a:rPr>
              <a:t></a:t>
            </a:r>
            <a:endParaRPr lang="en-US" altLang="en-US" sz="28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52400" y="152400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600"/>
              <a:t>2. Sử dụng vòng lặp for ... do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solidFill>
                  <a:srgbClr val="00206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altLang="en-US" sz="2400" i="1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biến đếm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lang="en-US" altLang="en-US" sz="2400" b="1">
                <a:solidFill>
                  <a:srgbClr val="00206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:=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altLang="en-US" sz="2400" i="1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giá trị đầu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lang="en-US" altLang="en-US" sz="2400" b="1">
                <a:solidFill>
                  <a:srgbClr val="00206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en-US" altLang="en-US" sz="2400" i="1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giá trị cuối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lang="en-US" altLang="en-US" sz="2400" b="1">
                <a:solidFill>
                  <a:srgbClr val="00206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do</a:t>
            </a:r>
            <a:r>
              <a:rPr lang="en-US" altLang="en-US" sz="2400">
                <a:solidFill>
                  <a:srgbClr val="0070C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&lt;câu lệnh&gt;</a:t>
            </a:r>
            <a:r>
              <a:rPr lang="en-US" altLang="en-US" sz="2400" b="1">
                <a:solidFill>
                  <a:srgbClr val="00206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en-US" altLang="en-US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38175" y="1004888"/>
            <a:ext cx="7896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spcAft>
                <a:spcPts val="400"/>
              </a:spcAft>
            </a:pPr>
            <a:r>
              <a:rPr lang="en-US" altLang="en-US" sz="2800">
                <a:latin typeface="UTM Times" pitchFamily="18" charset="0"/>
                <a:ea typeface="Calibri" pitchFamily="34" charset="0"/>
                <a:cs typeface="Times New Roman" pitchFamily="18" charset="0"/>
              </a:rPr>
              <a:t>Pascal thể hiện cấu trúc lặp với số lần lặp cho trước bằng câu lệnh </a:t>
            </a:r>
            <a:r>
              <a:rPr lang="en-US" altLang="en-US" sz="2800" b="1">
                <a:solidFill>
                  <a:srgbClr val="002060"/>
                </a:solidFill>
                <a:latin typeface="UTM Times" pitchFamily="18" charset="0"/>
                <a:ea typeface="Calibri" pitchFamily="34" charset="0"/>
                <a:cs typeface="Times New Roman" pitchFamily="18" charset="0"/>
              </a:rPr>
              <a:t>for…do </a:t>
            </a:r>
            <a:r>
              <a:rPr lang="en-US" altLang="en-US" sz="2800">
                <a:latin typeface="UTM Times" pitchFamily="18" charset="0"/>
                <a:ea typeface="Calibri" pitchFamily="34" charset="0"/>
                <a:cs typeface="Times New Roman" pitchFamily="18" charset="0"/>
              </a:rPr>
              <a:t>có dạng như sau:</a:t>
            </a:r>
            <a:endParaRPr lang="en-US" altLang="en-US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296703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9715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800">
                <a:latin typeface="Times New Roman" pitchFamily="18" charset="0"/>
              </a:rPr>
              <a:t>Trong đó: </a:t>
            </a:r>
            <a:endParaRPr lang="en-US" altLang="en-US" sz="2800"/>
          </a:p>
          <a:p>
            <a:pPr lvl="1" eaLnBrk="1" hangingPunct="1">
              <a:buFont typeface="Arial" pitchFamily="34" charset="0"/>
              <a:buChar char="•"/>
            </a:pPr>
            <a:r>
              <a:rPr lang="vi-VN" altLang="en-US" sz="2800">
                <a:latin typeface="Times New Roman" pitchFamily="18" charset="0"/>
              </a:rPr>
              <a:t>for, to, do là các từ khóa</a:t>
            </a:r>
            <a:endParaRPr lang="en-US" altLang="en-US" sz="28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&lt;</a:t>
            </a:r>
            <a:r>
              <a:rPr lang="en-US" altLang="en-US" sz="2800" i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biến đếm</a:t>
            </a:r>
            <a:r>
              <a:rPr lang="en-US" altLang="en-US" sz="280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&gt;</a:t>
            </a:r>
            <a:r>
              <a:rPr lang="en-US" altLang="en-US" sz="2800"/>
              <a:t> </a:t>
            </a:r>
            <a:r>
              <a:rPr lang="vi-VN" altLang="en-US" sz="2800">
                <a:latin typeface="Times New Roman" pitchFamily="18" charset="0"/>
              </a:rPr>
              <a:t>là biến kiểu nguyên</a:t>
            </a:r>
            <a:endParaRPr lang="en-US" altLang="en-US" sz="28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70C0"/>
                </a:solidFill>
              </a:rPr>
              <a:t>&lt;</a:t>
            </a:r>
            <a:r>
              <a:rPr lang="en-US" altLang="en-US" sz="2800" i="1">
                <a:solidFill>
                  <a:srgbClr val="0070C0"/>
                </a:solidFill>
              </a:rPr>
              <a:t>giá trị đầu</a:t>
            </a:r>
            <a:r>
              <a:rPr lang="en-US" altLang="en-US" sz="2800">
                <a:solidFill>
                  <a:srgbClr val="0070C0"/>
                </a:solidFill>
              </a:rPr>
              <a:t>&gt; </a:t>
            </a:r>
            <a:r>
              <a:rPr lang="en-US" altLang="en-US" sz="2800"/>
              <a:t>và </a:t>
            </a:r>
            <a:r>
              <a:rPr lang="en-US" altLang="en-US" sz="2800">
                <a:solidFill>
                  <a:srgbClr val="0070C0"/>
                </a:solidFill>
              </a:rPr>
              <a:t>&lt;</a:t>
            </a:r>
            <a:r>
              <a:rPr lang="en-US" altLang="en-US" sz="2800" i="1">
                <a:solidFill>
                  <a:srgbClr val="0070C0"/>
                </a:solidFill>
              </a:rPr>
              <a:t>giá trị cuối</a:t>
            </a:r>
            <a:r>
              <a:rPr lang="en-US" altLang="en-US" sz="2800">
                <a:solidFill>
                  <a:srgbClr val="0070C0"/>
                </a:solidFill>
              </a:rPr>
              <a:t>&gt;</a:t>
            </a:r>
            <a:r>
              <a:rPr lang="vi-VN" altLang="en-US" sz="2800">
                <a:latin typeface="Times New Roman" pitchFamily="18" charset="0"/>
              </a:rPr>
              <a:t> </a:t>
            </a:r>
            <a:r>
              <a:rPr lang="en-US" altLang="en-US" sz="2800"/>
              <a:t>là </a:t>
            </a:r>
            <a:r>
              <a:rPr lang="vi-VN" altLang="en-US" sz="2800">
                <a:latin typeface="Times New Roman" pitchFamily="18" charset="0"/>
              </a:rPr>
              <a:t>các giá trị nguyên</a:t>
            </a:r>
            <a:endParaRPr lang="en-US" altLang="en-US" sz="28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70C0"/>
                </a:solidFill>
              </a:rPr>
              <a:t>&lt;</a:t>
            </a:r>
            <a:r>
              <a:rPr lang="en-US" altLang="en-US" sz="2800" i="1">
                <a:solidFill>
                  <a:srgbClr val="0070C0"/>
                </a:solidFill>
              </a:rPr>
              <a:t>giá trị đầu</a:t>
            </a:r>
            <a:r>
              <a:rPr lang="en-US" altLang="en-US" sz="2800">
                <a:solidFill>
                  <a:srgbClr val="0070C0"/>
                </a:solidFill>
              </a:rPr>
              <a:t>&gt; </a:t>
            </a:r>
            <a:r>
              <a:rPr lang="vi-VN" altLang="en-US" sz="2800">
                <a:latin typeface="Times New Roman" pitchFamily="18" charset="0"/>
              </a:rPr>
              <a:t> ≤ </a:t>
            </a:r>
            <a:r>
              <a:rPr lang="en-US" altLang="en-US" sz="2800">
                <a:solidFill>
                  <a:srgbClr val="0070C0"/>
                </a:solidFill>
              </a:rPr>
              <a:t>&lt;</a:t>
            </a:r>
            <a:r>
              <a:rPr lang="en-US" altLang="en-US" sz="2800" i="1">
                <a:solidFill>
                  <a:srgbClr val="0070C0"/>
                </a:solidFill>
              </a:rPr>
              <a:t>giá trị cuối</a:t>
            </a:r>
            <a:r>
              <a:rPr lang="en-US" altLang="en-US" sz="2800">
                <a:solidFill>
                  <a:srgbClr val="0070C0"/>
                </a:solidFill>
              </a:rPr>
              <a:t>&gt;</a:t>
            </a:r>
            <a:endParaRPr lang="en-US" altLang="en-US" sz="280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800">
                <a:solidFill>
                  <a:srgbClr val="0070C0"/>
                </a:solidFill>
              </a:rPr>
              <a:t>&lt;câu lệnh&gt;</a:t>
            </a:r>
            <a:r>
              <a:rPr lang="en-US" altLang="en-US" sz="2800" b="1">
                <a:solidFill>
                  <a:srgbClr val="0070C0"/>
                </a:solidFill>
              </a:rPr>
              <a:t> </a:t>
            </a:r>
            <a:r>
              <a:rPr lang="vi-VN" altLang="en-US" sz="2800">
                <a:latin typeface="Times New Roman" pitchFamily="18" charset="0"/>
              </a:rPr>
              <a:t>có thể là câu lệnh đơn hay câu lệnh ghép.</a:t>
            </a:r>
            <a:endParaRPr lang="en-US" altLang="en-US" sz="2800"/>
          </a:p>
        </p:txBody>
      </p:sp>
      <p:pic>
        <p:nvPicPr>
          <p:cNvPr id="7174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4888"/>
            <a:ext cx="9067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Ví dụ 1: Câu lệnh lặp in ra màn hình 20 ngôi sao. 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81200"/>
            <a:ext cx="665162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1975" y="2270125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biến đếm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02125" y="2254250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giá trị đầu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71700" y="4632325"/>
            <a:ext cx="170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giá trị cuối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1638" y="4657725"/>
            <a:ext cx="1414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câu lệnh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Ví dụ 2: Cho câu lệnh lặp mô tả quá trình robot nhổ 100 củ cải.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97075"/>
            <a:ext cx="5532437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997075"/>
            <a:ext cx="2571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88" y="2011363"/>
            <a:ext cx="731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Ví dụ 3: Câu lệnh lặp mô tả quá trình robot nhổ N củ cải.</a:t>
            </a:r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0638" y="1752600"/>
            <a:ext cx="2743200" cy="341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045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0" y="2286000"/>
            <a:ext cx="417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4813" y="3286125"/>
            <a:ext cx="347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en-US" altLang="en-US" sz="2800">
                <a:solidFill>
                  <a:srgbClr val="002060"/>
                </a:solidFill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578216e99f174988514e4159c4f1f49a192d"/>
</p:tagLst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137</TotalTime>
  <Words>528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Theme8</vt:lpstr>
      <vt:lpstr>CHỦ ĐỀ 8 LẶP VỚI SỐ LẦN  BIẾT TRƯỚC</vt:lpstr>
      <vt:lpstr>Khởi Động</vt:lpstr>
      <vt:lpstr>Khám phá  </vt:lpstr>
      <vt:lpstr>1. Nhận biết bài toán lặp với số lần biết trước</vt:lpstr>
      <vt:lpstr>1. Nhận biết bài toán lặp với số lần biết trước</vt:lpstr>
      <vt:lpstr>PowerPoint Presentation</vt:lpstr>
      <vt:lpstr>Ví dụ 1: Câu lệnh lặp in ra màn hình 20 ngôi sao. </vt:lpstr>
      <vt:lpstr>Ví dụ 2: Cho câu lệnh lặp mô tả quá trình robot nhổ 100 củ cải.</vt:lpstr>
      <vt:lpstr>Ví dụ 3: Câu lệnh lặp mô tả quá trình robot nhổ N củ cải.</vt:lpstr>
      <vt:lpstr>Ví dụ 4: Thỏ con bỏ ống heo em hãy giúp Thỏ viết câu lệnh lặp tính tổng: S = 1 + 2 + 3 + ... + 10</vt:lpstr>
      <vt:lpstr>Trải nghiệm </vt:lpstr>
      <vt:lpstr>1. Anh em Gấu gấp hạc giấy</vt:lpstr>
      <vt:lpstr>2. Cậu bé chăn cừu</vt:lpstr>
      <vt:lpstr>3. Ý nghĩa câu lệnh lặp</vt:lpstr>
      <vt:lpstr>4. Vạch lá tìm sâu</vt:lpstr>
      <vt:lpstr>5. Thỏ con làm quen bạn mới</vt:lpstr>
      <vt:lpstr>6. Đố em</vt:lpstr>
      <vt:lpstr>6. Đố em</vt:lpstr>
      <vt:lpstr>Ghi nhớ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41</cp:revision>
  <dcterms:created xsi:type="dcterms:W3CDTF">2017-07-15T03:40:50Z</dcterms:created>
  <dcterms:modified xsi:type="dcterms:W3CDTF">2018-08-20T04:38:36Z</dcterms:modified>
</cp:coreProperties>
</file>