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271" r:id="rId3"/>
    <p:sldId id="581" r:id="rId5"/>
    <p:sldId id="644" r:id="rId6"/>
    <p:sldId id="279" r:id="rId7"/>
    <p:sldId id="361" r:id="rId8"/>
    <p:sldId id="645" r:id="rId9"/>
    <p:sldId id="679" r:id="rId10"/>
    <p:sldId id="680" r:id="rId11"/>
    <p:sldId id="681" r:id="rId12"/>
    <p:sldId id="682" r:id="rId13"/>
    <p:sldId id="683" r:id="rId14"/>
    <p:sldId id="597" r:id="rId15"/>
    <p:sldId id="684" r:id="rId16"/>
    <p:sldId id="598" r:id="rId17"/>
    <p:sldId id="685" r:id="rId18"/>
    <p:sldId id="686" r:id="rId19"/>
    <p:sldId id="599" r:id="rId20"/>
    <p:sldId id="687" r:id="rId21"/>
    <p:sldId id="689" r:id="rId22"/>
    <p:sldId id="690" r:id="rId23"/>
    <p:sldId id="691" r:id="rId24"/>
    <p:sldId id="692" r:id="rId25"/>
    <p:sldId id="693" r:id="rId26"/>
    <p:sldId id="694" r:id="rId27"/>
    <p:sldId id="688" r:id="rId28"/>
    <p:sldId id="314" r:id="rId29"/>
    <p:sldId id="330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g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285"/>
    <a:srgbClr val="C74025"/>
    <a:srgbClr val="D8090F"/>
    <a:srgbClr val="FEF7F7"/>
    <a:srgbClr val="EF652F"/>
    <a:srgbClr val="E40D08"/>
    <a:srgbClr val="DEEBF7"/>
    <a:srgbClr val="FACFCE"/>
    <a:srgbClr val="FD5C0C"/>
    <a:srgbClr val="FF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1369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22T19:14:57.750" idx="1">
    <p:pos x="6578" y="334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19" name="Picture 18" descr="zyro-image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190" y="5397500"/>
            <a:ext cx="3743960" cy="2106295"/>
          </a:xfrm>
          <a:prstGeom prst="rect">
            <a:avLst/>
          </a:prstGeom>
        </p:spPr>
      </p:pic>
      <p:pic>
        <p:nvPicPr>
          <p:cNvPr id="2" name="Picture 1" descr="robot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2700" y="-2448560"/>
            <a:ext cx="2106295" cy="2106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2813050" y="5287010"/>
            <a:ext cx="7613650" cy="132207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/>
              <a:t>3....................................</a:t>
            </a:r>
            <a:endParaRPr lang="en-US" sz="4000"/>
          </a:p>
        </p:txBody>
      </p:sp>
      <p:sp>
        <p:nvSpPr>
          <p:cNvPr id="7" name="Rectangle 1"/>
          <p:cNvSpPr/>
          <p:nvPr/>
        </p:nvSpPr>
        <p:spPr>
          <a:xfrm>
            <a:off x="3128645" y="4792345"/>
            <a:ext cx="8892540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>
                <a:solidFill>
                  <a:srgbClr val="FF0000"/>
                </a:solidFill>
              </a:rPr>
              <a:t>do the washing/wash clothes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2" name="Content Placeholder 1" descr="intro-165469674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85545" y="4792345"/>
            <a:ext cx="3343275" cy="1877060"/>
          </a:xfrm>
          <a:prstGeom prst="rect">
            <a:avLst/>
          </a:prstGeom>
        </p:spPr>
      </p:pic>
      <p:pic>
        <p:nvPicPr>
          <p:cNvPr id="17" name="Content Placeholder 16" descr="father and son doing laundry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13050" y="1376680"/>
            <a:ext cx="7299960" cy="410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LOOKING BACK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Quiz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146367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Fill in the blanks with the verbs from the box.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3: Use the correct form of the adjectives in brackets to complete the paragraph.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4: Complete the sentences with the superlative form of the adjectives in the brackets. (p. 66)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601662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3340" y="302895"/>
            <a:ext cx="6729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9140" y="98679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the correct words to complete the phrases.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59460"/>
            <a:ext cx="854075" cy="928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750695"/>
            <a:ext cx="2493645" cy="16624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85" y="1477010"/>
            <a:ext cx="2193925" cy="219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5" y="4187190"/>
            <a:ext cx="3088640" cy="20599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27125" y="3583305"/>
            <a:ext cx="4447540" cy="594910"/>
            <a:chOff x="147074" y="3191534"/>
            <a:chExt cx="2874101" cy="535869"/>
          </a:xfrm>
        </p:grpSpPr>
        <p:sp>
          <p:nvSpPr>
            <p:cNvPr id="9" name="TextBox 17"/>
            <p:cNvSpPr txBox="1"/>
            <p:nvPr/>
          </p:nvSpPr>
          <p:spPr>
            <a:xfrm>
              <a:off x="147074" y="3201753"/>
              <a:ext cx="583894" cy="52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10" name="Rectangle 5"/>
            <p:cNvSpPr/>
            <p:nvPr/>
          </p:nvSpPr>
          <p:spPr>
            <a:xfrm>
              <a:off x="512155" y="3191534"/>
              <a:ext cx="2509020" cy="52565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/>
                <a:t>_______ the clothes</a:t>
              </a:r>
              <a:endParaRPr lang="en-US" sz="32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413500" y="3557905"/>
            <a:ext cx="4700905" cy="594910"/>
            <a:chOff x="147074" y="3191534"/>
            <a:chExt cx="3037800" cy="535869"/>
          </a:xfrm>
        </p:grpSpPr>
        <p:sp>
          <p:nvSpPr>
            <p:cNvPr id="40" name="TextBox 39"/>
            <p:cNvSpPr txBox="1"/>
            <p:nvPr/>
          </p:nvSpPr>
          <p:spPr>
            <a:xfrm>
              <a:off x="147074" y="3201753"/>
              <a:ext cx="583894" cy="52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2155" y="3191534"/>
              <a:ext cx="2672719" cy="52565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/>
                <a:t>_______ heavy things</a:t>
              </a:r>
              <a:endParaRPr lang="en-US" sz="32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62500" y="6209665"/>
            <a:ext cx="3237230" cy="594910"/>
            <a:chOff x="147074" y="3191534"/>
            <a:chExt cx="2091836" cy="535869"/>
          </a:xfrm>
        </p:grpSpPr>
        <p:sp>
          <p:nvSpPr>
            <p:cNvPr id="43" name="TextBox 42"/>
            <p:cNvSpPr txBox="1"/>
            <p:nvPr/>
          </p:nvSpPr>
          <p:spPr>
            <a:xfrm>
              <a:off x="147074" y="3201753"/>
              <a:ext cx="583894" cy="52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2155" y="3191534"/>
              <a:ext cx="1726755" cy="52565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/>
                <a:t>_______ fruit</a:t>
              </a:r>
              <a:endParaRPr lang="en-US" sz="3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52525" y="3596005"/>
            <a:ext cx="3552825" cy="591366"/>
            <a:chOff x="147074" y="3201753"/>
            <a:chExt cx="2296431" cy="532855"/>
          </a:xfrm>
        </p:grpSpPr>
        <p:sp>
          <p:nvSpPr>
            <p:cNvPr id="26" name="TextBox 25"/>
            <p:cNvSpPr txBox="1"/>
            <p:nvPr/>
          </p:nvSpPr>
          <p:spPr>
            <a:xfrm>
              <a:off x="147074" y="3201753"/>
              <a:ext cx="583894" cy="52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8028" y="3208782"/>
              <a:ext cx="1975477" cy="52582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>
                  <a:solidFill>
                    <a:srgbClr val="00B050"/>
                  </a:solidFill>
                </a:rPr>
                <a:t>iron</a:t>
              </a:r>
              <a:r>
                <a:rPr lang="en-US" sz="3200" dirty="0"/>
                <a:t> the clothes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42710" y="3564890"/>
            <a:ext cx="4160520" cy="603618"/>
            <a:chOff x="147074" y="3201753"/>
            <a:chExt cx="2689179" cy="543669"/>
          </a:xfrm>
        </p:grpSpPr>
        <p:sp>
          <p:nvSpPr>
            <p:cNvPr id="29" name="TextBox 28"/>
            <p:cNvSpPr txBox="1"/>
            <p:nvPr/>
          </p:nvSpPr>
          <p:spPr>
            <a:xfrm>
              <a:off x="147074" y="3201753"/>
              <a:ext cx="583894" cy="52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2155" y="3219815"/>
              <a:ext cx="2324098" cy="5256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>
                  <a:solidFill>
                    <a:srgbClr val="00B050"/>
                  </a:solidFill>
                </a:rPr>
                <a:t>move</a:t>
              </a:r>
              <a:r>
                <a:rPr lang="en-US" sz="3200" dirty="0"/>
                <a:t> heavy things</a:t>
              </a:r>
              <a:endParaRPr lang="en-US" sz="3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31740" y="6240145"/>
            <a:ext cx="2417445" cy="593149"/>
            <a:chOff x="147074" y="3201753"/>
            <a:chExt cx="1562845" cy="534401"/>
          </a:xfrm>
        </p:grpSpPr>
        <p:sp>
          <p:nvSpPr>
            <p:cNvPr id="32" name="TextBox 31"/>
            <p:cNvSpPr txBox="1"/>
            <p:nvPr/>
          </p:nvSpPr>
          <p:spPr>
            <a:xfrm>
              <a:off x="147074" y="3201753"/>
              <a:ext cx="583894" cy="52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2155" y="3210388"/>
              <a:ext cx="1197764" cy="52576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>
                  <a:solidFill>
                    <a:srgbClr val="00B050"/>
                  </a:solidFill>
                </a:rPr>
                <a:t>pick</a:t>
              </a:r>
              <a:r>
                <a:rPr lang="en-US" sz="3200" dirty="0"/>
                <a:t> fruit</a:t>
              </a:r>
              <a:endParaRPr lang="en-US" sz="3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" y="0"/>
            <a:ext cx="12192000" cy="828040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92300" y="151892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the correct words to complete the phrases.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" y="1193800"/>
            <a:ext cx="883285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25" y="2478405"/>
            <a:ext cx="428752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30" y="2255520"/>
            <a:ext cx="4242435" cy="318389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849755" y="5364480"/>
            <a:ext cx="3693160" cy="632385"/>
            <a:chOff x="147074" y="3201753"/>
            <a:chExt cx="2345110" cy="465824"/>
          </a:xfrm>
        </p:grpSpPr>
        <p:sp>
          <p:nvSpPr>
            <p:cNvPr id="46" name="TextBox 45"/>
            <p:cNvSpPr txBox="1"/>
            <p:nvPr/>
          </p:nvSpPr>
          <p:spPr>
            <a:xfrm>
              <a:off x="147074" y="3201753"/>
              <a:ext cx="583894" cy="42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2155" y="3237714"/>
              <a:ext cx="1980029" cy="42986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/>
                <a:t>do the _______</a:t>
              </a:r>
              <a:endParaRPr lang="en-US" sz="3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262370" y="5398770"/>
            <a:ext cx="4361815" cy="597440"/>
            <a:chOff x="147074" y="3191534"/>
            <a:chExt cx="2769907" cy="440012"/>
          </a:xfrm>
        </p:grpSpPr>
        <p:sp>
          <p:nvSpPr>
            <p:cNvPr id="49" name="TextBox 48"/>
            <p:cNvSpPr txBox="1"/>
            <p:nvPr/>
          </p:nvSpPr>
          <p:spPr>
            <a:xfrm>
              <a:off x="147074" y="3201753"/>
              <a:ext cx="583894" cy="42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2155" y="3191534"/>
              <a:ext cx="2404826" cy="42979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/>
                <a:t>_______ the dishes</a:t>
              </a:r>
              <a:endParaRPr lang="en-US" sz="3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77695" y="5358765"/>
            <a:ext cx="3612515" cy="632385"/>
            <a:chOff x="147074" y="3201753"/>
            <a:chExt cx="2293879" cy="465824"/>
          </a:xfrm>
        </p:grpSpPr>
        <p:sp>
          <p:nvSpPr>
            <p:cNvPr id="35" name="TextBox 34"/>
            <p:cNvSpPr txBox="1"/>
            <p:nvPr/>
          </p:nvSpPr>
          <p:spPr>
            <a:xfrm>
              <a:off x="147074" y="3201753"/>
              <a:ext cx="583894" cy="42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2155" y="3237714"/>
              <a:ext cx="1928798" cy="42986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/>
                <a:t>do the </a:t>
              </a:r>
              <a:r>
                <a:rPr lang="en-US" sz="3200" dirty="0">
                  <a:solidFill>
                    <a:srgbClr val="00B050"/>
                  </a:solidFill>
                </a:rPr>
                <a:t>washing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84950" y="5400675"/>
            <a:ext cx="3274695" cy="608091"/>
            <a:chOff x="147074" y="3201753"/>
            <a:chExt cx="2079012" cy="447825"/>
          </a:xfrm>
        </p:grpSpPr>
        <p:sp>
          <p:nvSpPr>
            <p:cNvPr id="51" name="TextBox 50"/>
            <p:cNvSpPr txBox="1"/>
            <p:nvPr/>
          </p:nvSpPr>
          <p:spPr>
            <a:xfrm>
              <a:off x="147074" y="3201753"/>
              <a:ext cx="583894" cy="42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  <a:endParaRPr lang="en-US" sz="3200" b="1">
                <a:solidFill>
                  <a:srgbClr val="0070C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2155" y="3219815"/>
              <a:ext cx="1713931" cy="42976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sz="3200" dirty="0">
                  <a:solidFill>
                    <a:srgbClr val="00B050"/>
                  </a:solidFill>
                </a:rPr>
                <a:t>do</a:t>
              </a:r>
              <a:r>
                <a:rPr lang="en-US" sz="3200" dirty="0"/>
                <a:t> the dishes</a:t>
              </a:r>
              <a:endParaRPr lang="en-US" sz="3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" y="0"/>
            <a:ext cx="12192000" cy="828040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9140" y="144399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Fill in the blanks with the verbs from the box.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" y="1189355"/>
            <a:ext cx="1066800" cy="1057275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/>
        </p:nvGraphicFramePr>
        <p:xfrm>
          <a:off x="1092200" y="2237105"/>
          <a:ext cx="10652125" cy="85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425"/>
                <a:gridCol w="2130425"/>
                <a:gridCol w="2130425"/>
                <a:gridCol w="2130425"/>
                <a:gridCol w="2130425"/>
              </a:tblGrid>
              <a:tr h="8521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water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make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repair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work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understand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162050" y="3322955"/>
            <a:ext cx="9610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ym typeface="+mn-ea"/>
              </a:rPr>
              <a:t>1. Robots can_______ as guards when we’re away.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8" name="Text Box 7"/>
          <p:cNvSpPr txBox="1"/>
          <p:nvPr/>
        </p:nvSpPr>
        <p:spPr>
          <a:xfrm>
            <a:off x="1162050" y="4288155"/>
            <a:ext cx="98488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3600" dirty="0">
                <a:sym typeface="+mn-ea"/>
              </a:rPr>
              <a:t>2. We rarely go to restaurants because my father can_______ delicious meals at home.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9" name="Text Box 8"/>
          <p:cNvSpPr txBox="1"/>
          <p:nvPr/>
        </p:nvSpPr>
        <p:spPr>
          <a:xfrm>
            <a:off x="1111250" y="5538470"/>
            <a:ext cx="98488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ym typeface="+mn-ea"/>
              </a:rPr>
              <a:t>3. Can you_______ my broken clock?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/>
          </a:p>
        </p:txBody>
      </p:sp>
      <p:sp>
        <p:nvSpPr>
          <p:cNvPr id="14" name="Text Box 13"/>
          <p:cNvSpPr txBox="1"/>
          <p:nvPr/>
        </p:nvSpPr>
        <p:spPr>
          <a:xfrm>
            <a:off x="3912870" y="3302635"/>
            <a:ext cx="1651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work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007870" y="4732655"/>
            <a:ext cx="1384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make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3252470" y="5525770"/>
            <a:ext cx="1714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repair</a:t>
            </a:r>
            <a:endParaRPr lang="en-US" sz="400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" y="0"/>
            <a:ext cx="12192000" cy="1045845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9140" y="146939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Fill in the blanks with the verbs from the box.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" y="1202055"/>
            <a:ext cx="1066800" cy="1057275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/>
        </p:nvGraphicFramePr>
        <p:xfrm>
          <a:off x="927100" y="2465705"/>
          <a:ext cx="10760075" cy="739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015"/>
                <a:gridCol w="2152015"/>
                <a:gridCol w="2152015"/>
                <a:gridCol w="2152015"/>
                <a:gridCol w="2152015"/>
              </a:tblGrid>
              <a:tr h="7397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water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make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repair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work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understand</a:t>
                      </a:r>
                      <a:endParaRPr lang="en-US" sz="32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504950" y="3538855"/>
            <a:ext cx="9610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ym typeface="+mn-ea"/>
              </a:rPr>
              <a:t>4. Can robots______</a:t>
            </a:r>
            <a:r>
              <a:rPr lang="en-US" sz="3600" u="sng" dirty="0">
                <a:sym typeface="+mn-ea"/>
              </a:rPr>
              <a:t>_		  </a:t>
            </a:r>
            <a:r>
              <a:rPr lang="en-US" sz="3600" dirty="0">
                <a:sym typeface="+mn-ea"/>
              </a:rPr>
              <a:t>our feelings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8" name="Text Box 7"/>
          <p:cNvSpPr txBox="1"/>
          <p:nvPr/>
        </p:nvSpPr>
        <p:spPr>
          <a:xfrm>
            <a:off x="1504950" y="4504055"/>
            <a:ext cx="98488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dirty="0">
                <a:sym typeface="+mn-ea"/>
              </a:rPr>
              <a:t>5. My father and I ______</a:t>
            </a:r>
            <a:r>
              <a:rPr lang="en-US" sz="3600" u="sng" dirty="0">
                <a:sym typeface="+mn-ea"/>
              </a:rPr>
              <a:t>_		 </a:t>
            </a:r>
            <a:r>
              <a:rPr lang="en-US" sz="3600" dirty="0">
                <a:sym typeface="+mn-ea"/>
              </a:rPr>
              <a:t>the plants in our garden every morning. 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14" name="Text Box 13"/>
          <p:cNvSpPr txBox="1"/>
          <p:nvPr/>
        </p:nvSpPr>
        <p:spPr>
          <a:xfrm>
            <a:off x="4267835" y="3408045"/>
            <a:ext cx="28308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understand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601970" y="4298950"/>
            <a:ext cx="1384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water</a:t>
            </a:r>
            <a:endParaRPr lang="en-US" sz="400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" y="0"/>
            <a:ext cx="12192000" cy="1045845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8795" y="1069340"/>
            <a:ext cx="9878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Use the correct form of the adjectives in brackets to complete the paragraph.</a:t>
            </a:r>
            <a:endParaRPr lang="en-US" sz="32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7" name="Content Placeholder 1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" y="1009650"/>
            <a:ext cx="981075" cy="10382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" y="0"/>
            <a:ext cx="12192000" cy="1045845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-33655" y="1905"/>
            <a:ext cx="12192000" cy="6731000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Folded Corner 18"/>
          <p:cNvSpPr/>
          <p:nvPr/>
        </p:nvSpPr>
        <p:spPr>
          <a:xfrm>
            <a:off x="339725" y="462280"/>
            <a:ext cx="11505565" cy="5988050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sym typeface="+mn-ea"/>
              </a:rPr>
              <a:t>Welcome to our company. We’ve made the (1. smart</a:t>
            </a:r>
            <a:r>
              <a:rPr lang="en-US" sz="3200" u="sng" dirty="0">
                <a:solidFill>
                  <a:schemeClr val="tx1"/>
                </a:solidFill>
                <a:sym typeface="+mn-ea"/>
              </a:rPr>
              <a:t>)	         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robot in the world. It’s the (2. small)</a:t>
            </a:r>
            <a:r>
              <a:rPr lang="en-US" sz="3200" u="sng" dirty="0">
                <a:solidFill>
                  <a:schemeClr val="tx1"/>
                </a:solidFill>
                <a:sym typeface="+mn-ea"/>
              </a:rPr>
              <a:t>			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and the (3. light)            </a:t>
            </a: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u="sng" dirty="0">
                <a:solidFill>
                  <a:schemeClr val="tx1"/>
                </a:solidFill>
                <a:sym typeface="+mn-ea"/>
              </a:rPr>
              <a:t>		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 we’ve made but it can do many things in your house. It can even ﬂy to clean the ceilings. It can teach children all school subjects. It’s also the (4. strong)</a:t>
            </a:r>
            <a:r>
              <a:rPr lang="en-US" sz="3200" u="sng" dirty="0">
                <a:solidFill>
                  <a:schemeClr val="tx1"/>
                </a:solidFill>
                <a:sym typeface="+mn-ea"/>
              </a:rPr>
              <a:t>			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in our lab because it can move more than 200 kg. It’s not difficult to own a robot like this because it’s one of the (5. cheap)</a:t>
            </a:r>
            <a:r>
              <a:rPr lang="en-US" sz="3200" u="sng" dirty="0">
                <a:solidFill>
                  <a:schemeClr val="tx1"/>
                </a:solidFill>
                <a:sym typeface="+mn-ea"/>
              </a:rPr>
              <a:t>			</a:t>
            </a:r>
            <a:r>
              <a:rPr lang="en-US" sz="3200" dirty="0">
                <a:solidFill>
                  <a:schemeClr val="tx1"/>
                </a:solidFill>
                <a:sym typeface="+mn-ea"/>
              </a:rPr>
              <a:t>robots in the world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8957945" y="34798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smartest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5224145" y="116078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smallest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47090" y="184658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lightest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6003290" y="339598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strongest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6066790" y="484378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cheapest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6" grpId="0" bldLvl="0" animBg="1"/>
      <p:bldP spid="19" grpId="0" animBg="1"/>
      <p:bldP spid="6" grpId="1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09140" y="619125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sentences with the superlative form of the adjectives in the brackets.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" y="655955"/>
            <a:ext cx="749935" cy="7715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212850" y="1569085"/>
            <a:ext cx="106311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ym typeface="+mn-ea"/>
              </a:rPr>
              <a:t>1. </a:t>
            </a:r>
            <a:r>
              <a:rPr lang="en-US" sz="3200" dirty="0">
                <a:sym typeface="+mn-ea"/>
              </a:rPr>
              <a:t>What is the (high)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mountain in the world?</a:t>
            </a:r>
            <a:endParaRPr lang="en-US" sz="3200" u="sng" dirty="0"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212850" y="2294255"/>
            <a:ext cx="98488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ym typeface="+mn-ea"/>
              </a:rPr>
              <a:t>2. </a:t>
            </a:r>
            <a:r>
              <a:rPr lang="en-US" sz="3200" dirty="0">
                <a:sym typeface="+mn-ea"/>
              </a:rPr>
              <a:t>What is the (large)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lake in Viet Nam?</a:t>
            </a:r>
            <a:endParaRPr lang="en-US" sz="3200" dirty="0"/>
          </a:p>
          <a:p>
            <a:endParaRPr lang="en-US" sz="3200" u="sng" dirty="0"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212850" y="3145155"/>
            <a:ext cx="98488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ym typeface="+mn-ea"/>
              </a:rPr>
              <a:t>3. What is the (long)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beach in Viet Nam?</a:t>
            </a:r>
            <a:endParaRPr lang="en-US" sz="3200" dirty="0"/>
          </a:p>
          <a:p>
            <a:endParaRPr lang="en-US" sz="3200" u="sng" dirty="0"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212850" y="3970655"/>
            <a:ext cx="98488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ym typeface="+mn-ea"/>
              </a:rPr>
              <a:t>4. What is the (wide)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 river in the world?</a:t>
            </a:r>
            <a:endParaRPr lang="en-US" sz="3200" dirty="0"/>
          </a:p>
          <a:p>
            <a:endParaRPr lang="en-US" sz="3200" u="sng" dirty="0"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212850" y="4759960"/>
            <a:ext cx="98488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sym typeface="+mn-ea"/>
              </a:rPr>
              <a:t>5. What is the (hot)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 </a:t>
            </a:r>
            <a:r>
              <a:rPr lang="en-US" sz="3200" dirty="0">
                <a:sym typeface="+mn-ea"/>
              </a:rPr>
              <a:t>desert in the world?</a:t>
            </a:r>
            <a:endParaRPr lang="en-US" sz="3200" dirty="0"/>
          </a:p>
          <a:p>
            <a:endParaRPr lang="en-US" sz="3200" dirty="0"/>
          </a:p>
          <a:p>
            <a:endParaRPr lang="en-US" sz="3200" u="sng" dirty="0">
              <a:sym typeface="+mn-ea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5295265" y="1500505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highest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5307965" y="216789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largest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168265" y="303149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longest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5265" y="3902075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widest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5168265" y="468884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FF0000"/>
                </a:solidFill>
              </a:rPr>
              <a:t>hottest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Explosion 2 19"/>
          <p:cNvSpPr/>
          <p:nvPr/>
        </p:nvSpPr>
        <p:spPr>
          <a:xfrm>
            <a:off x="1017270" y="5275580"/>
            <a:ext cx="6508115" cy="1432560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rgbClr val="FF0000"/>
                </a:solidFill>
                <a:sym typeface="+mn-ea"/>
              </a:rPr>
              <a:t>Do you know the answers?</a:t>
            </a:r>
            <a:endParaRPr lang="en-US" sz="3200" b="1">
              <a:solidFill>
                <a:srgbClr val="FF0000"/>
              </a:solidFill>
            </a:endParaRPr>
          </a:p>
          <a:p>
            <a:pPr algn="ctr"/>
            <a:endParaRPr lang="en-US" sz="3200"/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637540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3" grpId="0"/>
      <p:bldP spid="14" grpId="0"/>
      <p:bldP spid="17" grpId="0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LOOKING BACK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3058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PROJECT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Quiz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146367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Fill in the blanks with the verbs from the box.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3: Use the correct form of the adjectives in brackets to complete the paragraph.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4: Complete the sentences with the superlative form of the adjectives in the brackets. (p. 66)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</p:cNvCxnSpPr>
          <p:nvPr/>
        </p:nvCxnSpPr>
        <p:spPr>
          <a:xfrm rot="10800000" flipV="1">
            <a:off x="1590040" y="2347595"/>
            <a:ext cx="913765" cy="1003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601662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3340" y="302895"/>
            <a:ext cx="6729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3361055"/>
            <a:ext cx="6207125" cy="5156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Robot Design Competition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s 14"/>
          <p:cNvSpPr/>
          <p:nvPr/>
        </p:nvSpPr>
        <p:spPr>
          <a:xfrm>
            <a:off x="31750" y="-6350"/>
            <a:ext cx="12160250" cy="71126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30575" y="589915"/>
            <a:ext cx="5409565" cy="540956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594735" y="854075"/>
            <a:ext cx="4880610" cy="48806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36035" y="1095375"/>
            <a:ext cx="4398645" cy="43986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2597785" y="854075"/>
            <a:ext cx="7784465" cy="9220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perspectiveFront"/>
              <a:lightRig rig="threePt" dir="t"/>
            </a:scene3d>
          </a:bodyPr>
          <a:p>
            <a:r>
              <a:rPr lang="en-US" sz="540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Robot Design Competition</a:t>
            </a:r>
            <a:endParaRPr lang="en-US" sz="5400">
              <a:ln w="6600">
                <a:noFill/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6" name="Content Placeholder 25" descr="3baac05f19c1d4f2f3ba69a534cb62-unscree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30575" y="1257935"/>
            <a:ext cx="5214620" cy="3910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6" grpId="0" animBg="1"/>
      <p:bldP spid="16" grpId="1" animBg="1"/>
      <p:bldP spid="21" grpId="0" animBg="1"/>
      <p:bldP spid="21" grpId="1" animBg="1"/>
      <p:bldP spid="22" grpId="0"/>
      <p:bldP spid="22" grpId="1"/>
      <p:bldP spid="2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-194310" y="-81280"/>
            <a:ext cx="12738100" cy="7886700"/>
          </a:xfrm>
          <a:prstGeom prst="rect">
            <a:avLst/>
          </a:prstGeom>
          <a:gradFill>
            <a:gsLst>
              <a:gs pos="34000">
                <a:srgbClr val="EF652F"/>
              </a:gs>
              <a:gs pos="6000">
                <a:schemeClr val="accent2"/>
              </a:gs>
              <a:gs pos="96000">
                <a:srgbClr val="C74025"/>
              </a:gs>
              <a:gs pos="81000">
                <a:srgbClr val="C74025"/>
              </a:gs>
              <a:gs pos="59000">
                <a:srgbClr val="D8090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980940" y="366903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3162935" y="367728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22991" y="3656344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smtClean="0">
                <a:solidFill>
                  <a:schemeClr val="bg1"/>
                </a:solidFill>
                <a:latin typeface="Myriad Pro" pitchFamily="34" charset="0"/>
              </a:rPr>
              <a:t>ROBOTS</a:t>
            </a:r>
            <a:endParaRPr lang="en-US" sz="54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5815" y="364363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19120" y="481711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4105910" y="480695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962386" y="490714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zyro-image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470" y="1702435"/>
            <a:ext cx="3743960" cy="2106295"/>
          </a:xfrm>
          <a:prstGeom prst="rect">
            <a:avLst/>
          </a:prstGeom>
        </p:spPr>
      </p:pic>
      <p:pic>
        <p:nvPicPr>
          <p:cNvPr id="4" name="Picture 3" descr="robot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410" y="719455"/>
            <a:ext cx="2700020" cy="270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3baac05f19c1d4f2f3ba69a534cb62-unscree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7475" y="2063750"/>
            <a:ext cx="3962400" cy="2971800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>
            <a:off x="4539615" y="626110"/>
            <a:ext cx="681355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Work in groups</a:t>
            </a:r>
            <a:endParaRPr lang="en-US" sz="3600"/>
          </a:p>
        </p:txBody>
      </p:sp>
      <p:sp>
        <p:nvSpPr>
          <p:cNvPr id="3" name="Rectangle 1"/>
          <p:cNvSpPr/>
          <p:nvPr/>
        </p:nvSpPr>
        <p:spPr>
          <a:xfrm>
            <a:off x="4539615" y="1654810"/>
            <a:ext cx="7461250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Think about the robot you will design and fill in the table</a:t>
            </a:r>
            <a:endParaRPr lang="en-US" sz="3600"/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Design your amazing robot in the A0 paper.</a:t>
            </a:r>
            <a:endParaRPr lang="en-US" sz="3600"/>
          </a:p>
        </p:txBody>
      </p:sp>
      <p:sp>
        <p:nvSpPr>
          <p:cNvPr id="4" name="Text Box 3"/>
          <p:cNvSpPr txBox="1"/>
          <p:nvPr/>
        </p:nvSpPr>
        <p:spPr>
          <a:xfrm rot="240000">
            <a:off x="553085" y="2771775"/>
            <a:ext cx="7784465" cy="9220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perspectiveFront"/>
              <a:lightRig rig="threePt" dir="t"/>
            </a:scene3d>
          </a:bodyPr>
          <a:p>
            <a:r>
              <a:rPr lang="en-US" sz="280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Robot Design Competition</a:t>
            </a:r>
            <a:endParaRPr lang="en-US" sz="2800">
              <a:ln w="6600">
                <a:noFill/>
                <a:prstDash val="solid"/>
              </a:ln>
              <a:solidFill>
                <a:srgbClr val="00B05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loud 5"/>
          <p:cNvSpPr/>
          <p:nvPr/>
        </p:nvSpPr>
        <p:spPr>
          <a:xfrm rot="19860000">
            <a:off x="13095605" y="-2974975"/>
            <a:ext cx="3995420" cy="170307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2" name="Round Single Corner Rectangle 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13715" y="2074545"/>
          <a:ext cx="11164570" cy="30143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582285"/>
                <a:gridCol w="5582285"/>
              </a:tblGrid>
              <a:tr h="649605">
                <a:tc>
                  <a:txBody>
                    <a:bodyPr/>
                    <a:p>
                      <a:r>
                        <a:rPr lang="en-US" sz="3200" b="0"/>
                        <a:t>Robot name</a:t>
                      </a:r>
                      <a:endParaRPr lang="en-US" sz="3200" b="0"/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  <a:tc>
                  <a:txBody>
                    <a:bodyPr/>
                    <a:p>
                      <a:endParaRPr lang="en-US" sz="3200" b="0"/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</a:tr>
              <a:tr h="1066800">
                <a:tc>
                  <a:txBody>
                    <a:bodyPr/>
                    <a:p>
                      <a:r>
                        <a:rPr lang="en-US" sz="3200" b="0"/>
                        <a:t>Appearance (weight,</a:t>
                      </a:r>
                      <a:r>
                        <a:rPr lang="en-US" sz="3200" b="0" baseline="0"/>
                        <a:t> height, etc.)</a:t>
                      </a:r>
                      <a:endParaRPr lang="en-US" sz="3200" b="0"/>
                    </a:p>
                  </a:txBody>
                  <a:tcPr anchor="ctr">
                    <a:solidFill>
                      <a:srgbClr val="ADBDE1"/>
                    </a:solidFill>
                  </a:tcPr>
                </a:tc>
                <a:tc>
                  <a:txBody>
                    <a:bodyPr/>
                    <a:p>
                      <a:endParaRPr lang="en-US" sz="3200" b="0"/>
                    </a:p>
                  </a:txBody>
                  <a:tcPr anchor="ctr">
                    <a:solidFill>
                      <a:srgbClr val="ADBDE1"/>
                    </a:solidFill>
                  </a:tcPr>
                </a:tc>
              </a:tr>
              <a:tr h="648335">
                <a:tc>
                  <a:txBody>
                    <a:bodyPr/>
                    <a:p>
                      <a:r>
                        <a:rPr lang="en-US" sz="3200" b="0"/>
                        <a:t>Where</a:t>
                      </a:r>
                      <a:r>
                        <a:rPr lang="en-US" sz="3200" b="0" baseline="0"/>
                        <a:t> it can work</a:t>
                      </a:r>
                      <a:endParaRPr lang="en-US" sz="3200" b="0"/>
                    </a:p>
                  </a:txBody>
                  <a:tcPr anchor="ctr">
                    <a:solidFill>
                      <a:srgbClr val="FED1B0"/>
                    </a:solidFill>
                  </a:tcPr>
                </a:tc>
                <a:tc>
                  <a:txBody>
                    <a:bodyPr/>
                    <a:p>
                      <a:endParaRPr lang="en-US" sz="3200" b="0"/>
                    </a:p>
                  </a:txBody>
                  <a:tcPr anchor="ctr">
                    <a:solidFill>
                      <a:srgbClr val="FED1B0"/>
                    </a:solidFill>
                  </a:tcPr>
                </a:tc>
              </a:tr>
              <a:tr h="649605">
                <a:tc>
                  <a:txBody>
                    <a:bodyPr/>
                    <a:p>
                      <a:r>
                        <a:rPr lang="en-US" sz="3200" b="0"/>
                        <a:t>What</a:t>
                      </a:r>
                      <a:r>
                        <a:rPr lang="en-US" sz="3200" b="0" baseline="0"/>
                        <a:t> it can do</a:t>
                      </a:r>
                      <a:endParaRPr lang="en-US" sz="3200" b="0"/>
                    </a:p>
                  </a:txBody>
                  <a:tcPr anchor="ctr">
                    <a:solidFill>
                      <a:srgbClr val="FFFAB7"/>
                    </a:solidFill>
                  </a:tcPr>
                </a:tc>
                <a:tc>
                  <a:txBody>
                    <a:bodyPr/>
                    <a:p>
                      <a:endParaRPr lang="en-US" sz="3200" b="0"/>
                    </a:p>
                  </a:txBody>
                  <a:tcPr anchor="ctr">
                    <a:solidFill>
                      <a:srgbClr val="FFFAB7"/>
                    </a:solidFill>
                  </a:tcPr>
                </a:tc>
              </a:tr>
            </a:tbl>
          </a:graphicData>
        </a:graphic>
      </p:graphicFrame>
      <p:sp>
        <p:nvSpPr>
          <p:cNvPr id="6" name="Cloud 5"/>
          <p:cNvSpPr/>
          <p:nvPr/>
        </p:nvSpPr>
        <p:spPr>
          <a:xfrm rot="480000">
            <a:off x="7122795" y="5218430"/>
            <a:ext cx="4043045" cy="136652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2" name="Round Single Corner Rectangle 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3015" y="1640205"/>
            <a:ext cx="10161270" cy="372237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 rot="360000">
            <a:off x="-43815" y="4951095"/>
            <a:ext cx="3995420" cy="170307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32890" y="1446530"/>
            <a:ext cx="5447030" cy="669290"/>
            <a:chOff x="223060" y="1456058"/>
            <a:chExt cx="3992245" cy="669290"/>
          </a:xfrm>
        </p:grpSpPr>
        <p:sp>
          <p:nvSpPr>
            <p:cNvPr id="3" name="Rounded Rectangle 2"/>
            <p:cNvSpPr/>
            <p:nvPr/>
          </p:nvSpPr>
          <p:spPr>
            <a:xfrm>
              <a:off x="223060" y="1456058"/>
              <a:ext cx="3470564" cy="571500"/>
            </a:xfrm>
            <a:prstGeom prst="roundRect">
              <a:avLst>
                <a:gd name="adj" fmla="val 24545"/>
              </a:avLst>
            </a:prstGeom>
            <a:solidFill>
              <a:srgbClr val="A9D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3060" y="1495428"/>
              <a:ext cx="399224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002060"/>
                  </a:solidFill>
                  <a:latin typeface="Comic Sans MS" panose="030F0702030302020204" pitchFamily="66" charset="0"/>
                </a:rPr>
                <a:t>Draw your robot here</a:t>
              </a:r>
              <a:endParaRPr lang="en-US" sz="35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Content Placeholder 6" descr="Loop-Drawing-GIF-by-My-E-unscree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560000">
            <a:off x="4563745" y="128270"/>
            <a:ext cx="3270250" cy="43516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60000">
            <a:off x="4256405" y="4683760"/>
            <a:ext cx="3995420" cy="170307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  <a:endParaRPr lang="en-US" sz="2800">
              <a:solidFill>
                <a:srgbClr val="00B050"/>
              </a:solidFill>
              <a:latin typeface="Forte" panose="03060902040502070203" charset="0"/>
              <a:cs typeface="Forte" panose="03060902040502070203" charset="0"/>
            </a:endParaRPr>
          </a:p>
        </p:txBody>
      </p:sp>
      <p:sp>
        <p:nvSpPr>
          <p:cNvPr id="9" name="Content Placeholder 8"/>
          <p:cNvSpPr/>
          <p:nvPr>
            <p:ph idx="1"/>
          </p:nvPr>
        </p:nvSpPr>
        <p:spPr/>
        <p:txBody>
          <a:bodyPr/>
          <a:p>
            <a:pPr marL="0" indent="0" algn="just">
              <a:buNone/>
            </a:pPr>
            <a:r>
              <a:rPr lang="en-US" sz="6600" b="1">
                <a:sym typeface="+mn-ea"/>
              </a:rPr>
              <a:t>Present your designs to other groups. Vote on the best robot.</a:t>
            </a:r>
            <a:endParaRPr lang="en-US" sz="6600" b="1">
              <a:sym typeface="+mn-e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2" name="Round Single Corner Rectangle 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911497"/>
          <a:ext cx="9144000" cy="503491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028180"/>
                <a:gridCol w="531495"/>
                <a:gridCol w="659130"/>
                <a:gridCol w="925195"/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/>
                        <a:t>Now</a:t>
                      </a:r>
                      <a:r>
                        <a:rPr lang="en-US" sz="3000" baseline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for daily activities.</a:t>
                      </a:r>
                      <a:endParaRPr lang="en-US" sz="2400" spc="-8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say statements with correct tones.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compare people and things using superlative adjectives.</a:t>
                      </a:r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express agreement and disagreement about something.</a:t>
                      </a:r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a robot show.</a:t>
                      </a:r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what robots can do.</a:t>
                      </a:r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what robots can do.</a:t>
                      </a:r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a robot.</a:t>
                      </a:r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610485" y="2715139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88951" y="2651626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923" y="2708348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824599" y="2521528"/>
            <a:ext cx="824929" cy="7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60594" y="2667770"/>
            <a:ext cx="506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28942" y="2649713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10485" y="349352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8951" y="3430012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923" y="348673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24599" y="3299914"/>
            <a:ext cx="824929" cy="7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60594" y="3446156"/>
            <a:ext cx="506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28942" y="3428099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81947" y="164017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60413" y="1576662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16385" y="163338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96061" y="163338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32056" y="1592806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0404" y="1574749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66276" y="207374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544742" y="2010228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00714" y="206695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780390" y="206695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116385" y="2026372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84733" y="2008315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81947" y="4172136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560413" y="4164039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16385" y="4165345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796061" y="4165345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132056" y="4124767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0404" y="4162126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566276" y="460570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544742" y="4542189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0714" y="459891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780390" y="459891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116385" y="4558333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84733" y="4540276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05284" y="5077289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583750" y="5013776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39722" y="5070498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819398" y="5070498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55393" y="5029920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23741" y="5011863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89613" y="551085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124051" y="550406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803727" y="550406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581947" y="5509936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8560413" y="5446423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116385" y="5503145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796061" y="5503145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9132056" y="5462567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900404" y="5444510"/>
            <a:ext cx="502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50" grpId="0"/>
      <p:bldP spid="50" grpId="1"/>
      <p:bldP spid="50" grpId="2"/>
      <p:bldP spid="50" grpId="3"/>
      <p:bldP spid="50" grpId="4"/>
      <p:bldP spid="53" grpId="0"/>
      <p:bldP spid="53" grpId="1"/>
      <p:bldP spid="53" grpId="2"/>
      <p:bldP spid="53" grpId="3"/>
      <p:bldP spid="53" grpId="4"/>
      <p:bldP spid="54" grpId="0"/>
      <p:bldP spid="54" grpId="1"/>
      <p:bldP spid="54" grpId="2"/>
      <p:bldP spid="54" grpId="3"/>
      <p:bldP spid="54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LOOKING BACK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3058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PROJECT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Quiz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146367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Fill in the blanks with the verbs from the box.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3: Use the correct form of the adjectives in brackets to complete the paragraph.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4: Complete the sentences with the superlative form of the adjectives in the brackets. (p. 66)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</p:cNvCxnSpPr>
          <p:nvPr/>
        </p:nvCxnSpPr>
        <p:spPr>
          <a:xfrm rot="10800000" flipV="1">
            <a:off x="1590040" y="2347595"/>
            <a:ext cx="913765" cy="1003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065" y="3606800"/>
            <a:ext cx="824865" cy="83566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5936" y="448485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4442460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601662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3340" y="302895"/>
            <a:ext cx="6729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3361055"/>
            <a:ext cx="6207125" cy="5156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Robot Design Competition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Review the vocabulary and grammar of Unit 12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Apply what they have learnt (vocabulary and grammar) into practice through a project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095" y="1990090"/>
            <a:ext cx="11209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Prepare for the next lesson: Review 4 (Units 10-11-12).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20" y="4048125"/>
            <a:ext cx="1913890" cy="1913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LOOKING BACK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3058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PROJECT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Quiz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673860"/>
            <a:ext cx="6207760" cy="146367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2: Fill in the blanks with the verbs from the box.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3: Use the correct form of the adjectives in brackets to complete the paragraph. (p. 66)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Task 4: Complete the sentences with the superlative form of the adjectives in the brackets. (p. 66)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</p:cNvCxnSpPr>
          <p:nvPr/>
        </p:nvCxnSpPr>
        <p:spPr>
          <a:xfrm rot="10800000" flipV="1">
            <a:off x="1590040" y="2347595"/>
            <a:ext cx="913765" cy="1003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065" y="3606800"/>
            <a:ext cx="824865" cy="83566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5936" y="448485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4442460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601662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3340" y="302895"/>
            <a:ext cx="6729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3361055"/>
            <a:ext cx="6207125" cy="5156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sym typeface="+mn-ea"/>
              </a:rPr>
              <a:t>Robot Design Competition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5890" y="1899920"/>
            <a:ext cx="84270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 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quiz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98650" y="1405255"/>
            <a:ext cx="4351655" cy="4351655"/>
          </a:xfrm>
          <a:prstGeom prst="rect">
            <a:avLst/>
          </a:prstGeom>
        </p:spPr>
      </p:pic>
      <p:pic>
        <p:nvPicPr>
          <p:cNvPr id="6" name="Content Placeholder 4" descr="gm-9c121aa6-b487-4c30-a022-f835e690d4bc-ironing-ma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0550" y="6858000"/>
            <a:ext cx="304800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4354195" y="1751330"/>
            <a:ext cx="7270115" cy="255333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/>
              <a:t>Write your answers in your miniboard.</a:t>
            </a:r>
            <a:endParaRPr lang="en-US" sz="4000"/>
          </a:p>
        </p:txBody>
      </p:sp>
      <p:sp>
        <p:nvSpPr>
          <p:cNvPr id="14" name="Rectangle 1"/>
          <p:cNvSpPr/>
          <p:nvPr/>
        </p:nvSpPr>
        <p:spPr>
          <a:xfrm>
            <a:off x="4361815" y="811530"/>
            <a:ext cx="681355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/>
              <a:t>Work in groups</a:t>
            </a:r>
            <a:endParaRPr lang="en-US" sz="4000"/>
          </a:p>
        </p:txBody>
      </p:sp>
      <p:sp>
        <p:nvSpPr>
          <p:cNvPr id="26" name="Rectangle 1"/>
          <p:cNvSpPr/>
          <p:nvPr/>
        </p:nvSpPr>
        <p:spPr>
          <a:xfrm>
            <a:off x="4384675" y="3949065"/>
            <a:ext cx="7270115" cy="255333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/>
              <a:t>The group having the most right answers is the winner.</a:t>
            </a:r>
            <a:endParaRPr lang="en-US" sz="4000"/>
          </a:p>
        </p:txBody>
      </p:sp>
      <p:pic>
        <p:nvPicPr>
          <p:cNvPr id="4" name="Content Placeholder 3" descr="quiz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1955" y="1691005"/>
            <a:ext cx="3792855" cy="3792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1" grpId="0"/>
      <p:bldP spid="11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gm-9c121aa6-b487-4c30-a022-f835e690d4bc-ironing-mai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55850" y="1558925"/>
            <a:ext cx="7480300" cy="3740150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2222500" y="5115560"/>
            <a:ext cx="7613650" cy="132207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/>
              <a:t>1........................................................</a:t>
            </a:r>
            <a:endParaRPr lang="en-US" sz="4000"/>
          </a:p>
        </p:txBody>
      </p:sp>
      <p:sp>
        <p:nvSpPr>
          <p:cNvPr id="7" name="Rectangle 1"/>
          <p:cNvSpPr/>
          <p:nvPr/>
        </p:nvSpPr>
        <p:spPr>
          <a:xfrm>
            <a:off x="3797300" y="4620895"/>
            <a:ext cx="6813550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>
                <a:solidFill>
                  <a:srgbClr val="FF0000"/>
                </a:solidFill>
              </a:rPr>
              <a:t>iron the clothes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11" name="Content Placeholder 10" descr="liftheavy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3247390" y="6129655"/>
            <a:ext cx="2637155" cy="1582420"/>
          </a:xfrm>
          <a:prstGeom prst="parallelogram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gm-9c121aa6-b487-4c30-a022-f835e690d4bc-ironing-mai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455650" y="5800090"/>
            <a:ext cx="2553335" cy="1276985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2222500" y="4848860"/>
            <a:ext cx="7613650" cy="132207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/>
              <a:t>2................................................</a:t>
            </a:r>
            <a:endParaRPr lang="en-US" sz="4000"/>
          </a:p>
        </p:txBody>
      </p:sp>
      <p:sp>
        <p:nvSpPr>
          <p:cNvPr id="7" name="Rectangle 1"/>
          <p:cNvSpPr/>
          <p:nvPr/>
        </p:nvSpPr>
        <p:spPr>
          <a:xfrm>
            <a:off x="3218180" y="4343400"/>
            <a:ext cx="6813550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>
                <a:solidFill>
                  <a:srgbClr val="FF0000"/>
                </a:solidFill>
              </a:rPr>
              <a:t>move heavy things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11" name="Content Placeholder 10" descr="liftheavy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32100" y="1596390"/>
            <a:ext cx="5676900" cy="3406140"/>
          </a:xfrm>
          <a:prstGeom prst="parallelogram">
            <a:avLst/>
          </a:prstGeom>
        </p:spPr>
      </p:pic>
      <p:pic>
        <p:nvPicPr>
          <p:cNvPr id="12" name="Content Placeholder 3" descr="fruitpicking-2048px-iStock-1173921945-2x1-1"/>
          <p:cNvPicPr>
            <a:picLocks noChangeAspect="1"/>
          </p:cNvPicPr>
          <p:nvPr/>
        </p:nvPicPr>
        <p:blipFill>
          <a:blip r:embed="rId3"/>
          <a:srcRect l="44601"/>
          <a:stretch>
            <a:fillRect/>
          </a:stretch>
        </p:blipFill>
        <p:spPr>
          <a:xfrm>
            <a:off x="-2908935" y="5312410"/>
            <a:ext cx="1955165" cy="1764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2813050" y="5287010"/>
            <a:ext cx="7613650" cy="132207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/>
              <a:t>3..............................................</a:t>
            </a:r>
            <a:endParaRPr lang="en-US" sz="4000"/>
          </a:p>
        </p:txBody>
      </p:sp>
      <p:sp>
        <p:nvSpPr>
          <p:cNvPr id="7" name="Rectangle 1"/>
          <p:cNvSpPr/>
          <p:nvPr/>
        </p:nvSpPr>
        <p:spPr>
          <a:xfrm>
            <a:off x="4152900" y="4792345"/>
            <a:ext cx="6813550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>
                <a:solidFill>
                  <a:srgbClr val="FF0000"/>
                </a:solidFill>
              </a:rPr>
              <a:t>pick fruit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11" name="Content Placeholder 10" descr="liftheavy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4397355" y="3625215"/>
            <a:ext cx="5676900" cy="3406140"/>
          </a:xfrm>
          <a:prstGeom prst="parallelogram">
            <a:avLst/>
          </a:prstGeom>
        </p:spPr>
      </p:pic>
      <p:pic>
        <p:nvPicPr>
          <p:cNvPr id="10" name="Content Placeholder 3" descr="fruitpicking-2048px-iStock-1173921945-2x1-1"/>
          <p:cNvPicPr>
            <a:picLocks noChangeAspect="1"/>
          </p:cNvPicPr>
          <p:nvPr/>
        </p:nvPicPr>
        <p:blipFill>
          <a:blip r:embed="rId2"/>
          <a:srcRect l="44601"/>
          <a:stretch>
            <a:fillRect/>
          </a:stretch>
        </p:blipFill>
        <p:spPr>
          <a:xfrm>
            <a:off x="3498215" y="1278890"/>
            <a:ext cx="4764405" cy="4300220"/>
          </a:xfrm>
          <a:prstGeom prst="rect">
            <a:avLst/>
          </a:prstGeom>
        </p:spPr>
      </p:pic>
      <p:pic>
        <p:nvPicPr>
          <p:cNvPr id="13" name="Content Placeholder 12" descr="intro-1654696746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558665" y="5921375"/>
            <a:ext cx="2353310" cy="1321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2813050" y="5287010"/>
            <a:ext cx="7613650" cy="132207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/>
              <a:t>3....................................</a:t>
            </a:r>
            <a:endParaRPr lang="en-US" sz="4000"/>
          </a:p>
        </p:txBody>
      </p:sp>
      <p:sp>
        <p:nvSpPr>
          <p:cNvPr id="7" name="Rectangle 1"/>
          <p:cNvSpPr/>
          <p:nvPr/>
        </p:nvSpPr>
        <p:spPr>
          <a:xfrm>
            <a:off x="3128645" y="4792345"/>
            <a:ext cx="8892540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>
                <a:solidFill>
                  <a:srgbClr val="FF0000"/>
                </a:solidFill>
              </a:rPr>
              <a:t>do the dishes/wash dishes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10" name="Content Placeholder 3" descr="fruitpicking-2048px-iStock-1173921945-2x1-1"/>
          <p:cNvPicPr>
            <a:picLocks noChangeAspect="1"/>
          </p:cNvPicPr>
          <p:nvPr/>
        </p:nvPicPr>
        <p:blipFill>
          <a:blip r:embed="rId1"/>
          <a:srcRect l="44601"/>
          <a:stretch>
            <a:fillRect/>
          </a:stretch>
        </p:blipFill>
        <p:spPr>
          <a:xfrm>
            <a:off x="13773785" y="4989195"/>
            <a:ext cx="1724660" cy="1556385"/>
          </a:xfrm>
          <a:prstGeom prst="rect">
            <a:avLst/>
          </a:prstGeom>
        </p:spPr>
      </p:pic>
      <p:pic>
        <p:nvPicPr>
          <p:cNvPr id="2" name="Content Placeholder 1" descr="intro-165469674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745" y="1342390"/>
            <a:ext cx="7432675" cy="417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4837</Words>
  <PresentationFormat>Widescreen</PresentationFormat>
  <Paragraphs>420</Paragraphs>
  <Slides>28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Microsoft YaHei</vt:lpstr>
      <vt:lpstr>Arial Unicode MS</vt:lpstr>
      <vt:lpstr>Calibri Light</vt:lpstr>
      <vt:lpstr>Calibri</vt:lpstr>
      <vt:lpstr>Forte</vt:lpstr>
      <vt:lpstr>Comic Sans MS</vt:lpstr>
      <vt:lpstr>Wingdings 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2023-08-25T02:04:45Z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F8BA96FF329D43D48AD0A185606DA3C8</vt:lpwstr>
  </property>
  <property fmtid="{D5CDD505-2E9C-101B-9397-08002B2CF9AE}" pid="3" name="KSOProductBuildVer">
    <vt:lpwstr>1033-11.2.0.11537</vt:lpwstr>
  </property>
</Properties>
</file>