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  <p:sldMasterId id="2147483753" r:id="rId2"/>
  </p:sldMasterIdLst>
  <p:notesMasterIdLst>
    <p:notesMasterId r:id="rId26"/>
  </p:notesMasterIdLst>
  <p:sldIdLst>
    <p:sldId id="308" r:id="rId3"/>
    <p:sldId id="309" r:id="rId4"/>
    <p:sldId id="260" r:id="rId5"/>
    <p:sldId id="298" r:id="rId6"/>
    <p:sldId id="262" r:id="rId7"/>
    <p:sldId id="264" r:id="rId8"/>
    <p:sldId id="312" r:id="rId9"/>
    <p:sldId id="292" r:id="rId10"/>
    <p:sldId id="299" r:id="rId11"/>
    <p:sldId id="276" r:id="rId12"/>
    <p:sldId id="300" r:id="rId13"/>
    <p:sldId id="313" r:id="rId14"/>
    <p:sldId id="296" r:id="rId15"/>
    <p:sldId id="303" r:id="rId16"/>
    <p:sldId id="302" r:id="rId17"/>
    <p:sldId id="304" r:id="rId18"/>
    <p:sldId id="294" r:id="rId19"/>
    <p:sldId id="301" r:id="rId20"/>
    <p:sldId id="295" r:id="rId21"/>
    <p:sldId id="305" r:id="rId22"/>
    <p:sldId id="311" r:id="rId23"/>
    <p:sldId id="316" r:id="rId24"/>
    <p:sldId id="307" r:id="rId25"/>
  </p:sldIdLst>
  <p:sldSz cx="12192000" cy="6858000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99"/>
    <a:srgbClr val="00CC00"/>
    <a:srgbClr val="FFFFFF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3" autoAdjust="0"/>
    <p:restoredTop sz="94660"/>
  </p:normalViewPr>
  <p:slideViewPr>
    <p:cSldViewPr>
      <p:cViewPr varScale="1">
        <p:scale>
          <a:sx n="65" d="100"/>
          <a:sy n="65" d="100"/>
        </p:scale>
        <p:origin x="85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/>
              <a:t>Click to edit Master text styles</a:t>
            </a:r>
          </a:p>
          <a:p>
            <a:pPr lvl="1"/>
            <a:r>
              <a:rPr lang="en-US" altLang="vi-VN" noProof="0"/>
              <a:t>Second level</a:t>
            </a:r>
          </a:p>
          <a:p>
            <a:pPr lvl="2"/>
            <a:r>
              <a:rPr lang="en-US" altLang="vi-VN" noProof="0"/>
              <a:t>Third level</a:t>
            </a:r>
          </a:p>
          <a:p>
            <a:pPr lvl="3"/>
            <a:r>
              <a:rPr lang="en-US" altLang="vi-VN" noProof="0"/>
              <a:t>Fourth level</a:t>
            </a:r>
          </a:p>
          <a:p>
            <a:pPr lvl="4"/>
            <a:r>
              <a:rPr lang="en-US" altLang="vi-VN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5024E44-6C54-4D4C-9C6A-64208AB7627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4144" y="435936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/>
          <a:lstStyle>
            <a:lvl1pPr marL="7315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noProof="1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0A4771-C6EF-4B99-81F4-D30BE4E017A0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9/8/2021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0B41CA-569D-40E7-8E58-026C0338B2C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50000" t="50000" r="100000" b="1250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189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0A4771-C6EF-4B99-81F4-D30BE4E017A0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9/8/2021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0B41CA-569D-40E7-8E58-026C0338B2C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5094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0A4771-C6EF-4B99-81F4-D30BE4E017A0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9/8/2021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0B41CA-569D-40E7-8E58-026C0338B2C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40034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C4F0F-D77B-4EBD-B16E-999A4F263E58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20729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66D3E-3CB6-4E00-B6D6-3B14DADEDDC9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89659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380793-31FE-4396-91C2-A2A9F8047F4D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56619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50FC1-424C-43EC-9049-7840C2F160FF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32760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3CE1D5-BD6D-4784-83BA-79A2868FECC9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14293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1F25A7-7392-497E-A812-FBD1C68D85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77785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3F14F-F8A9-4254-81C0-BD7423317CC8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89116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ADB4D-0FFE-4A99-BDCF-DF64580D670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53560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0A4771-C6EF-4B99-81F4-D30BE4E017A0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9/8/2021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0B41CA-569D-40E7-8E58-026C0338B2C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743009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3EBA8D-09FE-4D8C-891A-7EB46D4EDBDD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88473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0938-E017-4B58-9CC4-9C2B0CA34C6D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98433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BC2DC7-3915-42E7-AD07-C87B7B4FE2C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95421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100138"/>
            <a:ext cx="8534400" cy="1509712"/>
          </a:xfrm>
        </p:spPr>
        <p:txBody>
          <a:bodyPr anchor="b"/>
          <a:lstStyle>
            <a:lvl1pPr marL="27432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0A4771-C6EF-4B99-81F4-D30BE4E017A0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9/8/2021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0B41CA-569D-40E7-8E58-026C0338B2C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50000" t="50000" r="100000" b="1250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923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e 8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85000" t="100000" r="1000000" b="30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633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0A4771-C6EF-4B99-81F4-D30BE4E017A0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9/8/2021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0B41CA-569D-40E7-8E58-026C0338B2C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222307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283464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283464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0A4771-C6EF-4B99-81F4-D30BE4E017A0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9/8/2021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0B41CA-569D-40E7-8E58-026C0338B2C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779920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0A4771-C6EF-4B99-81F4-D30BE4E017A0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9/8/2021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0B41CA-569D-40E7-8E58-026C0338B2C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7807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0A4771-C6EF-4B99-81F4-D30BE4E017A0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9/8/2021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0B41CA-569D-40E7-8E58-026C0338B2C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452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35100"/>
            <a:ext cx="5080000" cy="6985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0A4771-C6EF-4B99-81F4-D30BE4E017A0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9/8/2021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0B41CA-569D-40E7-8E58-026C0338B2C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9128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0A4771-C6EF-4B99-81F4-D30BE4E017A0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9/8/2021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0B41CA-569D-40E7-8E58-026C0338B2C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0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marR="0" lvl="0" indent="-283464" algn="l" defTabSz="914400" rtl="0" eaLnBrk="1" fontAlgn="auto" latinLnBrk="0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Shape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>
              <a:buNone/>
              <a:defRPr sz="3200"/>
            </a:lvl1pPr>
            <a:extLst/>
          </a:lstStyle>
          <a:p>
            <a:pPr marL="0" algn="l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474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85000" t="100000" r="1000000" b="30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85010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80A4771-C6EF-4B99-81F4-D30BE4E017A0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9/8/2021</a:t>
            </a:fld>
            <a:endParaRPr lang="en-US">
              <a:solidFill>
                <a:srgbClr val="E7DEC9">
                  <a:shade val="50000"/>
                </a:srgbClr>
              </a:solidFill>
              <a:latin typeface="Gill Sans MT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7DEC9">
                  <a:shade val="50000"/>
                </a:srgbClr>
              </a:solidFill>
              <a:latin typeface="Gill Sans MT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513F413-B42D-4B52-B20F-A3A33F626AD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E7DEC9">
                  <a:shade val="50000"/>
                </a:srgbClr>
              </a:solidFill>
              <a:latin typeface="Gill Sans MT"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78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rtl="0" eaLnBrk="1" latinLnBrk="0" hangingPunct="1">
        <a:spcBef>
          <a:spcPct val="0"/>
        </a:spcBef>
        <a:buNone/>
        <a:defRPr sz="2800" kern="1200" baseline="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extLst/>
    </p:titleStyle>
    <p:bodyStyle>
      <a:lvl1pPr marL="365760" indent="-283464" algn="l" rtl="0" eaLnBrk="1" latinLnBrk="0" hangingPunct="1">
        <a:lnSpc>
          <a:spcPts val="3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ts val="3000"/>
        </a:lnSpc>
        <a:spcBef>
          <a:spcPts val="550"/>
        </a:spcBef>
        <a:buClr>
          <a:schemeClr val="accent1"/>
        </a:buClr>
        <a:buFont typeface="Verdana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ts val="2800"/>
        </a:lnSpc>
        <a:spcBef>
          <a:spcPct val="20000"/>
        </a:spcBef>
        <a:buClr>
          <a:schemeClr val="accent2"/>
        </a:buClr>
        <a:buFont typeface="Wingdings 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6417C1-FA10-4F02-8568-8838431EAF67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4472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20.bin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34.wmf"/><Relationship Id="rId7" Type="http://schemas.openxmlformats.org/officeDocument/2006/relationships/image" Target="../media/image36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35.wmf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3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image" Target="../media/image39.wmf"/><Relationship Id="rId7" Type="http://schemas.openxmlformats.org/officeDocument/2006/relationships/image" Target="../media/image40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mages.google.com.vn/imgres?imgurl=http://i219.photobucket.com/albums/cc216/mickylovely/set.jpg&amp;imgrefurl=http://blog.360.yahoo.com/blog-niXEv4wwKvcyVgz1tII9%3Fp%3D76&amp;usg=__emUOU5l8x4MTWmpsjsnQpImq3Gk=&amp;h=413&amp;w=600&amp;sz=30&amp;hl=vi&amp;start=1&amp;tbnid=W_Z0AJq4PmOKLM:&amp;tbnh=93&amp;tbnw=135&amp;prev=/images%3Fq%3Dset%26gbv%3D2%26hl%3Dvi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42.wmf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8900" y="304800"/>
            <a:ext cx="701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KÍNH CHÀO QUÝ THẦY, CÔ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ĐẾN DỰ GIỜ VỚI LỚP!</a:t>
            </a:r>
          </a:p>
          <a:p>
            <a:pPr algn="ctr"/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6096000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Kim Thị Phương – THPT Ngọc Hồi- Hà Nội</a:t>
            </a:r>
          </a:p>
        </p:txBody>
      </p:sp>
    </p:spTree>
    <p:extLst>
      <p:ext uri="{BB962C8B-B14F-4D97-AF65-F5344CB8AC3E}">
        <p14:creationId xmlns:p14="http://schemas.microsoft.com/office/powerpoint/2010/main" val="3782667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6" name="Text Box 10">
            <a:extLst>
              <a:ext uri="{FF2B5EF4-FFF2-40B4-BE49-F238E27FC236}">
                <a16:creationId xmlns:a16="http://schemas.microsoft.com/office/drawing/2014/main" id="{6F29DC74-ADD7-43B8-8951-7B4B54CEC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838200"/>
            <a:ext cx="8077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0000CC"/>
                </a:solidFill>
              </a:rPr>
              <a:t>C1: Chứng minh rằng điện thế tại mọi điểm trong điện trường của một điện tích âm ( Q &lt;0 ) đều có giá trị âm (</a:t>
            </a:r>
            <a:r>
              <a:rPr lang="en-US" altLang="en-US" sz="2800" i="1">
                <a:solidFill>
                  <a:srgbClr val="FF0000"/>
                </a:solidFill>
              </a:rPr>
              <a:t>Thảo luận theo nhóm</a:t>
            </a:r>
            <a:r>
              <a:rPr lang="en-US" altLang="en-US" sz="2800" i="1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80956" name="AutoShape 60">
            <a:extLst>
              <a:ext uri="{FF2B5EF4-FFF2-40B4-BE49-F238E27FC236}">
                <a16:creationId xmlns:a16="http://schemas.microsoft.com/office/drawing/2014/main" id="{D6AD3FD8-8181-448F-AC71-B8878C946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04800"/>
            <a:ext cx="6019800" cy="2133600"/>
          </a:xfrm>
          <a:prstGeom prst="wedgeEllipseCallout">
            <a:avLst>
              <a:gd name="adj1" fmla="val -20833"/>
              <a:gd name="adj2" fmla="val 6272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Trong công thức (5.1) thì dấu của </a:t>
            </a:r>
            <a:r>
              <a:rPr lang="en-US" altLang="en-US" sz="2800" i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en-US" altLang="en-US" sz="2800" i="1" baseline="-25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altLang="en-US" sz="28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phụ thuộc vào những gì ?</a:t>
            </a:r>
          </a:p>
          <a:p>
            <a:pPr algn="ctr"/>
            <a:endParaRPr lang="en-US" altLang="en-US" sz="2800"/>
          </a:p>
        </p:txBody>
      </p:sp>
      <p:grpSp>
        <p:nvGrpSpPr>
          <p:cNvPr id="80967" name="Group 71">
            <a:extLst>
              <a:ext uri="{FF2B5EF4-FFF2-40B4-BE49-F238E27FC236}">
                <a16:creationId xmlns:a16="http://schemas.microsoft.com/office/drawing/2014/main" id="{A5C4E4B5-B9DA-48DC-922E-9DE7B6E62D52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3429000"/>
            <a:ext cx="6858000" cy="1219200"/>
            <a:chOff x="1104" y="2160"/>
            <a:chExt cx="4320" cy="768"/>
          </a:xfrm>
        </p:grpSpPr>
        <p:grpSp>
          <p:nvGrpSpPr>
            <p:cNvPr id="80908" name="Group 12">
              <a:extLst>
                <a:ext uri="{FF2B5EF4-FFF2-40B4-BE49-F238E27FC236}">
                  <a16:creationId xmlns:a16="http://schemas.microsoft.com/office/drawing/2014/main" id="{77E70C5A-52AE-4F40-9CA6-828E246A09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2448"/>
              <a:ext cx="192" cy="192"/>
              <a:chOff x="2208" y="1080"/>
              <a:chExt cx="238" cy="240"/>
            </a:xfrm>
          </p:grpSpPr>
          <p:grpSp>
            <p:nvGrpSpPr>
              <p:cNvPr id="80909" name="Group 13">
                <a:extLst>
                  <a:ext uri="{FF2B5EF4-FFF2-40B4-BE49-F238E27FC236}">
                    <a16:creationId xmlns:a16="http://schemas.microsoft.com/office/drawing/2014/main" id="{790D374A-624B-4366-B467-348E3473FE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8" y="1080"/>
                <a:ext cx="238" cy="240"/>
                <a:chOff x="2208" y="1080"/>
                <a:chExt cx="238" cy="240"/>
              </a:xfrm>
            </p:grpSpPr>
            <p:sp>
              <p:nvSpPr>
                <p:cNvPr id="80910" name="Oval 14">
                  <a:extLst>
                    <a:ext uri="{FF2B5EF4-FFF2-40B4-BE49-F238E27FC236}">
                      <a16:creationId xmlns:a16="http://schemas.microsoft.com/office/drawing/2014/main" id="{88E4927E-9AA0-4CEC-AC48-2ADA3BE0B4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1080"/>
                  <a:ext cx="238" cy="2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1" name="Line 15">
                  <a:extLst>
                    <a:ext uri="{FF2B5EF4-FFF2-40B4-BE49-F238E27FC236}">
                      <a16:creationId xmlns:a16="http://schemas.microsoft.com/office/drawing/2014/main" id="{F4867CDF-C90F-45C3-939A-D5BA0DFA5D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56" y="1206"/>
                  <a:ext cx="14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0912" name="Oval 16">
                <a:extLst>
                  <a:ext uri="{FF2B5EF4-FFF2-40B4-BE49-F238E27FC236}">
                    <a16:creationId xmlns:a16="http://schemas.microsoft.com/office/drawing/2014/main" id="{BBD701F9-0C0A-481B-87FC-2B8CE3DBF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080"/>
                <a:ext cx="238" cy="24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913" name="Line 17">
              <a:extLst>
                <a:ext uri="{FF2B5EF4-FFF2-40B4-BE49-F238E27FC236}">
                  <a16:creationId xmlns:a16="http://schemas.microsoft.com/office/drawing/2014/main" id="{BFB51ACA-2C18-4721-9163-9896F8CEB2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2480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5" name="Text Box 19">
              <a:extLst>
                <a:ext uri="{FF2B5EF4-FFF2-40B4-BE49-F238E27FC236}">
                  <a16:creationId xmlns:a16="http://schemas.microsoft.com/office/drawing/2014/main" id="{71FBE193-D5D7-4428-9594-2EC182CFBA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3" y="2400"/>
              <a:ext cx="2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sym typeface="Symbol" panose="05050102010706020507" pitchFamily="18" charset="2"/>
                </a:rPr>
                <a:t>∞</a:t>
              </a:r>
            </a:p>
          </p:txBody>
        </p:sp>
        <p:sp>
          <p:nvSpPr>
            <p:cNvPr id="80917" name="Text Box 21">
              <a:extLst>
                <a:ext uri="{FF2B5EF4-FFF2-40B4-BE49-F238E27FC236}">
                  <a16:creationId xmlns:a16="http://schemas.microsoft.com/office/drawing/2014/main" id="{38455694-9D66-48C5-8D90-A21A8C168C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2160"/>
              <a:ext cx="1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FF00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80918" name="Text Box 22">
              <a:extLst>
                <a:ext uri="{FF2B5EF4-FFF2-40B4-BE49-F238E27FC236}">
                  <a16:creationId xmlns:a16="http://schemas.microsoft.com/office/drawing/2014/main" id="{2F24C2FE-9CAB-48EC-B5A9-59F0BAAC4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2640"/>
              <a:ext cx="6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FF00"/>
                  </a:solidFill>
                  <a:latin typeface="Times New Roman" panose="02020603050405020304" pitchFamily="18" charset="0"/>
                </a:rPr>
                <a:t>Q &lt; 0</a:t>
              </a:r>
            </a:p>
          </p:txBody>
        </p:sp>
        <p:grpSp>
          <p:nvGrpSpPr>
            <p:cNvPr id="80920" name="Group 24">
              <a:extLst>
                <a:ext uri="{FF2B5EF4-FFF2-40B4-BE49-F238E27FC236}">
                  <a16:creationId xmlns:a16="http://schemas.microsoft.com/office/drawing/2014/main" id="{4D81B22A-D566-4848-811B-DA6E251BAA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2400"/>
              <a:ext cx="210" cy="240"/>
              <a:chOff x="2208" y="1080"/>
              <a:chExt cx="238" cy="240"/>
            </a:xfrm>
          </p:grpSpPr>
          <p:grpSp>
            <p:nvGrpSpPr>
              <p:cNvPr id="80921" name="Group 25">
                <a:extLst>
                  <a:ext uri="{FF2B5EF4-FFF2-40B4-BE49-F238E27FC236}">
                    <a16:creationId xmlns:a16="http://schemas.microsoft.com/office/drawing/2014/main" id="{645D04F3-F7F2-45CA-9852-AC4CC74057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8" y="1080"/>
                <a:ext cx="238" cy="240"/>
                <a:chOff x="2208" y="1080"/>
                <a:chExt cx="238" cy="240"/>
              </a:xfrm>
            </p:grpSpPr>
            <p:sp>
              <p:nvSpPr>
                <p:cNvPr id="80922" name="Oval 26">
                  <a:extLst>
                    <a:ext uri="{FF2B5EF4-FFF2-40B4-BE49-F238E27FC236}">
                      <a16:creationId xmlns:a16="http://schemas.microsoft.com/office/drawing/2014/main" id="{AC50841B-CC76-4B08-B3B8-28D55A4E46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1080"/>
                  <a:ext cx="238" cy="2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3" name="Line 27">
                  <a:extLst>
                    <a:ext uri="{FF2B5EF4-FFF2-40B4-BE49-F238E27FC236}">
                      <a16:creationId xmlns:a16="http://schemas.microsoft.com/office/drawing/2014/main" id="{4C9A537A-777A-4987-AEDB-02FC155271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56" y="1206"/>
                  <a:ext cx="14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0924" name="Oval 28">
                <a:extLst>
                  <a:ext uri="{FF2B5EF4-FFF2-40B4-BE49-F238E27FC236}">
                    <a16:creationId xmlns:a16="http://schemas.microsoft.com/office/drawing/2014/main" id="{9C56ADCD-C798-4D2E-8FBF-0CE150DB1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080"/>
                <a:ext cx="238" cy="24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925" name="Line 29">
              <a:extLst>
                <a:ext uri="{FF2B5EF4-FFF2-40B4-BE49-F238E27FC236}">
                  <a16:creationId xmlns:a16="http://schemas.microsoft.com/office/drawing/2014/main" id="{809FB587-4A36-4289-A732-F5A29C95A5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2544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6" name="Text Box 30">
              <a:extLst>
                <a:ext uri="{FF2B5EF4-FFF2-40B4-BE49-F238E27FC236}">
                  <a16:creationId xmlns:a16="http://schemas.microsoft.com/office/drawing/2014/main" id="{136589B8-F841-4427-9AE1-2FCE74F6B1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2208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/>
                <a:t>V</a:t>
              </a:r>
              <a:r>
                <a:rPr lang="en-US" altLang="en-US" sz="2400" baseline="-25000">
                  <a:latin typeface="Verdana" panose="020B0604030504040204" pitchFamily="34" charset="0"/>
                </a:rPr>
                <a:t>∞</a:t>
              </a:r>
              <a:r>
                <a:rPr lang="en-US" altLang="en-US" sz="2400">
                  <a:latin typeface="Verdana" panose="020B0604030504040204" pitchFamily="34" charset="0"/>
                </a:rPr>
                <a:t>= 0</a:t>
              </a:r>
            </a:p>
          </p:txBody>
        </p:sp>
        <p:sp>
          <p:nvSpPr>
            <p:cNvPr id="80928" name="Line 32">
              <a:extLst>
                <a:ext uri="{FF2B5EF4-FFF2-40B4-BE49-F238E27FC236}">
                  <a16:creationId xmlns:a16="http://schemas.microsoft.com/office/drawing/2014/main" id="{EE7C7475-44B8-4A5D-BDA2-9ECF7CDAF3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544"/>
              <a:ext cx="4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1" name="Text Box 35">
              <a:extLst>
                <a:ext uri="{FF2B5EF4-FFF2-40B4-BE49-F238E27FC236}">
                  <a16:creationId xmlns:a16="http://schemas.microsoft.com/office/drawing/2014/main" id="{6FD96CFE-8A97-42F5-9407-464D2CEEF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49"/>
              <a:ext cx="5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rgbClr val="66FF33"/>
                  </a:solidFill>
                </a:rPr>
                <a:t>q &gt; 0</a:t>
              </a:r>
            </a:p>
          </p:txBody>
        </p:sp>
        <p:sp>
          <p:nvSpPr>
            <p:cNvPr id="80958" name="Line 62">
              <a:extLst>
                <a:ext uri="{FF2B5EF4-FFF2-40B4-BE49-F238E27FC236}">
                  <a16:creationId xmlns:a16="http://schemas.microsoft.com/office/drawing/2014/main" id="{94383F32-1530-4EB1-9FCA-30E3D8892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2544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59" name="Line 63">
              <a:extLst>
                <a:ext uri="{FF2B5EF4-FFF2-40B4-BE49-F238E27FC236}">
                  <a16:creationId xmlns:a16="http://schemas.microsoft.com/office/drawing/2014/main" id="{2CD7E92F-5B0D-40D5-A45C-DBF620FB4D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2544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0" name="Line 64">
              <a:extLst>
                <a:ext uri="{FF2B5EF4-FFF2-40B4-BE49-F238E27FC236}">
                  <a16:creationId xmlns:a16="http://schemas.microsoft.com/office/drawing/2014/main" id="{A1D4A11A-4CD3-4120-9F49-2A58F925C2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2544"/>
              <a:ext cx="480" cy="0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80962" name="Object 66">
              <a:extLst>
                <a:ext uri="{FF2B5EF4-FFF2-40B4-BE49-F238E27FC236}">
                  <a16:creationId xmlns:a16="http://schemas.microsoft.com/office/drawing/2014/main" id="{6CAAA0B5-E0B8-4F38-8F21-21C58C0A5C4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76" y="2256"/>
            <a:ext cx="24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14120" imgH="215640" progId="Equation.DSMT4">
                    <p:embed/>
                  </p:oleObj>
                </mc:Choice>
                <mc:Fallback>
                  <p:oleObj name="Equation" r:id="rId3" imgW="114120" imgH="215640" progId="Equation.DSMT4">
                    <p:embed/>
                    <p:pic>
                      <p:nvPicPr>
                        <p:cNvPr id="80962" name="Object 66">
                          <a:extLst>
                            <a:ext uri="{FF2B5EF4-FFF2-40B4-BE49-F238E27FC236}">
                              <a16:creationId xmlns:a16="http://schemas.microsoft.com/office/drawing/2014/main" id="{6CAAA0B5-E0B8-4F38-8F21-21C58C0A5C4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2256"/>
                          <a:ext cx="240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964" name="Object 68">
              <a:extLst>
                <a:ext uri="{FF2B5EF4-FFF2-40B4-BE49-F238E27FC236}">
                  <a16:creationId xmlns:a16="http://schemas.microsoft.com/office/drawing/2014/main" id="{539E13A0-B338-4368-B495-19635148F2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12" y="2232"/>
            <a:ext cx="254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64880" imgH="203040" progId="Equation.DSMT4">
                    <p:embed/>
                  </p:oleObj>
                </mc:Choice>
                <mc:Fallback>
                  <p:oleObj name="Equation" r:id="rId5" imgW="164880" imgH="203040" progId="Equation.DSMT4">
                    <p:embed/>
                    <p:pic>
                      <p:nvPicPr>
                        <p:cNvPr id="80964" name="Object 68">
                          <a:extLst>
                            <a:ext uri="{FF2B5EF4-FFF2-40B4-BE49-F238E27FC236}">
                              <a16:creationId xmlns:a16="http://schemas.microsoft.com/office/drawing/2014/main" id="{539E13A0-B338-4368-B495-19635148F22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2" y="2232"/>
                          <a:ext cx="254" cy="3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0992" name="Group 96">
            <a:extLst>
              <a:ext uri="{FF2B5EF4-FFF2-40B4-BE49-F238E27FC236}">
                <a16:creationId xmlns:a16="http://schemas.microsoft.com/office/drawing/2014/main" id="{C9F25C35-9773-4B2D-B57B-8AAF6635DDBD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800600"/>
            <a:ext cx="6858000" cy="1143000"/>
            <a:chOff x="912" y="3024"/>
            <a:chExt cx="4320" cy="720"/>
          </a:xfrm>
        </p:grpSpPr>
        <p:grpSp>
          <p:nvGrpSpPr>
            <p:cNvPr id="80969" name="Group 73">
              <a:extLst>
                <a:ext uri="{FF2B5EF4-FFF2-40B4-BE49-F238E27FC236}">
                  <a16:creationId xmlns:a16="http://schemas.microsoft.com/office/drawing/2014/main" id="{CE3C2361-D4D5-4293-8AB1-0FEAEA062F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3264"/>
              <a:ext cx="192" cy="192"/>
              <a:chOff x="2208" y="1080"/>
              <a:chExt cx="238" cy="240"/>
            </a:xfrm>
          </p:grpSpPr>
          <p:grpSp>
            <p:nvGrpSpPr>
              <p:cNvPr id="80970" name="Group 74">
                <a:extLst>
                  <a:ext uri="{FF2B5EF4-FFF2-40B4-BE49-F238E27FC236}">
                    <a16:creationId xmlns:a16="http://schemas.microsoft.com/office/drawing/2014/main" id="{984CC247-5756-4191-BC83-C87197E2F8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8" y="1080"/>
                <a:ext cx="238" cy="240"/>
                <a:chOff x="2208" y="1080"/>
                <a:chExt cx="238" cy="240"/>
              </a:xfrm>
            </p:grpSpPr>
            <p:sp>
              <p:nvSpPr>
                <p:cNvPr id="80971" name="Oval 75">
                  <a:extLst>
                    <a:ext uri="{FF2B5EF4-FFF2-40B4-BE49-F238E27FC236}">
                      <a16:creationId xmlns:a16="http://schemas.microsoft.com/office/drawing/2014/main" id="{47951780-EE6F-47C9-8EDD-B4CFF40D62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1080"/>
                  <a:ext cx="238" cy="2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2" name="Line 76">
                  <a:extLst>
                    <a:ext uri="{FF2B5EF4-FFF2-40B4-BE49-F238E27FC236}">
                      <a16:creationId xmlns:a16="http://schemas.microsoft.com/office/drawing/2014/main" id="{7E605CE5-2251-4415-93EF-6FAAB0C04F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56" y="1206"/>
                  <a:ext cx="14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0973" name="Oval 77">
                <a:extLst>
                  <a:ext uri="{FF2B5EF4-FFF2-40B4-BE49-F238E27FC236}">
                    <a16:creationId xmlns:a16="http://schemas.microsoft.com/office/drawing/2014/main" id="{14D3B0AB-22AD-4208-A232-62C31936D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080"/>
                <a:ext cx="238" cy="24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975" name="Text Box 79">
              <a:extLst>
                <a:ext uri="{FF2B5EF4-FFF2-40B4-BE49-F238E27FC236}">
                  <a16:creationId xmlns:a16="http://schemas.microsoft.com/office/drawing/2014/main" id="{6E6972E3-BE9B-4DDE-8574-45704B939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1" y="3216"/>
              <a:ext cx="2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sym typeface="Symbol" panose="05050102010706020507" pitchFamily="18" charset="2"/>
                </a:rPr>
                <a:t>∞</a:t>
              </a:r>
            </a:p>
          </p:txBody>
        </p:sp>
        <p:sp>
          <p:nvSpPr>
            <p:cNvPr id="80976" name="Text Box 80">
              <a:extLst>
                <a:ext uri="{FF2B5EF4-FFF2-40B4-BE49-F238E27FC236}">
                  <a16:creationId xmlns:a16="http://schemas.microsoft.com/office/drawing/2014/main" id="{2220408B-6E91-4BD7-BE2C-1A802A27CD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3024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FF00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80977" name="Text Box 81">
              <a:extLst>
                <a:ext uri="{FF2B5EF4-FFF2-40B4-BE49-F238E27FC236}">
                  <a16:creationId xmlns:a16="http://schemas.microsoft.com/office/drawing/2014/main" id="{00C1FBC7-F0A4-4222-BC20-74816F2B20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456"/>
              <a:ext cx="6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FF00"/>
                  </a:solidFill>
                  <a:latin typeface="Times New Roman" panose="02020603050405020304" pitchFamily="18" charset="0"/>
                </a:rPr>
                <a:t>Q &lt; 0</a:t>
              </a:r>
            </a:p>
          </p:txBody>
        </p:sp>
        <p:grpSp>
          <p:nvGrpSpPr>
            <p:cNvPr id="80978" name="Group 82">
              <a:extLst>
                <a:ext uri="{FF2B5EF4-FFF2-40B4-BE49-F238E27FC236}">
                  <a16:creationId xmlns:a16="http://schemas.microsoft.com/office/drawing/2014/main" id="{FC9DDA5F-7DA5-4DB9-A8B5-3CE08E2A08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3216"/>
              <a:ext cx="210" cy="240"/>
              <a:chOff x="2208" y="1080"/>
              <a:chExt cx="238" cy="240"/>
            </a:xfrm>
          </p:grpSpPr>
          <p:grpSp>
            <p:nvGrpSpPr>
              <p:cNvPr id="80979" name="Group 83">
                <a:extLst>
                  <a:ext uri="{FF2B5EF4-FFF2-40B4-BE49-F238E27FC236}">
                    <a16:creationId xmlns:a16="http://schemas.microsoft.com/office/drawing/2014/main" id="{F95653F2-FC76-4A83-BCEB-D71C9841EF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8" y="1080"/>
                <a:ext cx="238" cy="240"/>
                <a:chOff x="2208" y="1080"/>
                <a:chExt cx="238" cy="240"/>
              </a:xfrm>
            </p:grpSpPr>
            <p:sp>
              <p:nvSpPr>
                <p:cNvPr id="80980" name="Oval 84">
                  <a:extLst>
                    <a:ext uri="{FF2B5EF4-FFF2-40B4-BE49-F238E27FC236}">
                      <a16:creationId xmlns:a16="http://schemas.microsoft.com/office/drawing/2014/main" id="{35AE0CB4-099E-4574-BF77-45123CAA28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8" y="1080"/>
                  <a:ext cx="238" cy="2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1" name="Line 85">
                  <a:extLst>
                    <a:ext uri="{FF2B5EF4-FFF2-40B4-BE49-F238E27FC236}">
                      <a16:creationId xmlns:a16="http://schemas.microsoft.com/office/drawing/2014/main" id="{6AABFB95-B519-4334-8D36-EB9A08CD0B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56" y="1206"/>
                  <a:ext cx="14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0982" name="Oval 86">
                <a:extLst>
                  <a:ext uri="{FF2B5EF4-FFF2-40B4-BE49-F238E27FC236}">
                    <a16:creationId xmlns:a16="http://schemas.microsoft.com/office/drawing/2014/main" id="{FA7387B0-205D-4A60-83F7-45E31FC91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080"/>
                <a:ext cx="238" cy="24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983" name="Line 87">
              <a:extLst>
                <a:ext uri="{FF2B5EF4-FFF2-40B4-BE49-F238E27FC236}">
                  <a16:creationId xmlns:a16="http://schemas.microsoft.com/office/drawing/2014/main" id="{217BCFD1-056A-41FB-9D7C-F52D46752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360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84" name="Text Box 88">
              <a:extLst>
                <a:ext uri="{FF2B5EF4-FFF2-40B4-BE49-F238E27FC236}">
                  <a16:creationId xmlns:a16="http://schemas.microsoft.com/office/drawing/2014/main" id="{8175B673-39F9-49FD-9D79-FA2E6A7DF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3024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/>
                <a:t>V</a:t>
              </a:r>
              <a:r>
                <a:rPr lang="en-US" altLang="en-US" sz="2400" baseline="-25000">
                  <a:latin typeface="Verdana" panose="020B0604030504040204" pitchFamily="34" charset="0"/>
                </a:rPr>
                <a:t>∞</a:t>
              </a:r>
              <a:r>
                <a:rPr lang="en-US" altLang="en-US" sz="2400">
                  <a:latin typeface="Verdana" panose="020B0604030504040204" pitchFamily="34" charset="0"/>
                </a:rPr>
                <a:t>= 0</a:t>
              </a:r>
            </a:p>
          </p:txBody>
        </p:sp>
        <p:sp>
          <p:nvSpPr>
            <p:cNvPr id="80985" name="Line 89">
              <a:extLst>
                <a:ext uri="{FF2B5EF4-FFF2-40B4-BE49-F238E27FC236}">
                  <a16:creationId xmlns:a16="http://schemas.microsoft.com/office/drawing/2014/main" id="{956DE7BA-02AB-4FA5-8875-B4E1A800AB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88" y="3360"/>
              <a:ext cx="29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86" name="Text Box 90">
              <a:extLst>
                <a:ext uri="{FF2B5EF4-FFF2-40B4-BE49-F238E27FC236}">
                  <a16:creationId xmlns:a16="http://schemas.microsoft.com/office/drawing/2014/main" id="{B4FA40A9-D335-48CA-A00B-584A792782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3465"/>
              <a:ext cx="5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rgbClr val="66FF33"/>
                  </a:solidFill>
                </a:rPr>
                <a:t>q &lt; 0</a:t>
              </a:r>
            </a:p>
          </p:txBody>
        </p:sp>
        <p:sp>
          <p:nvSpPr>
            <p:cNvPr id="80987" name="Line 91">
              <a:extLst>
                <a:ext uri="{FF2B5EF4-FFF2-40B4-BE49-F238E27FC236}">
                  <a16:creationId xmlns:a16="http://schemas.microsoft.com/office/drawing/2014/main" id="{30336B8C-F2AE-4B3E-BC0F-2600F5B57B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0" y="3360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88" name="Line 92">
              <a:extLst>
                <a:ext uri="{FF2B5EF4-FFF2-40B4-BE49-F238E27FC236}">
                  <a16:creationId xmlns:a16="http://schemas.microsoft.com/office/drawing/2014/main" id="{2612851D-121D-4689-BD88-939D3E349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3360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89" name="Line 93">
              <a:extLst>
                <a:ext uri="{FF2B5EF4-FFF2-40B4-BE49-F238E27FC236}">
                  <a16:creationId xmlns:a16="http://schemas.microsoft.com/office/drawing/2014/main" id="{E11B4A59-0F88-46A8-9E3F-09E3E6054E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3360"/>
              <a:ext cx="480" cy="0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80990" name="Object 94">
              <a:extLst>
                <a:ext uri="{FF2B5EF4-FFF2-40B4-BE49-F238E27FC236}">
                  <a16:creationId xmlns:a16="http://schemas.microsoft.com/office/drawing/2014/main" id="{E0282472-3B13-41B0-A1DD-D4650CDA673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8" y="3072"/>
            <a:ext cx="24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14120" imgH="215640" progId="Equation.DSMT4">
                    <p:embed/>
                  </p:oleObj>
                </mc:Choice>
                <mc:Fallback>
                  <p:oleObj name="Equation" r:id="rId7" imgW="114120" imgH="215640" progId="Equation.DSMT4">
                    <p:embed/>
                    <p:pic>
                      <p:nvPicPr>
                        <p:cNvPr id="80990" name="Object 94">
                          <a:extLst>
                            <a:ext uri="{FF2B5EF4-FFF2-40B4-BE49-F238E27FC236}">
                              <a16:creationId xmlns:a16="http://schemas.microsoft.com/office/drawing/2014/main" id="{E0282472-3B13-41B0-A1DD-D4650CDA673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3072"/>
                          <a:ext cx="240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991" name="Object 95">
              <a:extLst>
                <a:ext uri="{FF2B5EF4-FFF2-40B4-BE49-F238E27FC236}">
                  <a16:creationId xmlns:a16="http://schemas.microsoft.com/office/drawing/2014/main" id="{49A79E0A-98D5-4B74-925F-15CFC2C42D8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92" y="3024"/>
            <a:ext cx="254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64880" imgH="203040" progId="Equation.DSMT4">
                    <p:embed/>
                  </p:oleObj>
                </mc:Choice>
                <mc:Fallback>
                  <p:oleObj name="Equation" r:id="rId9" imgW="164880" imgH="203040" progId="Equation.DSMT4">
                    <p:embed/>
                    <p:pic>
                      <p:nvPicPr>
                        <p:cNvPr id="80991" name="Object 95">
                          <a:extLst>
                            <a:ext uri="{FF2B5EF4-FFF2-40B4-BE49-F238E27FC236}">
                              <a16:creationId xmlns:a16="http://schemas.microsoft.com/office/drawing/2014/main" id="{49A79E0A-98D5-4B74-925F-15CFC2C42D8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2" y="3024"/>
                          <a:ext cx="254" cy="3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0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0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0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6" grpId="0"/>
      <p:bldP spid="80956" grpId="0" animBg="1"/>
      <p:bldP spid="8095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90800" y="1"/>
            <a:ext cx="80772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b="1">
                <a:solidFill>
                  <a:srgbClr val="00CC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C1:</a:t>
            </a:r>
            <a:r>
              <a:rPr lang="vi-VN" sz="28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Chứng minh rằng, điện thế tại mọi điểm trong điện trường của một diện tích điểm âm (Q &lt; 0) đều có giá trị âm.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0800" y="1449158"/>
            <a:ext cx="4495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Đặt tại điểm M mà ta xét một điện tích thử q &gt; 0. Di chuyển q từ điểm M ra xa vô cực dọc theo một đường sức điện. Ta có công lực điện lúc này sẽ có giá trị âm: A</a:t>
            </a:r>
            <a:r>
              <a:rPr lang="vi-VN" sz="2800" baseline="-25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vi-VN" sz="2800" baseline="-25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</a:t>
            </a: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&lt; 0.</a:t>
            </a:r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375360"/>
            <a:ext cx="2536190" cy="27514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/>
          <p:cNvGrpSpPr/>
          <p:nvPr/>
        </p:nvGrpSpPr>
        <p:grpSpPr>
          <a:xfrm>
            <a:off x="8659495" y="2971801"/>
            <a:ext cx="1138762" cy="787063"/>
            <a:chOff x="6786044" y="4715110"/>
            <a:chExt cx="1138762" cy="787063"/>
          </a:xfrm>
        </p:grpSpPr>
        <p:sp>
          <p:nvSpPr>
            <p:cNvPr id="13" name="Oval 12"/>
            <p:cNvSpPr/>
            <p:nvPr/>
          </p:nvSpPr>
          <p:spPr>
            <a:xfrm>
              <a:off x="7563888" y="5082255"/>
              <a:ext cx="335192" cy="3351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7086600" y="4715110"/>
              <a:ext cx="511924" cy="43386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4067277"/>
                </p:ext>
              </p:extLst>
            </p:nvPr>
          </p:nvGraphicFramePr>
          <p:xfrm>
            <a:off x="6786044" y="4715110"/>
            <a:ext cx="300556" cy="4855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26835" imgH="202936" progId="Equation.DSMT4">
                    <p:embed/>
                  </p:oleObj>
                </mc:Choice>
                <mc:Fallback>
                  <p:oleObj name="Equation" r:id="rId3" imgW="126835" imgH="202936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86044" y="4715110"/>
                          <a:ext cx="300556" cy="48551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21"/>
            <p:cNvSpPr/>
            <p:nvPr/>
          </p:nvSpPr>
          <p:spPr>
            <a:xfrm>
              <a:off x="7162510" y="4978953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latin typeface="Times New Roman" panose="02020603050405020304" pitchFamily="18" charset="0"/>
                  <a:ea typeface="Arial" panose="020B0604020202020204" pitchFamily="34" charset="0"/>
                </a:rPr>
                <a:t>q</a:t>
              </a:r>
              <a:endParaRPr lang="vi-VN" sz="28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38162" y="4962735"/>
              <a:ext cx="3866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b="1">
                  <a:latin typeface="Times New Roman" panose="02020603050405020304" pitchFamily="18" charset="0"/>
                  <a:ea typeface="Arial" panose="020B0604020202020204" pitchFamily="34" charset="0"/>
                </a:rPr>
                <a:t>+</a:t>
              </a:r>
              <a:endParaRPr lang="vi-VN" sz="2800" b="1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2563091" y="4528134"/>
            <a:ext cx="335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</a:rPr>
              <a:t> Điện thế tại M: </a:t>
            </a:r>
            <a:endParaRPr lang="vi-VN" sz="2800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083483"/>
              </p:ext>
            </p:extLst>
          </p:nvPr>
        </p:nvGraphicFramePr>
        <p:xfrm>
          <a:off x="5410200" y="4419601"/>
          <a:ext cx="2209800" cy="884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88614" imgH="431613" progId="Equation.DSMT4">
                  <p:embed/>
                </p:oleObj>
              </mc:Choice>
              <mc:Fallback>
                <p:oleObj name="Equation" r:id="rId5" imgW="888614" imgH="431613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419601"/>
                        <a:ext cx="2209800" cy="8849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2590800" y="5316770"/>
            <a:ext cx="7543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 điểm M ta chọn bất kì nên ta có thể kết luận rằng điện thế tại mọi điểm trong điện trường của một điện tích điểm âm (Q &lt; 0) đều có giá trị âm.</a:t>
            </a:r>
          </a:p>
        </p:txBody>
      </p:sp>
    </p:spTree>
    <p:extLst>
      <p:ext uri="{BB962C8B-B14F-4D97-AF65-F5344CB8AC3E}">
        <p14:creationId xmlns:p14="http://schemas.microsoft.com/office/powerpoint/2010/main" val="2249995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25643 0.2666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5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F8CF-2A8E-420D-9B78-90BBD0AF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HAI ĐẠI LƯỢNG ĐẶC TRƯNG CHO ĐIỆN TRƯỜNG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A83DF-9865-4240-8D2B-32D619C5C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rgbClr val="008000"/>
            </a:solidFill>
          </a:ln>
        </p:spPr>
        <p:txBody>
          <a:bodyPr/>
          <a:lstStyle/>
          <a:p>
            <a:pPr marL="82296" indent="0" algn="ctr">
              <a:buNone/>
            </a:pPr>
            <a:r>
              <a:rPr lang="en-US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CƯỜNG ĐỘ ĐIỆN TRƯỜNG</a:t>
            </a:r>
          </a:p>
          <a:p>
            <a:pPr marL="82296" indent="0" algn="ctr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96" indent="0" algn="ctr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Là đại lượng vec tơ đặc trưng cho điện trường tại một điểm về phương diện tác dụng lực lên một điện tích thử q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BE298-C0EE-472C-9D22-B6F88D92E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rgbClr val="008000"/>
            </a:solidFill>
          </a:ln>
        </p:spPr>
        <p:txBody>
          <a:bodyPr/>
          <a:lstStyle/>
          <a:p>
            <a:pPr marL="82296" indent="0" algn="ctr">
              <a:buNone/>
            </a:pPr>
            <a:r>
              <a:rPr lang="en-US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THẾ </a:t>
            </a:r>
          </a:p>
          <a:p>
            <a:pPr marL="82296" indent="0" algn="ctr">
              <a:buNone/>
            </a:pP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96" indent="0" algn="ctr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Là đại lượng đặc trưng cho điện trường tại một điểm về phương diện tạo ra thế năng khi đặt một điện tích q.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38A3344-40FE-44B3-B93B-AAE7CD7538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372105"/>
              </p:ext>
            </p:extLst>
          </p:nvPr>
        </p:nvGraphicFramePr>
        <p:xfrm>
          <a:off x="3581401" y="2286001"/>
          <a:ext cx="604837" cy="635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1200" imgH="253800" progId="Equation.DSMT4">
                  <p:embed/>
                </p:oleObj>
              </mc:Choice>
              <mc:Fallback>
                <p:oleObj name="Equation" r:id="rId2" imgW="241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81401" y="2286001"/>
                        <a:ext cx="604837" cy="635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76D0B39-D20E-41EE-A1C0-B4F1BD6280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044975"/>
              </p:ext>
            </p:extLst>
          </p:nvPr>
        </p:nvGraphicFramePr>
        <p:xfrm>
          <a:off x="6654800" y="27813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54800" y="27813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3755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4601" y="6927"/>
            <a:ext cx="38085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008000"/>
                </a:solidFill>
                <a:latin typeface="Times New Roman" panose="02020603050405020304" pitchFamily="18" charset="0"/>
              </a:rPr>
              <a:t>II – HIỆU ĐIỆN THẾ</a:t>
            </a:r>
            <a:endParaRPr lang="vi-VN" sz="3000" b="1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1" y="1093904"/>
            <a:ext cx="5456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Hiệu điện thế giữa hai điểm M và N: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67000" y="467380"/>
            <a:ext cx="2598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Hiệu điện thế</a:t>
            </a:r>
            <a:endParaRPr lang="vi-VN" sz="2800" b="1">
              <a:solidFill>
                <a:srgbClr val="008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385319"/>
              </p:ext>
            </p:extLst>
          </p:nvPr>
        </p:nvGraphicFramePr>
        <p:xfrm>
          <a:off x="8123944" y="1093904"/>
          <a:ext cx="2402795" cy="582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800" imgH="228600" progId="Equation.DSMT4">
                  <p:embed/>
                </p:oleObj>
              </mc:Choice>
              <mc:Fallback>
                <p:oleObj name="Equation" r:id="rId2" imgW="9398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3944" y="1093904"/>
                        <a:ext cx="2402795" cy="5824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687782" y="1990353"/>
            <a:ext cx="3869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</a:rPr>
              <a:t>Theo định nghĩa điện thế:</a:t>
            </a:r>
            <a:endParaRPr lang="vi-VN" sz="280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233514"/>
              </p:ext>
            </p:extLst>
          </p:nvPr>
        </p:nvGraphicFramePr>
        <p:xfrm>
          <a:off x="6705601" y="1834814"/>
          <a:ext cx="1553457" cy="984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2808" imgH="431613" progId="Equation.DSMT4">
                  <p:embed/>
                </p:oleObj>
              </mc:Choice>
              <mc:Fallback>
                <p:oleObj name="Equation" r:id="rId4" imgW="672808" imgH="43161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1" y="1834814"/>
                        <a:ext cx="1553457" cy="9845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937986"/>
              </p:ext>
            </p:extLst>
          </p:nvPr>
        </p:nvGraphicFramePr>
        <p:xfrm>
          <a:off x="8991601" y="1852108"/>
          <a:ext cx="138980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34725" imgH="431613" progId="Equation.DSMT4">
                  <p:embed/>
                </p:oleObj>
              </mc:Choice>
              <mc:Fallback>
                <p:oleObj name="Equation" r:id="rId6" imgW="634725" imgH="43161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1601" y="1852108"/>
                        <a:ext cx="1389803" cy="933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329599"/>
              </p:ext>
            </p:extLst>
          </p:nvPr>
        </p:nvGraphicFramePr>
        <p:xfrm>
          <a:off x="3048001" y="2973051"/>
          <a:ext cx="542882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184400" imgH="431800" progId="Equation.DSMT4">
                  <p:embed/>
                </p:oleObj>
              </mc:Choice>
              <mc:Fallback>
                <p:oleObj name="Equation" r:id="rId8" imgW="2184400" imgH="431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1" y="2973051"/>
                        <a:ext cx="5428827" cy="1066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2686051" y="4251473"/>
            <a:ext cx="1717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</a:rPr>
              <a:t>Mặt khác: </a:t>
            </a:r>
            <a:endParaRPr lang="vi-VN" sz="280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978481"/>
              </p:ext>
            </p:extLst>
          </p:nvPr>
        </p:nvGraphicFramePr>
        <p:xfrm>
          <a:off x="4428396" y="4237719"/>
          <a:ext cx="5690866" cy="55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362200" imgH="228600" progId="Equation.DSMT4">
                  <p:embed/>
                </p:oleObj>
              </mc:Choice>
              <mc:Fallback>
                <p:oleObj name="Equation" r:id="rId10" imgW="236220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8396" y="4237719"/>
                        <a:ext cx="5690866" cy="5507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088221"/>
              </p:ext>
            </p:extLst>
          </p:nvPr>
        </p:nvGraphicFramePr>
        <p:xfrm>
          <a:off x="4428397" y="5080897"/>
          <a:ext cx="2035937" cy="1159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48975" imgH="431613" progId="Equation.DSMT4">
                  <p:embed/>
                </p:oleObj>
              </mc:Choice>
              <mc:Fallback>
                <p:oleObj name="Equation" r:id="rId12" imgW="748975" imgH="431613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8397" y="5080897"/>
                        <a:ext cx="2035937" cy="115971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597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10906" y="152400"/>
            <a:ext cx="2252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Định nghĩa</a:t>
            </a:r>
            <a:endParaRPr lang="vi-VN" sz="2800" b="1">
              <a:solidFill>
                <a:srgbClr val="008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10906" y="838200"/>
            <a:ext cx="78284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</a:rPr>
              <a:t>Hiệu điện thế giữa hai điểm M, N trong điện trường đặc trưng cho khả năng sinh công của điện trường trong sự di chuyển của điện tích từ M đến N. Được xác định theo công thức:</a:t>
            </a:r>
            <a:endParaRPr lang="vi-VN" sz="280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58943"/>
              </p:ext>
            </p:extLst>
          </p:nvPr>
        </p:nvGraphicFramePr>
        <p:xfrm>
          <a:off x="3886200" y="3105432"/>
          <a:ext cx="3446288" cy="106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84300" imgH="431800" progId="Equation.DSMT4">
                  <p:embed/>
                </p:oleObj>
              </mc:Choice>
              <mc:Fallback>
                <p:oleObj name="Equation" r:id="rId2" imgW="1384300" imgH="431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05432"/>
                        <a:ext cx="3446288" cy="1069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664235" y="4786303"/>
            <a:ext cx="38955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 vị của U</a:t>
            </a:r>
            <a:r>
              <a:rPr lang="vi-VN" sz="2800" baseline="-25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MN</a:t>
            </a: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Vôn (V)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628660"/>
              </p:ext>
            </p:extLst>
          </p:nvPr>
        </p:nvGraphicFramePr>
        <p:xfrm>
          <a:off x="7772400" y="4490021"/>
          <a:ext cx="1524000" cy="1115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169" imgH="393529" progId="Equation.DSMT4">
                  <p:embed/>
                </p:oleObj>
              </mc:Choice>
              <mc:Fallback>
                <p:oleObj name="Equation" r:id="rId4" imgW="533169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4490021"/>
                        <a:ext cx="1524000" cy="11157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152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1" y="76200"/>
            <a:ext cx="3049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3. Đo hiệu điện thế</a:t>
            </a:r>
            <a:endParaRPr lang="vi-VN" sz="2800" b="1">
              <a:solidFill>
                <a:srgbClr val="008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01636" y="881390"/>
            <a:ext cx="6614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 hiệu điện thế tĩnh điện bằng </a:t>
            </a:r>
            <a:r>
              <a:rPr lang="vi-VN" sz="28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tĩnh điện kế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708" y="2286001"/>
            <a:ext cx="3954238" cy="2531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708" y="2197690"/>
            <a:ext cx="3199784" cy="2708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097" y="2193800"/>
            <a:ext cx="5294290" cy="27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0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3145" y="1143001"/>
            <a:ext cx="655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 của lực điện khi điện tích q di chuyển từ M đến N: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7000" y="27710"/>
            <a:ext cx="64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4. Hệ thức giữa hiệu điện thế và cường độ điện trường</a:t>
            </a:r>
            <a:endParaRPr lang="vi-VN" sz="2800" b="1">
              <a:solidFill>
                <a:srgbClr val="008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322784"/>
              </p:ext>
            </p:extLst>
          </p:nvPr>
        </p:nvGraphicFramePr>
        <p:xfrm>
          <a:off x="4374141" y="2043939"/>
          <a:ext cx="21431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11200" imgH="228600" progId="Equation.DSMT4">
                  <p:embed/>
                </p:oleObj>
              </mc:Choice>
              <mc:Fallback>
                <p:oleObj name="Equation" r:id="rId2" imgW="7112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4141" y="2043939"/>
                        <a:ext cx="2143125" cy="685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462981" y="2767940"/>
            <a:ext cx="5304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Hiệu điện thế giữa 2 điểm M, N: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278829"/>
              </p:ext>
            </p:extLst>
          </p:nvPr>
        </p:nvGraphicFramePr>
        <p:xfrm>
          <a:off x="4374141" y="3400572"/>
          <a:ext cx="253153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91726" imgH="431613" progId="Equation.DSMT4">
                  <p:embed/>
                </p:oleObj>
              </mc:Choice>
              <mc:Fallback>
                <p:oleObj name="Equation" r:id="rId4" imgW="1091726" imgH="43161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4141" y="3400572"/>
                        <a:ext cx="2531535" cy="990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082967"/>
              </p:ext>
            </p:extLst>
          </p:nvPr>
        </p:nvGraphicFramePr>
        <p:xfrm>
          <a:off x="3962400" y="4767943"/>
          <a:ext cx="273019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79032" imgH="393529" progId="Equation.DSMT4">
                  <p:embed/>
                </p:oleObj>
              </mc:Choice>
              <mc:Fallback>
                <p:oleObj name="Equation" r:id="rId6" imgW="1079032" imgH="393529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4767943"/>
                        <a:ext cx="2730190" cy="990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998962"/>
              </p:ext>
            </p:extLst>
          </p:nvPr>
        </p:nvGraphicFramePr>
        <p:xfrm>
          <a:off x="7338580" y="4795653"/>
          <a:ext cx="685800" cy="881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30057" imgH="431613" progId="Equation.DSMT4">
                  <p:embed/>
                </p:oleObj>
              </mc:Choice>
              <mc:Fallback>
                <p:oleObj name="Equation" r:id="rId8" imgW="330057" imgH="431613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8580" y="4795653"/>
                        <a:ext cx="685800" cy="881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1307" y="1719306"/>
            <a:ext cx="2383208" cy="29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4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7000" y="228600"/>
            <a:ext cx="20840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008000"/>
                </a:solidFill>
                <a:latin typeface="Times New Roman" panose="02020603050405020304" pitchFamily="18" charset="0"/>
              </a:rPr>
              <a:t>TÓM TẮT:</a:t>
            </a:r>
            <a:endParaRPr lang="vi-VN" sz="3000" b="1">
              <a:solidFill>
                <a:srgbClr val="008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229141"/>
              </p:ext>
            </p:extLst>
          </p:nvPr>
        </p:nvGraphicFramePr>
        <p:xfrm>
          <a:off x="4114800" y="1372408"/>
          <a:ext cx="2133600" cy="1183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72808" imgH="431613" progId="Equation.DSMT4">
                  <p:embed/>
                </p:oleObj>
              </mc:Choice>
              <mc:Fallback>
                <p:oleObj name="Equation" r:id="rId2" imgW="672808" imgH="431613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372408"/>
                        <a:ext cx="2133600" cy="11832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6798673" y="1675201"/>
            <a:ext cx="167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vi-VN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 vị: Vôn (V)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763586"/>
              </p:ext>
            </p:extLst>
          </p:nvPr>
        </p:nvGraphicFramePr>
        <p:xfrm>
          <a:off x="4114800" y="2918293"/>
          <a:ext cx="3446288" cy="106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84300" imgH="431800" progId="Equation.DSMT4">
                  <p:embed/>
                </p:oleObj>
              </mc:Choice>
              <mc:Fallback>
                <p:oleObj name="Equation" r:id="rId4" imgW="1384300" imgH="4318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918293"/>
                        <a:ext cx="3446288" cy="1069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2762235" y="4322434"/>
            <a:ext cx="64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4. Hệ thức giữa hiệu điện thế và cường độ điện trường</a:t>
            </a:r>
            <a:endParaRPr lang="vi-VN" sz="2800" b="1">
              <a:solidFill>
                <a:srgbClr val="008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27599" y="947955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Times New Roman" panose="02020603050405020304" pitchFamily="18" charset="0"/>
              </a:rPr>
              <a:t>1. Điện thế</a:t>
            </a:r>
            <a:endParaRPr lang="vi-VN" sz="2800" b="1">
              <a:solidFill>
                <a:srgbClr val="008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62235" y="2498070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Times New Roman" panose="02020603050405020304" pitchFamily="18" charset="0"/>
              </a:rPr>
              <a:t>2. Hiệu điện thế</a:t>
            </a:r>
            <a:endParaRPr lang="vi-VN" sz="2800" b="1">
              <a:solidFill>
                <a:srgbClr val="008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62235" y="3766373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Times New Roman" panose="02020603050405020304" pitchFamily="18" charset="0"/>
              </a:rPr>
              <a:t>3. Đo hiệu điện thế</a:t>
            </a:r>
            <a:endParaRPr lang="vi-VN" sz="2800" b="1">
              <a:solidFill>
                <a:srgbClr val="00800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038993"/>
              </p:ext>
            </p:extLst>
          </p:nvPr>
        </p:nvGraphicFramePr>
        <p:xfrm>
          <a:off x="4354513" y="5437188"/>
          <a:ext cx="22796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01440" imgH="393480" progId="Equation.DSMT4">
                  <p:embed/>
                </p:oleObj>
              </mc:Choice>
              <mc:Fallback>
                <p:oleObj name="Equation" r:id="rId6" imgW="901440" imgH="39348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4513" y="5437188"/>
                        <a:ext cx="22796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614939"/>
              </p:ext>
            </p:extLst>
          </p:nvPr>
        </p:nvGraphicFramePr>
        <p:xfrm>
          <a:off x="7471033" y="5491617"/>
          <a:ext cx="685800" cy="881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30057" imgH="431613" progId="Equation.DSMT4">
                  <p:embed/>
                </p:oleObj>
              </mc:Choice>
              <mc:Fallback>
                <p:oleObj name="Equation" r:id="rId8" imgW="330057" imgH="431613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033" y="5491617"/>
                        <a:ext cx="685800" cy="881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7848600" y="3234241"/>
            <a:ext cx="167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vi-VN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 vị: Vôn (V)</a:t>
            </a:r>
          </a:p>
        </p:txBody>
      </p:sp>
      <p:sp>
        <p:nvSpPr>
          <p:cNvPr id="2" name="Action Button: End 1">
            <a:hlinkClick r:id="" action="ppaction://hlinkshowjump?jump=lastslide" highlightClick="1"/>
          </p:cNvPr>
          <p:cNvSpPr/>
          <p:nvPr/>
        </p:nvSpPr>
        <p:spPr>
          <a:xfrm>
            <a:off x="9829800" y="6427788"/>
            <a:ext cx="381000" cy="277812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203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7001" y="228600"/>
            <a:ext cx="1871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CỦNG CỐ</a:t>
            </a:r>
            <a:endParaRPr lang="vi-VN" sz="2800" b="1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4594" y="797987"/>
            <a:ext cx="71590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Arial" panose="020B0604020202020204" pitchFamily="34" charset="0"/>
              </a:rPr>
              <a:t>Câu 1: 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</a:rPr>
              <a:t>Biết hiệu điện thế U</a:t>
            </a:r>
            <a:r>
              <a:rPr lang="en-US" sz="2800" baseline="-25000">
                <a:latin typeface="Times New Roman" panose="02020603050405020304" pitchFamily="18" charset="0"/>
                <a:ea typeface="Arial" panose="020B0604020202020204" pitchFamily="34" charset="0"/>
              </a:rPr>
              <a:t>MN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</a:rPr>
              <a:t> = 3 V. Hỏi đẳng thức nào dưới đây chắc chắn đúng?</a:t>
            </a:r>
            <a:endParaRPr lang="vi-VN" sz="2800" b="1"/>
          </a:p>
        </p:txBody>
      </p:sp>
      <p:sp>
        <p:nvSpPr>
          <p:cNvPr id="3" name="Rectangle 2"/>
          <p:cNvSpPr/>
          <p:nvPr/>
        </p:nvSpPr>
        <p:spPr>
          <a:xfrm>
            <a:off x="3256040" y="1835063"/>
            <a:ext cx="2037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V</a:t>
            </a:r>
            <a:r>
              <a:rPr lang="vi-VN" sz="2800" baseline="-25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= 3 V.</a:t>
            </a:r>
            <a:endParaRPr lang="vi-VN" sz="2800"/>
          </a:p>
        </p:txBody>
      </p:sp>
      <p:sp>
        <p:nvSpPr>
          <p:cNvPr id="13" name="Rectangle 12"/>
          <p:cNvSpPr/>
          <p:nvPr/>
        </p:nvSpPr>
        <p:spPr>
          <a:xfrm>
            <a:off x="3256040" y="2441253"/>
            <a:ext cx="19768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V</a:t>
            </a:r>
            <a:r>
              <a:rPr lang="vi-VN" sz="2800" baseline="-25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= 3 V.</a:t>
            </a:r>
            <a:endParaRPr lang="vi-VN" sz="2800"/>
          </a:p>
        </p:txBody>
      </p:sp>
      <p:sp>
        <p:nvSpPr>
          <p:cNvPr id="14" name="Rectangle 13"/>
          <p:cNvSpPr/>
          <p:nvPr/>
        </p:nvSpPr>
        <p:spPr>
          <a:xfrm>
            <a:off x="6019800" y="1835063"/>
            <a:ext cx="2802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V</a:t>
            </a:r>
            <a:r>
              <a:rPr lang="vi-VN" sz="2800" baseline="-25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– V</a:t>
            </a:r>
            <a:r>
              <a:rPr lang="vi-VN" sz="2800" baseline="-25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= 3 V.</a:t>
            </a:r>
            <a:endParaRPr lang="vi-VN" sz="2800"/>
          </a:p>
        </p:txBody>
      </p:sp>
      <p:sp>
        <p:nvSpPr>
          <p:cNvPr id="16" name="Rectangle 15"/>
          <p:cNvSpPr/>
          <p:nvPr/>
        </p:nvSpPr>
        <p:spPr>
          <a:xfrm>
            <a:off x="6019801" y="2449482"/>
            <a:ext cx="2823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V</a:t>
            </a:r>
            <a:r>
              <a:rPr lang="vi-VN" sz="2800" baseline="-25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– V</a:t>
            </a:r>
            <a:r>
              <a:rPr lang="vi-VN" sz="2800" baseline="-25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= 3 V.</a:t>
            </a:r>
            <a:endParaRPr lang="vi-VN" sz="2800"/>
          </a:p>
        </p:txBody>
      </p:sp>
      <p:sp>
        <p:nvSpPr>
          <p:cNvPr id="17" name="TextBox 16"/>
          <p:cNvSpPr txBox="1"/>
          <p:nvPr/>
        </p:nvSpPr>
        <p:spPr>
          <a:xfrm>
            <a:off x="5659912" y="1804286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67000" y="3645101"/>
            <a:ext cx="7848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 một điện tích q = -2C di chuyển từ điểm M đến điểm N trong điện trường thì lực điện sinh công -6 J. Hỏi hiệu điện thế U</a:t>
            </a:r>
            <a:r>
              <a:rPr lang="vi-VN" sz="2800" baseline="-25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có giá trị nào sau đây ?</a:t>
            </a:r>
            <a:endParaRPr lang="vi-VN" sz="28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88520" y="5502941"/>
            <a:ext cx="1571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+12 V.</a:t>
            </a:r>
            <a:endParaRPr lang="vi-VN" sz="2800"/>
          </a:p>
        </p:txBody>
      </p:sp>
      <p:sp>
        <p:nvSpPr>
          <p:cNvPr id="20" name="Rectangle 19"/>
          <p:cNvSpPr/>
          <p:nvPr/>
        </p:nvSpPr>
        <p:spPr>
          <a:xfrm>
            <a:off x="7117376" y="5502941"/>
            <a:ext cx="1468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-12 V.</a:t>
            </a:r>
            <a:endParaRPr lang="vi-VN" sz="2800"/>
          </a:p>
        </p:txBody>
      </p:sp>
      <p:sp>
        <p:nvSpPr>
          <p:cNvPr id="21" name="Rectangle 20"/>
          <p:cNvSpPr/>
          <p:nvPr/>
        </p:nvSpPr>
        <p:spPr>
          <a:xfrm>
            <a:off x="4088520" y="6075402"/>
            <a:ext cx="1371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+3 V.</a:t>
            </a:r>
            <a:endParaRPr lang="vi-VN" sz="2800"/>
          </a:p>
        </p:txBody>
      </p:sp>
      <p:sp>
        <p:nvSpPr>
          <p:cNvPr id="22" name="Rectangle 21"/>
          <p:cNvSpPr/>
          <p:nvPr/>
        </p:nvSpPr>
        <p:spPr>
          <a:xfrm>
            <a:off x="7117376" y="6044625"/>
            <a:ext cx="1310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-3 V.</a:t>
            </a:r>
            <a:endParaRPr lang="vi-VN" sz="2800"/>
          </a:p>
        </p:txBody>
      </p:sp>
      <p:sp>
        <p:nvSpPr>
          <p:cNvPr id="23" name="TextBox 22"/>
          <p:cNvSpPr txBox="1"/>
          <p:nvPr/>
        </p:nvSpPr>
        <p:spPr>
          <a:xfrm>
            <a:off x="3631320" y="6044626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sym typeface="Wingdings 2" panose="05020102010507070707" pitchFamily="18" charset="2"/>
              </a:rPr>
              <a:t></a:t>
            </a:r>
            <a:endParaRPr lang="vi-VN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8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3200" y="304801"/>
            <a:ext cx="7391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3: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Thả một êlectron không vận tốc ban đầu trong một điện trường bất kì, êlectron sẽ :</a:t>
            </a:r>
            <a:endParaRPr lang="vi-VN" sz="2800"/>
          </a:p>
        </p:txBody>
      </p:sp>
      <p:sp>
        <p:nvSpPr>
          <p:cNvPr id="5" name="Rectangle 4"/>
          <p:cNvSpPr/>
          <p:nvPr/>
        </p:nvSpPr>
        <p:spPr>
          <a:xfrm>
            <a:off x="3505200" y="1600200"/>
            <a:ext cx="6899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Chuyển động dọc theo một đường sức điện.</a:t>
            </a:r>
            <a:endParaRPr lang="vi-VN" sz="28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5200" y="2133601"/>
            <a:ext cx="662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Chuyển động từ một điểm có điện thế cao xuống điểm có điện thế thấp.</a:t>
            </a:r>
            <a:endParaRPr lang="vi-VN" sz="28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9836" y="3097888"/>
            <a:ext cx="647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Chuyển động từ điểm có điện thế thấp lên điểm có điện thế cao.</a:t>
            </a:r>
            <a:endParaRPr lang="vi-VN" sz="28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7545" y="4191000"/>
            <a:ext cx="2133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Đứng yên.</a:t>
            </a:r>
            <a:endParaRPr lang="vi-VN" sz="28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3048001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sym typeface="Wingdings 2" panose="05020102010507070707" pitchFamily="18" charset="2"/>
              </a:rPr>
              <a:t></a:t>
            </a:r>
            <a:endParaRPr lang="vi-VN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96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3" name="Picture 5">
            <a:hlinkClick r:id="rId2"/>
            <a:extLst>
              <a:ext uri="{FF2B5EF4-FFF2-40B4-BE49-F238E27FC236}">
                <a16:creationId xmlns:a16="http://schemas.microsoft.com/office/drawing/2014/main" id="{66C86F6D-3311-4D16-9E78-2675C49A2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1"/>
            <a:ext cx="7620000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5" name="Picture 7">
            <a:extLst>
              <a:ext uri="{FF2B5EF4-FFF2-40B4-BE49-F238E27FC236}">
                <a16:creationId xmlns:a16="http://schemas.microsoft.com/office/drawing/2014/main" id="{08D28A30-FB11-4ADD-B2E4-5DD5A1AB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8001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0800" y="13856"/>
            <a:ext cx="7848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hai bản kim loại phẳng song song với nhau và cách nhau 1 cm. Hiệu điện thế giữa hai bản dương và bản âm là 120 V. Hỏi điện thế tại điểm M nằm trong khoảng giữa hai bản, cách bản âm 0,6 cm sẽ là bao nhiêu ? Mốc điện thế ở bản âm.</a:t>
            </a:r>
            <a:endParaRPr lang="vi-VN" sz="28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27" y="2362200"/>
            <a:ext cx="30480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590800" y="274920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có: 	U = 120 V</a:t>
            </a:r>
            <a:endParaRPr lang="vi-VN" sz="24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 = 1 cm = 1.10</a:t>
            </a:r>
            <a:r>
              <a:rPr lang="fr-FR" sz="2400" baseline="30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vi-VN" sz="24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</a:t>
            </a:r>
            <a:r>
              <a:rPr lang="fr-FR" sz="2400" baseline="-25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0,6 cm = 0,6.10</a:t>
            </a:r>
            <a:r>
              <a:rPr lang="fr-FR" sz="2400" baseline="30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vi-VN" sz="24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0801" y="2225988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vi-VN" sz="2800" b="1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080140"/>
              </p:ext>
            </p:extLst>
          </p:nvPr>
        </p:nvGraphicFramePr>
        <p:xfrm>
          <a:off x="2810741" y="4114800"/>
          <a:ext cx="43243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59000" imgH="228600" progId="Equation.DSMT4">
                  <p:embed/>
                </p:oleObj>
              </mc:Choice>
              <mc:Fallback>
                <p:oleObj name="Equation" r:id="rId3" imgW="21590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0741" y="4114800"/>
                        <a:ext cx="4324350" cy="457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298002"/>
              </p:ext>
            </p:extLst>
          </p:nvPr>
        </p:nvGraphicFramePr>
        <p:xfrm>
          <a:off x="2817668" y="4737264"/>
          <a:ext cx="1998390" cy="700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115" imgH="393529" progId="Equation.DSMT4">
                  <p:embed/>
                </p:oleObj>
              </mc:Choice>
              <mc:Fallback>
                <p:oleObj name="Equation" r:id="rId5" imgW="1117115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7668" y="4737264"/>
                        <a:ext cx="1998390" cy="7002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960434"/>
              </p:ext>
            </p:extLst>
          </p:nvPr>
        </p:nvGraphicFramePr>
        <p:xfrm>
          <a:off x="2971800" y="5602818"/>
          <a:ext cx="4800600" cy="731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362200" imgH="393700" progId="Equation.DSMT4">
                  <p:embed/>
                </p:oleObj>
              </mc:Choice>
              <mc:Fallback>
                <p:oleObj name="Equation" r:id="rId7" imgW="23622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602818"/>
                        <a:ext cx="4800600" cy="7313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ction Button: Beginning 1">
            <a:hlinkClick r:id="rId9" action="ppaction://hlinksldjump" highlightClick="1"/>
          </p:cNvPr>
          <p:cNvSpPr/>
          <p:nvPr/>
        </p:nvSpPr>
        <p:spPr>
          <a:xfrm>
            <a:off x="9906000" y="6492240"/>
            <a:ext cx="533400" cy="3048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88011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13CE0-8639-4F02-9C1A-CC25E297F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THIẾT BỊ LỌC BỤI TĨNH ĐIỆN</a:t>
            </a:r>
          </a:p>
        </p:txBody>
      </p:sp>
      <p:pic>
        <p:nvPicPr>
          <p:cNvPr id="4" name="How do Electrostatic Air Filters work-">
            <a:hlinkClick r:id="" action="ppaction://media"/>
            <a:extLst>
              <a:ext uri="{FF2B5EF4-FFF2-40B4-BE49-F238E27FC236}">
                <a16:creationId xmlns:a16="http://schemas.microsoft.com/office/drawing/2014/main" id="{C29823A0-61EE-4C6C-A37C-170355FB1A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7846" y="1295400"/>
            <a:ext cx="7910605" cy="5105400"/>
          </a:xfrm>
        </p:spPr>
      </p:pic>
    </p:spTree>
    <p:extLst>
      <p:ext uri="{BB962C8B-B14F-4D97-AF65-F5344CB8AC3E}">
        <p14:creationId xmlns:p14="http://schemas.microsoft.com/office/powerpoint/2010/main" val="285833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ọc bụi tĩnh điện 2">
            <a:hlinkClick r:id="" action="ppaction://media"/>
            <a:extLst>
              <a:ext uri="{FF2B5EF4-FFF2-40B4-BE49-F238E27FC236}">
                <a16:creationId xmlns:a16="http://schemas.microsoft.com/office/drawing/2014/main" id="{7D3F470A-1350-4CD9-ABC9-6A9668308E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9100" y="1738314"/>
            <a:ext cx="7499350" cy="4217987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A69D5F8-DBC5-4B58-A00E-F9CC709A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850900"/>
          </a:xfrm>
        </p:spPr>
        <p:txBody>
          <a:bodyPr/>
          <a:lstStyle/>
          <a:p>
            <a:pPr algn="ctr"/>
            <a:r>
              <a:rPr lang="en-US"/>
              <a:t>THIẾT BỊ LỌC BỤI TĨNH ĐIỆN</a:t>
            </a:r>
          </a:p>
        </p:txBody>
      </p:sp>
    </p:spTree>
    <p:extLst>
      <p:ext uri="{BB962C8B-B14F-4D97-AF65-F5344CB8AC3E}">
        <p14:creationId xmlns:p14="http://schemas.microsoft.com/office/powerpoint/2010/main" val="326880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4208" y="381000"/>
            <a:ext cx="701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CẢM ƠN QUÝ THẦY, CÔ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ĐÃ ĐẾN DỰ GIỜ VỚI LỚP!</a:t>
            </a:r>
          </a:p>
          <a:p>
            <a:pPr algn="ctr"/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1" y="2292284"/>
            <a:ext cx="3214817" cy="33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66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4191000" y="304801"/>
            <a:ext cx="4724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800" b="1">
                <a:solidFill>
                  <a:schemeClr val="bg1"/>
                </a:solidFill>
                <a:latin typeface=".VnTime" panose="020B7200000000000000" pitchFamily="34" charset="0"/>
              </a:rPr>
              <a:t>KiÓm tra bµi cò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057400" y="1371600"/>
            <a:ext cx="8305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u="sng">
                <a:solidFill>
                  <a:schemeClr val="bg1"/>
                </a:solidFill>
                <a:latin typeface=".VnTime" panose="020B7200000000000000" pitchFamily="34" charset="0"/>
              </a:rPr>
              <a:t>C©u hái</a:t>
            </a:r>
            <a:r>
              <a:rPr lang="en-US" altLang="vi-VN" sz="3200">
                <a:solidFill>
                  <a:schemeClr val="bg1"/>
                </a:solidFill>
                <a:latin typeface=".VnTime" panose="020B7200000000000000" pitchFamily="34" charset="0"/>
              </a:rPr>
              <a:t>: Nªu ®Æc ®iÓm vÒ c«ng cña lùc ®iÖn trong ®iÖn tr­ ®Òu?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796709"/>
            <a:ext cx="1127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u="sng">
                <a:latin typeface="Times New Roman" panose="02020603050405020304" pitchFamily="18" charset="0"/>
                <a:ea typeface="Arial" panose="020B0604020202020204" pitchFamily="34" charset="0"/>
              </a:rPr>
              <a:t>Câu hỏi 1:</a:t>
            </a:r>
            <a:r>
              <a:rPr lang="en-US" sz="3000">
                <a:latin typeface="Times New Roman" panose="02020603050405020304" pitchFamily="18" charset="0"/>
                <a:ea typeface="Arial" panose="020B0604020202020204" pitchFamily="34" charset="0"/>
              </a:rPr>
              <a:t> Nêu đặc điểm về công của lực điện tác dụng lên điện tích thử q khi cho q di chuyển trong điện trường đều.</a:t>
            </a:r>
            <a:endParaRPr lang="vi-VN" sz="3000"/>
          </a:p>
        </p:txBody>
      </p:sp>
      <p:sp>
        <p:nvSpPr>
          <p:cNvPr id="8" name="Rectangle 7"/>
          <p:cNvSpPr/>
          <p:nvPr/>
        </p:nvSpPr>
        <p:spPr>
          <a:xfrm>
            <a:off x="457200" y="282222"/>
            <a:ext cx="35628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ea typeface="Arial" panose="020B0604020202020204" pitchFamily="34" charset="0"/>
              </a:rPr>
              <a:t>KIỂM TRA BÀI CŨ</a:t>
            </a:r>
            <a:endParaRPr lang="vi-VN" sz="3000" b="1"/>
          </a:p>
        </p:txBody>
      </p:sp>
      <p:sp>
        <p:nvSpPr>
          <p:cNvPr id="9" name="Rectangle 8"/>
          <p:cNvSpPr/>
          <p:nvPr/>
        </p:nvSpPr>
        <p:spPr>
          <a:xfrm>
            <a:off x="492335" y="2326859"/>
            <a:ext cx="46528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i="1">
                <a:latin typeface="Times New Roman" panose="02020603050405020304" pitchFamily="18" charset="0"/>
              </a:rPr>
              <a:t>Công của lực điện trong sự di chuyển của điện tích trong điện trường đều từ M đến N là A</a:t>
            </a:r>
            <a:r>
              <a:rPr lang="en-US" sz="3000" i="1" baseline="-25000">
                <a:latin typeface="Times New Roman" panose="02020603050405020304" pitchFamily="18" charset="0"/>
              </a:rPr>
              <a:t>MN</a:t>
            </a:r>
            <a:r>
              <a:rPr lang="en-US" sz="3000" i="1">
                <a:latin typeface="Times New Roman" panose="02020603050405020304" pitchFamily="18" charset="0"/>
              </a:rPr>
              <a:t> = qEd, không phụ thuộc vào hình dạng của đường đi mà chỉ phụ thuộc vào vị trí của điểm đầu M và điểm cuối N của đường đi.</a:t>
            </a:r>
            <a:endParaRPr lang="vi-VN" sz="3000" i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659" y="2539578"/>
            <a:ext cx="4438017" cy="3360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676" y="3200400"/>
            <a:ext cx="2362200" cy="1680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3200" y="1301235"/>
            <a:ext cx="7772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CC00"/>
                </a:solidFill>
                <a:latin typeface="Times New Roman" panose="02020603050405020304" pitchFamily="18" charset="0"/>
              </a:rPr>
              <a:t>Thế năng của một điện tích trong điện trường:</a:t>
            </a:r>
            <a:endParaRPr lang="vi-VN" sz="3000" b="1">
              <a:solidFill>
                <a:srgbClr val="00CC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30711"/>
              </p:ext>
            </p:extLst>
          </p:nvPr>
        </p:nvGraphicFramePr>
        <p:xfrm>
          <a:off x="5181600" y="2057400"/>
          <a:ext cx="21907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0400" imgH="228600" progId="Equation.DSMT4">
                  <p:embed/>
                </p:oleObj>
              </mc:Choice>
              <mc:Fallback>
                <p:oleObj name="Equation" r:id="rId2" imgW="6604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057400"/>
                        <a:ext cx="2190750" cy="76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909728" y="3078136"/>
            <a:ext cx="74393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vi-VN" sz="3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 phụ thuộc của thế năng W</a:t>
            </a:r>
            <a:r>
              <a:rPr lang="vi-VN" sz="3000" baseline="-25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vi-VN" sz="3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vào điện tích q: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420577"/>
              </p:ext>
            </p:extLst>
          </p:nvPr>
        </p:nvGraphicFramePr>
        <p:xfrm>
          <a:off x="4491490" y="3890871"/>
          <a:ext cx="2880861" cy="581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79500" imgH="228600" progId="Equation.DSMT4">
                  <p:embed/>
                </p:oleObj>
              </mc:Choice>
              <mc:Fallback>
                <p:oleObj name="Equation" r:id="rId4" imgW="10795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1490" y="3890871"/>
                        <a:ext cx="2880861" cy="5817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267201" y="4855037"/>
            <a:ext cx="27558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vi-VN" sz="3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vi-VN" sz="3000" baseline="-25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vi-VN" sz="3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là hệ số tỉ lệ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0DF448-5C12-4F2B-BEFC-3B2712E20BF8}"/>
              </a:ext>
            </a:extLst>
          </p:cNvPr>
          <p:cNvSpPr/>
          <p:nvPr/>
        </p:nvSpPr>
        <p:spPr>
          <a:xfrm>
            <a:off x="2540000" y="133172"/>
            <a:ext cx="815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ea typeface="Arial" panose="020B0604020202020204" pitchFamily="34" charset="0"/>
              </a:rPr>
              <a:t>Câu hỏi 2: Thế năng của điện tích q trong một điện trường phụ thuộc vào q như thế nào?</a:t>
            </a:r>
            <a:endParaRPr lang="vi-VN" sz="3000"/>
          </a:p>
        </p:txBody>
      </p:sp>
    </p:spTree>
    <p:extLst>
      <p:ext uri="{BB962C8B-B14F-4D97-AF65-F5344CB8AC3E}">
        <p14:creationId xmlns:p14="http://schemas.microsoft.com/office/powerpoint/2010/main" val="948407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9" name="Line 43">
            <a:extLst>
              <a:ext uri="{FF2B5EF4-FFF2-40B4-BE49-F238E27FC236}">
                <a16:creationId xmlns:a16="http://schemas.microsoft.com/office/drawing/2014/main" id="{0AF16A0B-939E-4192-BE33-F6CEC3517E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6064" y="1752600"/>
            <a:ext cx="1031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8" name="Freeform 42">
            <a:extLst>
              <a:ext uri="{FF2B5EF4-FFF2-40B4-BE49-F238E27FC236}">
                <a16:creationId xmlns:a16="http://schemas.microsoft.com/office/drawing/2014/main" id="{AE60A4CC-56F5-44A7-A0EA-E8D06DE4E14E}"/>
              </a:ext>
            </a:extLst>
          </p:cNvPr>
          <p:cNvSpPr>
            <a:spLocks/>
          </p:cNvSpPr>
          <p:nvPr/>
        </p:nvSpPr>
        <p:spPr bwMode="auto">
          <a:xfrm>
            <a:off x="3810000" y="4572000"/>
            <a:ext cx="2819400" cy="304800"/>
          </a:xfrm>
          <a:custGeom>
            <a:avLst/>
            <a:gdLst>
              <a:gd name="T0" fmla="*/ 0 w 1056"/>
              <a:gd name="T1" fmla="*/ 672 h 832"/>
              <a:gd name="T2" fmla="*/ 432 w 1056"/>
              <a:gd name="T3" fmla="*/ 768 h 832"/>
              <a:gd name="T4" fmla="*/ 768 w 1056"/>
              <a:gd name="T5" fmla="*/ 288 h 832"/>
              <a:gd name="T6" fmla="*/ 1056 w 1056"/>
              <a:gd name="T7" fmla="*/ 0 h 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56" h="832">
                <a:moveTo>
                  <a:pt x="0" y="672"/>
                </a:moveTo>
                <a:cubicBezTo>
                  <a:pt x="152" y="752"/>
                  <a:pt x="304" y="832"/>
                  <a:pt x="432" y="768"/>
                </a:cubicBezTo>
                <a:cubicBezTo>
                  <a:pt x="560" y="704"/>
                  <a:pt x="664" y="416"/>
                  <a:pt x="768" y="288"/>
                </a:cubicBezTo>
                <a:cubicBezTo>
                  <a:pt x="872" y="160"/>
                  <a:pt x="984" y="24"/>
                  <a:pt x="1056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prstDash val="solid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0" name="Text Box 44">
            <a:extLst>
              <a:ext uri="{FF2B5EF4-FFF2-40B4-BE49-F238E27FC236}">
                <a16:creationId xmlns:a16="http://schemas.microsoft.com/office/drawing/2014/main" id="{07AF63F7-E09E-43CD-84CB-BB77955AC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724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M</a:t>
            </a:r>
          </a:p>
        </p:txBody>
      </p:sp>
      <p:grpSp>
        <p:nvGrpSpPr>
          <p:cNvPr id="14381" name="Group 45">
            <a:extLst>
              <a:ext uri="{FF2B5EF4-FFF2-40B4-BE49-F238E27FC236}">
                <a16:creationId xmlns:a16="http://schemas.microsoft.com/office/drawing/2014/main" id="{F89BA937-2927-46C2-941D-2DA06E29000A}"/>
              </a:ext>
            </a:extLst>
          </p:cNvPr>
          <p:cNvGrpSpPr>
            <a:grpSpLocks/>
          </p:cNvGrpSpPr>
          <p:nvPr/>
        </p:nvGrpSpPr>
        <p:grpSpPr bwMode="auto">
          <a:xfrm>
            <a:off x="3556000" y="4648201"/>
            <a:ext cx="742950" cy="671513"/>
            <a:chOff x="1116" y="1248"/>
            <a:chExt cx="468" cy="423"/>
          </a:xfrm>
        </p:grpSpPr>
        <p:grpSp>
          <p:nvGrpSpPr>
            <p:cNvPr id="14382" name="Group 46">
              <a:extLst>
                <a:ext uri="{FF2B5EF4-FFF2-40B4-BE49-F238E27FC236}">
                  <a16:creationId xmlns:a16="http://schemas.microsoft.com/office/drawing/2014/main" id="{BE122D99-0806-4A5F-BC65-6F2AE15F8E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248"/>
              <a:ext cx="192" cy="240"/>
              <a:chOff x="4164" y="1110"/>
              <a:chExt cx="240" cy="240"/>
            </a:xfrm>
          </p:grpSpPr>
          <p:sp>
            <p:nvSpPr>
              <p:cNvPr id="14383" name="Oval 47">
                <a:extLst>
                  <a:ext uri="{FF2B5EF4-FFF2-40B4-BE49-F238E27FC236}">
                    <a16:creationId xmlns:a16="http://schemas.microsoft.com/office/drawing/2014/main" id="{CDAF0FC1-56FA-48EF-8756-30FB29F539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4" y="1110"/>
                <a:ext cx="240" cy="24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14384" name="Line 48">
                <a:extLst>
                  <a:ext uri="{FF2B5EF4-FFF2-40B4-BE49-F238E27FC236}">
                    <a16:creationId xmlns:a16="http://schemas.microsoft.com/office/drawing/2014/main" id="{59403D83-94E9-49B8-8EC5-C6F15E031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12" y="1236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85" name="Line 49">
                <a:extLst>
                  <a:ext uri="{FF2B5EF4-FFF2-40B4-BE49-F238E27FC236}">
                    <a16:creationId xmlns:a16="http://schemas.microsoft.com/office/drawing/2014/main" id="{33BA0073-0FDB-4512-A0BD-2D16986A54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4212" y="1236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86" name="Text Box 50">
              <a:extLst>
                <a:ext uri="{FF2B5EF4-FFF2-40B4-BE49-F238E27FC236}">
                  <a16:creationId xmlns:a16="http://schemas.microsoft.com/office/drawing/2014/main" id="{BDB42951-7E1D-405E-9DC7-ED6392C786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" y="1440"/>
              <a:ext cx="4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q&gt;0</a:t>
              </a:r>
            </a:p>
          </p:txBody>
        </p:sp>
      </p:grpSp>
      <p:sp>
        <p:nvSpPr>
          <p:cNvPr id="14387" name="Text Box 51">
            <a:extLst>
              <a:ext uri="{FF2B5EF4-FFF2-40B4-BE49-F238E27FC236}">
                <a16:creationId xmlns:a16="http://schemas.microsoft.com/office/drawing/2014/main" id="{CC7BF0BA-ECBE-44C0-9052-6DFBF0A91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886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  <a:sym typeface="Symbol" panose="05050102010706020507" pitchFamily="18" charset="2"/>
              </a:rPr>
              <a:t></a:t>
            </a:r>
          </a:p>
        </p:txBody>
      </p:sp>
      <p:sp>
        <p:nvSpPr>
          <p:cNvPr id="14404" name="Freeform 68">
            <a:extLst>
              <a:ext uri="{FF2B5EF4-FFF2-40B4-BE49-F238E27FC236}">
                <a16:creationId xmlns:a16="http://schemas.microsoft.com/office/drawing/2014/main" id="{0CEA44B2-3BDE-453A-B98D-4103662637B7}"/>
              </a:ext>
            </a:extLst>
          </p:cNvPr>
          <p:cNvSpPr>
            <a:spLocks/>
          </p:cNvSpPr>
          <p:nvPr/>
        </p:nvSpPr>
        <p:spPr bwMode="auto">
          <a:xfrm rot="-680792">
            <a:off x="6616700" y="4381500"/>
            <a:ext cx="1295400" cy="76200"/>
          </a:xfrm>
          <a:custGeom>
            <a:avLst/>
            <a:gdLst>
              <a:gd name="T0" fmla="*/ 0 w 1056"/>
              <a:gd name="T1" fmla="*/ 672 h 832"/>
              <a:gd name="T2" fmla="*/ 432 w 1056"/>
              <a:gd name="T3" fmla="*/ 768 h 832"/>
              <a:gd name="T4" fmla="*/ 768 w 1056"/>
              <a:gd name="T5" fmla="*/ 288 h 832"/>
              <a:gd name="T6" fmla="*/ 1056 w 1056"/>
              <a:gd name="T7" fmla="*/ 0 h 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56" h="832">
                <a:moveTo>
                  <a:pt x="0" y="672"/>
                </a:moveTo>
                <a:cubicBezTo>
                  <a:pt x="152" y="752"/>
                  <a:pt x="304" y="832"/>
                  <a:pt x="432" y="768"/>
                </a:cubicBezTo>
                <a:cubicBezTo>
                  <a:pt x="560" y="704"/>
                  <a:pt x="664" y="416"/>
                  <a:pt x="768" y="288"/>
                </a:cubicBezTo>
                <a:cubicBezTo>
                  <a:pt x="872" y="160"/>
                  <a:pt x="984" y="24"/>
                  <a:pt x="1056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5" name="Text Box 69">
            <a:extLst>
              <a:ext uri="{FF2B5EF4-FFF2-40B4-BE49-F238E27FC236}">
                <a16:creationId xmlns:a16="http://schemas.microsoft.com/office/drawing/2014/main" id="{955665FF-A90C-458B-92A1-35F6FA468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241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V</a:t>
            </a:r>
            <a:r>
              <a:rPr lang="en-US" altLang="en-US" sz="2400" b="1" baseline="-25000">
                <a:latin typeface="Times New Roman" panose="02020603050405020304" pitchFamily="18" charset="0"/>
              </a:rPr>
              <a:t>M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grpSp>
        <p:nvGrpSpPr>
          <p:cNvPr id="14413" name="Group 77">
            <a:extLst>
              <a:ext uri="{FF2B5EF4-FFF2-40B4-BE49-F238E27FC236}">
                <a16:creationId xmlns:a16="http://schemas.microsoft.com/office/drawing/2014/main" id="{B8370F31-80AC-4DD6-845E-60FF353C813E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2743200"/>
            <a:ext cx="3048000" cy="838200"/>
            <a:chOff x="576" y="3264"/>
            <a:chExt cx="2400" cy="672"/>
          </a:xfrm>
        </p:grpSpPr>
        <p:sp>
          <p:nvSpPr>
            <p:cNvPr id="14410" name="Rectangle 74">
              <a:extLst>
                <a:ext uri="{FF2B5EF4-FFF2-40B4-BE49-F238E27FC236}">
                  <a16:creationId xmlns:a16="http://schemas.microsoft.com/office/drawing/2014/main" id="{C652BFA5-1DC5-43D4-937D-26F62B736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264"/>
              <a:ext cx="2400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graphicFrame>
          <p:nvGraphicFramePr>
            <p:cNvPr id="14411" name="Object 75">
              <a:extLst>
                <a:ext uri="{FF2B5EF4-FFF2-40B4-BE49-F238E27FC236}">
                  <a16:creationId xmlns:a16="http://schemas.microsoft.com/office/drawing/2014/main" id="{C370D167-889F-4968-9773-9BA33C2AB50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4" y="3360"/>
            <a:ext cx="2256" cy="4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143000" imgH="228600" progId="Equation.DSMT4">
                    <p:embed/>
                  </p:oleObj>
                </mc:Choice>
                <mc:Fallback>
                  <p:oleObj name="Equation" r:id="rId2" imgW="1143000" imgH="228600" progId="Equation.DSMT4">
                    <p:embed/>
                    <p:pic>
                      <p:nvPicPr>
                        <p:cNvPr id="14411" name="Object 75">
                          <a:extLst>
                            <a:ext uri="{FF2B5EF4-FFF2-40B4-BE49-F238E27FC236}">
                              <a16:creationId xmlns:a16="http://schemas.microsoft.com/office/drawing/2014/main" id="{C370D167-889F-4968-9773-9BA33C2AB50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3360"/>
                          <a:ext cx="2256" cy="4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415" name="Text Box 79">
            <a:extLst>
              <a:ext uri="{FF2B5EF4-FFF2-40B4-BE49-F238E27FC236}">
                <a16:creationId xmlns:a16="http://schemas.microsoft.com/office/drawing/2014/main" id="{5A62D099-D5AB-45C0-9789-DE989EFBC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140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W</a:t>
            </a:r>
            <a:r>
              <a:rPr lang="en-US" altLang="en-US" sz="2400" b="1" baseline="-25000">
                <a:latin typeface="Times New Roman" panose="02020603050405020304" pitchFamily="18" charset="0"/>
              </a:rPr>
              <a:t>M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graphicFrame>
        <p:nvGraphicFramePr>
          <p:cNvPr id="14417" name="Object 81">
            <a:extLst>
              <a:ext uri="{FF2B5EF4-FFF2-40B4-BE49-F238E27FC236}">
                <a16:creationId xmlns:a16="http://schemas.microsoft.com/office/drawing/2014/main" id="{D335D937-C2B8-46F9-9121-B95DF758ADFC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6934200" y="3657600"/>
          <a:ext cx="738188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1960" imgH="228600" progId="Equation.DSMT4">
                  <p:embed/>
                </p:oleObj>
              </mc:Choice>
              <mc:Fallback>
                <p:oleObj name="Equation" r:id="rId4" imgW="291960" imgH="228600" progId="Equation.DSMT4">
                  <p:embed/>
                  <p:pic>
                    <p:nvPicPr>
                      <p:cNvPr id="14417" name="Object 81">
                        <a:extLst>
                          <a:ext uri="{FF2B5EF4-FFF2-40B4-BE49-F238E27FC236}">
                            <a16:creationId xmlns:a16="http://schemas.microsoft.com/office/drawing/2014/main" id="{D335D937-C2B8-46F9-9121-B95DF758AD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3657600"/>
                        <a:ext cx="738188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1804 C 0.02153 -0.00949 0.07518 -0.00741 0.10365 -0.00417 C 0.125 0.00462 0.18629 -0.01966 0.20747 -0.02012 C 0.2257 -0.03169 0.24688 -0.0303 0.27118 -0.03539 C 0.27604 -0.04464 0.28212 -0.03701 0.29097 -0.04418 C 0.2974 -0.04857 0.30226 -0.04649 0.31181 -0.0495 C 0.31806 -0.05135 0.33108 -0.05343 0.33108 -0.0532 C 0.34427 -0.06083 0.33073 -0.05412 0.3474 -0.05898 C 0.38368 -0.07008 0.33594 -0.05667 0.36389 -0.0673 C 0.36962 -0.06962 0.37656 -0.07147 0.38334 -0.07332 C 0.38976 -0.0747 0.39688 -0.07494 0.40278 -0.07679 C 0.41545 -0.08072 0.42448 -0.08465 0.43837 -0.08696 C 0.45295 -0.09737 0.44514 -0.09459 0.45834 -0.09737 " pathEditMode="relative" rAng="0" ptsTypes="fffffffffffff">
                                      <p:cBhvr>
                                        <p:cTn id="28" dur="2000" fill="hold"/>
                                        <p:tgtEl>
                                          <p:spTgt spid="14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28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4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Text Box 7">
            <a:extLst>
              <a:ext uri="{FF2B5EF4-FFF2-40B4-BE49-F238E27FC236}">
                <a16:creationId xmlns:a16="http://schemas.microsoft.com/office/drawing/2014/main" id="{49AFE588-795E-4BDF-9C11-AFBB0673A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752601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50202" name="Picture 26">
            <a:extLst>
              <a:ext uri="{FF2B5EF4-FFF2-40B4-BE49-F238E27FC236}">
                <a16:creationId xmlns:a16="http://schemas.microsoft.com/office/drawing/2014/main" id="{F855F7B9-7E14-4542-948A-8DF046C67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42" y="152400"/>
            <a:ext cx="3810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203" name="Line 27">
            <a:extLst>
              <a:ext uri="{FF2B5EF4-FFF2-40B4-BE49-F238E27FC236}">
                <a16:creationId xmlns:a16="http://schemas.microsoft.com/office/drawing/2014/main" id="{D4EFC4D6-FF80-481A-B3BE-21992ECB51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762000"/>
            <a:ext cx="12954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5" name="Rectangle 29">
            <a:extLst>
              <a:ext uri="{FF2B5EF4-FFF2-40B4-BE49-F238E27FC236}">
                <a16:creationId xmlns:a16="http://schemas.microsoft.com/office/drawing/2014/main" id="{2337C6A7-FA51-4A65-BB32-341AD5B04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00" y="0"/>
            <a:ext cx="83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h</a:t>
            </a:r>
            <a:r>
              <a:rPr lang="en-US" altLang="en-US" sz="3200" baseline="-25000"/>
              <a:t>1</a:t>
            </a:r>
            <a:endParaRPr lang="en-US" altLang="en-US" sz="3200"/>
          </a:p>
        </p:txBody>
      </p:sp>
      <p:sp>
        <p:nvSpPr>
          <p:cNvPr id="50206" name="Rectangle 30">
            <a:extLst>
              <a:ext uri="{FF2B5EF4-FFF2-40B4-BE49-F238E27FC236}">
                <a16:creationId xmlns:a16="http://schemas.microsoft.com/office/drawing/2014/main" id="{E1899043-7B0C-44E1-9E2A-C150D799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486400"/>
            <a:ext cx="83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h</a:t>
            </a:r>
            <a:r>
              <a:rPr lang="en-US" altLang="en-US" sz="3200" baseline="-25000"/>
              <a:t>2</a:t>
            </a:r>
            <a:endParaRPr lang="en-US" altLang="en-US" sz="3200"/>
          </a:p>
        </p:txBody>
      </p:sp>
      <p:sp>
        <p:nvSpPr>
          <p:cNvPr id="50207" name="Line 31">
            <a:extLst>
              <a:ext uri="{FF2B5EF4-FFF2-40B4-BE49-F238E27FC236}">
                <a16:creationId xmlns:a16="http://schemas.microsoft.com/office/drawing/2014/main" id="{2C5525F3-D791-46FC-BF6F-CD094F626B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62484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9" name="Freeform 33">
            <a:extLst>
              <a:ext uri="{FF2B5EF4-FFF2-40B4-BE49-F238E27FC236}">
                <a16:creationId xmlns:a16="http://schemas.microsoft.com/office/drawing/2014/main" id="{AE3A82B8-7AAD-47A2-B21B-3F5B8AB16A3C}"/>
              </a:ext>
            </a:extLst>
          </p:cNvPr>
          <p:cNvSpPr>
            <a:spLocks/>
          </p:cNvSpPr>
          <p:nvPr/>
        </p:nvSpPr>
        <p:spPr bwMode="auto">
          <a:xfrm rot="-1629899">
            <a:off x="7848600" y="2286000"/>
            <a:ext cx="1752600" cy="2438400"/>
          </a:xfrm>
          <a:custGeom>
            <a:avLst/>
            <a:gdLst>
              <a:gd name="T0" fmla="*/ 0 w 1104"/>
              <a:gd name="T1" fmla="*/ 0 h 1536"/>
              <a:gd name="T2" fmla="*/ 144 w 1104"/>
              <a:gd name="T3" fmla="*/ 624 h 1536"/>
              <a:gd name="T4" fmla="*/ 480 w 1104"/>
              <a:gd name="T5" fmla="*/ 1200 h 1536"/>
              <a:gd name="T6" fmla="*/ 1104 w 1104"/>
              <a:gd name="T7" fmla="*/ 1536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04" h="1536">
                <a:moveTo>
                  <a:pt x="0" y="0"/>
                </a:moveTo>
                <a:cubicBezTo>
                  <a:pt x="32" y="212"/>
                  <a:pt x="64" y="424"/>
                  <a:pt x="144" y="624"/>
                </a:cubicBezTo>
                <a:cubicBezTo>
                  <a:pt x="224" y="824"/>
                  <a:pt x="320" y="1048"/>
                  <a:pt x="480" y="1200"/>
                </a:cubicBezTo>
                <a:cubicBezTo>
                  <a:pt x="640" y="1352"/>
                  <a:pt x="1000" y="1480"/>
                  <a:pt x="1104" y="153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0" name="Line 34">
            <a:extLst>
              <a:ext uri="{FF2B5EF4-FFF2-40B4-BE49-F238E27FC236}">
                <a16:creationId xmlns:a16="http://schemas.microsoft.com/office/drawing/2014/main" id="{BACBE9D9-BE55-47EB-89EE-7AEF8CB736B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505200"/>
            <a:ext cx="3556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1" name="Text Box 35">
            <a:extLst>
              <a:ext uri="{FF2B5EF4-FFF2-40B4-BE49-F238E27FC236}">
                <a16:creationId xmlns:a16="http://schemas.microsoft.com/office/drawing/2014/main" id="{70EF43A2-40F7-496C-944C-23A85A803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286000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CC"/>
                </a:solidFill>
              </a:rPr>
              <a:t>M</a:t>
            </a:r>
          </a:p>
        </p:txBody>
      </p:sp>
      <p:sp>
        <p:nvSpPr>
          <p:cNvPr id="50212" name="Text Box 36">
            <a:extLst>
              <a:ext uri="{FF2B5EF4-FFF2-40B4-BE49-F238E27FC236}">
                <a16:creationId xmlns:a16="http://schemas.microsoft.com/office/drawing/2014/main" id="{9509B00A-9867-4B34-85F2-7AF6EA32A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200" y="3657600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50213" name="Text Box 37">
            <a:extLst>
              <a:ext uri="{FF2B5EF4-FFF2-40B4-BE49-F238E27FC236}">
                <a16:creationId xmlns:a16="http://schemas.microsoft.com/office/drawing/2014/main" id="{F0AFADA3-8573-45C4-9132-409BBB358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6576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50214" name="Line 38">
            <a:extLst>
              <a:ext uri="{FF2B5EF4-FFF2-40B4-BE49-F238E27FC236}">
                <a16:creationId xmlns:a16="http://schemas.microsoft.com/office/drawing/2014/main" id="{D4C12E7E-BA2C-4E41-9402-DC79A01BB5D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762000"/>
            <a:ext cx="0" cy="548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5" name="Rectangle 39">
            <a:extLst>
              <a:ext uri="{FF2B5EF4-FFF2-40B4-BE49-F238E27FC236}">
                <a16:creationId xmlns:a16="http://schemas.microsoft.com/office/drawing/2014/main" id="{808C6D4D-AD65-4867-BE21-E9BEED99A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505200"/>
            <a:ext cx="83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h</a:t>
            </a:r>
            <a:r>
              <a:rPr lang="en-US" altLang="en-US" sz="3200" baseline="-25000"/>
              <a:t>12</a:t>
            </a:r>
            <a:endParaRPr lang="en-US" altLang="en-US" sz="3200"/>
          </a:p>
        </p:txBody>
      </p:sp>
      <p:sp>
        <p:nvSpPr>
          <p:cNvPr id="50216" name="Text Box 40">
            <a:extLst>
              <a:ext uri="{FF2B5EF4-FFF2-40B4-BE49-F238E27FC236}">
                <a16:creationId xmlns:a16="http://schemas.microsoft.com/office/drawing/2014/main" id="{23ED6418-C7D4-429E-9A73-DD081431B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51460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0066"/>
                </a:solidFill>
              </a:rPr>
              <a:t>V</a:t>
            </a:r>
            <a:r>
              <a:rPr lang="en-US" altLang="en-US" sz="3200" baseline="-25000">
                <a:solidFill>
                  <a:srgbClr val="FF0066"/>
                </a:solidFill>
              </a:rPr>
              <a:t>M</a:t>
            </a:r>
            <a:endParaRPr lang="en-US" altLang="en-US" sz="3200">
              <a:solidFill>
                <a:srgbClr val="FF0066"/>
              </a:solidFill>
            </a:endParaRPr>
          </a:p>
        </p:txBody>
      </p:sp>
      <p:sp>
        <p:nvSpPr>
          <p:cNvPr id="50217" name="Text Box 41">
            <a:extLst>
              <a:ext uri="{FF2B5EF4-FFF2-40B4-BE49-F238E27FC236}">
                <a16:creationId xmlns:a16="http://schemas.microsoft.com/office/drawing/2014/main" id="{6AC44BA2-BB6E-443A-984A-712B4A54B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200" y="4144964"/>
            <a:ext cx="685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0066"/>
                </a:solidFill>
              </a:rPr>
              <a:t>V</a:t>
            </a:r>
            <a:r>
              <a:rPr lang="en-US" altLang="en-US" sz="3200" baseline="-25000">
                <a:solidFill>
                  <a:srgbClr val="FF0066"/>
                </a:solidFill>
              </a:rPr>
              <a:t>N</a:t>
            </a:r>
            <a:endParaRPr lang="en-US" altLang="en-US" sz="320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0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0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0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502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502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0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0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05" grpId="0"/>
      <p:bldP spid="50206" grpId="0"/>
      <p:bldP spid="50211" grpId="0"/>
      <p:bldP spid="50212" grpId="0"/>
      <p:bldP spid="50213" grpId="0"/>
      <p:bldP spid="50215" grpId="0"/>
      <p:bldP spid="50216" grpId="0"/>
      <p:bldP spid="502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45DC-9E7F-4F5E-BCAA-715A20B9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812" y="228600"/>
            <a:ext cx="7860792" cy="1143000"/>
          </a:xfrm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SỰ TƯƠNG TỰ GIỮA THẾ NĂNG TRỌNG TRƯỜNG VÀ THẾ NĂNG TĨNH ĐIỆN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7A3EA-2567-45B4-80A8-400B2F4FD4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59608" y="1828800"/>
            <a:ext cx="3657600" cy="3048000"/>
          </a:xfrm>
        </p:spPr>
        <p:txBody>
          <a:bodyPr/>
          <a:lstStyle/>
          <a:p>
            <a:pPr marL="82296" indent="0" algn="ctr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Thế năng trọng trường của vật m: </a:t>
            </a:r>
          </a:p>
          <a:p>
            <a:pPr marL="82296" indent="0" algn="ctr">
              <a:buNone/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mgz</a:t>
            </a:r>
            <a:r>
              <a:rPr lang="en-US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82296" indent="0" algn="ctr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baseline="-250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: chỉ phụ thuộc vị trí M trong trọng trường, không phụ thuộc 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461D4-A2E0-4930-A5CE-D4EC784D3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0088" y="1828800"/>
            <a:ext cx="3657600" cy="3048000"/>
          </a:xfrm>
        </p:spPr>
        <p:txBody>
          <a:bodyPr/>
          <a:lstStyle/>
          <a:p>
            <a:pPr marL="82296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Thế năng tĩnh điện của điện tích q: </a:t>
            </a:r>
          </a:p>
          <a:p>
            <a:pPr marL="82296" indent="0" algn="ctr">
              <a:buNone/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q.V</a:t>
            </a:r>
            <a:r>
              <a:rPr lang="en-US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96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aseline="-250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: chỉ phụ thuộc vị trí của M trong điện trường, không phụ thuộc q</a:t>
            </a:r>
          </a:p>
        </p:txBody>
      </p:sp>
    </p:spTree>
    <p:extLst>
      <p:ext uri="{BB962C8B-B14F-4D97-AF65-F5344CB8AC3E}">
        <p14:creationId xmlns:p14="http://schemas.microsoft.com/office/powerpoint/2010/main" val="3075661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4818" y="1871567"/>
            <a:ext cx="34676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Khái niệm điện thế</a:t>
            </a:r>
            <a:endParaRPr lang="vi-VN" sz="2800" b="1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3495" y="567417"/>
            <a:ext cx="6297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ĐIỆN THẾ. HIỆU ĐIỆN THẾ</a:t>
            </a:r>
            <a:endParaRPr lang="vi-VN" sz="3600" b="1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2080" y="1268385"/>
            <a:ext cx="25806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008000"/>
                </a:solidFill>
                <a:latin typeface="Times New Roman" panose="02020603050405020304" pitchFamily="18" charset="0"/>
              </a:rPr>
              <a:t>I – ĐIỆN THẾ</a:t>
            </a:r>
            <a:endParaRPr lang="vi-VN" sz="3000" b="1">
              <a:solidFill>
                <a:srgbClr val="008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514600" y="1219200"/>
            <a:ext cx="8077200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90800" y="56567"/>
            <a:ext cx="719434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8000"/>
                </a:solidFill>
              </a:rPr>
              <a:t>5</a:t>
            </a:r>
            <a:endParaRPr lang="vi-VN" sz="6600" b="1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843" y="56567"/>
            <a:ext cx="998248" cy="10147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4191000"/>
            <a:ext cx="78208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3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vi-VN" sz="3000" baseline="-25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vi-VN" sz="3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gọi là điện thế tại M, V</a:t>
            </a:r>
            <a:r>
              <a:rPr lang="vi-VN" sz="3000" baseline="-25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vi-VN" sz="3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không phụ thuộc vào q, chỉ phụ thuộc điện trường tại M, đặc trưng cho điện trường về phương diện tạo ra thế năng của điện tích q.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548311"/>
              </p:ext>
            </p:extLst>
          </p:nvPr>
        </p:nvGraphicFramePr>
        <p:xfrm>
          <a:off x="4267201" y="2695292"/>
          <a:ext cx="2948167" cy="1195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080" imgH="431640" progId="Equation.DSMT4">
                  <p:embed/>
                </p:oleObj>
              </mc:Choice>
              <mc:Fallback>
                <p:oleObj name="Equation" r:id="rId3" imgW="1054080" imgH="4316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1" y="2695292"/>
                        <a:ext cx="2948167" cy="11952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04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0800" y="218640"/>
            <a:ext cx="2252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Định nghĩa</a:t>
            </a:r>
            <a:endParaRPr lang="vi-VN" sz="2800" b="1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5600" y="853179"/>
            <a:ext cx="739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>
                <a:latin typeface="Times New Roman" panose="02020603050405020304" pitchFamily="18" charset="0"/>
                <a:ea typeface="Arial" panose="020B0604020202020204" pitchFamily="34" charset="0"/>
              </a:rPr>
              <a:t>Điện thế tại một điểm M trong điện trường đặc trưng cho điện trường về phương diện tạo ra thế năng khi đặt tại đó một điện tích q. Được xác định theo công thức:</a:t>
            </a:r>
            <a:endParaRPr lang="vi-VN" sz="300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902990"/>
              </p:ext>
            </p:extLst>
          </p:nvPr>
        </p:nvGraphicFramePr>
        <p:xfrm>
          <a:off x="5334000" y="2933041"/>
          <a:ext cx="2133600" cy="1183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72840" imgH="431640" progId="Equation.DSMT4">
                  <p:embed/>
                </p:oleObj>
              </mc:Choice>
              <mc:Fallback>
                <p:oleObj name="Equation" r:id="rId2" imgW="672840" imgH="4316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933041"/>
                        <a:ext cx="2133600" cy="11832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964874" y="4257158"/>
            <a:ext cx="73221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600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 vị: V</a:t>
            </a:r>
            <a:r>
              <a:rPr lang="vi-VN" sz="2600" i="1" baseline="-25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vi-VN" sz="2600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(V)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600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 thế là đại lượng đại số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600" i="1">
                <a:latin typeface="Times New Roman" panose="02020603050405020304" pitchFamily="18" charset="0"/>
                <a:ea typeface="Arial" panose="020B0604020202020204" pitchFamily="34" charset="0"/>
              </a:rPr>
              <a:t>Thường chọn mốc điện thế V = 0 tại mặt đất hoặc một điểm ở vô cực</a:t>
            </a:r>
            <a:endParaRPr lang="vi-VN" sz="2600" i="1"/>
          </a:p>
        </p:txBody>
      </p:sp>
      <p:sp>
        <p:nvSpPr>
          <p:cNvPr id="15" name="TextBox 14"/>
          <p:cNvSpPr txBox="1"/>
          <p:nvPr/>
        </p:nvSpPr>
        <p:spPr>
          <a:xfrm>
            <a:off x="7620000" y="5949929"/>
            <a:ext cx="2289464" cy="584775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C1</a:t>
            </a:r>
          </a:p>
        </p:txBody>
      </p:sp>
    </p:spTree>
    <p:extLst>
      <p:ext uri="{BB962C8B-B14F-4D97-AF65-F5344CB8AC3E}">
        <p14:creationId xmlns:p14="http://schemas.microsoft.com/office/powerpoint/2010/main" val="336768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11&quot;&gt;&lt;property id=&quot;20148&quot; value=&quot;5&quot;/&gt;&lt;property id=&quot;20300&quot; value=&quot;Slide 1&quot;/&gt;&lt;property id=&quot;20307&quot; value=&quot;258&quot;/&gt;&lt;/object&gt;&lt;object type=&quot;3&quot; unique_id=&quot;10039&quot;&gt;&lt;property id=&quot;20148&quot; value=&quot;5&quot;/&gt;&lt;property id=&quot;20300&quot; value=&quot;Slide 2&quot;/&gt;&lt;property id=&quot;20307&quot; value=&quot;259&quot;/&gt;&lt;/object&gt;&lt;object type=&quot;3&quot; unique_id=&quot;10086&quot;&gt;&lt;property id=&quot;20148&quot; value=&quot;5&quot;/&gt;&lt;property id=&quot;20300&quot; value=&quot;Slide 3&quot;/&gt;&lt;property id=&quot;20307&quot; value=&quot;260&quot;/&gt;&lt;/object&gt;&lt;object type=&quot;3&quot; unique_id=&quot;10162&quot;&gt;&lt;property id=&quot;20148&quot; value=&quot;5&quot;/&gt;&lt;property id=&quot;20300&quot; value=&quot;Slide 4&quot;/&gt;&lt;property id=&quot;20307&quot; value=&quot;261&quot;/&gt;&lt;/object&gt;&lt;object type=&quot;3&quot; unique_id=&quot;10163&quot;&gt;&lt;property id=&quot;20148&quot; value=&quot;5&quot;/&gt;&lt;property id=&quot;20300&quot; value=&quot;Slide 5&quot;/&gt;&lt;property id=&quot;20307&quot; value=&quot;262&quot;/&gt;&lt;/object&gt;&lt;object type=&quot;3&quot; unique_id=&quot;10164&quot;&gt;&lt;property id=&quot;20148&quot; value=&quot;5&quot;/&gt;&lt;property id=&quot;20300&quot; value=&quot;Slide 6&quot;/&gt;&lt;property id=&quot;20307&quot; value=&quot;263&quot;/&gt;&lt;/object&gt;&lt;object type=&quot;3&quot; unique_id=&quot;10166&quot;&gt;&lt;property id=&quot;20148&quot; value=&quot;5&quot;/&gt;&lt;property id=&quot;20300&quot; value=&quot;Slide 7&quot;/&gt;&lt;property id=&quot;20307&quot; value=&quot;265&quot;/&gt;&lt;/object&gt;&lt;object type=&quot;3&quot; unique_id=&quot;10339&quot;&gt;&lt;property id=&quot;20148&quot; value=&quot;5&quot;/&gt;&lt;property id=&quot;20300&quot; value=&quot;Slide 8&quot;/&gt;&lt;property id=&quot;20307&quot; value=&quot;268&quot;/&gt;&lt;/object&gt;&lt;object type=&quot;3&quot; unique_id=&quot;10717&quot;&gt;&lt;property id=&quot;20148&quot; value=&quot;5&quot;/&gt;&lt;property id=&quot;20300&quot; value=&quot;Slide 9&quot;/&gt;&lt;property id=&quot;20307&quot; value=&quot;277&quot;/&gt;&lt;/object&gt;&lt;object type=&quot;3&quot; unique_id=&quot;10737&quot;&gt;&lt;property id=&quot;20148&quot; value=&quot;5&quot;/&gt;&lt;property id=&quot;20300&quot; value=&quot;Slide 10&quot;/&gt;&lt;property id=&quot;20307&quot; value=&quot;278&quot;/&gt;&lt;/object&gt;&lt;object type=&quot;3&quot; unique_id=&quot;11122&quot;&gt;&lt;property id=&quot;20148&quot; value=&quot;5&quot;/&gt;&lt;property id=&quot;20300&quot; value=&quot;Slide 13&quot;/&gt;&lt;property id=&quot;20307&quot; value=&quot;280&quot;/&gt;&lt;/object&gt;&lt;object type=&quot;3&quot; unique_id=&quot;11123&quot;&gt;&lt;property id=&quot;20148&quot; value=&quot;5&quot;/&gt;&lt;property id=&quot;20300&quot; value=&quot;Slide 14&quot;/&gt;&lt;property id=&quot;20307&quot; value=&quot;281&quot;/&gt;&lt;/object&gt;&lt;object type=&quot;3&quot; unique_id=&quot;11124&quot;&gt;&lt;property id=&quot;20148&quot; value=&quot;5&quot;/&gt;&lt;property id=&quot;20300&quot; value=&quot;Slide 19&quot;/&gt;&lt;property id=&quot;20307&quot; value=&quot;279&quot;/&gt;&lt;/object&gt;&lt;object type=&quot;3&quot; unique_id=&quot;11293&quot;&gt;&lt;property id=&quot;20148&quot; value=&quot;5&quot;/&gt;&lt;property id=&quot;20300&quot; value=&quot;Slide 15&quot;/&gt;&lt;property id=&quot;20307&quot; value=&quot;282&quot;/&gt;&lt;/object&gt;&lt;object type=&quot;3&quot; unique_id=&quot;11357&quot;&gt;&lt;property id=&quot;20148&quot; value=&quot;5&quot;/&gt;&lt;property id=&quot;20300&quot; value=&quot;Slide 16&quot;/&gt;&lt;property id=&quot;20307&quot; value=&quot;283&quot;/&gt;&lt;/object&gt;&lt;object type=&quot;3&quot; unique_id=&quot;11424&quot;&gt;&lt;property id=&quot;20148&quot; value=&quot;5&quot;/&gt;&lt;property id=&quot;20300&quot; value=&quot;Slide 17&quot;/&gt;&lt;property id=&quot;20307&quot; value=&quot;284&quot;/&gt;&lt;/object&gt;&lt;object type=&quot;3&quot; unique_id=&quot;11540&quot;&gt;&lt;property id=&quot;20148&quot; value=&quot;5&quot;/&gt;&lt;property id=&quot;20300&quot; value=&quot;Slide 18&quot;/&gt;&lt;property id=&quot;20307&quot; value=&quot;285&quot;/&gt;&lt;/object&gt;&lt;object type=&quot;3&quot; unique_id=&quot;11709&quot;&gt;&lt;property id=&quot;20148&quot; value=&quot;5&quot;/&gt;&lt;property id=&quot;20300&quot; value=&quot;Slide 11&quot;/&gt;&lt;property id=&quot;20307&quot; value=&quot;287&quot;/&gt;&lt;/object&gt;&lt;object type=&quot;3&quot; unique_id=&quot;12085&quot;&gt;&lt;property id=&quot;20148&quot; value=&quot;5&quot;/&gt;&lt;property id=&quot;20300&quot; value=&quot;Slide 12&quot;/&gt;&lt;property id=&quot;20307&quot; value=&quot;288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51000" t="-20000" r="2000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3916</TotalTime>
  <Words>1169</Words>
  <Application>Microsoft Office PowerPoint</Application>
  <PresentationFormat>Widescreen</PresentationFormat>
  <Paragraphs>116</Paragraphs>
  <Slides>23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.VnTime</vt:lpstr>
      <vt:lpstr>Arial</vt:lpstr>
      <vt:lpstr>Calibri</vt:lpstr>
      <vt:lpstr>Calibri Light</vt:lpstr>
      <vt:lpstr>Gill Sans MT</vt:lpstr>
      <vt:lpstr>Tahoma</vt:lpstr>
      <vt:lpstr>Times New Roman</vt:lpstr>
      <vt:lpstr>Verdana</vt:lpstr>
      <vt:lpstr>Wingdings 2</vt:lpstr>
      <vt:lpstr>Solstice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SỰ TƯƠNG TỰ GIỮA THẾ NĂNG TRỌNG TRƯỜNG VÀ THẾ NĂNG TĨNH ĐIỆN</vt:lpstr>
      <vt:lpstr>PowerPoint Presentation</vt:lpstr>
      <vt:lpstr>PowerPoint Presentation</vt:lpstr>
      <vt:lpstr>PowerPoint Presentation</vt:lpstr>
      <vt:lpstr>PowerPoint Presentation</vt:lpstr>
      <vt:lpstr>HAI ĐẠI LƯỢNG ĐẶC TRƯNG CHO ĐIỆN TRƯỜNG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THIẾT BỊ LỌC BỤI TĨNH ĐIỆN</vt:lpstr>
      <vt:lpstr>THIẾT BỊ LỌC BỤI TĨNH ĐIỆN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Thị Minh Nguyệt Trương</cp:lastModifiedBy>
  <cp:revision>115</cp:revision>
  <cp:lastPrinted>1601-01-01T00:00:00Z</cp:lastPrinted>
  <dcterms:created xsi:type="dcterms:W3CDTF">1601-01-01T00:00:00Z</dcterms:created>
  <dcterms:modified xsi:type="dcterms:W3CDTF">2021-09-08T11:00:57Z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