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304" r:id="rId7"/>
    <p:sldId id="306" r:id="rId8"/>
    <p:sldId id="303" r:id="rId9"/>
    <p:sldId id="294" r:id="rId10"/>
    <p:sldId id="295" r:id="rId11"/>
    <p:sldId id="308" r:id="rId12"/>
    <p:sldId id="309" r:id="rId13"/>
    <p:sldId id="298" r:id="rId14"/>
    <p:sldId id="312" r:id="rId15"/>
    <p:sldId id="313" r:id="rId16"/>
    <p:sldId id="314" r:id="rId17"/>
    <p:sldId id="310" r:id="rId18"/>
    <p:sldId id="3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AED3B"/>
    <a:srgbClr val="15142A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94494" autoAdjust="0"/>
  </p:normalViewPr>
  <p:slideViewPr>
    <p:cSldViewPr snapToGrid="0">
      <p:cViewPr varScale="1">
        <p:scale>
          <a:sx n="96" d="100"/>
          <a:sy n="96" d="100"/>
        </p:scale>
        <p:origin x="1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15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9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3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8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3.sv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nhiên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S6-C1-B5-T 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75755" y="1306261"/>
            <a:ext cx="102879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</a:rPr>
              <a:t>Tìm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E.coli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 120 </a:t>
            </a:r>
            <a:r>
              <a:rPr lang="en-US" sz="3200" dirty="0" err="1">
                <a:solidFill>
                  <a:srgbClr val="FF0000"/>
                </a:solidFill>
              </a:rPr>
              <a:t>phút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bao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nhiêu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lúc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1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 err="1">
                <a:solidFill>
                  <a:srgbClr val="FF0000"/>
                </a:solidFill>
              </a:rPr>
              <a:t>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điều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nuôi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thích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hợp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cứ</a:t>
            </a:r>
            <a:r>
              <a:rPr lang="en-US" sz="3200" dirty="0">
                <a:solidFill>
                  <a:srgbClr val="FF0000"/>
                </a:solidFill>
              </a:rPr>
              <a:t> 20 </a:t>
            </a:r>
            <a:r>
              <a:rPr lang="en-US" sz="3200" dirty="0" err="1">
                <a:solidFill>
                  <a:srgbClr val="FF0000"/>
                </a:solidFill>
              </a:rPr>
              <a:t>phút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thì</a:t>
            </a:r>
            <a:r>
              <a:rPr lang="en-US" sz="3200" dirty="0">
                <a:solidFill>
                  <a:srgbClr val="FF0000"/>
                </a:solidFill>
              </a:rPr>
              <a:t> phải </a:t>
            </a:r>
            <a:r>
              <a:rPr lang="en-US" sz="3200" dirty="0" err="1">
                <a:solidFill>
                  <a:srgbClr val="FF0000"/>
                </a:solidFill>
              </a:rPr>
              <a:t>nhân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lần</a:t>
            </a:r>
            <a:r>
              <a:rPr lang="en-US" sz="3200" dirty="0">
                <a:solidFill>
                  <a:srgbClr val="FF0000"/>
                </a:solidFill>
              </a:rPr>
              <a:t>)?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766" y="-290274"/>
            <a:ext cx="1794609" cy="1794609"/>
          </a:xfrm>
          <a:prstGeom prst="rect">
            <a:avLst/>
          </a:prstGeom>
        </p:spPr>
      </p:pic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14263" y="3039164"/>
            <a:ext cx="10287909" cy="2862322"/>
          </a:xfrm>
          <a:prstGeom prst="rect">
            <a:avLst/>
          </a:prstGeom>
          <a:blipFill rotWithShape="1">
            <a:blip r:embed="rId3"/>
            <a:stretch>
              <a:fillRect l="-1777" t="-3198" b="-6823"/>
            </a:stretch>
          </a:blipFill>
        </p:spPr>
        <p:txBody>
          <a:bodyPr/>
          <a:lstStyle/>
          <a:p>
            <a:r>
              <a:rPr lang="en-US" sz="2400">
                <a:noFill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6065" y="368710"/>
            <a:ext cx="331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2: </a:t>
            </a:r>
          </a:p>
        </p:txBody>
      </p:sp>
      <p:sp>
        <p:nvSpPr>
          <p:cNvPr id="17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7248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ĐỘNG VẬN DỤNG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54740" y="2296206"/>
                <a:ext cx="8620856" cy="1896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Tìmsốtựnhiên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800" b="0" dirty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=</m:t>
                    </m:r>
                    <m:r>
                      <a:rPr lang="en-US" sz="3800" b="0" i="0" smtClean="0">
                        <a:latin typeface="Cambria Math"/>
                      </a:rPr>
                      <m:t>8</m:t>
                    </m:r>
                  </m:oMath>
                </a14:m>
                <a:r>
                  <a:rPr lang="en-US" sz="3800" b="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40" y="2296206"/>
                <a:ext cx="8620856" cy="1896609"/>
              </a:xfrm>
              <a:prstGeom prst="rect">
                <a:avLst/>
              </a:prstGeom>
              <a:blipFill rotWithShape="1">
                <a:blip r:embed="rId8"/>
                <a:stretch>
                  <a:fillRect l="-2261" t="-5145" b="-9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359" y="2300703"/>
            <a:ext cx="1802632" cy="16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812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ĐỘNG VẬN DỤNG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Tìmsốtựnhiên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) 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=9</m:t>
                      </m:r>
                    </m:oMath>
                  </m:oMathPara>
                </a14:m>
                <a:endParaRPr lang="en-US" sz="3800" b="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80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3800" b="0" dirty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>
                    <a:latin typeface="Arial" pitchFamily="34" charset="0"/>
                    <a:cs typeface="Arial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=2.</m:t>
                    </m:r>
                  </m:oMath>
                </a14:m>
                <a:endParaRPr lang="en-US" sz="3800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  <a:blipFill rotWithShape="1">
                <a:blip r:embed="rId8"/>
                <a:stretch>
                  <a:fillRect l="-2334" t="-323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61820" y="403430"/>
            <a:ext cx="2340300" cy="234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41" y="6207540"/>
            <a:ext cx="339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HS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treo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9862"/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800" b="0" dirty="0">
                    <a:latin typeface="Cambria Math"/>
                    <a:cs typeface="Times New Roman" panose="02020603050405020304" pitchFamily="18" charset="0"/>
                  </a:rPr>
                  <a:t>8</a:t>
                </a:r>
              </a:p>
              <a:p>
                <a:pPr marL="16986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80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3800" b="0" dirty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>
                    <a:latin typeface="Arial" pitchFamily="34" charset="0"/>
                    <a:cs typeface="Arial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=3.</m:t>
                    </m:r>
                  </m:oMath>
                </a14:m>
                <a:endParaRPr lang="en-US" sz="3800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  <a:blipFill rotWithShape="1">
                <a:blip r:embed="rId10"/>
                <a:stretch>
                  <a:fillRect l="-547" t="-3865"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5526"/>
          <a:stretch/>
        </p:blipFill>
        <p:spPr>
          <a:xfrm>
            <a:off x="586544" y="1407424"/>
            <a:ext cx="6477934" cy="10932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543" y="689825"/>
            <a:ext cx="40975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0664"/>
          <a:stretch/>
        </p:blipFill>
        <p:spPr>
          <a:xfrm>
            <a:off x="5032632" y="2775069"/>
            <a:ext cx="4837471" cy="373786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07975" y="2492478"/>
            <a:ext cx="5109810" cy="40853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465350" y="3324129"/>
            <a:ext cx="2587566" cy="294857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95676" y="3466844"/>
            <a:ext cx="2452909" cy="2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96413" y="1047135"/>
            <a:ext cx="11135032" cy="536841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96053" y="2050022"/>
            <a:ext cx="10073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000">
                <a:latin typeface="Arial" pitchFamily="34" charset="0"/>
                <a:cs typeface="Arial" pitchFamily="34" charset="0"/>
              </a:rPr>
              <a:t>Nắm </a:t>
            </a:r>
            <a:r>
              <a:rPr lang="nl-NL" sz="3000" dirty="0">
                <a:latin typeface="Arial" pitchFamily="34" charset="0"/>
                <a:cs typeface="Arial" pitchFamily="34" charset="0"/>
              </a:rPr>
              <a:t>khái niệm lũy thừa ,cách đọc lũy thừa , phân biệt cơ số, số và số mũ; cách viết lũy thừa, viết gọn một tích của nhiều số giống nhau bằng lũy thừa,tính được lũy thừa của một số tự nhiên; biết đọc viết, tính được bình phương, lập phương của một số tự nhiên;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NL" sz="3000">
                <a:latin typeface="Arial" pitchFamily="34" charset="0"/>
                <a:cs typeface="Arial" pitchFamily="34" charset="0"/>
              </a:rPr>
              <a:t>Biết </a:t>
            </a:r>
            <a:r>
              <a:rPr lang="nl-NL" sz="3000" dirty="0">
                <a:latin typeface="Arial" pitchFamily="34" charset="0"/>
                <a:cs typeface="Arial" pitchFamily="34" charset="0"/>
              </a:rPr>
              <a:t>nhân , chia hai lũy thừa cùng cơ </a:t>
            </a:r>
            <a:r>
              <a:rPr lang="nl-NL" sz="3000">
                <a:latin typeface="Arial" pitchFamily="34" charset="0"/>
                <a:cs typeface="Arial" pitchFamily="34" charset="0"/>
              </a:rPr>
              <a:t>số.</a:t>
            </a:r>
          </a:p>
          <a:p>
            <a:pPr>
              <a:buFontTx/>
              <a:buChar char="-"/>
            </a:pPr>
            <a:r>
              <a:rPr lang="nl-NL" sz="3000">
                <a:latin typeface="Arial" pitchFamily="34" charset="0"/>
                <a:cs typeface="Arial" pitchFamily="34" charset="0"/>
              </a:rPr>
              <a:t> Xem lại các dạng bài tập đã sữa.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r>
              <a:rPr lang="vi-VN" sz="3000" dirty="0"/>
              <a:t>- Chuẩn bị giờ sau:</a:t>
            </a:r>
            <a:r>
              <a:rPr lang="en-US" sz="3000" dirty="0"/>
              <a:t> </a:t>
            </a:r>
            <a:r>
              <a:rPr lang="en-US" sz="3000" dirty="0" err="1"/>
              <a:t>Thứ</a:t>
            </a:r>
            <a:r>
              <a:rPr lang="en-US" sz="3000" dirty="0"/>
              <a:t> </a:t>
            </a:r>
            <a:r>
              <a:rPr lang="en-US" sz="3000" dirty="0" err="1"/>
              <a:t>tự</a:t>
            </a:r>
            <a:r>
              <a:rPr lang="en-US" sz="3000" dirty="0"/>
              <a:t> </a:t>
            </a:r>
            <a:r>
              <a:rPr lang="en-US" sz="3000" dirty="0" err="1"/>
              <a:t>thực</a:t>
            </a:r>
            <a:r>
              <a:rPr lang="en-US" sz="3000" dirty="0"/>
              <a:t> </a:t>
            </a:r>
            <a:r>
              <a:rPr lang="en-US" sz="3000" dirty="0" err="1"/>
              <a:t>hiện</a:t>
            </a:r>
            <a:r>
              <a:rPr lang="en-US" sz="3000" dirty="0"/>
              <a:t> </a:t>
            </a:r>
            <a:r>
              <a:rPr lang="en-US" sz="3000" dirty="0" err="1"/>
              <a:t>phép</a:t>
            </a:r>
            <a:r>
              <a:rPr lang="en-US" sz="3000" dirty="0"/>
              <a:t> </a:t>
            </a:r>
            <a:r>
              <a:rPr lang="en-US" sz="3000" err="1"/>
              <a:t>tính</a:t>
            </a:r>
            <a:r>
              <a:rPr lang="en-US" sz="3000"/>
              <a:t> </a:t>
            </a:r>
            <a:endParaRPr lang="en-US" sz="3000" dirty="0"/>
          </a:p>
        </p:txBody>
      </p:sp>
      <p:sp>
        <p:nvSpPr>
          <p:cNvPr id="7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417234" y="41669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pic>
        <p:nvPicPr>
          <p:cNvPr id="3074" name="Picture 2" descr="C:\Users\admi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78" y="1374938"/>
            <a:ext cx="6689631" cy="52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9198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214071" y="-1605677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9" y="703560"/>
            <a:ext cx="1287369" cy="1287369"/>
          </a:xfrm>
          <a:prstGeom prst="rect">
            <a:avLst/>
          </a:prstGeom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777875" y="1387475"/>
            <a:ext cx="3756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87"/>
          <p:cNvSpPr txBox="1">
            <a:spLocks noChangeArrowheads="1"/>
          </p:cNvSpPr>
          <p:nvPr/>
        </p:nvSpPr>
        <p:spPr bwMode="auto">
          <a:xfrm>
            <a:off x="7575550" y="30178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96"/>
          <p:cNvSpPr txBox="1">
            <a:spLocks noChangeArrowheads="1"/>
          </p:cNvSpPr>
          <p:nvPr/>
        </p:nvSpPr>
        <p:spPr bwMode="auto">
          <a:xfrm>
            <a:off x="1766137" y="908050"/>
            <a:ext cx="8459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 1: Tính giá trị của các lũy thừa sau</a:t>
            </a:r>
            <a:r>
              <a:rPr lang="en-US" sz="240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5" name="Text Box 197"/>
          <p:cNvSpPr txBox="1">
            <a:spLocks noChangeArrowheads="1"/>
          </p:cNvSpPr>
          <p:nvPr/>
        </p:nvSpPr>
        <p:spPr bwMode="auto">
          <a:xfrm>
            <a:off x="1872269" y="1700213"/>
            <a:ext cx="5545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</a:t>
            </a:r>
            <a:r>
              <a:rPr lang="en-US" sz="2400">
                <a:latin typeface="Arial" pitchFamily="34" charset="0"/>
                <a:cs typeface="Arial" pitchFamily="34" charset="0"/>
              </a:rPr>
              <a:t> 2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;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5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  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  b) 10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 ; 10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198"/>
          <p:cNvSpPr txBox="1">
            <a:spLocks noChangeArrowheads="1"/>
          </p:cNvSpPr>
          <p:nvPr/>
        </p:nvSpPr>
        <p:spPr bwMode="auto">
          <a:xfrm>
            <a:off x="1737355" y="2276475"/>
            <a:ext cx="9264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 2:</a:t>
            </a:r>
            <a:r>
              <a:rPr lang="en-US" sz="2400">
                <a:latin typeface="Arial" pitchFamily="34" charset="0"/>
                <a:cs typeface="Arial" pitchFamily="34" charset="0"/>
              </a:rPr>
              <a:t> Em hãy viết kết quả phép tính sau dưới dạng một lũy thừa:</a:t>
            </a:r>
          </a:p>
        </p:txBody>
      </p:sp>
      <p:sp>
        <p:nvSpPr>
          <p:cNvPr id="47" name="Text Box 199"/>
          <p:cNvSpPr txBox="1">
            <a:spLocks noChangeArrowheads="1"/>
          </p:cNvSpPr>
          <p:nvPr/>
        </p:nvSpPr>
        <p:spPr bwMode="auto">
          <a:xfrm>
            <a:off x="1916513" y="3168856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400">
                <a:latin typeface="Arial" pitchFamily="34" charset="0"/>
                <a:cs typeface="Arial" pitchFamily="34" charset="0"/>
              </a:rPr>
              <a:t>7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. 7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 b) 3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.3 .3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  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c)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5 </a:t>
            </a:r>
            <a:r>
              <a:rPr lang="en-US" sz="2400">
                <a:latin typeface="Arial" pitchFamily="34" charset="0"/>
                <a:cs typeface="Arial" pitchFamily="34" charset="0"/>
              </a:rPr>
              <a:t>: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d) 9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20 </a:t>
            </a:r>
            <a:r>
              <a:rPr lang="en-US" sz="2400">
                <a:latin typeface="Arial" pitchFamily="34" charset="0"/>
                <a:cs typeface="Arial" pitchFamily="34" charset="0"/>
              </a:rPr>
              <a:t>: 9 .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 </a:t>
            </a:r>
            <a:endParaRPr lang="en-US" sz="2400" b="1">
              <a:latin typeface="Arial" pitchFamily="34" charset="0"/>
              <a:ea typeface="MS Song" pitchFamily="49" charset="-122"/>
              <a:cs typeface="Arial" pitchFamily="34" charset="0"/>
            </a:endParaRPr>
          </a:p>
        </p:txBody>
      </p:sp>
      <p:sp>
        <p:nvSpPr>
          <p:cNvPr id="48" name="Text Box 200"/>
          <p:cNvSpPr txBox="1">
            <a:spLocks noChangeArrowheads="1"/>
          </p:cNvSpPr>
          <p:nvPr/>
        </p:nvSpPr>
        <p:spPr bwMode="auto">
          <a:xfrm>
            <a:off x="2115626" y="4325272"/>
            <a:ext cx="80645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  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.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=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m+n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213"/>
          <p:cNvSpPr txBox="1">
            <a:spLocks noChangeArrowheads="1"/>
          </p:cNvSpPr>
          <p:nvPr/>
        </p:nvSpPr>
        <p:spPr bwMode="auto">
          <a:xfrm>
            <a:off x="395287" y="3860800"/>
            <a:ext cx="2598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Ghi nhớ:</a:t>
            </a:r>
          </a:p>
        </p:txBody>
      </p:sp>
      <p:sp>
        <p:nvSpPr>
          <p:cNvPr id="50" name="TextBox 2"/>
          <p:cNvSpPr txBox="1">
            <a:spLocks noChangeArrowheads="1"/>
          </p:cNvSpPr>
          <p:nvPr/>
        </p:nvSpPr>
        <p:spPr bwMode="auto">
          <a:xfrm>
            <a:off x="2120804" y="5373688"/>
            <a:ext cx="820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2.      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: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=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m-n 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 (a     0, m      n)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5401996" y="5361860"/>
          <a:ext cx="3603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700" imgH="139700" progId="Equation.DSMT4">
                  <p:embed/>
                </p:oleObj>
              </mc:Choice>
              <mc:Fallback>
                <p:oleObj name="Equation" r:id="rId4" imgW="139700" imgH="139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996" y="5361860"/>
                        <a:ext cx="360363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6543923" y="5347109"/>
          <a:ext cx="2952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52280" progId="Equation.DSMT4">
                  <p:embed/>
                </p:oleObj>
              </mc:Choice>
              <mc:Fallback>
                <p:oleObj name="Equation" r:id="rId6" imgW="126720" imgH="152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923" y="5347109"/>
                        <a:ext cx="295275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200"/>
          <p:cNvSpPr txBox="1">
            <a:spLocks noChangeArrowheads="1"/>
          </p:cNvSpPr>
          <p:nvPr/>
        </p:nvSpPr>
        <p:spPr bwMode="auto">
          <a:xfrm>
            <a:off x="2090181" y="5373688"/>
            <a:ext cx="80645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9" grpId="0"/>
      <p:bldP spid="50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5531" y="1477618"/>
            <a:ext cx="10238965" cy="3741024"/>
          </a:xfrm>
          <a:prstGeom prst="rect">
            <a:avLst/>
          </a:prstGeom>
          <a:blipFill rotWithShape="1">
            <a:blip r:embed="rId2"/>
            <a:stretch>
              <a:fillRect l="-1905" t="-2606" r="-1012" b="-5375"/>
            </a:stretch>
          </a:blipFill>
        </p:spPr>
        <p:txBody>
          <a:bodyPr/>
          <a:lstStyle/>
          <a:p>
            <a:r>
              <a:rPr lang="en-US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28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Dạng</a:t>
            </a:r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thừa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1070"/>
            <a:ext cx="1224116" cy="11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6508" y="2306869"/>
            <a:ext cx="8627807" cy="3615862"/>
          </a:xfrm>
          <a:prstGeom prst="rect">
            <a:avLst/>
          </a:prstGeom>
          <a:blipFill rotWithShape="1">
            <a:blip r:embed="rId2"/>
            <a:stretch>
              <a:fillRect l="-424" t="-303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9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2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60" y="267924"/>
            <a:ext cx="10972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TRÒ CHƠI Ô CHỮ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8995" y="25663"/>
            <a:ext cx="8293509" cy="200501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vi-VN">
                <a:latin typeface="Times New Roman" pitchFamily="18" charset="0"/>
              </a:rPr>
              <a:t>Ô chữ gồm  </a:t>
            </a:r>
            <a:r>
              <a:rPr lang="en-US">
                <a:latin typeface="Times New Roman" pitchFamily="18" charset="0"/>
              </a:rPr>
              <a:t>10</a:t>
            </a:r>
            <a:r>
              <a:rPr lang="vi-VN">
                <a:latin typeface="Times New Roman" pitchFamily="18" charset="0"/>
              </a:rPr>
              <a:t>  chữ cái. Đây là tên của một trong những kì quan nổi tiếng ở nước ta.</a:t>
            </a:r>
            <a:endParaRPr lang="en-US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>
                <a:latin typeface="Times New Roman" pitchFamily="18" charset="0"/>
              </a:rPr>
              <a:t>Hãy tính các kết quả sau (dưới dạng một lũy thừa) vào ô vuông thích hợp. Điền mỗi chữ cái tương ứng với mỗi kết quả tìm được vào hàng ngang dưới em sẽ tìm được câu trả lời:</a:t>
            </a:r>
          </a:p>
          <a:p>
            <a:pPr eaLnBrk="1" hangingPunct="1">
              <a:buFontTx/>
              <a:buNone/>
            </a:pPr>
            <a:r>
              <a:rPr lang="en-US" baseline="30000">
                <a:latin typeface="Times New Roman" pitchFamily="18" charset="0"/>
              </a:rPr>
              <a:t>         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55600" y="2419351"/>
            <a:ext cx="109728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G</a:t>
            </a:r>
            <a:r>
              <a:rPr lang="en-US" sz="2400"/>
              <a:t>. 11</a:t>
            </a:r>
            <a:r>
              <a:rPr lang="en-US" baseline="30000"/>
              <a:t>10</a:t>
            </a:r>
            <a:r>
              <a:rPr lang="en-US" sz="2400"/>
              <a:t> : 11</a:t>
            </a:r>
            <a:r>
              <a:rPr lang="en-US" baseline="30000"/>
              <a:t>5</a:t>
            </a:r>
            <a:r>
              <a:rPr lang="en-US" sz="2400"/>
              <a:t> 	 =                       	 	</a:t>
            </a:r>
            <a:r>
              <a:rPr lang="en-US" sz="2400">
                <a:solidFill>
                  <a:srgbClr val="0070C0"/>
                </a:solidFill>
              </a:rPr>
              <a:t>L</a:t>
            </a:r>
            <a:r>
              <a:rPr lang="en-US" sz="2400"/>
              <a:t>. 2</a:t>
            </a:r>
            <a:r>
              <a:rPr lang="en-US" baseline="30000"/>
              <a:t>4 </a:t>
            </a:r>
            <a:r>
              <a:rPr lang="en-US" sz="2400"/>
              <a:t>. 2</a:t>
            </a:r>
            <a:r>
              <a:rPr lang="en-US" baseline="30000"/>
              <a:t>6</a:t>
            </a:r>
            <a:r>
              <a:rPr lang="en-US"/>
              <a:t> </a:t>
            </a:r>
            <a:r>
              <a:rPr lang="en-US" sz="2400"/>
              <a:t>=                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O</a:t>
            </a:r>
            <a:r>
              <a:rPr lang="en-US" sz="2400"/>
              <a:t>. x</a:t>
            </a:r>
            <a:r>
              <a:rPr lang="en-US" baseline="30000"/>
              <a:t>4</a:t>
            </a:r>
            <a:r>
              <a:rPr lang="en-US" sz="2400"/>
              <a:t> . x . x</a:t>
            </a:r>
            <a:r>
              <a:rPr lang="en-US" baseline="30000"/>
              <a:t>3	</a:t>
            </a:r>
            <a:r>
              <a:rPr lang="en-US" sz="2400"/>
              <a:t> =                             		</a:t>
            </a:r>
            <a:r>
              <a:rPr lang="en-US" sz="2400">
                <a:solidFill>
                  <a:srgbClr val="0070C0"/>
                </a:solidFill>
              </a:rPr>
              <a:t>N</a:t>
            </a:r>
            <a:r>
              <a:rPr lang="en-US" sz="2400"/>
              <a:t>. 5</a:t>
            </a:r>
            <a:r>
              <a:rPr lang="en-US" baseline="30000"/>
              <a:t>6</a:t>
            </a:r>
            <a:r>
              <a:rPr lang="en-US" sz="2400"/>
              <a:t> : 5</a:t>
            </a:r>
            <a:r>
              <a:rPr lang="en-US" baseline="30000"/>
              <a:t>0 </a:t>
            </a:r>
            <a:r>
              <a:rPr lang="en-US"/>
              <a:t>=</a:t>
            </a:r>
            <a:r>
              <a:rPr lang="en-US" sz="2400"/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H</a:t>
            </a:r>
            <a:r>
              <a:rPr lang="en-US" sz="2400"/>
              <a:t>. 3</a:t>
            </a:r>
            <a:r>
              <a:rPr lang="en-US" baseline="30000"/>
              <a:t>6</a:t>
            </a:r>
            <a:r>
              <a:rPr lang="en-US" sz="2400"/>
              <a:t> : 3</a:t>
            </a:r>
            <a:r>
              <a:rPr lang="en-US" baseline="30000"/>
              <a:t>5</a:t>
            </a:r>
            <a:r>
              <a:rPr lang="en-US" sz="2400"/>
              <a:t>        	 =                             		</a:t>
            </a:r>
            <a:r>
              <a:rPr lang="en-US" sz="2400">
                <a:solidFill>
                  <a:srgbClr val="0070C0"/>
                </a:solidFill>
              </a:rPr>
              <a:t>A</a:t>
            </a:r>
            <a:r>
              <a:rPr lang="en-US" sz="2400"/>
              <a:t>. 6</a:t>
            </a:r>
            <a:r>
              <a:rPr lang="en-US" baseline="30000"/>
              <a:t>2</a:t>
            </a:r>
            <a:r>
              <a:rPr lang="en-US" sz="2400"/>
              <a:t> . 6   =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I</a:t>
            </a:r>
            <a:r>
              <a:rPr lang="en-US" sz="2400"/>
              <a:t>. a</a:t>
            </a:r>
            <a:r>
              <a:rPr lang="en-US" baseline="30000"/>
              <a:t>9</a:t>
            </a:r>
            <a:r>
              <a:rPr lang="en-US" sz="2400"/>
              <a:t> : a ( a     0) =                              		</a:t>
            </a:r>
            <a:r>
              <a:rPr lang="en-US" sz="2400">
                <a:solidFill>
                  <a:srgbClr val="0070C0"/>
                </a:solidFill>
              </a:rPr>
              <a:t>V</a:t>
            </a:r>
            <a:r>
              <a:rPr lang="en-US" sz="2400"/>
              <a:t>. 7</a:t>
            </a:r>
            <a:r>
              <a:rPr lang="en-US" baseline="30000"/>
              <a:t>8</a:t>
            </a:r>
            <a:r>
              <a:rPr lang="en-US" sz="2400"/>
              <a:t> : 7</a:t>
            </a:r>
            <a:r>
              <a:rPr lang="en-US" baseline="30000"/>
              <a:t>4  </a:t>
            </a:r>
            <a:r>
              <a:rPr lang="en-US"/>
              <a:t>=</a:t>
            </a:r>
          </a:p>
          <a:p>
            <a:pPr marL="342900" indent="-342900">
              <a:spcBef>
                <a:spcPct val="20000"/>
              </a:spcBef>
            </a:pPr>
            <a:endParaRPr lang="en-US"/>
          </a:p>
          <a:p>
            <a:pPr marL="342900" indent="-342900">
              <a:spcBef>
                <a:spcPct val="20000"/>
              </a:spcBef>
            </a:pPr>
            <a:r>
              <a:rPr lang="en-US"/>
              <a:t>                     </a:t>
            </a:r>
            <a:r>
              <a:rPr lang="en-US" baseline="30000"/>
              <a:t>   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4510617" y="25209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531784" y="525621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4510617" y="4287838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4510617" y="33829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10185400" y="43116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10166351" y="33829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0140951" y="25193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49805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55901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4189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80285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86381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68093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61997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43709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37613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31517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10185400" y="52324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54965" y="2508506"/>
            <a:ext cx="790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11</a:t>
            </a:r>
            <a:r>
              <a:rPr lang="en-US" sz="2400" baseline="30000">
                <a:solidFill>
                  <a:srgbClr val="FF0000"/>
                </a:solidFill>
              </a:rPr>
              <a:t>5</a:t>
            </a:r>
            <a:r>
              <a:rPr lang="en-US" sz="24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71985" y="5675314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25434" y="3311526"/>
            <a:ext cx="778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  <a:r>
              <a:rPr lang="en-US" sz="2400" baseline="30000">
                <a:solidFill>
                  <a:srgbClr val="FF0000"/>
                </a:solidFill>
              </a:rPr>
              <a:t>8</a:t>
            </a:r>
            <a:r>
              <a:rPr lang="en-US"/>
              <a:t>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46433" y="5675314"/>
            <a:ext cx="388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01633" y="4246563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14385" y="5675314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1568" y="5184776"/>
            <a:ext cx="649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 baseline="30000">
                <a:solidFill>
                  <a:srgbClr val="FF0000"/>
                </a:solidFill>
              </a:rPr>
              <a:t>8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60800" y="5675314"/>
            <a:ext cx="38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109201" y="2449513"/>
            <a:ext cx="548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</a:t>
            </a:r>
            <a:r>
              <a:rPr lang="en-US" sz="2400" baseline="30000">
                <a:solidFill>
                  <a:srgbClr val="FF0000"/>
                </a:solidFill>
              </a:rPr>
              <a:t>10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76534" y="5675314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79568" y="3311526"/>
            <a:ext cx="619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5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28518" y="5675314"/>
            <a:ext cx="38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109201" y="4216401"/>
            <a:ext cx="550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6</a:t>
            </a:r>
            <a:r>
              <a:rPr lang="en-US" sz="2400" baseline="30000">
                <a:solidFill>
                  <a:srgbClr val="FF0000"/>
                </a:solidFill>
              </a:rPr>
              <a:t>3</a:t>
            </a:r>
            <a:r>
              <a:rPr lang="en-US"/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92851" y="5675314"/>
            <a:ext cx="3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676900" y="5676901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404785" y="5676901"/>
            <a:ext cx="38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109201" y="5184776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7</a:t>
            </a:r>
            <a:r>
              <a:rPr lang="en-US" sz="2400" baseline="300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25800" y="5676901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V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615768" y="5127522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700" imgH="139700" progId="Equation.DSMT4">
                  <p:embed/>
                </p:oleObj>
              </mc:Choice>
              <mc:Fallback>
                <p:oleObj name="Equation" r:id="rId3" imgW="139700" imgH="139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768" y="5127522"/>
                        <a:ext cx="40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3141407" y="6103938"/>
            <a:ext cx="6415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7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4</a:t>
            </a:r>
            <a:r>
              <a:rPr lang="en-US" sz="2800">
                <a:latin typeface="Arial" pitchFamily="34" charset="0"/>
                <a:cs typeface="Arial" pitchFamily="34" charset="0"/>
              </a:rPr>
              <a:t>    a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8</a:t>
            </a:r>
            <a:r>
              <a:rPr lang="en-US" sz="2800">
                <a:latin typeface="Arial" pitchFamily="34" charset="0"/>
                <a:cs typeface="Arial" pitchFamily="34" charset="0"/>
              </a:rPr>
              <a:t>   5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6</a:t>
            </a:r>
            <a:r>
              <a:rPr lang="en-US" sz="2800">
                <a:latin typeface="Arial" pitchFamily="34" charset="0"/>
                <a:cs typeface="Arial" pitchFamily="34" charset="0"/>
              </a:rPr>
              <a:t>   3    3    6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800">
                <a:latin typeface="Arial" pitchFamily="34" charset="0"/>
                <a:cs typeface="Arial" pitchFamily="34" charset="0"/>
              </a:rPr>
              <a:t>  2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10</a:t>
            </a:r>
            <a:r>
              <a:rPr lang="en-US" sz="2800">
                <a:latin typeface="Arial" pitchFamily="34" charset="0"/>
                <a:cs typeface="Arial" pitchFamily="34" charset="0"/>
              </a:rPr>
              <a:t>  x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8</a:t>
            </a:r>
            <a:r>
              <a:rPr lang="en-US" sz="2800">
                <a:latin typeface="Arial" pitchFamily="34" charset="0"/>
                <a:cs typeface="Arial" pitchFamily="34" charset="0"/>
              </a:rPr>
              <a:t>   5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6   </a:t>
            </a:r>
            <a:r>
              <a:rPr lang="en-US" sz="2800">
                <a:latin typeface="Arial" pitchFamily="34" charset="0"/>
                <a:cs typeface="Arial" pitchFamily="34" charset="0"/>
              </a:rPr>
              <a:t>11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14" y="663677"/>
            <a:ext cx="1769862" cy="1578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56" grpId="0"/>
      <p:bldP spid="57" grpId="0"/>
      <p:bldP spid="17" grpId="0"/>
      <p:bldP spid="18" grpId="0"/>
      <p:bldP spid="43" grpId="0"/>
      <p:bldP spid="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38991" y="1573580"/>
                <a:ext cx="8620856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So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sánh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à 3.2;</m:t>
                    </m:r>
                  </m:oMath>
                </a14:m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0" i="0" smtClean="0">
                        <a:latin typeface="Cambria Math"/>
                      </a:rPr>
                      <m:t>;</m:t>
                    </m:r>
                  </m:oMath>
                </a14:m>
                <a:endParaRPr lang="en-US" sz="3800" b="0" dirty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3800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1" y="1573580"/>
                <a:ext cx="8620856" cy="2431435"/>
              </a:xfrm>
              <a:prstGeom prst="rect">
                <a:avLst/>
              </a:prstGeom>
              <a:blipFill rotWithShape="1">
                <a:blip r:embed="rId2"/>
                <a:stretch>
                  <a:fillRect l="-2263" t="-4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7980"/>
            <a:ext cx="1517707" cy="13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38991" y="1913414"/>
                <a:ext cx="8620856" cy="4235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3800" b="0" i="0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/>
                            </a:rPr>
                            <m:t>b</m:t>
                          </m:r>
                          <m:r>
                            <a:rPr lang="en-US" sz="3800" b="0" i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8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</a:rPr>
                        <m:t>8</m:t>
                      </m:r>
                      <m:r>
                        <a:rPr lang="en-US" sz="3800" b="0" i="0" smtClean="0">
                          <a:latin typeface="Cambria Math"/>
                        </a:rPr>
                        <m:t>;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</a:rPr>
                        <m:t>.</m:t>
                      </m:r>
                      <m:r>
                        <a:rPr lang="en-US" sz="3800" b="0" i="1" smtClean="0">
                          <a:latin typeface="Cambria Math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3800" b="0" dirty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800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</a:rPr>
                        <m:t>c</m:t>
                      </m:r>
                      <m:r>
                        <a:rPr lang="en-US" sz="3800" b="0" i="0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</a:rPr>
                        <m:t>v</m:t>
                      </m:r>
                      <m:r>
                        <a:rPr lang="en-US" sz="3800" b="0" i="0" smtClean="0">
                          <a:latin typeface="Cambria Math"/>
                        </a:rPr>
                        <m:t>à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800" b="0" dirty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Do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b="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1" y="1913414"/>
                <a:ext cx="8620856" cy="4235711"/>
              </a:xfrm>
              <a:prstGeom prst="rect">
                <a:avLst/>
              </a:prstGeom>
              <a:blipFill rotWithShape="1">
                <a:blip r:embed="rId2"/>
                <a:stretch>
                  <a:fillRect l="-2263" t="-2302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131872" cy="17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2951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01445" y="2330245"/>
            <a:ext cx="11459497" cy="25219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1887793" y="101763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Một số bài tập thực tế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707" cy="13659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0877" y="1091381"/>
            <a:ext cx="948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3689" y="2418701"/>
            <a:ext cx="11071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6/SGK trang 25:</a:t>
            </a:r>
          </a:p>
          <a:p>
            <a:r>
              <a:rPr lang="en-US" sz="2800">
                <a:latin typeface="Arial" pitchFamily="34" charset="0"/>
                <a:cs typeface="Arial" pitchFamily="34" charset="0"/>
              </a:rPr>
              <a:t>Khối lượng của Mặt Trời khoảng 1988550.10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21 </a:t>
            </a:r>
            <a:r>
              <a:rPr lang="en-US" sz="2800">
                <a:latin typeface="Arial" pitchFamily="34" charset="0"/>
                <a:cs typeface="Arial" pitchFamily="34" charset="0"/>
              </a:rPr>
              <a:t>  tấn, khối lượng của trái đất khoảng 6. 10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21 </a:t>
            </a:r>
            <a:r>
              <a:rPr lang="en-US" sz="2800">
                <a:latin typeface="Arial" pitchFamily="34" charset="0"/>
                <a:cs typeface="Arial" pitchFamily="34" charset="0"/>
              </a:rPr>
              <a:t>  tấn ( Nguồn : http://nssdc.gsfc.nasa.gov).  Khối lượng của Mặt Trời gấp khoảng bao nhiêu lần khối lượng của Trái Đất.</a:t>
            </a:r>
          </a:p>
        </p:txBody>
      </p:sp>
      <p:sp>
        <p:nvSpPr>
          <p:cNvPr id="20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192141" y="1485110"/>
            <a:ext cx="8627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1: (Bài 6 /SGK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25).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𝑋</m:t>
                      </m:r>
                      <m:r>
                        <a:rPr lang="en-US" sz="3400">
                          <a:latin typeface="Cambria Math"/>
                        </a:rPr>
                        <m:t>é</m:t>
                      </m:r>
                      <m:r>
                        <a:rPr lang="en-US" sz="3400" i="1">
                          <a:latin typeface="Cambria Math"/>
                        </a:rPr>
                        <m:t>𝑡</m:t>
                      </m:r>
                      <m:r>
                        <a:rPr lang="en-US" sz="340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199.10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25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6.10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>
                              <a:latin typeface="Cambria Math"/>
                            </a:rPr>
                            <m:t>199:6</m:t>
                          </m:r>
                        </m:e>
                      </m:d>
                      <m:r>
                        <a:rPr lang="en-US" sz="340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25</m:t>
                              </m:r>
                            </m:sup>
                          </m:sSup>
                          <m:r>
                            <a:rPr lang="en-US" sz="3400">
                              <a:latin typeface="Cambria Math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>
                              <a:latin typeface="Cambria Math"/>
                            </a:rPr>
                            <m:t>199</m:t>
                          </m:r>
                        </m:num>
                        <m:den>
                          <m:r>
                            <a:rPr lang="en-US" sz="340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400">
                              <a:latin typeface="Cambria Math"/>
                            </a:rPr>
                            <m:t>.10</m:t>
                          </m:r>
                        </m:e>
                        <m:sup>
                          <m:r>
                            <a:rPr lang="en-US" sz="340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5974" y="3936831"/>
            <a:ext cx="11061291" cy="1358705"/>
          </a:xfrm>
          <a:prstGeom prst="rect">
            <a:avLst/>
          </a:prstGeom>
          <a:blipFill rotWithShape="1">
            <a:blip r:embed="rId4"/>
            <a:stretch>
              <a:fillRect l="-1487" b="-14222"/>
            </a:stretch>
          </a:blipFill>
          <a:ln>
            <a:solidFill>
              <a:srgbClr val="FAED3B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513735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843</TotalTime>
  <Words>1042</Words>
  <Application>Microsoft Office PowerPoint</Application>
  <PresentationFormat>Widescreen</PresentationFormat>
  <Paragraphs>124</Paragraphs>
  <Slides>15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Fredoka One</vt:lpstr>
      <vt:lpstr>Times New Roman</vt:lpstr>
      <vt:lpstr>Office Theme</vt:lpstr>
      <vt:lpstr>Equation</vt:lpstr>
      <vt:lpstr> Phép tính lũy thừa với số mũ tự nhiên</vt:lpstr>
      <vt:lpstr>PowerPoint Presentation</vt:lpstr>
      <vt:lpstr>PowerPoint Presentation</vt:lpstr>
      <vt:lpstr>PowerPoint Presentation</vt:lpstr>
      <vt:lpstr>TRÒ CHƠI Ô CHỮ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60</cp:revision>
  <dcterms:created xsi:type="dcterms:W3CDTF">2021-06-07T13:44:30Z</dcterms:created>
  <dcterms:modified xsi:type="dcterms:W3CDTF">2021-08-21T04:45:44Z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