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33"/>
  </p:notesMasterIdLst>
  <p:sldIdLst>
    <p:sldId id="325" r:id="rId2"/>
    <p:sldId id="356" r:id="rId3"/>
    <p:sldId id="284" r:id="rId4"/>
    <p:sldId id="313" r:id="rId5"/>
    <p:sldId id="337" r:id="rId6"/>
    <p:sldId id="338" r:id="rId7"/>
    <p:sldId id="326" r:id="rId8"/>
    <p:sldId id="334" r:id="rId9"/>
    <p:sldId id="332" r:id="rId10"/>
    <p:sldId id="353" r:id="rId11"/>
    <p:sldId id="354" r:id="rId12"/>
    <p:sldId id="327" r:id="rId13"/>
    <p:sldId id="339" r:id="rId14"/>
    <p:sldId id="340" r:id="rId15"/>
    <p:sldId id="328" r:id="rId16"/>
    <p:sldId id="342" r:id="rId17"/>
    <p:sldId id="343" r:id="rId18"/>
    <p:sldId id="345" r:id="rId19"/>
    <p:sldId id="347" r:id="rId20"/>
    <p:sldId id="344" r:id="rId21"/>
    <p:sldId id="329" r:id="rId22"/>
    <p:sldId id="355" r:id="rId23"/>
    <p:sldId id="330" r:id="rId24"/>
    <p:sldId id="349" r:id="rId25"/>
    <p:sldId id="348" r:id="rId26"/>
    <p:sldId id="350" r:id="rId27"/>
    <p:sldId id="352" r:id="rId28"/>
    <p:sldId id="331" r:id="rId29"/>
    <p:sldId id="281" r:id="rId30"/>
    <p:sldId id="358" r:id="rId31"/>
    <p:sldId id="32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3B51A-E92D-4DD7-ADB5-457315D74EA3}" type="datetimeFigureOut">
              <a:rPr lang="en-US" smtClean="0"/>
              <a:pPr/>
              <a:t>22/02/2021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88DCA-44AD-4F2D-9C9C-8E3F972AA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801-A020-48F6-8BE3-F07CAE0F883B}" type="datetimeFigureOut">
              <a:rPr lang="en-US" smtClean="0"/>
              <a:pPr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0AB2-C6D3-419D-A783-8A24C4D07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7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801-A020-48F6-8BE3-F07CAE0F883B}" type="datetimeFigureOut">
              <a:rPr lang="en-US" smtClean="0"/>
              <a:pPr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0AB2-C6D3-419D-A783-8A24C4D07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5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801-A020-48F6-8BE3-F07CAE0F883B}" type="datetimeFigureOut">
              <a:rPr lang="en-US" smtClean="0"/>
              <a:pPr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0AB2-C6D3-419D-A783-8A24C4D07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801-A020-48F6-8BE3-F07CAE0F883B}" type="datetimeFigureOut">
              <a:rPr lang="en-US" smtClean="0"/>
              <a:pPr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0AB2-C6D3-419D-A783-8A24C4D07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1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801-A020-48F6-8BE3-F07CAE0F883B}" type="datetimeFigureOut">
              <a:rPr lang="en-US" smtClean="0"/>
              <a:pPr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0AB2-C6D3-419D-A783-8A24C4D07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8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801-A020-48F6-8BE3-F07CAE0F883B}" type="datetimeFigureOut">
              <a:rPr lang="en-US" smtClean="0"/>
              <a:pPr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0AB2-C6D3-419D-A783-8A24C4D07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8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801-A020-48F6-8BE3-F07CAE0F883B}" type="datetimeFigureOut">
              <a:rPr lang="en-US" smtClean="0"/>
              <a:pPr/>
              <a:t>22/02/2021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0AB2-C6D3-419D-A783-8A24C4D07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801-A020-48F6-8BE3-F07CAE0F883B}" type="datetimeFigureOut">
              <a:rPr lang="en-US" smtClean="0"/>
              <a:pPr/>
              <a:t>22/02/2021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0AB2-C6D3-419D-A783-8A24C4D07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801-A020-48F6-8BE3-F07CAE0F883B}" type="datetimeFigureOut">
              <a:rPr lang="en-US" smtClean="0"/>
              <a:pPr/>
              <a:t>22/02/2021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0AB2-C6D3-419D-A783-8A24C4D07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7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801-A020-48F6-8BE3-F07CAE0F883B}" type="datetimeFigureOut">
              <a:rPr lang="en-US" smtClean="0"/>
              <a:pPr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0AB2-C6D3-419D-A783-8A24C4D07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801-A020-48F6-8BE3-F07CAE0F883B}" type="datetimeFigureOut">
              <a:rPr lang="en-US" smtClean="0"/>
              <a:pPr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0AB2-C6D3-419D-A783-8A24C4D07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5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801-A020-48F6-8BE3-F07CAE0F883B}" type="datetimeFigureOut">
              <a:rPr lang="en-US" smtClean="0"/>
              <a:pPr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80AB2-C6D3-419D-A783-8A24C4D07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3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ANd9GcRJvN2sP14h9cSATOi2zcqT0PNINwEQ4CRfct-VDeBZOKX041E&amp;t=1&amp;usg=__dKw737FIdWhVKdGFzOFyAtu5WgE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727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91428" y="2672406"/>
            <a:ext cx="8807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SVN-Times New Roman" panose="02040603050506020204" pitchFamily="18" charset="0"/>
              </a:rPr>
              <a:t>SƠ LƯỢC MỸ THUẬT VIỆT NAM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SVN-Times New Roman" panose="02040603050506020204" pitchFamily="18" charset="0"/>
              </a:rPr>
              <a:t> TỪ CUỐI THẾ KỶ XIX ĐẾN NĂM 1954</a:t>
            </a:r>
            <a:endParaRPr lang="en-US" sz="3600" b="1" dirty="0">
              <a:solidFill>
                <a:srgbClr val="002060"/>
              </a:solidFill>
              <a:latin typeface="SVN-Times New Roman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99" y="2683557"/>
            <a:ext cx="8807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SƠ LƯỢC MỸ THUẬT VIỆT NAM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 TỪ CUỐI THẾ KỶ XIX ĐẾN NĂM 1954</a:t>
            </a:r>
            <a:endParaRPr lang="en-US" sz="3600" b="1" dirty="0">
              <a:solidFill>
                <a:srgbClr val="FFFF00"/>
              </a:solidFill>
              <a:latin typeface="SVN-Times New Roman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625855"/>
            <a:ext cx="4770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5034" y="5457616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2020 - 2021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8736" y="262553"/>
            <a:ext cx="6773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LONG XUYÊN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918" y="1235355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Chủ</a:t>
            </a:r>
            <a:r>
              <a:rPr lang="en-US" sz="3200" b="1" dirty="0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đề</a:t>
            </a:r>
            <a:r>
              <a:rPr lang="en-US" sz="3200" b="1" dirty="0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: 6 - </a:t>
            </a:r>
            <a:r>
              <a:rPr lang="en-US" sz="3200" b="1" dirty="0" err="1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Tiết</a:t>
            </a:r>
            <a:r>
              <a:rPr lang="en-US" sz="3200" b="1" dirty="0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20</a:t>
            </a:r>
            <a:r>
              <a:rPr lang="en-US" sz="3200" b="1" dirty="0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 </a:t>
            </a:r>
            <a:endParaRPr lang="en-US" sz="3200" b="1" dirty="0" smtClean="0">
              <a:solidFill>
                <a:srgbClr val="FFFF00"/>
              </a:solidFill>
              <a:latin typeface="SVN-Times New Roman" panose="020406030505060202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THƯỞNG THỨC MỸ THUẬT</a:t>
            </a:r>
            <a:endParaRPr lang="en-US" sz="3200" b="1" dirty="0">
              <a:solidFill>
                <a:srgbClr val="FFFF00"/>
              </a:solidFill>
              <a:latin typeface="SVN-Times New Roman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ảnh trường mỹ nghệ thủ dầu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05800" cy="46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457200"/>
            <a:ext cx="8382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1925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ngoặt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65555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727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Kết quả hình ảnh cho cuộc triển lãm mỹ thuật mừng tết độc lập 19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08048"/>
            <a:ext cx="5562600" cy="5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82245"/>
            <a:ext cx="494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597" y="15691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098" y="2074676"/>
            <a:ext cx="830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" y="-31553"/>
            <a:ext cx="91440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6 -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TỪ 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3209" y="696948"/>
            <a:ext cx="80763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  <a:latin typeface="SVN-Times New Roman" panose="02040603050506020204" pitchFamily="18" charset="0"/>
              </a:rPr>
              <a:t>I</a:t>
            </a:r>
            <a:r>
              <a:rPr lang="en-US" b="1" u="sng" dirty="0" smtClean="0">
                <a:solidFill>
                  <a:srgbClr val="0070C0"/>
                </a:solidFill>
                <a:latin typeface="SVN-Times New Roman" panose="02040603050506020204" pitchFamily="18" charset="0"/>
              </a:rPr>
              <a:t>.</a:t>
            </a:r>
            <a:r>
              <a:rPr lang="en-US" b="1" u="sng" dirty="0" smtClean="0">
                <a:solidFill>
                  <a:srgbClr val="0070C0"/>
                </a:solidFill>
                <a:latin typeface="SVN-Times New Roman" panose="02040603050506020204" pitchFamily="18" charset="0"/>
                <a:cs typeface="Times New Roman" pitchFamily="18" charset="0"/>
              </a:rPr>
              <a:t>TÌM HIỂU MỸ THUẬT VIỆT NAM TỪ CUỐI TK XIX ĐẾN NĂM 1954:</a:t>
            </a:r>
            <a:endParaRPr lang="en-US" b="1" u="sng" dirty="0">
              <a:solidFill>
                <a:srgbClr val="0070C0"/>
              </a:solidFill>
              <a:latin typeface="SVN-Times New Roman" panose="02040603050506020204" pitchFamily="18" charset="0"/>
            </a:endParaRPr>
          </a:p>
        </p:txBody>
      </p:sp>
      <p:pic>
        <p:nvPicPr>
          <p:cNvPr id="2050" name="Picture 2" descr="Kết quả hình ảnh cho ảnh chất liệu sơn dầ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91436"/>
            <a:ext cx="8382000" cy="365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84406"/>
            <a:ext cx="494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TỪ 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3209" y="696948"/>
            <a:ext cx="86859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SVN-Times New Roman" panose="02040603050506020204" pitchFamily="18" charset="0"/>
              </a:rPr>
              <a:t>I</a:t>
            </a:r>
            <a:r>
              <a:rPr lang="en-US" sz="2000" b="1" u="sng" dirty="0" smtClean="0">
                <a:solidFill>
                  <a:srgbClr val="0070C0"/>
                </a:solidFill>
                <a:latin typeface="SVN-Times New Roman" panose="02040603050506020204" pitchFamily="18" charset="0"/>
              </a:rPr>
              <a:t>.</a:t>
            </a:r>
            <a:r>
              <a:rPr lang="en-US" sz="2000" b="1" u="sng" dirty="0" smtClean="0">
                <a:solidFill>
                  <a:srgbClr val="0070C0"/>
                </a:solidFill>
                <a:latin typeface="SVN-Times New Roman" panose="02040603050506020204" pitchFamily="18" charset="0"/>
                <a:cs typeface="Times New Roman" pitchFamily="18" charset="0"/>
              </a:rPr>
              <a:t>TÌM HIỂU MỸ THUẬT VIỆT NAM TỪ CUỐI TK XIX ĐẾN NĂM 1954:</a:t>
            </a:r>
            <a:endParaRPr lang="en-US" sz="2000" b="1" u="sng" dirty="0">
              <a:solidFill>
                <a:srgbClr val="0070C0"/>
              </a:solidFill>
              <a:latin typeface="SVN-Times New Roman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90099"/>
            <a:ext cx="8077200" cy="4515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1733419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4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ảnh ký họa năm 19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51816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ảnh ký họa năm 19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33528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77415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13641"/>
            <a:ext cx="91440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6 -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TỪ 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3209" y="696948"/>
            <a:ext cx="85335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SVN-Times New Roman" panose="02040603050506020204" pitchFamily="18" charset="0"/>
              </a:rPr>
              <a:t>I</a:t>
            </a:r>
            <a:r>
              <a:rPr lang="en-US" sz="2000" b="1" u="sng" dirty="0" smtClean="0">
                <a:solidFill>
                  <a:srgbClr val="0070C0"/>
                </a:solidFill>
                <a:latin typeface="SVN-Times New Roman" panose="02040603050506020204" pitchFamily="18" charset="0"/>
              </a:rPr>
              <a:t>.</a:t>
            </a:r>
            <a:r>
              <a:rPr lang="en-US" sz="2000" b="1" u="sng" dirty="0" smtClean="0">
                <a:solidFill>
                  <a:srgbClr val="0070C0"/>
                </a:solidFill>
                <a:latin typeface="SVN-Times New Roman" panose="02040603050506020204" pitchFamily="18" charset="0"/>
                <a:cs typeface="Times New Roman" pitchFamily="18" charset="0"/>
              </a:rPr>
              <a:t>TÌM HIỂU MỸ THUẬT VIỆT NAM TỪ CUỐI TK XIX ĐẾN NĂM 1954:</a:t>
            </a:r>
            <a:endParaRPr lang="en-US" sz="2000" b="1" u="sng" dirty="0">
              <a:solidFill>
                <a:srgbClr val="0070C0"/>
              </a:solidFill>
              <a:latin typeface="SVN-Times New Roman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110509"/>
            <a:ext cx="494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8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084879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Đề</a:t>
            </a:r>
            <a:r>
              <a:rPr lang="en-US" b="1" dirty="0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tài</a:t>
            </a:r>
            <a:r>
              <a:rPr lang="en-US" b="1" dirty="0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trong</a:t>
            </a:r>
            <a:r>
              <a:rPr lang="en-US" b="1" dirty="0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giai</a:t>
            </a:r>
            <a:r>
              <a:rPr lang="en-US" b="1" dirty="0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đoạn</a:t>
            </a:r>
            <a:r>
              <a:rPr lang="en-US" b="1" dirty="0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này</a:t>
            </a:r>
            <a:r>
              <a:rPr lang="en-US" b="1" dirty="0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của</a:t>
            </a:r>
            <a:r>
              <a:rPr lang="en-US" b="1" dirty="0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các</a:t>
            </a:r>
            <a:r>
              <a:rPr lang="en-US" b="1" dirty="0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họa</a:t>
            </a:r>
            <a:r>
              <a:rPr lang="en-US" b="1" dirty="0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sĩ</a:t>
            </a:r>
            <a:r>
              <a:rPr lang="en-US" b="1" dirty="0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là</a:t>
            </a:r>
            <a:r>
              <a:rPr lang="en-US" b="1" dirty="0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đề</a:t>
            </a:r>
            <a:r>
              <a:rPr lang="en-US" b="1" dirty="0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tài</a:t>
            </a:r>
            <a:r>
              <a:rPr lang="en-US" b="1" dirty="0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gì</a:t>
            </a:r>
            <a:r>
              <a:rPr lang="en-US" b="1" dirty="0" smtClean="0">
                <a:solidFill>
                  <a:srgbClr val="C00000"/>
                </a:solidFill>
                <a:latin typeface="SVN-Times New Roman" panose="02040603050506020204" pitchFamily="18" charset="0"/>
              </a:rPr>
              <a:t>?</a:t>
            </a:r>
            <a:endParaRPr lang="en-US" b="1" dirty="0">
              <a:solidFill>
                <a:srgbClr val="C00000"/>
              </a:solidFill>
              <a:latin typeface="SVN-Times New Roman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100" y="1454211"/>
            <a:ext cx="7901569" cy="666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SVN-Times New Roman" panose="02040603050506020204" pitchFamily="18" charset="0"/>
              </a:rPr>
              <a:t>Các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tác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phẩm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giai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đoạn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này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chủ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yếu</a:t>
            </a:r>
            <a:r>
              <a:rPr lang="en-US" dirty="0" smtClean="0">
                <a:latin typeface="SVN-Times New Roman" panose="02040603050506020204" pitchFamily="18" charset="0"/>
              </a:rPr>
              <a:t> ca </a:t>
            </a:r>
            <a:r>
              <a:rPr lang="en-US" dirty="0" err="1" smtClean="0">
                <a:latin typeface="SVN-Times New Roman" panose="02040603050506020204" pitchFamily="18" charset="0"/>
              </a:rPr>
              <a:t>ngợi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vẻ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đẹp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cuộc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sống</a:t>
            </a:r>
            <a:r>
              <a:rPr lang="en-US" dirty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và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tinh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thần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tích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cực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tham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gia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kháng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chiến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của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các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tầng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lớp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nhân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dân</a:t>
            </a:r>
            <a:r>
              <a:rPr lang="en-US" dirty="0" smtClean="0">
                <a:latin typeface="SVN-Times New Roman" panose="02040603050506020204" pitchFamily="18" charset="0"/>
              </a:rPr>
              <a:t>. </a:t>
            </a:r>
            <a:endParaRPr lang="en-US" dirty="0">
              <a:latin typeface="SVN-Times New Roman" panose="020406030505060202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15684"/>
            <a:ext cx="91440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 TỪ 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6" name="Picture 2" descr="Kết quả hình ảnh cho tranh ca ngợi cuộc sống 19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35" y="4555935"/>
            <a:ext cx="4114801" cy="22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ết quả hình ảnh cho tranh ca ngợi cuộc sống 19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37" y="4555935"/>
            <a:ext cx="3730624" cy="22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ết quả hình ảnh cho tranh ca ngợi cuộc sống 19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36" y="2258737"/>
            <a:ext cx="3730625" cy="229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Kết quả hình ảnh cho tranh ca ngợi cuộc sống 19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35" y="2258738"/>
            <a:ext cx="4114801" cy="229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" y="623213"/>
            <a:ext cx="494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555" y="154379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SVN-Times New Roman" panose="02040603050506020204" pitchFamily="18" charset="0"/>
              </a:rPr>
              <a:t>Tranh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em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Thúy</a:t>
            </a:r>
            <a:r>
              <a:rPr lang="en-US" dirty="0" smtClean="0">
                <a:latin typeface="SVN-Times New Roman" panose="02040603050506020204" pitchFamily="18" charset="0"/>
              </a:rPr>
              <a:t> (1943)</a:t>
            </a:r>
          </a:p>
          <a:p>
            <a:pPr algn="ctr"/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tranh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sơn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dầu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của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họa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sĩ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Trần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Văn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Cẩn</a:t>
            </a:r>
            <a:endParaRPr lang="en-US" dirty="0">
              <a:latin typeface="SVN-Times New Roman" panose="02040603050506020204" pitchFamily="18" charset="0"/>
            </a:endParaRPr>
          </a:p>
        </p:txBody>
      </p:sp>
      <p:pic>
        <p:nvPicPr>
          <p:cNvPr id="5122" name="Picture 2" descr="Kết quả hình ảnh cho tranh em thú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99667"/>
            <a:ext cx="35814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tranh hai thiếu nữ và em b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3606"/>
            <a:ext cx="3733800" cy="417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7755" y="1518798"/>
            <a:ext cx="375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SVN-Times New Roman" panose="02040603050506020204" pitchFamily="18" charset="0"/>
              </a:rPr>
              <a:t>Tranh</a:t>
            </a:r>
            <a:r>
              <a:rPr lang="en-US" dirty="0" smtClean="0">
                <a:latin typeface="SVN-Times New Roman" panose="02040603050506020204" pitchFamily="18" charset="0"/>
              </a:rPr>
              <a:t> Hai </a:t>
            </a:r>
            <a:r>
              <a:rPr lang="en-US" dirty="0" err="1" smtClean="0">
                <a:latin typeface="SVN-Times New Roman" panose="02040603050506020204" pitchFamily="18" charset="0"/>
              </a:rPr>
              <a:t>thiếu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nữ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và</a:t>
            </a:r>
            <a:r>
              <a:rPr lang="en-US" dirty="0" smtClean="0">
                <a:latin typeface="SVN-Times New Roman" panose="02040603050506020204" pitchFamily="18" charset="0"/>
              </a:rPr>
              <a:t> e </a:t>
            </a:r>
            <a:r>
              <a:rPr lang="en-US" dirty="0" err="1" smtClean="0">
                <a:latin typeface="SVN-Times New Roman" panose="02040603050506020204" pitchFamily="18" charset="0"/>
              </a:rPr>
              <a:t>bé</a:t>
            </a:r>
            <a:r>
              <a:rPr lang="en-US" dirty="0" smtClean="0">
                <a:latin typeface="SVN-Times New Roman" panose="02040603050506020204" pitchFamily="18" charset="0"/>
              </a:rPr>
              <a:t> (1944)</a:t>
            </a:r>
          </a:p>
          <a:p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tranh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sơn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dầu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của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họa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sĩ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Tô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Ngọc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Vân</a:t>
            </a:r>
            <a:endParaRPr lang="en-US" dirty="0">
              <a:latin typeface="SVN-Times New Roman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710" y="678966"/>
            <a:ext cx="494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4247" y="-4001"/>
            <a:ext cx="88392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6 -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TỪ 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40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8994" y="1112771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SVN-Times New Roman" panose="02040603050506020204" pitchFamily="18" charset="0"/>
              </a:rPr>
              <a:t>Dọc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mùng</a:t>
            </a:r>
            <a:r>
              <a:rPr lang="en-US" dirty="0" smtClean="0">
                <a:latin typeface="SVN-Times New Roman" panose="02040603050506020204" pitchFamily="18" charset="0"/>
              </a:rPr>
              <a:t> (1939)</a:t>
            </a:r>
          </a:p>
          <a:p>
            <a:pPr algn="ctr"/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tranh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sơn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mài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của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họa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sĩ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Nguyễn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Gia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Trí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endParaRPr lang="en-US" dirty="0">
              <a:latin typeface="SVN-Times New Roman" panose="02040603050506020204" pitchFamily="18" charset="0"/>
            </a:endParaRPr>
          </a:p>
        </p:txBody>
      </p:sp>
      <p:pic>
        <p:nvPicPr>
          <p:cNvPr id="5" name="Picture 8" descr="Kết quả hình ảnh cho tranh em bé cho chim 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78212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Kết quả hình ảnh cho tranh dọc mù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0" y="1806018"/>
            <a:ext cx="4953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3802552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VN-Times New Roman" panose="02040603050506020204" pitchFamily="18" charset="0"/>
              </a:rPr>
              <a:t>C</a:t>
            </a:r>
            <a:r>
              <a:rPr lang="en-US" dirty="0" err="1" smtClean="0">
                <a:latin typeface="SVN-Times New Roman" panose="02040603050506020204" pitchFamily="18" charset="0"/>
              </a:rPr>
              <a:t>uộc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họp</a:t>
            </a:r>
            <a:r>
              <a:rPr lang="en-US" dirty="0" smtClean="0">
                <a:latin typeface="SVN-Times New Roman" panose="02040603050506020204" pitchFamily="18" charset="0"/>
              </a:rPr>
              <a:t>: </a:t>
            </a:r>
            <a:r>
              <a:rPr lang="en-US" dirty="0" err="1" smtClean="0">
                <a:latin typeface="SVN-Times New Roman" panose="02040603050506020204" pitchFamily="18" charset="0"/>
              </a:rPr>
              <a:t>Tranh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màu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bột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</a:p>
          <a:p>
            <a:pPr algn="ctr"/>
            <a:r>
              <a:rPr lang="en-US" dirty="0" err="1" smtClean="0">
                <a:latin typeface="SVN-Times New Roman" panose="02040603050506020204" pitchFamily="18" charset="0"/>
              </a:rPr>
              <a:t>của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họa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sĩ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Nguyễn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Đỗ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Cung</a:t>
            </a:r>
            <a:endParaRPr lang="en-US" dirty="0">
              <a:latin typeface="SVN-Times New Roman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1391" y="3941051"/>
            <a:ext cx="262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VN-Times New Roman" panose="02040603050506020204" pitchFamily="18" charset="0"/>
              </a:rPr>
              <a:t>E</a:t>
            </a:r>
            <a:r>
              <a:rPr lang="en-US" dirty="0" err="1" smtClean="0">
                <a:latin typeface="SVN-Times New Roman" panose="02040603050506020204" pitchFamily="18" charset="0"/>
              </a:rPr>
              <a:t>m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bé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cho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chim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ăn</a:t>
            </a:r>
            <a:r>
              <a:rPr lang="en-US" dirty="0" smtClean="0">
                <a:latin typeface="SVN-Times New Roman" panose="02040603050506020204" pitchFamily="18" charset="0"/>
              </a:rPr>
              <a:t> (1931)</a:t>
            </a:r>
            <a:endParaRPr lang="en-US" dirty="0">
              <a:latin typeface="SVN-Times New Roman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155" y="718264"/>
            <a:ext cx="494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Kết quả hình ảnh cho tranh cuộc họ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38661"/>
            <a:ext cx="3886200" cy="238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6793" y="-7068"/>
            <a:ext cx="88392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6 -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TỪ 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51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3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395" y="2409292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VN-Times New Roman" panose="02040603050506020204" pitchFamily="18" charset="0"/>
              </a:rPr>
              <a:t>Họa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sĩ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Nguyễn</a:t>
            </a:r>
            <a:r>
              <a:rPr lang="en-US" dirty="0" smtClean="0">
                <a:latin typeface="SVN-Times New Roman" panose="02040603050506020204" pitchFamily="18" charset="0"/>
              </a:rPr>
              <a:t> Phan </a:t>
            </a:r>
            <a:r>
              <a:rPr lang="en-US" dirty="0" err="1" smtClean="0">
                <a:latin typeface="SVN-Times New Roman" panose="02040603050506020204" pitchFamily="18" charset="0"/>
              </a:rPr>
              <a:t>Chánh</a:t>
            </a:r>
            <a:r>
              <a:rPr lang="en-US" dirty="0" smtClean="0">
                <a:latin typeface="SVN-Times New Roman" panose="02040603050506020204" pitchFamily="18" charset="0"/>
              </a:rPr>
              <a:t> (1892 - 1984) </a:t>
            </a:r>
            <a:r>
              <a:rPr lang="en-US" dirty="0" err="1" smtClean="0">
                <a:latin typeface="SVN-Times New Roman" panose="02040603050506020204" pitchFamily="18" charset="0"/>
              </a:rPr>
              <a:t>ông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là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họa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sĩ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chuyên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vẽ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tranh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lụa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các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tác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phẩm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tiêu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biểu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ông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trong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giai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đoạn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này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gồm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có</a:t>
            </a:r>
            <a:r>
              <a:rPr lang="en-US" dirty="0" smtClean="0">
                <a:latin typeface="SVN-Times New Roman" panose="02040603050506020204" pitchFamily="18" charset="0"/>
              </a:rPr>
              <a:t>: </a:t>
            </a:r>
            <a:r>
              <a:rPr lang="en-US" dirty="0" err="1" smtClean="0">
                <a:latin typeface="SVN-Times New Roman" panose="02040603050506020204" pitchFamily="18" charset="0"/>
              </a:rPr>
              <a:t>Chơi</a:t>
            </a:r>
            <a:r>
              <a:rPr lang="en-US" dirty="0" smtClean="0">
                <a:latin typeface="SVN-Times New Roman" panose="02040603050506020204" pitchFamily="18" charset="0"/>
              </a:rPr>
              <a:t> ô </a:t>
            </a:r>
            <a:r>
              <a:rPr lang="en-US" dirty="0" err="1" smtClean="0">
                <a:latin typeface="SVN-Times New Roman" panose="02040603050506020204" pitchFamily="18" charset="0"/>
              </a:rPr>
              <a:t>ăn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quan</a:t>
            </a:r>
            <a:r>
              <a:rPr lang="en-US" dirty="0" smtClean="0">
                <a:latin typeface="SVN-Times New Roman" panose="02040603050506020204" pitchFamily="18" charset="0"/>
              </a:rPr>
              <a:t>, </a:t>
            </a:r>
            <a:r>
              <a:rPr lang="en-US" dirty="0" err="1" smtClean="0">
                <a:latin typeface="SVN-Times New Roman" panose="02040603050506020204" pitchFamily="18" charset="0"/>
              </a:rPr>
              <a:t>em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bé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cho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chim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ăn</a:t>
            </a:r>
            <a:r>
              <a:rPr lang="en-US" dirty="0" smtClean="0">
                <a:latin typeface="SVN-Times New Roman" panose="02040603050506020204" pitchFamily="18" charset="0"/>
              </a:rPr>
              <a:t>, </a:t>
            </a:r>
            <a:r>
              <a:rPr lang="en-US" dirty="0" err="1" smtClean="0">
                <a:latin typeface="SVN-Times New Roman" panose="02040603050506020204" pitchFamily="18" charset="0"/>
              </a:rPr>
              <a:t>rửa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rau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cầu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ao</a:t>
            </a:r>
            <a:r>
              <a:rPr lang="en-US" dirty="0" smtClean="0">
                <a:latin typeface="SVN-Times New Roman" panose="02040603050506020204" pitchFamily="18" charset="0"/>
              </a:rPr>
              <a:t>…..</a:t>
            </a:r>
          </a:p>
          <a:p>
            <a:r>
              <a:rPr lang="en-US" dirty="0" err="1" smtClean="0">
                <a:latin typeface="SVN-Times New Roman" panose="02040603050506020204" pitchFamily="18" charset="0"/>
              </a:rPr>
              <a:t>Ông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được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truy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tặng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giải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thưởng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Hồ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Chí</a:t>
            </a:r>
            <a:r>
              <a:rPr lang="en-US" dirty="0" smtClean="0">
                <a:latin typeface="SVN-Times New Roman" panose="02040603050506020204" pitchFamily="18" charset="0"/>
              </a:rPr>
              <a:t> Minh </a:t>
            </a:r>
            <a:r>
              <a:rPr lang="en-US" dirty="0" err="1" smtClean="0">
                <a:latin typeface="SVN-Times New Roman" panose="02040603050506020204" pitchFamily="18" charset="0"/>
              </a:rPr>
              <a:t>về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văn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học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nghệ</a:t>
            </a:r>
            <a:r>
              <a:rPr lang="en-US" dirty="0" smtClean="0">
                <a:latin typeface="SVN-Times New Roman" panose="02040603050506020204" pitchFamily="18" charset="0"/>
              </a:rPr>
              <a:t> </a:t>
            </a:r>
            <a:r>
              <a:rPr lang="en-US" dirty="0" err="1" smtClean="0">
                <a:latin typeface="SVN-Times New Roman" panose="02040603050506020204" pitchFamily="18" charset="0"/>
              </a:rPr>
              <a:t>thuật</a:t>
            </a:r>
            <a:endParaRPr lang="en-US" dirty="0">
              <a:latin typeface="SVN-Times New Roman" panose="020406030505060202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3551" y="-20842"/>
            <a:ext cx="88392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6 -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TỪ 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866634"/>
            <a:ext cx="494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883" y="1328299"/>
            <a:ext cx="447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Phan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Chánh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395" y="1789964"/>
            <a:ext cx="556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Phan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Chánh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2" descr="Kết quả hình ảnh cho ảnh họa sĩ nguyễn phan chá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32279"/>
            <a:ext cx="3581400" cy="462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ết quả hình ảnh cho tranh chơi ô ă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29099"/>
            <a:ext cx="2854325" cy="207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ết quả hình ảnh cho tranh chơi ô ă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5" y="4729099"/>
            <a:ext cx="2448700" cy="20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069" y="0"/>
            <a:ext cx="89916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TỪ 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866634"/>
            <a:ext cx="494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328299"/>
            <a:ext cx="254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289" y="1828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Kết quả hình ảnh cho ảnh họa sĩ tô ngọc v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2057401"/>
            <a:ext cx="3688499" cy="473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3289" y="2220958"/>
            <a:ext cx="45668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VN-Times New Roman" panose="02040603050506020204" pitchFamily="18" charset="0"/>
              </a:rPr>
              <a:t>Họa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sĩ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Tô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Ngọc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Vân</a:t>
            </a:r>
            <a:r>
              <a:rPr lang="en-US" sz="2000" dirty="0" smtClean="0">
                <a:latin typeface="SVN-Times New Roman" panose="02040603050506020204" pitchFamily="18" charset="0"/>
              </a:rPr>
              <a:t> (1906 - 1954)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ông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chuyên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vẽ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về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tranh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sơn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dầu</a:t>
            </a:r>
            <a:r>
              <a:rPr lang="en-US" sz="2000" dirty="0">
                <a:latin typeface="SVN-Times New Roman" panose="02040603050506020204" pitchFamily="18" charset="0"/>
              </a:rPr>
              <a:t>,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các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tác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phẩm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của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ông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trong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giai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đoạn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này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gồm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có</a:t>
            </a:r>
            <a:r>
              <a:rPr lang="en-US" sz="2000" dirty="0" smtClean="0">
                <a:latin typeface="SVN-Times New Roman" panose="02040603050506020204" pitchFamily="18" charset="0"/>
              </a:rPr>
              <a:t>: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Thiếu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nữ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bên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hoa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huệ</a:t>
            </a:r>
            <a:r>
              <a:rPr lang="en-US" sz="2000" dirty="0" smtClean="0">
                <a:latin typeface="SVN-Times New Roman" panose="02040603050506020204" pitchFamily="18" charset="0"/>
              </a:rPr>
              <a:t>, 2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thiếu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nữ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và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em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bé</a:t>
            </a:r>
            <a:r>
              <a:rPr lang="en-US" sz="2000" dirty="0" smtClean="0">
                <a:latin typeface="SVN-Times New Roman" panose="02040603050506020204" pitchFamily="18" charset="0"/>
              </a:rPr>
              <a:t>,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Nghỉ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chân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bên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đồi</a:t>
            </a:r>
            <a:r>
              <a:rPr lang="en-US" sz="2000" dirty="0" smtClean="0">
                <a:latin typeface="SVN-Times New Roman" panose="02040603050506020204" pitchFamily="18" charset="0"/>
              </a:rPr>
              <a:t>….</a:t>
            </a:r>
          </a:p>
          <a:p>
            <a:r>
              <a:rPr lang="en-US" sz="2000" dirty="0" err="1">
                <a:latin typeface="SVN-Times New Roman" panose="02040603050506020204" pitchFamily="18" charset="0"/>
              </a:rPr>
              <a:t>Ông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được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truy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tặng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giải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thưởng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Hồ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Chí</a:t>
            </a:r>
            <a:r>
              <a:rPr lang="en-US" sz="2000" dirty="0">
                <a:latin typeface="SVN-Times New Roman" panose="02040603050506020204" pitchFamily="18" charset="0"/>
              </a:rPr>
              <a:t> Minh </a:t>
            </a:r>
            <a:r>
              <a:rPr lang="en-US" sz="2000" dirty="0" err="1">
                <a:latin typeface="SVN-Times New Roman" panose="02040603050506020204" pitchFamily="18" charset="0"/>
              </a:rPr>
              <a:t>về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văn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học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nghệ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thuật</a:t>
            </a:r>
            <a:endParaRPr lang="en-US" sz="2000" dirty="0">
              <a:latin typeface="SVN-Times New Roman" panose="02040603050506020204" pitchFamily="18" charset="0"/>
            </a:endParaRPr>
          </a:p>
        </p:txBody>
      </p:sp>
      <p:pic>
        <p:nvPicPr>
          <p:cNvPr id="19" name="Picture 8" descr="Kết quả hình ảnh cho tranh thếu nữ bên hoa hu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057399" cy="259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Kết quả hình ảnh cho tranhcon trâu quả thự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" y="4512855"/>
            <a:ext cx="3202258" cy="22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78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ANd9GcRJvN2sP14h9cSATOi2zcqT0PNINwEQ4CRfct-VDeBZOKX041E&amp;t=1&amp;usg=__dKw737FIdWhVKdGFzOFyAtu5WgE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8924" y="130284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Chủ</a:t>
            </a:r>
            <a:r>
              <a:rPr lang="en-US" sz="3200" b="1" dirty="0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đề</a:t>
            </a:r>
            <a:r>
              <a:rPr lang="en-US" sz="3200" b="1" dirty="0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: 6 - </a:t>
            </a:r>
            <a:r>
              <a:rPr lang="en-US" sz="3200" b="1" dirty="0" err="1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Tiết</a:t>
            </a:r>
            <a:r>
              <a:rPr lang="en-US" sz="3200" b="1" dirty="0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20</a:t>
            </a:r>
            <a:r>
              <a:rPr lang="en-US" sz="3200" b="1" dirty="0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 </a:t>
            </a:r>
            <a:endParaRPr lang="en-US" sz="3200" b="1" dirty="0" smtClean="0">
              <a:solidFill>
                <a:srgbClr val="FFFF00"/>
              </a:solidFill>
              <a:latin typeface="SVN-Times New Roman" panose="020406030505060202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THƯỞNG THỨC MỸ THUẬT</a:t>
            </a:r>
            <a:endParaRPr lang="en-US" sz="3200" b="1" dirty="0">
              <a:solidFill>
                <a:srgbClr val="FFFF00"/>
              </a:solidFill>
              <a:latin typeface="SVN-Times New Roman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104" y="3036849"/>
            <a:ext cx="8807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SVN-Times New Roman" panose="02040603050506020204" pitchFamily="18" charset="0"/>
              </a:rPr>
              <a:t>SƠ LƯỢC MỸ THUẬT VIỆT NAM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SVN-Times New Roman" panose="02040603050506020204" pitchFamily="18" charset="0"/>
              </a:rPr>
              <a:t> TỪ CUỐI THẾ KỶ XIX ĐẾN NĂM 1954</a:t>
            </a:r>
            <a:endParaRPr lang="en-US" sz="3600" b="1" dirty="0">
              <a:solidFill>
                <a:srgbClr val="002060"/>
              </a:solidFill>
              <a:latin typeface="SVN-Times New Roman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275" y="3048000"/>
            <a:ext cx="8807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SƠ LƯỢC MỸ THUẬT VIỆT NAM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SVN-Times New Roman" panose="02040603050506020204" pitchFamily="18" charset="0"/>
              </a:rPr>
              <a:t> TỪ CUỐI THẾ KỶ XIX ĐẾN NĂM 1954</a:t>
            </a:r>
            <a:endParaRPr lang="en-US" sz="3600" b="1" dirty="0">
              <a:solidFill>
                <a:srgbClr val="FFFF00"/>
              </a:solidFill>
              <a:latin typeface="SVN-Times New Roman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276375"/>
            <a:ext cx="6773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LONG XUYÊN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540" y="2214183"/>
            <a:ext cx="5073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VN-Times New Roman" panose="02040603050506020204" pitchFamily="18" charset="0"/>
              </a:rPr>
              <a:t>Họa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sĩ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Nguyễn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Đỗ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Cung</a:t>
            </a:r>
            <a:r>
              <a:rPr lang="en-US" sz="2000" dirty="0" smtClean="0">
                <a:latin typeface="SVN-Times New Roman" panose="02040603050506020204" pitchFamily="18" charset="0"/>
              </a:rPr>
              <a:t> (1912 - 1977)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ông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vẽ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về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chất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liệu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màu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bột</a:t>
            </a:r>
            <a:r>
              <a:rPr lang="en-US" sz="2000" dirty="0">
                <a:latin typeface="SVN-Times New Roman" panose="02040603050506020204" pitchFamily="18" charset="0"/>
              </a:rPr>
              <a:t>,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các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tác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phẩm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của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ông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trong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giai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đoạn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này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gồm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có</a:t>
            </a:r>
            <a:r>
              <a:rPr lang="en-US" sz="2000" dirty="0" smtClean="0">
                <a:latin typeface="SVN-Times New Roman" panose="02040603050506020204" pitchFamily="18" charset="0"/>
              </a:rPr>
              <a:t>: Du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kích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tập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bắn</a:t>
            </a:r>
            <a:r>
              <a:rPr lang="en-US" sz="2000" dirty="0" smtClean="0">
                <a:latin typeface="SVN-Times New Roman" panose="02040603050506020204" pitchFamily="18" charset="0"/>
              </a:rPr>
              <a:t>,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làm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kíp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lựu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đạn</a:t>
            </a:r>
            <a:r>
              <a:rPr lang="en-US" sz="2000" dirty="0" smtClean="0">
                <a:latin typeface="SVN-Times New Roman" panose="02040603050506020204" pitchFamily="18" charset="0"/>
              </a:rPr>
              <a:t>,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Khai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hội</a:t>
            </a:r>
            <a:r>
              <a:rPr lang="en-US" sz="2000" dirty="0" smtClean="0">
                <a:latin typeface="SVN-Times New Roman" panose="02040603050506020204" pitchFamily="18" charset="0"/>
              </a:rPr>
              <a:t>….</a:t>
            </a:r>
          </a:p>
          <a:p>
            <a:r>
              <a:rPr lang="en-US" sz="2000" dirty="0" err="1">
                <a:latin typeface="SVN-Times New Roman" panose="02040603050506020204" pitchFamily="18" charset="0"/>
              </a:rPr>
              <a:t>Ông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được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truy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tặng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giải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thưởng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Hồ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Chí</a:t>
            </a:r>
            <a:r>
              <a:rPr lang="en-US" sz="2000" dirty="0">
                <a:latin typeface="SVN-Times New Roman" panose="02040603050506020204" pitchFamily="18" charset="0"/>
              </a:rPr>
              <a:t> Minh </a:t>
            </a:r>
            <a:r>
              <a:rPr lang="en-US" sz="2000" dirty="0" err="1">
                <a:latin typeface="SVN-Times New Roman" panose="02040603050506020204" pitchFamily="18" charset="0"/>
              </a:rPr>
              <a:t>về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văn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học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nghệ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thuật</a:t>
            </a:r>
            <a:endParaRPr lang="en-US" sz="2000" dirty="0">
              <a:latin typeface="SVN-Times New Roman" panose="020406030505060202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2037" y="-19250"/>
            <a:ext cx="89916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6 -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VIỆT NAM TỪ 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540" y="1797784"/>
            <a:ext cx="525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309763"/>
            <a:ext cx="37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66634"/>
            <a:ext cx="494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Kết quả hình ảnh cho ảnh họa sĩ nguyễn phan chá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45" y="2017762"/>
            <a:ext cx="383416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ết quả hình ảnh cho tranh du kích tập bắ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1" y="4202915"/>
            <a:ext cx="4971122" cy="2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4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6528" y="1866848"/>
            <a:ext cx="5965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VN-Times New Roman" panose="02040603050506020204" pitchFamily="18" charset="0"/>
              </a:rPr>
              <a:t>Nhà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điêu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khắc</a:t>
            </a:r>
            <a:r>
              <a:rPr lang="en-US" sz="2000" dirty="0" smtClean="0">
                <a:latin typeface="SVN-Times New Roman" panose="02040603050506020204" pitchFamily="18" charset="0"/>
              </a:rPr>
              <a:t> -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Họa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sĩ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Diệp</a:t>
            </a:r>
            <a:r>
              <a:rPr lang="en-US" sz="2000" dirty="0" smtClean="0">
                <a:latin typeface="SVN-Times New Roman" panose="02040603050506020204" pitchFamily="18" charset="0"/>
              </a:rPr>
              <a:t> Minh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Châu</a:t>
            </a:r>
            <a:r>
              <a:rPr lang="en-US" sz="2000" dirty="0" smtClean="0">
                <a:latin typeface="SVN-Times New Roman" panose="02040603050506020204" pitchFamily="18" charset="0"/>
              </a:rPr>
              <a:t> (1919 - 2002)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các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tác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phẩm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của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ông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trong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giai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đoạn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này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gồm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</a:p>
          <a:p>
            <a:r>
              <a:rPr lang="en-US" sz="2000" dirty="0" err="1" smtClean="0">
                <a:latin typeface="SVN-Times New Roman" panose="02040603050506020204" pitchFamily="18" charset="0"/>
              </a:rPr>
              <a:t>có</a:t>
            </a:r>
            <a:r>
              <a:rPr lang="en-US" sz="2000" dirty="0" smtClean="0">
                <a:latin typeface="SVN-Times New Roman" panose="02040603050506020204" pitchFamily="18" charset="0"/>
              </a:rPr>
              <a:t>: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Bác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Hồ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với</a:t>
            </a:r>
            <a:r>
              <a:rPr lang="en-US" sz="2000" dirty="0" smtClean="0">
                <a:latin typeface="SVN-Times New Roman" panose="02040603050506020204" pitchFamily="18" charset="0"/>
              </a:rPr>
              <a:t> 3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cháu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thiếu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nhu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Trung</a:t>
            </a:r>
            <a:r>
              <a:rPr lang="en-US" sz="2000" dirty="0" smtClean="0">
                <a:latin typeface="SVN-Times New Roman" panose="02040603050506020204" pitchFamily="18" charset="0"/>
              </a:rPr>
              <a:t> – Nam</a:t>
            </a:r>
          </a:p>
          <a:p>
            <a:r>
              <a:rPr lang="en-US" sz="2000" dirty="0" smtClean="0">
                <a:latin typeface="SVN-Times New Roman" panose="02040603050506020204" pitchFamily="18" charset="0"/>
              </a:rPr>
              <a:t> –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Bắc</a:t>
            </a:r>
            <a:r>
              <a:rPr lang="en-US" sz="2000" dirty="0" smtClean="0">
                <a:latin typeface="SVN-Times New Roman" panose="02040603050506020204" pitchFamily="18" charset="0"/>
              </a:rPr>
              <a:t>,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Võ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Thị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Sáu</a:t>
            </a:r>
            <a:r>
              <a:rPr lang="en-US" sz="2000" dirty="0" smtClean="0">
                <a:latin typeface="SVN-Times New Roman" panose="02040603050506020204" pitchFamily="18" charset="0"/>
              </a:rPr>
              <a:t>,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Hương</a:t>
            </a:r>
            <a:r>
              <a:rPr lang="en-US" sz="2000" dirty="0" smtClean="0">
                <a:latin typeface="SVN-Times New Roman" panose="02040603050506020204" pitchFamily="18" charset="0"/>
              </a:rPr>
              <a:t> Sen…</a:t>
            </a:r>
            <a:r>
              <a:rPr lang="en-US" sz="2000" dirty="0" err="1" smtClean="0">
                <a:latin typeface="SVN-Times New Roman" panose="02040603050506020204" pitchFamily="18" charset="0"/>
              </a:rPr>
              <a:t>Ông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được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endParaRPr lang="en-US" sz="2000" dirty="0" smtClean="0">
              <a:latin typeface="SVN-Times New Roman" panose="02040603050506020204" pitchFamily="18" charset="0"/>
            </a:endParaRPr>
          </a:p>
          <a:p>
            <a:r>
              <a:rPr lang="en-US" sz="2000" dirty="0" err="1" smtClean="0">
                <a:latin typeface="SVN-Times New Roman" panose="02040603050506020204" pitchFamily="18" charset="0"/>
              </a:rPr>
              <a:t>truy</a:t>
            </a:r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tặng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giải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thưởng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Hồ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Chí</a:t>
            </a:r>
            <a:r>
              <a:rPr lang="en-US" sz="2000" dirty="0">
                <a:latin typeface="SVN-Times New Roman" panose="02040603050506020204" pitchFamily="18" charset="0"/>
              </a:rPr>
              <a:t> Minh </a:t>
            </a:r>
            <a:r>
              <a:rPr lang="en-US" sz="2000" dirty="0" err="1">
                <a:latin typeface="SVN-Times New Roman" panose="02040603050506020204" pitchFamily="18" charset="0"/>
              </a:rPr>
              <a:t>về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văn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học</a:t>
            </a:r>
            <a:endParaRPr lang="en-US" sz="2000" dirty="0" smtClean="0">
              <a:latin typeface="SVN-Times New Roman" panose="02040603050506020204" pitchFamily="18" charset="0"/>
            </a:endParaRPr>
          </a:p>
          <a:p>
            <a:r>
              <a:rPr lang="en-US" sz="2000" dirty="0" smtClean="0">
                <a:latin typeface="SVN-Times New Roman" panose="02040603050506020204" pitchFamily="18" charset="0"/>
              </a:rPr>
              <a:t> </a:t>
            </a:r>
            <a:r>
              <a:rPr lang="en-US" sz="2000" dirty="0" err="1">
                <a:latin typeface="SVN-Times New Roman" panose="02040603050506020204" pitchFamily="18" charset="0"/>
              </a:rPr>
              <a:t>nghệ</a:t>
            </a:r>
            <a:r>
              <a:rPr lang="en-US" sz="2000" dirty="0">
                <a:latin typeface="SVN-Times New Roman" panose="02040603050506020204" pitchFamily="18" charset="0"/>
              </a:rPr>
              <a:t> </a:t>
            </a:r>
            <a:r>
              <a:rPr lang="en-US" sz="2000" dirty="0" err="1" smtClean="0">
                <a:latin typeface="SVN-Times New Roman" panose="02040603050506020204" pitchFamily="18" charset="0"/>
              </a:rPr>
              <a:t>thuật</a:t>
            </a:r>
            <a:endParaRPr lang="en-US" sz="2000" dirty="0">
              <a:latin typeface="SVN-Times New Roman" panose="020406030505060202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-737"/>
            <a:ext cx="91440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TỪ 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72065"/>
            <a:ext cx="494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389" y="1130957"/>
            <a:ext cx="453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388" y="1500289"/>
            <a:ext cx="710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09800"/>
            <a:ext cx="3834161" cy="4648200"/>
          </a:xfrm>
          <a:prstGeom prst="rect">
            <a:avLst/>
          </a:prstGeom>
        </p:spPr>
      </p:pic>
      <p:pic>
        <p:nvPicPr>
          <p:cNvPr id="15" name="Picture 12" descr="Kết quả hình ảnh cho tranh bác hồ với 3 cháu thiếu n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342389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3010" y="16686"/>
            <a:ext cx="91440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TỪ 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871647"/>
            <a:ext cx="494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22917"/>
            <a:ext cx="8610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1954 (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A3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A4)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8534400" cy="35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847842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rgbClr val="0070C0"/>
                </a:solidFill>
                <a:latin typeface="SVN-Times New Roman" panose="02040603050506020204" pitchFamily="18" charset="0"/>
              </a:rPr>
              <a:t>II. MÔ PHỎNG LẠI MỘT TÁC PHẨM MĨ THUẬT VIỆT NAM TỪ CUỐI THẾ KỈ XIX ĐẾN NĂM 1954</a:t>
            </a:r>
            <a:endParaRPr lang="en-US" sz="1600" b="1" u="sng" dirty="0">
              <a:solidFill>
                <a:srgbClr val="0070C0"/>
              </a:solidFill>
              <a:latin typeface="SVN-Times New Roman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54829"/>
            <a:ext cx="3728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89180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endParaRPr lang="en-US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62950"/>
            <a:ext cx="91440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TỪ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32716"/>
            <a:ext cx="7620000" cy="43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6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7344" y="830891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rgbClr val="0070C0"/>
                </a:solidFill>
                <a:latin typeface="SVN-Times New Roman" panose="02040603050506020204" pitchFamily="18" charset="0"/>
              </a:rPr>
              <a:t>III. MÔ PHỎNG LẠI MỘT TÁC PHẨM MĨ THUẬT VIỆT NAM TỪ CUỐI THẾ KỈ XIX ĐẾN NĂM 1954</a:t>
            </a:r>
            <a:endParaRPr lang="en-US" sz="1600" b="1" u="sng" dirty="0">
              <a:solidFill>
                <a:srgbClr val="0070C0"/>
              </a:solidFill>
              <a:latin typeface="SVN-Times New Roman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655" y="1415666"/>
            <a:ext cx="243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300" y="1815775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8744" y="90924"/>
            <a:ext cx="89916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TỪ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7924800" cy="444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8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6132" y="809152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rgbClr val="0070C0"/>
                </a:solidFill>
                <a:latin typeface="SVN-Times New Roman" panose="02040603050506020204" pitchFamily="18" charset="0"/>
              </a:rPr>
              <a:t>II. MÔ PHỎNG LẠI MỘT TÁC PHẨM MĨ THUẬT VIỆT NAM TỪ CUỐI THẾ KỈ XIX ĐẾN NĂM 1954</a:t>
            </a:r>
            <a:endParaRPr lang="en-US" sz="1600" b="1" u="sng" dirty="0">
              <a:solidFill>
                <a:srgbClr val="0070C0"/>
              </a:solidFill>
              <a:latin typeface="SVN-Times New Roman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132" y="1470872"/>
            <a:ext cx="372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84020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90228"/>
            <a:ext cx="91440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TỪ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43349"/>
            <a:ext cx="8000999" cy="42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6110" y="827718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rgbClr val="0070C0"/>
                </a:solidFill>
                <a:latin typeface="SVN-Times New Roman" panose="02040603050506020204" pitchFamily="18" charset="0"/>
              </a:rPr>
              <a:t>II. MÔ PHỎNG LẠI MỘT TÁC PHẨM MĨ THUẬT VIỆT NAM TỪ CUỐI THẾ KỈ XIX ĐẾN NĂM 1954</a:t>
            </a:r>
            <a:endParaRPr lang="en-US" sz="1600" b="1" u="sng" dirty="0">
              <a:solidFill>
                <a:srgbClr val="0070C0"/>
              </a:solidFill>
              <a:latin typeface="SVN-Times New Roman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110" y="1393908"/>
            <a:ext cx="205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847777"/>
            <a:ext cx="320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92399"/>
            <a:ext cx="91440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TỪ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1"/>
            <a:ext cx="8001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767424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rgbClr val="0070C0"/>
                </a:solidFill>
                <a:latin typeface="SVN-Times New Roman" panose="02040603050506020204" pitchFamily="18" charset="0"/>
              </a:rPr>
              <a:t>II. MÔ PHỎNG LẠI MỘT TÁC PHẨM MĨ THUẬT VIỆT NAM TỪ CUỐI THẾ KỈ XIX ĐẾN NĂM 1954</a:t>
            </a:r>
            <a:endParaRPr lang="en-US" sz="1600" b="1" u="sng" dirty="0">
              <a:solidFill>
                <a:srgbClr val="0070C0"/>
              </a:solidFill>
              <a:latin typeface="SVN-Times New Roman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010" y="1326587"/>
            <a:ext cx="159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87886"/>
            <a:ext cx="91440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TỪ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843911"/>
            <a:ext cx="7556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TK XIX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1954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3200400"/>
            <a:ext cx="4290060" cy="3172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00400"/>
            <a:ext cx="4419600" cy="31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6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8698" y="914400"/>
            <a:ext cx="47467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rgbClr val="0070C0"/>
                </a:solidFill>
                <a:latin typeface="SVN-Times New Roman" panose="02040603050506020204" pitchFamily="18" charset="0"/>
              </a:rPr>
              <a:t>III. TRƯNG BÀY VÀ GIỚI THIỆU SẢN PHẨM.</a:t>
            </a:r>
            <a:endParaRPr lang="en-US" sz="1600" b="1" u="sng" dirty="0">
              <a:solidFill>
                <a:srgbClr val="0070C0"/>
              </a:solidFill>
              <a:latin typeface="SVN-Times New Roman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4384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898" y="152400"/>
            <a:ext cx="91440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TỪ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63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09600" y="1676400"/>
            <a:ext cx="8229600" cy="2985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u="sng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1954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0PM76CAP9LCY7CA978X4YCADHNA41CAEEBBBICAR6VCBKCA2ZRND7CA4Y82HICAOH4UXICA7HC4MKCAHV97XNCA3CKDM0CALIG4MXCAEKPRZECAID6XTICAFVQH1BCA0B9GDMCAPO6J6MCALED8F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5038" y="4065819"/>
            <a:ext cx="4158142" cy="2712243"/>
          </a:xfrm>
          <a:prstGeom prst="rect">
            <a:avLst/>
          </a:prstGeom>
          <a:noFill/>
        </p:spPr>
      </p:pic>
      <p:pic>
        <p:nvPicPr>
          <p:cNvPr id="6147" name="Picture 3" descr="ANd9GcRJvN2sP14h9cSATOi2zcqT0PNINwEQ4CRfct-VDeBZOKX041E&amp;t=1&amp;usg=__dKw737FIdWhVKdGFzOFyAtu5WgE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709" y="4065819"/>
            <a:ext cx="4300842" cy="2712243"/>
          </a:xfrm>
          <a:prstGeom prst="rect">
            <a:avLst/>
          </a:prstGeom>
          <a:noFill/>
        </p:spPr>
      </p:pic>
      <p:pic>
        <p:nvPicPr>
          <p:cNvPr id="6148" name="Picture 4" descr="ANd9GcTqIjaBQmERHDkPI2AzDO4-jV1LU2pBZo7t18aTKjvSfhAA738&amp;t=1&amp;usg=__obK5qeSB9KjVkqx9YHvskxMBZ0E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550" y="971357"/>
            <a:ext cx="4077630" cy="3146706"/>
          </a:xfrm>
          <a:prstGeom prst="rect">
            <a:avLst/>
          </a:prstGeom>
          <a:noFill/>
        </p:spPr>
      </p:pic>
      <p:pic>
        <p:nvPicPr>
          <p:cNvPr id="1028" name="Picture 4" descr="Kết quả hình ảnh cho ảnh lễ thành lập đảng cs 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9" y="986225"/>
            <a:ext cx="4289502" cy="31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85735"/>
            <a:ext cx="550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3340" y="511819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37891" name="Picture 2" descr="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 descr="studen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23576">
            <a:off x="6122193" y="5095082"/>
            <a:ext cx="15478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42647">
            <a:off x="6731793" y="4942682"/>
            <a:ext cx="15478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40585">
            <a:off x="7646193" y="5018882"/>
            <a:ext cx="15478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9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42647">
            <a:off x="6807994" y="5299869"/>
            <a:ext cx="15478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0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42647">
            <a:off x="6045994" y="5223669"/>
            <a:ext cx="15478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3" descr="th_v00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816475"/>
            <a:ext cx="952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8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42647">
            <a:off x="7798594" y="5223669"/>
            <a:ext cx="15478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1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42647">
            <a:off x="7924007" y="4706144"/>
            <a:ext cx="15478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2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11860">
            <a:off x="6933407" y="4477544"/>
            <a:ext cx="15478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7" descr="bird3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724275"/>
            <a:ext cx="15906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7" descr="DOVE"/>
          <p:cNvPicPr>
            <a:picLocks noChangeAspect="1" noChangeArrowheads="1" noCrop="1"/>
          </p:cNvPicPr>
          <p:nvPr/>
        </p:nvPicPr>
        <p:blipFill>
          <a:blip r:embed="rId7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6964" flipH="1">
            <a:off x="2078038" y="1239838"/>
            <a:ext cx="14335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21" descr="DOVE"/>
          <p:cNvPicPr>
            <a:picLocks noChangeAspect="1" noChangeArrowheads="1" noCrop="1"/>
          </p:cNvPicPr>
          <p:nvPr/>
        </p:nvPicPr>
        <p:blipFill>
          <a:blip r:embed="rId7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6964" flipH="1">
            <a:off x="2908300" y="685800"/>
            <a:ext cx="18764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22" descr="DOVE"/>
          <p:cNvPicPr>
            <a:picLocks noChangeAspect="1" noChangeArrowheads="1" noCrop="1"/>
          </p:cNvPicPr>
          <p:nvPr/>
        </p:nvPicPr>
        <p:blipFill>
          <a:blip r:embed="rId7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6964" flipH="1">
            <a:off x="547688" y="828675"/>
            <a:ext cx="18367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19" descr="DOVE"/>
          <p:cNvPicPr>
            <a:picLocks noChangeAspect="1" noChangeArrowheads="1" noCrop="1"/>
          </p:cNvPicPr>
          <p:nvPr/>
        </p:nvPicPr>
        <p:blipFill>
          <a:blip r:embed="rId7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8250" flipH="1">
            <a:off x="4506119" y="1094582"/>
            <a:ext cx="16002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20" descr="DOVE"/>
          <p:cNvPicPr>
            <a:picLocks noChangeAspect="1" noChangeArrowheads="1" noCrop="1"/>
          </p:cNvPicPr>
          <p:nvPr/>
        </p:nvPicPr>
        <p:blipFill>
          <a:blip r:embed="rId7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359" flipH="1">
            <a:off x="5411788" y="1492250"/>
            <a:ext cx="16002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12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9342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-213"/>
              </a:avLst>
            </a:prstTxWarp>
            <a:scene3d>
              <a:camera prst="legacyPerspectiveTop"/>
              <a:lightRig rig="legacyFlat3" dir="b"/>
            </a:scene3d>
            <a:sp3d extrusionH="354000" prstMaterial="legacyMatte">
              <a:extrusionClr>
                <a:srgbClr val="00CC66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2000" b="1" kern="10">
                <a:ln w="9525">
                  <a:round/>
                  <a:headEnd/>
                  <a:tailEnd/>
                </a:ln>
                <a:solidFill>
                  <a:srgbClr val="FFFF00">
                    <a:alpha val="87842"/>
                  </a:srgbClr>
                </a:solidFill>
                <a:latin typeface=".VnCentury SchoolbookH" panose="020B7200000000000000" pitchFamily="34" charset="0"/>
              </a:rPr>
              <a:t>xin ch©n thµnh c¶m ¬n</a:t>
            </a:r>
          </a:p>
        </p:txBody>
      </p:sp>
      <p:sp>
        <p:nvSpPr>
          <p:cNvPr id="37909" name="TextBox 29"/>
          <p:cNvSpPr txBox="1">
            <a:spLocks noChangeArrowheads="1"/>
          </p:cNvSpPr>
          <p:nvPr/>
        </p:nvSpPr>
        <p:spPr bwMode="auto">
          <a:xfrm>
            <a:off x="152400" y="1981200"/>
            <a:ext cx="8915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B0F0"/>
                </a:solidFill>
                <a:latin typeface="Aphrodite Contextual" pitchFamily="50" charset="0"/>
              </a:rPr>
              <a:t>Chúc các thầy cô giáo mạnh khỏe, thành đạt và hạnh phúc.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B0F0"/>
                </a:solidFill>
                <a:latin typeface="Aphrodite Contextual" pitchFamily="50" charset="0"/>
              </a:rPr>
              <a:t>Chúc các em học sinh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212630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2438400"/>
            <a:ext cx="815816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XIN CHÂN THÀNH CẢM ƠN CÁC EM 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Gỏi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049"/>
            <a:ext cx="91440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TỪ 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226609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1958,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0947" y="1707355"/>
            <a:ext cx="5392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4620" y="1154647"/>
            <a:ext cx="350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Kết quả hình ảnh cho cảnh khổ cực áp bức của dân năm 19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88" y="3351698"/>
            <a:ext cx="4226312" cy="337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3209" y="696948"/>
            <a:ext cx="73905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0070C0"/>
                </a:solidFill>
                <a:latin typeface="SVN-Times New Roman" panose="02040603050506020204" pitchFamily="18" charset="0"/>
              </a:rPr>
              <a:t>I</a:t>
            </a:r>
            <a:r>
              <a:rPr lang="en-US" sz="1600" b="1" u="sng" dirty="0" smtClean="0">
                <a:solidFill>
                  <a:srgbClr val="0070C0"/>
                </a:solidFill>
                <a:latin typeface="SVN-Times New Roman" panose="02040603050506020204" pitchFamily="18" charset="0"/>
              </a:rPr>
              <a:t>.</a:t>
            </a:r>
            <a:r>
              <a:rPr lang="en-US" sz="1600" b="1" u="sng" dirty="0" smtClean="0">
                <a:solidFill>
                  <a:srgbClr val="0070C0"/>
                </a:solidFill>
                <a:latin typeface="SVN-Times New Roman" panose="02040603050506020204" pitchFamily="18" charset="0"/>
                <a:cs typeface="Times New Roman" pitchFamily="18" charset="0"/>
              </a:rPr>
              <a:t>TÌM HIỂU MỸ THUẬT VIỆT NAM TỪ CUỐI TK XIX ĐẾN NĂM 1954:</a:t>
            </a:r>
            <a:endParaRPr lang="en-US" sz="1600" b="1" u="sng" dirty="0">
              <a:solidFill>
                <a:srgbClr val="0070C0"/>
              </a:solidFill>
              <a:latin typeface="SVN-Times New Roman" panose="02040603050506020204" pitchFamily="18" charset="0"/>
            </a:endParaRPr>
          </a:p>
        </p:txBody>
      </p:sp>
      <p:pic>
        <p:nvPicPr>
          <p:cNvPr id="11" name="Picture 2" descr="Kết quả hình ảnh cho cảnh khổ cực áp bức của dân năm 19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0" y="3347900"/>
            <a:ext cx="4495800" cy="33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/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L0Y1TCAPZSKC1CAP0396RCAJZ8RRECA97QMSCCAO1GC3PCAIG28LSCAFQEL3CCAY6G522CA7RUAHPCAPBT9MTCAB7IUQYCAGY6YVYCAGT9ZR3CAE6XN7ZCAYCODWICABYHWQ6CALNECV1CACKZRF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81400"/>
            <a:ext cx="4343400" cy="3124200"/>
          </a:xfrm>
          <a:prstGeom prst="rect">
            <a:avLst/>
          </a:prstGeom>
          <a:noFill/>
        </p:spPr>
      </p:pic>
      <p:pic>
        <p:nvPicPr>
          <p:cNvPr id="3" name="Picture 4" descr="250px-CMT8b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81400"/>
            <a:ext cx="4408449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5748" y="1346529"/>
            <a:ext cx="493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120" y="1801879"/>
            <a:ext cx="8432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CNXH,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2572051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1946,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6727" y="-14186"/>
            <a:ext cx="91440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TỪ 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5844" y="607135"/>
            <a:ext cx="73905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0070C0"/>
                </a:solidFill>
                <a:latin typeface="SVN-Times New Roman" panose="02040603050506020204" pitchFamily="18" charset="0"/>
              </a:rPr>
              <a:t>I</a:t>
            </a:r>
            <a:r>
              <a:rPr lang="en-US" sz="1600" b="1" u="sng" dirty="0" smtClean="0">
                <a:solidFill>
                  <a:srgbClr val="0070C0"/>
                </a:solidFill>
                <a:latin typeface="SVN-Times New Roman" panose="02040603050506020204" pitchFamily="18" charset="0"/>
              </a:rPr>
              <a:t>.</a:t>
            </a:r>
            <a:r>
              <a:rPr lang="en-US" sz="1600" b="1" u="sng" dirty="0" smtClean="0">
                <a:solidFill>
                  <a:srgbClr val="0070C0"/>
                </a:solidFill>
                <a:latin typeface="SVN-Times New Roman" panose="02040603050506020204" pitchFamily="18" charset="0"/>
                <a:cs typeface="Times New Roman" pitchFamily="18" charset="0"/>
              </a:rPr>
              <a:t>TÌM HIỂU MỸ THUẬT VIỆT NAM TỪ CUỐI TK XIX ĐẾN NĂM 1954:</a:t>
            </a:r>
            <a:endParaRPr lang="en-US" sz="1600" b="1" u="sng" dirty="0">
              <a:solidFill>
                <a:srgbClr val="0070C0"/>
              </a:solidFill>
              <a:latin typeface="SVN-Times New Roman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943223"/>
            <a:ext cx="350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1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YEXEWCANVFH2SCA9KVJMFCA60Y7AMCA01LBG1CASBMP4BCAG1JO7ECA2W9T03CAC6WOPUCAGMTBEBCA87EAK6CATRSZB5CA6MBN79CA6P9M4WCAA0KAMXCAOU0YL2CAIQKT66CA410HGGCA1HM6O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953000" cy="5029200"/>
          </a:xfrm>
          <a:prstGeom prst="rect">
            <a:avLst/>
          </a:prstGeom>
          <a:noFill/>
        </p:spPr>
      </p:pic>
      <p:pic>
        <p:nvPicPr>
          <p:cNvPr id="8195" name="Picture 3" descr="01TIL5CAPBQ6XUCA4W6N3QCAY4334ECAFFVTI6CAV071UHCATUOXKVCAWT2VA1CARETJJ0CA7IZJ9GCA34WB8GCAFDM6KUCA6O31HECAEA8X78CAQ3M8YWCAA5PHP5CAND2XXFCAGYQ9MTCATFCKY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57200"/>
            <a:ext cx="3733800" cy="4953000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145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2/9/1945: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03880"/>
            <a:ext cx="372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2466" y="1981200"/>
            <a:ext cx="610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VIỆT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TỪ CUỐI THẾ KỈ XIX ĐẾN NĂM 1954 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3209" y="696948"/>
            <a:ext cx="73905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0070C0"/>
                </a:solidFill>
                <a:latin typeface="SVN-Times New Roman" panose="02040603050506020204" pitchFamily="18" charset="0"/>
              </a:rPr>
              <a:t>I</a:t>
            </a:r>
            <a:r>
              <a:rPr lang="en-US" sz="1600" b="1" u="sng" dirty="0" smtClean="0">
                <a:solidFill>
                  <a:srgbClr val="0070C0"/>
                </a:solidFill>
                <a:latin typeface="SVN-Times New Roman" panose="02040603050506020204" pitchFamily="18" charset="0"/>
              </a:rPr>
              <a:t>.</a:t>
            </a:r>
            <a:r>
              <a:rPr lang="en-US" sz="1600" b="1" u="sng" dirty="0" smtClean="0">
                <a:solidFill>
                  <a:srgbClr val="0070C0"/>
                </a:solidFill>
                <a:latin typeface="SVN-Times New Roman" panose="02040603050506020204" pitchFamily="18" charset="0"/>
                <a:cs typeface="Times New Roman" pitchFamily="18" charset="0"/>
              </a:rPr>
              <a:t>TÌM HIỂU MỸ THUẬT VIỆT NAM TỪ CUỐI TK XIX ĐẾN NĂM 1954:</a:t>
            </a:r>
            <a:endParaRPr lang="en-US" sz="1600" b="1" u="sng" dirty="0">
              <a:solidFill>
                <a:srgbClr val="0070C0"/>
              </a:solidFill>
              <a:latin typeface="SVN-Times New Roman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ảnh trường mỹ nghệ thủ dầu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534399" cy="518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609600"/>
            <a:ext cx="608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1901</a:t>
            </a:r>
          </a:p>
        </p:txBody>
      </p:sp>
    </p:spTree>
    <p:extLst>
      <p:ext uri="{BB962C8B-B14F-4D97-AF65-F5344CB8AC3E}">
        <p14:creationId xmlns:p14="http://schemas.microsoft.com/office/powerpoint/2010/main" val="6679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trường mỹ nghệ thủ dầu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1700" y="609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1913</a:t>
            </a:r>
          </a:p>
        </p:txBody>
      </p:sp>
    </p:spTree>
    <p:extLst>
      <p:ext uri="{BB962C8B-B14F-4D97-AF65-F5344CB8AC3E}">
        <p14:creationId xmlns:p14="http://schemas.microsoft.com/office/powerpoint/2010/main" val="16246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1963</Words>
  <PresentationFormat>On-screen Show (4:3)</PresentationFormat>
  <Paragraphs>193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.VnCentury SchoolbookH</vt:lpstr>
      <vt:lpstr>Aphrodite Contextual</vt:lpstr>
      <vt:lpstr>Arial</vt:lpstr>
      <vt:lpstr>Calibri</vt:lpstr>
      <vt:lpstr>Calibri Light</vt:lpstr>
      <vt:lpstr>SVN-Times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2017-12-08T06:08:41Z</dcterms:created>
  <dcterms:modified xsi:type="dcterms:W3CDTF">2021-02-22T12:57:49Z</dcterms:modified>
</cp:coreProperties>
</file>