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57dfcece35f845d4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</p:sldMasterIdLst>
  <p:notesMasterIdLst>
    <p:notesMasterId r:id="rId26"/>
  </p:notesMasterIdLst>
  <p:sldIdLst>
    <p:sldId id="454" r:id="rId4"/>
    <p:sldId id="277" r:id="rId5"/>
    <p:sldId id="270" r:id="rId6"/>
    <p:sldId id="456" r:id="rId7"/>
    <p:sldId id="274" r:id="rId8"/>
    <p:sldId id="455" r:id="rId9"/>
    <p:sldId id="258" r:id="rId10"/>
    <p:sldId id="261" r:id="rId11"/>
    <p:sldId id="262" r:id="rId12"/>
    <p:sldId id="278" r:id="rId13"/>
    <p:sldId id="263" r:id="rId14"/>
    <p:sldId id="264" r:id="rId15"/>
    <p:sldId id="443" r:id="rId16"/>
    <p:sldId id="444" r:id="rId17"/>
    <p:sldId id="445" r:id="rId18"/>
    <p:sldId id="265" r:id="rId19"/>
    <p:sldId id="446" r:id="rId20"/>
    <p:sldId id="448" r:id="rId21"/>
    <p:sldId id="279" r:id="rId22"/>
    <p:sldId id="280" r:id="rId23"/>
    <p:sldId id="267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208" autoAdjust="0"/>
  </p:normalViewPr>
  <p:slideViewPr>
    <p:cSldViewPr snapToGrid="0">
      <p:cViewPr varScale="1">
        <p:scale>
          <a:sx n="84" d="100"/>
          <a:sy n="84" d="100"/>
        </p:scale>
        <p:origin x="81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F79DF-C46C-44E0-A3C7-E78794C630B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99DFD-3BB2-4340-9453-D21C52429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2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A0C8-DD61-4407-8AA5-E6B1ED012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74D3B-B720-4220-A693-75CE1F11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7730-38F4-4BD2-998F-520C3EC3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32A4-B148-4D74-A738-8F211E83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C79ED-51CD-430B-BDEE-A4E9E8D0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2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4EC88-5539-4D5D-8546-CAC55760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8B684-7DD5-42E6-A419-AAEF7FDD2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0FC0E-38A5-4AD4-B260-E19352DB6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74751-4D22-4929-8B7A-1348A357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BFB43-602B-4B88-AFD2-9DF4C0BE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8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60EC9-D3E0-49F5-B8AC-4A34FAE52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F349E-23FF-43EA-A069-62E61C684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6B79C-1077-4FFA-B8AD-04C698F8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1CA0E-210D-40E0-9958-B418B040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83FF2-A7B1-4DF3-BBF5-A5FF1BB2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77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968D-A770-43EE-A9BC-68023C59BEA9}" type="datetime1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64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C33A-1E52-4F6B-A619-4B32D3F37D3A}" type="datetime1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66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7559-7DE2-43DB-878B-6ACC37EF094C}" type="datetime1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31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AD8-497A-4E9E-9617-04AC031D0FE1}" type="datetime1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24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7E48-3880-479E-B70A-2FEFADB58264}" type="datetime1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46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A583-5B33-44DD-BE7C-E15E1500CE86}" type="datetime1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72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A5A9-DCC6-4580-A814-23B555A49A0D}" type="datetime1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40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4236-7EA1-4AD3-9757-E981D242CE31}" type="datetime1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3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6E53-9BD7-4FB4-A4AD-0549873E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357F3-6C3B-49C1-99AD-4990E84BC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0E721-F501-4D97-8E1F-915A3A10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4AB3-20B8-4C21-90D8-21B47796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60D7-97CA-4BE9-8849-AB636A79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25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403A-8C0F-43B9-9FEE-9D846D8A4FBE}" type="datetime1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38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EF18-8E39-4158-85A9-E3D0C5037769}" type="datetime1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64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414A2-CA2D-4153-ADC9-C426D6ECB739}" type="datetime1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69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2FFEFC-A355-4F2D-AD7F-59021D5A04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ED2456-BB73-434D-BCA2-52834DBDA3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C919DC-8DF3-49F3-A890-D959CEEAC3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B3985-A0AD-43EF-8CF3-8E4103B56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299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0B46F2-ECBD-41C5-B81D-D133D7BDEA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B4AAAC-E164-425E-B2A5-EEC8D31E1B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61346D-180B-4414-9E6A-D09A0A2019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D1633-D6BE-4B0D-BA24-ED87EDF4DD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596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D9AE48-41E6-4B43-96A4-AC54D08140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4FAD79-D6A1-4FB1-8A41-E0BBB9755F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306C2C-FF36-43C9-9320-4F40C832F3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1FF11-264A-40EE-88FF-955BF9D737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409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9B0F00-95D8-4D5D-B2FB-57AE94895E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453936-58C5-4F82-8400-5374214C7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19D71F-CFD7-4FCA-9C2A-DB1EA8A1AF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1D1A2-4E07-4E65-8F95-8F2BFC860D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342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4F675C4-2BE3-4A66-BC0C-F46BA1A64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35F424C-7888-4DA3-BA7B-F30832744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5DC20E2-35AB-4118-A93A-C49DB77C18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5C966-088C-4A32-B29A-7D907FB945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0742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B8A659D-19E7-49FD-A782-7BB2BF281F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CC3933C-81D7-4599-96B7-7067344452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A850CF-5AEA-467E-A07C-F9F65F2D4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80378-69ED-4D26-99C2-B68E44C9C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042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781CEE-9F3B-4994-8F9E-D21B036F26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45114AF-FF79-46AD-9411-77CDBAA5CE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C41900-1D2E-4CE2-B943-FE4D8639F2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2972A-B62B-4DCE-B27C-234902AF37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2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38F9-FF66-4FEC-8F49-09BF0CA6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5AED4-8121-4833-B278-1E7D50F37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B5F7-AC30-4D8E-A67F-D0460D09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765A-5AAE-4BB4-BE0B-BB184A05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B9437-1A2B-488C-9F12-D833B167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925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63D1B0-EFC3-40A3-8678-BBE4292199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A02519-068C-4202-9961-47DE2BE3B3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599DDF-7D5F-4F0E-8364-86981FFFD3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D5B39-6CE4-4913-B122-57A68C23F9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37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69BBAA-2767-47FB-A059-89B3ABEC88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875FEB-152E-4B46-A8A3-BA7B217530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33AB41-6AA0-4654-AEAC-D805298276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4F70B-3ADC-467D-A277-C2B184CC66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72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64040B-3163-41AD-9182-7BBEAF9EC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A7A058-16D3-407C-8544-8255B6E187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6F0C69-2740-4927-ACA4-C6E96C6334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BFA01-2C31-45C2-8728-7A8C9C8F5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486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1761C0-3358-44CB-9A22-CBA86A4C67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913AFE-FE95-46D5-B8CB-89EA5B9490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DCBE90-C81A-4BFE-AA4D-446F4404EF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57DD3-F294-43D8-AA46-DA7CBEA896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072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6BA86B6-AC41-4A91-98F6-093BCA7453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454FEF5-6DD4-43D5-BF58-F1734087D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D7EAA34-DBFF-4853-B2F4-EC26C4C977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66A97-2DAD-4C53-880B-8F81876A72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078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441B-8149-4BF7-8329-0CA4BBC3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2E2F7-8FAD-4BE8-9B87-045EC8C28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6DA40-54E4-4752-85F3-90AFEAC26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BAA3E-3B0A-4E29-9B6A-9F35183E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5230D-7C4C-459B-8DF2-5C49DCA7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B514D-9783-4563-AB58-36B00CC8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4937-4929-419D-AF27-E0D6A4E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28AD3-F5A8-4405-84A2-24F7EF54C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B8CFF-3393-4B73-96CD-0DCF82D63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FBAD9-56EC-445B-A45C-000327661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B10E2-F232-4AE4-8E64-D328D197B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D3EE1-776A-4E55-A04F-0A7E4120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9C913-BCAE-40E9-AC02-384630E2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EE27B-95AA-4780-B7FB-E593EE8D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7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054B-AF92-4A00-A294-D0B0D45B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B76C1-B2D2-4071-8C03-5276833E3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29C01-ABC3-43E2-A0EA-8359BC02A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EBB51-3A0C-4244-A593-7E9E9BC6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9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770E9-1B6B-4FF6-9962-F0A710ED0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5FA52-488C-495E-AE71-326CE9364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D9C96-C0AA-4379-94FC-B1B18C73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6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3029-A91C-4EDE-9691-ADF2FAE9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FA138-2B68-484E-A532-A6D029585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7D9EC-1B14-4D28-A719-CACA61BC9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945FF-2B50-4DC9-9515-5C8ABF84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5E844-4576-4B97-8A26-2884945E6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25BC-8177-40B4-905E-10879F97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34B5D-2FE5-4E5C-A828-0791FE21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D0C86F-F829-4895-9948-BFEC5DA41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89CA3-5B1B-429D-B081-935D088C7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9B44-2E55-449D-9755-E066BFEA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4E9D1-7635-4118-9884-D41F6D38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04140-1DFC-47ED-9C8F-CF660DCF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59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C6CC5-2976-48E4-9DA7-C6F68A43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154F7-EC49-4C91-8296-BE7D75C7F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904F1-A638-4D0B-AF9F-7068DD644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0C165-B762-42E3-8810-94456B5AF9B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AE09B-ABDD-4D81-8056-A45AA92C6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66D88-646F-462B-8F2B-A416C3B25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3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51563-CF61-41F7-8251-304E09B2D379}" type="datetime1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729FBA7-8F68-4083-AD01-0ECD48F2F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6A4D5F4-8962-46C7-AA7B-0A69540742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5D6FCDC-7D44-48E9-9DB3-58C6808785C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30D1A8-A46F-4650-BBA7-5C77F1471A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C46C775-3C35-4263-8D66-2A6BBD1526F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A689D0-DAB5-43A1-8B44-75C7F7E3D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48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slide" Target="slide7.xml"/><Relationship Id="rId3" Type="http://schemas.openxmlformats.org/officeDocument/2006/relationships/slideLayout" Target="../slideLayouts/slideLayout24.xml"/><Relationship Id="rId7" Type="http://schemas.openxmlformats.org/officeDocument/2006/relationships/slide" Target="slide6.xml"/><Relationship Id="rId12" Type="http://schemas.openxmlformats.org/officeDocument/2006/relationships/slide" Target="slide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.xml"/><Relationship Id="rId11" Type="http://schemas.openxmlformats.org/officeDocument/2006/relationships/image" Target="../media/image7.png"/><Relationship Id="rId5" Type="http://schemas.openxmlformats.org/officeDocument/2006/relationships/slide" Target="slide4.xml"/><Relationship Id="rId10" Type="http://schemas.openxmlformats.org/officeDocument/2006/relationships/image" Target="../media/image6.gif"/><Relationship Id="rId4" Type="http://schemas.openxmlformats.org/officeDocument/2006/relationships/image" Target="../media/image3.png"/><Relationship Id="rId9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slide" Target="slide3.xml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5" Type="http://schemas.openxmlformats.org/officeDocument/2006/relationships/slide" Target="slide3.xml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slide" Target="slide3.xml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9D8EBE-F8E8-4515-B279-96E75DD79A4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C09A0-3185-4563-B06A-96186A2F3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D4F3D3-A0AB-41B9-95E1-F85799459F10}"/>
              </a:ext>
            </a:extLst>
          </p:cNvPr>
          <p:cNvSpPr txBox="1"/>
          <p:nvPr/>
        </p:nvSpPr>
        <p:spPr>
          <a:xfrm>
            <a:off x="2841312" y="1028985"/>
            <a:ext cx="60936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4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4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4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r>
              <a:rPr kumimoji="0" lang="en-US" sz="4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4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endParaRPr kumimoji="0" lang="en-US" sz="48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15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243397-2789-4689-872E-EEAFA393CFA7}"/>
              </a:ext>
            </a:extLst>
          </p:cNvPr>
          <p:cNvSpPr/>
          <p:nvPr/>
        </p:nvSpPr>
        <p:spPr>
          <a:xfrm>
            <a:off x="3555455" y="2649667"/>
            <a:ext cx="64158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3763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196C81-A3C0-49C8-9F2B-BCA9C6DF9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09" y="-15433"/>
            <a:ext cx="1818697" cy="166586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DB2F182-245C-45FB-9CCF-3B31871A5C1E}"/>
              </a:ext>
            </a:extLst>
          </p:cNvPr>
          <p:cNvSpPr/>
          <p:nvPr/>
        </p:nvSpPr>
        <p:spPr>
          <a:xfrm>
            <a:off x="2064224" y="16213"/>
            <a:ext cx="8309079" cy="1254667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chemeClr val="bg1"/>
                </a:solidFill>
              </a:rPr>
              <a:t>Dạng</a:t>
            </a:r>
            <a:r>
              <a:rPr lang="en-US" sz="3200" b="1" dirty="0">
                <a:solidFill>
                  <a:schemeClr val="bg1"/>
                </a:solidFill>
              </a:rPr>
              <a:t> 3: </a:t>
            </a:r>
            <a:r>
              <a:rPr lang="en-US" sz="3200" b="1" kern="1200" dirty="0" err="1">
                <a:solidFill>
                  <a:schemeClr val="bg1"/>
                </a:solidFill>
              </a:rPr>
              <a:t>Thực</a:t>
            </a:r>
            <a:r>
              <a:rPr lang="en-US" sz="3200" b="1" kern="1200" dirty="0">
                <a:solidFill>
                  <a:schemeClr val="bg1"/>
                </a:solidFill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</a:rPr>
              <a:t>hiện</a:t>
            </a:r>
            <a:r>
              <a:rPr lang="en-US" sz="3200" b="1" kern="1200" dirty="0">
                <a:solidFill>
                  <a:schemeClr val="bg1"/>
                </a:solidFill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</a:rPr>
              <a:t>phép</a:t>
            </a:r>
            <a:r>
              <a:rPr lang="en-US" sz="3200" b="1" kern="1200" dirty="0">
                <a:solidFill>
                  <a:schemeClr val="bg1"/>
                </a:solidFill>
              </a:rPr>
              <a:t> chia </a:t>
            </a:r>
            <a:r>
              <a:rPr lang="en-US" sz="3200" b="1" kern="1200" dirty="0" err="1">
                <a:solidFill>
                  <a:schemeClr val="bg1"/>
                </a:solidFill>
              </a:rPr>
              <a:t>hết</a:t>
            </a:r>
            <a:r>
              <a:rPr lang="en-US" sz="3200" b="1" kern="1200" dirty="0">
                <a:solidFill>
                  <a:schemeClr val="bg1"/>
                </a:solidFill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</a:rPr>
              <a:t>số</a:t>
            </a:r>
            <a:r>
              <a:rPr lang="en-US" sz="3200" b="1" kern="1200" dirty="0">
                <a:solidFill>
                  <a:schemeClr val="bg1"/>
                </a:solidFill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</a:rPr>
              <a:t>nguyên</a:t>
            </a:r>
            <a:r>
              <a:rPr lang="en-US" sz="3200" b="1" kern="1200" dirty="0">
                <a:solidFill>
                  <a:schemeClr val="bg1"/>
                </a:solidFill>
              </a:rPr>
              <a:t>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DC7D7-3C7A-401B-8863-6D5FCF948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6645"/>
            <a:ext cx="953597" cy="95359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361B16E-4A1C-41C2-9E78-A59462265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650423"/>
              </p:ext>
            </p:extLst>
          </p:nvPr>
        </p:nvGraphicFramePr>
        <p:xfrm>
          <a:off x="1971675" y="2244933"/>
          <a:ext cx="8131694" cy="18296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1288">
                  <a:extLst>
                    <a:ext uri="{9D8B030D-6E8A-4147-A177-3AD203B41FA5}">
                      <a16:colId xmlns:a16="http://schemas.microsoft.com/office/drawing/2014/main" val="2413122965"/>
                    </a:ext>
                  </a:extLst>
                </a:gridCol>
                <a:gridCol w="940489">
                  <a:extLst>
                    <a:ext uri="{9D8B030D-6E8A-4147-A177-3AD203B41FA5}">
                      <a16:colId xmlns:a16="http://schemas.microsoft.com/office/drawing/2014/main" val="28130995"/>
                    </a:ext>
                  </a:extLst>
                </a:gridCol>
                <a:gridCol w="1003859">
                  <a:extLst>
                    <a:ext uri="{9D8B030D-6E8A-4147-A177-3AD203B41FA5}">
                      <a16:colId xmlns:a16="http://schemas.microsoft.com/office/drawing/2014/main" val="2797785613"/>
                    </a:ext>
                  </a:extLst>
                </a:gridCol>
                <a:gridCol w="1258785">
                  <a:extLst>
                    <a:ext uri="{9D8B030D-6E8A-4147-A177-3AD203B41FA5}">
                      <a16:colId xmlns:a16="http://schemas.microsoft.com/office/drawing/2014/main" val="3872400815"/>
                    </a:ext>
                  </a:extLst>
                </a:gridCol>
                <a:gridCol w="1117639">
                  <a:extLst>
                    <a:ext uri="{9D8B030D-6E8A-4147-A177-3AD203B41FA5}">
                      <a16:colId xmlns:a16="http://schemas.microsoft.com/office/drawing/2014/main" val="1394965455"/>
                    </a:ext>
                  </a:extLst>
                </a:gridCol>
                <a:gridCol w="567463">
                  <a:extLst>
                    <a:ext uri="{9D8B030D-6E8A-4147-A177-3AD203B41FA5}">
                      <a16:colId xmlns:a16="http://schemas.microsoft.com/office/drawing/2014/main" val="1330777173"/>
                    </a:ext>
                  </a:extLst>
                </a:gridCol>
                <a:gridCol w="648116">
                  <a:extLst>
                    <a:ext uri="{9D8B030D-6E8A-4147-A177-3AD203B41FA5}">
                      <a16:colId xmlns:a16="http://schemas.microsoft.com/office/drawing/2014/main" val="1659504824"/>
                    </a:ext>
                  </a:extLst>
                </a:gridCol>
                <a:gridCol w="1204055">
                  <a:extLst>
                    <a:ext uri="{9D8B030D-6E8A-4147-A177-3AD203B41FA5}">
                      <a16:colId xmlns:a16="http://schemas.microsoft.com/office/drawing/2014/main" val="3169250850"/>
                    </a:ext>
                  </a:extLst>
                </a:gridCol>
              </a:tblGrid>
              <a:tr h="730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a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735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-2020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-48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9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4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 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4257721"/>
                  </a:ext>
                </a:extLst>
              </a:tr>
              <a:tr h="5497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b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-5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-12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-24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1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 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-2022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1325984"/>
                  </a:ext>
                </a:extLst>
              </a:tr>
              <a:tr h="5497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a:b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 </a:t>
                      </a:r>
                      <a:endParaRPr lang="en-US" sz="2400" b="1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44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-20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 </a:t>
                      </a:r>
                      <a:endParaRPr lang="en-US" sz="24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-4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0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1593110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FDC7400F-D189-4B25-9D3B-F1A4B9909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465" y="1443715"/>
            <a:ext cx="1016723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1: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 số th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 hợp v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 ô trống ( kết hợp với b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3.35/SBT trang 59)</a:t>
            </a:r>
            <a:endParaRPr kumimoji="0" lang="en-US" altLang="en-US" sz="20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F7355089-2673-4420-878D-4724ABF56681}"/>
              </a:ext>
            </a:extLst>
          </p:cNvPr>
          <p:cNvSpPr/>
          <p:nvPr/>
        </p:nvSpPr>
        <p:spPr>
          <a:xfrm>
            <a:off x="134911" y="4352619"/>
            <a:ext cx="4676933" cy="1911321"/>
          </a:xfrm>
          <a:prstGeom prst="cloudCallout">
            <a:avLst>
              <a:gd name="adj1" fmla="val 79832"/>
              <a:gd name="adj2" fmla="val -50688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Hoạt động cá nhân 3 ph</a:t>
            </a:r>
          </a:p>
        </p:txBody>
      </p:sp>
      <p:pic>
        <p:nvPicPr>
          <p:cNvPr id="11" name="3 phút đếm ngược với nhạc sôi động 3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F3C10E46-F270-43CE-AD9A-1F0F023C6E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0081" y="5001979"/>
            <a:ext cx="2968998" cy="16700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000631-FC08-4EE0-A0FE-39CEE1472B4C}"/>
              </a:ext>
            </a:extLst>
          </p:cNvPr>
          <p:cNvSpPr txBox="1"/>
          <p:nvPr/>
        </p:nvSpPr>
        <p:spPr>
          <a:xfrm>
            <a:off x="3402768" y="3569682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- 147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888347-DC75-47D6-B5AE-3E4FEB89547D}"/>
              </a:ext>
            </a:extLst>
          </p:cNvPr>
          <p:cNvSpPr txBox="1"/>
          <p:nvPr/>
        </p:nvSpPr>
        <p:spPr>
          <a:xfrm>
            <a:off x="4348555" y="2380242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- 528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2C6DA2-5774-42BE-B8A1-DACC0E3B4639}"/>
              </a:ext>
            </a:extLst>
          </p:cNvPr>
          <p:cNvSpPr txBox="1"/>
          <p:nvPr/>
        </p:nvSpPr>
        <p:spPr>
          <a:xfrm>
            <a:off x="5572433" y="2980287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F9A97F-3E2D-4C21-B6CF-95ECE48A5576}"/>
              </a:ext>
            </a:extLst>
          </p:cNvPr>
          <p:cNvSpPr txBox="1"/>
          <p:nvPr/>
        </p:nvSpPr>
        <p:spPr>
          <a:xfrm>
            <a:off x="6962756" y="356653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8EFB2F-C1B9-4340-93AB-84B034BDBB97}"/>
              </a:ext>
            </a:extLst>
          </p:cNvPr>
          <p:cNvSpPr txBox="1"/>
          <p:nvPr/>
        </p:nvSpPr>
        <p:spPr>
          <a:xfrm>
            <a:off x="7794090" y="35259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AF33A4-DD8E-4A22-900B-B2A8326375C5}"/>
              </a:ext>
            </a:extLst>
          </p:cNvPr>
          <p:cNvSpPr txBox="1"/>
          <p:nvPr/>
        </p:nvSpPr>
        <p:spPr>
          <a:xfrm>
            <a:off x="8335142" y="302157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6CF068-40E8-41A7-97C2-3B56411FD492}"/>
              </a:ext>
            </a:extLst>
          </p:cNvPr>
          <p:cNvSpPr txBox="1"/>
          <p:nvPr/>
        </p:nvSpPr>
        <p:spPr>
          <a:xfrm>
            <a:off x="9340576" y="239222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4DD1A834-97A4-47ED-A4C8-B89773E0733A}"/>
              </a:ext>
            </a:extLst>
          </p:cNvPr>
          <p:cNvSpPr/>
          <p:nvPr/>
        </p:nvSpPr>
        <p:spPr>
          <a:xfrm>
            <a:off x="152401" y="4340129"/>
            <a:ext cx="4676933" cy="1911321"/>
          </a:xfrm>
          <a:prstGeom prst="cloudCallout">
            <a:avLst>
              <a:gd name="adj1" fmla="val 79832"/>
              <a:gd name="adj2" fmla="val -50688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Nhận xét quy tắc dấu trong thực hiện phép chia 2 số nguyên 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1939075-84F2-420A-A3A3-E7CC329A21AE}"/>
              </a:ext>
            </a:extLst>
          </p:cNvPr>
          <p:cNvSpPr/>
          <p:nvPr/>
        </p:nvSpPr>
        <p:spPr>
          <a:xfrm>
            <a:off x="134911" y="4158101"/>
            <a:ext cx="12039598" cy="26607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</a:rPr>
              <a:t>Nhận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xét</a:t>
            </a:r>
            <a:r>
              <a:rPr lang="en-US" sz="3200" b="1" dirty="0">
                <a:solidFill>
                  <a:srgbClr val="FF0000"/>
                </a:solidFill>
              </a:rPr>
              <a:t> 1: </a:t>
            </a:r>
          </a:p>
          <a:p>
            <a:r>
              <a:rPr lang="en-US" sz="2400" dirty="0"/>
              <a:t>+ Khi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chia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, ta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chia </a:t>
            </a:r>
            <a:r>
              <a:rPr lang="en-US" sz="2400" dirty="0" err="1"/>
              <a:t>như</a:t>
            </a:r>
            <a:r>
              <a:rPr lang="en-US" sz="2400" dirty="0"/>
              <a:t> chia 2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 (+)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nếu</a:t>
            </a:r>
            <a:r>
              <a:rPr lang="en-US" sz="2400" dirty="0"/>
              <a:t> 2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;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 ( -) </a:t>
            </a:r>
            <a:r>
              <a:rPr lang="en-US" sz="2400" dirty="0" err="1"/>
              <a:t>nếu</a:t>
            </a:r>
            <a:r>
              <a:rPr lang="en-US" sz="2400" dirty="0"/>
              <a:t> 2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.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Số</a:t>
            </a:r>
            <a:r>
              <a:rPr lang="en-US" sz="2400" dirty="0"/>
              <a:t> 0 chia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mọi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0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0.</a:t>
            </a:r>
          </a:p>
          <a:p>
            <a:r>
              <a:rPr lang="en-US" sz="2400" dirty="0"/>
              <a:t>+ a :  1 = a ( </a:t>
            </a:r>
            <a:r>
              <a:rPr lang="en-US" sz="2400" dirty="0" err="1"/>
              <a:t>với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/>
              <a:t>bất</a:t>
            </a:r>
            <a:r>
              <a:rPr lang="en-US" sz="2400" dirty="0"/>
              <a:t> </a:t>
            </a:r>
            <a:r>
              <a:rPr lang="en-US" sz="2400" dirty="0" err="1"/>
              <a:t>kì</a:t>
            </a:r>
            <a:r>
              <a:rPr lang="en-US" sz="2400" dirty="0"/>
              <a:t>).</a:t>
            </a:r>
          </a:p>
          <a:p>
            <a:r>
              <a:rPr lang="en-US" sz="2400" dirty="0"/>
              <a:t>+ a : (-1) = - a ( </a:t>
            </a:r>
            <a:r>
              <a:rPr lang="en-US" sz="2400" dirty="0" err="1"/>
              <a:t>với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/>
              <a:t>bất</a:t>
            </a:r>
            <a:r>
              <a:rPr lang="en-US" sz="2400" dirty="0"/>
              <a:t> </a:t>
            </a:r>
            <a:r>
              <a:rPr lang="en-US" sz="2400" dirty="0" err="1"/>
              <a:t>kì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0)</a:t>
            </a:r>
          </a:p>
        </p:txBody>
      </p:sp>
    </p:spTree>
    <p:extLst>
      <p:ext uri="{BB962C8B-B14F-4D97-AF65-F5344CB8AC3E}">
        <p14:creationId xmlns:p14="http://schemas.microsoft.com/office/powerpoint/2010/main" val="53573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82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1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 animBg="1"/>
      <p:bldP spid="8" grpId="0"/>
      <p:bldP spid="10" grpId="0" animBg="1"/>
      <p:bldP spid="10" grpId="1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0" grpId="1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1382154-BCA5-40C2-80E7-B673E91AE9DE}"/>
              </a:ext>
            </a:extLst>
          </p:cNvPr>
          <p:cNvSpPr/>
          <p:nvPr/>
        </p:nvSpPr>
        <p:spPr>
          <a:xfrm>
            <a:off x="1971675" y="39145"/>
            <a:ext cx="8553450" cy="1522955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chemeClr val="bg1"/>
                </a:solidFill>
              </a:rPr>
              <a:t>Dạng</a:t>
            </a:r>
            <a:r>
              <a:rPr lang="en-US" sz="3200" b="1" dirty="0">
                <a:solidFill>
                  <a:schemeClr val="bg1"/>
                </a:solidFill>
              </a:rPr>
              <a:t> 4: </a:t>
            </a:r>
            <a:r>
              <a:rPr lang="en-US" sz="3200" b="1" kern="1200" dirty="0" err="1">
                <a:solidFill>
                  <a:schemeClr val="bg1"/>
                </a:solidFill>
              </a:rPr>
              <a:t>Tìm</a:t>
            </a:r>
            <a:r>
              <a:rPr lang="en-US" sz="3200" b="1" kern="1200" dirty="0">
                <a:solidFill>
                  <a:schemeClr val="bg1"/>
                </a:solidFill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</a:rPr>
              <a:t>ước</a:t>
            </a:r>
            <a:r>
              <a:rPr lang="en-US" sz="3200" b="1" kern="1200" dirty="0">
                <a:solidFill>
                  <a:schemeClr val="bg1"/>
                </a:solidFill>
              </a:rPr>
              <a:t>, </a:t>
            </a:r>
            <a:r>
              <a:rPr lang="en-US" sz="3200" b="1" kern="1200" dirty="0" err="1">
                <a:solidFill>
                  <a:schemeClr val="bg1"/>
                </a:solidFill>
              </a:rPr>
              <a:t>bội</a:t>
            </a:r>
            <a:r>
              <a:rPr lang="en-US" sz="3200" b="1" kern="1200" dirty="0">
                <a:solidFill>
                  <a:schemeClr val="bg1"/>
                </a:solidFill>
              </a:rPr>
              <a:t>, </a:t>
            </a:r>
            <a:r>
              <a:rPr lang="en-US" sz="3200" b="1" kern="1200" dirty="0" err="1">
                <a:solidFill>
                  <a:schemeClr val="bg1"/>
                </a:solidFill>
              </a:rPr>
              <a:t>ước</a:t>
            </a:r>
            <a:r>
              <a:rPr lang="en-US" sz="3200" b="1" kern="1200" dirty="0">
                <a:solidFill>
                  <a:schemeClr val="bg1"/>
                </a:solidFill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</a:rPr>
              <a:t>chung</a:t>
            </a:r>
            <a:r>
              <a:rPr lang="en-US" sz="3200" b="1" kern="1200" dirty="0">
                <a:solidFill>
                  <a:schemeClr val="bg1"/>
                </a:solidFill>
              </a:rPr>
              <a:t>, </a:t>
            </a:r>
            <a:r>
              <a:rPr lang="en-US" sz="3200" b="1" kern="1200" dirty="0" err="1">
                <a:solidFill>
                  <a:schemeClr val="bg1"/>
                </a:solidFill>
              </a:rPr>
              <a:t>bội</a:t>
            </a:r>
            <a:r>
              <a:rPr lang="en-US" sz="3200" b="1" kern="1200" dirty="0">
                <a:solidFill>
                  <a:schemeClr val="bg1"/>
                </a:solidFill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</a:rPr>
              <a:t>chung</a:t>
            </a:r>
            <a:r>
              <a:rPr lang="en-US" sz="3200" b="1" kern="1200" dirty="0">
                <a:solidFill>
                  <a:schemeClr val="bg1"/>
                </a:solidFill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</a:rPr>
              <a:t>của</a:t>
            </a:r>
            <a:r>
              <a:rPr lang="en-US" sz="3200" b="1" kern="1200" dirty="0">
                <a:solidFill>
                  <a:schemeClr val="bg1"/>
                </a:solidFill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</a:rPr>
              <a:t>số</a:t>
            </a:r>
            <a:r>
              <a:rPr lang="en-US" sz="3200" b="1" kern="1200" dirty="0">
                <a:solidFill>
                  <a:schemeClr val="bg1"/>
                </a:solidFill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</a:rPr>
              <a:t>nguyên</a:t>
            </a:r>
            <a:r>
              <a:rPr lang="en-US" sz="3200" b="1" kern="1200" dirty="0">
                <a:solidFill>
                  <a:schemeClr val="bg1"/>
                </a:solidFill>
              </a:rPr>
              <a:t>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4E2D5-7E4F-4E9D-8803-BC59A082D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2" y="39145"/>
            <a:ext cx="1738313" cy="159104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9CB0E1-0253-492B-BBAD-8A2CDF63E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435475"/>
              </p:ext>
            </p:extLst>
          </p:nvPr>
        </p:nvGraphicFramePr>
        <p:xfrm>
          <a:off x="57150" y="2514600"/>
          <a:ext cx="12039600" cy="2362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19140">
                  <a:extLst>
                    <a:ext uri="{9D8B030D-6E8A-4147-A177-3AD203B41FA5}">
                      <a16:colId xmlns:a16="http://schemas.microsoft.com/office/drawing/2014/main" val="3463497419"/>
                    </a:ext>
                  </a:extLst>
                </a:gridCol>
                <a:gridCol w="6020460">
                  <a:extLst>
                    <a:ext uri="{9D8B030D-6E8A-4147-A177-3AD203B41FA5}">
                      <a16:colId xmlns:a16="http://schemas.microsoft.com/office/drawing/2014/main" val="671541529"/>
                    </a:ext>
                  </a:extLst>
                </a:gridCol>
              </a:tblGrid>
              <a:tr h="477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4203250"/>
                  </a:ext>
                </a:extLst>
              </a:tr>
              <a:tr h="10062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a/ </a:t>
                      </a:r>
                      <a:r>
                        <a:rPr lang="en-US" sz="2800" dirty="0" err="1">
                          <a:effectLst/>
                        </a:rPr>
                        <a:t>Tìm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tất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cả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các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ước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của</a:t>
                      </a:r>
                      <a:r>
                        <a:rPr lang="en-US" sz="2800" dirty="0">
                          <a:effectLst/>
                        </a:rPr>
                        <a:t> 15 </a:t>
                      </a:r>
                      <a:r>
                        <a:rPr lang="en-US" sz="2800" dirty="0" err="1">
                          <a:effectLst/>
                        </a:rPr>
                        <a:t>và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các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ước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của</a:t>
                      </a:r>
                      <a:r>
                        <a:rPr lang="en-US" sz="2800" dirty="0">
                          <a:effectLst/>
                        </a:rPr>
                        <a:t>  - 25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c</a:t>
                      </a:r>
                      <a:r>
                        <a:rPr lang="vi-VN" sz="3200" dirty="0">
                          <a:effectLst/>
                        </a:rPr>
                        <a:t>/ </a:t>
                      </a:r>
                      <a:r>
                        <a:rPr lang="en-US" sz="3200" dirty="0" err="1">
                          <a:effectLst/>
                        </a:rPr>
                        <a:t>Tìm</a:t>
                      </a:r>
                      <a:r>
                        <a:rPr lang="en-US" sz="3200" dirty="0">
                          <a:effectLst/>
                        </a:rPr>
                        <a:t> t</a:t>
                      </a:r>
                      <a:r>
                        <a:rPr lang="vi-VN" sz="3200" dirty="0">
                          <a:effectLst/>
                        </a:rPr>
                        <a:t>ất cả các </a:t>
                      </a:r>
                      <a:r>
                        <a:rPr lang="en-US" sz="3200" dirty="0" err="1">
                          <a:effectLst/>
                        </a:rPr>
                        <a:t>bội</a:t>
                      </a:r>
                      <a:r>
                        <a:rPr lang="vi-VN" sz="3200" dirty="0">
                          <a:effectLst/>
                        </a:rPr>
                        <a:t> của </a:t>
                      </a:r>
                      <a:r>
                        <a:rPr lang="en-US" sz="3200" dirty="0">
                          <a:effectLst/>
                        </a:rPr>
                        <a:t>6</a:t>
                      </a:r>
                      <a:r>
                        <a:rPr lang="vi-VN" sz="3200" dirty="0">
                          <a:effectLst/>
                        </a:rPr>
                        <a:t> và các </a:t>
                      </a:r>
                      <a:r>
                        <a:rPr lang="en-US" sz="3200" dirty="0" err="1">
                          <a:effectLst/>
                        </a:rPr>
                        <a:t>bội</a:t>
                      </a:r>
                      <a:r>
                        <a:rPr lang="vi-VN" sz="3200" dirty="0">
                          <a:effectLst/>
                        </a:rPr>
                        <a:t> của -</a:t>
                      </a:r>
                      <a:r>
                        <a:rPr lang="en-US" sz="3200" dirty="0">
                          <a:effectLst/>
                        </a:rPr>
                        <a:t> 4</a:t>
                      </a:r>
                      <a:r>
                        <a:rPr lang="vi-VN" sz="3200" dirty="0">
                          <a:effectLst/>
                        </a:rPr>
                        <a:t>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3474539"/>
                  </a:ext>
                </a:extLst>
              </a:tr>
              <a:tr h="4779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b/ </a:t>
                      </a:r>
                      <a:r>
                        <a:rPr lang="en-US" sz="2800" dirty="0" err="1">
                          <a:effectLst/>
                        </a:rPr>
                        <a:t>Tìm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các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ước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chung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của</a:t>
                      </a:r>
                      <a:r>
                        <a:rPr lang="en-US" sz="2800" dirty="0">
                          <a:effectLst/>
                        </a:rPr>
                        <a:t> 15 </a:t>
                      </a:r>
                      <a:r>
                        <a:rPr lang="en-US" sz="2800" dirty="0" err="1">
                          <a:effectLst/>
                        </a:rPr>
                        <a:t>và</a:t>
                      </a:r>
                      <a:r>
                        <a:rPr lang="en-US" sz="2800" dirty="0">
                          <a:effectLst/>
                        </a:rPr>
                        <a:t>  - 25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d/ </a:t>
                      </a:r>
                      <a:r>
                        <a:rPr lang="en-US" sz="3200" dirty="0" err="1">
                          <a:effectLst/>
                        </a:rPr>
                        <a:t>Tìm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các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bội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chung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của</a:t>
                      </a:r>
                      <a:r>
                        <a:rPr lang="en-US" sz="3200" dirty="0">
                          <a:effectLst/>
                        </a:rPr>
                        <a:t> 6 </a:t>
                      </a:r>
                      <a:r>
                        <a:rPr lang="en-US" sz="3200" dirty="0" err="1">
                          <a:effectLst/>
                        </a:rPr>
                        <a:t>và</a:t>
                      </a:r>
                      <a:r>
                        <a:rPr lang="en-US" sz="3200" dirty="0">
                          <a:effectLst/>
                        </a:rPr>
                        <a:t> - 4 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7723640"/>
                  </a:ext>
                </a:extLst>
              </a:tr>
            </a:tbl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FAD34F87-A404-447D-BED4-41C68A939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658793"/>
            <a:ext cx="74485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3.48/SGK )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925AED-1AFF-4A2E-A662-01C4ADCC733C}"/>
              </a:ext>
            </a:extLst>
          </p:cNvPr>
          <p:cNvSpPr txBox="1"/>
          <p:nvPr/>
        </p:nvSpPr>
        <p:spPr>
          <a:xfrm>
            <a:off x="2152650" y="2495550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</a:rPr>
              <a:t>NHÓM 1,3,5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C562D-4984-4BC4-9EA2-A85B95682E30}"/>
              </a:ext>
            </a:extLst>
          </p:cNvPr>
          <p:cNvSpPr txBox="1"/>
          <p:nvPr/>
        </p:nvSpPr>
        <p:spPr>
          <a:xfrm>
            <a:off x="7600950" y="2495550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</a:rPr>
              <a:t>NHÓM 2,4,6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93B58C7A-1B63-4F16-8F96-8DCB9D0B1096}"/>
              </a:ext>
            </a:extLst>
          </p:cNvPr>
          <p:cNvSpPr/>
          <p:nvPr/>
        </p:nvSpPr>
        <p:spPr>
          <a:xfrm>
            <a:off x="233362" y="4728465"/>
            <a:ext cx="5024438" cy="2090390"/>
          </a:xfrm>
          <a:prstGeom prst="cloudCallout">
            <a:avLst>
              <a:gd name="adj1" fmla="val 79832"/>
              <a:gd name="adj2" fmla="val -50688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HOẠT ĐỘNG NHÓM 5 ph. </a:t>
            </a:r>
            <a:r>
              <a:rPr lang="en-US" sz="2400" b="1" dirty="0" err="1">
                <a:solidFill>
                  <a:srgbClr val="FF0000"/>
                </a:solidFill>
              </a:rPr>
              <a:t>Xong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kiểm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chéo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nhóm</a:t>
            </a:r>
            <a:r>
              <a:rPr lang="en-US" sz="2400" b="1" dirty="0">
                <a:solidFill>
                  <a:srgbClr val="FF0000"/>
                </a:solidFill>
              </a:rPr>
              <a:t> 1 – 2; 3 – 4; 5 -6 ( 2ph)</a:t>
            </a:r>
          </a:p>
        </p:txBody>
      </p:sp>
      <p:pic>
        <p:nvPicPr>
          <p:cNvPr id="13" name="5 phút đếm ngược nhạc vui vẻ hào hứng cho hoạt động nhóm">
            <a:hlinkClick r:id="" action="ppaction://media"/>
            <a:extLst>
              <a:ext uri="{FF2B5EF4-FFF2-40B4-BE49-F238E27FC236}">
                <a16:creationId xmlns:a16="http://schemas.microsoft.com/office/drawing/2014/main" id="{6B885A38-3084-4CCD-9BB9-62CBB30AD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4837965"/>
            <a:ext cx="3562350" cy="200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3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083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3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3" grpId="0" animBg="1"/>
      <p:bldP spid="9" grpId="0"/>
      <p:bldP spid="10" grpId="0"/>
      <p:bldP spid="11" grpId="0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4E2D5-7E4F-4E9D-8803-BC59A082D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5266958"/>
            <a:ext cx="1738313" cy="1591042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AD34F87-A404-447D-BED4-41C68A939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19055"/>
            <a:ext cx="74485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3.48)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0BE3C1-9723-4DF0-9B71-EF600933EDDC}"/>
              </a:ext>
            </a:extLst>
          </p:cNvPr>
          <p:cNvSpPr txBox="1"/>
          <p:nvPr/>
        </p:nvSpPr>
        <p:spPr>
          <a:xfrm>
            <a:off x="195263" y="721012"/>
            <a:ext cx="7729538" cy="650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</a:rPr>
              <a:t>a/ Ư(</a:t>
            </a:r>
            <a:r>
              <a:rPr lang="en-US" sz="3200" b="1" dirty="0"/>
              <a:t>15</a:t>
            </a:r>
            <a:r>
              <a:rPr lang="en-US" sz="3200" b="1" dirty="0">
                <a:effectLst/>
              </a:rPr>
              <a:t>) = { </a:t>
            </a:r>
            <a:r>
              <a:rPr lang="en-US" sz="3200" b="1" u="sng" dirty="0">
                <a:solidFill>
                  <a:srgbClr val="FF0000"/>
                </a:solidFill>
                <a:effectLst/>
              </a:rPr>
              <a:t>+</a:t>
            </a:r>
            <a:r>
              <a:rPr lang="en-US" sz="3200" b="1" dirty="0">
                <a:solidFill>
                  <a:srgbClr val="FF0000"/>
                </a:solidFill>
                <a:effectLst/>
              </a:rPr>
              <a:t>1</a:t>
            </a:r>
            <a:r>
              <a:rPr lang="en-US" sz="3200" b="1" dirty="0">
                <a:effectLst/>
              </a:rPr>
              <a:t>; </a:t>
            </a:r>
            <a:r>
              <a:rPr lang="en-US" sz="3200" b="1" u="sng" dirty="0">
                <a:solidFill>
                  <a:srgbClr val="7030A0"/>
                </a:solidFill>
                <a:effectLst/>
              </a:rPr>
              <a:t>+</a:t>
            </a:r>
            <a:r>
              <a:rPr lang="en-US" sz="3200" b="1" dirty="0">
                <a:solidFill>
                  <a:srgbClr val="7030A0"/>
                </a:solidFill>
                <a:effectLst/>
              </a:rPr>
              <a:t> 3</a:t>
            </a:r>
            <a:r>
              <a:rPr lang="en-US" sz="3200" b="1" dirty="0">
                <a:effectLst/>
              </a:rPr>
              <a:t>; </a:t>
            </a:r>
            <a:r>
              <a:rPr lang="en-US" sz="3200" b="1" u="sng" dirty="0">
                <a:effectLst/>
              </a:rPr>
              <a:t>+</a:t>
            </a:r>
            <a:r>
              <a:rPr lang="en-US" sz="3200" b="1" dirty="0">
                <a:effectLst/>
              </a:rPr>
              <a:t> 5; </a:t>
            </a:r>
            <a:r>
              <a:rPr lang="en-US" sz="3200" b="1" u="sng" dirty="0">
                <a:effectLst/>
              </a:rPr>
              <a:t>+</a:t>
            </a:r>
            <a:r>
              <a:rPr lang="en-US" sz="3200" b="1" dirty="0">
                <a:effectLst/>
              </a:rPr>
              <a:t> </a:t>
            </a:r>
            <a:r>
              <a:rPr lang="en-US" sz="3200" b="1" dirty="0"/>
              <a:t>15</a:t>
            </a:r>
            <a:r>
              <a:rPr lang="en-US" sz="3200" b="1" dirty="0">
                <a:effectLst/>
              </a:rPr>
              <a:t>}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5598EF-1E97-47CD-9908-062CE74398AC}"/>
              </a:ext>
            </a:extLst>
          </p:cNvPr>
          <p:cNvSpPr txBox="1"/>
          <p:nvPr/>
        </p:nvSpPr>
        <p:spPr>
          <a:xfrm>
            <a:off x="195262" y="1402480"/>
            <a:ext cx="10606088" cy="650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</a:rPr>
              <a:t>    Ư(</a:t>
            </a:r>
            <a:r>
              <a:rPr lang="en-US" sz="3200" b="1" dirty="0"/>
              <a:t>-25</a:t>
            </a:r>
            <a:r>
              <a:rPr lang="en-US" sz="3200" b="1" dirty="0">
                <a:effectLst/>
              </a:rPr>
              <a:t>) = { </a:t>
            </a:r>
            <a:r>
              <a:rPr lang="en-US" sz="3200" b="1" u="sng" dirty="0">
                <a:solidFill>
                  <a:srgbClr val="FF0000"/>
                </a:solidFill>
                <a:effectLst/>
              </a:rPr>
              <a:t>+</a:t>
            </a:r>
            <a:r>
              <a:rPr lang="en-US" sz="3200" b="1" dirty="0">
                <a:solidFill>
                  <a:srgbClr val="FF0000"/>
                </a:solidFill>
                <a:effectLst/>
              </a:rPr>
              <a:t> 1</a:t>
            </a:r>
            <a:r>
              <a:rPr lang="en-US" sz="3200" b="1" dirty="0">
                <a:effectLst/>
              </a:rPr>
              <a:t>; </a:t>
            </a:r>
            <a:r>
              <a:rPr lang="en-US" sz="3200" b="1" u="sng" dirty="0">
                <a:effectLst/>
              </a:rPr>
              <a:t>+</a:t>
            </a:r>
            <a:r>
              <a:rPr lang="en-US" sz="3200" b="1" dirty="0"/>
              <a:t> 5</a:t>
            </a:r>
            <a:r>
              <a:rPr lang="en-US" sz="3200" b="1" dirty="0">
                <a:solidFill>
                  <a:srgbClr val="7030A0"/>
                </a:solidFill>
                <a:effectLst/>
              </a:rPr>
              <a:t>; </a:t>
            </a:r>
            <a:r>
              <a:rPr lang="en-US" sz="3200" b="1" u="sng" dirty="0">
                <a:solidFill>
                  <a:srgbClr val="7030A0"/>
                </a:solidFill>
                <a:effectLst/>
              </a:rPr>
              <a:t>+</a:t>
            </a:r>
            <a:r>
              <a:rPr lang="en-US" sz="3200" b="1" dirty="0">
                <a:solidFill>
                  <a:srgbClr val="7030A0"/>
                </a:solidFill>
                <a:effectLst/>
              </a:rPr>
              <a:t> 25</a:t>
            </a:r>
            <a:r>
              <a:rPr lang="en-US" sz="3200" b="1" dirty="0">
                <a:effectLst/>
              </a:rPr>
              <a:t>}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168817-AA09-4316-840A-7B9E2E916141}"/>
              </a:ext>
            </a:extLst>
          </p:cNvPr>
          <p:cNvSpPr txBox="1"/>
          <p:nvPr/>
        </p:nvSpPr>
        <p:spPr>
          <a:xfrm>
            <a:off x="195263" y="2122357"/>
            <a:ext cx="7729538" cy="650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/>
              <a:t>b</a:t>
            </a:r>
            <a:r>
              <a:rPr lang="en-US" sz="3200" b="1" dirty="0">
                <a:effectLst/>
              </a:rPr>
              <a:t>/ ƯC(</a:t>
            </a:r>
            <a:r>
              <a:rPr lang="en-US" sz="3200" b="1" dirty="0"/>
              <a:t>15</a:t>
            </a:r>
            <a:r>
              <a:rPr lang="en-US" sz="3200" b="1" dirty="0">
                <a:effectLst/>
              </a:rPr>
              <a:t>; - </a:t>
            </a:r>
            <a:r>
              <a:rPr lang="en-US" sz="3200" b="1" dirty="0"/>
              <a:t>25</a:t>
            </a:r>
            <a:r>
              <a:rPr lang="en-US" sz="3200" b="1" dirty="0">
                <a:effectLst/>
              </a:rPr>
              <a:t>) = { </a:t>
            </a:r>
            <a:r>
              <a:rPr lang="en-US" sz="3200" b="1" u="sng" dirty="0">
                <a:solidFill>
                  <a:srgbClr val="FF0000"/>
                </a:solidFill>
                <a:effectLst/>
              </a:rPr>
              <a:t>+</a:t>
            </a:r>
            <a:r>
              <a:rPr lang="en-US" sz="3200" b="1" dirty="0">
                <a:solidFill>
                  <a:srgbClr val="FF0000"/>
                </a:solidFill>
                <a:effectLst/>
              </a:rPr>
              <a:t>1</a:t>
            </a:r>
            <a:r>
              <a:rPr lang="en-US" sz="3200" b="1" dirty="0">
                <a:effectLst/>
              </a:rPr>
              <a:t>; </a:t>
            </a:r>
            <a:r>
              <a:rPr lang="en-US" sz="3200" b="1" u="sng" dirty="0">
                <a:solidFill>
                  <a:srgbClr val="7030A0"/>
                </a:solidFill>
                <a:effectLst/>
              </a:rPr>
              <a:t>+</a:t>
            </a:r>
            <a:r>
              <a:rPr lang="en-US" sz="3200" b="1" dirty="0">
                <a:solidFill>
                  <a:srgbClr val="7030A0"/>
                </a:solidFill>
                <a:effectLst/>
              </a:rPr>
              <a:t> 5 </a:t>
            </a:r>
            <a:r>
              <a:rPr lang="en-US" sz="3200" b="1" dirty="0">
                <a:effectLst/>
              </a:rPr>
              <a:t>}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6DD35B-CA41-4F9D-91CF-49BF5F84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687" y="5265765"/>
            <a:ext cx="1738313" cy="15922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1CF3BF-0605-44BF-A0E0-BA0D73554B6C}"/>
              </a:ext>
            </a:extLst>
          </p:cNvPr>
          <p:cNvSpPr txBox="1"/>
          <p:nvPr/>
        </p:nvSpPr>
        <p:spPr>
          <a:xfrm>
            <a:off x="195262" y="2974780"/>
            <a:ext cx="7729538" cy="650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</a:rPr>
              <a:t>c/ B(</a:t>
            </a:r>
            <a:r>
              <a:rPr lang="en-US" sz="3200" b="1" dirty="0"/>
              <a:t>6</a:t>
            </a:r>
            <a:r>
              <a:rPr lang="en-US" sz="3200" b="1" dirty="0">
                <a:effectLst/>
              </a:rPr>
              <a:t>) = { </a:t>
            </a:r>
            <a:r>
              <a:rPr lang="en-US" sz="3200" b="1" dirty="0">
                <a:solidFill>
                  <a:srgbClr val="FF0000"/>
                </a:solidFill>
                <a:effectLst/>
              </a:rPr>
              <a:t>0</a:t>
            </a:r>
            <a:r>
              <a:rPr lang="en-US" sz="3200" b="1" dirty="0">
                <a:effectLst/>
              </a:rPr>
              <a:t>; </a:t>
            </a:r>
            <a:r>
              <a:rPr lang="en-US" sz="3200" b="1" u="sng" dirty="0">
                <a:effectLst/>
              </a:rPr>
              <a:t>+</a:t>
            </a:r>
            <a:r>
              <a:rPr lang="en-US" sz="3200" b="1" dirty="0"/>
              <a:t>6</a:t>
            </a:r>
            <a:r>
              <a:rPr lang="en-US" sz="3200" b="1" dirty="0">
                <a:effectLst/>
              </a:rPr>
              <a:t>; </a:t>
            </a:r>
            <a:r>
              <a:rPr lang="en-US" sz="3200" b="1" u="sng" dirty="0">
                <a:solidFill>
                  <a:srgbClr val="FF0000"/>
                </a:solidFill>
                <a:effectLst/>
              </a:rPr>
              <a:t>+</a:t>
            </a:r>
            <a:r>
              <a:rPr lang="en-US" sz="3200" b="1" dirty="0">
                <a:solidFill>
                  <a:srgbClr val="FF0000"/>
                </a:solidFill>
                <a:effectLst/>
              </a:rPr>
              <a:t> 12</a:t>
            </a:r>
            <a:r>
              <a:rPr lang="en-US" sz="3200" b="1" dirty="0">
                <a:effectLst/>
              </a:rPr>
              <a:t>; </a:t>
            </a:r>
            <a:r>
              <a:rPr lang="en-US" sz="3200" b="1" u="sng" dirty="0">
                <a:effectLst/>
              </a:rPr>
              <a:t>+</a:t>
            </a:r>
            <a:r>
              <a:rPr lang="en-US" sz="3200" b="1" dirty="0">
                <a:effectLst/>
              </a:rPr>
              <a:t> 18; </a:t>
            </a:r>
            <a:r>
              <a:rPr lang="en-US" sz="3200" b="1" u="sng" dirty="0">
                <a:solidFill>
                  <a:srgbClr val="FF0000"/>
                </a:solidFill>
                <a:effectLst/>
              </a:rPr>
              <a:t>+</a:t>
            </a:r>
            <a:r>
              <a:rPr lang="en-US" sz="3200" b="1" dirty="0">
                <a:solidFill>
                  <a:srgbClr val="FF0000"/>
                </a:solidFill>
                <a:effectLst/>
              </a:rPr>
              <a:t> 24</a:t>
            </a:r>
            <a:r>
              <a:rPr lang="en-US" sz="3200" b="1" dirty="0">
                <a:effectLst/>
              </a:rPr>
              <a:t>; …}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B2BE57-3336-4C8E-B84E-BA3FE35650C7}"/>
              </a:ext>
            </a:extLst>
          </p:cNvPr>
          <p:cNvSpPr txBox="1"/>
          <p:nvPr/>
        </p:nvSpPr>
        <p:spPr>
          <a:xfrm>
            <a:off x="195262" y="3694656"/>
            <a:ext cx="7881938" cy="650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/>
              <a:t>   </a:t>
            </a:r>
            <a:r>
              <a:rPr lang="en-US" sz="3200" b="1" dirty="0">
                <a:effectLst/>
              </a:rPr>
              <a:t> B(-4) = { </a:t>
            </a:r>
            <a:r>
              <a:rPr lang="en-US" sz="3200" b="1" dirty="0">
                <a:solidFill>
                  <a:srgbClr val="FF0000"/>
                </a:solidFill>
                <a:effectLst/>
              </a:rPr>
              <a:t>0</a:t>
            </a:r>
            <a:r>
              <a:rPr lang="en-US" sz="3200" b="1" dirty="0">
                <a:effectLst/>
              </a:rPr>
              <a:t>; </a:t>
            </a:r>
            <a:r>
              <a:rPr lang="en-US" sz="3200" b="1" u="sng" dirty="0">
                <a:effectLst/>
              </a:rPr>
              <a:t>+</a:t>
            </a:r>
            <a:r>
              <a:rPr lang="en-US" sz="3200" b="1" dirty="0">
                <a:effectLst/>
              </a:rPr>
              <a:t>4; </a:t>
            </a:r>
            <a:r>
              <a:rPr lang="en-US" sz="3200" b="1" u="sng" dirty="0">
                <a:effectLst/>
              </a:rPr>
              <a:t>+</a:t>
            </a:r>
            <a:r>
              <a:rPr lang="en-US" sz="3200" b="1" dirty="0">
                <a:effectLst/>
              </a:rPr>
              <a:t> 8; </a:t>
            </a:r>
            <a:r>
              <a:rPr lang="en-US" sz="3200" b="1" u="sng" dirty="0">
                <a:solidFill>
                  <a:srgbClr val="FF0000"/>
                </a:solidFill>
                <a:effectLst/>
              </a:rPr>
              <a:t>+</a:t>
            </a:r>
            <a:r>
              <a:rPr lang="en-US" sz="3200" b="1" dirty="0">
                <a:solidFill>
                  <a:srgbClr val="FF0000"/>
                </a:solidFill>
                <a:effectLst/>
              </a:rPr>
              <a:t> 12</a:t>
            </a:r>
            <a:r>
              <a:rPr lang="en-US" sz="3200" b="1" dirty="0">
                <a:effectLst/>
              </a:rPr>
              <a:t>; </a:t>
            </a:r>
            <a:r>
              <a:rPr lang="en-US" sz="3200" b="1" u="sng" dirty="0">
                <a:effectLst/>
              </a:rPr>
              <a:t>+</a:t>
            </a:r>
            <a:r>
              <a:rPr lang="en-US" sz="3200" b="1" dirty="0">
                <a:effectLst/>
              </a:rPr>
              <a:t> 16;  </a:t>
            </a:r>
            <a:r>
              <a:rPr lang="en-US" sz="3200" b="1" u="sng" dirty="0">
                <a:solidFill>
                  <a:srgbClr val="FF0000"/>
                </a:solidFill>
                <a:effectLst/>
              </a:rPr>
              <a:t>+</a:t>
            </a:r>
            <a:r>
              <a:rPr lang="en-US" sz="3200" b="1" dirty="0">
                <a:solidFill>
                  <a:srgbClr val="FF0000"/>
                </a:solidFill>
                <a:effectLst/>
              </a:rPr>
              <a:t> 24</a:t>
            </a:r>
            <a:r>
              <a:rPr lang="en-US" sz="3200" b="1" dirty="0">
                <a:effectLst/>
              </a:rPr>
              <a:t>; …}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2F5CFF-A2B6-433B-8F17-9B153246D25D}"/>
              </a:ext>
            </a:extLst>
          </p:cNvPr>
          <p:cNvSpPr txBox="1"/>
          <p:nvPr/>
        </p:nvSpPr>
        <p:spPr>
          <a:xfrm>
            <a:off x="195262" y="4233149"/>
            <a:ext cx="7729538" cy="650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/>
              <a:t>d</a:t>
            </a:r>
            <a:r>
              <a:rPr lang="en-US" sz="3200" b="1" dirty="0">
                <a:effectLst/>
              </a:rPr>
              <a:t>/ BC(</a:t>
            </a:r>
            <a:r>
              <a:rPr lang="en-US" sz="3200" b="1" dirty="0"/>
              <a:t>6; -4</a:t>
            </a:r>
            <a:r>
              <a:rPr lang="en-US" sz="3200" b="1" dirty="0">
                <a:effectLst/>
              </a:rPr>
              <a:t>) = { </a:t>
            </a:r>
            <a:r>
              <a:rPr lang="en-US" sz="3200" b="1" dirty="0">
                <a:solidFill>
                  <a:srgbClr val="FF0000"/>
                </a:solidFill>
                <a:effectLst/>
              </a:rPr>
              <a:t>0</a:t>
            </a:r>
            <a:r>
              <a:rPr lang="en-US" sz="3200" b="1" dirty="0">
                <a:effectLst/>
              </a:rPr>
              <a:t>; </a:t>
            </a:r>
            <a:r>
              <a:rPr lang="en-US" sz="3200" b="1" u="sng" dirty="0">
                <a:solidFill>
                  <a:srgbClr val="FF0000"/>
                </a:solidFill>
                <a:effectLst/>
              </a:rPr>
              <a:t>+</a:t>
            </a:r>
            <a:r>
              <a:rPr lang="en-US" sz="3200" b="1" dirty="0">
                <a:solidFill>
                  <a:srgbClr val="FF0000"/>
                </a:solidFill>
                <a:effectLst/>
              </a:rPr>
              <a:t> 12</a:t>
            </a:r>
            <a:r>
              <a:rPr lang="en-US" sz="3200" b="1" dirty="0">
                <a:effectLst/>
              </a:rPr>
              <a:t>; </a:t>
            </a:r>
            <a:r>
              <a:rPr lang="en-US" sz="3200" b="1" u="sng" dirty="0">
                <a:solidFill>
                  <a:srgbClr val="FF0000"/>
                </a:solidFill>
                <a:effectLst/>
              </a:rPr>
              <a:t>+</a:t>
            </a:r>
            <a:r>
              <a:rPr lang="en-US" sz="3200" b="1" dirty="0">
                <a:solidFill>
                  <a:srgbClr val="FF0000"/>
                </a:solidFill>
                <a:effectLst/>
              </a:rPr>
              <a:t> 24</a:t>
            </a:r>
            <a:r>
              <a:rPr lang="en-US" sz="3200" b="1" dirty="0">
                <a:effectLst/>
              </a:rPr>
              <a:t>; …}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F549EF23-4E6E-4B01-BCC6-B52E1C70B139}"/>
              </a:ext>
            </a:extLst>
          </p:cNvPr>
          <p:cNvSpPr/>
          <p:nvPr/>
        </p:nvSpPr>
        <p:spPr>
          <a:xfrm>
            <a:off x="6496050" y="153543"/>
            <a:ext cx="5695950" cy="2810267"/>
          </a:xfrm>
          <a:prstGeom prst="cloudCallout">
            <a:avLst>
              <a:gd name="adj1" fmla="val -42145"/>
              <a:gd name="adj2" fmla="val 7523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? Nêu cách tìm ước, bội của 1 số nguyên ?</a:t>
            </a:r>
          </a:p>
          <a:p>
            <a:pPr algn="ctr"/>
            <a:r>
              <a:rPr lang="en-US" sz="2800" b="1">
                <a:solidFill>
                  <a:srgbClr val="FF0000"/>
                </a:solidFill>
              </a:rPr>
              <a:t>? Cách xác định số lượng các ước của 1 số nguyên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D74760A-D212-42FB-AF2F-8FE3541089A5}"/>
              </a:ext>
            </a:extLst>
          </p:cNvPr>
          <p:cNvSpPr/>
          <p:nvPr/>
        </p:nvSpPr>
        <p:spPr>
          <a:xfrm>
            <a:off x="38100" y="3216703"/>
            <a:ext cx="12039598" cy="26607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Nhận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xét</a:t>
            </a:r>
            <a:r>
              <a:rPr lang="en-US" sz="4000" b="1" dirty="0">
                <a:solidFill>
                  <a:srgbClr val="FF0000"/>
                </a:solidFill>
              </a:rPr>
              <a:t> 2: 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, </a:t>
            </a:r>
            <a:r>
              <a:rPr lang="en-US" sz="3200" dirty="0" err="1"/>
              <a:t>bội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: Ta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, </a:t>
            </a:r>
            <a:r>
              <a:rPr lang="en-US" sz="3200" dirty="0" err="1"/>
              <a:t>bội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rồi</a:t>
            </a:r>
            <a:r>
              <a:rPr lang="en-US" sz="3200" dirty="0"/>
              <a:t> them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đối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chúng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1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 smtClean="0"/>
              <a:t>bằng</a:t>
            </a:r>
            <a:r>
              <a:rPr lang="en-US" sz="3200" dirty="0" smtClean="0"/>
              <a:t> </a:t>
            </a:r>
            <a:r>
              <a:rPr lang="en-US" sz="3200" dirty="0"/>
              <a:t>2 </a:t>
            </a:r>
            <a:r>
              <a:rPr lang="en-US" sz="3200" dirty="0" err="1"/>
              <a:t>lần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723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8" grpId="0"/>
      <p:bldP spid="19" grpId="0"/>
      <p:bldP spid="20" grpId="0"/>
      <p:bldP spid="21" grpId="0" animBg="1"/>
      <p:bldP spid="21" grpId="1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196C81-A3C0-49C8-9F2B-BCA9C6DF9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1" y="-37071"/>
            <a:ext cx="1562100" cy="143083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DB2F182-245C-45FB-9CCF-3B31871A5C1E}"/>
              </a:ext>
            </a:extLst>
          </p:cNvPr>
          <p:cNvSpPr/>
          <p:nvPr/>
        </p:nvSpPr>
        <p:spPr>
          <a:xfrm>
            <a:off x="3559147" y="151772"/>
            <a:ext cx="5191125" cy="80699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 err="1">
                <a:solidFill>
                  <a:schemeClr val="bg1"/>
                </a:solidFill>
              </a:rPr>
              <a:t>Dạng</a:t>
            </a:r>
            <a:r>
              <a:rPr lang="en-US" sz="4000" b="1" dirty="0">
                <a:solidFill>
                  <a:schemeClr val="bg1"/>
                </a:solidFill>
              </a:rPr>
              <a:t> 5: </a:t>
            </a:r>
            <a:r>
              <a:rPr lang="en-US" sz="4000" b="1" kern="1200" dirty="0" err="1">
                <a:solidFill>
                  <a:schemeClr val="bg1"/>
                </a:solidFill>
              </a:rPr>
              <a:t>Tìm</a:t>
            </a:r>
            <a:r>
              <a:rPr lang="en-US" sz="4000" b="1" kern="1200" dirty="0">
                <a:solidFill>
                  <a:schemeClr val="bg1"/>
                </a:solidFill>
              </a:rPr>
              <a:t> x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DC7D7-3C7A-401B-8863-6D5FCF948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11" y="1233260"/>
            <a:ext cx="953597" cy="953597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FDC7400F-D189-4B25-9D3B-F1A4B9909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465" y="1505269"/>
            <a:ext cx="979828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x,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00631-FC08-4EE0-A0FE-39CEE1472B4C}"/>
              </a:ext>
            </a:extLst>
          </p:cNvPr>
          <p:cNvSpPr txBox="1"/>
          <p:nvPr/>
        </p:nvSpPr>
        <p:spPr>
          <a:xfrm>
            <a:off x="1439611" y="2149409"/>
            <a:ext cx="1949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a) 16- 2x = 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888347-DC75-47D6-B5AE-3E4FEB89547D}"/>
              </a:ext>
            </a:extLst>
          </p:cNvPr>
          <p:cNvSpPr txBox="1"/>
          <p:nvPr/>
        </p:nvSpPr>
        <p:spPr>
          <a:xfrm>
            <a:off x="1430320" y="2783104"/>
            <a:ext cx="1988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b) 3x + 5 = - 7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4DD1A834-97A4-47ED-A4C8-B89773E0733A}"/>
              </a:ext>
            </a:extLst>
          </p:cNvPr>
          <p:cNvSpPr/>
          <p:nvPr/>
        </p:nvSpPr>
        <p:spPr>
          <a:xfrm>
            <a:off x="152400" y="4340129"/>
            <a:ext cx="7322457" cy="2699300"/>
          </a:xfrm>
          <a:prstGeom prst="cloudCallout">
            <a:avLst>
              <a:gd name="adj1" fmla="val 7506"/>
              <a:gd name="adj2" fmla="val -89708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HOẠT ĐỘNG CẶP ĐÔI ( 5 </a:t>
            </a:r>
            <a:r>
              <a:rPr lang="en-US" sz="2400" b="1" dirty="0" err="1">
                <a:solidFill>
                  <a:srgbClr val="FF0000"/>
                </a:solidFill>
              </a:rPr>
              <a:t>ph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Xong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chéo</a:t>
            </a:r>
            <a:r>
              <a:rPr lang="en-US" sz="2400" b="1" dirty="0">
                <a:solidFill>
                  <a:srgbClr val="FF0000"/>
                </a:solidFill>
              </a:rPr>
              <a:t> 1 – 2 ; 3 -4 ; 4 - 1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A86D83-96DF-4CB2-A595-D602627828BB}"/>
              </a:ext>
            </a:extLst>
          </p:cNvPr>
          <p:cNvGrpSpPr/>
          <p:nvPr/>
        </p:nvGrpSpPr>
        <p:grpSpPr>
          <a:xfrm>
            <a:off x="5605341" y="2144186"/>
            <a:ext cx="2680542" cy="501515"/>
            <a:chOff x="5605341" y="2144186"/>
            <a:chExt cx="2680542" cy="50151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2C6DA2-5774-42BE-B8A1-DACC0E3B4639}"/>
                </a:ext>
              </a:extLst>
            </p:cNvPr>
            <p:cNvSpPr txBox="1"/>
            <p:nvPr/>
          </p:nvSpPr>
          <p:spPr>
            <a:xfrm>
              <a:off x="5605341" y="2144186"/>
              <a:ext cx="26805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c) 6    x  </a:t>
              </a:r>
              <a:r>
                <a:rPr lang="en-US" sz="2400" b="1" dirty="0" err="1">
                  <a:solidFill>
                    <a:srgbClr val="002060"/>
                  </a:solidFill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</a:rPr>
                <a:t>  -15     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AF33A4-DD8E-4A22-900B-B2A8326375C5}"/>
                </a:ext>
              </a:extLst>
            </p:cNvPr>
            <p:cNvSpPr txBox="1"/>
            <p:nvPr/>
          </p:nvSpPr>
          <p:spPr>
            <a:xfrm rot="5400000">
              <a:off x="6139320" y="2161387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…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8DE188-33C9-41BD-A7E5-B87AD94130E2}"/>
                </a:ext>
              </a:extLst>
            </p:cNvPr>
            <p:cNvSpPr txBox="1"/>
            <p:nvPr/>
          </p:nvSpPr>
          <p:spPr>
            <a:xfrm rot="5400000">
              <a:off x="7641546" y="2168647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</a:rPr>
                <a:t>…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FFEB32D-97A7-4D99-BDC3-A95936187A7E}"/>
              </a:ext>
            </a:extLst>
          </p:cNvPr>
          <p:cNvGrpSpPr/>
          <p:nvPr/>
        </p:nvGrpSpPr>
        <p:grpSpPr>
          <a:xfrm>
            <a:off x="5605341" y="2794426"/>
            <a:ext cx="3740768" cy="525033"/>
            <a:chOff x="5605341" y="2794426"/>
            <a:chExt cx="3740768" cy="52503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6CF068-40E8-41A7-97C2-3B56411FD492}"/>
                </a:ext>
              </a:extLst>
            </p:cNvPr>
            <p:cNvSpPr txBox="1"/>
            <p:nvPr/>
          </p:nvSpPr>
          <p:spPr>
            <a:xfrm>
              <a:off x="5605341" y="2794426"/>
              <a:ext cx="37407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</a:rPr>
                <a:t>d) x    ( -4)  và  - 11 &lt; x </a:t>
              </a:r>
              <a:r>
                <a:rPr lang="en-US" sz="2400" b="1" u="sng">
                  <a:solidFill>
                    <a:srgbClr val="002060"/>
                  </a:solidFill>
                </a:rPr>
                <a:t>&lt;</a:t>
              </a:r>
              <a:r>
                <a:rPr lang="en-US" sz="2400" b="1">
                  <a:solidFill>
                    <a:srgbClr val="002060"/>
                  </a:solidFill>
                </a:rPr>
                <a:t> 16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92DA0B-D490-408B-8ED9-2C67269D2A72}"/>
                </a:ext>
              </a:extLst>
            </p:cNvPr>
            <p:cNvSpPr txBox="1"/>
            <p:nvPr/>
          </p:nvSpPr>
          <p:spPr>
            <a:xfrm rot="5400000">
              <a:off x="6203887" y="284240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…</a:t>
              </a:r>
            </a:p>
          </p:txBody>
        </p:sp>
      </p:grpSp>
      <p:pic>
        <p:nvPicPr>
          <p:cNvPr id="17" name="5 phút đếm ngược nhạc vui vẻ hào hứng cho hoạt động nhóm">
            <a:hlinkClick r:id="" action="ppaction://media"/>
            <a:extLst>
              <a:ext uri="{FF2B5EF4-FFF2-40B4-BE49-F238E27FC236}">
                <a16:creationId xmlns:a16="http://schemas.microsoft.com/office/drawing/2014/main" id="{6C2EC761-5FB1-408C-A762-60F21C48BC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4837965"/>
            <a:ext cx="3562350" cy="200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9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83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 animBg="1"/>
      <p:bldP spid="8" grpId="0"/>
      <p:bldP spid="13" grpId="0"/>
      <p:bldP spid="14" grpId="0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196C81-A3C0-49C8-9F2B-BCA9C6DF9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1" y="-37071"/>
            <a:ext cx="1562100" cy="143083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DB2F182-245C-45FB-9CCF-3B31871A5C1E}"/>
              </a:ext>
            </a:extLst>
          </p:cNvPr>
          <p:cNvSpPr/>
          <p:nvPr/>
        </p:nvSpPr>
        <p:spPr>
          <a:xfrm>
            <a:off x="3559147" y="151772"/>
            <a:ext cx="5191125" cy="80699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5: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DC7D7-3C7A-401B-8863-6D5FCF948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11" y="1233260"/>
            <a:ext cx="953597" cy="953597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FDC7400F-D189-4B25-9D3B-F1A4B9909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465" y="1505269"/>
            <a:ext cx="979828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3: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 số nguyên x, biết: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00631-FC08-4EE0-A0FE-39CEE1472B4C}"/>
              </a:ext>
            </a:extLst>
          </p:cNvPr>
          <p:cNvSpPr txBox="1"/>
          <p:nvPr/>
        </p:nvSpPr>
        <p:spPr>
          <a:xfrm>
            <a:off x="134911" y="2466761"/>
            <a:ext cx="207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a) 16 – 2x = 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888347-DC75-47D6-B5AE-3E4FEB89547D}"/>
              </a:ext>
            </a:extLst>
          </p:cNvPr>
          <p:cNvSpPr txBox="1"/>
          <p:nvPr/>
        </p:nvSpPr>
        <p:spPr>
          <a:xfrm>
            <a:off x="2841744" y="2457148"/>
            <a:ext cx="1988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b) 3x + 5 = - 7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A86D83-96DF-4CB2-A595-D602627828BB}"/>
              </a:ext>
            </a:extLst>
          </p:cNvPr>
          <p:cNvGrpSpPr/>
          <p:nvPr/>
        </p:nvGrpSpPr>
        <p:grpSpPr>
          <a:xfrm>
            <a:off x="5262649" y="2481780"/>
            <a:ext cx="2680542" cy="501515"/>
            <a:chOff x="5605343" y="2144186"/>
            <a:chExt cx="2680542" cy="50151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2C6DA2-5774-42BE-B8A1-DACC0E3B4639}"/>
                </a:ext>
              </a:extLst>
            </p:cNvPr>
            <p:cNvSpPr txBox="1"/>
            <p:nvPr/>
          </p:nvSpPr>
          <p:spPr>
            <a:xfrm>
              <a:off x="5605343" y="2144186"/>
              <a:ext cx="26805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c) 6    x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 -15     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AF33A4-DD8E-4A22-900B-B2A8326375C5}"/>
                </a:ext>
              </a:extLst>
            </p:cNvPr>
            <p:cNvSpPr txBox="1"/>
            <p:nvPr/>
          </p:nvSpPr>
          <p:spPr>
            <a:xfrm rot="5400000">
              <a:off x="6139320" y="2161387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8DE188-33C9-41BD-A7E5-B87AD94130E2}"/>
                </a:ext>
              </a:extLst>
            </p:cNvPr>
            <p:cNvSpPr txBox="1"/>
            <p:nvPr/>
          </p:nvSpPr>
          <p:spPr>
            <a:xfrm rot="5400000">
              <a:off x="7641546" y="2168647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96CF068-40E8-41A7-97C2-3B56411FD492}"/>
              </a:ext>
            </a:extLst>
          </p:cNvPr>
          <p:cNvSpPr txBox="1"/>
          <p:nvPr/>
        </p:nvSpPr>
        <p:spPr>
          <a:xfrm>
            <a:off x="8390877" y="4352155"/>
            <a:ext cx="2294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/>
              </a:rPr>
              <a:t>Mà</a:t>
            </a:r>
            <a:r>
              <a:rPr lang="en-US" sz="2400" b="1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- 11 &lt; x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&lt;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16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B923C4-CC3F-461E-9676-04315F0DE0F0}"/>
              </a:ext>
            </a:extLst>
          </p:cNvPr>
          <p:cNvCxnSpPr>
            <a:cxnSpLocks/>
          </p:cNvCxnSpPr>
          <p:nvPr/>
        </p:nvCxnSpPr>
        <p:spPr>
          <a:xfrm>
            <a:off x="2578308" y="2509611"/>
            <a:ext cx="0" cy="39511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3C03E8-35C2-4AF6-A4EA-646F2FA0F941}"/>
              </a:ext>
            </a:extLst>
          </p:cNvPr>
          <p:cNvCxnSpPr>
            <a:cxnSpLocks/>
          </p:cNvCxnSpPr>
          <p:nvPr/>
        </p:nvCxnSpPr>
        <p:spPr>
          <a:xfrm>
            <a:off x="5144124" y="2662011"/>
            <a:ext cx="0" cy="39511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382B98A-340D-4584-A524-6CC8E7E3E656}"/>
              </a:ext>
            </a:extLst>
          </p:cNvPr>
          <p:cNvCxnSpPr>
            <a:cxnSpLocks/>
          </p:cNvCxnSpPr>
          <p:nvPr/>
        </p:nvCxnSpPr>
        <p:spPr>
          <a:xfrm>
            <a:off x="8129102" y="2662011"/>
            <a:ext cx="0" cy="39511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48DC627-ED33-432D-A536-2D49131440AB}"/>
              </a:ext>
            </a:extLst>
          </p:cNvPr>
          <p:cNvSpPr txBox="1"/>
          <p:nvPr/>
        </p:nvSpPr>
        <p:spPr>
          <a:xfrm>
            <a:off x="273030" y="2965149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2x = 16 - 14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B614D0-A96C-4174-9453-62C6459C6762}"/>
              </a:ext>
            </a:extLst>
          </p:cNvPr>
          <p:cNvSpPr txBox="1"/>
          <p:nvPr/>
        </p:nvSpPr>
        <p:spPr>
          <a:xfrm>
            <a:off x="275530" y="3417349"/>
            <a:ext cx="97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2x =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87D090-A95F-492B-BD34-4DB458C5F638}"/>
              </a:ext>
            </a:extLst>
          </p:cNvPr>
          <p:cNvSpPr txBox="1"/>
          <p:nvPr/>
        </p:nvSpPr>
        <p:spPr>
          <a:xfrm>
            <a:off x="3145049" y="2951745"/>
            <a:ext cx="1564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3x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= - 7 - 5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59AE45-619F-44B7-8A76-C992F40ECAB5}"/>
              </a:ext>
            </a:extLst>
          </p:cNvPr>
          <p:cNvSpPr txBox="1"/>
          <p:nvPr/>
        </p:nvSpPr>
        <p:spPr>
          <a:xfrm>
            <a:off x="2984811" y="3540566"/>
            <a:ext cx="146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3x = - 12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EB1E33-FF2C-4D14-B461-66A64450D27E}"/>
              </a:ext>
            </a:extLst>
          </p:cNvPr>
          <p:cNvSpPr txBox="1"/>
          <p:nvPr/>
        </p:nvSpPr>
        <p:spPr>
          <a:xfrm>
            <a:off x="3002301" y="4052726"/>
            <a:ext cx="1949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  = - 12 :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/>
              </a:rPr>
              <a:t>    x = - 4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3415C0A-4F20-4F42-97E1-2D590E3BEE6E}"/>
              </a:ext>
            </a:extLst>
          </p:cNvPr>
          <p:cNvGrpSpPr/>
          <p:nvPr/>
        </p:nvGrpSpPr>
        <p:grpSpPr>
          <a:xfrm>
            <a:off x="5310119" y="3098876"/>
            <a:ext cx="2826415" cy="501515"/>
            <a:chOff x="5605343" y="2144186"/>
            <a:chExt cx="2826415" cy="50151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7FCF2B1-E312-4CDB-9EAF-60F6E5EAD69A}"/>
                </a:ext>
              </a:extLst>
            </p:cNvPr>
            <p:cNvSpPr txBox="1"/>
            <p:nvPr/>
          </p:nvSpPr>
          <p:spPr>
            <a:xfrm>
              <a:off x="5605343" y="2144186"/>
              <a:ext cx="2826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srgbClr val="FF0000"/>
                  </a:solidFill>
                  <a:latin typeface="Times New Roman"/>
                </a:rPr>
                <a:t>Vì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6    x  và  -15     x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2AE4509-64EC-48C1-A462-337D13517743}"/>
                </a:ext>
              </a:extLst>
            </p:cNvPr>
            <p:cNvSpPr txBox="1"/>
            <p:nvPr/>
          </p:nvSpPr>
          <p:spPr>
            <a:xfrm rot="5400000">
              <a:off x="6139320" y="2161387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4119C2F-E2FD-4883-8B15-396688B22D95}"/>
                </a:ext>
              </a:extLst>
            </p:cNvPr>
            <p:cNvSpPr txBox="1"/>
            <p:nvPr/>
          </p:nvSpPr>
          <p:spPr>
            <a:xfrm rot="5400000">
              <a:off x="7641546" y="2168647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D802E42-E62F-43D9-AEC3-0909B3DD43BD}"/>
              </a:ext>
            </a:extLst>
          </p:cNvPr>
          <p:cNvSpPr txBox="1"/>
          <p:nvPr/>
        </p:nvSpPr>
        <p:spPr>
          <a:xfrm>
            <a:off x="5267649" y="3700982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F0000"/>
                </a:solidFill>
                <a:latin typeface="Times New Roman"/>
              </a:rPr>
              <a:t>Nên x </a:t>
            </a:r>
            <a:r>
              <a:rPr lang="el-GR" sz="2400" b="1">
                <a:solidFill>
                  <a:srgbClr val="FF0000"/>
                </a:solidFill>
                <a:latin typeface="Times New Roman"/>
              </a:rPr>
              <a:t>ϵ</a:t>
            </a:r>
            <a:r>
              <a:rPr lang="en-US" sz="2400" b="1">
                <a:solidFill>
                  <a:srgbClr val="FF0000"/>
                </a:solidFill>
                <a:latin typeface="Times New Roman"/>
              </a:rPr>
              <a:t> ƯC ( 6; -15)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D33AA2-C3C9-4CEF-8B0B-A829E01E747E}"/>
              </a:ext>
            </a:extLst>
          </p:cNvPr>
          <p:cNvSpPr txBox="1"/>
          <p:nvPr/>
        </p:nvSpPr>
        <p:spPr>
          <a:xfrm>
            <a:off x="5240169" y="4258114"/>
            <a:ext cx="2986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F0000"/>
                </a:solidFill>
                <a:latin typeface="Times New Roman"/>
              </a:rPr>
              <a:t>Vậy x </a:t>
            </a:r>
            <a:r>
              <a:rPr lang="el-GR" sz="2400" b="1">
                <a:solidFill>
                  <a:srgbClr val="FF0000"/>
                </a:solidFill>
                <a:latin typeface="Times New Roman"/>
              </a:rPr>
              <a:t>ϵ</a:t>
            </a:r>
            <a:r>
              <a:rPr lang="en-US" sz="2400" b="1">
                <a:solidFill>
                  <a:srgbClr val="FF0000"/>
                </a:solidFill>
                <a:latin typeface="Times New Roman"/>
              </a:rPr>
              <a:t> { -1 ; 1; 3; -3}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24B0A4-6BA1-4A2C-9E26-CA6CCE7FF27A}"/>
              </a:ext>
            </a:extLst>
          </p:cNvPr>
          <p:cNvGrpSpPr/>
          <p:nvPr/>
        </p:nvGrpSpPr>
        <p:grpSpPr>
          <a:xfrm>
            <a:off x="8285470" y="3141695"/>
            <a:ext cx="3331361" cy="525033"/>
            <a:chOff x="5605341" y="2794426"/>
            <a:chExt cx="3331361" cy="525033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A0F7E44-DECB-4380-8A43-EEFAF409495C}"/>
                </a:ext>
              </a:extLst>
            </p:cNvPr>
            <p:cNvSpPr txBox="1"/>
            <p:nvPr/>
          </p:nvSpPr>
          <p:spPr>
            <a:xfrm>
              <a:off x="5605341" y="2794426"/>
              <a:ext cx="33313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srgbClr val="002060"/>
                  </a:solidFill>
                  <a:latin typeface="Times New Roman"/>
                </a:rPr>
                <a:t>Vì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x    ( -4)  =&gt; x </a:t>
              </a:r>
              <a:r>
                <a:rPr kumimoji="0" lang="el-GR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ϵ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B( -4)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6A4ED49-B372-4736-902A-3D224FD3A238}"/>
                </a:ext>
              </a:extLst>
            </p:cNvPr>
            <p:cNvSpPr txBox="1"/>
            <p:nvPr/>
          </p:nvSpPr>
          <p:spPr>
            <a:xfrm rot="5400000">
              <a:off x="6203887" y="284240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33BD6CB-11FC-4E3C-B916-AE2BF50B6AD2}"/>
              </a:ext>
            </a:extLst>
          </p:cNvPr>
          <p:cNvSpPr txBox="1"/>
          <p:nvPr/>
        </p:nvSpPr>
        <p:spPr>
          <a:xfrm>
            <a:off x="7889048" y="3833739"/>
            <a:ext cx="460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=&gt; x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{ 0; 4; -4; 8; -8; 12; -12 …}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04B4778-8064-49D8-86DA-60DE580868B8}"/>
              </a:ext>
            </a:extLst>
          </p:cNvPr>
          <p:cNvGrpSpPr/>
          <p:nvPr/>
        </p:nvGrpSpPr>
        <p:grpSpPr>
          <a:xfrm>
            <a:off x="8375410" y="2662011"/>
            <a:ext cx="3740768" cy="525033"/>
            <a:chOff x="5605341" y="2794426"/>
            <a:chExt cx="3740768" cy="52503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79DFC76-BDB5-4B53-B18F-EE1E01ED2717}"/>
                </a:ext>
              </a:extLst>
            </p:cNvPr>
            <p:cNvSpPr txBox="1"/>
            <p:nvPr/>
          </p:nvSpPr>
          <p:spPr>
            <a:xfrm>
              <a:off x="5605341" y="2794426"/>
              <a:ext cx="37407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d) x    ( -4)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 - 11 &lt; x </a:t>
              </a: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&lt;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16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DEED372-9B66-47AA-8269-AC4380A6F71C}"/>
                </a:ext>
              </a:extLst>
            </p:cNvPr>
            <p:cNvSpPr txBox="1"/>
            <p:nvPr/>
          </p:nvSpPr>
          <p:spPr>
            <a:xfrm rot="5400000">
              <a:off x="6203887" y="284240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0BD69AB-5F1C-4E73-BA61-2512FCE6FB43}"/>
              </a:ext>
            </a:extLst>
          </p:cNvPr>
          <p:cNvSpPr txBox="1"/>
          <p:nvPr/>
        </p:nvSpPr>
        <p:spPr>
          <a:xfrm>
            <a:off x="7977201" y="4932126"/>
            <a:ext cx="4366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x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{ -8; -4; 0; 4; 8; 12; 16 }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77D77E-D94D-48E5-A305-57A17E5CBB14}"/>
              </a:ext>
            </a:extLst>
          </p:cNvPr>
          <p:cNvSpPr txBox="1"/>
          <p:nvPr/>
        </p:nvSpPr>
        <p:spPr>
          <a:xfrm>
            <a:off x="263767" y="3869549"/>
            <a:ext cx="97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 = </a:t>
            </a:r>
            <a:r>
              <a:rPr lang="en-US" sz="2400" b="1" dirty="0">
                <a:solidFill>
                  <a:srgbClr val="0070C0"/>
                </a:solidFill>
                <a:latin typeface="Times New Roman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77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  <p:bldP spid="26" grpId="0"/>
      <p:bldP spid="27" grpId="0"/>
      <p:bldP spid="28" grpId="0"/>
      <p:bldP spid="29" grpId="0"/>
      <p:bldP spid="30" grpId="0"/>
      <p:bldP spid="36" grpId="0"/>
      <p:bldP spid="39" grpId="0"/>
      <p:bldP spid="45" grpId="0"/>
      <p:bldP spid="50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9C44DA-F71F-4B8A-ABB0-829E87F953B1}"/>
              </a:ext>
            </a:extLst>
          </p:cNvPr>
          <p:cNvSpPr/>
          <p:nvPr/>
        </p:nvSpPr>
        <p:spPr>
          <a:xfrm>
            <a:off x="4006716" y="234835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9496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DB2F182-245C-45FB-9CCF-3B31871A5C1E}"/>
              </a:ext>
            </a:extLst>
          </p:cNvPr>
          <p:cNvSpPr/>
          <p:nvPr/>
        </p:nvSpPr>
        <p:spPr>
          <a:xfrm>
            <a:off x="3559147" y="151772"/>
            <a:ext cx="5191125" cy="80699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Times New Roman"/>
              </a:rPr>
              <a:t>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DC7D7-3C7A-401B-8863-6D5FCF948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1" y="1233260"/>
            <a:ext cx="953597" cy="953597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FDC7400F-D189-4B25-9D3B-F1A4B9909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465" y="1505269"/>
            <a:ext cx="979828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(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3.40/ SBT. Trang 59)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00631-FC08-4EE0-A0FE-39CEE1472B4C}"/>
              </a:ext>
            </a:extLst>
          </p:cNvPr>
          <p:cNvSpPr txBox="1"/>
          <p:nvPr/>
        </p:nvSpPr>
        <p:spPr>
          <a:xfrm>
            <a:off x="5172161" y="2186857"/>
            <a:ext cx="2778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x + 5 chia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4DD1A834-97A4-47ED-A4C8-B89773E0733A}"/>
              </a:ext>
            </a:extLst>
          </p:cNvPr>
          <p:cNvSpPr/>
          <p:nvPr/>
        </p:nvSpPr>
        <p:spPr>
          <a:xfrm>
            <a:off x="72921" y="4209479"/>
            <a:ext cx="7384447" cy="2356213"/>
          </a:xfrm>
          <a:prstGeom prst="cloudCallout">
            <a:avLst>
              <a:gd name="adj1" fmla="val 36576"/>
              <a:gd name="adj2" fmla="val -103036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/>
              </a:rPr>
              <a:t> x + 5 chia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/>
              </a:rPr>
              <a:t> x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/>
              </a:rPr>
              <a:t> x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/>
              </a:rPr>
              <a:t> x + 5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/>
              </a:rPr>
              <a:t> 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109DA3-1681-49AF-9647-6580B8B77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063" y="25586"/>
            <a:ext cx="1895787" cy="1856021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098FECE1-240A-41C3-B1DB-C5B4F7205FFE}"/>
              </a:ext>
            </a:extLst>
          </p:cNvPr>
          <p:cNvSpPr/>
          <p:nvPr/>
        </p:nvSpPr>
        <p:spPr>
          <a:xfrm>
            <a:off x="334780" y="3050881"/>
            <a:ext cx="11857220" cy="3851026"/>
          </a:xfrm>
          <a:prstGeom prst="cloudCallout">
            <a:avLst>
              <a:gd name="adj1" fmla="val 2063"/>
              <a:gd name="adj2" fmla="val -50690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Vì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x + 5 chia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hết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cho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x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thì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x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là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ước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x + 5.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Mà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x chia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hết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cho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x.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Suy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ra ( x + 5 – x) chia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hết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cho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x hay 5 chia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hết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cho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x.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Vậy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x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là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ước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5.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/>
              </a:rPr>
              <a:t>hay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x </a:t>
            </a:r>
            <a:r>
              <a:rPr lang="el-GR" sz="2400" b="1" noProof="0" dirty="0">
                <a:solidFill>
                  <a:srgbClr val="FF0000"/>
                </a:solidFill>
                <a:latin typeface="Times New Roman"/>
              </a:rPr>
              <a:t>ϵ</a:t>
            </a:r>
            <a:r>
              <a:rPr lang="en-US" sz="2400" b="1" noProof="0" dirty="0">
                <a:solidFill>
                  <a:srgbClr val="FF0000"/>
                </a:solidFill>
                <a:latin typeface="Times New Roman"/>
              </a:rPr>
              <a:t> { -1; 1 ; -5; 5}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87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/>
      <p:bldP spid="20" grpId="0" animBg="1"/>
      <p:bldP spid="20" grpId="1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CB2CA41-DD5D-4744-A952-E2A1118750BE}"/>
              </a:ext>
            </a:extLst>
          </p:cNvPr>
          <p:cNvSpPr/>
          <p:nvPr/>
        </p:nvSpPr>
        <p:spPr>
          <a:xfrm>
            <a:off x="1274618" y="1085613"/>
            <a:ext cx="1350700" cy="1929573"/>
          </a:xfrm>
          <a:custGeom>
            <a:avLst/>
            <a:gdLst>
              <a:gd name="connsiteX0" fmla="*/ 0 w 1929572"/>
              <a:gd name="connsiteY0" fmla="*/ 0 h 1350700"/>
              <a:gd name="connsiteX1" fmla="*/ 1254222 w 1929572"/>
              <a:gd name="connsiteY1" fmla="*/ 0 h 1350700"/>
              <a:gd name="connsiteX2" fmla="*/ 1929572 w 1929572"/>
              <a:gd name="connsiteY2" fmla="*/ 675350 h 1350700"/>
              <a:gd name="connsiteX3" fmla="*/ 1254222 w 1929572"/>
              <a:gd name="connsiteY3" fmla="*/ 1350700 h 1350700"/>
              <a:gd name="connsiteX4" fmla="*/ 0 w 1929572"/>
              <a:gd name="connsiteY4" fmla="*/ 1350700 h 1350700"/>
              <a:gd name="connsiteX5" fmla="*/ 675350 w 1929572"/>
              <a:gd name="connsiteY5" fmla="*/ 675350 h 1350700"/>
              <a:gd name="connsiteX6" fmla="*/ 0 w 1929572"/>
              <a:gd name="connsiteY6" fmla="*/ 0 h 135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9572" h="1350700">
                <a:moveTo>
                  <a:pt x="1929571" y="0"/>
                </a:moveTo>
                <a:lnTo>
                  <a:pt x="1929571" y="877955"/>
                </a:lnTo>
                <a:lnTo>
                  <a:pt x="964786" y="1350700"/>
                </a:lnTo>
                <a:lnTo>
                  <a:pt x="1" y="877955"/>
                </a:lnTo>
                <a:lnTo>
                  <a:pt x="1" y="0"/>
                </a:lnTo>
                <a:lnTo>
                  <a:pt x="964786" y="472745"/>
                </a:lnTo>
                <a:lnTo>
                  <a:pt x="1929571" y="0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30480" tIns="705831" rIns="30480" bIns="705830" numCol="1" spcCol="1270" anchor="ctr" anchorCtr="0">
            <a:noAutofit/>
          </a:bodyPr>
          <a:lstStyle/>
          <a:p>
            <a:pPr marL="0" lvl="0" indent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800" b="1" kern="1200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4000" b="1" kern="1200" cap="none" spc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82C048C-5AE3-4796-A374-552A9547152D}"/>
              </a:ext>
            </a:extLst>
          </p:cNvPr>
          <p:cNvSpPr/>
          <p:nvPr/>
        </p:nvSpPr>
        <p:spPr>
          <a:xfrm>
            <a:off x="2625317" y="1082527"/>
            <a:ext cx="8435227" cy="1254882"/>
          </a:xfrm>
          <a:custGeom>
            <a:avLst/>
            <a:gdLst>
              <a:gd name="connsiteX0" fmla="*/ 209151 w 1254881"/>
              <a:gd name="connsiteY0" fmla="*/ 0 h 8435226"/>
              <a:gd name="connsiteX1" fmla="*/ 1045730 w 1254881"/>
              <a:gd name="connsiteY1" fmla="*/ 0 h 8435226"/>
              <a:gd name="connsiteX2" fmla="*/ 1254881 w 1254881"/>
              <a:gd name="connsiteY2" fmla="*/ 209151 h 8435226"/>
              <a:gd name="connsiteX3" fmla="*/ 1254881 w 1254881"/>
              <a:gd name="connsiteY3" fmla="*/ 8435226 h 8435226"/>
              <a:gd name="connsiteX4" fmla="*/ 1254881 w 1254881"/>
              <a:gd name="connsiteY4" fmla="*/ 8435226 h 8435226"/>
              <a:gd name="connsiteX5" fmla="*/ 0 w 1254881"/>
              <a:gd name="connsiteY5" fmla="*/ 8435226 h 8435226"/>
              <a:gd name="connsiteX6" fmla="*/ 0 w 1254881"/>
              <a:gd name="connsiteY6" fmla="*/ 8435226 h 8435226"/>
              <a:gd name="connsiteX7" fmla="*/ 0 w 1254881"/>
              <a:gd name="connsiteY7" fmla="*/ 209151 h 8435226"/>
              <a:gd name="connsiteX8" fmla="*/ 209151 w 1254881"/>
              <a:gd name="connsiteY8" fmla="*/ 0 h 843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4881" h="8435226">
                <a:moveTo>
                  <a:pt x="1254881" y="1405901"/>
                </a:moveTo>
                <a:lnTo>
                  <a:pt x="1254881" y="7029325"/>
                </a:lnTo>
                <a:cubicBezTo>
                  <a:pt x="1254881" y="7805781"/>
                  <a:pt x="1240950" y="8435223"/>
                  <a:pt x="1223766" y="8435223"/>
                </a:cubicBezTo>
                <a:lnTo>
                  <a:pt x="0" y="8435223"/>
                </a:lnTo>
                <a:lnTo>
                  <a:pt x="0" y="8435223"/>
                </a:lnTo>
                <a:lnTo>
                  <a:pt x="0" y="3"/>
                </a:lnTo>
                <a:lnTo>
                  <a:pt x="0" y="3"/>
                </a:lnTo>
                <a:lnTo>
                  <a:pt x="1223766" y="3"/>
                </a:lnTo>
                <a:cubicBezTo>
                  <a:pt x="1240950" y="3"/>
                  <a:pt x="1254881" y="629445"/>
                  <a:pt x="1254881" y="1405901"/>
                </a:cubicBez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697" tIns="82213" rIns="82213" bIns="82214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3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US" sz="33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hép chia hết, quan hệ chia hết trong tập hợp các số nguyên.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4F1CC64-97A4-4CCE-9B59-61B9AEF061F5}"/>
              </a:ext>
            </a:extLst>
          </p:cNvPr>
          <p:cNvSpPr/>
          <p:nvPr/>
        </p:nvSpPr>
        <p:spPr>
          <a:xfrm>
            <a:off x="1274618" y="2824432"/>
            <a:ext cx="1350700" cy="1929572"/>
          </a:xfrm>
          <a:custGeom>
            <a:avLst/>
            <a:gdLst>
              <a:gd name="connsiteX0" fmla="*/ 0 w 1929572"/>
              <a:gd name="connsiteY0" fmla="*/ 0 h 1350700"/>
              <a:gd name="connsiteX1" fmla="*/ 1254222 w 1929572"/>
              <a:gd name="connsiteY1" fmla="*/ 0 h 1350700"/>
              <a:gd name="connsiteX2" fmla="*/ 1929572 w 1929572"/>
              <a:gd name="connsiteY2" fmla="*/ 675350 h 1350700"/>
              <a:gd name="connsiteX3" fmla="*/ 1254222 w 1929572"/>
              <a:gd name="connsiteY3" fmla="*/ 1350700 h 1350700"/>
              <a:gd name="connsiteX4" fmla="*/ 0 w 1929572"/>
              <a:gd name="connsiteY4" fmla="*/ 1350700 h 1350700"/>
              <a:gd name="connsiteX5" fmla="*/ 675350 w 1929572"/>
              <a:gd name="connsiteY5" fmla="*/ 675350 h 1350700"/>
              <a:gd name="connsiteX6" fmla="*/ 0 w 1929572"/>
              <a:gd name="connsiteY6" fmla="*/ 0 h 135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9572" h="1350700">
                <a:moveTo>
                  <a:pt x="1929571" y="0"/>
                </a:moveTo>
                <a:lnTo>
                  <a:pt x="1929571" y="877955"/>
                </a:lnTo>
                <a:lnTo>
                  <a:pt x="964786" y="1350700"/>
                </a:lnTo>
                <a:lnTo>
                  <a:pt x="1" y="877955"/>
                </a:lnTo>
                <a:lnTo>
                  <a:pt x="1" y="0"/>
                </a:lnTo>
                <a:lnTo>
                  <a:pt x="964786" y="472745"/>
                </a:lnTo>
                <a:lnTo>
                  <a:pt x="1929571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27940" tIns="703290" rIns="27940" bIns="703290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b="1" kern="1200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BADD0BB-B59D-48EB-89F7-11EFA1D4B221}"/>
              </a:ext>
            </a:extLst>
          </p:cNvPr>
          <p:cNvSpPr/>
          <p:nvPr/>
        </p:nvSpPr>
        <p:spPr>
          <a:xfrm>
            <a:off x="2625316" y="2824433"/>
            <a:ext cx="8435227" cy="1254222"/>
          </a:xfrm>
          <a:custGeom>
            <a:avLst/>
            <a:gdLst>
              <a:gd name="connsiteX0" fmla="*/ 209041 w 1254221"/>
              <a:gd name="connsiteY0" fmla="*/ 0 h 8435226"/>
              <a:gd name="connsiteX1" fmla="*/ 1045180 w 1254221"/>
              <a:gd name="connsiteY1" fmla="*/ 0 h 8435226"/>
              <a:gd name="connsiteX2" fmla="*/ 1254221 w 1254221"/>
              <a:gd name="connsiteY2" fmla="*/ 209041 h 8435226"/>
              <a:gd name="connsiteX3" fmla="*/ 1254221 w 1254221"/>
              <a:gd name="connsiteY3" fmla="*/ 8435226 h 8435226"/>
              <a:gd name="connsiteX4" fmla="*/ 1254221 w 1254221"/>
              <a:gd name="connsiteY4" fmla="*/ 8435226 h 8435226"/>
              <a:gd name="connsiteX5" fmla="*/ 0 w 1254221"/>
              <a:gd name="connsiteY5" fmla="*/ 8435226 h 8435226"/>
              <a:gd name="connsiteX6" fmla="*/ 0 w 1254221"/>
              <a:gd name="connsiteY6" fmla="*/ 8435226 h 8435226"/>
              <a:gd name="connsiteX7" fmla="*/ 0 w 1254221"/>
              <a:gd name="connsiteY7" fmla="*/ 209041 h 8435226"/>
              <a:gd name="connsiteX8" fmla="*/ 209041 w 1254221"/>
              <a:gd name="connsiteY8" fmla="*/ 0 h 843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4221" h="8435226">
                <a:moveTo>
                  <a:pt x="1254221" y="1405901"/>
                </a:moveTo>
                <a:lnTo>
                  <a:pt x="1254221" y="7029325"/>
                </a:lnTo>
                <a:cubicBezTo>
                  <a:pt x="1254221" y="7805780"/>
                  <a:pt x="1240305" y="8435223"/>
                  <a:pt x="1223139" y="8435223"/>
                </a:cubicBezTo>
                <a:lnTo>
                  <a:pt x="0" y="8435223"/>
                </a:lnTo>
                <a:lnTo>
                  <a:pt x="0" y="8435223"/>
                </a:lnTo>
                <a:lnTo>
                  <a:pt x="0" y="3"/>
                </a:lnTo>
                <a:lnTo>
                  <a:pt x="0" y="3"/>
                </a:lnTo>
                <a:lnTo>
                  <a:pt x="1223139" y="3"/>
                </a:lnTo>
                <a:cubicBezTo>
                  <a:pt x="1240305" y="3"/>
                  <a:pt x="1254221" y="629446"/>
                  <a:pt x="1254221" y="1405901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697" tIns="82181" rIns="82181" bIns="82182" numCol="1" spcCol="1270" anchor="ctr" anchorCtr="0">
            <a:noAutofit/>
          </a:bodyPr>
          <a:lstStyle/>
          <a:p>
            <a:pPr marL="0" lvl="1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3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33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ách tìm ước, bội, ước chung, bội chung của số nguyên.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B8E9165-1F95-471E-B03A-F676698358A6}"/>
              </a:ext>
            </a:extLst>
          </p:cNvPr>
          <p:cNvSpPr/>
          <p:nvPr/>
        </p:nvSpPr>
        <p:spPr>
          <a:xfrm>
            <a:off x="1274618" y="4563250"/>
            <a:ext cx="1350700" cy="1929572"/>
          </a:xfrm>
          <a:custGeom>
            <a:avLst/>
            <a:gdLst>
              <a:gd name="connsiteX0" fmla="*/ 0 w 1929572"/>
              <a:gd name="connsiteY0" fmla="*/ 0 h 1350700"/>
              <a:gd name="connsiteX1" fmla="*/ 1254222 w 1929572"/>
              <a:gd name="connsiteY1" fmla="*/ 0 h 1350700"/>
              <a:gd name="connsiteX2" fmla="*/ 1929572 w 1929572"/>
              <a:gd name="connsiteY2" fmla="*/ 675350 h 1350700"/>
              <a:gd name="connsiteX3" fmla="*/ 1254222 w 1929572"/>
              <a:gd name="connsiteY3" fmla="*/ 1350700 h 1350700"/>
              <a:gd name="connsiteX4" fmla="*/ 0 w 1929572"/>
              <a:gd name="connsiteY4" fmla="*/ 1350700 h 1350700"/>
              <a:gd name="connsiteX5" fmla="*/ 675350 w 1929572"/>
              <a:gd name="connsiteY5" fmla="*/ 675350 h 1350700"/>
              <a:gd name="connsiteX6" fmla="*/ 0 w 1929572"/>
              <a:gd name="connsiteY6" fmla="*/ 0 h 135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9572" h="1350700">
                <a:moveTo>
                  <a:pt x="1929571" y="0"/>
                </a:moveTo>
                <a:lnTo>
                  <a:pt x="1929571" y="877955"/>
                </a:lnTo>
                <a:lnTo>
                  <a:pt x="964786" y="1350700"/>
                </a:lnTo>
                <a:lnTo>
                  <a:pt x="1" y="877955"/>
                </a:lnTo>
                <a:lnTo>
                  <a:pt x="1" y="0"/>
                </a:lnTo>
                <a:lnTo>
                  <a:pt x="964786" y="472745"/>
                </a:lnTo>
                <a:lnTo>
                  <a:pt x="1929571" y="0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27940" tIns="703290" rIns="27940" bIns="703290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b="1" kern="1200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4000" b="1" kern="1200" cap="none" spc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C8E3090-2793-4DA8-8550-BA9E9D2DC465}"/>
              </a:ext>
            </a:extLst>
          </p:cNvPr>
          <p:cNvSpPr/>
          <p:nvPr/>
        </p:nvSpPr>
        <p:spPr>
          <a:xfrm>
            <a:off x="2625316" y="4563251"/>
            <a:ext cx="8435227" cy="1254222"/>
          </a:xfrm>
          <a:custGeom>
            <a:avLst/>
            <a:gdLst>
              <a:gd name="connsiteX0" fmla="*/ 209041 w 1254221"/>
              <a:gd name="connsiteY0" fmla="*/ 0 h 8435226"/>
              <a:gd name="connsiteX1" fmla="*/ 1045180 w 1254221"/>
              <a:gd name="connsiteY1" fmla="*/ 0 h 8435226"/>
              <a:gd name="connsiteX2" fmla="*/ 1254221 w 1254221"/>
              <a:gd name="connsiteY2" fmla="*/ 209041 h 8435226"/>
              <a:gd name="connsiteX3" fmla="*/ 1254221 w 1254221"/>
              <a:gd name="connsiteY3" fmla="*/ 8435226 h 8435226"/>
              <a:gd name="connsiteX4" fmla="*/ 1254221 w 1254221"/>
              <a:gd name="connsiteY4" fmla="*/ 8435226 h 8435226"/>
              <a:gd name="connsiteX5" fmla="*/ 0 w 1254221"/>
              <a:gd name="connsiteY5" fmla="*/ 8435226 h 8435226"/>
              <a:gd name="connsiteX6" fmla="*/ 0 w 1254221"/>
              <a:gd name="connsiteY6" fmla="*/ 8435226 h 8435226"/>
              <a:gd name="connsiteX7" fmla="*/ 0 w 1254221"/>
              <a:gd name="connsiteY7" fmla="*/ 209041 h 8435226"/>
              <a:gd name="connsiteX8" fmla="*/ 209041 w 1254221"/>
              <a:gd name="connsiteY8" fmla="*/ 0 h 843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4221" h="8435226">
                <a:moveTo>
                  <a:pt x="1254221" y="1405901"/>
                </a:moveTo>
                <a:lnTo>
                  <a:pt x="1254221" y="7029325"/>
                </a:lnTo>
                <a:cubicBezTo>
                  <a:pt x="1254221" y="7805780"/>
                  <a:pt x="1240305" y="8435223"/>
                  <a:pt x="1223139" y="8435223"/>
                </a:cubicBezTo>
                <a:lnTo>
                  <a:pt x="0" y="8435223"/>
                </a:lnTo>
                <a:lnTo>
                  <a:pt x="0" y="8435223"/>
                </a:lnTo>
                <a:lnTo>
                  <a:pt x="0" y="3"/>
                </a:lnTo>
                <a:lnTo>
                  <a:pt x="0" y="3"/>
                </a:lnTo>
                <a:lnTo>
                  <a:pt x="1223139" y="3"/>
                </a:lnTo>
                <a:cubicBezTo>
                  <a:pt x="1240305" y="3"/>
                  <a:pt x="1254221" y="629446"/>
                  <a:pt x="1254221" y="1405901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697" tIns="82181" rIns="82181" bIns="82182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3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 số dạng toán </a:t>
            </a:r>
            <a:r>
              <a:rPr lang="en-US" sz="33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 4 phép toán cộng, trừ, nhân, chia trong tập hợp số nguyên.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41FE2-10EB-450D-9D14-369EA18E323A}"/>
              </a:ext>
            </a:extLst>
          </p:cNvPr>
          <p:cNvSpPr txBox="1"/>
          <p:nvPr/>
        </p:nvSpPr>
        <p:spPr>
          <a:xfrm>
            <a:off x="3089564" y="137776"/>
            <a:ext cx="2020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80015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B9DF97-ECE8-49FA-B354-18B2BB18F7DC}"/>
              </a:ext>
            </a:extLst>
          </p:cNvPr>
          <p:cNvSpPr/>
          <p:nvPr/>
        </p:nvSpPr>
        <p:spPr>
          <a:xfrm>
            <a:off x="3264029" y="2081071"/>
            <a:ext cx="67893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TÌM TÒI, MỞ RỘNG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EB2E2-247F-4C95-8AB9-6A4E73514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036" y="3273089"/>
            <a:ext cx="1918067" cy="252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5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 trò chơi khởi động cho một buổi sinh hoạt tập thể - Sinh Viên Công Giáo  Trung Chí">
            <a:extLst>
              <a:ext uri="{FF2B5EF4-FFF2-40B4-BE49-F238E27FC236}">
                <a16:creationId xmlns:a16="http://schemas.microsoft.com/office/drawing/2014/main" id="{E2AF0098-DC4E-43D9-BA5C-026F393B1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47" y="340894"/>
            <a:ext cx="6368717" cy="651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243397-2789-4689-872E-EEAFA393CFA7}"/>
              </a:ext>
            </a:extLst>
          </p:cNvPr>
          <p:cNvSpPr/>
          <p:nvPr/>
        </p:nvSpPr>
        <p:spPr>
          <a:xfrm>
            <a:off x="5029679" y="2690200"/>
            <a:ext cx="16995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 </a:t>
            </a:r>
          </a:p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799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5E0E58-FCB4-44E6-8A16-2DF636F80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8067" cy="2520249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EE0CAC0-073D-41D7-A029-47168A36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835" y="1795498"/>
            <a:ext cx="9798289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x, y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4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.y = - 6.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en-US" sz="24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( 2x + 1).(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2y – 1)  =  - 13.</a:t>
            </a:r>
            <a:endParaRPr kumimoji="0" lang="en-US" altLang="en-US" sz="20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74B3FC-CE5C-411E-9167-1E8777B0A13E}"/>
              </a:ext>
            </a:extLst>
          </p:cNvPr>
          <p:cNvSpPr/>
          <p:nvPr/>
        </p:nvSpPr>
        <p:spPr>
          <a:xfrm>
            <a:off x="2955377" y="274931"/>
            <a:ext cx="7113850" cy="80699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TÒI, MỞ RỘNG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BA8F278-DF14-4DB8-BD8D-3337A289E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351" y="3293902"/>
            <a:ext cx="11232966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m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= ( m – n).( n – m).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altLang="en-US" sz="20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74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ôi nhà hoạt hình, phim hoạt hình png | Klipartz">
            <a:extLst>
              <a:ext uri="{FF2B5EF4-FFF2-40B4-BE49-F238E27FC236}">
                <a16:creationId xmlns:a16="http://schemas.microsoft.com/office/drawing/2014/main" id="{B6D2A223-7998-46D0-8638-5871D10F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8" b="98547" l="6742" r="91798">
                        <a14:foregroundMark x1="11685" y1="4888" x2="18652" y2="19287"/>
                        <a14:foregroundMark x1="6742" y1="22061" x2="6742" y2="23910"/>
                        <a14:foregroundMark x1="90225" y1="45046" x2="91910" y2="49273"/>
                        <a14:foregroundMark x1="80899" y1="89960" x2="55169" y2="94848"/>
                        <a14:foregroundMark x1="55169" y1="94848" x2="34944" y2="88507"/>
                        <a14:foregroundMark x1="34944" y1="88507" x2="16292" y2="75826"/>
                        <a14:foregroundMark x1="16292" y1="75826" x2="17978" y2="59181"/>
                        <a14:foregroundMark x1="17978" y1="59181" x2="17978" y2="59181"/>
                        <a14:foregroundMark x1="55843" y1="98547" x2="49101" y2="9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412" y="3736586"/>
            <a:ext cx="3669829" cy="31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03D2B2F-BC36-4531-B814-842C045D43F9}"/>
              </a:ext>
            </a:extLst>
          </p:cNvPr>
          <p:cNvSpPr/>
          <p:nvPr/>
        </p:nvSpPr>
        <p:spPr>
          <a:xfrm>
            <a:off x="2955377" y="274931"/>
            <a:ext cx="7897502" cy="80699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HƯỚNG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DẪN VỀ NHÀ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8C85F62-B2FE-4C57-A990-49CDA0314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93591"/>
            <a:ext cx="11692328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chữa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SƠ ĐỒ TƯ DUY KIẾN THỨC CHƯƠNG III – SỐ NGUYÊN.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kumimoji="0" lang="en-US" alt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alt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alt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III – </a:t>
            </a:r>
            <a:r>
              <a:rPr kumimoji="0" lang="en-US" alt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kumimoji="0" lang="en-US" alt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SGK </a:t>
            </a:r>
            <a:r>
              <a:rPr kumimoji="0" lang="en-US" alt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SBT.</a:t>
            </a:r>
            <a:endParaRPr kumimoji="0" lang="en-US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728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E69DE-A999-4A5A-BF3C-D81043EEFF71}"/>
              </a:ext>
            </a:extLst>
          </p:cNvPr>
          <p:cNvSpPr/>
          <p:nvPr/>
        </p:nvSpPr>
        <p:spPr>
          <a:xfrm>
            <a:off x="995506" y="1799717"/>
            <a:ext cx="9666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Cảm ơn thầy cô giáo và các em!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AA0419-880E-4CF1-AEBB-D3D94E7B3C59}"/>
              </a:ext>
            </a:extLst>
          </p:cNvPr>
          <p:cNvSpPr/>
          <p:nvPr/>
        </p:nvSpPr>
        <p:spPr>
          <a:xfrm>
            <a:off x="2374450" y="2966387"/>
            <a:ext cx="28007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….</a:t>
            </a:r>
          </a:p>
        </p:txBody>
      </p:sp>
      <p:pic>
        <p:nvPicPr>
          <p:cNvPr id="5" name="Picture 13" descr="https://lh3.googleusercontent.com/-ZEG6AmUlTpE/WsOIcBL3nwI/AAAAAAAACXM/wa4kqWY_ZzoWOQwhUdu_n4BCpzGBB09CACHMYCw/h136/2-ctu.vn_anh_dong_mau_slide_powerpoint_dep_(19).gif">
            <a:extLst>
              <a:ext uri="{FF2B5EF4-FFF2-40B4-BE49-F238E27FC236}">
                <a16:creationId xmlns:a16="http://schemas.microsoft.com/office/drawing/2014/main" id="{1CC349FE-0FCC-4426-8C9E-2BC04B3A99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90" y="260977"/>
            <a:ext cx="51435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https://lh3.googleusercontent.com/-pdjmI0guhoI/WsOKKvIORNI/AAAAAAAACe4/2w9xoJp1uAIMMyCEXg8RzbupS6Phi1WYACHMYCw/h136/4-ctu.vn_anh_dong_mau_slide_powerpoint_dep_(113).gif">
            <a:extLst>
              <a:ext uri="{FF2B5EF4-FFF2-40B4-BE49-F238E27FC236}">
                <a16:creationId xmlns:a16="http://schemas.microsoft.com/office/drawing/2014/main" id="{D91DE3CE-B8DB-43A1-B8A9-7BC3822BB0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20" y="4766497"/>
            <a:ext cx="15240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4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>
            <a:extLst>
              <a:ext uri="{FF2B5EF4-FFF2-40B4-BE49-F238E27FC236}">
                <a16:creationId xmlns:a16="http://schemas.microsoft.com/office/drawing/2014/main" id="{9EBBC866-D1EB-4012-AC0F-38B93FE4A16A}"/>
              </a:ext>
            </a:extLst>
          </p:cNvPr>
          <p:cNvGrpSpPr>
            <a:grpSpLocks/>
          </p:cNvGrpSpPr>
          <p:nvPr/>
        </p:nvGrpSpPr>
        <p:grpSpPr bwMode="auto">
          <a:xfrm>
            <a:off x="5892801" y="1216025"/>
            <a:ext cx="3783013" cy="3778250"/>
            <a:chOff x="5425622" y="292790"/>
            <a:chExt cx="5834378" cy="5828280"/>
          </a:xfrm>
        </p:grpSpPr>
        <p:pic>
          <p:nvPicPr>
            <p:cNvPr id="5157" name="Picture 3">
              <a:extLst>
                <a:ext uri="{FF2B5EF4-FFF2-40B4-BE49-F238E27FC236}">
                  <a16:creationId xmlns:a16="http://schemas.microsoft.com/office/drawing/2014/main" id="{59752B4E-836B-4830-8A71-AA652A446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8" name="TextBox 8">
              <a:extLst>
                <a:ext uri="{FF2B5EF4-FFF2-40B4-BE49-F238E27FC236}">
                  <a16:creationId xmlns:a16="http://schemas.microsoft.com/office/drawing/2014/main" id="{E974491B-C132-433A-AC27-78557DE11B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6650339">
              <a:off x="6674685" y="966570"/>
              <a:ext cx="2025648" cy="1282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en-US" sz="2400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Mất lượt</a:t>
              </a:r>
              <a:endParaRPr lang="vi-VN" altLang="en-US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59" name="TextBox 9">
              <a:extLst>
                <a:ext uri="{FF2B5EF4-FFF2-40B4-BE49-F238E27FC236}">
                  <a16:creationId xmlns:a16="http://schemas.microsoft.com/office/drawing/2014/main" id="{6C6380B4-7175-4014-8FD2-ACD5E6272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9367408">
              <a:off x="5742638" y="2167066"/>
              <a:ext cx="2025648" cy="71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Bút bi</a:t>
              </a:r>
              <a:endParaRPr lang="vi-VN" altLang="en-US" sz="2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60" name="TextBox 10">
              <a:extLst>
                <a:ext uri="{FF2B5EF4-FFF2-40B4-BE49-F238E27FC236}">
                  <a16:creationId xmlns:a16="http://schemas.microsoft.com/office/drawing/2014/main" id="{BFAC9BB8-240B-4D81-A12D-E57389D359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009724">
              <a:off x="8020995" y="963646"/>
              <a:ext cx="2025648" cy="1282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en-US" sz="2400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Điểm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en-US" sz="2400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2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61" name="TextBox 11">
              <a:extLst>
                <a:ext uri="{FF2B5EF4-FFF2-40B4-BE49-F238E27FC236}">
                  <a16:creationId xmlns:a16="http://schemas.microsoft.com/office/drawing/2014/main" id="{0E3F1F66-1A25-406A-8C76-A5743BE1C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44915">
              <a:off x="8917980" y="2171669"/>
              <a:ext cx="2025648" cy="71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en-US" sz="2400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Bút chì</a:t>
              </a:r>
              <a:endParaRPr lang="vi-VN" altLang="en-US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62" name="TextBox 16">
              <a:extLst>
                <a:ext uri="{FF2B5EF4-FFF2-40B4-BE49-F238E27FC236}">
                  <a16:creationId xmlns:a16="http://schemas.microsoft.com/office/drawing/2014/main" id="{179AE5B9-E8C3-4136-9A3F-9D7255DA77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501114">
              <a:off x="5697322" y="3506858"/>
              <a:ext cx="2025648" cy="71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Thước </a:t>
              </a:r>
              <a:endParaRPr lang="vi-VN" altLang="en-US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63" name="TextBox 18">
              <a:extLst>
                <a:ext uri="{FF2B5EF4-FFF2-40B4-BE49-F238E27FC236}">
                  <a16:creationId xmlns:a16="http://schemas.microsoft.com/office/drawing/2014/main" id="{E730EBA9-23C0-4C50-B332-409AC34BD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703311">
              <a:off x="6660977" y="4475190"/>
              <a:ext cx="2025648" cy="71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en-US" sz="2400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Tẩy</a:t>
              </a:r>
              <a:endParaRPr lang="vi-VN" altLang="en-US" sz="2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64" name="TextBox 19">
              <a:extLst>
                <a:ext uri="{FF2B5EF4-FFF2-40B4-BE49-F238E27FC236}">
                  <a16:creationId xmlns:a16="http://schemas.microsoft.com/office/drawing/2014/main" id="{EF9B0D99-8243-44ED-B68D-8B16791546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829829">
              <a:off x="8019635" y="4482429"/>
              <a:ext cx="2025648" cy="71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en-US" sz="2400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Bút bi</a:t>
              </a:r>
              <a:endParaRPr lang="vi-VN" altLang="en-US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65" name="TextBox 20">
              <a:extLst>
                <a:ext uri="{FF2B5EF4-FFF2-40B4-BE49-F238E27FC236}">
                  <a16:creationId xmlns:a16="http://schemas.microsoft.com/office/drawing/2014/main" id="{A6950C9B-32D1-4A11-AAA6-3DD782EAE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21648">
              <a:off x="8940448" y="3538367"/>
              <a:ext cx="2025648" cy="71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en-US" sz="2400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Thước</a:t>
              </a:r>
              <a:endParaRPr lang="vi-VN" altLang="en-US" sz="2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4A23DE8E-B1F4-4A38-AECF-4C3EEEA45BAD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quay dung">
            <a:extLst>
              <a:ext uri="{FF2B5EF4-FFF2-40B4-BE49-F238E27FC236}">
                <a16:creationId xmlns:a16="http://schemas.microsoft.com/office/drawing/2014/main" id="{E932B563-598A-4EEC-8FFD-A9E6958BD0DC}"/>
              </a:ext>
            </a:extLst>
          </p:cNvPr>
          <p:cNvSpPr/>
          <p:nvPr/>
        </p:nvSpPr>
        <p:spPr>
          <a:xfrm>
            <a:off x="8489950" y="5265739"/>
            <a:ext cx="2027238" cy="63658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A63B5C05-3B21-418E-9C50-AC537EF0F5A4}"/>
              </a:ext>
            </a:extLst>
          </p:cNvPr>
          <p:cNvSpPr/>
          <p:nvPr/>
        </p:nvSpPr>
        <p:spPr>
          <a:xfrm>
            <a:off x="2166938" y="2497138"/>
            <a:ext cx="1003300" cy="10033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717BA92E-E38A-4E74-A2EA-06DC4FB802C2}"/>
              </a:ext>
            </a:extLst>
          </p:cNvPr>
          <p:cNvSpPr/>
          <p:nvPr/>
        </p:nvSpPr>
        <p:spPr>
          <a:xfrm>
            <a:off x="3290888" y="2497138"/>
            <a:ext cx="1003300" cy="10033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939D8D68-73A8-4929-8714-1350A22280AC}"/>
              </a:ext>
            </a:extLst>
          </p:cNvPr>
          <p:cNvSpPr/>
          <p:nvPr/>
        </p:nvSpPr>
        <p:spPr>
          <a:xfrm>
            <a:off x="4414838" y="2497138"/>
            <a:ext cx="1003300" cy="10033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3F4AC20-417E-409B-AFC6-D8F5268C1C9E}"/>
              </a:ext>
            </a:extLst>
          </p:cNvPr>
          <p:cNvSpPr/>
          <p:nvPr/>
        </p:nvSpPr>
        <p:spPr>
          <a:xfrm>
            <a:off x="1829827" y="9285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5129" name="Picture 43">
            <a:extLst>
              <a:ext uri="{FF2B5EF4-FFF2-40B4-BE49-F238E27FC236}">
                <a16:creationId xmlns:a16="http://schemas.microsoft.com/office/drawing/2014/main" id="{7965E59E-F332-4A49-A07D-95FE881FE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6" y="14906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44">
            <a:extLst>
              <a:ext uri="{FF2B5EF4-FFF2-40B4-BE49-F238E27FC236}">
                <a16:creationId xmlns:a16="http://schemas.microsoft.com/office/drawing/2014/main" id="{802D100C-48B3-43D6-B92D-BF5F99FBE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9" y="1762126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45">
            <a:extLst>
              <a:ext uri="{FF2B5EF4-FFF2-40B4-BE49-F238E27FC236}">
                <a16:creationId xmlns:a16="http://schemas.microsoft.com/office/drawing/2014/main" id="{6B958A31-78AC-4458-994E-EB990194C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1" y="1366838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46">
            <a:extLst>
              <a:ext uri="{FF2B5EF4-FFF2-40B4-BE49-F238E27FC236}">
                <a16:creationId xmlns:a16="http://schemas.microsoft.com/office/drawing/2014/main" id="{F2A29248-8DC9-4749-92EF-CE3FA2ED4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1216026"/>
            <a:ext cx="534988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">
            <a:extLst>
              <a:ext uri="{FF2B5EF4-FFF2-40B4-BE49-F238E27FC236}">
                <a16:creationId xmlns:a16="http://schemas.microsoft.com/office/drawing/2014/main" id="{A839E177-A820-4800-9707-233609FB0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2655889"/>
            <a:ext cx="10160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ongquay">
            <a:hlinkClick r:id="" action="ppaction://media"/>
            <a:extLst>
              <a:ext uri="{FF2B5EF4-FFF2-40B4-BE49-F238E27FC236}">
                <a16:creationId xmlns:a16="http://schemas.microsoft.com/office/drawing/2014/main" id="{0502783D-734F-44D4-AA5F-25D513D4232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-5207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BFC63D0E-948F-4C59-9BE7-59488D83BE6C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A357D711-4486-43DA-9E80-1A8321FD7D2A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3EB8D5AB-468D-428E-B4CE-6745E16064CB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5515C3BC-D819-459F-98FA-E039958ECD76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28E296CE-6D6F-4E7A-A346-E97765C984CD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FC1EDEB2-18A4-4282-84F1-E1AAFFF458B1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58ABF644-2EE7-4EED-8D34-086897738752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54346E75-2348-4AF6-B859-BB493D7C6949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E1E73C84-0BFC-4253-80E3-26F7EBB3088E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C2BE067F-C2E4-4A71-9815-FC7448C1EF1F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74A6688D-9101-435D-B83B-A3B0967E17C8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426D1735-CFE5-474A-AA99-6021E2EFD796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E67D48F4-B1A1-44A0-B1BB-7F7A39FED132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7A874978-2C96-4177-BB1F-BA5384ECF904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A6487A93-D0AF-4301-AB1A-AE2FAF81CBFB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2C617C11-24EF-47A6-89F9-C4B0E7AE3A35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9884F3F0-A3BB-4501-A117-9178169340B7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67CE3298-1C53-4CCE-9A12-70E7A68D7B40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21DFAA1E-A418-4CE1-9A76-184D9D8EC6C7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C321130D-9492-4824-BAED-55A0C71D5EA4}"/>
              </a:ext>
            </a:extLst>
          </p:cNvPr>
          <p:cNvSpPr/>
          <p:nvPr/>
        </p:nvSpPr>
        <p:spPr>
          <a:xfrm rot="16200000">
            <a:off x="9654382" y="2605882"/>
            <a:ext cx="454025" cy="989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Heart 23">
            <a:hlinkClick r:id="rId12" action="ppaction://hlinksldjump"/>
            <a:extLst>
              <a:ext uri="{FF2B5EF4-FFF2-40B4-BE49-F238E27FC236}">
                <a16:creationId xmlns:a16="http://schemas.microsoft.com/office/drawing/2014/main" id="{0BDFB685-103F-404A-91C1-4B76A05522AB}"/>
              </a:ext>
            </a:extLst>
          </p:cNvPr>
          <p:cNvSpPr/>
          <p:nvPr/>
        </p:nvSpPr>
        <p:spPr>
          <a:xfrm rot="5400000">
            <a:off x="10037764" y="2797176"/>
            <a:ext cx="587375" cy="58737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56" name="Arrow: Right 4">
            <a:hlinkClick r:id="rId13" action="ppaction://hlinksldjump"/>
            <a:extLst>
              <a:ext uri="{FF2B5EF4-FFF2-40B4-BE49-F238E27FC236}">
                <a16:creationId xmlns:a16="http://schemas.microsoft.com/office/drawing/2014/main" id="{9E19CCF0-62AF-497E-90BC-5AD3F98BA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225" y="6176964"/>
            <a:ext cx="1531938" cy="681037"/>
          </a:xfrm>
          <a:prstGeom prst="rightArrow">
            <a:avLst>
              <a:gd name="adj1" fmla="val 50000"/>
              <a:gd name="adj2" fmla="val 5007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099740-04DE-4A57-A299-1A16D5726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825" y="3684588"/>
            <a:ext cx="814388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49D1A-2247-4660-951B-8BA86775E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663" y="4243388"/>
            <a:ext cx="6096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E02BDD-FFD5-4479-B439-9965EE19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4" y="4705351"/>
            <a:ext cx="3905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0CC84D39-CCC1-4E1D-A980-B694B9E943A5}"/>
              </a:ext>
            </a:extLst>
          </p:cNvPr>
          <p:cNvSpPr/>
          <p:nvPr/>
        </p:nvSpPr>
        <p:spPr>
          <a:xfrm>
            <a:off x="2147889" y="1006476"/>
            <a:ext cx="7896225" cy="88741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22A723-05A1-4154-992B-512FEF3FD0B5}"/>
              </a:ext>
            </a:extLst>
          </p:cNvPr>
          <p:cNvSpPr/>
          <p:nvPr/>
        </p:nvSpPr>
        <p:spPr>
          <a:xfrm>
            <a:off x="2357439" y="2319338"/>
            <a:ext cx="3679825" cy="5778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6; 6; 0; 23; - 23…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D148CB38-6AA8-4450-BF16-41BA57141BFF}"/>
              </a:ext>
            </a:extLst>
          </p:cNvPr>
          <p:cNvSpPr/>
          <p:nvPr/>
        </p:nvSpPr>
        <p:spPr>
          <a:xfrm>
            <a:off x="-512763" y="4533900"/>
            <a:ext cx="425450" cy="26193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AFBCE2A-FF64-4A32-8874-9E48621A9402}"/>
              </a:ext>
            </a:extLst>
          </p:cNvPr>
          <p:cNvSpPr/>
          <p:nvPr/>
        </p:nvSpPr>
        <p:spPr>
          <a:xfrm>
            <a:off x="13273088" y="4384676"/>
            <a:ext cx="668337" cy="4111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FCD6270-0599-4625-8292-80758C8D5AE1}"/>
              </a:ext>
            </a:extLst>
          </p:cNvPr>
          <p:cNvSpPr/>
          <p:nvPr/>
        </p:nvSpPr>
        <p:spPr>
          <a:xfrm>
            <a:off x="6121401" y="2322513"/>
            <a:ext cx="3681413" cy="5778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0; 6; - 6; 12; - 12….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624643-3C12-4DDF-AF1B-ED89DDE7181B}"/>
              </a:ext>
            </a:extLst>
          </p:cNvPr>
          <p:cNvSpPr/>
          <p:nvPr/>
        </p:nvSpPr>
        <p:spPr>
          <a:xfrm>
            <a:off x="2357439" y="2986088"/>
            <a:ext cx="3679825" cy="5778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1; 1; -6; 6…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BBF5435-60B2-4897-BD12-18C634252D14}"/>
              </a:ext>
            </a:extLst>
          </p:cNvPr>
          <p:cNvSpPr/>
          <p:nvPr/>
        </p:nvSpPr>
        <p:spPr>
          <a:xfrm>
            <a:off x="6121401" y="2989263"/>
            <a:ext cx="3681413" cy="5778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132; - 132; 16…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92C53B8-69DF-45F2-AD23-109B058DE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2338388"/>
            <a:ext cx="6048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1ACA1BE-4F70-46A3-98CC-AFD28DB9C8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/>
        </p:blipFill>
        <p:spPr>
          <a:xfrm>
            <a:off x="5433362" y="3011162"/>
            <a:ext cx="603402" cy="52806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32FA5F5-E885-44F3-8A69-EEBC4E74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5" y="3019426"/>
            <a:ext cx="6048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A542A53-6770-4911-91F4-C123D0165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5" y="2376489"/>
            <a:ext cx="6048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1" action="ppaction://hlinksldjump"/>
            <a:extLst>
              <a:ext uri="{FF2B5EF4-FFF2-40B4-BE49-F238E27FC236}">
                <a16:creationId xmlns:a16="http://schemas.microsoft.com/office/drawing/2014/main" id="{F5F316DC-00DD-4487-B7A6-B4BD5DA61A09}"/>
              </a:ext>
            </a:extLst>
          </p:cNvPr>
          <p:cNvSpPr/>
          <p:nvPr/>
        </p:nvSpPr>
        <p:spPr>
          <a:xfrm>
            <a:off x="5024438" y="4384676"/>
            <a:ext cx="1770062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04FA42-C01C-4411-8D6D-C5B78DEE5B14}"/>
              </a:ext>
            </a:extLst>
          </p:cNvPr>
          <p:cNvSpPr/>
          <p:nvPr/>
        </p:nvSpPr>
        <p:spPr>
          <a:xfrm>
            <a:off x="5181600" y="253426"/>
            <a:ext cx="13821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</a:t>
            </a:r>
          </a:p>
        </p:txBody>
      </p:sp>
      <p:sp>
        <p:nvSpPr>
          <p:cNvPr id="7186" name="TextBox 1">
            <a:extLst>
              <a:ext uri="{FF2B5EF4-FFF2-40B4-BE49-F238E27FC236}">
                <a16:creationId xmlns:a16="http://schemas.microsoft.com/office/drawing/2014/main" id="{67509070-90A4-4FCF-A35B-C27C4FC22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719" y="1175735"/>
            <a:ext cx="7548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6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099740-04DE-4A57-A299-1A16D5726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825" y="3684588"/>
            <a:ext cx="814388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49D1A-2247-4660-951B-8BA86775E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663" y="4243388"/>
            <a:ext cx="6096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E02BDD-FFD5-4479-B439-9965EE19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4" y="4705351"/>
            <a:ext cx="3905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0CC84D39-CCC1-4E1D-A980-B694B9E943A5}"/>
              </a:ext>
            </a:extLst>
          </p:cNvPr>
          <p:cNvSpPr/>
          <p:nvPr/>
        </p:nvSpPr>
        <p:spPr>
          <a:xfrm>
            <a:off x="2147889" y="1006476"/>
            <a:ext cx="7896225" cy="120491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2400" dirty="0">
              <a:solidFill>
                <a:prstClr val="black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822A723-05A1-4154-992B-512FEF3FD0B5}"/>
                  </a:ext>
                </a:extLst>
              </p:cNvPr>
              <p:cNvSpPr/>
              <p:nvPr/>
            </p:nvSpPr>
            <p:spPr>
              <a:xfrm>
                <a:off x="2157407" y="2319337"/>
                <a:ext cx="3871843" cy="63976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800"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vi-VN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0;−1;1;−2;2;−4;4</m:t>
                        </m:r>
                      </m:e>
                    </m:d>
                  </m:oMath>
                </a14:m>
                <a:endPara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822A723-05A1-4154-992B-512FEF3FD0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407" y="2319337"/>
                <a:ext cx="3871843" cy="639763"/>
              </a:xfrm>
              <a:prstGeom prst="rect">
                <a:avLst/>
              </a:prstGeom>
              <a:blipFill>
                <a:blip r:embed="rId8"/>
                <a:stretch>
                  <a:fillRect l="-2520" b="-761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>
            <a:extLst>
              <a:ext uri="{FF2B5EF4-FFF2-40B4-BE49-F238E27FC236}">
                <a16:creationId xmlns:a16="http://schemas.microsoft.com/office/drawing/2014/main" id="{D148CB38-6AA8-4450-BF16-41BA57141BFF}"/>
              </a:ext>
            </a:extLst>
          </p:cNvPr>
          <p:cNvSpPr/>
          <p:nvPr/>
        </p:nvSpPr>
        <p:spPr>
          <a:xfrm>
            <a:off x="-512763" y="4533900"/>
            <a:ext cx="425450" cy="26193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AFBCE2A-FF64-4A32-8874-9E48621A9402}"/>
              </a:ext>
            </a:extLst>
          </p:cNvPr>
          <p:cNvSpPr/>
          <p:nvPr/>
        </p:nvSpPr>
        <p:spPr>
          <a:xfrm>
            <a:off x="13273088" y="4384676"/>
            <a:ext cx="668337" cy="4111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FCD6270-0599-4625-8292-80758C8D5AE1}"/>
                  </a:ext>
                </a:extLst>
              </p:cNvPr>
              <p:cNvSpPr/>
              <p:nvPr/>
            </p:nvSpPr>
            <p:spPr>
              <a:xfrm>
                <a:off x="6121401" y="2322513"/>
                <a:ext cx="3681413" cy="57785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800"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vi-V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1;2;4</m:t>
                        </m:r>
                      </m:e>
                    </m:d>
                  </m:oMath>
                </a14:m>
                <a:endPara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FCD6270-0599-4625-8292-80758C8D5A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401" y="2322513"/>
                <a:ext cx="3681413" cy="577850"/>
              </a:xfrm>
              <a:prstGeom prst="rect">
                <a:avLst/>
              </a:prstGeom>
              <a:blipFill>
                <a:blip r:embed="rId9"/>
                <a:stretch>
                  <a:fillRect l="-2483" b="-1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6624643-3C12-4DDF-AF1B-ED89DDE7181B}"/>
                  </a:ext>
                </a:extLst>
              </p:cNvPr>
              <p:cNvSpPr/>
              <p:nvPr/>
            </p:nvSpPr>
            <p:spPr>
              <a:xfrm>
                <a:off x="2157407" y="3014664"/>
                <a:ext cx="3879857" cy="57785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800"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vi-V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−1;1;−2;2;−4;4</m:t>
                        </m:r>
                      </m:e>
                    </m:d>
                  </m:oMath>
                </a14:m>
                <a:endPara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6624643-3C12-4DDF-AF1B-ED89DDE718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407" y="3014664"/>
                <a:ext cx="3879857" cy="577850"/>
              </a:xfrm>
              <a:prstGeom prst="rect">
                <a:avLst/>
              </a:prstGeom>
              <a:blipFill>
                <a:blip r:embed="rId10"/>
                <a:stretch>
                  <a:fillRect l="-2516" b="-1383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BBF5435-60B2-4897-BD12-18C634252D14}"/>
                  </a:ext>
                </a:extLst>
              </p:cNvPr>
              <p:cNvSpPr/>
              <p:nvPr/>
            </p:nvSpPr>
            <p:spPr>
              <a:xfrm>
                <a:off x="6121401" y="2989263"/>
                <a:ext cx="3681413" cy="57785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800"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vi-V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−1;−2;−4</m:t>
                        </m:r>
                      </m:e>
                    </m:d>
                  </m:oMath>
                </a14:m>
                <a:endPara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BBF5435-60B2-4897-BD12-18C634252D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401" y="2989263"/>
                <a:ext cx="3681413" cy="577850"/>
              </a:xfrm>
              <a:prstGeom prst="rect">
                <a:avLst/>
              </a:prstGeom>
              <a:blipFill>
                <a:blip r:embed="rId11"/>
                <a:stretch>
                  <a:fillRect l="-2483" b="-1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092C53B8-69DF-45F2-AD23-109B058DE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2338388"/>
            <a:ext cx="6048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1ACA1BE-4F70-46A3-98CC-AFD28DB9C8B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/>
        </p:blipFill>
        <p:spPr>
          <a:xfrm>
            <a:off x="9161463" y="2344740"/>
            <a:ext cx="603402" cy="52806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32FA5F5-E885-44F3-8A69-EEBC4E74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5" y="3019426"/>
            <a:ext cx="6048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A542A53-6770-4911-91F4-C123D0165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87" y="3076406"/>
            <a:ext cx="6048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5" action="ppaction://hlinksldjump"/>
            <a:extLst>
              <a:ext uri="{FF2B5EF4-FFF2-40B4-BE49-F238E27FC236}">
                <a16:creationId xmlns:a16="http://schemas.microsoft.com/office/drawing/2014/main" id="{F5F316DC-00DD-4487-B7A6-B4BD5DA61A09}"/>
              </a:ext>
            </a:extLst>
          </p:cNvPr>
          <p:cNvSpPr/>
          <p:nvPr/>
        </p:nvSpPr>
        <p:spPr>
          <a:xfrm>
            <a:off x="5024438" y="4384676"/>
            <a:ext cx="1770062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QUAY VỀ</a:t>
            </a:r>
            <a:endParaRPr lang="vi-VN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04FA42-C01C-4411-8D6D-C5B78DEE5B14}"/>
              </a:ext>
            </a:extLst>
          </p:cNvPr>
          <p:cNvSpPr/>
          <p:nvPr/>
        </p:nvSpPr>
        <p:spPr>
          <a:xfrm>
            <a:off x="5181600" y="253426"/>
            <a:ext cx="13821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CÂU 2</a:t>
            </a:r>
          </a:p>
        </p:txBody>
      </p:sp>
      <p:sp>
        <p:nvSpPr>
          <p:cNvPr id="7186" name="TextBox 1">
            <a:extLst>
              <a:ext uri="{FF2B5EF4-FFF2-40B4-BE49-F238E27FC236}">
                <a16:creationId xmlns:a16="http://schemas.microsoft.com/office/drawing/2014/main" id="{67509070-90A4-4FCF-A35B-C27C4FC22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1143000"/>
            <a:ext cx="7548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8698E4-AEEF-4B01-B353-60A5A1699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825" y="3684588"/>
            <a:ext cx="814388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E8D25B-E9C2-4631-8A36-279CC10A1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663" y="4243388"/>
            <a:ext cx="6096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11AC22-FF45-477F-B84D-535E82E33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4" y="4705351"/>
            <a:ext cx="3905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0651C091-499B-43B6-B35B-A3706DAF896B}"/>
              </a:ext>
            </a:extLst>
          </p:cNvPr>
          <p:cNvSpPr/>
          <p:nvPr/>
        </p:nvSpPr>
        <p:spPr>
          <a:xfrm>
            <a:off x="2147889" y="1006476"/>
            <a:ext cx="7896225" cy="120491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A389BC-EC76-488C-BB46-C7D62C1DEE81}"/>
              </a:ext>
            </a:extLst>
          </p:cNvPr>
          <p:cNvSpPr/>
          <p:nvPr/>
        </p:nvSpPr>
        <p:spPr>
          <a:xfrm>
            <a:off x="2357439" y="2319338"/>
            <a:ext cx="3679825" cy="5778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800" dirty="0">
                <a:solidFill>
                  <a:prstClr val="black"/>
                </a:solidFill>
                <a:latin typeface="Arial"/>
              </a:rPr>
              <a:t>A.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EF653DB3-2E4C-42CD-801B-2A7A230DE9D0}"/>
              </a:ext>
            </a:extLst>
          </p:cNvPr>
          <p:cNvSpPr/>
          <p:nvPr/>
        </p:nvSpPr>
        <p:spPr>
          <a:xfrm>
            <a:off x="-512763" y="4533900"/>
            <a:ext cx="425450" cy="26193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CF1A17B3-9DE4-4524-BFB0-5787FB639300}"/>
              </a:ext>
            </a:extLst>
          </p:cNvPr>
          <p:cNvSpPr/>
          <p:nvPr/>
        </p:nvSpPr>
        <p:spPr>
          <a:xfrm>
            <a:off x="13273088" y="4384676"/>
            <a:ext cx="668337" cy="4111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1A384D6-208C-4C23-800A-6CB7197B8794}"/>
              </a:ext>
            </a:extLst>
          </p:cNvPr>
          <p:cNvSpPr/>
          <p:nvPr/>
        </p:nvSpPr>
        <p:spPr>
          <a:xfrm>
            <a:off x="6121401" y="2322513"/>
            <a:ext cx="3681413" cy="5778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800" dirty="0">
                <a:solidFill>
                  <a:prstClr val="black"/>
                </a:solidFill>
                <a:latin typeface="Arial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0041B91-A992-4AA5-9F86-7E97BA780C54}"/>
              </a:ext>
            </a:extLst>
          </p:cNvPr>
          <p:cNvSpPr/>
          <p:nvPr/>
        </p:nvSpPr>
        <p:spPr>
          <a:xfrm>
            <a:off x="2357439" y="2986088"/>
            <a:ext cx="3679825" cy="5778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- 8 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B923322-6D63-4435-B4CF-CFDFFE015372}"/>
              </a:ext>
            </a:extLst>
          </p:cNvPr>
          <p:cNvSpPr/>
          <p:nvPr/>
        </p:nvSpPr>
        <p:spPr>
          <a:xfrm>
            <a:off x="6121401" y="2989263"/>
            <a:ext cx="3681413" cy="5778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B57C982-1207-48E3-B7E3-EF547E6DB1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5372912" y="2338366"/>
            <a:ext cx="663853" cy="53104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260A812-13EC-49ED-A4F5-606B91E18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/>
        </p:blipFill>
        <p:spPr>
          <a:xfrm>
            <a:off x="5433362" y="3011162"/>
            <a:ext cx="603402" cy="52806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9C7DDBA-B021-49BE-AB87-9A3F09400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5" y="3019426"/>
            <a:ext cx="6048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E0A6545-42AE-4CEE-BADE-67B2D1F7E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5" y="2352676"/>
            <a:ext cx="604838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loud 16">
            <a:hlinkClick r:id="rId11" action="ppaction://hlinksldjump"/>
            <a:extLst>
              <a:ext uri="{FF2B5EF4-FFF2-40B4-BE49-F238E27FC236}">
                <a16:creationId xmlns:a16="http://schemas.microsoft.com/office/drawing/2014/main" id="{4C59CE23-12A8-4963-8CD8-FC363A28B930}"/>
              </a:ext>
            </a:extLst>
          </p:cNvPr>
          <p:cNvSpPr/>
          <p:nvPr/>
        </p:nvSpPr>
        <p:spPr>
          <a:xfrm>
            <a:off x="5024438" y="4384676"/>
            <a:ext cx="1770062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QUAY VỀ</a:t>
            </a:r>
            <a:endParaRPr lang="vi-VN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8209" name="TextBox 1">
            <a:extLst>
              <a:ext uri="{FF2B5EF4-FFF2-40B4-BE49-F238E27FC236}">
                <a16:creationId xmlns:a16="http://schemas.microsoft.com/office/drawing/2014/main" id="{31F63765-9E0D-4B30-893A-89AC1A8E1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1143000"/>
            <a:ext cx="72120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3A082D-AE70-44B9-8E5C-A7BBA2A3E317}"/>
              </a:ext>
            </a:extLst>
          </p:cNvPr>
          <p:cNvSpPr/>
          <p:nvPr/>
        </p:nvSpPr>
        <p:spPr>
          <a:xfrm>
            <a:off x="5181600" y="253426"/>
            <a:ext cx="13821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CÂU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FE906C-3FCB-4BAD-BE12-9664D7BF94BE}"/>
              </a:ext>
            </a:extLst>
          </p:cNvPr>
          <p:cNvSpPr txBox="1"/>
          <p:nvPr/>
        </p:nvSpPr>
        <p:spPr>
          <a:xfrm>
            <a:off x="2499754" y="176810"/>
            <a:ext cx="7854068" cy="201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TIẾT </a:t>
            </a:r>
            <a:r>
              <a:rPr lang="en-US" sz="3200" b="1" dirty="0" smtClean="0">
                <a:solidFill>
                  <a:srgbClr val="FF0000"/>
                </a:solidFill>
                <a:cs typeface="#9Slide03 Arima Madurai Black" panose="00000A00000000000000" pitchFamily="2" charset="0"/>
              </a:rPr>
              <a:t>42:</a:t>
            </a:r>
          </a:p>
          <a:p>
            <a:pPr>
              <a:lnSpc>
                <a:spcPct val="200000"/>
              </a:lnSpc>
            </a:pPr>
            <a:r>
              <a:rPr lang="en-US" sz="3200" b="1" dirty="0" smtClean="0">
                <a:solidFill>
                  <a:srgbClr val="FF000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LUYỆN TẬP CHUNG </a:t>
            </a:r>
            <a:r>
              <a:rPr lang="en-US" sz="3200" b="1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( TIẾT 2)  </a:t>
            </a:r>
          </a:p>
        </p:txBody>
      </p:sp>
    </p:spTree>
    <p:extLst>
      <p:ext uri="{BB962C8B-B14F-4D97-AF65-F5344CB8AC3E}">
        <p14:creationId xmlns:p14="http://schemas.microsoft.com/office/powerpoint/2010/main" val="277297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CB2CA41-DD5D-4744-A952-E2A1118750BE}"/>
              </a:ext>
            </a:extLst>
          </p:cNvPr>
          <p:cNvSpPr/>
          <p:nvPr/>
        </p:nvSpPr>
        <p:spPr>
          <a:xfrm>
            <a:off x="1274618" y="1085613"/>
            <a:ext cx="1350700" cy="1929573"/>
          </a:xfrm>
          <a:custGeom>
            <a:avLst/>
            <a:gdLst>
              <a:gd name="connsiteX0" fmla="*/ 0 w 1929572"/>
              <a:gd name="connsiteY0" fmla="*/ 0 h 1350700"/>
              <a:gd name="connsiteX1" fmla="*/ 1254222 w 1929572"/>
              <a:gd name="connsiteY1" fmla="*/ 0 h 1350700"/>
              <a:gd name="connsiteX2" fmla="*/ 1929572 w 1929572"/>
              <a:gd name="connsiteY2" fmla="*/ 675350 h 1350700"/>
              <a:gd name="connsiteX3" fmla="*/ 1254222 w 1929572"/>
              <a:gd name="connsiteY3" fmla="*/ 1350700 h 1350700"/>
              <a:gd name="connsiteX4" fmla="*/ 0 w 1929572"/>
              <a:gd name="connsiteY4" fmla="*/ 1350700 h 1350700"/>
              <a:gd name="connsiteX5" fmla="*/ 675350 w 1929572"/>
              <a:gd name="connsiteY5" fmla="*/ 675350 h 1350700"/>
              <a:gd name="connsiteX6" fmla="*/ 0 w 1929572"/>
              <a:gd name="connsiteY6" fmla="*/ 0 h 135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9572" h="1350700">
                <a:moveTo>
                  <a:pt x="1929571" y="0"/>
                </a:moveTo>
                <a:lnTo>
                  <a:pt x="1929571" y="877955"/>
                </a:lnTo>
                <a:lnTo>
                  <a:pt x="964786" y="1350700"/>
                </a:lnTo>
                <a:lnTo>
                  <a:pt x="1" y="877955"/>
                </a:lnTo>
                <a:lnTo>
                  <a:pt x="1" y="0"/>
                </a:lnTo>
                <a:lnTo>
                  <a:pt x="964786" y="472745"/>
                </a:lnTo>
                <a:lnTo>
                  <a:pt x="1929571" y="0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30480" tIns="705831" rIns="30480" bIns="705830" numCol="1" spcCol="1270" anchor="ctr" anchorCtr="0">
            <a:noAutofit/>
          </a:bodyPr>
          <a:lstStyle/>
          <a:p>
            <a:pPr marL="0" lvl="0" indent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800" b="1" kern="1200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4000" b="1" kern="1200" cap="none" spc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82C048C-5AE3-4796-A374-552A9547152D}"/>
              </a:ext>
            </a:extLst>
          </p:cNvPr>
          <p:cNvSpPr/>
          <p:nvPr/>
        </p:nvSpPr>
        <p:spPr>
          <a:xfrm>
            <a:off x="2625317" y="1082527"/>
            <a:ext cx="8435227" cy="1254882"/>
          </a:xfrm>
          <a:custGeom>
            <a:avLst/>
            <a:gdLst>
              <a:gd name="connsiteX0" fmla="*/ 209151 w 1254881"/>
              <a:gd name="connsiteY0" fmla="*/ 0 h 8435226"/>
              <a:gd name="connsiteX1" fmla="*/ 1045730 w 1254881"/>
              <a:gd name="connsiteY1" fmla="*/ 0 h 8435226"/>
              <a:gd name="connsiteX2" fmla="*/ 1254881 w 1254881"/>
              <a:gd name="connsiteY2" fmla="*/ 209151 h 8435226"/>
              <a:gd name="connsiteX3" fmla="*/ 1254881 w 1254881"/>
              <a:gd name="connsiteY3" fmla="*/ 8435226 h 8435226"/>
              <a:gd name="connsiteX4" fmla="*/ 1254881 w 1254881"/>
              <a:gd name="connsiteY4" fmla="*/ 8435226 h 8435226"/>
              <a:gd name="connsiteX5" fmla="*/ 0 w 1254881"/>
              <a:gd name="connsiteY5" fmla="*/ 8435226 h 8435226"/>
              <a:gd name="connsiteX6" fmla="*/ 0 w 1254881"/>
              <a:gd name="connsiteY6" fmla="*/ 8435226 h 8435226"/>
              <a:gd name="connsiteX7" fmla="*/ 0 w 1254881"/>
              <a:gd name="connsiteY7" fmla="*/ 209151 h 8435226"/>
              <a:gd name="connsiteX8" fmla="*/ 209151 w 1254881"/>
              <a:gd name="connsiteY8" fmla="*/ 0 h 843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4881" h="8435226">
                <a:moveTo>
                  <a:pt x="1254881" y="1405901"/>
                </a:moveTo>
                <a:lnTo>
                  <a:pt x="1254881" y="7029325"/>
                </a:lnTo>
                <a:cubicBezTo>
                  <a:pt x="1254881" y="7805781"/>
                  <a:pt x="1240950" y="8435223"/>
                  <a:pt x="1223766" y="8435223"/>
                </a:cubicBezTo>
                <a:lnTo>
                  <a:pt x="0" y="8435223"/>
                </a:lnTo>
                <a:lnTo>
                  <a:pt x="0" y="8435223"/>
                </a:lnTo>
                <a:lnTo>
                  <a:pt x="0" y="3"/>
                </a:lnTo>
                <a:lnTo>
                  <a:pt x="0" y="3"/>
                </a:lnTo>
                <a:lnTo>
                  <a:pt x="1223766" y="3"/>
                </a:lnTo>
                <a:cubicBezTo>
                  <a:pt x="1240950" y="3"/>
                  <a:pt x="1254881" y="629445"/>
                  <a:pt x="1254881" y="1405901"/>
                </a:cubicBez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697" tIns="82213" rIns="82213" bIns="82214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Khắc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sâu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kiến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phép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chia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hết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hệ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chia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hết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hợp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nguyên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4F1CC64-97A4-4CCE-9B59-61B9AEF061F5}"/>
              </a:ext>
            </a:extLst>
          </p:cNvPr>
          <p:cNvSpPr/>
          <p:nvPr/>
        </p:nvSpPr>
        <p:spPr>
          <a:xfrm>
            <a:off x="1274618" y="2824432"/>
            <a:ext cx="1350700" cy="1929572"/>
          </a:xfrm>
          <a:custGeom>
            <a:avLst/>
            <a:gdLst>
              <a:gd name="connsiteX0" fmla="*/ 0 w 1929572"/>
              <a:gd name="connsiteY0" fmla="*/ 0 h 1350700"/>
              <a:gd name="connsiteX1" fmla="*/ 1254222 w 1929572"/>
              <a:gd name="connsiteY1" fmla="*/ 0 h 1350700"/>
              <a:gd name="connsiteX2" fmla="*/ 1929572 w 1929572"/>
              <a:gd name="connsiteY2" fmla="*/ 675350 h 1350700"/>
              <a:gd name="connsiteX3" fmla="*/ 1254222 w 1929572"/>
              <a:gd name="connsiteY3" fmla="*/ 1350700 h 1350700"/>
              <a:gd name="connsiteX4" fmla="*/ 0 w 1929572"/>
              <a:gd name="connsiteY4" fmla="*/ 1350700 h 1350700"/>
              <a:gd name="connsiteX5" fmla="*/ 675350 w 1929572"/>
              <a:gd name="connsiteY5" fmla="*/ 675350 h 1350700"/>
              <a:gd name="connsiteX6" fmla="*/ 0 w 1929572"/>
              <a:gd name="connsiteY6" fmla="*/ 0 h 135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9572" h="1350700">
                <a:moveTo>
                  <a:pt x="1929571" y="0"/>
                </a:moveTo>
                <a:lnTo>
                  <a:pt x="1929571" y="877955"/>
                </a:lnTo>
                <a:lnTo>
                  <a:pt x="964786" y="1350700"/>
                </a:lnTo>
                <a:lnTo>
                  <a:pt x="1" y="877955"/>
                </a:lnTo>
                <a:lnTo>
                  <a:pt x="1" y="0"/>
                </a:lnTo>
                <a:lnTo>
                  <a:pt x="964786" y="472745"/>
                </a:lnTo>
                <a:lnTo>
                  <a:pt x="1929571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27940" tIns="703290" rIns="27940" bIns="703290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b="1" kern="1200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BADD0BB-B59D-48EB-89F7-11EFA1D4B221}"/>
              </a:ext>
            </a:extLst>
          </p:cNvPr>
          <p:cNvSpPr/>
          <p:nvPr/>
        </p:nvSpPr>
        <p:spPr>
          <a:xfrm>
            <a:off x="2625316" y="2824433"/>
            <a:ext cx="8435227" cy="1254222"/>
          </a:xfrm>
          <a:custGeom>
            <a:avLst/>
            <a:gdLst>
              <a:gd name="connsiteX0" fmla="*/ 209041 w 1254221"/>
              <a:gd name="connsiteY0" fmla="*/ 0 h 8435226"/>
              <a:gd name="connsiteX1" fmla="*/ 1045180 w 1254221"/>
              <a:gd name="connsiteY1" fmla="*/ 0 h 8435226"/>
              <a:gd name="connsiteX2" fmla="*/ 1254221 w 1254221"/>
              <a:gd name="connsiteY2" fmla="*/ 209041 h 8435226"/>
              <a:gd name="connsiteX3" fmla="*/ 1254221 w 1254221"/>
              <a:gd name="connsiteY3" fmla="*/ 8435226 h 8435226"/>
              <a:gd name="connsiteX4" fmla="*/ 1254221 w 1254221"/>
              <a:gd name="connsiteY4" fmla="*/ 8435226 h 8435226"/>
              <a:gd name="connsiteX5" fmla="*/ 0 w 1254221"/>
              <a:gd name="connsiteY5" fmla="*/ 8435226 h 8435226"/>
              <a:gd name="connsiteX6" fmla="*/ 0 w 1254221"/>
              <a:gd name="connsiteY6" fmla="*/ 8435226 h 8435226"/>
              <a:gd name="connsiteX7" fmla="*/ 0 w 1254221"/>
              <a:gd name="connsiteY7" fmla="*/ 209041 h 8435226"/>
              <a:gd name="connsiteX8" fmla="*/ 209041 w 1254221"/>
              <a:gd name="connsiteY8" fmla="*/ 0 h 843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4221" h="8435226">
                <a:moveTo>
                  <a:pt x="1254221" y="1405901"/>
                </a:moveTo>
                <a:lnTo>
                  <a:pt x="1254221" y="7029325"/>
                </a:lnTo>
                <a:cubicBezTo>
                  <a:pt x="1254221" y="7805780"/>
                  <a:pt x="1240305" y="8435223"/>
                  <a:pt x="1223139" y="8435223"/>
                </a:cubicBezTo>
                <a:lnTo>
                  <a:pt x="0" y="8435223"/>
                </a:lnTo>
                <a:lnTo>
                  <a:pt x="0" y="8435223"/>
                </a:lnTo>
                <a:lnTo>
                  <a:pt x="0" y="3"/>
                </a:lnTo>
                <a:lnTo>
                  <a:pt x="0" y="3"/>
                </a:lnTo>
                <a:lnTo>
                  <a:pt x="1223139" y="3"/>
                </a:lnTo>
                <a:cubicBezTo>
                  <a:pt x="1240305" y="3"/>
                  <a:pt x="1254221" y="629446"/>
                  <a:pt x="1254221" y="1405901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697" tIns="82181" rIns="82181" bIns="82182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Củng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cố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ước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bội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ước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bội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nguyên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B8E9165-1F95-471E-B03A-F676698358A6}"/>
              </a:ext>
            </a:extLst>
          </p:cNvPr>
          <p:cNvSpPr/>
          <p:nvPr/>
        </p:nvSpPr>
        <p:spPr>
          <a:xfrm>
            <a:off x="1274618" y="4563250"/>
            <a:ext cx="1350700" cy="1929572"/>
          </a:xfrm>
          <a:custGeom>
            <a:avLst/>
            <a:gdLst>
              <a:gd name="connsiteX0" fmla="*/ 0 w 1929572"/>
              <a:gd name="connsiteY0" fmla="*/ 0 h 1350700"/>
              <a:gd name="connsiteX1" fmla="*/ 1254222 w 1929572"/>
              <a:gd name="connsiteY1" fmla="*/ 0 h 1350700"/>
              <a:gd name="connsiteX2" fmla="*/ 1929572 w 1929572"/>
              <a:gd name="connsiteY2" fmla="*/ 675350 h 1350700"/>
              <a:gd name="connsiteX3" fmla="*/ 1254222 w 1929572"/>
              <a:gd name="connsiteY3" fmla="*/ 1350700 h 1350700"/>
              <a:gd name="connsiteX4" fmla="*/ 0 w 1929572"/>
              <a:gd name="connsiteY4" fmla="*/ 1350700 h 1350700"/>
              <a:gd name="connsiteX5" fmla="*/ 675350 w 1929572"/>
              <a:gd name="connsiteY5" fmla="*/ 675350 h 1350700"/>
              <a:gd name="connsiteX6" fmla="*/ 0 w 1929572"/>
              <a:gd name="connsiteY6" fmla="*/ 0 h 135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9572" h="1350700">
                <a:moveTo>
                  <a:pt x="1929571" y="0"/>
                </a:moveTo>
                <a:lnTo>
                  <a:pt x="1929571" y="877955"/>
                </a:lnTo>
                <a:lnTo>
                  <a:pt x="964786" y="1350700"/>
                </a:lnTo>
                <a:lnTo>
                  <a:pt x="1" y="877955"/>
                </a:lnTo>
                <a:lnTo>
                  <a:pt x="1" y="0"/>
                </a:lnTo>
                <a:lnTo>
                  <a:pt x="964786" y="472745"/>
                </a:lnTo>
                <a:lnTo>
                  <a:pt x="1929571" y="0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27940" tIns="703290" rIns="27940" bIns="703290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b="1" kern="1200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4000" b="1" kern="1200" cap="none" spc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C8E3090-2793-4DA8-8550-BA9E9D2DC465}"/>
              </a:ext>
            </a:extLst>
          </p:cNvPr>
          <p:cNvSpPr/>
          <p:nvPr/>
        </p:nvSpPr>
        <p:spPr>
          <a:xfrm>
            <a:off x="2625316" y="4563251"/>
            <a:ext cx="8435227" cy="1254222"/>
          </a:xfrm>
          <a:custGeom>
            <a:avLst/>
            <a:gdLst>
              <a:gd name="connsiteX0" fmla="*/ 209041 w 1254221"/>
              <a:gd name="connsiteY0" fmla="*/ 0 h 8435226"/>
              <a:gd name="connsiteX1" fmla="*/ 1045180 w 1254221"/>
              <a:gd name="connsiteY1" fmla="*/ 0 h 8435226"/>
              <a:gd name="connsiteX2" fmla="*/ 1254221 w 1254221"/>
              <a:gd name="connsiteY2" fmla="*/ 209041 h 8435226"/>
              <a:gd name="connsiteX3" fmla="*/ 1254221 w 1254221"/>
              <a:gd name="connsiteY3" fmla="*/ 8435226 h 8435226"/>
              <a:gd name="connsiteX4" fmla="*/ 1254221 w 1254221"/>
              <a:gd name="connsiteY4" fmla="*/ 8435226 h 8435226"/>
              <a:gd name="connsiteX5" fmla="*/ 0 w 1254221"/>
              <a:gd name="connsiteY5" fmla="*/ 8435226 h 8435226"/>
              <a:gd name="connsiteX6" fmla="*/ 0 w 1254221"/>
              <a:gd name="connsiteY6" fmla="*/ 8435226 h 8435226"/>
              <a:gd name="connsiteX7" fmla="*/ 0 w 1254221"/>
              <a:gd name="connsiteY7" fmla="*/ 209041 h 8435226"/>
              <a:gd name="connsiteX8" fmla="*/ 209041 w 1254221"/>
              <a:gd name="connsiteY8" fmla="*/ 0 h 843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4221" h="8435226">
                <a:moveTo>
                  <a:pt x="1254221" y="1405901"/>
                </a:moveTo>
                <a:lnTo>
                  <a:pt x="1254221" y="7029325"/>
                </a:lnTo>
                <a:cubicBezTo>
                  <a:pt x="1254221" y="7805780"/>
                  <a:pt x="1240305" y="8435223"/>
                  <a:pt x="1223139" y="8435223"/>
                </a:cubicBezTo>
                <a:lnTo>
                  <a:pt x="0" y="8435223"/>
                </a:lnTo>
                <a:lnTo>
                  <a:pt x="0" y="8435223"/>
                </a:lnTo>
                <a:lnTo>
                  <a:pt x="0" y="3"/>
                </a:lnTo>
                <a:lnTo>
                  <a:pt x="0" y="3"/>
                </a:lnTo>
                <a:lnTo>
                  <a:pt x="1223139" y="3"/>
                </a:lnTo>
                <a:cubicBezTo>
                  <a:pt x="1240305" y="3"/>
                  <a:pt x="1254221" y="629446"/>
                  <a:pt x="1254221" y="1405901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4697" tIns="82181" rIns="82181" bIns="82182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Nâng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nối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kiến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phép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toán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trừ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nhân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chia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hợp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nguyên</a:t>
            </a:r>
            <a:r>
              <a:rPr lang="en-US" sz="33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41FE2-10EB-450D-9D14-369EA18E323A}"/>
              </a:ext>
            </a:extLst>
          </p:cNvPr>
          <p:cNvSpPr txBox="1"/>
          <p:nvPr/>
        </p:nvSpPr>
        <p:spPr>
          <a:xfrm>
            <a:off x="3089564" y="137776"/>
            <a:ext cx="2265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102521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ock Arc 8">
            <a:extLst>
              <a:ext uri="{FF2B5EF4-FFF2-40B4-BE49-F238E27FC236}">
                <a16:creationId xmlns:a16="http://schemas.microsoft.com/office/drawing/2014/main" id="{5F38DA5B-9947-4498-B355-F479FC55F316}"/>
              </a:ext>
            </a:extLst>
          </p:cNvPr>
          <p:cNvSpPr/>
          <p:nvPr/>
        </p:nvSpPr>
        <p:spPr>
          <a:xfrm>
            <a:off x="-5225143" y="-450171"/>
            <a:ext cx="7986914" cy="8186013"/>
          </a:xfrm>
          <a:prstGeom prst="blockArc">
            <a:avLst>
              <a:gd name="adj1" fmla="val 18900000"/>
              <a:gd name="adj2" fmla="val 2700000"/>
              <a:gd name="adj3" fmla="val 264"/>
            </a:avLst>
          </a:prstGeom>
          <a:scene3d>
            <a:camera prst="perspectiveRelaxedModerately" zoom="92000"/>
            <a:lightRig rig="balanced" dir="t">
              <a:rot lat="0" lon="0" rev="12700000"/>
            </a:lightRig>
          </a:scene3d>
          <a:sp3d z="-25400" prstMaterial="plastic"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4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ABB69A1-67A9-4AED-95CB-14FDA0C0D3F7}"/>
              </a:ext>
            </a:extLst>
          </p:cNvPr>
          <p:cNvSpPr/>
          <p:nvPr/>
        </p:nvSpPr>
        <p:spPr>
          <a:xfrm>
            <a:off x="2306571" y="1209735"/>
            <a:ext cx="8688302" cy="1216549"/>
          </a:xfrm>
          <a:custGeom>
            <a:avLst/>
            <a:gdLst>
              <a:gd name="connsiteX0" fmla="*/ 0 w 8904885"/>
              <a:gd name="connsiteY0" fmla="*/ 0 h 1216549"/>
              <a:gd name="connsiteX1" fmla="*/ 8904885 w 8904885"/>
              <a:gd name="connsiteY1" fmla="*/ 0 h 1216549"/>
              <a:gd name="connsiteX2" fmla="*/ 8904885 w 8904885"/>
              <a:gd name="connsiteY2" fmla="*/ 1216549 h 1216549"/>
              <a:gd name="connsiteX3" fmla="*/ 0 w 8904885"/>
              <a:gd name="connsiteY3" fmla="*/ 1216549 h 1216549"/>
              <a:gd name="connsiteX4" fmla="*/ 0 w 8904885"/>
              <a:gd name="connsiteY4" fmla="*/ 0 h 121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4885" h="1216549">
                <a:moveTo>
                  <a:pt x="0" y="0"/>
                </a:moveTo>
                <a:lnTo>
                  <a:pt x="8904885" y="0"/>
                </a:lnTo>
                <a:lnTo>
                  <a:pt x="8904885" y="1216549"/>
                </a:lnTo>
                <a:lnTo>
                  <a:pt x="0" y="1216549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5636" tIns="96520" rIns="96520" bIns="96520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b="1" kern="1200" dirty="0" err="1">
                <a:solidFill>
                  <a:srgbClr val="7030A0"/>
                </a:solidFill>
              </a:rPr>
              <a:t>Thực</a:t>
            </a:r>
            <a:r>
              <a:rPr lang="en-US" sz="3800" b="1" kern="1200" dirty="0">
                <a:solidFill>
                  <a:srgbClr val="7030A0"/>
                </a:solidFill>
              </a:rPr>
              <a:t> </a:t>
            </a:r>
            <a:r>
              <a:rPr lang="en-US" sz="3800" b="1" kern="1200" dirty="0" err="1">
                <a:solidFill>
                  <a:srgbClr val="7030A0"/>
                </a:solidFill>
              </a:rPr>
              <a:t>hiện</a:t>
            </a:r>
            <a:r>
              <a:rPr lang="en-US" sz="3800" b="1" kern="1200" dirty="0">
                <a:solidFill>
                  <a:srgbClr val="7030A0"/>
                </a:solidFill>
              </a:rPr>
              <a:t> </a:t>
            </a:r>
            <a:r>
              <a:rPr lang="en-US" sz="3800" b="1" kern="1200" dirty="0" err="1">
                <a:solidFill>
                  <a:srgbClr val="7030A0"/>
                </a:solidFill>
              </a:rPr>
              <a:t>phép</a:t>
            </a:r>
            <a:r>
              <a:rPr lang="en-US" sz="3800" b="1" kern="1200" dirty="0">
                <a:solidFill>
                  <a:srgbClr val="7030A0"/>
                </a:solidFill>
              </a:rPr>
              <a:t> chia </a:t>
            </a:r>
            <a:r>
              <a:rPr lang="en-US" sz="3800" b="1" kern="1200" dirty="0" err="1">
                <a:solidFill>
                  <a:srgbClr val="7030A0"/>
                </a:solidFill>
              </a:rPr>
              <a:t>hết</a:t>
            </a:r>
            <a:r>
              <a:rPr lang="en-US" sz="3800" b="1" kern="1200" dirty="0">
                <a:solidFill>
                  <a:srgbClr val="7030A0"/>
                </a:solidFill>
              </a:rPr>
              <a:t> </a:t>
            </a:r>
            <a:r>
              <a:rPr lang="en-US" sz="3800" b="1" kern="1200" dirty="0" err="1">
                <a:solidFill>
                  <a:srgbClr val="7030A0"/>
                </a:solidFill>
              </a:rPr>
              <a:t>số</a:t>
            </a:r>
            <a:r>
              <a:rPr lang="en-US" sz="3800" b="1" kern="1200" dirty="0">
                <a:solidFill>
                  <a:srgbClr val="7030A0"/>
                </a:solidFill>
              </a:rPr>
              <a:t> </a:t>
            </a:r>
            <a:r>
              <a:rPr lang="en-US" sz="3800" b="1" kern="1200" dirty="0" err="1">
                <a:solidFill>
                  <a:srgbClr val="7030A0"/>
                </a:solidFill>
              </a:rPr>
              <a:t>nguyên</a:t>
            </a:r>
            <a:r>
              <a:rPr lang="en-US" sz="3800" b="1" kern="1200" dirty="0">
                <a:solidFill>
                  <a:srgbClr val="7030A0"/>
                </a:solidFill>
              </a:rPr>
              <a:t>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9493A7-1953-4DCA-8322-7460B50804D2}"/>
              </a:ext>
            </a:extLst>
          </p:cNvPr>
          <p:cNvSpPr/>
          <p:nvPr/>
        </p:nvSpPr>
        <p:spPr>
          <a:xfrm>
            <a:off x="1564720" y="1057667"/>
            <a:ext cx="1483701" cy="1520687"/>
          </a:xfrm>
          <a:prstGeom prst="ellipse">
            <a:avLst/>
          </a:prstGeom>
          <a:scene3d>
            <a:camera prst="perspectiveRelaxedModerately" zoom="92000"/>
            <a:lightRig rig="balanced" dir="t">
              <a:rot lat="0" lon="0" rev="12700000"/>
            </a:lightRig>
          </a:scene3d>
          <a:sp3d z="152400" prstMaterial="plastic">
            <a:bevelT w="25400" h="25400"/>
            <a:bevelB w="25400" h="25400"/>
          </a:sp3d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62E90F-2D73-4931-B611-D88ED6556586}"/>
              </a:ext>
            </a:extLst>
          </p:cNvPr>
          <p:cNvSpPr/>
          <p:nvPr/>
        </p:nvSpPr>
        <p:spPr>
          <a:xfrm>
            <a:off x="2738032" y="3034560"/>
            <a:ext cx="8256841" cy="1216549"/>
          </a:xfrm>
          <a:custGeom>
            <a:avLst/>
            <a:gdLst>
              <a:gd name="connsiteX0" fmla="*/ 0 w 8462669"/>
              <a:gd name="connsiteY0" fmla="*/ 0 h 1216549"/>
              <a:gd name="connsiteX1" fmla="*/ 8462669 w 8462669"/>
              <a:gd name="connsiteY1" fmla="*/ 0 h 1216549"/>
              <a:gd name="connsiteX2" fmla="*/ 8462669 w 8462669"/>
              <a:gd name="connsiteY2" fmla="*/ 1216549 h 1216549"/>
              <a:gd name="connsiteX3" fmla="*/ 0 w 8462669"/>
              <a:gd name="connsiteY3" fmla="*/ 1216549 h 1216549"/>
              <a:gd name="connsiteX4" fmla="*/ 0 w 8462669"/>
              <a:gd name="connsiteY4" fmla="*/ 0 h 121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2669" h="1216549">
                <a:moveTo>
                  <a:pt x="0" y="0"/>
                </a:moveTo>
                <a:lnTo>
                  <a:pt x="8462669" y="0"/>
                </a:lnTo>
                <a:lnTo>
                  <a:pt x="8462669" y="1216549"/>
                </a:lnTo>
                <a:lnTo>
                  <a:pt x="0" y="1216549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2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5636" tIns="96520" rIns="96520" bIns="96520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b="1" kern="1200" dirty="0" err="1">
                <a:solidFill>
                  <a:srgbClr val="002060"/>
                </a:solidFill>
              </a:rPr>
              <a:t>Tìm</a:t>
            </a:r>
            <a:r>
              <a:rPr lang="en-US" sz="3800" b="1" kern="1200" dirty="0">
                <a:solidFill>
                  <a:srgbClr val="002060"/>
                </a:solidFill>
              </a:rPr>
              <a:t> </a:t>
            </a:r>
            <a:r>
              <a:rPr lang="en-US" sz="3800" b="1" kern="1200" dirty="0" err="1">
                <a:solidFill>
                  <a:srgbClr val="002060"/>
                </a:solidFill>
              </a:rPr>
              <a:t>ước</a:t>
            </a:r>
            <a:r>
              <a:rPr lang="en-US" sz="3800" b="1" kern="1200" dirty="0">
                <a:solidFill>
                  <a:srgbClr val="002060"/>
                </a:solidFill>
              </a:rPr>
              <a:t>, </a:t>
            </a:r>
            <a:r>
              <a:rPr lang="en-US" sz="3800" b="1" kern="1200" dirty="0" err="1">
                <a:solidFill>
                  <a:srgbClr val="002060"/>
                </a:solidFill>
              </a:rPr>
              <a:t>bội</a:t>
            </a:r>
            <a:r>
              <a:rPr lang="en-US" sz="3800" b="1" kern="1200" dirty="0">
                <a:solidFill>
                  <a:srgbClr val="002060"/>
                </a:solidFill>
              </a:rPr>
              <a:t>, </a:t>
            </a:r>
            <a:r>
              <a:rPr lang="en-US" sz="3800" b="1" kern="1200" dirty="0" err="1">
                <a:solidFill>
                  <a:srgbClr val="002060"/>
                </a:solidFill>
              </a:rPr>
              <a:t>ước</a:t>
            </a:r>
            <a:r>
              <a:rPr lang="en-US" sz="3800" b="1" kern="1200" dirty="0">
                <a:solidFill>
                  <a:srgbClr val="002060"/>
                </a:solidFill>
              </a:rPr>
              <a:t> </a:t>
            </a:r>
            <a:r>
              <a:rPr lang="en-US" sz="3800" b="1" kern="1200" dirty="0" err="1">
                <a:solidFill>
                  <a:srgbClr val="002060"/>
                </a:solidFill>
              </a:rPr>
              <a:t>chung</a:t>
            </a:r>
            <a:r>
              <a:rPr lang="en-US" sz="3800" b="1" kern="1200" dirty="0">
                <a:solidFill>
                  <a:srgbClr val="002060"/>
                </a:solidFill>
              </a:rPr>
              <a:t> </a:t>
            </a:r>
            <a:r>
              <a:rPr lang="en-US" sz="3800" b="1" kern="1200" dirty="0" err="1">
                <a:solidFill>
                  <a:srgbClr val="002060"/>
                </a:solidFill>
              </a:rPr>
              <a:t>của</a:t>
            </a:r>
            <a:r>
              <a:rPr lang="en-US" sz="3800" b="1" kern="1200" dirty="0">
                <a:solidFill>
                  <a:srgbClr val="002060"/>
                </a:solidFill>
              </a:rPr>
              <a:t> </a:t>
            </a:r>
            <a:r>
              <a:rPr lang="en-US" sz="3800" b="1" kern="1200" dirty="0" err="1">
                <a:solidFill>
                  <a:srgbClr val="002060"/>
                </a:solidFill>
              </a:rPr>
              <a:t>số</a:t>
            </a:r>
            <a:r>
              <a:rPr lang="en-US" sz="3800" b="1" kern="1200" dirty="0">
                <a:solidFill>
                  <a:srgbClr val="002060"/>
                </a:solidFill>
              </a:rPr>
              <a:t> </a:t>
            </a:r>
            <a:r>
              <a:rPr lang="en-US" sz="3800" b="1" kern="1200" dirty="0" err="1">
                <a:solidFill>
                  <a:srgbClr val="002060"/>
                </a:solidFill>
              </a:rPr>
              <a:t>nguyên</a:t>
            </a:r>
            <a:r>
              <a:rPr lang="en-US" sz="3800" b="1" kern="12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900A74-E23C-48C9-BE12-807C60842AF9}"/>
              </a:ext>
            </a:extLst>
          </p:cNvPr>
          <p:cNvSpPr/>
          <p:nvPr/>
        </p:nvSpPr>
        <p:spPr>
          <a:xfrm>
            <a:off x="1996181" y="2882491"/>
            <a:ext cx="1483701" cy="1520687"/>
          </a:xfrm>
          <a:prstGeom prst="ellipse">
            <a:avLst/>
          </a:prstGeom>
          <a:scene3d>
            <a:camera prst="perspectiveRelaxedModerately" zoom="92000"/>
            <a:lightRig rig="balanced" dir="t">
              <a:rot lat="0" lon="0" rev="12700000"/>
            </a:lightRig>
          </a:scene3d>
          <a:sp3d z="152400" prstMaterial="plastic">
            <a:bevelT w="25400" h="25400"/>
            <a:bevelB w="25400" h="25400"/>
          </a:sp3d>
        </p:spPr>
        <p:style>
          <a:lnRef idx="1">
            <a:schemeClr val="accent4">
              <a:hueOff val="4900445"/>
              <a:satOff val="-20388"/>
              <a:lumOff val="4804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AF1D583-466B-4B61-ACFE-BE33C792AABD}"/>
              </a:ext>
            </a:extLst>
          </p:cNvPr>
          <p:cNvSpPr/>
          <p:nvPr/>
        </p:nvSpPr>
        <p:spPr>
          <a:xfrm>
            <a:off x="2306571" y="4859384"/>
            <a:ext cx="8688302" cy="1216549"/>
          </a:xfrm>
          <a:custGeom>
            <a:avLst/>
            <a:gdLst>
              <a:gd name="connsiteX0" fmla="*/ 0 w 8904885"/>
              <a:gd name="connsiteY0" fmla="*/ 0 h 1216549"/>
              <a:gd name="connsiteX1" fmla="*/ 8904885 w 8904885"/>
              <a:gd name="connsiteY1" fmla="*/ 0 h 1216549"/>
              <a:gd name="connsiteX2" fmla="*/ 8904885 w 8904885"/>
              <a:gd name="connsiteY2" fmla="*/ 1216549 h 1216549"/>
              <a:gd name="connsiteX3" fmla="*/ 0 w 8904885"/>
              <a:gd name="connsiteY3" fmla="*/ 1216549 h 1216549"/>
              <a:gd name="connsiteX4" fmla="*/ 0 w 8904885"/>
              <a:gd name="connsiteY4" fmla="*/ 0 h 121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4885" h="1216549">
                <a:moveTo>
                  <a:pt x="0" y="0"/>
                </a:moveTo>
                <a:lnTo>
                  <a:pt x="8904885" y="0"/>
                </a:lnTo>
                <a:lnTo>
                  <a:pt x="8904885" y="1216549"/>
                </a:lnTo>
                <a:lnTo>
                  <a:pt x="0" y="1216549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2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5636" tIns="96520" rIns="96520" bIns="96520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b="1" kern="1200" dirty="0" err="1"/>
              <a:t>Tìm</a:t>
            </a:r>
            <a:r>
              <a:rPr lang="en-US" sz="3800" b="1" kern="1200" dirty="0"/>
              <a:t> </a:t>
            </a:r>
            <a:r>
              <a:rPr lang="en-US" sz="3800" b="1" kern="1200" dirty="0" err="1"/>
              <a:t>số</a:t>
            </a:r>
            <a:r>
              <a:rPr lang="en-US" sz="3800" b="1" kern="1200" dirty="0"/>
              <a:t> </a:t>
            </a:r>
            <a:r>
              <a:rPr lang="en-US" sz="3800" b="1" kern="1200" dirty="0" err="1"/>
              <a:t>chưa</a:t>
            </a:r>
            <a:r>
              <a:rPr lang="en-US" sz="3800" b="1" kern="1200" dirty="0"/>
              <a:t> </a:t>
            </a:r>
            <a:r>
              <a:rPr lang="en-US" sz="3800" b="1" kern="1200" dirty="0" err="1"/>
              <a:t>biết</a:t>
            </a:r>
            <a:r>
              <a:rPr lang="en-US" sz="3800" b="1" kern="1200" dirty="0"/>
              <a:t> x </a:t>
            </a:r>
            <a:r>
              <a:rPr lang="en-US" sz="3800" b="1" kern="1200" dirty="0" err="1"/>
              <a:t>thỏa</a:t>
            </a:r>
            <a:r>
              <a:rPr lang="en-US" sz="3800" b="1" kern="1200" dirty="0"/>
              <a:t> </a:t>
            </a:r>
            <a:r>
              <a:rPr lang="en-US" sz="3800" b="1" kern="1200" dirty="0" err="1"/>
              <a:t>mãn</a:t>
            </a:r>
            <a:r>
              <a:rPr lang="en-US" sz="3800" b="1" kern="1200" dirty="0"/>
              <a:t> </a:t>
            </a:r>
            <a:r>
              <a:rPr lang="en-US" sz="3800" b="1" kern="1200" dirty="0" err="1"/>
              <a:t>điều</a:t>
            </a:r>
            <a:r>
              <a:rPr lang="en-US" sz="3800" b="1" kern="1200" dirty="0"/>
              <a:t> </a:t>
            </a:r>
            <a:r>
              <a:rPr lang="en-US" sz="3800" b="1" kern="1200" dirty="0" err="1"/>
              <a:t>kiện</a:t>
            </a:r>
            <a:r>
              <a:rPr lang="en-US" sz="3800" b="1" kern="1200" dirty="0"/>
              <a:t> </a:t>
            </a:r>
            <a:r>
              <a:rPr lang="en-US" sz="3800" b="1" kern="1200" dirty="0" err="1"/>
              <a:t>cho</a:t>
            </a:r>
            <a:r>
              <a:rPr lang="en-US" sz="3800" b="1" kern="1200" dirty="0"/>
              <a:t> </a:t>
            </a:r>
            <a:r>
              <a:rPr lang="en-US" sz="3800" b="1" kern="1200" dirty="0" err="1"/>
              <a:t>trước</a:t>
            </a:r>
            <a:r>
              <a:rPr lang="en-US" sz="3800" b="1" kern="1200" dirty="0"/>
              <a:t>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DE87F5-E4DD-402F-A344-8DADB2C05B7E}"/>
              </a:ext>
            </a:extLst>
          </p:cNvPr>
          <p:cNvSpPr/>
          <p:nvPr/>
        </p:nvSpPr>
        <p:spPr>
          <a:xfrm>
            <a:off x="1564720" y="4707315"/>
            <a:ext cx="1483701" cy="1520687"/>
          </a:xfrm>
          <a:prstGeom prst="ellipse">
            <a:avLst/>
          </a:prstGeom>
          <a:scene3d>
            <a:camera prst="perspectiveRelaxedModerately" zoom="92000"/>
            <a:lightRig rig="balanced" dir="t">
              <a:rot lat="0" lon="0" rev="12700000"/>
            </a:lightRig>
          </a:scene3d>
          <a:sp3d z="152400" prstMaterial="plastic">
            <a:bevelT w="25400" h="25400"/>
            <a:bevelB w="25400" h="25400"/>
          </a:sp3d>
        </p:spPr>
        <p:style>
          <a:lnRef idx="1">
            <a:schemeClr val="accent4">
              <a:hueOff val="9800891"/>
              <a:satOff val="-40777"/>
              <a:lumOff val="9608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4A7BA-DE53-4B2A-B5E8-A272F09A5DA7}"/>
              </a:ext>
            </a:extLst>
          </p:cNvPr>
          <p:cNvSpPr txBox="1"/>
          <p:nvPr/>
        </p:nvSpPr>
        <p:spPr>
          <a:xfrm>
            <a:off x="145142" y="1997839"/>
            <a:ext cx="1918993" cy="28623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PHÂN DẠNG BÀI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4195C-2D2C-49EB-A904-342515C416E2}"/>
              </a:ext>
            </a:extLst>
          </p:cNvPr>
          <p:cNvSpPr txBox="1"/>
          <p:nvPr/>
        </p:nvSpPr>
        <p:spPr>
          <a:xfrm>
            <a:off x="2123610" y="146406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#9Slide04 Chonburi" panose="00000500000000000000" pitchFamily="2" charset="-34"/>
                <a:cs typeface="#9Slide04 Chonburi" panose="00000500000000000000" pitchFamily="2" charset="-34"/>
              </a:rPr>
              <a:t>3</a:t>
            </a:r>
            <a:endParaRPr lang="en-US" sz="4000" b="1" dirty="0">
              <a:solidFill>
                <a:srgbClr val="FF0000"/>
              </a:solidFill>
              <a:latin typeface="#9Slide04 Chonburi" panose="00000500000000000000" pitchFamily="2" charset="-34"/>
              <a:cs typeface="#9Slide04 Chonburi" panose="000005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B27C95-3469-4296-87AB-FAB9F5927DC8}"/>
              </a:ext>
            </a:extLst>
          </p:cNvPr>
          <p:cNvSpPr txBox="1"/>
          <p:nvPr/>
        </p:nvSpPr>
        <p:spPr>
          <a:xfrm>
            <a:off x="2549129" y="314762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#9Slide04 Chonburi" panose="00000500000000000000" pitchFamily="2" charset="-34"/>
                <a:cs typeface="#9Slide04 Chonburi" panose="00000500000000000000" pitchFamily="2" charset="-34"/>
              </a:rPr>
              <a:t>4</a:t>
            </a:r>
            <a:endParaRPr lang="en-US" sz="4000" b="1" dirty="0">
              <a:solidFill>
                <a:srgbClr val="FF0000"/>
              </a:solidFill>
              <a:latin typeface="#9Slide04 Chonburi" panose="00000500000000000000" pitchFamily="2" charset="-34"/>
              <a:cs typeface="#9Slide04 Chonburi" panose="00000500000000000000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CD4CE-F8E6-4DAD-92A7-0FB7847EC045}"/>
              </a:ext>
            </a:extLst>
          </p:cNvPr>
          <p:cNvSpPr txBox="1"/>
          <p:nvPr/>
        </p:nvSpPr>
        <p:spPr>
          <a:xfrm>
            <a:off x="2010862" y="504391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#9Slide04 Chonburi" panose="00000500000000000000" pitchFamily="2" charset="-34"/>
                <a:cs typeface="#9Slide04 Chonburi" panose="00000500000000000000" pitchFamily="2" charset="-34"/>
              </a:rPr>
              <a:t>5</a:t>
            </a:r>
            <a:endParaRPr lang="en-US" sz="4000" b="1" dirty="0">
              <a:solidFill>
                <a:srgbClr val="FF0000"/>
              </a:solidFill>
              <a:latin typeface="#9Slide04 Chonburi" panose="00000500000000000000" pitchFamily="2" charset="-34"/>
              <a:cs typeface="#9Slide04 Chonburi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191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5" grpId="0" animBg="1"/>
      <p:bldP spid="3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 KNTT53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1346</Words>
  <Application>Microsoft Office PowerPoint</Application>
  <PresentationFormat>Widescreen</PresentationFormat>
  <Paragraphs>188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#9Slide03 Arima Madurai Black</vt:lpstr>
      <vt:lpstr>#9Slide04 Chonburi</vt:lpstr>
      <vt:lpstr>Arial</vt:lpstr>
      <vt:lpstr>Calibri</vt:lpstr>
      <vt:lpstr>Calibri Light</vt:lpstr>
      <vt:lpstr>Cambria</vt:lpstr>
      <vt:lpstr>Cambria Math</vt:lpstr>
      <vt:lpstr>Tahoma</vt:lpstr>
      <vt:lpstr>Times New Roman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60</cp:revision>
  <dcterms:created xsi:type="dcterms:W3CDTF">2021-06-21T15:30:30Z</dcterms:created>
  <dcterms:modified xsi:type="dcterms:W3CDTF">2021-12-15T08:36:11Z</dcterms:modified>
</cp:coreProperties>
</file>