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1446" r:id="rId2"/>
    <p:sldId id="1284" r:id="rId3"/>
    <p:sldId id="1400" r:id="rId4"/>
    <p:sldId id="1402" r:id="rId5"/>
    <p:sldId id="1425" r:id="rId6"/>
    <p:sldId id="1426" r:id="rId7"/>
    <p:sldId id="1447" r:id="rId8"/>
    <p:sldId id="1427" r:id="rId9"/>
    <p:sldId id="1429" r:id="rId10"/>
    <p:sldId id="1288" r:id="rId11"/>
    <p:sldId id="1430" r:id="rId12"/>
    <p:sldId id="1439" r:id="rId13"/>
    <p:sldId id="1440" r:id="rId14"/>
    <p:sldId id="1441" r:id="rId15"/>
    <p:sldId id="1442" r:id="rId16"/>
    <p:sldId id="1443" r:id="rId17"/>
    <p:sldId id="144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1" autoAdjust="0"/>
    <p:restoredTop sz="94049" autoAdjust="0"/>
  </p:normalViewPr>
  <p:slideViewPr>
    <p:cSldViewPr>
      <p:cViewPr varScale="1">
        <p:scale>
          <a:sx n="84" d="100"/>
          <a:sy n="84" d="100"/>
        </p:scale>
        <p:origin x="77" y="130"/>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2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16</a:t>
            </a:fld>
            <a:endParaRPr lang="en-US"/>
          </a:p>
        </p:txBody>
      </p:sp>
    </p:spTree>
    <p:extLst>
      <p:ext uri="{BB962C8B-B14F-4D97-AF65-F5344CB8AC3E}">
        <p14:creationId xmlns:p14="http://schemas.microsoft.com/office/powerpoint/2010/main" val="305858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17</a:t>
            </a:fld>
            <a:endParaRPr lang="en-US"/>
          </a:p>
        </p:txBody>
      </p:sp>
    </p:spTree>
    <p:extLst>
      <p:ext uri="{BB962C8B-B14F-4D97-AF65-F5344CB8AC3E}">
        <p14:creationId xmlns:p14="http://schemas.microsoft.com/office/powerpoint/2010/main" val="5071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0.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0.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7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10.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9.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30.png"/><Relationship Id="rId4" Type="http://schemas.microsoft.com/office/2007/relationships/hdphoto" Target="../media/hdphoto6.wdp"/><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9.png"/><Relationship Id="rId7" Type="http://schemas.openxmlformats.org/officeDocument/2006/relationships/image" Target="../media/image3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microsoft.com/office/2007/relationships/hdphoto" Target="../media/hdphoto1.wdp"/><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915A7278-3680-4F63-87E9-B2B61DDA569A}"/>
              </a:ext>
            </a:extLst>
          </p:cNvPr>
          <p:cNvGrpSpPr/>
          <p:nvPr/>
        </p:nvGrpSpPr>
        <p:grpSpPr>
          <a:xfrm>
            <a:off x="4876800" y="153812"/>
            <a:ext cx="3429000" cy="531988"/>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dirty="0">
                  <a:latin typeface="Arial" panose="020B0604020202020204" pitchFamily="34" charset="0"/>
                  <a:cs typeface="Arial" panose="020B0604020202020204" pitchFamily="34" charset="0"/>
                </a:rPr>
                <a:t>Kiểm tra bài cũ</a:t>
              </a:r>
            </a:p>
          </p:txBody>
        </p:sp>
      </p:grpSp>
      <p:pic>
        <p:nvPicPr>
          <p:cNvPr id="30" name="Picture 29"/>
          <p:cNvPicPr>
            <a:picLocks noChangeAspect="1"/>
          </p:cNvPicPr>
          <p:nvPr/>
        </p:nvPicPr>
        <p:blipFill>
          <a:blip r:embed="rId2"/>
          <a:stretch>
            <a:fillRect/>
          </a:stretch>
        </p:blipFill>
        <p:spPr>
          <a:xfrm>
            <a:off x="33528" y="1905000"/>
            <a:ext cx="6705600" cy="4580017"/>
          </a:xfrm>
          <a:prstGeom prst="rect">
            <a:avLst/>
          </a:prstGeom>
        </p:spPr>
      </p:pic>
      <p:sp>
        <p:nvSpPr>
          <p:cNvPr id="34" name="Rectangle 33"/>
          <p:cNvSpPr/>
          <p:nvPr/>
        </p:nvSpPr>
        <p:spPr>
          <a:xfrm>
            <a:off x="304800" y="727009"/>
            <a:ext cx="11734800" cy="1366528"/>
          </a:xfrm>
          <a:prstGeom prst="rect">
            <a:avLst/>
          </a:prstGeom>
        </p:spPr>
        <p:txBody>
          <a:bodyPr wrap="square">
            <a:spAutoFit/>
          </a:bodyPr>
          <a:lstStyle/>
          <a:p>
            <a:pPr algn="just">
              <a:lnSpc>
                <a:spcPct val="115000"/>
              </a:lnSpc>
              <a:spcAft>
                <a:spcPts val="0"/>
              </a:spcAft>
            </a:pPr>
            <a:r>
              <a:rPr lang="en-US" sz="2400" b="1" dirty="0">
                <a:solidFill>
                  <a:srgbClr val="003300"/>
                </a:solidFill>
                <a:latin typeface="Times New Roman" panose="02020603050405020304" pitchFamily="18" charset="0"/>
                <a:ea typeface="Times New Roman" panose="02020603050405020304" pitchFamily="18" charset="0"/>
              </a:rPr>
              <a:t>Câu 1:</a:t>
            </a:r>
            <a:r>
              <a:rPr lang="en-US" sz="2400" dirty="0">
                <a:solidFill>
                  <a:srgbClr val="003300"/>
                </a:solidFill>
                <a:latin typeface="Times New Roman" panose="02020603050405020304" pitchFamily="18" charset="0"/>
                <a:ea typeface="Times New Roman" panose="02020603050405020304" pitchFamily="18" charset="0"/>
              </a:rPr>
              <a:t> Để đảm bảo an toàn khi sử dụng thiết bị trong phòng thực hành, ta cần lưu ý những điều gì?</a:t>
            </a:r>
            <a:endParaRPr lang="vi-VN" sz="2400" dirty="0">
              <a:solidFill>
                <a:srgbClr val="003300"/>
              </a:solidFill>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a:latin typeface="Times New Roman" panose="02020603050405020304" pitchFamily="18" charset="0"/>
                <a:ea typeface="Times New Roman" panose="02020603050405020304" pitchFamily="18" charset="0"/>
              </a:rPr>
              <a:t>Câu 2:</a:t>
            </a:r>
            <a:r>
              <a:rPr lang="en-US" sz="2400" dirty="0">
                <a:latin typeface="Times New Roman" panose="02020603050405020304" pitchFamily="18" charset="0"/>
                <a:ea typeface="Times New Roman" panose="02020603050405020304" pitchFamily="18" charset="0"/>
              </a:rPr>
              <a:t> Quan sát các biển báo, nêu ý nghĩa của mỗi biển báo cảnh báo?</a:t>
            </a:r>
            <a:endParaRPr lang="vi-VN" sz="2400"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6858000" y="2266182"/>
            <a:ext cx="5416782" cy="4570482"/>
          </a:xfrm>
          <a:prstGeom prst="rect">
            <a:avLst/>
          </a:prstGeom>
        </p:spPr>
        <p:txBody>
          <a:bodyPr wrap="square">
            <a:spAutoFit/>
          </a:bodyPr>
          <a:lstStyle/>
          <a:p>
            <a:pPr>
              <a:lnSpc>
                <a:spcPct val="115000"/>
              </a:lnSpc>
              <a:spcAft>
                <a:spcPts val="0"/>
              </a:spcAft>
            </a:pPr>
            <a:r>
              <a:rPr lang="en-US" sz="2000" b="1" dirty="0" smtClean="0">
                <a:latin typeface="Times New Roman" panose="02020603050405020304" pitchFamily="18" charset="0"/>
                <a:ea typeface="Times New Roman" panose="02020603050405020304" pitchFamily="18" charset="0"/>
              </a:rPr>
              <a:t>a. </a:t>
            </a:r>
            <a:r>
              <a:rPr lang="en-US" sz="2000" dirty="0" smtClean="0">
                <a:latin typeface="Times New Roman" panose="02020603050405020304" pitchFamily="18" charset="0"/>
                <a:ea typeface="Times New Roman" panose="02020603050405020304" pitchFamily="18" charset="0"/>
              </a:rPr>
              <a:t>Bình </a:t>
            </a:r>
            <a:r>
              <a:rPr lang="en-US" sz="2000" dirty="0">
                <a:latin typeface="Times New Roman" panose="02020603050405020304" pitchFamily="18" charset="0"/>
                <a:ea typeface="Times New Roman" panose="02020603050405020304" pitchFamily="18" charset="0"/>
              </a:rPr>
              <a:t>khí nén áp suất </a:t>
            </a:r>
            <a:r>
              <a:rPr lang="en-US" sz="2000" dirty="0" smtClean="0">
                <a:latin typeface="Times New Roman" panose="02020603050405020304" pitchFamily="18" charset="0"/>
                <a:ea typeface="Times New Roman" panose="02020603050405020304" pitchFamily="18" charset="0"/>
              </a:rPr>
              <a:t>cao</a:t>
            </a:r>
            <a:endParaRPr lang="en-US" sz="2000" b="1" dirty="0">
              <a:latin typeface="Times New Roman" panose="02020603050405020304" pitchFamily="18" charset="0"/>
              <a:ea typeface="Times New Roman" panose="02020603050405020304" pitchFamily="18" charset="0"/>
            </a:endParaRPr>
          </a:p>
          <a:p>
            <a:pPr>
              <a:lnSpc>
                <a:spcPct val="115000"/>
              </a:lnSpc>
              <a:spcAft>
                <a:spcPts val="0"/>
              </a:spcAft>
            </a:pPr>
            <a:r>
              <a:rPr lang="en-US" sz="2000" b="1" dirty="0" smtClean="0">
                <a:latin typeface="Times New Roman" panose="02020603050405020304" pitchFamily="18" charset="0"/>
                <a:ea typeface="Times New Roman" panose="02020603050405020304" pitchFamily="18" charset="0"/>
              </a:rPr>
              <a:t>b</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Cảnh báo tia </a:t>
            </a:r>
            <a:r>
              <a:rPr lang="en-US" sz="2000" dirty="0" smtClean="0">
                <a:latin typeface="Times New Roman" panose="02020603050405020304" pitchFamily="18" charset="0"/>
                <a:ea typeface="Times New Roman" panose="02020603050405020304" pitchFamily="18" charset="0"/>
              </a:rPr>
              <a:t>laser</a:t>
            </a:r>
            <a:endParaRPr lang="en-US" sz="2000" b="1" dirty="0" smtClean="0">
              <a:latin typeface="Times New Roman" panose="02020603050405020304" pitchFamily="18" charset="0"/>
              <a:ea typeface="Times New Roman" panose="02020603050405020304" pitchFamily="18" charset="0"/>
            </a:endParaRPr>
          </a:p>
          <a:p>
            <a:pPr>
              <a:lnSpc>
                <a:spcPct val="115000"/>
              </a:lnSpc>
              <a:spcAft>
                <a:spcPts val="0"/>
              </a:spcAft>
            </a:pPr>
            <a:r>
              <a:rPr lang="en-US" sz="2000" b="1" dirty="0" smtClean="0">
                <a:latin typeface="Times New Roman" panose="02020603050405020304" pitchFamily="18" charset="0"/>
                <a:ea typeface="Times New Roman" panose="02020603050405020304" pitchFamily="18" charset="0"/>
              </a:rPr>
              <a:t>c</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Nhiệt độ </a:t>
            </a:r>
            <a:r>
              <a:rPr lang="en-US" sz="2000" dirty="0" smtClean="0">
                <a:latin typeface="Times New Roman" panose="02020603050405020304" pitchFamily="18" charset="0"/>
                <a:ea typeface="Times New Roman" panose="02020603050405020304" pitchFamily="18" charset="0"/>
              </a:rPr>
              <a:t>cao		</a:t>
            </a:r>
          </a:p>
          <a:p>
            <a:pPr>
              <a:lnSpc>
                <a:spcPct val="115000"/>
              </a:lnSpc>
              <a:spcAft>
                <a:spcPts val="0"/>
              </a:spcAft>
            </a:pPr>
            <a:r>
              <a:rPr lang="en-US" sz="2000" b="1" dirty="0" smtClean="0">
                <a:latin typeface="Times New Roman" panose="02020603050405020304" pitchFamily="18" charset="0"/>
                <a:ea typeface="Times New Roman" panose="02020603050405020304" pitchFamily="18" charset="0"/>
              </a:rPr>
              <a:t>d</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Nơi có từ trường cao	</a:t>
            </a:r>
            <a:endParaRPr lang="en-US" sz="2000" dirty="0" smtClean="0">
              <a:latin typeface="Times New Roman" panose="02020603050405020304" pitchFamily="18" charset="0"/>
              <a:ea typeface="Times New Roman" panose="02020603050405020304" pitchFamily="18" charset="0"/>
            </a:endParaRPr>
          </a:p>
          <a:p>
            <a:pPr>
              <a:lnSpc>
                <a:spcPct val="115000"/>
              </a:lnSpc>
              <a:spcAft>
                <a:spcPts val="0"/>
              </a:spcAft>
            </a:pPr>
            <a:r>
              <a:rPr lang="en-US" sz="2000" b="1" dirty="0" smtClean="0">
                <a:latin typeface="Times New Roman" panose="02020603050405020304" pitchFamily="18" charset="0"/>
                <a:ea typeface="Times New Roman" panose="02020603050405020304" pitchFamily="18" charset="0"/>
              </a:rPr>
              <a:t>e</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Dụng cụ để đứng</a:t>
            </a:r>
            <a:r>
              <a:rPr lang="en-US" sz="2000" b="1" dirty="0">
                <a:latin typeface="Times New Roman" panose="02020603050405020304" pitchFamily="18" charset="0"/>
                <a:ea typeface="Times New Roman" panose="02020603050405020304" pitchFamily="18" charset="0"/>
              </a:rPr>
              <a:t>  	</a:t>
            </a:r>
            <a:endParaRPr lang="en-US" sz="2000" b="1" dirty="0" smtClean="0">
              <a:latin typeface="Times New Roman" panose="02020603050405020304" pitchFamily="18" charset="0"/>
              <a:ea typeface="Times New Roman" panose="02020603050405020304" pitchFamily="18" charset="0"/>
            </a:endParaRPr>
          </a:p>
          <a:p>
            <a:pPr>
              <a:lnSpc>
                <a:spcPct val="115000"/>
              </a:lnSpc>
              <a:spcAft>
                <a:spcPts val="0"/>
              </a:spcAft>
            </a:pPr>
            <a:r>
              <a:rPr lang="en-US" sz="2000" b="1" dirty="0" smtClean="0">
                <a:latin typeface="Times New Roman" panose="02020603050405020304" pitchFamily="18" charset="0"/>
                <a:ea typeface="Times New Roman" panose="02020603050405020304" pitchFamily="18" charset="0"/>
              </a:rPr>
              <a:t>f</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Tránh ánh nắng mặt </a:t>
            </a:r>
            <a:r>
              <a:rPr lang="en-US" sz="2000" dirty="0" smtClean="0">
                <a:latin typeface="Times New Roman" panose="02020603050405020304" pitchFamily="18" charset="0"/>
                <a:ea typeface="Times New Roman" panose="02020603050405020304" pitchFamily="18" charset="0"/>
              </a:rPr>
              <a:t>trời</a:t>
            </a:r>
          </a:p>
          <a:p>
            <a:pPr>
              <a:lnSpc>
                <a:spcPct val="115000"/>
              </a:lnSpc>
              <a:spcAft>
                <a:spcPts val="0"/>
              </a:spcAft>
            </a:pPr>
            <a:r>
              <a:rPr lang="en-US" sz="2000" b="1" dirty="0" smtClean="0">
                <a:latin typeface="Times New Roman" panose="02020603050405020304" pitchFamily="18" charset="0"/>
                <a:ea typeface="Times New Roman" panose="02020603050405020304" pitchFamily="18" charset="0"/>
              </a:rPr>
              <a:t>g</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Dụng cụ dễ vỡ</a:t>
            </a:r>
            <a:r>
              <a:rPr lang="en-US" sz="2000" b="1" dirty="0">
                <a:latin typeface="Times New Roman" panose="02020603050405020304" pitchFamily="18" charset="0"/>
                <a:ea typeface="Times New Roman" panose="02020603050405020304" pitchFamily="18" charset="0"/>
              </a:rPr>
              <a:t>		</a:t>
            </a:r>
            <a:endParaRPr lang="en-US" sz="2000" b="1" dirty="0" smtClean="0">
              <a:latin typeface="Times New Roman" panose="02020603050405020304" pitchFamily="18" charset="0"/>
              <a:ea typeface="Times New Roman" panose="02020603050405020304" pitchFamily="18" charset="0"/>
            </a:endParaRPr>
          </a:p>
          <a:p>
            <a:pPr>
              <a:lnSpc>
                <a:spcPct val="115000"/>
              </a:lnSpc>
              <a:spcAft>
                <a:spcPts val="0"/>
              </a:spcAft>
            </a:pPr>
            <a:r>
              <a:rPr lang="en-US" sz="2000" b="1" dirty="0" smtClean="0">
                <a:latin typeface="Times New Roman" panose="02020603050405020304" pitchFamily="18" charset="0"/>
                <a:ea typeface="Times New Roman" panose="02020603050405020304" pitchFamily="18" charset="0"/>
              </a:rPr>
              <a:t>h</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Không được phép bỏ vào thùng </a:t>
            </a:r>
            <a:r>
              <a:rPr lang="en-US" sz="2000" dirty="0" smtClean="0">
                <a:latin typeface="Times New Roman" panose="02020603050405020304" pitchFamily="18" charset="0"/>
                <a:ea typeface="Times New Roman" panose="02020603050405020304" pitchFamily="18" charset="0"/>
              </a:rPr>
              <a:t>rác</a:t>
            </a:r>
          </a:p>
          <a:p>
            <a:pPr>
              <a:lnSpc>
                <a:spcPct val="115000"/>
              </a:lnSpc>
              <a:spcAft>
                <a:spcPts val="0"/>
              </a:spcAft>
            </a:pPr>
            <a:r>
              <a:rPr lang="en-US" sz="2000" b="1" dirty="0" smtClean="0">
                <a:latin typeface="Times New Roman" panose="02020603050405020304" pitchFamily="18" charset="0"/>
                <a:ea typeface="Times New Roman" panose="02020603050405020304" pitchFamily="18" charset="0"/>
              </a:rPr>
              <a:t>i. </a:t>
            </a:r>
            <a:r>
              <a:rPr lang="en-US" sz="2000" dirty="0" smtClean="0">
                <a:latin typeface="Times New Roman" panose="02020603050405020304" pitchFamily="18" charset="0"/>
                <a:ea typeface="Times New Roman" panose="02020603050405020304" pitchFamily="18" charset="0"/>
              </a:rPr>
              <a:t>Lưu </a:t>
            </a:r>
            <a:r>
              <a:rPr lang="en-US" sz="2000" dirty="0">
                <a:latin typeface="Times New Roman" panose="02020603050405020304" pitchFamily="18" charset="0"/>
                <a:ea typeface="Times New Roman" panose="02020603050405020304" pitchFamily="18" charset="0"/>
              </a:rPr>
              <a:t>ý cẩn thận</a:t>
            </a:r>
            <a:r>
              <a:rPr lang="en-US" sz="2000" b="1" dirty="0">
                <a:latin typeface="Times New Roman" panose="02020603050405020304" pitchFamily="18" charset="0"/>
                <a:ea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rPr>
              <a:t>          k</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Chất độc sức </a:t>
            </a:r>
            <a:r>
              <a:rPr lang="en-US" sz="2000" dirty="0" smtClean="0">
                <a:latin typeface="Times New Roman" panose="02020603050405020304" pitchFamily="18" charset="0"/>
                <a:ea typeface="Times New Roman" panose="02020603050405020304" pitchFamily="18" charset="0"/>
              </a:rPr>
              <a:t>khỏe</a:t>
            </a:r>
            <a:endParaRPr lang="en-US" sz="2000" b="1" dirty="0" smtClean="0">
              <a:latin typeface="Times New Roman" panose="02020603050405020304" pitchFamily="18" charset="0"/>
              <a:ea typeface="Times New Roman" panose="02020603050405020304" pitchFamily="18" charset="0"/>
            </a:endParaRPr>
          </a:p>
          <a:p>
            <a:pPr>
              <a:lnSpc>
                <a:spcPct val="115000"/>
              </a:lnSpc>
              <a:spcAft>
                <a:spcPts val="0"/>
              </a:spcAft>
            </a:pPr>
            <a:r>
              <a:rPr lang="en-US" sz="2000" b="1" dirty="0" smtClean="0">
                <a:latin typeface="Times New Roman" panose="02020603050405020304" pitchFamily="18" charset="0"/>
                <a:ea typeface="Times New Roman" panose="02020603050405020304" pitchFamily="18" charset="0"/>
              </a:rPr>
              <a:t>l</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Chất dễ </a:t>
            </a:r>
            <a:r>
              <a:rPr lang="en-US" sz="2000" dirty="0" smtClean="0">
                <a:latin typeface="Times New Roman" panose="02020603050405020304" pitchFamily="18" charset="0"/>
                <a:ea typeface="Times New Roman" panose="02020603050405020304" pitchFamily="18" charset="0"/>
              </a:rPr>
              <a:t>cháy	          </a:t>
            </a:r>
            <a:r>
              <a:rPr lang="en-US" sz="2000" b="1" dirty="0" smtClean="0">
                <a:latin typeface="Times New Roman" panose="02020603050405020304" pitchFamily="18" charset="0"/>
                <a:ea typeface="Times New Roman" panose="02020603050405020304" pitchFamily="18" charset="0"/>
              </a:rPr>
              <a:t>m</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Chất độc môi </a:t>
            </a:r>
            <a:r>
              <a:rPr lang="en-US" sz="2000" dirty="0" smtClean="0">
                <a:latin typeface="Times New Roman" panose="02020603050405020304" pitchFamily="18" charset="0"/>
                <a:ea typeface="Times New Roman" panose="02020603050405020304" pitchFamily="18" charset="0"/>
              </a:rPr>
              <a:t>trường</a:t>
            </a:r>
          </a:p>
          <a:p>
            <a:pPr>
              <a:lnSpc>
                <a:spcPct val="115000"/>
              </a:lnSpc>
              <a:spcAft>
                <a:spcPts val="0"/>
              </a:spcAft>
            </a:pPr>
            <a:r>
              <a:rPr lang="en-US" sz="2000" b="1" dirty="0" smtClean="0">
                <a:latin typeface="Times New Roman" panose="02020603050405020304" pitchFamily="18" charset="0"/>
                <a:ea typeface="Times New Roman" panose="02020603050405020304" pitchFamily="18" charset="0"/>
              </a:rPr>
              <a:t>n</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Chất ăn </a:t>
            </a:r>
            <a:r>
              <a:rPr lang="en-US" sz="2000" dirty="0" smtClean="0">
                <a:latin typeface="Times New Roman" panose="02020603050405020304" pitchFamily="18" charset="0"/>
                <a:ea typeface="Times New Roman" panose="02020603050405020304" pitchFamily="18" charset="0"/>
              </a:rPr>
              <a:t>mòn</a:t>
            </a:r>
            <a:r>
              <a:rPr lang="en-US" sz="2000" b="1" dirty="0">
                <a:latin typeface="Times New Roman" panose="02020603050405020304" pitchFamily="18" charset="0"/>
                <a:ea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rPr>
              <a:t>          o</a:t>
            </a:r>
            <a:r>
              <a:rPr lang="en-US" sz="2000" b="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Nơi nguy hiểm về điện</a:t>
            </a:r>
            <a:endParaRPr lang="vi-VN" sz="2000" dirty="0">
              <a:latin typeface="Times New Roman" panose="02020603050405020304" pitchFamily="18" charset="0"/>
              <a:ea typeface="Times New Roman" panose="02020603050405020304" pitchFamily="18" charset="0"/>
            </a:endParaRPr>
          </a:p>
          <a:p>
            <a:r>
              <a:rPr lang="en-US" sz="2000" b="1" dirty="0">
                <a:solidFill>
                  <a:srgbClr val="003300"/>
                </a:solidFill>
                <a:latin typeface="Times New Roman" panose="02020603050405020304" pitchFamily="18" charset="0"/>
                <a:ea typeface="Times New Roman" panose="02020603050405020304" pitchFamily="18" charset="0"/>
              </a:rPr>
              <a:t>p. </a:t>
            </a:r>
            <a:r>
              <a:rPr lang="en-US" sz="2000" dirty="0">
                <a:solidFill>
                  <a:srgbClr val="003300"/>
                </a:solidFill>
                <a:latin typeface="Times New Roman" panose="02020603050405020304" pitchFamily="18" charset="0"/>
                <a:ea typeface="Times New Roman" panose="02020603050405020304" pitchFamily="18" charset="0"/>
              </a:rPr>
              <a:t>Nơi cấm lửa</a:t>
            </a:r>
            <a:r>
              <a:rPr lang="en-US" sz="2000" b="1" dirty="0">
                <a:solidFill>
                  <a:srgbClr val="003300"/>
                </a:solidFill>
                <a:latin typeface="Times New Roman" panose="02020603050405020304" pitchFamily="18" charset="0"/>
                <a:ea typeface="Times New Roman" panose="02020603050405020304" pitchFamily="18" charset="0"/>
              </a:rPr>
              <a:t>	</a:t>
            </a:r>
            <a:r>
              <a:rPr lang="en-US" sz="2000" b="1" dirty="0" smtClean="0">
                <a:solidFill>
                  <a:srgbClr val="003300"/>
                </a:solidFill>
                <a:latin typeface="Times New Roman" panose="02020603050405020304" pitchFamily="18" charset="0"/>
                <a:ea typeface="Times New Roman" panose="02020603050405020304" pitchFamily="18" charset="0"/>
              </a:rPr>
              <a:t>          q</a:t>
            </a:r>
            <a:r>
              <a:rPr lang="en-US" sz="2000" b="1" dirty="0">
                <a:solidFill>
                  <a:srgbClr val="003300"/>
                </a:solidFill>
                <a:latin typeface="Times New Roman" panose="02020603050405020304" pitchFamily="18" charset="0"/>
                <a:ea typeface="Times New Roman" panose="02020603050405020304" pitchFamily="18" charset="0"/>
              </a:rPr>
              <a:t>. </a:t>
            </a:r>
            <a:r>
              <a:rPr lang="en-US" sz="2000" dirty="0">
                <a:solidFill>
                  <a:srgbClr val="003300"/>
                </a:solidFill>
                <a:latin typeface="Times New Roman" panose="02020603050405020304" pitchFamily="18" charset="0"/>
                <a:ea typeface="Times New Roman" panose="02020603050405020304" pitchFamily="18" charset="0"/>
              </a:rPr>
              <a:t>Nơi có chất phóng xạ</a:t>
            </a:r>
            <a:r>
              <a:rPr lang="en-US" b="1" dirty="0">
                <a:solidFill>
                  <a:srgbClr val="003300"/>
                </a:solidFill>
                <a:latin typeface="Times New Roman" panose="02020603050405020304" pitchFamily="18" charset="0"/>
                <a:ea typeface="Times New Roman" panose="02020603050405020304" pitchFamily="18" charset="0"/>
              </a:rPr>
              <a:t>	</a:t>
            </a:r>
            <a:r>
              <a:rPr lang="en-US" dirty="0">
                <a:solidFill>
                  <a:srgbClr val="003300"/>
                </a:solidFill>
                <a:latin typeface="Times New Roman" panose="02020603050405020304" pitchFamily="18" charset="0"/>
                <a:ea typeface="Times New Roman" panose="02020603050405020304" pitchFamily="18" charset="0"/>
              </a:rPr>
              <a:t>	</a:t>
            </a:r>
            <a:endParaRPr lang="vi-VN" dirty="0"/>
          </a:p>
        </p:txBody>
      </p:sp>
    </p:spTree>
    <p:extLst>
      <p:ext uri="{BB962C8B-B14F-4D97-AF65-F5344CB8AC3E}">
        <p14:creationId xmlns:p14="http://schemas.microsoft.com/office/powerpoint/2010/main" val="178344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Lưu ý</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97382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914831" y="781476"/>
            <a:ext cx="1066713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rPr>
              <a:t>Sai số gây bởi dụng cụ có thể lấy bằng một nửa độ chia nhỏ nhất trên dụng cụ</a:t>
            </a:r>
            <a:r>
              <a:rPr lang="en-US" sz="2500">
                <a:solidFill>
                  <a:srgbClr val="000000"/>
                </a:solidFill>
                <a:effectLst/>
                <a:latin typeface="Arial" panose="020B0604020202020204" pitchFamily="34" charset="0"/>
                <a:ea typeface="游明朝" panose="02020400000000000000" pitchFamily="18" charset="-128"/>
              </a:rPr>
              <a:t>, hoặc được ghi trực tiếp trên dụng cụ do nhà sản xuất xác định</a:t>
            </a:r>
            <a:endParaRPr lang="en-US" sz="2500">
              <a:effectLst/>
              <a:latin typeface="Times New Roman" panose="02020603050405020304" pitchFamily="18" charset="0"/>
              <a:ea typeface="Times New Roman" panose="02020603050405020304" pitchFamily="18" charset="0"/>
            </a:endParaRPr>
          </a:p>
        </p:txBody>
      </p:sp>
      <p:sp>
        <p:nvSpPr>
          <p:cNvPr id="33" name="Oval 32">
            <a:extLst>
              <a:ext uri="{FF2B5EF4-FFF2-40B4-BE49-F238E27FC236}">
                <a16:creationId xmlns:a16="http://schemas.microsoft.com/office/drawing/2014/main" id="{E528D5BC-B358-859B-E466-E89F286A6671}"/>
              </a:ext>
            </a:extLst>
          </p:cNvPr>
          <p:cNvSpPr/>
          <p:nvPr/>
        </p:nvSpPr>
        <p:spPr>
          <a:xfrm>
            <a:off x="532438" y="437645"/>
            <a:ext cx="536542" cy="533099"/>
          </a:xfrm>
          <a:prstGeom prst="ellipse">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background pattern&#10;&#10;Description automatically generated">
            <a:extLst>
              <a:ext uri="{FF2B5EF4-FFF2-40B4-BE49-F238E27FC236}">
                <a16:creationId xmlns:a16="http://schemas.microsoft.com/office/drawing/2014/main" id="{15C9C344-C953-E86E-9D70-E8561751122B}"/>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6427" b="94172" l="10000" r="90000">
                        <a14:foregroundMark x1="49333" y1="6481" x2="49333" y2="6481"/>
                        <a14:foregroundMark x1="57111" y1="84641" x2="57111" y2="84641"/>
                        <a14:foregroundMark x1="52778" y1="94172" x2="52778" y2="94172"/>
                      </a14:backgroundRemoval>
                    </a14:imgEffect>
                  </a14:imgLayer>
                </a14:imgProps>
              </a:ext>
              <a:ext uri="{28A0092B-C50C-407E-A947-70E740481C1C}">
                <a14:useLocalDpi xmlns:a14="http://schemas.microsoft.com/office/drawing/2010/main" val="0"/>
              </a:ext>
            </a:extLst>
          </a:blip>
          <a:stretch>
            <a:fillRect/>
          </a:stretch>
        </p:blipFill>
        <p:spPr>
          <a:xfrm flipH="1">
            <a:off x="686663" y="477775"/>
            <a:ext cx="228091" cy="465306"/>
          </a:xfrm>
          <a:prstGeom prst="rect">
            <a:avLst/>
          </a:prstGeom>
        </p:spPr>
      </p:pic>
      <p:sp>
        <p:nvSpPr>
          <p:cNvPr id="20" name="TextBox 19">
            <a:extLst>
              <a:ext uri="{FF2B5EF4-FFF2-40B4-BE49-F238E27FC236}">
                <a16:creationId xmlns:a16="http://schemas.microsoft.com/office/drawing/2014/main" id="{3BADB4A1-A082-A2A7-ED09-C1FCA79604E9}"/>
              </a:ext>
            </a:extLst>
          </p:cNvPr>
          <p:cNvSpPr txBox="1"/>
          <p:nvPr/>
        </p:nvSpPr>
        <p:spPr>
          <a:xfrm>
            <a:off x="1600200" y="5497184"/>
            <a:ext cx="8457846" cy="923330"/>
          </a:xfrm>
          <a:prstGeom prst="rect">
            <a:avLst/>
          </a:prstGeom>
          <a:noFill/>
        </p:spPr>
        <p:txBody>
          <a:bodyPr wrap="square">
            <a:spAutoFit/>
          </a:bodyPr>
          <a:lstStyle/>
          <a:p>
            <a:pPr marL="342900" indent="-342900">
              <a:buFont typeface="Wingdings" panose="05000000000000000000" pitchFamily="2" charset="2"/>
              <a:buChar char="§"/>
            </a:pPr>
            <a:r>
              <a:rPr lang="en-US" sz="2700">
                <a:latin typeface="Arial" panose="020B0604020202020204" pitchFamily="34" charset="0"/>
                <a:ea typeface="Times New Roman" panose="02020603050405020304" pitchFamily="18" charset="0"/>
              </a:rPr>
              <a:t>T</a:t>
            </a:r>
            <a:r>
              <a:rPr lang="en-US" sz="2700">
                <a:effectLst/>
                <a:latin typeface="Arial" panose="020B0604020202020204" pitchFamily="34" charset="0"/>
                <a:ea typeface="Times New Roman" panose="02020603050405020304" pitchFamily="18" charset="0"/>
              </a:rPr>
              <a:t>hước đo chiều dài có </a:t>
            </a:r>
            <a:r>
              <a:rPr lang="en-US" sz="2700" b="1">
                <a:effectLst/>
                <a:latin typeface="Arial" panose="020B0604020202020204" pitchFamily="34" charset="0"/>
                <a:ea typeface="Times New Roman" panose="02020603050405020304" pitchFamily="18" charset="0"/>
              </a:rPr>
              <a:t>độ chia nhỏ nhất </a:t>
            </a:r>
            <a:r>
              <a:rPr lang="en-US" sz="2700">
                <a:effectLst/>
                <a:latin typeface="Arial" panose="020B0604020202020204" pitchFamily="34" charset="0"/>
                <a:ea typeface="Times New Roman" panose="02020603050405020304" pitchFamily="18" charset="0"/>
              </a:rPr>
              <a:t>là: </a:t>
            </a:r>
            <a:r>
              <a:rPr lang="en-US" sz="2700" b="1">
                <a:effectLst/>
                <a:latin typeface="Arial" panose="020B0604020202020204" pitchFamily="34" charset="0"/>
                <a:ea typeface="游明朝" panose="02020400000000000000" pitchFamily="18" charset="-128"/>
              </a:rPr>
              <a:t>1 mm</a:t>
            </a:r>
          </a:p>
          <a:p>
            <a:pPr marL="342900" indent="-342900">
              <a:buFont typeface="Wingdings" panose="05000000000000000000" pitchFamily="2" charset="2"/>
              <a:buChar char="§"/>
            </a:pPr>
            <a:r>
              <a:rPr lang="en-US" sz="2700" b="1">
                <a:latin typeface="Arial" panose="020B0604020202020204" pitchFamily="34" charset="0"/>
                <a:ea typeface="游明朝" panose="02020400000000000000" pitchFamily="18" charset="-128"/>
              </a:rPr>
              <a:t>S</a:t>
            </a:r>
            <a:r>
              <a:rPr lang="en-US" sz="2700" b="1">
                <a:effectLst/>
                <a:latin typeface="Arial" panose="020B0604020202020204" pitchFamily="34" charset="0"/>
                <a:ea typeface="游明朝" panose="02020400000000000000" pitchFamily="18" charset="-128"/>
              </a:rPr>
              <a:t>ai số dụng cụ </a:t>
            </a:r>
            <a:r>
              <a:rPr lang="en-US" sz="2700">
                <a:effectLst/>
                <a:latin typeface="Arial" panose="020B0604020202020204" pitchFamily="34" charset="0"/>
                <a:ea typeface="游明朝" panose="02020400000000000000" pitchFamily="18" charset="-128"/>
              </a:rPr>
              <a:t>là:  </a:t>
            </a:r>
            <a:r>
              <a:rPr lang="en-US" sz="2700" b="1">
                <a:effectLst/>
                <a:latin typeface="Arial" panose="020B0604020202020204" pitchFamily="34" charset="0"/>
                <a:ea typeface="游明朝" panose="02020400000000000000" pitchFamily="18" charset="-128"/>
              </a:rPr>
              <a:t>0,5 mm</a:t>
            </a:r>
            <a:endParaRPr lang="en-US" sz="2700" b="1"/>
          </a:p>
        </p:txBody>
      </p:sp>
      <p:pic>
        <p:nvPicPr>
          <p:cNvPr id="31" name="Content Placeholder 4" descr="A picture containing device, caliper&#10;&#10;Description automatically generated">
            <a:extLst>
              <a:ext uri="{FF2B5EF4-FFF2-40B4-BE49-F238E27FC236}">
                <a16:creationId xmlns:a16="http://schemas.microsoft.com/office/drawing/2014/main" id="{8DCC0637-FB9C-9CCE-A898-D251B97AC249}"/>
              </a:ext>
            </a:extLst>
          </p:cNvPr>
          <p:cNvPicPr>
            <a:picLocks noChangeAspect="1"/>
          </p:cNvPicPr>
          <p:nvPr/>
        </p:nvPicPr>
        <p:blipFill rotWithShape="1">
          <a:blip r:embed="rId4">
            <a:extLst>
              <a:ext uri="{28A0092B-C50C-407E-A947-70E740481C1C}">
                <a14:useLocalDpi xmlns:a14="http://schemas.microsoft.com/office/drawing/2010/main" val="0"/>
              </a:ext>
            </a:extLst>
          </a:blip>
          <a:srcRect l="1939" t="35390" r="477" b="15661"/>
          <a:stretch/>
        </p:blipFill>
        <p:spPr bwMode="auto">
          <a:xfrm>
            <a:off x="800708" y="1995585"/>
            <a:ext cx="10781260" cy="3554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1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215300D-3E6F-48F6-9E0B-CED1A2593D0F}"/>
              </a:ext>
            </a:extLst>
          </p:cNvPr>
          <p:cNvSpPr txBox="1"/>
          <p:nvPr/>
        </p:nvSpPr>
        <p:spPr>
          <a:xfrm>
            <a:off x="527716" y="2646091"/>
            <a:ext cx="10102184" cy="885755"/>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 tuyệt đối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 từng lần đo là trị tuyệt đối của hiệu số giữa giá trị trung bình các lần đo và giá trị của mỗi lần đo. </a:t>
            </a:r>
          </a:p>
        </p:txBody>
      </p:sp>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2. Cách xác định sai số</a:t>
            </a:r>
            <a:endParaRPr lang="en-US" sz="2500" dirty="0">
              <a:solidFill>
                <a:srgbClr val="0070C0"/>
              </a:solidFill>
              <a:cs typeface="Arial" panose="020B0604020202020204" pitchFamily="34" charset="0"/>
            </a:endParaRPr>
          </a:p>
        </p:txBody>
      </p:sp>
      <p:sp>
        <p:nvSpPr>
          <p:cNvPr id="18" name="TextBox 17">
            <a:extLst>
              <a:ext uri="{FF2B5EF4-FFF2-40B4-BE49-F238E27FC236}">
                <a16:creationId xmlns:a16="http://schemas.microsoft.com/office/drawing/2014/main" id="{2005B390-AE9D-414C-13D4-4BB2744F3FCC}"/>
              </a:ext>
            </a:extLst>
          </p:cNvPr>
          <p:cNvSpPr txBox="1"/>
          <p:nvPr/>
        </p:nvSpPr>
        <p:spPr>
          <a:xfrm>
            <a:off x="527716" y="1316531"/>
            <a:ext cx="4875207"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trung bình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19" name="TextBox 18">
            <a:extLst>
              <a:ext uri="{FF2B5EF4-FFF2-40B4-BE49-F238E27FC236}">
                <a16:creationId xmlns:a16="http://schemas.microsoft.com/office/drawing/2014/main" id="{6DB52A9C-C2AF-4693-805A-797D79BD204E}"/>
              </a:ext>
            </a:extLst>
          </p:cNvPr>
          <p:cNvSpPr txBox="1"/>
          <p:nvPr/>
        </p:nvSpPr>
        <p:spPr>
          <a:xfrm>
            <a:off x="527716" y="4937296"/>
            <a:ext cx="10806542"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 tuyệt đối trung bình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 n lần đo:</a:t>
            </a:r>
          </a:p>
        </p:txBody>
      </p:sp>
      <p:grpSp>
        <p:nvGrpSpPr>
          <p:cNvPr id="2" name="Group 1">
            <a:extLst>
              <a:ext uri="{FF2B5EF4-FFF2-40B4-BE49-F238E27FC236}">
                <a16:creationId xmlns:a16="http://schemas.microsoft.com/office/drawing/2014/main" id="{6E706D7B-3A7D-D13A-8EFA-E02E64FFAE0C}"/>
              </a:ext>
            </a:extLst>
          </p:cNvPr>
          <p:cNvGrpSpPr/>
          <p:nvPr/>
        </p:nvGrpSpPr>
        <p:grpSpPr>
          <a:xfrm>
            <a:off x="1776523" y="3811766"/>
            <a:ext cx="7543800" cy="692787"/>
            <a:chOff x="4087719" y="2861567"/>
            <a:chExt cx="7543800" cy="607594"/>
          </a:xfrm>
        </p:grpSpPr>
        <p:pic>
          <p:nvPicPr>
            <p:cNvPr id="22" name="Picture 21" descr="empty-red-rectangle">
              <a:extLst>
                <a:ext uri="{FF2B5EF4-FFF2-40B4-BE49-F238E27FC236}">
                  <a16:creationId xmlns:a16="http://schemas.microsoft.com/office/drawing/2014/main" id="{DB23A545-9D4D-CA9C-D837-7E14D025C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298" y="2861567"/>
              <a:ext cx="7244596" cy="60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0F75308-0368-0727-5C45-2321807430A3}"/>
                    </a:ext>
                  </a:extLst>
                </p:cNvPr>
                <p:cNvSpPr txBox="1"/>
                <p:nvPr/>
              </p:nvSpPr>
              <p:spPr>
                <a:xfrm>
                  <a:off x="4087719" y="2915901"/>
                  <a:ext cx="7543800" cy="477888"/>
                </a:xfrm>
                <a:prstGeom prst="rect">
                  <a:avLst/>
                </a:prstGeom>
                <a:noFill/>
              </p:spPr>
              <p:txBody>
                <a:bodyPr wrap="square">
                  <a:spAutoFit/>
                </a:bodyPr>
                <a:lstStyle/>
                <a:p>
                  <a:pPr algn="ctr"/>
                  <a:r>
                    <a:rPr lang="en-US" sz="2500" b="0" i="1">
                      <a:solidFill>
                        <a:srgbClr val="000000"/>
                      </a:solidFill>
                      <a:effectLst/>
                      <a:cs typeface="Arial" panose="020B0604020202020204" pitchFamily="34" charset="0"/>
                      <a:sym typeface="Symbol" panose="05050102010706020507" pitchFamily="18" charset="2"/>
                    </a:rPr>
                    <a:t></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1</a:t>
                  </a:r>
                  <a:r>
                    <a:rPr lang="en-US" sz="2500" b="0">
                      <a:solidFill>
                        <a:srgbClr val="000000"/>
                      </a:solidFill>
                      <a:effectLst/>
                      <a:cs typeface="Arial" panose="020B0604020202020204" pitchFamily="34" charset="0"/>
                    </a:rPr>
                    <a:t> = </a:t>
                  </a:r>
                  <a14:m>
                    <m:oMath xmlns:m="http://schemas.openxmlformats.org/officeDocument/2006/math">
                      <m:d>
                        <m:dPr>
                          <m:begChr m:val="|"/>
                          <m:endChr m:val="|"/>
                          <m:ctrlPr>
                            <a:rPr lang="en-US" sz="2500" b="0" i="1" smtClean="0">
                              <a:solidFill>
                                <a:srgbClr val="000000"/>
                              </a:solidFill>
                              <a:effectLst/>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b="0" i="1" smtClean="0">
                              <a:solidFill>
                                <a:srgbClr val="000000"/>
                              </a:solidFill>
                              <a:latin typeface="Cambria Math" panose="02040503050406030204" pitchFamily="18" charset="0"/>
                              <a:cs typeface="Arial" panose="020B0604020202020204" pitchFamily="34" charset="0"/>
                            </a:rPr>
                            <m:t>−</m:t>
                          </m:r>
                          <m:sSub>
                            <m:sSubPr>
                              <m:ctrlPr>
                                <a:rPr lang="en-US" sz="2500" b="0" i="1" smtClean="0">
                                  <a:solidFill>
                                    <a:srgbClr val="000000"/>
                                  </a:solidFill>
                                  <a:latin typeface="Cambria Math" panose="02040503050406030204" pitchFamily="18" charset="0"/>
                                  <a:cs typeface="Arial" panose="020B0604020202020204" pitchFamily="34" charset="0"/>
                                </a:rPr>
                              </m:ctrlPr>
                            </m:sSubPr>
                            <m:e>
                              <m:r>
                                <a:rPr lang="en-US" sz="2500" b="0" i="1" smtClean="0">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1</m:t>
                              </m:r>
                            </m:sub>
                          </m:sSub>
                        </m:e>
                      </m:d>
                    </m:oMath>
                  </a14:m>
                  <a:r>
                    <a:rPr lang="en-US" sz="2500" b="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2</a:t>
                  </a:r>
                  <a:r>
                    <a:rPr lang="en-US" sz="2500">
                      <a:solidFill>
                        <a:srgbClr val="000000"/>
                      </a:solidFill>
                      <a:cs typeface="Arial" panose="020B0604020202020204" pitchFamily="34" charset="0"/>
                    </a:rPr>
                    <a:t> = </a:t>
                  </a:r>
                  <a14:m>
                    <m:oMath xmlns:m="http://schemas.openxmlformats.org/officeDocument/2006/math">
                      <m:d>
                        <m:dPr>
                          <m:begChr m:val="|"/>
                          <m:endChr m:val="|"/>
                          <m:ctrlPr>
                            <a:rPr lang="en-US" sz="2500" i="1">
                              <a:solidFill>
                                <a:srgbClr val="000000"/>
                              </a:solidFill>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i="1">
                              <a:solidFill>
                                <a:srgbClr val="000000"/>
                              </a:solidFill>
                              <a:latin typeface="Cambria Math" panose="02040503050406030204" pitchFamily="18" charset="0"/>
                              <a:cs typeface="Arial" panose="020B0604020202020204" pitchFamily="34" charset="0"/>
                            </a:rPr>
                            <m:t>−</m:t>
                          </m:r>
                          <m:sSub>
                            <m:sSubPr>
                              <m:ctrlPr>
                                <a:rPr lang="en-US" sz="2500" i="1">
                                  <a:solidFill>
                                    <a:srgbClr val="000000"/>
                                  </a:solidFill>
                                  <a:latin typeface="Cambria Math" panose="02040503050406030204" pitchFamily="18" charset="0"/>
                                  <a:cs typeface="Arial" panose="020B0604020202020204" pitchFamily="34" charset="0"/>
                                </a:rPr>
                              </m:ctrlPr>
                            </m:sSubPr>
                            <m:e>
                              <m:r>
                                <a:rPr lang="en-US" sz="2500" i="1">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2</m:t>
                              </m:r>
                            </m:sub>
                          </m:sSub>
                        </m:e>
                      </m:d>
                    </m:oMath>
                  </a14:m>
                  <a:r>
                    <a:rPr lang="en-US" sz="2500">
                      <a:latin typeface="Arial" panose="020B0604020202020204" pitchFamily="34" charset="0"/>
                      <a:ea typeface="Calibri" panose="020F0502020204030204" pitchFamily="34" charset="0"/>
                      <a:cs typeface="Arial" panose="020B0604020202020204" pitchFamily="34" charset="0"/>
                    </a:rPr>
                    <a:t>; </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3</a:t>
                  </a:r>
                  <a:r>
                    <a:rPr lang="en-US" sz="2500">
                      <a:solidFill>
                        <a:srgbClr val="000000"/>
                      </a:solidFill>
                      <a:cs typeface="Arial" panose="020B0604020202020204" pitchFamily="34" charset="0"/>
                    </a:rPr>
                    <a:t> = </a:t>
                  </a:r>
                  <a14:m>
                    <m:oMath xmlns:m="http://schemas.openxmlformats.org/officeDocument/2006/math">
                      <m:d>
                        <m:dPr>
                          <m:begChr m:val="|"/>
                          <m:endChr m:val="|"/>
                          <m:ctrlPr>
                            <a:rPr lang="en-US" sz="2500" i="1">
                              <a:solidFill>
                                <a:srgbClr val="000000"/>
                              </a:solidFill>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i="1">
                              <a:solidFill>
                                <a:srgbClr val="000000"/>
                              </a:solidFill>
                              <a:latin typeface="Cambria Math" panose="02040503050406030204" pitchFamily="18" charset="0"/>
                              <a:cs typeface="Arial" panose="020B0604020202020204" pitchFamily="34" charset="0"/>
                            </a:rPr>
                            <m:t>−</m:t>
                          </m:r>
                          <m:sSub>
                            <m:sSubPr>
                              <m:ctrlPr>
                                <a:rPr lang="en-US" sz="2500" i="1">
                                  <a:solidFill>
                                    <a:srgbClr val="000000"/>
                                  </a:solidFill>
                                  <a:latin typeface="Cambria Math" panose="02040503050406030204" pitchFamily="18" charset="0"/>
                                  <a:cs typeface="Arial" panose="020B0604020202020204" pitchFamily="34" charset="0"/>
                                </a:rPr>
                              </m:ctrlPr>
                            </m:sSubPr>
                            <m:e>
                              <m:r>
                                <a:rPr lang="en-US" sz="2500" i="1">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3</m:t>
                              </m:r>
                            </m:sub>
                          </m:sSub>
                        </m:e>
                      </m:d>
                      <m:r>
                        <a:rPr lang="en-US" sz="2500" b="0" i="1" smtClean="0">
                          <a:solidFill>
                            <a:srgbClr val="000000"/>
                          </a:solidFill>
                          <a:latin typeface="Cambria Math" panose="02040503050406030204" pitchFamily="18" charset="0"/>
                          <a:cs typeface="Arial" panose="020B0604020202020204" pitchFamily="34" charset="0"/>
                        </a:rPr>
                        <m:t>…</m:t>
                      </m:r>
                    </m:oMath>
                  </a14:m>
                  <a:endParaRPr lang="vi-VN" sz="2500">
                    <a:ea typeface="Calibri" panose="020F050202020403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40F75308-0368-0727-5C45-2321807430A3}"/>
                    </a:ext>
                  </a:extLst>
                </p:cNvPr>
                <p:cNvSpPr txBox="1">
                  <a:spLocks noRot="1" noChangeAspect="1" noMove="1" noResize="1" noEditPoints="1" noAdjustHandles="1" noChangeArrowheads="1" noChangeShapeType="1" noTextEdit="1"/>
                </p:cNvSpPr>
                <p:nvPr/>
              </p:nvSpPr>
              <p:spPr>
                <a:xfrm>
                  <a:off x="4087719" y="2915901"/>
                  <a:ext cx="7543800" cy="477888"/>
                </a:xfrm>
                <a:prstGeom prst="rect">
                  <a:avLst/>
                </a:prstGeom>
                <a:blipFill>
                  <a:blip r:embed="rId6"/>
                  <a:stretch>
                    <a:fillRect t="-12360" b="-14607"/>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141CDC88-C80E-1A1D-90FB-D423F2F80218}"/>
              </a:ext>
            </a:extLst>
          </p:cNvPr>
          <p:cNvGrpSpPr/>
          <p:nvPr/>
        </p:nvGrpSpPr>
        <p:grpSpPr>
          <a:xfrm>
            <a:off x="3886200" y="1153852"/>
            <a:ext cx="3513048" cy="969219"/>
            <a:chOff x="5231186" y="3112946"/>
            <a:chExt cx="4663325" cy="1110251"/>
          </a:xfrm>
        </p:grpSpPr>
        <p:pic>
          <p:nvPicPr>
            <p:cNvPr id="29" name="Picture 28" descr="empty-red-rectangle">
              <a:extLst>
                <a:ext uri="{FF2B5EF4-FFF2-40B4-BE49-F238E27FC236}">
                  <a16:creationId xmlns:a16="http://schemas.microsoft.com/office/drawing/2014/main" id="{D692B0AF-0F39-58E8-9404-162FFC7EE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4ED7EBE-A947-AEA4-297D-CDA12CAB4017}"/>
                    </a:ext>
                  </a:extLst>
                </p:cNvPr>
                <p:cNvSpPr txBox="1"/>
                <p:nvPr/>
              </p:nvSpPr>
              <p:spPr>
                <a:xfrm>
                  <a:off x="5410200" y="3200400"/>
                  <a:ext cx="4305298" cy="750270"/>
                </a:xfrm>
                <a:prstGeom prst="rect">
                  <a:avLst/>
                </a:prstGeom>
                <a:noFill/>
              </p:spPr>
              <p:txBody>
                <a:bodyPr wrap="square">
                  <a:spAutoFit/>
                </a:bodyPr>
                <a:lstStyle/>
                <a:p>
                  <a:pPr algn="ct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b="0" i="1" smtClean="0">
                              <a:solidFill>
                                <a:srgbClr val="000000"/>
                              </a:solidFill>
                              <a:effectLst/>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sSub>
                            <m:sSubPr>
                              <m:ctrlPr>
                                <a:rPr lang="en-US" sz="3000" i="1" smtClean="0">
                                  <a:solidFill>
                                    <a:srgbClr val="000000"/>
                                  </a:solidFill>
                                  <a:effectLst/>
                                  <a:latin typeface="Cambria Math" panose="02040503050406030204" pitchFamily="18" charset="0"/>
                                  <a:cs typeface="Arial" panose="020B0604020202020204" pitchFamily="34" charset="0"/>
                                </a:rPr>
                              </m:ctrlPr>
                            </m:sSubPr>
                            <m:e>
                              <m:r>
                                <a:rPr lang="en-US" sz="3000" b="0" i="1" smtClean="0">
                                  <a:solidFill>
                                    <a:srgbClr val="000000"/>
                                  </a:solidFill>
                                  <a:effectLst/>
                                  <a:latin typeface="Cambria Math" panose="02040503050406030204" pitchFamily="18" charset="0"/>
                                  <a:cs typeface="Arial" panose="020B0604020202020204" pitchFamily="34" charset="0"/>
                                </a:rPr>
                                <m:t>𝐴</m:t>
                              </m:r>
                            </m:e>
                            <m:sub>
                              <m:r>
                                <a:rPr lang="en-US" sz="3000" b="0" i="1" smtClean="0">
                                  <a:solidFill>
                                    <a:srgbClr val="000000"/>
                                  </a:solidFill>
                                  <a:effectLst/>
                                  <a:latin typeface="Cambria Math" panose="02040503050406030204" pitchFamily="18" charset="0"/>
                                  <a:cs typeface="Arial" panose="020B0604020202020204" pitchFamily="34" charset="0"/>
                                </a:rPr>
                                <m:t>1</m:t>
                              </m:r>
                            </m:sub>
                          </m:sSub>
                          <m:r>
                            <a:rPr lang="en-US" sz="3000" b="0" i="1" smtClean="0">
                              <a:solidFill>
                                <a:srgbClr val="000000"/>
                              </a:solidFill>
                              <a:effectLst/>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2</m:t>
                              </m:r>
                            </m:sub>
                          </m:sSub>
                          <m:r>
                            <a:rPr lang="en-US" sz="3000" i="1">
                              <a:solidFill>
                                <a:srgbClr val="000000"/>
                              </a:solidFill>
                              <a:latin typeface="Cambria Math" panose="02040503050406030204" pitchFamily="18" charset="0"/>
                              <a:cs typeface="Arial" panose="020B0604020202020204" pitchFamily="34" charset="0"/>
                            </a:rPr>
                            <m:t>+</m:t>
                          </m:r>
                          <m:r>
                            <a:rPr lang="en-US" sz="3000" b="0" i="1" smtClean="0">
                              <a:solidFill>
                                <a:srgbClr val="000000"/>
                              </a:solidFill>
                              <a:latin typeface="Cambria Math" panose="02040503050406030204" pitchFamily="18" charset="0"/>
                              <a:cs typeface="Arial" panose="020B0604020202020204" pitchFamily="34" charset="0"/>
                            </a:rPr>
                            <m:t>…</m:t>
                          </m:r>
                          <m:r>
                            <a:rPr lang="en-US" sz="3000" i="1">
                              <a:solidFill>
                                <a:srgbClr val="000000"/>
                              </a:solidFill>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𝑛</m:t>
                              </m:r>
                            </m:sub>
                          </m:sSub>
                        </m:num>
                        <m:den>
                          <m:r>
                            <a:rPr lang="en-US" sz="3000" b="0" i="1" smtClean="0">
                              <a:solidFill>
                                <a:srgbClr val="000000"/>
                              </a:solidFill>
                              <a:effectLst/>
                              <a:latin typeface="Cambria Math" panose="02040503050406030204" pitchFamily="18" charset="0"/>
                              <a:cs typeface="Arial" panose="020B0604020202020204" pitchFamily="34" charset="0"/>
                            </a:rPr>
                            <m:t>𝑛</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a:p>
              </p:txBody>
            </p:sp>
          </mc:Choice>
          <mc:Fallback xmlns="">
            <p:sp>
              <p:nvSpPr>
                <p:cNvPr id="30" name="TextBox 29">
                  <a:extLst>
                    <a:ext uri="{FF2B5EF4-FFF2-40B4-BE49-F238E27FC236}">
                      <a16:creationId xmlns:a16="http://schemas.microsoft.com/office/drawing/2014/main" id="{D4ED7EBE-A947-AEA4-297D-CDA12CAB4017}"/>
                    </a:ext>
                  </a:extLst>
                </p:cNvPr>
                <p:cNvSpPr txBox="1">
                  <a:spLocks noRot="1" noChangeAspect="1" noMove="1" noResize="1" noEditPoints="1" noAdjustHandles="1" noChangeArrowheads="1" noChangeShapeType="1" noTextEdit="1"/>
                </p:cNvSpPr>
                <p:nvPr/>
              </p:nvSpPr>
              <p:spPr>
                <a:xfrm>
                  <a:off x="5410200" y="3200400"/>
                  <a:ext cx="4305298" cy="750270"/>
                </a:xfrm>
                <a:prstGeom prst="rect">
                  <a:avLst/>
                </a:prstGeom>
                <a:blipFill>
                  <a:blip r:embed="rId7"/>
                  <a:stretch>
                    <a:fillRect b="-26168"/>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38D9F1BE-2946-3588-3788-9094881EF21E}"/>
              </a:ext>
            </a:extLst>
          </p:cNvPr>
          <p:cNvGrpSpPr/>
          <p:nvPr/>
        </p:nvGrpSpPr>
        <p:grpSpPr>
          <a:xfrm>
            <a:off x="4624341" y="5594078"/>
            <a:ext cx="4640917" cy="807904"/>
            <a:chOff x="5231186" y="3104854"/>
            <a:chExt cx="4663325" cy="1118343"/>
          </a:xfrm>
        </p:grpSpPr>
        <p:pic>
          <p:nvPicPr>
            <p:cNvPr id="46" name="Picture 45" descr="empty-red-rectangle">
              <a:extLst>
                <a:ext uri="{FF2B5EF4-FFF2-40B4-BE49-F238E27FC236}">
                  <a16:creationId xmlns:a16="http://schemas.microsoft.com/office/drawing/2014/main" id="{2739CC71-364D-C8C4-8A01-645C0543E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7931B92-F8D9-B8E9-2159-3DEF4671A5B7}"/>
                    </a:ext>
                  </a:extLst>
                </p:cNvPr>
                <p:cNvSpPr txBox="1"/>
                <p:nvPr/>
              </p:nvSpPr>
              <p:spPr>
                <a:xfrm>
                  <a:off x="5231186" y="3104854"/>
                  <a:ext cx="4305298" cy="830613"/>
                </a:xfrm>
                <a:prstGeom prst="rect">
                  <a:avLst/>
                </a:prstGeom>
                <a:noFill/>
              </p:spPr>
              <p:txBody>
                <a:bodyPr wrap="square">
                  <a:spAutoFit/>
                </a:bodyPr>
                <a:lstStyle/>
                <a:p>
                  <a:pPr algn="ct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sSub>
                            <m:sSubPr>
                              <m:ctrlPr>
                                <a:rPr lang="en-US" sz="3000" i="1" smtClean="0">
                                  <a:solidFill>
                                    <a:srgbClr val="000000"/>
                                  </a:solidFill>
                                  <a:effectLst/>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𝐴</m:t>
                              </m:r>
                            </m:e>
                            <m:sub>
                              <m:r>
                                <a:rPr lang="en-US" sz="3000" b="0" i="1" smtClean="0">
                                  <a:solidFill>
                                    <a:srgbClr val="000000"/>
                                  </a:solidFill>
                                  <a:effectLst/>
                                  <a:latin typeface="Cambria Math" panose="02040503050406030204" pitchFamily="18" charset="0"/>
                                  <a:cs typeface="Arial" panose="020B0604020202020204" pitchFamily="34" charset="0"/>
                                </a:rPr>
                                <m:t>1</m:t>
                              </m:r>
                            </m:sub>
                          </m:sSub>
                          <m:r>
                            <a:rPr lang="en-US" sz="3000" b="0" i="1" smtClean="0">
                              <a:solidFill>
                                <a:srgbClr val="000000"/>
                              </a:solidFill>
                              <a:effectLst/>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2</m:t>
                              </m:r>
                            </m:sub>
                          </m:sSub>
                          <m:r>
                            <a:rPr lang="en-US" sz="3000" i="1">
                              <a:solidFill>
                                <a:srgbClr val="000000"/>
                              </a:solidFill>
                              <a:latin typeface="Cambria Math" panose="02040503050406030204" pitchFamily="18" charset="0"/>
                              <a:cs typeface="Arial" panose="020B0604020202020204" pitchFamily="34" charset="0"/>
                            </a:rPr>
                            <m:t>+</m:t>
                          </m:r>
                          <m:r>
                            <a:rPr lang="en-US" sz="3000" b="0" i="1" smtClean="0">
                              <a:solidFill>
                                <a:srgbClr val="000000"/>
                              </a:solidFill>
                              <a:latin typeface="Cambria Math" panose="02040503050406030204" pitchFamily="18" charset="0"/>
                              <a:cs typeface="Arial" panose="020B0604020202020204" pitchFamily="34" charset="0"/>
                            </a:rPr>
                            <m:t>…</m:t>
                          </m:r>
                          <m:r>
                            <a:rPr lang="en-US" sz="3000" i="1">
                              <a:solidFill>
                                <a:srgbClr val="000000"/>
                              </a:solidFill>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𝑛</m:t>
                              </m:r>
                            </m:sub>
                          </m:sSub>
                        </m:num>
                        <m:den>
                          <m:r>
                            <a:rPr lang="en-US" sz="3000" b="0" i="1" smtClean="0">
                              <a:solidFill>
                                <a:srgbClr val="000000"/>
                              </a:solidFill>
                              <a:effectLst/>
                              <a:latin typeface="Cambria Math" panose="02040503050406030204" pitchFamily="18" charset="0"/>
                              <a:cs typeface="Arial" panose="020B0604020202020204" pitchFamily="34" charset="0"/>
                            </a:rPr>
                            <m:t>𝑛</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a:p>
              </p:txBody>
            </p:sp>
          </mc:Choice>
          <mc:Fallback xmlns="">
            <p:sp>
              <p:nvSpPr>
                <p:cNvPr id="47" name="TextBox 46">
                  <a:extLst>
                    <a:ext uri="{FF2B5EF4-FFF2-40B4-BE49-F238E27FC236}">
                      <a16:creationId xmlns:a16="http://schemas.microsoft.com/office/drawing/2014/main" id="{E7931B92-F8D9-B8E9-2159-3DEF4671A5B7}"/>
                    </a:ext>
                  </a:extLst>
                </p:cNvPr>
                <p:cNvSpPr txBox="1">
                  <a:spLocks noRot="1" noChangeAspect="1" noMove="1" noResize="1" noEditPoints="1" noAdjustHandles="1" noChangeArrowheads="1" noChangeShapeType="1" noTextEdit="1"/>
                </p:cNvSpPr>
                <p:nvPr/>
              </p:nvSpPr>
              <p:spPr>
                <a:xfrm>
                  <a:off x="5231186" y="3104854"/>
                  <a:ext cx="4305298" cy="830613"/>
                </a:xfrm>
                <a:prstGeom prst="rect">
                  <a:avLst/>
                </a:prstGeom>
                <a:blipFill>
                  <a:blip r:embed="rId8"/>
                  <a:stretch>
                    <a:fillRect b="-51020"/>
                  </a:stretch>
                </a:blipFill>
              </p:spPr>
              <p:txBody>
                <a:bodyPr/>
                <a:lstStyle/>
                <a:p>
                  <a:r>
                    <a:rPr lang="en-US">
                      <a:noFill/>
                    </a:rPr>
                    <a:t> </a:t>
                  </a:r>
                </a:p>
              </p:txBody>
            </p:sp>
          </mc:Fallback>
        </mc:AlternateContent>
      </p:grpSp>
    </p:spTree>
    <p:extLst>
      <p:ext uri="{BB962C8B-B14F-4D97-AF65-F5344CB8AC3E}">
        <p14:creationId xmlns:p14="http://schemas.microsoft.com/office/powerpoint/2010/main" val="10134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2. Cách xác định sai số</a:t>
            </a:r>
            <a:endParaRPr lang="en-US" sz="2500" dirty="0">
              <a:solidFill>
                <a:srgbClr val="0070C0"/>
              </a:solidFill>
              <a:cs typeface="Arial" panose="020B0604020202020204" pitchFamily="34" charset="0"/>
            </a:endParaRPr>
          </a:p>
        </p:txBody>
      </p:sp>
      <p:grpSp>
        <p:nvGrpSpPr>
          <p:cNvPr id="32" name="Group 31">
            <a:extLst>
              <a:ext uri="{FF2B5EF4-FFF2-40B4-BE49-F238E27FC236}">
                <a16:creationId xmlns:a16="http://schemas.microsoft.com/office/drawing/2014/main" id="{6AFDBD87-B471-A212-2AB1-0494A5DF20B6}"/>
              </a:ext>
            </a:extLst>
          </p:cNvPr>
          <p:cNvGrpSpPr/>
          <p:nvPr/>
        </p:nvGrpSpPr>
        <p:grpSpPr>
          <a:xfrm>
            <a:off x="3200400" y="1757738"/>
            <a:ext cx="3338888" cy="909261"/>
            <a:chOff x="5231186" y="3112945"/>
            <a:chExt cx="4663325" cy="1172319"/>
          </a:xfrm>
        </p:grpSpPr>
        <p:pic>
          <p:nvPicPr>
            <p:cNvPr id="41" name="Picture 40" descr="empty-red-rectangle">
              <a:extLst>
                <a:ext uri="{FF2B5EF4-FFF2-40B4-BE49-F238E27FC236}">
                  <a16:creationId xmlns:a16="http://schemas.microsoft.com/office/drawing/2014/main" id="{ECB3BF73-9E81-BC4F-3683-DDF6D6967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5"/>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921AF04-01C1-9684-C0AB-01022294E980}"/>
                    </a:ext>
                  </a:extLst>
                </p:cNvPr>
                <p:cNvSpPr txBox="1"/>
                <p:nvPr/>
              </p:nvSpPr>
              <p:spPr>
                <a:xfrm>
                  <a:off x="5410199" y="3304804"/>
                  <a:ext cx="4305298" cy="980460"/>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oMath>
                  </a14:m>
                  <a:r>
                    <a:rPr lang="en-US" sz="3000" i="1"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dc</a:t>
                  </a:r>
                  <a:endParaRPr lang="en-US" sz="3000"/>
                </a:p>
              </p:txBody>
            </p:sp>
          </mc:Choice>
          <mc:Fallback xmlns="">
            <p:sp>
              <p:nvSpPr>
                <p:cNvPr id="42" name="TextBox 41">
                  <a:extLst>
                    <a:ext uri="{FF2B5EF4-FFF2-40B4-BE49-F238E27FC236}">
                      <a16:creationId xmlns:a16="http://schemas.microsoft.com/office/drawing/2014/main" id="{A921AF04-01C1-9684-C0AB-01022294E980}"/>
                    </a:ext>
                  </a:extLst>
                </p:cNvPr>
                <p:cNvSpPr txBox="1">
                  <a:spLocks noRot="1" noChangeAspect="1" noMove="1" noResize="1" noEditPoints="1" noAdjustHandles="1" noChangeArrowheads="1" noChangeShapeType="1" noTextEdit="1"/>
                </p:cNvSpPr>
                <p:nvPr/>
              </p:nvSpPr>
              <p:spPr>
                <a:xfrm>
                  <a:off x="5410199" y="3304804"/>
                  <a:ext cx="4305298" cy="980460"/>
                </a:xfrm>
                <a:prstGeom prst="rect">
                  <a:avLst/>
                </a:prstGeom>
                <a:blipFill>
                  <a:blip r:embed="rId5"/>
                  <a:stretch>
                    <a:fillRect t="-1209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2982C81-2407-A7F5-33D4-C0A963C0929E}"/>
                  </a:ext>
                </a:extLst>
              </p:cNvPr>
              <p:cNvSpPr txBox="1"/>
              <p:nvPr/>
            </p:nvSpPr>
            <p:spPr>
              <a:xfrm>
                <a:off x="6858000" y="1925894"/>
                <a:ext cx="3671516" cy="477054"/>
              </a:xfrm>
              <a:prstGeom prst="rect">
                <a:avLst/>
              </a:prstGeom>
              <a:noFill/>
            </p:spPr>
            <p:txBody>
              <a:bodyPr wrap="square">
                <a:spAutoFit/>
              </a:bodyPr>
              <a:lstStyle/>
              <a:p>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500" i="1">
                        <a:solidFill>
                          <a:srgbClr val="000000"/>
                        </a:solidFill>
                        <a:latin typeface="Cambria Math" panose="02040503050406030204" pitchFamily="18" charset="0"/>
                        <a:cs typeface="Arial" panose="020B0604020202020204" pitchFamily="34" charset="0"/>
                      </a:rPr>
                      <m:t>𝐴</m:t>
                    </m:r>
                    <m:r>
                      <a:rPr lang="en-US" sz="2500" b="0" i="1" baseline="-25000" smtClean="0">
                        <a:solidFill>
                          <a:srgbClr val="000000"/>
                        </a:solidFill>
                        <a:latin typeface="Cambria Math" panose="02040503050406030204" pitchFamily="18" charset="0"/>
                        <a:cs typeface="Arial" panose="020B0604020202020204" pitchFamily="34" charset="0"/>
                      </a:rPr>
                      <m:t>𝑑𝑐</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sai số dụng cụ</a:t>
                </a:r>
                <a:endParaRPr lang="en-US" sz="2500"/>
              </a:p>
            </p:txBody>
          </p:sp>
        </mc:Choice>
        <mc:Fallback xmlns="">
          <p:sp>
            <p:nvSpPr>
              <p:cNvPr id="43" name="TextBox 42">
                <a:extLst>
                  <a:ext uri="{FF2B5EF4-FFF2-40B4-BE49-F238E27FC236}">
                    <a16:creationId xmlns:a16="http://schemas.microsoft.com/office/drawing/2014/main" id="{E2982C81-2407-A7F5-33D4-C0A963C0929E}"/>
                  </a:ext>
                </a:extLst>
              </p:cNvPr>
              <p:cNvSpPr txBox="1">
                <a:spLocks noRot="1" noChangeAspect="1" noMove="1" noResize="1" noEditPoints="1" noAdjustHandles="1" noChangeArrowheads="1" noChangeShapeType="1" noTextEdit="1"/>
              </p:cNvSpPr>
              <p:nvPr/>
            </p:nvSpPr>
            <p:spPr>
              <a:xfrm>
                <a:off x="6858000" y="1925894"/>
                <a:ext cx="3671516" cy="477054"/>
              </a:xfrm>
              <a:prstGeom prst="rect">
                <a:avLst/>
              </a:prstGeom>
              <a:blipFill>
                <a:blip r:embed="rId6"/>
                <a:stretch>
                  <a:fillRect l="-498" t="-12821" b="-28205"/>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75AA408F-FEBA-F605-EC6E-91B26D315F8C}"/>
              </a:ext>
            </a:extLst>
          </p:cNvPr>
          <p:cNvSpPr txBox="1"/>
          <p:nvPr/>
        </p:nvSpPr>
        <p:spPr>
          <a:xfrm>
            <a:off x="533400" y="1237180"/>
            <a:ext cx="10806542"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tuyệt đối  =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dụng cụ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31" name="TextBox 30">
            <a:extLst>
              <a:ext uri="{FF2B5EF4-FFF2-40B4-BE49-F238E27FC236}">
                <a16:creationId xmlns:a16="http://schemas.microsoft.com/office/drawing/2014/main" id="{F83133B6-99FD-593F-AFFA-FB03A135F0FC}"/>
              </a:ext>
            </a:extLst>
          </p:cNvPr>
          <p:cNvSpPr txBox="1"/>
          <p:nvPr/>
        </p:nvSpPr>
        <p:spPr>
          <a:xfrm>
            <a:off x="692729" y="2795369"/>
            <a:ext cx="10806542" cy="885755"/>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tỉ đối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 phép đo là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 lệ phần trăm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tuyệt đối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trung bình</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của đại lượng đo, cho biết mức độ chính xác của phép đo.</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34" name="TextBox 33">
            <a:extLst>
              <a:ext uri="{FF2B5EF4-FFF2-40B4-BE49-F238E27FC236}">
                <a16:creationId xmlns:a16="http://schemas.microsoft.com/office/drawing/2014/main" id="{2D5297A9-09FA-93F2-27F1-E4812E074AC3}"/>
              </a:ext>
            </a:extLst>
          </p:cNvPr>
          <p:cNvSpPr txBox="1"/>
          <p:nvPr/>
        </p:nvSpPr>
        <p:spPr>
          <a:xfrm>
            <a:off x="2846016" y="5404740"/>
            <a:ext cx="7696200"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số tỉ đối càng nhỏ, phép đo càng chính xác</a:t>
            </a:r>
            <a:endParaRPr lang="en-US" sz="2500"/>
          </a:p>
        </p:txBody>
      </p:sp>
      <p:grpSp>
        <p:nvGrpSpPr>
          <p:cNvPr id="48" name="Group 47">
            <a:extLst>
              <a:ext uri="{FF2B5EF4-FFF2-40B4-BE49-F238E27FC236}">
                <a16:creationId xmlns:a16="http://schemas.microsoft.com/office/drawing/2014/main" id="{4D8C577F-1261-3B5F-1EEC-70CFB015A348}"/>
              </a:ext>
            </a:extLst>
          </p:cNvPr>
          <p:cNvGrpSpPr/>
          <p:nvPr/>
        </p:nvGrpSpPr>
        <p:grpSpPr>
          <a:xfrm>
            <a:off x="3376374" y="3996002"/>
            <a:ext cx="3276599" cy="987289"/>
            <a:chOff x="5231186" y="3112946"/>
            <a:chExt cx="4663325" cy="1110251"/>
          </a:xfrm>
        </p:grpSpPr>
        <p:pic>
          <p:nvPicPr>
            <p:cNvPr id="49" name="Picture 48" descr="empty-red-rectangle">
              <a:extLst>
                <a:ext uri="{FF2B5EF4-FFF2-40B4-BE49-F238E27FC236}">
                  <a16:creationId xmlns:a16="http://schemas.microsoft.com/office/drawing/2014/main" id="{1C153F28-F098-2596-06A8-FB45EC61D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2BEC75A-751F-17C5-7D44-E20BF9799A41}"/>
                    </a:ext>
                  </a:extLst>
                </p:cNvPr>
                <p:cNvSpPr txBox="1"/>
                <p:nvPr/>
              </p:nvSpPr>
              <p:spPr>
                <a:xfrm>
                  <a:off x="5351028" y="3209898"/>
                  <a:ext cx="4305298" cy="931320"/>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i="1" smtClean="0">
                          <a:solidFill>
                            <a:srgbClr val="000000"/>
                          </a:solidFill>
                          <a:effectLst/>
                          <a:latin typeface="Cambria Math" panose="02040503050406030204" pitchFamily="18" charset="0"/>
                          <a:cs typeface="Arial" panose="020B0604020202020204" pitchFamily="34" charset="0"/>
                        </a:rPr>
                        <m:t>𝐴</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smtClean="0">
                              <a:solidFill>
                                <a:srgbClr val="000000"/>
                              </a:solidFill>
                              <a:effectLst/>
                              <a:latin typeface="Cambria Math" panose="02040503050406030204" pitchFamily="18" charset="0"/>
                              <a:cs typeface="Arial" panose="020B0604020202020204" pitchFamily="34" charset="0"/>
                            </a:rPr>
                            <m:t>𝐴</m:t>
                          </m:r>
                        </m:num>
                        <m:den>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endParaRPr lang="en-US" sz="3000"/>
                </a:p>
              </p:txBody>
            </p:sp>
          </mc:Choice>
          <mc:Fallback xmlns="">
            <p:sp>
              <p:nvSpPr>
                <p:cNvPr id="50" name="TextBox 49">
                  <a:extLst>
                    <a:ext uri="{FF2B5EF4-FFF2-40B4-BE49-F238E27FC236}">
                      <a16:creationId xmlns:a16="http://schemas.microsoft.com/office/drawing/2014/main" id="{52BEC75A-751F-17C5-7D44-E20BF9799A41}"/>
                    </a:ext>
                  </a:extLst>
                </p:cNvPr>
                <p:cNvSpPr txBox="1">
                  <a:spLocks noRot="1" noChangeAspect="1" noMove="1" noResize="1" noEditPoints="1" noAdjustHandles="1" noChangeArrowheads="1" noChangeShapeType="1" noTextEdit="1"/>
                </p:cNvSpPr>
                <p:nvPr/>
              </p:nvSpPr>
              <p:spPr>
                <a:xfrm>
                  <a:off x="5351028" y="3209898"/>
                  <a:ext cx="4305298" cy="931320"/>
                </a:xfrm>
                <a:prstGeom prst="rect">
                  <a:avLst/>
                </a:prstGeom>
                <a:blipFill>
                  <a:blip r:embed="rId7"/>
                  <a:stretch>
                    <a:fillRect r="-3629" b="-8824"/>
                  </a:stretch>
                </a:blipFill>
              </p:spPr>
              <p:txBody>
                <a:bodyPr/>
                <a:lstStyle/>
                <a:p>
                  <a:r>
                    <a:rPr lang="en-US">
                      <a:noFill/>
                    </a:rPr>
                    <a:t> </a:t>
                  </a:r>
                </a:p>
              </p:txBody>
            </p:sp>
          </mc:Fallback>
        </mc:AlternateContent>
      </p:grpSp>
    </p:spTree>
    <p:extLst>
      <p:ext uri="{BB962C8B-B14F-4D97-AF65-F5344CB8AC3E}">
        <p14:creationId xmlns:p14="http://schemas.microsoft.com/office/powerpoint/2010/main" val="368987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1"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D9081F6-5ED7-97A9-F020-7F263073E823}"/>
              </a:ext>
            </a:extLst>
          </p:cNvPr>
          <p:cNvGrpSpPr/>
          <p:nvPr/>
        </p:nvGrpSpPr>
        <p:grpSpPr>
          <a:xfrm>
            <a:off x="-12700" y="99461"/>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3. Cách xác định sai số phép đo gián tiếp</a:t>
            </a:r>
            <a:endParaRPr lang="en-US" sz="2500" dirty="0">
              <a:solidFill>
                <a:srgbClr val="0070C0"/>
              </a:solidFill>
              <a:cs typeface="Arial" panose="020B0604020202020204" pitchFamily="34" charset="0"/>
            </a:endParaRPr>
          </a:p>
        </p:txBody>
      </p:sp>
      <p:sp>
        <p:nvSpPr>
          <p:cNvPr id="21" name="TextBox 20">
            <a:extLst>
              <a:ext uri="{FF2B5EF4-FFF2-40B4-BE49-F238E27FC236}">
                <a16:creationId xmlns:a16="http://schemas.microsoft.com/office/drawing/2014/main" id="{385FDFBF-227B-E844-33E9-EF993F443700}"/>
              </a:ext>
            </a:extLst>
          </p:cNvPr>
          <p:cNvSpPr txBox="1"/>
          <p:nvPr/>
        </p:nvSpPr>
        <p:spPr>
          <a:xfrm>
            <a:off x="866621" y="1215151"/>
            <a:ext cx="9877579"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Để xác định sai số của phép đo gián tiếp, vận dụng quy tắc sau: </a:t>
            </a:r>
          </a:p>
        </p:txBody>
      </p:sp>
      <p:sp>
        <p:nvSpPr>
          <p:cNvPr id="23" name="TextBox 22">
            <a:extLst>
              <a:ext uri="{FF2B5EF4-FFF2-40B4-BE49-F238E27FC236}">
                <a16:creationId xmlns:a16="http://schemas.microsoft.com/office/drawing/2014/main" id="{92E47FDD-844D-DA27-858B-E95454A5E5AB}"/>
              </a:ext>
            </a:extLst>
          </p:cNvPr>
          <p:cNvSpPr txBox="1"/>
          <p:nvPr/>
        </p:nvSpPr>
        <p:spPr>
          <a:xfrm>
            <a:off x="1172927" y="5251737"/>
            <a:ext cx="7699156"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rPr>
              <a:t>- Từ sai số tỉ đối, tính được sai số tuyệt đối</a:t>
            </a:r>
            <a:endParaRPr lang="en-US" sz="2500"/>
          </a:p>
        </p:txBody>
      </p:sp>
      <p:sp>
        <p:nvSpPr>
          <p:cNvPr id="25" name="TextBox 24">
            <a:extLst>
              <a:ext uri="{FF2B5EF4-FFF2-40B4-BE49-F238E27FC236}">
                <a16:creationId xmlns:a16="http://schemas.microsoft.com/office/drawing/2014/main" id="{340E6BA0-C3F6-60E6-8CC8-F4C95BF15788}"/>
              </a:ext>
            </a:extLst>
          </p:cNvPr>
          <p:cNvSpPr txBox="1"/>
          <p:nvPr/>
        </p:nvSpPr>
        <p:spPr>
          <a:xfrm>
            <a:off x="942820" y="3293620"/>
            <a:ext cx="10058400"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tỉ đối của một tích hay thường thi bằng tổng các sai số tỉ đối của các thừa số.</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 name="Group 1">
            <a:extLst>
              <a:ext uri="{FF2B5EF4-FFF2-40B4-BE49-F238E27FC236}">
                <a16:creationId xmlns:a16="http://schemas.microsoft.com/office/drawing/2014/main" id="{97E26BC7-191F-E8C4-B6B8-FD3E973DA627}"/>
              </a:ext>
            </a:extLst>
          </p:cNvPr>
          <p:cNvGrpSpPr/>
          <p:nvPr/>
        </p:nvGrpSpPr>
        <p:grpSpPr>
          <a:xfrm>
            <a:off x="2073301" y="2570908"/>
            <a:ext cx="2638399" cy="533400"/>
            <a:chOff x="2073301" y="2570908"/>
            <a:chExt cx="2638399" cy="533400"/>
          </a:xfrm>
        </p:grpSpPr>
        <p:pic>
          <p:nvPicPr>
            <p:cNvPr id="26" name="Picture 5" descr="empty-blue-rectangle">
              <a:extLst>
                <a:ext uri="{FF2B5EF4-FFF2-40B4-BE49-F238E27FC236}">
                  <a16:creationId xmlns:a16="http://schemas.microsoft.com/office/drawing/2014/main" id="{86EB06DE-C5F5-893C-2FB0-7B5ECF62D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301" y="2570908"/>
              <a:ext cx="26383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EBFCB299-752F-CBB5-E83B-678E651A139D}"/>
                </a:ext>
              </a:extLst>
            </p:cNvPr>
            <p:cNvSpPr txBox="1"/>
            <p:nvPr/>
          </p:nvSpPr>
          <p:spPr>
            <a:xfrm>
              <a:off x="2174900" y="2618540"/>
              <a:ext cx="2498699"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B + C</a:t>
              </a:r>
              <a:endParaRPr lang="en-US" sz="2500"/>
            </a:p>
          </p:txBody>
        </p:sp>
      </p:grpSp>
      <p:grpSp>
        <p:nvGrpSpPr>
          <p:cNvPr id="4" name="Group 3">
            <a:extLst>
              <a:ext uri="{FF2B5EF4-FFF2-40B4-BE49-F238E27FC236}">
                <a16:creationId xmlns:a16="http://schemas.microsoft.com/office/drawing/2014/main" id="{8F96FFF7-A289-DCBD-9C68-4ACD488D723C}"/>
              </a:ext>
            </a:extLst>
          </p:cNvPr>
          <p:cNvGrpSpPr/>
          <p:nvPr/>
        </p:nvGrpSpPr>
        <p:grpSpPr>
          <a:xfrm>
            <a:off x="2136801" y="4226863"/>
            <a:ext cx="2574899" cy="701859"/>
            <a:chOff x="2136801" y="4226863"/>
            <a:chExt cx="2574899" cy="701859"/>
          </a:xfrm>
        </p:grpSpPr>
        <p:pic>
          <p:nvPicPr>
            <p:cNvPr id="28" name="Picture 5" descr="empty-blue-rectangle">
              <a:extLst>
                <a:ext uri="{FF2B5EF4-FFF2-40B4-BE49-F238E27FC236}">
                  <a16:creationId xmlns:a16="http://schemas.microsoft.com/office/drawing/2014/main" id="{FBDBA71A-0B59-6C56-29D4-BE2CE6342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801" y="4226863"/>
              <a:ext cx="2574899" cy="7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010E8ECB-658C-3721-A67C-A2C06C1E0978}"/>
                </a:ext>
              </a:extLst>
            </p:cNvPr>
            <p:cNvSpPr txBox="1"/>
            <p:nvPr/>
          </p:nvSpPr>
          <p:spPr>
            <a:xfrm>
              <a:off x="2749164" y="4311707"/>
              <a:ext cx="1810136" cy="523220"/>
            </a:xfrm>
            <a:prstGeom prst="rect">
              <a:avLst/>
            </a:prstGeom>
            <a:noFill/>
          </p:spPr>
          <p:txBody>
            <a:bodyPr wrap="square">
              <a:spAutoFit/>
            </a:bodyPr>
            <a:lstStyle/>
            <a:p>
              <a:pPr marR="0"/>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B.C</a:t>
              </a:r>
              <a:endPar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 name="Group 2">
            <a:extLst>
              <a:ext uri="{FF2B5EF4-FFF2-40B4-BE49-F238E27FC236}">
                <a16:creationId xmlns:a16="http://schemas.microsoft.com/office/drawing/2014/main" id="{AADBDE06-A3C2-11FD-1563-9B23171059F5}"/>
              </a:ext>
            </a:extLst>
          </p:cNvPr>
          <p:cNvGrpSpPr/>
          <p:nvPr/>
        </p:nvGrpSpPr>
        <p:grpSpPr>
          <a:xfrm>
            <a:off x="6096000" y="2601817"/>
            <a:ext cx="3305201" cy="533400"/>
            <a:chOff x="6096000" y="2601817"/>
            <a:chExt cx="3305201" cy="533400"/>
          </a:xfrm>
        </p:grpSpPr>
        <p:pic>
          <p:nvPicPr>
            <p:cNvPr id="46" name="Picture 5" descr="empty-blue-rectangle">
              <a:extLst>
                <a:ext uri="{FF2B5EF4-FFF2-40B4-BE49-F238E27FC236}">
                  <a16:creationId xmlns:a16="http://schemas.microsoft.com/office/drawing/2014/main" id="{23B85385-6ED4-9EF0-71F9-8B192E974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01817"/>
              <a:ext cx="33052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FFE6BC54-4B9B-9FC7-39EF-6601E2A59ABE}"/>
                </a:ext>
              </a:extLst>
            </p:cNvPr>
            <p:cNvSpPr txBox="1"/>
            <p:nvPr/>
          </p:nvSpPr>
          <p:spPr>
            <a:xfrm>
              <a:off x="6505601" y="2641493"/>
              <a:ext cx="2667000" cy="493723"/>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B</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C</a:t>
              </a:r>
              <a:endParaRPr lang="en-US" sz="2500"/>
            </a:p>
          </p:txBody>
        </p:sp>
      </p:grpSp>
      <p:grpSp>
        <p:nvGrpSpPr>
          <p:cNvPr id="5" name="Group 4">
            <a:extLst>
              <a:ext uri="{FF2B5EF4-FFF2-40B4-BE49-F238E27FC236}">
                <a16:creationId xmlns:a16="http://schemas.microsoft.com/office/drawing/2014/main" id="{F3EEE158-A4DE-BC3F-0B1C-CA0E17D92A40}"/>
              </a:ext>
            </a:extLst>
          </p:cNvPr>
          <p:cNvGrpSpPr/>
          <p:nvPr/>
        </p:nvGrpSpPr>
        <p:grpSpPr>
          <a:xfrm>
            <a:off x="6180822" y="4188480"/>
            <a:ext cx="3472016" cy="701859"/>
            <a:chOff x="6180822" y="4188480"/>
            <a:chExt cx="3472016" cy="701859"/>
          </a:xfrm>
        </p:grpSpPr>
        <p:pic>
          <p:nvPicPr>
            <p:cNvPr id="52" name="Picture 5" descr="empty-blue-rectangle">
              <a:extLst>
                <a:ext uri="{FF2B5EF4-FFF2-40B4-BE49-F238E27FC236}">
                  <a16:creationId xmlns:a16="http://schemas.microsoft.com/office/drawing/2014/main" id="{88195627-13AF-5849-169E-B5861B980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822" y="4188480"/>
              <a:ext cx="3103316" cy="7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a:extLst>
                <a:ext uri="{FF2B5EF4-FFF2-40B4-BE49-F238E27FC236}">
                  <a16:creationId xmlns:a16="http://schemas.microsoft.com/office/drawing/2014/main" id="{651FBA12-57F3-DC68-FB40-05B95731F41B}"/>
                </a:ext>
              </a:extLst>
            </p:cNvPr>
            <p:cNvSpPr txBox="1"/>
            <p:nvPr/>
          </p:nvSpPr>
          <p:spPr>
            <a:xfrm>
              <a:off x="6549522" y="4311707"/>
              <a:ext cx="3103316" cy="523220"/>
            </a:xfrm>
            <a:prstGeom prst="rect">
              <a:avLst/>
            </a:prstGeom>
            <a:noFill/>
          </p:spPr>
          <p:txBody>
            <a:bodyPr wrap="square">
              <a:spAutoFit/>
            </a:bodyPr>
            <a:lstStyle/>
            <a:p>
              <a:pPr marR="0"/>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B</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C</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grpSp>
      <p:sp>
        <p:nvSpPr>
          <p:cNvPr id="20" name="TextBox 19">
            <a:extLst>
              <a:ext uri="{FF2B5EF4-FFF2-40B4-BE49-F238E27FC236}">
                <a16:creationId xmlns:a16="http://schemas.microsoft.com/office/drawing/2014/main" id="{9BE2767F-C55B-9253-63AD-67AA6CC00728}"/>
              </a:ext>
            </a:extLst>
          </p:cNvPr>
          <p:cNvSpPr txBox="1"/>
          <p:nvPr/>
        </p:nvSpPr>
        <p:spPr>
          <a:xfrm>
            <a:off x="786023" y="1600809"/>
            <a:ext cx="9877579"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tuyệt đối của một tổng hay hiệu bằng tổng các sai số tuyệt đối của các số hạng.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08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EA8F50-3668-5082-137B-2DBA6E7C60D8}"/>
              </a:ext>
            </a:extLst>
          </p:cNvPr>
          <p:cNvGrpSpPr/>
          <p:nvPr/>
        </p:nvGrpSpPr>
        <p:grpSpPr>
          <a:xfrm>
            <a:off x="-12700" y="99461"/>
            <a:ext cx="10317821" cy="551822"/>
            <a:chOff x="-3007" y="2231322"/>
            <a:chExt cx="10253890" cy="770302"/>
          </a:xfrm>
        </p:grpSpPr>
        <p:grpSp>
          <p:nvGrpSpPr>
            <p:cNvPr id="5" name="Group 70">
              <a:extLst>
                <a:ext uri="{FF2B5EF4-FFF2-40B4-BE49-F238E27FC236}">
                  <a16:creationId xmlns:a16="http://schemas.microsoft.com/office/drawing/2014/main" id="{9838E4F8-63F6-776A-651C-460205011D00}"/>
                </a:ext>
              </a:extLst>
            </p:cNvPr>
            <p:cNvGrpSpPr>
              <a:grpSpLocks/>
            </p:cNvGrpSpPr>
            <p:nvPr/>
          </p:nvGrpSpPr>
          <p:grpSpPr bwMode="auto">
            <a:xfrm>
              <a:off x="286114" y="2280388"/>
              <a:ext cx="5042460" cy="708275"/>
              <a:chOff x="564750" y="3403329"/>
              <a:chExt cx="2596631" cy="1364238"/>
            </a:xfrm>
          </p:grpSpPr>
          <p:pic>
            <p:nvPicPr>
              <p:cNvPr id="8" name="Picture 8" descr="empty-green-rectangle">
                <a:extLst>
                  <a:ext uri="{FF2B5EF4-FFF2-40B4-BE49-F238E27FC236}">
                    <a16:creationId xmlns:a16="http://schemas.microsoft.com/office/drawing/2014/main" id="{B2928A52-BE19-F6C9-DC4C-6FA988B0D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6A8F7A84-4E8E-4A06-51BF-3F4FD7A58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46599A03-A637-6047-BC26-5DBC7680D99B}"/>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741D6430-C97A-AC20-BA04-DB843F14FA47}"/>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id="{96FF7B74-4811-DE57-8BF5-C94F9AFA7563}"/>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3. Cách xác định sai số phép đo gián tiếp</a:t>
            </a:r>
            <a:endParaRPr lang="en-US" sz="2500" dirty="0">
              <a:solidFill>
                <a:srgbClr val="0070C0"/>
              </a:solidFill>
              <a:cs typeface="Arial" panose="020B0604020202020204" pitchFamily="34" charset="0"/>
            </a:endParaRPr>
          </a:p>
        </p:txBody>
      </p:sp>
      <p:sp>
        <p:nvSpPr>
          <p:cNvPr id="12" name="TextBox 11">
            <a:extLst>
              <a:ext uri="{FF2B5EF4-FFF2-40B4-BE49-F238E27FC236}">
                <a16:creationId xmlns:a16="http://schemas.microsoft.com/office/drawing/2014/main" id="{1D815BD5-BF7E-B68E-7D95-624AD03B612B}"/>
              </a:ext>
            </a:extLst>
          </p:cNvPr>
          <p:cNvSpPr txBox="1"/>
          <p:nvPr/>
        </p:nvSpPr>
        <p:spPr>
          <a:xfrm>
            <a:off x="951021" y="1221314"/>
            <a:ext cx="10289956" cy="885755"/>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1: Đo quãng đường s từ A đến C bằng tổng quãng đường s</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từ A đến B và s</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từ B đến C. </a:t>
            </a:r>
          </a:p>
        </p:txBody>
      </p:sp>
      <p:grpSp>
        <p:nvGrpSpPr>
          <p:cNvPr id="13" name="Group 12">
            <a:extLst>
              <a:ext uri="{FF2B5EF4-FFF2-40B4-BE49-F238E27FC236}">
                <a16:creationId xmlns:a16="http://schemas.microsoft.com/office/drawing/2014/main" id="{75DECD79-2A49-DB41-9EFE-9E6058FFF090}"/>
              </a:ext>
            </a:extLst>
          </p:cNvPr>
          <p:cNvGrpSpPr/>
          <p:nvPr/>
        </p:nvGrpSpPr>
        <p:grpSpPr>
          <a:xfrm>
            <a:off x="4165662" y="5562600"/>
            <a:ext cx="2792082" cy="840087"/>
            <a:chOff x="5231186" y="3112946"/>
            <a:chExt cx="4663325" cy="1110251"/>
          </a:xfrm>
        </p:grpSpPr>
        <p:pic>
          <p:nvPicPr>
            <p:cNvPr id="14" name="Picture 13" descr="empty-red-rectangle">
              <a:extLst>
                <a:ext uri="{FF2B5EF4-FFF2-40B4-BE49-F238E27FC236}">
                  <a16:creationId xmlns:a16="http://schemas.microsoft.com/office/drawing/2014/main" id="{26524135-9CA9-63D7-4233-D1A5491A2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1A23761-4581-9C02-8A72-2B1252398D0C}"/>
                    </a:ext>
                  </a:extLst>
                </p:cNvPr>
                <p:cNvSpPr txBox="1"/>
                <p:nvPr/>
              </p:nvSpPr>
              <p:spPr>
                <a:xfrm>
                  <a:off x="5410199" y="3262582"/>
                  <a:ext cx="4305298" cy="622996"/>
                </a:xfrm>
                <a:prstGeom prst="rect">
                  <a:avLst/>
                </a:prstGeom>
                <a:noFill/>
              </p:spPr>
              <p:txBody>
                <a:bodyPr wrap="square">
                  <a:spAutoFit/>
                </a:bodyPr>
                <a:lstStyle/>
                <a:p>
                  <a:pPr algn="ctr"/>
                  <a14:m>
                    <m:oMath xmlns:m="http://schemas.openxmlformats.org/officeDocument/2006/math">
                      <m:r>
                        <a:rPr lang="en-US" sz="30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b="0" i="1" smtClean="0">
                              <a:solidFill>
                                <a:srgbClr val="000000"/>
                              </a:solidFill>
                              <a:effectLst/>
                              <a:latin typeface="Cambria Math" panose="02040503050406030204" pitchFamily="18" charset="0"/>
                              <a:cs typeface="Arial" panose="020B0604020202020204" pitchFamily="34" charset="0"/>
                            </a:rPr>
                            <m:t>𝑣</m:t>
                          </m:r>
                        </m:e>
                      </m:acc>
                    </m:oMath>
                  </a14:m>
                  <a:endParaRPr lang="en-US" sz="3000"/>
                </a:p>
              </p:txBody>
            </p:sp>
          </mc:Choice>
          <mc:Fallback xmlns="">
            <p:sp>
              <p:nvSpPr>
                <p:cNvPr id="15" name="TextBox 14">
                  <a:extLst>
                    <a:ext uri="{FF2B5EF4-FFF2-40B4-BE49-F238E27FC236}">
                      <a16:creationId xmlns:a16="http://schemas.microsoft.com/office/drawing/2014/main" id="{61A23761-4581-9C02-8A72-2B1252398D0C}"/>
                    </a:ext>
                  </a:extLst>
                </p:cNvPr>
                <p:cNvSpPr txBox="1">
                  <a:spLocks noRot="1" noChangeAspect="1" noMove="1" noResize="1" noEditPoints="1" noAdjustHandles="1" noChangeArrowheads="1" noChangeShapeType="1" noTextEdit="1"/>
                </p:cNvSpPr>
                <p:nvPr/>
              </p:nvSpPr>
              <p:spPr>
                <a:xfrm>
                  <a:off x="5410199" y="3262582"/>
                  <a:ext cx="4305298" cy="622996"/>
                </a:xfrm>
                <a:prstGeom prst="rect">
                  <a:avLst/>
                </a:prstGeom>
                <a:blipFill>
                  <a:blip r:embed="rId5"/>
                  <a:stretch>
                    <a:fillRect t="-19481" b="-54545"/>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AD976DB1-C3BE-49A9-0F55-277AC135DF2B}"/>
              </a:ext>
            </a:extLst>
          </p:cNvPr>
          <p:cNvGrpSpPr/>
          <p:nvPr/>
        </p:nvGrpSpPr>
        <p:grpSpPr>
          <a:xfrm>
            <a:off x="3030446" y="4162269"/>
            <a:ext cx="6131105" cy="987289"/>
            <a:chOff x="5231186" y="3112946"/>
            <a:chExt cx="4663325" cy="1110251"/>
          </a:xfrm>
        </p:grpSpPr>
        <p:pic>
          <p:nvPicPr>
            <p:cNvPr id="17" name="Picture 16" descr="empty-red-rectangle">
              <a:extLst>
                <a:ext uri="{FF2B5EF4-FFF2-40B4-BE49-F238E27FC236}">
                  <a16:creationId xmlns:a16="http://schemas.microsoft.com/office/drawing/2014/main" id="{68925C84-5A16-B992-11EA-7483369FE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9CB9ECF-2EC6-9AEA-EA21-26C062B9D369}"/>
                    </a:ext>
                  </a:extLst>
                </p:cNvPr>
                <p:cNvSpPr txBox="1"/>
                <p:nvPr/>
              </p:nvSpPr>
              <p:spPr>
                <a:xfrm>
                  <a:off x="5351028" y="3209898"/>
                  <a:ext cx="4305298" cy="934060"/>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𝑠</m:t>
                          </m:r>
                        </m:num>
                        <m:den>
                          <m:r>
                            <a:rPr lang="en-US" sz="3000" b="0" i="1" smtClean="0">
                              <a:solidFill>
                                <a:srgbClr val="000000"/>
                              </a:solidFill>
                              <a:effectLst/>
                              <a:latin typeface="Cambria Math" panose="02040503050406030204" pitchFamily="18" charset="0"/>
                              <a:cs typeface="Arial" panose="020B0604020202020204" pitchFamily="34" charset="0"/>
                            </a:rPr>
                            <m:t>𝑠</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14:m>
                    <m:oMath xmlns:m="http://schemas.openxmlformats.org/officeDocument/2006/math">
                      <m:f>
                        <m:fPr>
                          <m:ctrlPr>
                            <a:rPr lang="en-US" sz="3000" i="1">
                              <a:solidFill>
                                <a:srgbClr val="000000"/>
                              </a:solidFill>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𝑡</m:t>
                          </m:r>
                        </m:num>
                        <m:den>
                          <m:r>
                            <a:rPr lang="en-US" sz="3000" b="0" i="1" smtClean="0">
                              <a:solidFill>
                                <a:srgbClr val="000000"/>
                              </a:solidFill>
                              <a:latin typeface="Cambria Math" panose="02040503050406030204" pitchFamily="18" charset="0"/>
                              <a:cs typeface="Arial" panose="020B0604020202020204" pitchFamily="34" charset="0"/>
                            </a:rPr>
                            <m:t>𝑡</m:t>
                          </m:r>
                        </m:den>
                      </m:f>
                    </m:oMath>
                  </a14:m>
                  <a: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rPr>
                    <a:t>100% </a:t>
                  </a:r>
                  <a:endParaRPr lang="en-US" sz="3000"/>
                </a:p>
              </p:txBody>
            </p:sp>
          </mc:Choice>
          <mc:Fallback xmlns="">
            <p:sp>
              <p:nvSpPr>
                <p:cNvPr id="18" name="TextBox 17">
                  <a:extLst>
                    <a:ext uri="{FF2B5EF4-FFF2-40B4-BE49-F238E27FC236}">
                      <a16:creationId xmlns:a16="http://schemas.microsoft.com/office/drawing/2014/main" id="{69CB9ECF-2EC6-9AEA-EA21-26C062B9D369}"/>
                    </a:ext>
                  </a:extLst>
                </p:cNvPr>
                <p:cNvSpPr txBox="1">
                  <a:spLocks noRot="1" noChangeAspect="1" noMove="1" noResize="1" noEditPoints="1" noAdjustHandles="1" noChangeArrowheads="1" noChangeShapeType="1" noTextEdit="1"/>
                </p:cNvSpPr>
                <p:nvPr/>
              </p:nvSpPr>
              <p:spPr>
                <a:xfrm>
                  <a:off x="5351028" y="3209898"/>
                  <a:ext cx="4305298" cy="934060"/>
                </a:xfrm>
                <a:prstGeom prst="rect">
                  <a:avLst/>
                </a:prstGeom>
                <a:blipFill>
                  <a:blip r:embed="rId6"/>
                  <a:stretch>
                    <a:fillRect b="-8824"/>
                  </a:stretch>
                </a:blipFill>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6FCA4094-1C17-713F-CBEC-41DEEA6DB95F}"/>
              </a:ext>
            </a:extLst>
          </p:cNvPr>
          <p:cNvGrpSpPr/>
          <p:nvPr/>
        </p:nvGrpSpPr>
        <p:grpSpPr>
          <a:xfrm>
            <a:off x="4495800" y="2225984"/>
            <a:ext cx="3665037" cy="735395"/>
            <a:chOff x="5231186" y="3112946"/>
            <a:chExt cx="4663325" cy="1110251"/>
          </a:xfrm>
        </p:grpSpPr>
        <p:pic>
          <p:nvPicPr>
            <p:cNvPr id="20" name="Picture 19" descr="empty-red-rectangle">
              <a:extLst>
                <a:ext uri="{FF2B5EF4-FFF2-40B4-BE49-F238E27FC236}">
                  <a16:creationId xmlns:a16="http://schemas.microsoft.com/office/drawing/2014/main" id="{3CA98347-C115-DAC0-D869-5AE3CC391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33D8BA2B-6BF5-6EB8-A85D-B4DC9A3D29EC}"/>
                </a:ext>
              </a:extLst>
            </p:cNvPr>
            <p:cNvSpPr txBox="1"/>
            <p:nvPr/>
          </p:nvSpPr>
          <p:spPr>
            <a:xfrm>
              <a:off x="5410199" y="3262582"/>
              <a:ext cx="4305298" cy="893310"/>
            </a:xfrm>
            <a:prstGeom prst="rect">
              <a:avLst/>
            </a:prstGeom>
            <a:noFill/>
          </p:spPr>
          <p:txBody>
            <a:bodyPr wrap="square">
              <a:spAutoFit/>
            </a:bodyPr>
            <a:lstStyle/>
            <a:p>
              <a:pPr>
                <a:lnSpc>
                  <a:spcPct val="107000"/>
                </a:lnSpc>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rPr>
                <a:t>s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s</a:t>
              </a:r>
              <a:r>
                <a:rPr lang="en-US" sz="3200" baseline="-25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s</a:t>
              </a:r>
              <a:r>
                <a:rPr lang="en-US" sz="32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a:t>2</a:t>
              </a:r>
              <a:endParaRPr lang="en-US" sz="3200">
                <a:latin typeface="Calibri" panose="020F0502020204030204" pitchFamily="34" charset="0"/>
                <a:ea typeface="游明朝" panose="02020400000000000000" pitchFamily="18" charset="-128"/>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06DD8D9-2AAC-ABD0-90C3-8F4B2C4F3A2A}"/>
                  </a:ext>
                </a:extLst>
              </p:cNvPr>
              <p:cNvSpPr txBox="1"/>
              <p:nvPr/>
            </p:nvSpPr>
            <p:spPr>
              <a:xfrm>
                <a:off x="1113962" y="3288628"/>
                <a:ext cx="8476321" cy="6071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2: Đo tốc độ theo công thức </a:t>
                </a:r>
                <a14:m>
                  <m:oMath xmlns:m="http://schemas.openxmlformats.org/officeDocument/2006/math">
                    <m:r>
                      <a:rPr lang="en-US" sz="25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𝑣</m:t>
                    </m:r>
                    <m:r>
                      <a:rPr lang="en-US" sz="25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500" b="0" i="1" smtClean="0">
                            <a:solidFill>
                              <a:srgbClr val="000000"/>
                            </a:solidFill>
                            <a:effectLst/>
                            <a:latin typeface="Cambria Math" panose="02040503050406030204" pitchFamily="18" charset="0"/>
                            <a:cs typeface="Times New Roman" panose="02020603050405020304" pitchFamily="18" charset="0"/>
                          </a:rPr>
                        </m:ctrlPr>
                      </m:fPr>
                      <m:num>
                        <m:r>
                          <a:rPr lang="en-US" sz="2500" b="0" i="1" smtClean="0">
                            <a:solidFill>
                              <a:srgbClr val="000000"/>
                            </a:solidFill>
                            <a:effectLst/>
                            <a:latin typeface="Cambria Math" panose="02040503050406030204" pitchFamily="18" charset="0"/>
                            <a:cs typeface="Times New Roman" panose="02020603050405020304" pitchFamily="18" charset="0"/>
                          </a:rPr>
                          <m:t>𝑠</m:t>
                        </m:r>
                      </m:num>
                      <m:den>
                        <m:r>
                          <a:rPr lang="en-US" sz="2500" b="0" i="1" smtClean="0">
                            <a:solidFill>
                              <a:srgbClr val="000000"/>
                            </a:solidFill>
                            <a:effectLst/>
                            <a:latin typeface="Cambria Math" panose="02040503050406030204" pitchFamily="18" charset="0"/>
                            <a:cs typeface="Times New Roman" panose="02020603050405020304" pitchFamily="18" charset="0"/>
                          </a:rPr>
                          <m:t>𝑡</m:t>
                        </m:r>
                      </m:den>
                    </m:f>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phép đo là:</a:t>
                </a:r>
                <a:endParaRPr lang="en-US" sz="2500"/>
              </a:p>
            </p:txBody>
          </p:sp>
        </mc:Choice>
        <mc:Fallback xmlns="">
          <p:sp>
            <p:nvSpPr>
              <p:cNvPr id="23" name="TextBox 22">
                <a:extLst>
                  <a:ext uri="{FF2B5EF4-FFF2-40B4-BE49-F238E27FC236}">
                    <a16:creationId xmlns:a16="http://schemas.microsoft.com/office/drawing/2014/main" id="{F06DD8D9-2AAC-ABD0-90C3-8F4B2C4F3A2A}"/>
                  </a:ext>
                </a:extLst>
              </p:cNvPr>
              <p:cNvSpPr txBox="1">
                <a:spLocks noRot="1" noChangeAspect="1" noMove="1" noResize="1" noEditPoints="1" noAdjustHandles="1" noChangeArrowheads="1" noChangeShapeType="1" noTextEdit="1"/>
              </p:cNvSpPr>
              <p:nvPr/>
            </p:nvSpPr>
            <p:spPr>
              <a:xfrm>
                <a:off x="1113962" y="3288628"/>
                <a:ext cx="8476321" cy="607154"/>
              </a:xfrm>
              <a:prstGeom prst="rect">
                <a:avLst/>
              </a:prstGeom>
              <a:blipFill>
                <a:blip r:embed="rId7"/>
                <a:stretch>
                  <a:fillRect l="-1223" t="-1000" r="-1007" b="-800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4AE90C8E-69F7-5269-A3B1-D5BBC951AE49}"/>
              </a:ext>
            </a:extLst>
          </p:cNvPr>
          <p:cNvSpPr txBox="1"/>
          <p:nvPr/>
        </p:nvSpPr>
        <p:spPr>
          <a:xfrm>
            <a:off x="1178872" y="2350497"/>
            <a:ext cx="3302395"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số tuyệt đối:</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1195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2918C8-7AE3-7778-8CA5-8D6216934A0A}"/>
              </a:ext>
            </a:extLst>
          </p:cNvPr>
          <p:cNvGrpSpPr/>
          <p:nvPr/>
        </p:nvGrpSpPr>
        <p:grpSpPr>
          <a:xfrm>
            <a:off x="-12700" y="99461"/>
            <a:ext cx="10317821" cy="551822"/>
            <a:chOff x="-3007" y="2231322"/>
            <a:chExt cx="10253890" cy="770302"/>
          </a:xfrm>
        </p:grpSpPr>
        <p:grpSp>
          <p:nvGrpSpPr>
            <p:cNvPr id="5" name="Group 70">
              <a:extLst>
                <a:ext uri="{FF2B5EF4-FFF2-40B4-BE49-F238E27FC236}">
                  <a16:creationId xmlns:a16="http://schemas.microsoft.com/office/drawing/2014/main" id="{63684B08-BC6C-9B14-4FA6-B244062C0DAB}"/>
                </a:ext>
              </a:extLst>
            </p:cNvPr>
            <p:cNvGrpSpPr>
              <a:grpSpLocks/>
            </p:cNvGrpSpPr>
            <p:nvPr/>
          </p:nvGrpSpPr>
          <p:grpSpPr bwMode="auto">
            <a:xfrm>
              <a:off x="286114" y="2280388"/>
              <a:ext cx="5042460" cy="708275"/>
              <a:chOff x="564750" y="3403329"/>
              <a:chExt cx="2596631" cy="1364238"/>
            </a:xfrm>
          </p:grpSpPr>
          <p:pic>
            <p:nvPicPr>
              <p:cNvPr id="8" name="Picture 8" descr="empty-green-rectangle">
                <a:extLst>
                  <a:ext uri="{FF2B5EF4-FFF2-40B4-BE49-F238E27FC236}">
                    <a16:creationId xmlns:a16="http://schemas.microsoft.com/office/drawing/2014/main" id="{CDE9D110-5923-89FF-673B-724CB1D5B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2095797E-B8F7-81CA-9426-721CE110C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5571769F-45A7-EBB0-7605-D7F13958048F}"/>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AE25488D-D463-B0ED-2881-0F2B0EF3FA27}"/>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id="{471B4F82-B115-40BA-D515-DDBC72D57F83}"/>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4. Cách ghi kết quả đo</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A9A591F-3910-D7F1-0EC2-5375A0BFDFCD}"/>
                  </a:ext>
                </a:extLst>
              </p:cNvPr>
              <p:cNvSpPr txBox="1"/>
              <p:nvPr/>
            </p:nvSpPr>
            <p:spPr>
              <a:xfrm>
                <a:off x="2752902" y="3037239"/>
                <a:ext cx="7162800" cy="924548"/>
              </a:xfrm>
              <a:prstGeom prst="rect">
                <a:avLst/>
              </a:prstGeom>
              <a:noFill/>
            </p:spPr>
            <p:txBody>
              <a:bodyPr wrap="square">
                <a:spAutoFit/>
              </a:bodyPr>
              <a:lstStyle/>
              <a:p>
                <a:pPr marL="342900" marR="0" indent="-342900">
                  <a:lnSpc>
                    <a:spcPct val="107000"/>
                  </a:lnSpc>
                  <a:spcBef>
                    <a:spcPts val="0"/>
                  </a:spcBef>
                  <a:spcAft>
                    <a:spcPts val="0"/>
                  </a:spcAft>
                  <a:buFont typeface="Arial" panose="020B0604020202020204" pitchFamily="34" charset="0"/>
                  <a:buChar char="•"/>
                </a:pPr>
                <a14:m>
                  <m:oMath xmlns:m="http://schemas.openxmlformats.org/officeDocument/2006/math">
                    <m:r>
                      <a:rPr lang="en-US" sz="28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i="1">
                        <a:solidFill>
                          <a:srgbClr val="000000"/>
                        </a:solidFill>
                        <a:latin typeface="Cambria Math" panose="02040503050406030204" pitchFamily="18" charset="0"/>
                        <a:cs typeface="Arial" panose="020B0604020202020204" pitchFamily="34" charset="0"/>
                      </a:rPr>
                      <m:t>𝐴</m:t>
                    </m:r>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viết đến số chữ số có nghĩa tới đơn vị của ĐCNN trên dụng cụ đo. </a:t>
                </a:r>
              </a:p>
            </p:txBody>
          </p:sp>
        </mc:Choice>
        <mc:Fallback xmlns="">
          <p:sp>
            <p:nvSpPr>
              <p:cNvPr id="14" name="TextBox 13">
                <a:extLst>
                  <a:ext uri="{FF2B5EF4-FFF2-40B4-BE49-F238E27FC236}">
                    <a16:creationId xmlns:a16="http://schemas.microsoft.com/office/drawing/2014/main" id="{CA9A591F-3910-D7F1-0EC2-5375A0BFDFCD}"/>
                  </a:ext>
                </a:extLst>
              </p:cNvPr>
              <p:cNvSpPr txBox="1">
                <a:spLocks noRot="1" noChangeAspect="1" noMove="1" noResize="1" noEditPoints="1" noAdjustHandles="1" noChangeArrowheads="1" noChangeShapeType="1" noTextEdit="1"/>
              </p:cNvSpPr>
              <p:nvPr/>
            </p:nvSpPr>
            <p:spPr>
              <a:xfrm>
                <a:off x="2752902" y="3037239"/>
                <a:ext cx="7162800" cy="924548"/>
              </a:xfrm>
              <a:prstGeom prst="rect">
                <a:avLst/>
              </a:prstGeom>
              <a:blipFill>
                <a:blip r:embed="rId4"/>
                <a:stretch>
                  <a:fillRect t="-1974" b="-1447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D54C068B-D55C-399C-DB22-100D9058B860}"/>
              </a:ext>
            </a:extLst>
          </p:cNvPr>
          <p:cNvSpPr txBox="1"/>
          <p:nvPr/>
        </p:nvSpPr>
        <p:spPr>
          <a:xfrm>
            <a:off x="709053" y="4648200"/>
            <a:ext cx="10492347" cy="1718163"/>
          </a:xfrm>
          <a:prstGeom prst="rect">
            <a:avLst/>
          </a:prstGeom>
          <a:noFill/>
        </p:spPr>
        <p:txBody>
          <a:bodyPr wrap="square">
            <a:spAutoFit/>
          </a:bodyPr>
          <a:lstStyle/>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Quy</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tắc</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làm</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tròn</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b="1" dirty="0">
              <a:effectLst/>
              <a:latin typeface="Calibri" panose="020F0502020204030204" pitchFamily="34" charset="0"/>
              <a:ea typeface="游明朝" panose="02020400000000000000" pitchFamily="18" charset="-128"/>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chỉ</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 thi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vẫn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nguyên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342900" marR="0" indent="-342900">
              <a:lnSpc>
                <a:spcPct val="107000"/>
              </a:lnSpc>
              <a:spcBef>
                <a:spcPts val="0"/>
              </a:spcBef>
              <a:spcAft>
                <a:spcPts val="0"/>
              </a:spcAft>
              <a:buFont typeface="Arial" panose="020B0604020202020204" pitchFamily="34" charset="0"/>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lớn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hoặc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bằng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tăng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thêm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vị</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6" name="Group 15">
            <a:extLst>
              <a:ext uri="{FF2B5EF4-FFF2-40B4-BE49-F238E27FC236}">
                <a16:creationId xmlns:a16="http://schemas.microsoft.com/office/drawing/2014/main" id="{A44A52E3-7FB7-FC15-18BF-07970392C3D7}"/>
              </a:ext>
            </a:extLst>
          </p:cNvPr>
          <p:cNvGrpSpPr/>
          <p:nvPr/>
        </p:nvGrpSpPr>
        <p:grpSpPr>
          <a:xfrm>
            <a:off x="1497986" y="1999402"/>
            <a:ext cx="4810916" cy="832396"/>
            <a:chOff x="5231186" y="3112946"/>
            <a:chExt cx="4663325" cy="1110251"/>
          </a:xfrm>
        </p:grpSpPr>
        <p:pic>
          <p:nvPicPr>
            <p:cNvPr id="17" name="Picture 16" descr="empty-red-rectangle">
              <a:extLst>
                <a:ext uri="{FF2B5EF4-FFF2-40B4-BE49-F238E27FC236}">
                  <a16:creationId xmlns:a16="http://schemas.microsoft.com/office/drawing/2014/main" id="{BCDC62C9-BAC1-8DE9-EBAC-0F9FC1987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15912BE-5216-641B-B5DD-99560DAC1822}"/>
                    </a:ext>
                  </a:extLst>
                </p:cNvPr>
                <p:cNvSpPr txBox="1"/>
                <p:nvPr/>
              </p:nvSpPr>
              <p:spPr>
                <a:xfrm>
                  <a:off x="5493073" y="3333621"/>
                  <a:ext cx="4305298" cy="741746"/>
                </a:xfrm>
                <a:prstGeom prst="rect">
                  <a:avLst/>
                </a:prstGeom>
                <a:noFill/>
              </p:spPr>
              <p:txBody>
                <a:bodyPr wrap="square">
                  <a:spAutoFit/>
                </a:bodyPr>
                <a:lstStyle/>
                <a:p>
                  <a:pPr algn="ctr"/>
                  <a14:m>
                    <m:oMath xmlns:m="http://schemas.openxmlformats.org/officeDocument/2006/math">
                      <m:d>
                        <m:dPr>
                          <m:ctrlPr>
                            <a:rPr lang="en-US" sz="3000" b="0" i="1" smtClean="0">
                              <a:solidFill>
                                <a:srgbClr val="000000"/>
                              </a:solidFill>
                              <a:latin typeface="Cambria Math" panose="02040503050406030204" pitchFamily="18" charset="0"/>
                              <a:cs typeface="Arial" panose="020B0604020202020204" pitchFamily="34" charset="0"/>
                            </a:rPr>
                          </m:ctrlPr>
                        </m:dPr>
                        <m:e>
                          <m:acc>
                            <m:accPr>
                              <m:chr m:val="̅"/>
                              <m:ctrlPr>
                                <a:rPr lang="en-US" sz="3000" i="1" smtClean="0">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r>
                            <m:rPr>
                              <m:nor/>
                            </m:rP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000" b="0" i="1" smtClean="0">
                              <a:solidFill>
                                <a:srgbClr val="000000"/>
                              </a:solidFill>
                              <a:latin typeface="Arial" panose="020B0604020202020204" pitchFamily="34" charset="0"/>
                              <a:ea typeface="Times New Roman" panose="02020603050405020304" pitchFamily="18" charset="0"/>
                              <a:cs typeface="Arial" panose="020B0604020202020204" pitchFamily="34" charset="0"/>
                            </a:rPr>
                            <m:t>−</m:t>
                          </m:r>
                          <m:r>
                            <m:rPr>
                              <m:nor/>
                            </m:rPr>
                            <a:rPr lang="en-US" sz="3000">
                              <a:solidFill>
                                <a:srgbClr val="000000"/>
                              </a:solidFill>
                              <a:cs typeface="Arial" panose="020B0604020202020204" pitchFamily="34" charset="0"/>
                              <a:sym typeface="Symbol" panose="05050102010706020507" pitchFamily="18" charset="2"/>
                            </a:rPr>
                            <m:t> </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d>
                      <m:r>
                        <a:rPr lang="en-US" sz="3000" b="0" i="1" smtClean="0">
                          <a:solidFill>
                            <a:srgbClr val="000000"/>
                          </a:solidFill>
                          <a:latin typeface="Cambria Math" panose="02040503050406030204" pitchFamily="18" charset="0"/>
                          <a:cs typeface="Arial" panose="020B0604020202020204" pitchFamily="34" charset="0"/>
                        </a:rPr>
                        <m:t> </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 </m:t>
                      </m:r>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oMath>
                  </a14:m>
                  <a:r>
                    <a:rPr lang="en-US" sz="3000">
                      <a:solidFill>
                        <a:srgbClr val="000000"/>
                      </a:solidFill>
                      <a:cs typeface="Arial" panose="020B0604020202020204" pitchFamily="34" charset="0"/>
                    </a:rPr>
                    <a:t>(</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r>
                        <a:rPr lang="en-US" sz="3000" b="0" i="1" smtClean="0">
                          <a:solidFill>
                            <a:srgbClr val="000000"/>
                          </a:solidFill>
                          <a:latin typeface="Cambria Math" panose="02040503050406030204" pitchFamily="18" charset="0"/>
                          <a:cs typeface="Arial" panose="020B0604020202020204" pitchFamily="34" charset="0"/>
                        </a:rPr>
                        <m:t>)</m:t>
                      </m:r>
                    </m:oMath>
                  </a14:m>
                  <a:endParaRPr lang="en-US" sz="3000"/>
                </a:p>
              </p:txBody>
            </p:sp>
          </mc:Choice>
          <mc:Fallback xmlns="">
            <p:sp>
              <p:nvSpPr>
                <p:cNvPr id="20" name="TextBox 19">
                  <a:extLst>
                    <a:ext uri="{FF2B5EF4-FFF2-40B4-BE49-F238E27FC236}">
                      <a16:creationId xmlns:a16="http://schemas.microsoft.com/office/drawing/2014/main" id="{C37FDB2C-74CD-4286-9ACF-B499107D3227}"/>
                    </a:ext>
                  </a:extLst>
                </p:cNvPr>
                <p:cNvSpPr txBox="1">
                  <a:spLocks noRot="1" noChangeAspect="1" noMove="1" noResize="1" noEditPoints="1" noAdjustHandles="1" noChangeArrowheads="1" noChangeShapeType="1" noTextEdit="1"/>
                </p:cNvSpPr>
                <p:nvPr/>
              </p:nvSpPr>
              <p:spPr>
                <a:xfrm>
                  <a:off x="5493073" y="3333621"/>
                  <a:ext cx="4305298" cy="741746"/>
                </a:xfrm>
                <a:prstGeom prst="rect">
                  <a:avLst/>
                </a:prstGeom>
                <a:blipFill>
                  <a:blip r:embed="rId6"/>
                  <a:stretch>
                    <a:fillRect t="-16484" b="-34066"/>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539D5C10-BA62-03C7-826F-A98050CD59E0}"/>
              </a:ext>
            </a:extLst>
          </p:cNvPr>
          <p:cNvSpPr txBox="1"/>
          <p:nvPr/>
        </p:nvSpPr>
        <p:spPr>
          <a:xfrm>
            <a:off x="6479896" y="2106455"/>
            <a:ext cx="1184789"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endParaRPr lang="vi-VN" sz="250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1017532B-6546-90A7-4DA1-7CE6907E1833}"/>
              </a:ext>
            </a:extLst>
          </p:cNvPr>
          <p:cNvGrpSpPr/>
          <p:nvPr/>
        </p:nvGrpSpPr>
        <p:grpSpPr>
          <a:xfrm>
            <a:off x="7765138" y="2026832"/>
            <a:ext cx="2616814" cy="861830"/>
            <a:chOff x="5231186" y="3112946"/>
            <a:chExt cx="4663325" cy="1110251"/>
          </a:xfrm>
        </p:grpSpPr>
        <p:pic>
          <p:nvPicPr>
            <p:cNvPr id="21" name="Picture 20" descr="empty-red-rectangle">
              <a:extLst>
                <a:ext uri="{FF2B5EF4-FFF2-40B4-BE49-F238E27FC236}">
                  <a16:creationId xmlns:a16="http://schemas.microsoft.com/office/drawing/2014/main" id="{FC029E38-628C-EDE9-E90E-2CD3F2BE6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FC10F4E-2F14-1F53-9AA8-EC1A2EAC548A}"/>
                    </a:ext>
                  </a:extLst>
                </p:cNvPr>
                <p:cNvSpPr txBox="1"/>
                <p:nvPr/>
              </p:nvSpPr>
              <p:spPr>
                <a:xfrm>
                  <a:off x="5410199" y="3304805"/>
                  <a:ext cx="4305298" cy="716413"/>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oMath>
                  </a14:m>
                  <a:endParaRPr lang="en-US" sz="3000"/>
                </a:p>
              </p:txBody>
            </p:sp>
          </mc:Choice>
          <mc:Fallback xmlns="">
            <p:sp>
              <p:nvSpPr>
                <p:cNvPr id="33" name="TextBox 32">
                  <a:extLst>
                    <a:ext uri="{FF2B5EF4-FFF2-40B4-BE49-F238E27FC236}">
                      <a16:creationId xmlns:a16="http://schemas.microsoft.com/office/drawing/2014/main" id="{46EE4E92-1D7A-4CC2-B26B-051E947DE205}"/>
                    </a:ext>
                  </a:extLst>
                </p:cNvPr>
                <p:cNvSpPr txBox="1">
                  <a:spLocks noRot="1" noChangeAspect="1" noMove="1" noResize="1" noEditPoints="1" noAdjustHandles="1" noChangeArrowheads="1" noChangeShapeType="1" noTextEdit="1"/>
                </p:cNvSpPr>
                <p:nvPr/>
              </p:nvSpPr>
              <p:spPr>
                <a:xfrm>
                  <a:off x="5410199" y="3304805"/>
                  <a:ext cx="4305298" cy="716413"/>
                </a:xfrm>
                <a:prstGeom prst="rect">
                  <a:avLst/>
                </a:prstGeom>
                <a:blipFill>
                  <a:blip r:embed="rId7"/>
                  <a:stretch>
                    <a:fillRect t="-16304" b="-29348"/>
                  </a:stretch>
                </a:blipFill>
              </p:spPr>
              <p:txBody>
                <a:bodyPr/>
                <a:lstStyle/>
                <a:p>
                  <a:r>
                    <a:rPr lang="en-US">
                      <a:noFill/>
                    </a:rPr>
                    <a:t> </a:t>
                  </a:r>
                </a:p>
              </p:txBody>
            </p:sp>
          </mc:Fallback>
        </mc:AlternateContent>
      </p:grpSp>
      <p:sp>
        <p:nvSpPr>
          <p:cNvPr id="24" name="TextBox 23">
            <a:extLst>
              <a:ext uri="{FF2B5EF4-FFF2-40B4-BE49-F238E27FC236}">
                <a16:creationId xmlns:a16="http://schemas.microsoft.com/office/drawing/2014/main" id="{18F239C2-3D40-556F-3141-F16897C68EDD}"/>
              </a:ext>
            </a:extLst>
          </p:cNvPr>
          <p:cNvSpPr txBox="1"/>
          <p:nvPr/>
        </p:nvSpPr>
        <p:spPr>
          <a:xfrm>
            <a:off x="604162" y="1286083"/>
            <a:ext cx="9311540"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Kết quả đo đại lượng A được ghi dưới dạng một khoảng giá trị:</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744799-2C00-7F3E-6511-5950539B7405}"/>
                  </a:ext>
                </a:extLst>
              </p:cNvPr>
              <p:cNvSpPr txBox="1"/>
              <p:nvPr/>
            </p:nvSpPr>
            <p:spPr>
              <a:xfrm>
                <a:off x="2815173" y="3949087"/>
                <a:ext cx="7162800" cy="518604"/>
              </a:xfrm>
              <a:prstGeom prst="rect">
                <a:avLst/>
              </a:prstGeom>
              <a:noFill/>
            </p:spPr>
            <p:txBody>
              <a:bodyPr wrap="square">
                <a:spAutoFit/>
              </a:bodyPr>
              <a:lstStyle/>
              <a:p>
                <a:pPr marL="342900" marR="0" indent="-342900">
                  <a:lnSpc>
                    <a:spcPct val="107000"/>
                  </a:lnSpc>
                  <a:spcBef>
                    <a:spcPts val="0"/>
                  </a:spcBef>
                  <a:spcAft>
                    <a:spcPts val="0"/>
                  </a:spcAft>
                  <a:buFont typeface="Arial" panose="020B0604020202020204" pitchFamily="34" charset="0"/>
                  <a:buChar char="•"/>
                </a:pPr>
                <a14:m>
                  <m:oMath xmlns:m="http://schemas.openxmlformats.org/officeDocument/2006/math">
                    <m:acc>
                      <m:accPr>
                        <m:chr m:val="̅"/>
                        <m:ctrlPr>
                          <a:rPr lang="en-US" sz="2800" i="1" smtClean="0">
                            <a:solidFill>
                              <a:srgbClr val="000000"/>
                            </a:solidFill>
                            <a:effectLst/>
                            <a:latin typeface="Cambria Math" panose="02040503050406030204" pitchFamily="18" charset="0"/>
                            <a:cs typeface="Arial" panose="020B0604020202020204" pitchFamily="34" charset="0"/>
                          </a:rPr>
                        </m:ctrlPr>
                      </m:accPr>
                      <m:e>
                        <m:r>
                          <a:rPr lang="en-US" sz="2800" b="0" i="1" smtClean="0">
                            <a:solidFill>
                              <a:srgbClr val="000000"/>
                            </a:solidFill>
                            <a:effectLst/>
                            <a:latin typeface="Cambria Math" panose="02040503050406030204" pitchFamily="18" charset="0"/>
                            <a:cs typeface="Arial" panose="020B0604020202020204" pitchFamily="34" charset="0"/>
                          </a:rPr>
                          <m:t>𝐴</m:t>
                        </m:r>
                      </m:e>
                    </m:acc>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viết đến bậc thập phân tương ứng với </a:t>
                </a:r>
                <a14:m>
                  <m:oMath xmlns:m="http://schemas.openxmlformats.org/officeDocument/2006/math">
                    <m:r>
                      <a:rPr lang="en-US" sz="24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400" i="1">
                        <a:solidFill>
                          <a:srgbClr val="000000"/>
                        </a:solidFill>
                        <a:latin typeface="Cambria Math" panose="02040503050406030204" pitchFamily="18" charset="0"/>
                        <a:cs typeface="Arial" panose="020B0604020202020204" pitchFamily="34" charset="0"/>
                      </a:rPr>
                      <m:t>𝐴</m:t>
                    </m:r>
                  </m:oMath>
                </a14:m>
                <a:r>
                  <a:rPr lang="en-US" sz="24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F1744799-2C00-7F3E-6511-5950539B7405}"/>
                  </a:ext>
                </a:extLst>
              </p:cNvPr>
              <p:cNvSpPr txBox="1">
                <a:spLocks noRot="1" noChangeAspect="1" noMove="1" noResize="1" noEditPoints="1" noAdjustHandles="1" noChangeArrowheads="1" noChangeShapeType="1" noTextEdit="1"/>
              </p:cNvSpPr>
              <p:nvPr/>
            </p:nvSpPr>
            <p:spPr>
              <a:xfrm>
                <a:off x="2815173" y="3949087"/>
                <a:ext cx="7162800" cy="518604"/>
              </a:xfrm>
              <a:prstGeom prst="rect">
                <a:avLst/>
              </a:prstGeom>
              <a:blipFill>
                <a:blip r:embed="rId8"/>
                <a:stretch>
                  <a:fillRect t="-3529" b="-25882"/>
                </a:stretch>
              </a:blipFill>
            </p:spPr>
            <p:txBody>
              <a:bodyPr/>
              <a:lstStyle/>
              <a:p>
                <a:r>
                  <a:rPr lang="en-US">
                    <a:noFill/>
                  </a:rPr>
                  <a:t> </a:t>
                </a:r>
              </a:p>
            </p:txBody>
          </p:sp>
        </mc:Fallback>
      </mc:AlternateContent>
    </p:spTree>
    <p:extLst>
      <p:ext uri="{BB962C8B-B14F-4D97-AF65-F5344CB8AC3E}">
        <p14:creationId xmlns:p14="http://schemas.microsoft.com/office/powerpoint/2010/main" val="41507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4"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3" y="838923"/>
            <a:ext cx="10864478" cy="232409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1314086" y="768606"/>
            <a:ext cx="9563828" cy="2400657"/>
          </a:xfrm>
          <a:prstGeom prst="rect">
            <a:avLst/>
          </a:prstGeom>
          <a:noFill/>
          <a:ln>
            <a:noFill/>
          </a:ln>
          <a:effectLst/>
        </p:spPr>
        <p:txBody>
          <a:bodyPr wrap="square">
            <a:spAutoFit/>
          </a:bodyPr>
          <a:lstStyle/>
          <a:p>
            <a:pPr marL="0" marR="0">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Dùng các dụng cụ:</a:t>
            </a:r>
          </a:p>
          <a:p>
            <a:pPr marL="800100" lvl="1" indent="-342900">
              <a:buFont typeface="Arial" panose="020B0604020202020204" pitchFamily="34" charset="0"/>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thước có ĐCNN là 1 mm</a:t>
            </a:r>
          </a:p>
          <a:p>
            <a:pPr marL="800100" lvl="1" indent="-342900">
              <a:buFont typeface="Arial" panose="020B0604020202020204" pitchFamily="34" charset="0"/>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ồng hồ đo thời gian có ĐCNN 0,01 s </a:t>
            </a:r>
          </a:p>
          <a:p>
            <a:pPr marL="342900" marR="0" indent="-342900">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5 lần thời gian chuyển động của chiếc xe đồ chơi chạy bằng pin từ điểm A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 đến điểm B. </a:t>
            </a:r>
          </a:p>
          <a:p>
            <a:pPr marL="342900" marR="0" indent="-342900">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các giá trị vào Bảng và trả lời các câu hỏi. </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93528" y="528349"/>
            <a:ext cx="480281" cy="442625"/>
          </a:xfrm>
          <a:prstGeom prst="rect">
            <a:avLst/>
          </a:prstGeom>
        </p:spPr>
      </p:pic>
      <mc:AlternateContent xmlns:mc="http://schemas.openxmlformats.org/markup-compatibility/2006" xmlns:a14="http://schemas.microsoft.com/office/drawing/2010/main">
        <mc:Choice Requires="a14">
          <p:graphicFrame>
            <p:nvGraphicFramePr>
              <p:cNvPr id="24" name="Table 13">
                <a:extLst>
                  <a:ext uri="{FF2B5EF4-FFF2-40B4-BE49-F238E27FC236}">
                    <a16:creationId xmlns:a16="http://schemas.microsoft.com/office/drawing/2014/main" id="{88120E74-36B4-D4B3-E9B4-680116118839}"/>
                  </a:ext>
                </a:extLst>
              </p:cNvPr>
              <p:cNvGraphicFramePr>
                <a:graphicFrameLocks noGrp="1"/>
              </p:cNvGraphicFramePr>
              <p:nvPr>
                <p:extLst>
                  <p:ext uri="{D42A27DB-BD31-4B8C-83A1-F6EECF244321}">
                    <p14:modId xmlns:p14="http://schemas.microsoft.com/office/powerpoint/2010/main" val="3538383920"/>
                  </p:ext>
                </p:extLst>
              </p:nvPr>
            </p:nvGraphicFramePr>
            <p:xfrm>
              <a:off x="501379" y="3495011"/>
              <a:ext cx="4997078" cy="2834640"/>
            </p:xfrm>
            <a:graphic>
              <a:graphicData uri="http://schemas.openxmlformats.org/drawingml/2006/table">
                <a:tbl>
                  <a:tblPr firstRow="1" bandRow="1">
                    <a:tableStyleId>{93296810-A885-4BE3-A3E7-6D5BEEA58F35}</a:tableStyleId>
                  </a:tblPr>
                  <a:tblGrid>
                    <a:gridCol w="1016793">
                      <a:extLst>
                        <a:ext uri="{9D8B030D-6E8A-4147-A177-3AD203B41FA5}">
                          <a16:colId xmlns:a16="http://schemas.microsoft.com/office/drawing/2014/main" val="1601266568"/>
                        </a:ext>
                      </a:extLst>
                    </a:gridCol>
                    <a:gridCol w="1002252">
                      <a:extLst>
                        <a:ext uri="{9D8B030D-6E8A-4147-A177-3AD203B41FA5}">
                          <a16:colId xmlns:a16="http://schemas.microsoft.com/office/drawing/2014/main" val="191516268"/>
                        </a:ext>
                      </a:extLst>
                    </a:gridCol>
                    <a:gridCol w="977167">
                      <a:extLst>
                        <a:ext uri="{9D8B030D-6E8A-4147-A177-3AD203B41FA5}">
                          <a16:colId xmlns:a16="http://schemas.microsoft.com/office/drawing/2014/main" val="3726663111"/>
                        </a:ext>
                      </a:extLst>
                    </a:gridCol>
                    <a:gridCol w="930635">
                      <a:extLst>
                        <a:ext uri="{9D8B030D-6E8A-4147-A177-3AD203B41FA5}">
                          <a16:colId xmlns:a16="http://schemas.microsoft.com/office/drawing/2014/main" val="4195391694"/>
                        </a:ext>
                      </a:extLst>
                    </a:gridCol>
                    <a:gridCol w="1070231">
                      <a:extLst>
                        <a:ext uri="{9D8B030D-6E8A-4147-A177-3AD203B41FA5}">
                          <a16:colId xmlns:a16="http://schemas.microsoft.com/office/drawing/2014/main" val="3359225622"/>
                        </a:ext>
                      </a:extLst>
                    </a:gridCol>
                  </a:tblGrid>
                  <a:tr h="218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n</a:t>
                          </a:r>
                        </a:p>
                      </a:txBody>
                      <a:tcPr/>
                    </a:tc>
                    <a:tc>
                      <a:txBody>
                        <a:bodyPr/>
                        <a:lstStyle/>
                        <a:p>
                          <a:pPr algn="ctr"/>
                          <a:r>
                            <a:rPr lang="en-US" sz="1800">
                              <a:latin typeface="Arial" panose="020B0604020202020204" pitchFamily="34" charset="0"/>
                              <a:cs typeface="Arial" panose="020B0604020202020204" pitchFamily="34" charset="0"/>
                            </a:rPr>
                            <a:t>s (m)</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s </a:t>
                          </a:r>
                          <a:r>
                            <a:rPr lang="en-US" sz="1800">
                              <a:latin typeface="Arial" panose="020B0604020202020204" pitchFamily="34" charset="0"/>
                              <a:cs typeface="Arial" panose="020B0604020202020204" pitchFamily="34" charset="0"/>
                            </a:rPr>
                            <a:t>(m)</a:t>
                          </a:r>
                        </a:p>
                      </a:txBody>
                      <a:tcPr/>
                    </a:tc>
                    <a:tc>
                      <a:txBody>
                        <a:bodyPr/>
                        <a:lstStyle/>
                        <a:p>
                          <a:pPr algn="ctr"/>
                          <a:r>
                            <a:rPr lang="en-US" sz="1800">
                              <a:latin typeface="Arial" panose="020B0604020202020204" pitchFamily="34" charset="0"/>
                              <a:cs typeface="Arial" panose="020B0604020202020204" pitchFamily="34" charset="0"/>
                            </a:rPr>
                            <a:t>t (s)</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t </a:t>
                          </a:r>
                          <a:r>
                            <a:rPr lang="en-US" sz="1800">
                              <a:latin typeface="Arial" panose="020B0604020202020204" pitchFamily="34" charset="0"/>
                              <a:cs typeface="Arial" panose="020B0604020202020204" pitchFamily="34" charset="0"/>
                            </a:rPr>
                            <a:t>(s)</a:t>
                          </a:r>
                        </a:p>
                      </a:txBody>
                      <a:tcPr/>
                    </a:tc>
                    <a:extLst>
                      <a:ext uri="{0D108BD9-81ED-4DB2-BD59-A6C34878D82A}">
                        <a16:rowId xmlns:a16="http://schemas.microsoft.com/office/drawing/2014/main" val="3263656310"/>
                      </a:ext>
                    </a:extLst>
                  </a:tr>
                  <a:tr h="218578">
                    <a:tc>
                      <a:txBody>
                        <a:bodyPr/>
                        <a:lstStyle/>
                        <a:p>
                          <a:pPr algn="ctr"/>
                          <a:r>
                            <a:rPr lang="en-US" sz="1800">
                              <a:latin typeface="Arial" panose="020B0604020202020204" pitchFamily="34" charset="0"/>
                              <a:cs typeface="Arial" panose="020B0604020202020204" pitchFamily="34" charset="0"/>
                            </a:rPr>
                            <a:t>1</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6915788"/>
                      </a:ext>
                    </a:extLst>
                  </a:tr>
                  <a:tr h="218578">
                    <a:tc>
                      <a:txBody>
                        <a:bodyPr/>
                        <a:lstStyle/>
                        <a:p>
                          <a:pPr algn="ctr"/>
                          <a:r>
                            <a:rPr lang="en-US" sz="1800">
                              <a:latin typeface="Arial" panose="020B0604020202020204" pitchFamily="34" charset="0"/>
                              <a:cs typeface="Arial" panose="020B0604020202020204" pitchFamily="34" charset="0"/>
                            </a:rPr>
                            <a:t>2</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6032160"/>
                      </a:ext>
                    </a:extLst>
                  </a:tr>
                  <a:tr h="218578">
                    <a:tc>
                      <a:txBody>
                        <a:bodyPr/>
                        <a:lstStyle/>
                        <a:p>
                          <a:pPr algn="ctr"/>
                          <a:r>
                            <a:rPr lang="en-US" sz="1800">
                              <a:latin typeface="Arial" panose="020B0604020202020204" pitchFamily="34" charset="0"/>
                              <a:cs typeface="Arial" panose="020B0604020202020204" pitchFamily="34" charset="0"/>
                            </a:rPr>
                            <a:t>3</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1957300"/>
                      </a:ext>
                    </a:extLst>
                  </a:tr>
                  <a:tr h="218578">
                    <a:tc>
                      <a:txBody>
                        <a:bodyPr/>
                        <a:lstStyle/>
                        <a:p>
                          <a:pPr algn="ctr"/>
                          <a:r>
                            <a:rPr lang="en-US" sz="1800">
                              <a:latin typeface="Arial" panose="020B0604020202020204" pitchFamily="34" charset="0"/>
                              <a:cs typeface="Arial" panose="020B0604020202020204" pitchFamily="34" charset="0"/>
                            </a:rPr>
                            <a:t>4</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5554858"/>
                      </a:ext>
                    </a:extLst>
                  </a:tr>
                  <a:tr h="218578">
                    <a:tc>
                      <a:txBody>
                        <a:bodyPr/>
                        <a:lstStyle/>
                        <a:p>
                          <a:pPr algn="ctr"/>
                          <a:r>
                            <a:rPr lang="en-US" sz="1800">
                              <a:latin typeface="Arial" panose="020B0604020202020204" pitchFamily="34" charset="0"/>
                              <a:cs typeface="Arial" panose="020B0604020202020204" pitchFamily="34" charset="0"/>
                            </a:rPr>
                            <a:t>5</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355817"/>
                      </a:ext>
                    </a:extLst>
                  </a:tr>
                  <a:tr h="218578">
                    <a:tc>
                      <a:txBody>
                        <a:bodyPr/>
                        <a:lstStyle/>
                        <a:p>
                          <a:pPr algn="ctr"/>
                          <a:r>
                            <a:rPr lang="en-US" sz="1800">
                              <a:latin typeface="Arial" panose="020B0604020202020204" pitchFamily="34" charset="0"/>
                              <a:cs typeface="Arial" panose="020B0604020202020204" pitchFamily="34" charset="0"/>
                            </a:rPr>
                            <a:t>Trung bình</a:t>
                          </a:r>
                        </a:p>
                      </a:txBody>
                      <a:tcPr/>
                    </a:tc>
                    <a:tc>
                      <a:txBody>
                        <a:bodyPr/>
                        <a:lstStyle/>
                        <a:p>
                          <a:pPr algn="ct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𝑠</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cs typeface="Arial" panose="020B0604020202020204" pitchFamily="34" charset="0"/>
                              <a:sym typeface="Symbol" panose="05050102010706020507" pitchFamily="18" charset="2"/>
                            </a:rPr>
                            <a:t></a:t>
                          </a: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𝑠</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𝑡</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cs typeface="Arial" panose="020B0604020202020204" pitchFamily="34" charset="0"/>
                              <a:sym typeface="Symbol" panose="05050102010706020507" pitchFamily="18" charset="2"/>
                            </a:rPr>
                            <a:t></a:t>
                          </a: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𝑡</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8995039"/>
                      </a:ext>
                    </a:extLst>
                  </a:tr>
                </a:tbl>
              </a:graphicData>
            </a:graphic>
          </p:graphicFrame>
        </mc:Choice>
        <mc:Fallback xmlns="">
          <p:graphicFrame>
            <p:nvGraphicFramePr>
              <p:cNvPr id="24" name="Table 13">
                <a:extLst>
                  <a:ext uri="{FF2B5EF4-FFF2-40B4-BE49-F238E27FC236}">
                    <a16:creationId xmlns:a16="http://schemas.microsoft.com/office/drawing/2014/main" id="{88120E74-36B4-D4B3-E9B4-680116118839}"/>
                  </a:ext>
                </a:extLst>
              </p:cNvPr>
              <p:cNvGraphicFramePr>
                <a:graphicFrameLocks noGrp="1"/>
              </p:cNvGraphicFramePr>
              <p:nvPr>
                <p:extLst>
                  <p:ext uri="{D42A27DB-BD31-4B8C-83A1-F6EECF244321}">
                    <p14:modId xmlns:p14="http://schemas.microsoft.com/office/powerpoint/2010/main" val="3538383920"/>
                  </p:ext>
                </p:extLst>
              </p:nvPr>
            </p:nvGraphicFramePr>
            <p:xfrm>
              <a:off x="501379" y="3495011"/>
              <a:ext cx="4997078" cy="2834640"/>
            </p:xfrm>
            <a:graphic>
              <a:graphicData uri="http://schemas.openxmlformats.org/drawingml/2006/table">
                <a:tbl>
                  <a:tblPr firstRow="1" bandRow="1">
                    <a:tableStyleId>{93296810-A885-4BE3-A3E7-6D5BEEA58F35}</a:tableStyleId>
                  </a:tblPr>
                  <a:tblGrid>
                    <a:gridCol w="1016793">
                      <a:extLst>
                        <a:ext uri="{9D8B030D-6E8A-4147-A177-3AD203B41FA5}">
                          <a16:colId xmlns:a16="http://schemas.microsoft.com/office/drawing/2014/main" val="1601266568"/>
                        </a:ext>
                      </a:extLst>
                    </a:gridCol>
                    <a:gridCol w="1002252">
                      <a:extLst>
                        <a:ext uri="{9D8B030D-6E8A-4147-A177-3AD203B41FA5}">
                          <a16:colId xmlns:a16="http://schemas.microsoft.com/office/drawing/2014/main" val="191516268"/>
                        </a:ext>
                      </a:extLst>
                    </a:gridCol>
                    <a:gridCol w="977167">
                      <a:extLst>
                        <a:ext uri="{9D8B030D-6E8A-4147-A177-3AD203B41FA5}">
                          <a16:colId xmlns:a16="http://schemas.microsoft.com/office/drawing/2014/main" val="3726663111"/>
                        </a:ext>
                      </a:extLst>
                    </a:gridCol>
                    <a:gridCol w="930635">
                      <a:extLst>
                        <a:ext uri="{9D8B030D-6E8A-4147-A177-3AD203B41FA5}">
                          <a16:colId xmlns:a16="http://schemas.microsoft.com/office/drawing/2014/main" val="4195391694"/>
                        </a:ext>
                      </a:extLst>
                    </a:gridCol>
                    <a:gridCol w="1070231">
                      <a:extLst>
                        <a:ext uri="{9D8B030D-6E8A-4147-A177-3AD203B41FA5}">
                          <a16:colId xmlns:a16="http://schemas.microsoft.com/office/drawing/2014/main" val="3359225622"/>
                        </a:ext>
                      </a:extLst>
                    </a:gridCol>
                  </a:tblGrid>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n</a:t>
                          </a:r>
                        </a:p>
                      </a:txBody>
                      <a:tcPr/>
                    </a:tc>
                    <a:tc>
                      <a:txBody>
                        <a:bodyPr/>
                        <a:lstStyle/>
                        <a:p>
                          <a:pPr algn="ctr"/>
                          <a:r>
                            <a:rPr lang="en-US" sz="1800">
                              <a:latin typeface="Arial" panose="020B0604020202020204" pitchFamily="34" charset="0"/>
                              <a:cs typeface="Arial" panose="020B0604020202020204" pitchFamily="34" charset="0"/>
                            </a:rPr>
                            <a:t>s (m)</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s </a:t>
                          </a:r>
                          <a:r>
                            <a:rPr lang="en-US" sz="1800">
                              <a:latin typeface="Arial" panose="020B0604020202020204" pitchFamily="34" charset="0"/>
                              <a:cs typeface="Arial" panose="020B0604020202020204" pitchFamily="34" charset="0"/>
                            </a:rPr>
                            <a:t>(m)</a:t>
                          </a:r>
                        </a:p>
                      </a:txBody>
                      <a:tcPr/>
                    </a:tc>
                    <a:tc>
                      <a:txBody>
                        <a:bodyPr/>
                        <a:lstStyle/>
                        <a:p>
                          <a:pPr algn="ctr"/>
                          <a:r>
                            <a:rPr lang="en-US" sz="1800">
                              <a:latin typeface="Arial" panose="020B0604020202020204" pitchFamily="34" charset="0"/>
                              <a:cs typeface="Arial" panose="020B0604020202020204" pitchFamily="34" charset="0"/>
                            </a:rPr>
                            <a:t>t (s)</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t </a:t>
                          </a:r>
                          <a:r>
                            <a:rPr lang="en-US" sz="1800">
                              <a:latin typeface="Arial" panose="020B0604020202020204" pitchFamily="34" charset="0"/>
                              <a:cs typeface="Arial" panose="020B0604020202020204" pitchFamily="34" charset="0"/>
                            </a:rPr>
                            <a:t>(s)</a:t>
                          </a:r>
                        </a:p>
                      </a:txBody>
                      <a:tcPr/>
                    </a:tc>
                    <a:extLst>
                      <a:ext uri="{0D108BD9-81ED-4DB2-BD59-A6C34878D82A}">
                        <a16:rowId xmlns:a16="http://schemas.microsoft.com/office/drawing/2014/main" val="3263656310"/>
                      </a:ext>
                    </a:extLst>
                  </a:tr>
                  <a:tr h="365760">
                    <a:tc>
                      <a:txBody>
                        <a:bodyPr/>
                        <a:lstStyle/>
                        <a:p>
                          <a:pPr algn="ctr"/>
                          <a:r>
                            <a:rPr lang="en-US" sz="1800">
                              <a:latin typeface="Arial" panose="020B0604020202020204" pitchFamily="34" charset="0"/>
                              <a:cs typeface="Arial" panose="020B0604020202020204" pitchFamily="34" charset="0"/>
                            </a:rPr>
                            <a:t>1</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6915788"/>
                      </a:ext>
                    </a:extLst>
                  </a:tr>
                  <a:tr h="365760">
                    <a:tc>
                      <a:txBody>
                        <a:bodyPr/>
                        <a:lstStyle/>
                        <a:p>
                          <a:pPr algn="ctr"/>
                          <a:r>
                            <a:rPr lang="en-US" sz="1800">
                              <a:latin typeface="Arial" panose="020B0604020202020204" pitchFamily="34" charset="0"/>
                              <a:cs typeface="Arial" panose="020B0604020202020204" pitchFamily="34" charset="0"/>
                            </a:rPr>
                            <a:t>2</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6032160"/>
                      </a:ext>
                    </a:extLst>
                  </a:tr>
                  <a:tr h="365760">
                    <a:tc>
                      <a:txBody>
                        <a:bodyPr/>
                        <a:lstStyle/>
                        <a:p>
                          <a:pPr algn="ctr"/>
                          <a:r>
                            <a:rPr lang="en-US" sz="1800">
                              <a:latin typeface="Arial" panose="020B0604020202020204" pitchFamily="34" charset="0"/>
                              <a:cs typeface="Arial" panose="020B0604020202020204" pitchFamily="34" charset="0"/>
                            </a:rPr>
                            <a:t>3</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1957300"/>
                      </a:ext>
                    </a:extLst>
                  </a:tr>
                  <a:tr h="365760">
                    <a:tc>
                      <a:txBody>
                        <a:bodyPr/>
                        <a:lstStyle/>
                        <a:p>
                          <a:pPr algn="ctr"/>
                          <a:r>
                            <a:rPr lang="en-US" sz="1800">
                              <a:latin typeface="Arial" panose="020B0604020202020204" pitchFamily="34" charset="0"/>
                              <a:cs typeface="Arial" panose="020B0604020202020204" pitchFamily="34" charset="0"/>
                            </a:rPr>
                            <a:t>4</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5554858"/>
                      </a:ext>
                    </a:extLst>
                  </a:tr>
                  <a:tr h="365760">
                    <a:tc>
                      <a:txBody>
                        <a:bodyPr/>
                        <a:lstStyle/>
                        <a:p>
                          <a:pPr algn="ctr"/>
                          <a:r>
                            <a:rPr lang="en-US" sz="1800">
                              <a:latin typeface="Arial" panose="020B0604020202020204" pitchFamily="34" charset="0"/>
                              <a:cs typeface="Arial" panose="020B0604020202020204" pitchFamily="34" charset="0"/>
                            </a:rPr>
                            <a:t>5</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355817"/>
                      </a:ext>
                    </a:extLst>
                  </a:tr>
                  <a:tr h="640080">
                    <a:tc>
                      <a:txBody>
                        <a:bodyPr/>
                        <a:lstStyle/>
                        <a:p>
                          <a:pPr algn="ctr"/>
                          <a:r>
                            <a:rPr lang="en-US" sz="1800">
                              <a:latin typeface="Arial" panose="020B0604020202020204" pitchFamily="34" charset="0"/>
                              <a:cs typeface="Arial" panose="020B0604020202020204" pitchFamily="34" charset="0"/>
                            </a:rPr>
                            <a:t>Trung bình</a:t>
                          </a:r>
                        </a:p>
                      </a:txBody>
                      <a:tcPr/>
                    </a:tc>
                    <a:tc>
                      <a:txBody>
                        <a:bodyPr/>
                        <a:lstStyle/>
                        <a:p>
                          <a:endParaRPr lang="en-US"/>
                        </a:p>
                      </a:txBody>
                      <a:tcPr>
                        <a:blipFill>
                          <a:blip r:embed="rId5"/>
                          <a:stretch>
                            <a:fillRect l="-102439" t="-348571" r="-301220" b="-14286"/>
                          </a:stretch>
                        </a:blipFill>
                      </a:tcPr>
                    </a:tc>
                    <a:tc>
                      <a:txBody>
                        <a:bodyPr/>
                        <a:lstStyle/>
                        <a:p>
                          <a:endParaRPr lang="en-US"/>
                        </a:p>
                      </a:txBody>
                      <a:tcPr>
                        <a:blipFill>
                          <a:blip r:embed="rId5"/>
                          <a:stretch>
                            <a:fillRect l="-206211" t="-348571" r="-206832" b="-14286"/>
                          </a:stretch>
                        </a:blipFill>
                      </a:tcPr>
                    </a:tc>
                    <a:tc>
                      <a:txBody>
                        <a:bodyPr/>
                        <a:lstStyle/>
                        <a:p>
                          <a:endParaRPr lang="en-US"/>
                        </a:p>
                      </a:txBody>
                      <a:tcPr>
                        <a:blipFill>
                          <a:blip r:embed="rId5"/>
                          <a:stretch>
                            <a:fillRect l="-324342" t="-348571" r="-119079" b="-14286"/>
                          </a:stretch>
                        </a:blipFill>
                      </a:tcPr>
                    </a:tc>
                    <a:tc>
                      <a:txBody>
                        <a:bodyPr/>
                        <a:lstStyle/>
                        <a:p>
                          <a:endParaRPr lang="en-US"/>
                        </a:p>
                      </a:txBody>
                      <a:tcPr>
                        <a:blipFill>
                          <a:blip r:embed="rId5"/>
                          <a:stretch>
                            <a:fillRect l="-366477" t="-348571" r="-2841" b="-14286"/>
                          </a:stretch>
                        </a:blipFill>
                      </a:tcPr>
                    </a:tc>
                    <a:extLst>
                      <a:ext uri="{0D108BD9-81ED-4DB2-BD59-A6C34878D82A}">
                        <a16:rowId xmlns:a16="http://schemas.microsoft.com/office/drawing/2014/main" val="1618995039"/>
                      </a:ext>
                    </a:extLst>
                  </a:tr>
                </a:tbl>
              </a:graphicData>
            </a:graphic>
          </p:graphicFrame>
        </mc:Fallback>
      </mc:AlternateContent>
      <p:pic>
        <p:nvPicPr>
          <p:cNvPr id="25" name="Picture 24" descr="A person holding a watch&#10;&#10;Description automatically generated with medium confidence">
            <a:extLst>
              <a:ext uri="{FF2B5EF4-FFF2-40B4-BE49-F238E27FC236}">
                <a16:creationId xmlns:a16="http://schemas.microsoft.com/office/drawing/2014/main" id="{40594753-9ABF-4AA6-5873-29AEAC2298E7}"/>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14" b="15763"/>
          <a:stretch/>
        </p:blipFill>
        <p:spPr>
          <a:xfrm>
            <a:off x="6324600" y="3370508"/>
            <a:ext cx="1055331" cy="1001353"/>
          </a:xfrm>
          <a:prstGeom prst="rect">
            <a:avLst/>
          </a:prstGeom>
        </p:spPr>
      </p:pic>
      <p:pic>
        <p:nvPicPr>
          <p:cNvPr id="26" name="Picture 25" descr="A red sports car&#10;&#10;Description automatically generated with medium confidence">
            <a:extLst>
              <a:ext uri="{FF2B5EF4-FFF2-40B4-BE49-F238E27FC236}">
                <a16:creationId xmlns:a16="http://schemas.microsoft.com/office/drawing/2014/main" id="{C2FBAD11-09AC-A9A0-2F65-F84001DB46E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3131" y1="43885" x2="43131" y2="43885"/>
                        <a14:foregroundMark x1="41534" y1="45324" x2="41534" y2="45324"/>
                        <a14:foregroundMark x1="40256" y1="47482" x2="40256" y2="47482"/>
                        <a14:foregroundMark x1="39617" y1="47482" x2="39617" y2="47482"/>
                        <a14:foregroundMark x1="41853" y1="45803" x2="42971" y2="45324"/>
                        <a14:foregroundMark x1="45208" y1="42926" x2="45208" y2="42926"/>
                        <a14:foregroundMark x1="44728" y1="41487" x2="44728" y2="41487"/>
                        <a14:foregroundMark x1="40256" y1="47242" x2="40256" y2="47242"/>
                        <a14:foregroundMark x1="38978" y1="47002" x2="38498" y2="47002"/>
                        <a14:foregroundMark x1="37380" y1="46523" x2="37380" y2="46523"/>
                        <a14:foregroundMark x1="35463" y1="46523" x2="36741" y2="46523"/>
                        <a14:foregroundMark x1="38978" y1="44844" x2="38978" y2="44844"/>
                        <a14:foregroundMark x1="40256" y1="43885" x2="41693" y2="42926"/>
                        <a14:foregroundMark x1="42173" y1="42686" x2="42971" y2="41966"/>
                        <a14:foregroundMark x1="44888" y1="40767" x2="45527" y2="40288"/>
                        <a14:foregroundMark x1="46486" y1="40048" x2="47125" y2="39568"/>
                        <a14:foregroundMark x1="45687" y1="39089" x2="45687" y2="39089"/>
                        <a14:foregroundMark x1="44249" y1="40528" x2="44249" y2="40528"/>
                        <a14:foregroundMark x1="69169" y1="47002" x2="69169" y2="47002"/>
                        <a14:foregroundMark x1="71725" y1="45803" x2="71725" y2="45803"/>
                        <a14:foregroundMark x1="70607" y1="44844" x2="71406" y2="44844"/>
                        <a14:foregroundMark x1="22204" y1="51559" x2="22204" y2="51559"/>
                        <a14:foregroundMark x1="20447" y1="51559" x2="20447" y2="51559"/>
                        <a14:foregroundMark x1="22364" y1="50360" x2="22684" y2="49880"/>
                        <a14:foregroundMark x1="23482" y1="48921" x2="24441" y2="47962"/>
                        <a14:foregroundMark x1="24760" y1="47962" x2="26038" y2="46763"/>
                        <a14:foregroundMark x1="28435" y1="45803" x2="28435" y2="45803"/>
                        <a14:foregroundMark x1="29872" y1="45803" x2="29872" y2="45803"/>
                        <a14:foregroundMark x1="33866" y1="46283" x2="33866" y2="46283"/>
                        <a14:foregroundMark x1="38498" y1="44604" x2="39297" y2="44125"/>
                        <a14:foregroundMark x1="41853" y1="41487" x2="42332" y2="41487"/>
                        <a14:foregroundMark x1="44728" y1="40528" x2="44728" y2="40528"/>
                        <a14:foregroundMark x1="44728" y1="39089" x2="44089" y2="39089"/>
                        <a14:foregroundMark x1="43770" y1="39089" x2="43291" y2="39089"/>
                        <a14:foregroundMark x1="42812" y1="39089" x2="42812" y2="39089"/>
                        <a14:foregroundMark x1="42013" y1="39089" x2="42013" y2="39089"/>
                        <a14:foregroundMark x1="41214" y1="39808" x2="40256" y2="40048"/>
                        <a14:foregroundMark x1="39137" y1="41007" x2="39137" y2="41007"/>
                        <a14:foregroundMark x1="38339" y1="42686" x2="38339" y2="42686"/>
                        <a14:foregroundMark x1="36102" y1="44365" x2="36102" y2="44365"/>
                        <a14:foregroundMark x1="35942" y1="44365" x2="35623" y2="45084"/>
                        <a14:foregroundMark x1="35463" y1="45084" x2="34665" y2="45564"/>
                        <a14:foregroundMark x1="31949" y1="46283" x2="31949" y2="46283"/>
                      </a14:backgroundRemoval>
                    </a14:imgEffect>
                  </a14:imgLayer>
                </a14:imgProps>
              </a:ext>
              <a:ext uri="{28A0092B-C50C-407E-A947-70E740481C1C}">
                <a14:useLocalDpi xmlns:a14="http://schemas.microsoft.com/office/drawing/2010/main" val="0"/>
              </a:ext>
            </a:extLst>
          </a:blip>
          <a:srcRect l="11670" t="37053" r="12628" b="25545"/>
          <a:stretch/>
        </p:blipFill>
        <p:spPr>
          <a:xfrm flipH="1">
            <a:off x="6083300" y="4573107"/>
            <a:ext cx="2057400" cy="703848"/>
          </a:xfrm>
          <a:prstGeom prst="rect">
            <a:avLst/>
          </a:prstGeom>
        </p:spPr>
      </p:pic>
      <p:pic>
        <p:nvPicPr>
          <p:cNvPr id="28" name="Picture 27" descr="A picture containing text, measuring stick&#10;&#10;Description automatically generated">
            <a:extLst>
              <a:ext uri="{FF2B5EF4-FFF2-40B4-BE49-F238E27FC236}">
                <a16:creationId xmlns:a16="http://schemas.microsoft.com/office/drawing/2014/main" id="{41B79491-A2E5-6F56-3E5D-E0C1E2C70428}"/>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r="1000" b="25268"/>
          <a:stretch/>
        </p:blipFill>
        <p:spPr>
          <a:xfrm>
            <a:off x="5998648" y="5575961"/>
            <a:ext cx="5905843" cy="766390"/>
          </a:xfrm>
          <a:prstGeom prst="rect">
            <a:avLst/>
          </a:prstGeom>
        </p:spPr>
      </p:pic>
    </p:spTree>
    <p:extLst>
      <p:ext uri="{BB962C8B-B14F-4D97-AF65-F5344CB8AC3E}">
        <p14:creationId xmlns:p14="http://schemas.microsoft.com/office/powerpoint/2010/main" val="1581317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3"/>
            <a:ext cx="11275469" cy="147732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8201" y="919101"/>
            <a:ext cx="11078990" cy="1246495"/>
          </a:xfrm>
          <a:prstGeom prst="rect">
            <a:avLst/>
          </a:prstGeom>
          <a:noFill/>
          <a:ln>
            <a:noFill/>
          </a:ln>
          <a:effectLst/>
        </p:spPr>
        <p:txBody>
          <a:bodyPr wrap="square">
            <a:spAutoFit/>
          </a:bodyPr>
          <a:lstStyle/>
          <a:p>
            <a:pPr marL="0" marR="0" algn="ctr">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 một thước có ĐCNN là 1 mm và một đồng hồ đo thời gian có ĐCNN 0,01 s để đo 5 lần thời gian chuyển động của chiếc xe đồ chơi chạy bằng pin từ điểm A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 đến điểm B. Ghi các giá trị vào Bảng và trả lời các câu hỏi. </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01379" y="541049"/>
            <a:ext cx="480281" cy="442625"/>
          </a:xfrm>
          <a:prstGeom prst="rect">
            <a:avLst/>
          </a:prstGeom>
        </p:spPr>
      </p:pic>
      <p:pic>
        <p:nvPicPr>
          <p:cNvPr id="19" name="Picture 5" descr="empty-blue-rectangle">
            <a:extLst>
              <a:ext uri="{FF2B5EF4-FFF2-40B4-BE49-F238E27FC236}">
                <a16:creationId xmlns:a16="http://schemas.microsoft.com/office/drawing/2014/main" id="{8F3766BA-9045-FEE4-B3A7-A39B5639F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82075"/>
            <a:ext cx="11536191" cy="184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19625CA2-9563-317B-EC40-5A2737311C41}"/>
              </a:ext>
            </a:extLst>
          </p:cNvPr>
          <p:cNvSpPr txBox="1"/>
          <p:nvPr/>
        </p:nvSpPr>
        <p:spPr>
          <a:xfrm>
            <a:off x="994360" y="2504602"/>
            <a:ext cx="9497967" cy="1631216"/>
          </a:xfrm>
          <a:prstGeom prst="rect">
            <a:avLst/>
          </a:prstGeom>
          <a:noFill/>
        </p:spPr>
        <p:txBody>
          <a:bodyPr wrap="square">
            <a:spAutoFit/>
          </a:bodyPr>
          <a:lstStyle/>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lần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tuyệt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tvà</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3.1. </a:t>
            </a:r>
          </a:p>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 = ..........; t =… . </a:t>
            </a:r>
          </a:p>
          <a:p>
            <a:pPr marL="457200" marR="0" indent="-457200">
              <a:spcBef>
                <a:spcPts val="0"/>
              </a:spcBef>
              <a:spcAft>
                <a:spcPts val="0"/>
              </a:spcAft>
              <a:buAutoNum type="alphaLcParenR"/>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3" name="Group 12">
            <a:extLst>
              <a:ext uri="{FF2B5EF4-FFF2-40B4-BE49-F238E27FC236}">
                <a16:creationId xmlns:a16="http://schemas.microsoft.com/office/drawing/2014/main" id="{C3B41706-5AC5-3146-DE26-BCB049063B42}"/>
              </a:ext>
            </a:extLst>
          </p:cNvPr>
          <p:cNvGrpSpPr/>
          <p:nvPr/>
        </p:nvGrpSpPr>
        <p:grpSpPr>
          <a:xfrm>
            <a:off x="2633332" y="5599033"/>
            <a:ext cx="2190934" cy="840087"/>
            <a:chOff x="5231186" y="3112946"/>
            <a:chExt cx="4663325" cy="1110251"/>
          </a:xfrm>
        </p:grpSpPr>
        <p:pic>
          <p:nvPicPr>
            <p:cNvPr id="14" name="Picture 13" descr="empty-red-rectangle">
              <a:extLst>
                <a:ext uri="{FF2B5EF4-FFF2-40B4-BE49-F238E27FC236}">
                  <a16:creationId xmlns:a16="http://schemas.microsoft.com/office/drawing/2014/main" id="{19F6EC23-7254-1110-096D-4D50E3DF81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352DDE6-C6D8-1528-CFEF-DB9BF4F4C099}"/>
                    </a:ext>
                  </a:extLst>
                </p:cNvPr>
                <p:cNvSpPr txBox="1"/>
                <p:nvPr/>
              </p:nvSpPr>
              <p:spPr>
                <a:xfrm>
                  <a:off x="5410199" y="3262582"/>
                  <a:ext cx="4305298" cy="732158"/>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US" sz="3000"/>
                </a:p>
              </p:txBody>
            </p:sp>
          </mc:Choice>
          <mc:Fallback xmlns="">
            <p:sp>
              <p:nvSpPr>
                <p:cNvPr id="15" name="TextBox 14">
                  <a:extLst>
                    <a:ext uri="{FF2B5EF4-FFF2-40B4-BE49-F238E27FC236}">
                      <a16:creationId xmlns:a16="http://schemas.microsoft.com/office/drawing/2014/main" id="{E352DDE6-C6D8-1528-CFEF-DB9BF4F4C099}"/>
                    </a:ext>
                  </a:extLst>
                </p:cNvPr>
                <p:cNvSpPr txBox="1">
                  <a:spLocks noRot="1" noChangeAspect="1" noMove="1" noResize="1" noEditPoints="1" noAdjustHandles="1" noChangeArrowheads="1" noChangeShapeType="1" noTextEdit="1"/>
                </p:cNvSpPr>
                <p:nvPr/>
              </p:nvSpPr>
              <p:spPr>
                <a:xfrm>
                  <a:off x="5410199" y="3262582"/>
                  <a:ext cx="4305298" cy="732158"/>
                </a:xfrm>
                <a:prstGeom prst="rect">
                  <a:avLst/>
                </a:prstGeom>
                <a:blipFill>
                  <a:blip r:embed="rId7"/>
                  <a:stretch>
                    <a:fillRect t="-16484" b="-30769"/>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57EAA308-AAF3-268C-6A0D-067AD2F41875}"/>
              </a:ext>
            </a:extLst>
          </p:cNvPr>
          <p:cNvGrpSpPr/>
          <p:nvPr/>
        </p:nvGrpSpPr>
        <p:grpSpPr>
          <a:xfrm>
            <a:off x="2514600" y="4495362"/>
            <a:ext cx="4125999" cy="905701"/>
            <a:chOff x="5231186" y="3112946"/>
            <a:chExt cx="4663325" cy="1110251"/>
          </a:xfrm>
        </p:grpSpPr>
        <p:pic>
          <p:nvPicPr>
            <p:cNvPr id="17" name="Picture 16" descr="empty-red-rectangle">
              <a:extLst>
                <a:ext uri="{FF2B5EF4-FFF2-40B4-BE49-F238E27FC236}">
                  <a16:creationId xmlns:a16="http://schemas.microsoft.com/office/drawing/2014/main" id="{0A244F86-4530-9DCE-AEFB-77BAB8D156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58E60B5-CFC6-8410-7AA6-6EFBFAEECBBD}"/>
                    </a:ext>
                  </a:extLst>
                </p:cNvPr>
                <p:cNvSpPr txBox="1"/>
                <p:nvPr/>
              </p:nvSpPr>
              <p:spPr>
                <a:xfrm>
                  <a:off x="5365380" y="3165704"/>
                  <a:ext cx="4305298" cy="1018203"/>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𝑡</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𝑡</m:t>
                          </m:r>
                        </m:num>
                        <m:den>
                          <m:r>
                            <a:rPr lang="en-US" sz="3000" b="0" i="1" smtClean="0">
                              <a:solidFill>
                                <a:srgbClr val="000000"/>
                              </a:solidFill>
                              <a:effectLst/>
                              <a:latin typeface="Cambria Math" panose="02040503050406030204" pitchFamily="18" charset="0"/>
                              <a:cs typeface="Arial" panose="020B0604020202020204" pitchFamily="34" charset="0"/>
                            </a:rPr>
                            <m:t>𝑡</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endParaRPr lang="en-US" sz="3000"/>
                </a:p>
              </p:txBody>
            </p:sp>
          </mc:Choice>
          <mc:Fallback xmlns="">
            <p:sp>
              <p:nvSpPr>
                <p:cNvPr id="21" name="TextBox 20">
                  <a:extLst>
                    <a:ext uri="{FF2B5EF4-FFF2-40B4-BE49-F238E27FC236}">
                      <a16:creationId xmlns:a16="http://schemas.microsoft.com/office/drawing/2014/main" id="{558E60B5-CFC6-8410-7AA6-6EFBFAEECBBD}"/>
                    </a:ext>
                  </a:extLst>
                </p:cNvPr>
                <p:cNvSpPr txBox="1">
                  <a:spLocks noRot="1" noChangeAspect="1" noMove="1" noResize="1" noEditPoints="1" noAdjustHandles="1" noChangeArrowheads="1" noChangeShapeType="1" noTextEdit="1"/>
                </p:cNvSpPr>
                <p:nvPr/>
              </p:nvSpPr>
              <p:spPr>
                <a:xfrm>
                  <a:off x="5365380" y="3165704"/>
                  <a:ext cx="4305298" cy="1018203"/>
                </a:xfrm>
                <a:prstGeom prst="rect">
                  <a:avLst/>
                </a:prstGeom>
                <a:blipFill>
                  <a:blip r:embed="rId8"/>
                  <a:stretch>
                    <a:fillRect b="-8029"/>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9307B9A4-BAE8-6362-C986-D8F9492DD617}"/>
              </a:ext>
            </a:extLst>
          </p:cNvPr>
          <p:cNvGrpSpPr/>
          <p:nvPr/>
        </p:nvGrpSpPr>
        <p:grpSpPr>
          <a:xfrm>
            <a:off x="7239228" y="5543338"/>
            <a:ext cx="2190934" cy="840087"/>
            <a:chOff x="5231186" y="3112946"/>
            <a:chExt cx="4663325" cy="1110251"/>
          </a:xfrm>
        </p:grpSpPr>
        <p:pic>
          <p:nvPicPr>
            <p:cNvPr id="25" name="Picture 24" descr="empty-red-rectangle">
              <a:extLst>
                <a:ext uri="{FF2B5EF4-FFF2-40B4-BE49-F238E27FC236}">
                  <a16:creationId xmlns:a16="http://schemas.microsoft.com/office/drawing/2014/main" id="{37E7BBAD-D617-A65A-C38F-1C9EC09B54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BBABCFC-4501-B6C3-7580-7BEFB5378BC7}"/>
                    </a:ext>
                  </a:extLst>
                </p:cNvPr>
                <p:cNvSpPr txBox="1"/>
                <p:nvPr/>
              </p:nvSpPr>
              <p:spPr>
                <a:xfrm>
                  <a:off x="5410199" y="3262582"/>
                  <a:ext cx="4305298" cy="732158"/>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US" sz="3000"/>
                </a:p>
              </p:txBody>
            </p:sp>
          </mc:Choice>
          <mc:Fallback xmlns="">
            <p:sp>
              <p:nvSpPr>
                <p:cNvPr id="26" name="TextBox 25">
                  <a:extLst>
                    <a:ext uri="{FF2B5EF4-FFF2-40B4-BE49-F238E27FC236}">
                      <a16:creationId xmlns:a16="http://schemas.microsoft.com/office/drawing/2014/main" id="{8BBABCFC-4501-B6C3-7580-7BEFB5378BC7}"/>
                    </a:ext>
                  </a:extLst>
                </p:cNvPr>
                <p:cNvSpPr txBox="1">
                  <a:spLocks noRot="1" noChangeAspect="1" noMove="1" noResize="1" noEditPoints="1" noAdjustHandles="1" noChangeArrowheads="1" noChangeShapeType="1" noTextEdit="1"/>
                </p:cNvSpPr>
                <p:nvPr/>
              </p:nvSpPr>
              <p:spPr>
                <a:xfrm>
                  <a:off x="5410199" y="3262582"/>
                  <a:ext cx="4305298" cy="732158"/>
                </a:xfrm>
                <a:prstGeom prst="rect">
                  <a:avLst/>
                </a:prstGeom>
                <a:blipFill>
                  <a:blip r:embed="rId9"/>
                  <a:stretch>
                    <a:fillRect t="-16484" b="-30769"/>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04793EA9-6258-9FF2-2191-D8E245C678AD}"/>
              </a:ext>
            </a:extLst>
          </p:cNvPr>
          <p:cNvGrpSpPr/>
          <p:nvPr/>
        </p:nvGrpSpPr>
        <p:grpSpPr>
          <a:xfrm>
            <a:off x="7120496" y="4439667"/>
            <a:ext cx="4125999" cy="905701"/>
            <a:chOff x="5231186" y="3112946"/>
            <a:chExt cx="4663325" cy="1110251"/>
          </a:xfrm>
        </p:grpSpPr>
        <p:pic>
          <p:nvPicPr>
            <p:cNvPr id="28" name="Picture 27" descr="empty-red-rectangle">
              <a:extLst>
                <a:ext uri="{FF2B5EF4-FFF2-40B4-BE49-F238E27FC236}">
                  <a16:creationId xmlns:a16="http://schemas.microsoft.com/office/drawing/2014/main" id="{2F1E91D5-E545-4BAB-BC37-E17B91038A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0083DA7-5A55-A973-32A8-68703CBC0AE4}"/>
                    </a:ext>
                  </a:extLst>
                </p:cNvPr>
                <p:cNvSpPr txBox="1"/>
                <p:nvPr/>
              </p:nvSpPr>
              <p:spPr>
                <a:xfrm>
                  <a:off x="5365380" y="3165704"/>
                  <a:ext cx="4305298" cy="1018203"/>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𝑠</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𝑠</m:t>
                          </m:r>
                        </m:num>
                        <m:den>
                          <m:r>
                            <a:rPr lang="en-US" sz="3000" b="0" i="1" smtClean="0">
                              <a:solidFill>
                                <a:srgbClr val="000000"/>
                              </a:solidFill>
                              <a:effectLst/>
                              <a:latin typeface="Cambria Math" panose="02040503050406030204" pitchFamily="18" charset="0"/>
                              <a:cs typeface="Arial" panose="020B0604020202020204" pitchFamily="34" charset="0"/>
                            </a:rPr>
                            <m:t>𝑠</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endParaRPr lang="en-US" sz="3000"/>
                </a:p>
              </p:txBody>
            </p:sp>
          </mc:Choice>
          <mc:Fallback xmlns="">
            <p:sp>
              <p:nvSpPr>
                <p:cNvPr id="29" name="TextBox 28">
                  <a:extLst>
                    <a:ext uri="{FF2B5EF4-FFF2-40B4-BE49-F238E27FC236}">
                      <a16:creationId xmlns:a16="http://schemas.microsoft.com/office/drawing/2014/main" id="{00083DA7-5A55-A973-32A8-68703CBC0AE4}"/>
                    </a:ext>
                  </a:extLst>
                </p:cNvPr>
                <p:cNvSpPr txBox="1">
                  <a:spLocks noRot="1" noChangeAspect="1" noMove="1" noResize="1" noEditPoints="1" noAdjustHandles="1" noChangeArrowheads="1" noChangeShapeType="1" noTextEdit="1"/>
                </p:cNvSpPr>
                <p:nvPr/>
              </p:nvSpPr>
              <p:spPr>
                <a:xfrm>
                  <a:off x="5365380" y="3165704"/>
                  <a:ext cx="4305298" cy="1018203"/>
                </a:xfrm>
                <a:prstGeom prst="rect">
                  <a:avLst/>
                </a:prstGeom>
                <a:blipFill>
                  <a:blip r:embed="rId10"/>
                  <a:stretch>
                    <a:fillRect b="-8029"/>
                  </a:stretch>
                </a:blipFill>
              </p:spPr>
              <p:txBody>
                <a:bodyPr/>
                <a:lstStyle/>
                <a:p>
                  <a:r>
                    <a:rPr lang="en-US">
                      <a:noFill/>
                    </a:rPr>
                    <a:t> </a:t>
                  </a:r>
                </a:p>
              </p:txBody>
            </p:sp>
          </mc:Fallback>
        </mc:AlternateContent>
      </p:grpSp>
    </p:spTree>
    <p:extLst>
      <p:ext uri="{BB962C8B-B14F-4D97-AF65-F5344CB8AC3E}">
        <p14:creationId xmlns:p14="http://schemas.microsoft.com/office/powerpoint/2010/main" val="314029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descr="A picture containing tree, person, outdoor, grass&#10;&#10;Description automatically generated">
            <a:extLst>
              <a:ext uri="{FF2B5EF4-FFF2-40B4-BE49-F238E27FC236}">
                <a16:creationId xmlns:a16="http://schemas.microsoft.com/office/drawing/2014/main" id="{E5D9C9EE-1291-E825-86A7-1C33A994DF4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643" b="16373"/>
          <a:stretch/>
        </p:blipFill>
        <p:spPr>
          <a:xfrm>
            <a:off x="9728" y="-42153"/>
            <a:ext cx="12192000" cy="6858000"/>
          </a:xfrm>
          <a:prstGeom prst="rect">
            <a:avLst/>
          </a:prstGeom>
          <a:ln>
            <a:noFill/>
          </a:ln>
          <a:effectLst>
            <a:softEdge rad="112500"/>
          </a:effectLst>
        </p:spPr>
      </p:pic>
      <p:sp>
        <p:nvSpPr>
          <p:cNvPr id="6" name="Rectangle 8">
            <a:extLst>
              <a:ext uri="{FF2B5EF4-FFF2-40B4-BE49-F238E27FC236}">
                <a16:creationId xmlns:a16="http://schemas.microsoft.com/office/drawing/2014/main" id="{3C233EED-09B3-85D7-88F3-66E703F7D675}"/>
              </a:ext>
            </a:extLst>
          </p:cNvPr>
          <p:cNvSpPr>
            <a:spLocks noChangeArrowheads="1"/>
          </p:cNvSpPr>
          <p:nvPr/>
        </p:nvSpPr>
        <p:spPr bwMode="auto">
          <a:xfrm>
            <a:off x="-1524" y="2819400"/>
            <a:ext cx="12192000" cy="914897"/>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0588" tIns="36706" rIns="70588" bIns="36706"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sz="1569"/>
          </a:p>
        </p:txBody>
      </p:sp>
      <p:sp>
        <p:nvSpPr>
          <p:cNvPr id="7" name="TextBox 10">
            <a:extLst>
              <a:ext uri="{FF2B5EF4-FFF2-40B4-BE49-F238E27FC236}">
                <a16:creationId xmlns:a16="http://schemas.microsoft.com/office/drawing/2014/main" id="{9812129F-BC01-3CF3-F7E1-B8DF424D6333}"/>
              </a:ext>
            </a:extLst>
          </p:cNvPr>
          <p:cNvSpPr>
            <a:spLocks noChangeArrowheads="1"/>
          </p:cNvSpPr>
          <p:nvPr>
            <p:custDataLst>
              <p:tags r:id="rId1"/>
            </p:custDataLst>
          </p:nvPr>
        </p:nvSpPr>
        <p:spPr bwMode="auto">
          <a:xfrm>
            <a:off x="914400" y="2944842"/>
            <a:ext cx="10855898" cy="6640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3300" b="1">
                <a:solidFill>
                  <a:srgbClr val="7030A0"/>
                </a:solidFill>
                <a:ea typeface="ＭＳ Ｐゴシック" panose="020B0600070205080204" pitchFamily="50" charset="-128"/>
              </a:rPr>
              <a:t>Thực hành tính sai số trong phép đo. Ghi kết quả đo</a:t>
            </a:r>
            <a:endParaRPr lang="en-US" altLang="en-US" sz="3300" b="1">
              <a:solidFill>
                <a:srgbClr val="7030A0"/>
              </a:solidFill>
            </a:endParaRPr>
          </a:p>
        </p:txBody>
      </p:sp>
      <p:sp>
        <p:nvSpPr>
          <p:cNvPr id="8" name="TextBox 11">
            <a:extLst>
              <a:ext uri="{FF2B5EF4-FFF2-40B4-BE49-F238E27FC236}">
                <a16:creationId xmlns:a16="http://schemas.microsoft.com/office/drawing/2014/main" id="{89912F20-C7F9-01EF-EF02-A2CEAC37B5A6}"/>
              </a:ext>
            </a:extLst>
          </p:cNvPr>
          <p:cNvSpPr>
            <a:spLocks noChangeArrowheads="1"/>
          </p:cNvSpPr>
          <p:nvPr>
            <p:custDataLst>
              <p:tags r:id="rId2"/>
            </p:custDataLst>
          </p:nvPr>
        </p:nvSpPr>
        <p:spPr bwMode="auto">
          <a:xfrm>
            <a:off x="-228600" y="2742606"/>
            <a:ext cx="1816029"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latin typeface="Times New Roman" panose="02020603050405020304" pitchFamily="18" charset="0"/>
                <a:cs typeface="Times New Roman" panose="02020603050405020304" pitchFamily="18" charset="0"/>
              </a:rPr>
              <a:t>Bài 3:</a:t>
            </a:r>
          </a:p>
        </p:txBody>
      </p:sp>
    </p:spTree>
    <p:extLst>
      <p:ext uri="{BB962C8B-B14F-4D97-AF65-F5344CB8AC3E}">
        <p14:creationId xmlns:p14="http://schemas.microsoft.com/office/powerpoint/2010/main" val="4284192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2"/>
            <a:ext cx="11275469" cy="139614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981410" y="913748"/>
            <a:ext cx="10809161" cy="1246495"/>
          </a:xfrm>
          <a:prstGeom prst="rect">
            <a:avLst/>
          </a:prstGeom>
          <a:noFill/>
          <a:ln>
            <a:noFill/>
          </a:ln>
          <a:effectLst/>
        </p:spPr>
        <p:txBody>
          <a:bodyPr wrap="square">
            <a:spAutoFit/>
          </a:bodyPr>
          <a:lstStyle/>
          <a:p>
            <a:pPr marL="0" marR="0" algn="ctr">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rPr>
              <a:t>Không một phép đo nào có thể cho ta giá trị thực của đại lượng cần đo mà đều có sai số. Làm thế nào để xác định được các sai số này? </a:t>
            </a:r>
          </a:p>
          <a:p>
            <a:pPr marL="0" marR="0" algn="ctr">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rPr>
              <a:t>Nguyên nhân gây ra các sai số là gì và cách khắc phục như thế nào?</a:t>
            </a:r>
            <a:endParaRPr lang="en-US" sz="2500">
              <a:effectLst/>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pic>
        <p:nvPicPr>
          <p:cNvPr id="19" name="Picture 18" descr="A picture containing ground, outdoor, dirt, soil&#10;&#10;Description automatically generated">
            <a:extLst>
              <a:ext uri="{FF2B5EF4-FFF2-40B4-BE49-F238E27FC236}">
                <a16:creationId xmlns:a16="http://schemas.microsoft.com/office/drawing/2014/main" id="{297E0F55-0402-84F9-02A6-D172714E1849}"/>
              </a:ext>
            </a:extLst>
          </p:cNvPr>
          <p:cNvPicPr>
            <a:picLocks noChangeAspect="1"/>
          </p:cNvPicPr>
          <p:nvPr/>
        </p:nvPicPr>
        <p:blipFill rotWithShape="1">
          <a:blip r:embed="rId6">
            <a:extLst>
              <a:ext uri="{28A0092B-C50C-407E-A947-70E740481C1C}">
                <a14:useLocalDpi xmlns:a14="http://schemas.microsoft.com/office/drawing/2010/main" val="0"/>
              </a:ext>
            </a:extLst>
          </a:blip>
          <a:srcRect l="14717" t="2637" r="25138"/>
          <a:stretch/>
        </p:blipFill>
        <p:spPr>
          <a:xfrm>
            <a:off x="5034380" y="2432940"/>
            <a:ext cx="3220959" cy="3473847"/>
          </a:xfrm>
          <a:prstGeom prst="rect">
            <a:avLst/>
          </a:prstGeom>
          <a:ln>
            <a:noFill/>
          </a:ln>
          <a:effectLst>
            <a:softEdge rad="112500"/>
          </a:effectLst>
        </p:spPr>
      </p:pic>
      <p:pic>
        <p:nvPicPr>
          <p:cNvPr id="22" name="Picture 21" descr="A picture containing text, person, device, red&#10;&#10;Description automatically generated">
            <a:extLst>
              <a:ext uri="{FF2B5EF4-FFF2-40B4-BE49-F238E27FC236}">
                <a16:creationId xmlns:a16="http://schemas.microsoft.com/office/drawing/2014/main" id="{BE7CDD03-FFF2-DED0-10F3-7C836D0A9F36}"/>
              </a:ext>
            </a:extLst>
          </p:cNvPr>
          <p:cNvPicPr>
            <a:picLocks noChangeAspect="1"/>
          </p:cNvPicPr>
          <p:nvPr/>
        </p:nvPicPr>
        <p:blipFill rotWithShape="1">
          <a:blip r:embed="rId7">
            <a:extLst>
              <a:ext uri="{28A0092B-C50C-407E-A947-70E740481C1C}">
                <a14:useLocalDpi xmlns:a14="http://schemas.microsoft.com/office/drawing/2010/main" val="0"/>
              </a:ext>
            </a:extLst>
          </a:blip>
          <a:srcRect l="1021" t="3752" r="-1040" b="821"/>
          <a:stretch/>
        </p:blipFill>
        <p:spPr>
          <a:xfrm>
            <a:off x="8255339" y="2412851"/>
            <a:ext cx="3641068" cy="3473847"/>
          </a:xfrm>
          <a:prstGeom prst="rect">
            <a:avLst/>
          </a:prstGeom>
          <a:ln>
            <a:noFill/>
          </a:ln>
          <a:effectLst>
            <a:softEdge rad="112500"/>
          </a:effectLst>
        </p:spPr>
      </p:pic>
      <p:sp>
        <p:nvSpPr>
          <p:cNvPr id="24" name="TextBox 23">
            <a:extLst>
              <a:ext uri="{FF2B5EF4-FFF2-40B4-BE49-F238E27FC236}">
                <a16:creationId xmlns:a16="http://schemas.microsoft.com/office/drawing/2014/main" id="{3F671523-0369-AB07-96CB-732150646C42}"/>
              </a:ext>
            </a:extLst>
          </p:cNvPr>
          <p:cNvSpPr txBox="1"/>
          <p:nvPr/>
        </p:nvSpPr>
        <p:spPr>
          <a:xfrm>
            <a:off x="1143000" y="5962966"/>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chu vi thân cây</a:t>
            </a:r>
            <a:endParaRPr lang="en-US" sz="2500"/>
          </a:p>
        </p:txBody>
      </p:sp>
      <p:sp>
        <p:nvSpPr>
          <p:cNvPr id="25" name="TextBox 24">
            <a:extLst>
              <a:ext uri="{FF2B5EF4-FFF2-40B4-BE49-F238E27FC236}">
                <a16:creationId xmlns:a16="http://schemas.microsoft.com/office/drawing/2014/main" id="{61A1A459-06C8-88D7-D913-AABBC182B46E}"/>
              </a:ext>
            </a:extLst>
          </p:cNvPr>
          <p:cNvSpPr txBox="1"/>
          <p:nvPr/>
        </p:nvSpPr>
        <p:spPr>
          <a:xfrm>
            <a:off x="4907669" y="6000344"/>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nhiệt độ</a:t>
            </a:r>
            <a:endParaRPr lang="en-US" sz="2500"/>
          </a:p>
        </p:txBody>
      </p:sp>
      <p:sp>
        <p:nvSpPr>
          <p:cNvPr id="26" name="TextBox 25">
            <a:extLst>
              <a:ext uri="{FF2B5EF4-FFF2-40B4-BE49-F238E27FC236}">
                <a16:creationId xmlns:a16="http://schemas.microsoft.com/office/drawing/2014/main" id="{B1E1248D-CA6F-8954-BF15-88FC0ADCDB2E}"/>
              </a:ext>
            </a:extLst>
          </p:cNvPr>
          <p:cNvSpPr txBox="1"/>
          <p:nvPr/>
        </p:nvSpPr>
        <p:spPr>
          <a:xfrm>
            <a:off x="8437573" y="5989635"/>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điện áp</a:t>
            </a:r>
            <a:endParaRPr lang="en-US" sz="2500"/>
          </a:p>
        </p:txBody>
      </p:sp>
      <p:pic>
        <p:nvPicPr>
          <p:cNvPr id="28" name="Content Placeholder 4" descr="A picture containing tree, person, outdoor, grass&#10;&#10;Description automatically generated">
            <a:extLst>
              <a:ext uri="{FF2B5EF4-FFF2-40B4-BE49-F238E27FC236}">
                <a16:creationId xmlns:a16="http://schemas.microsoft.com/office/drawing/2014/main" id="{699B8B1B-9CF1-8099-AA06-522ACE8EED7A}"/>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l="-613" t="867" r="11007" b="-2156"/>
          <a:stretch/>
        </p:blipFill>
        <p:spPr>
          <a:xfrm>
            <a:off x="565315" y="2491141"/>
            <a:ext cx="4500247" cy="3395557"/>
          </a:xfrm>
          <a:prstGeom prst="rect">
            <a:avLst/>
          </a:prstGeom>
          <a:ln>
            <a:noFill/>
          </a:ln>
          <a:effectLst>
            <a:softEdge rad="112500"/>
          </a:effectLst>
        </p:spPr>
      </p:pic>
    </p:spTree>
    <p:extLst>
      <p:ext uri="{BB962C8B-B14F-4D97-AF65-F5344CB8AC3E}">
        <p14:creationId xmlns:p14="http://schemas.microsoft.com/office/powerpoint/2010/main" val="42392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770EB8-D78E-4FD1-9B02-287413E6ABDB}"/>
              </a:ext>
            </a:extLst>
          </p:cNvPr>
          <p:cNvGrpSpPr/>
          <p:nvPr/>
        </p:nvGrpSpPr>
        <p:grpSpPr>
          <a:xfrm>
            <a:off x="183902" y="759016"/>
            <a:ext cx="11834534" cy="969773"/>
            <a:chOff x="834244" y="1897873"/>
            <a:chExt cx="10363510" cy="253050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44" y="1897873"/>
              <a:ext cx="10363510" cy="25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417525" y="2017192"/>
              <a:ext cx="9312981" cy="2201411"/>
            </a:xfrm>
            <a:prstGeom prst="rect">
              <a:avLst/>
            </a:prstGeom>
            <a:noFill/>
          </p:spPr>
          <p:txBody>
            <a:bodyPr wrap="square">
              <a:spAutoFit/>
            </a:bodyPr>
            <a:lstStyle/>
            <a:p>
              <a:pPr marL="0" marR="0" algn="ctr">
                <a:spcBef>
                  <a:spcPts val="0"/>
                </a:spcBef>
              </a:pPr>
              <a:r>
                <a:rPr lang="en-US" sz="25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Phép đo các đại lượng vật lí</a:t>
              </a:r>
            </a:p>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phép so sánh chúng với đại lượng cùng loại được quy ước làm đơn vị. </a:t>
              </a:r>
            </a:p>
          </p:txBody>
        </p:sp>
      </p:grpSp>
      <p:sp>
        <p:nvSpPr>
          <p:cNvPr id="18" name="TextBox 17">
            <a:extLst>
              <a:ext uri="{FF2B5EF4-FFF2-40B4-BE49-F238E27FC236}">
                <a16:creationId xmlns:a16="http://schemas.microsoft.com/office/drawing/2014/main" id="{C1DD29D5-E052-4243-BD1B-9DD01FCDAA57}"/>
              </a:ext>
            </a:extLst>
          </p:cNvPr>
          <p:cNvSpPr txBox="1"/>
          <p:nvPr/>
        </p:nvSpPr>
        <p:spPr>
          <a:xfrm>
            <a:off x="445111" y="2731632"/>
            <a:ext cx="4787900" cy="830997"/>
          </a:xfrm>
          <a:prstGeom prst="rect">
            <a:avLst/>
          </a:prstGeom>
          <a:noFill/>
        </p:spPr>
        <p:txBody>
          <a:bodyPr wrap="square">
            <a:spAutoFit/>
          </a:bodyPr>
          <a:lstStyle/>
          <a:p>
            <a:pPr marR="0" algn="ctr">
              <a:spcBef>
                <a:spcPts val="0"/>
              </a:spcBef>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đọc trực tiếp trên dụng cụ đo</a:t>
            </a:r>
          </a:p>
        </p:txBody>
      </p:sp>
      <p:sp>
        <p:nvSpPr>
          <p:cNvPr id="19" name="TextBox 18">
            <a:extLst>
              <a:ext uri="{FF2B5EF4-FFF2-40B4-BE49-F238E27FC236}">
                <a16:creationId xmlns:a16="http://schemas.microsoft.com/office/drawing/2014/main" id="{C33C16F8-127E-479F-9D87-6DB8BF651BB0}"/>
              </a:ext>
            </a:extLst>
          </p:cNvPr>
          <p:cNvSpPr txBox="1"/>
          <p:nvPr/>
        </p:nvSpPr>
        <p:spPr>
          <a:xfrm>
            <a:off x="6567005" y="2812861"/>
            <a:ext cx="5624995" cy="769441"/>
          </a:xfrm>
          <a:prstGeom prst="rect">
            <a:avLst/>
          </a:prstGeom>
          <a:noFill/>
        </p:spPr>
        <p:txBody>
          <a:bodyPr wrap="square">
            <a:spAutoFit/>
          </a:bodyPr>
          <a:lstStyle/>
          <a:p>
            <a:pPr marR="0">
              <a:spcBef>
                <a:spcPts val="0"/>
              </a:spcBef>
            </a:pPr>
            <a:r>
              <a:rPr lang="en-US" sz="2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xác định thông qua các đại lượng được đo trực tiếp</a:t>
            </a:r>
            <a:endParaRPr lang="en-US" sz="2200" i="1">
              <a:effectLst/>
              <a:latin typeface="Arial" panose="020B0604020202020204" pitchFamily="34" charset="0"/>
              <a:ea typeface="游明朝" panose="02020400000000000000" pitchFamily="18" charset="-128"/>
              <a:cs typeface="Arial" panose="020B0604020202020204" pitchFamily="34" charset="0"/>
            </a:endParaRPr>
          </a:p>
        </p:txBody>
      </p:sp>
      <p:sp>
        <p:nvSpPr>
          <p:cNvPr id="25" name="TextBox 24">
            <a:extLst>
              <a:ext uri="{FF2B5EF4-FFF2-40B4-BE49-F238E27FC236}">
                <a16:creationId xmlns:a16="http://schemas.microsoft.com/office/drawing/2014/main" id="{1D2C85BC-8CD4-44E0-818E-3CC12031436E}"/>
              </a:ext>
            </a:extLst>
          </p:cNvPr>
          <p:cNvSpPr txBox="1"/>
          <p:nvPr/>
        </p:nvSpPr>
        <p:spPr>
          <a:xfrm>
            <a:off x="25400" y="6423069"/>
            <a:ext cx="2870200" cy="366184"/>
          </a:xfrm>
          <a:prstGeom prst="rect">
            <a:avLst/>
          </a:prstGeom>
          <a:noFill/>
        </p:spPr>
        <p:txBody>
          <a:bodyPr wrap="square">
            <a:spAutoFit/>
          </a:bodyPr>
          <a:lstStyle/>
          <a:p>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bằng cân</a:t>
            </a:r>
            <a:endParaRPr lang="en-US"/>
          </a:p>
        </p:txBody>
      </p:sp>
      <p:grpSp>
        <p:nvGrpSpPr>
          <p:cNvPr id="49" name="Group 48">
            <a:extLst>
              <a:ext uri="{FF2B5EF4-FFF2-40B4-BE49-F238E27FC236}">
                <a16:creationId xmlns:a16="http://schemas.microsoft.com/office/drawing/2014/main" id="{F4472934-4071-47A9-8F74-5B96458F33D4}"/>
              </a:ext>
            </a:extLst>
          </p:cNvPr>
          <p:cNvGrpSpPr/>
          <p:nvPr/>
        </p:nvGrpSpPr>
        <p:grpSpPr>
          <a:xfrm>
            <a:off x="834243" y="1679409"/>
            <a:ext cx="10298530" cy="914400"/>
            <a:chOff x="834244" y="1905001"/>
            <a:chExt cx="10298530" cy="914400"/>
          </a:xfrm>
        </p:grpSpPr>
        <p:sp>
          <p:nvSpPr>
            <p:cNvPr id="20" name="Rectangle 19">
              <a:extLst>
                <a:ext uri="{FF2B5EF4-FFF2-40B4-BE49-F238E27FC236}">
                  <a16:creationId xmlns:a16="http://schemas.microsoft.com/office/drawing/2014/main" id="{D5D66C70-A381-49F0-99F7-4C04AB8A7FB5}"/>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trực tiếp</a:t>
              </a:r>
            </a:p>
          </p:txBody>
        </p:sp>
        <p:sp>
          <p:nvSpPr>
            <p:cNvPr id="21" name="Rectangle 20">
              <a:extLst>
                <a:ext uri="{FF2B5EF4-FFF2-40B4-BE49-F238E27FC236}">
                  <a16:creationId xmlns:a16="http://schemas.microsoft.com/office/drawing/2014/main" id="{6F7E379A-C59D-45E5-ACB6-C3C42DC46095}"/>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gián tiếp</a:t>
              </a:r>
            </a:p>
          </p:txBody>
        </p:sp>
        <p:cxnSp>
          <p:nvCxnSpPr>
            <p:cNvPr id="26" name="Connector: Elbow 25">
              <a:extLst>
                <a:ext uri="{FF2B5EF4-FFF2-40B4-BE49-F238E27FC236}">
                  <a16:creationId xmlns:a16="http://schemas.microsoft.com/office/drawing/2014/main" id="{D70157DE-619B-4237-B713-FDFB7EF1AFC2}"/>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6CE0714-F8FD-47CC-91D9-680CAE6D06C8}"/>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BB3B4F8-EE77-4F08-A9FB-D2FD551DB275}"/>
              </a:ext>
            </a:extLst>
          </p:cNvPr>
          <p:cNvSpPr txBox="1"/>
          <p:nvPr/>
        </p:nvSpPr>
        <p:spPr>
          <a:xfrm>
            <a:off x="8229600" y="6456989"/>
            <a:ext cx="2598374" cy="369332"/>
          </a:xfrm>
          <a:prstGeom prst="rect">
            <a:avLst/>
          </a:prstGeom>
          <a:noFill/>
        </p:spPr>
        <p:txBody>
          <a:bodyPr wrap="square">
            <a:spAutoFit/>
          </a:bodyPr>
          <a:lstStyle/>
          <a:p>
            <a:pPr algn="ct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riêng</a:t>
            </a:r>
            <a:endParaRPr lang="en-US"/>
          </a:p>
        </p:txBody>
      </p:sp>
      <p:sp>
        <p:nvSpPr>
          <p:cNvPr id="34" name="TextBox 33">
            <a:extLst>
              <a:ext uri="{FF2B5EF4-FFF2-40B4-BE49-F238E27FC236}">
                <a16:creationId xmlns:a16="http://schemas.microsoft.com/office/drawing/2014/main" id="{FD9BBA15-7546-4A54-812C-5E74AEBA1521}"/>
              </a:ext>
            </a:extLst>
          </p:cNvPr>
          <p:cNvSpPr txBox="1"/>
          <p:nvPr/>
        </p:nvSpPr>
        <p:spPr>
          <a:xfrm>
            <a:off x="3083220" y="6419921"/>
            <a:ext cx="3564048" cy="369332"/>
          </a:xfrm>
          <a:prstGeom prst="rect">
            <a:avLst/>
          </a:prstGeom>
          <a:noFill/>
        </p:spPr>
        <p:txBody>
          <a:bodyPr wrap="square">
            <a:spAutoFit/>
          </a:bodyPr>
          <a:lstStyle/>
          <a:p>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 thể tích bằng bình chia độ </a:t>
            </a:r>
            <a:endParaRPr lang="en-US"/>
          </a:p>
        </p:txBody>
      </p:sp>
      <p:pic>
        <p:nvPicPr>
          <p:cNvPr id="35" name="Content Placeholder 4" descr="A picture containing text, device, thermometer, gauge&#10;&#10;Description automatically generated">
            <a:extLst>
              <a:ext uri="{FF2B5EF4-FFF2-40B4-BE49-F238E27FC236}">
                <a16:creationId xmlns:a16="http://schemas.microsoft.com/office/drawing/2014/main" id="{1202204F-4609-485F-B3A0-95BEB948FDA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066231" y="4157652"/>
            <a:ext cx="2918900" cy="2181878"/>
          </a:xfrm>
        </p:spPr>
      </p:pic>
      <p:pic>
        <p:nvPicPr>
          <p:cNvPr id="36" name="Picture 35" descr="A picture containing device, scale&#10;&#10;Description automatically generated">
            <a:extLst>
              <a:ext uri="{FF2B5EF4-FFF2-40B4-BE49-F238E27FC236}">
                <a16:creationId xmlns:a16="http://schemas.microsoft.com/office/drawing/2014/main" id="{80A3EFB0-78AE-463B-9C8D-2233310654A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448" t="10794" r="4923" b="13333"/>
          <a:stretch/>
        </p:blipFill>
        <p:spPr>
          <a:xfrm>
            <a:off x="465164" y="4293563"/>
            <a:ext cx="2227561" cy="1885666"/>
          </a:xfrm>
          <a:prstGeom prst="rect">
            <a:avLst/>
          </a:prstGeom>
        </p:spPr>
      </p:pic>
      <p:grpSp>
        <p:nvGrpSpPr>
          <p:cNvPr id="42" name="Group 41">
            <a:extLst>
              <a:ext uri="{FF2B5EF4-FFF2-40B4-BE49-F238E27FC236}">
                <a16:creationId xmlns:a16="http://schemas.microsoft.com/office/drawing/2014/main" id="{5E3F985C-E97F-4BAF-8491-DACFEE6FFC8A}"/>
              </a:ext>
            </a:extLst>
          </p:cNvPr>
          <p:cNvGrpSpPr/>
          <p:nvPr/>
        </p:nvGrpSpPr>
        <p:grpSpPr>
          <a:xfrm>
            <a:off x="7296073" y="3962400"/>
            <a:ext cx="1295400" cy="747131"/>
            <a:chOff x="7296073" y="3962400"/>
            <a:chExt cx="1295400" cy="747131"/>
          </a:xfrm>
        </p:grpSpPr>
        <p:pic>
          <p:nvPicPr>
            <p:cNvPr id="39" name="Picture 38" descr="empty-red-rectangle">
              <a:extLst>
                <a:ext uri="{FF2B5EF4-FFF2-40B4-BE49-F238E27FC236}">
                  <a16:creationId xmlns:a16="http://schemas.microsoft.com/office/drawing/2014/main" id="{63EF62C4-DD37-4A79-8DB8-BFEE2F070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1CC0E868-3DB6-45A3-A3DF-C11FB6AFC9AF}"/>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US" sz="4000"/>
            </a:p>
          </p:txBody>
        </p:sp>
      </p:grpSp>
      <p:sp>
        <p:nvSpPr>
          <p:cNvPr id="41" name="Arrow: Left-Right-Up 40">
            <a:extLst>
              <a:ext uri="{FF2B5EF4-FFF2-40B4-BE49-F238E27FC236}">
                <a16:creationId xmlns:a16="http://schemas.microsoft.com/office/drawing/2014/main" id="{FF52DF8D-C87F-47B4-B707-847DB10BD1E0}"/>
              </a:ext>
            </a:extLst>
          </p:cNvPr>
          <p:cNvSpPr/>
          <p:nvPr/>
        </p:nvSpPr>
        <p:spPr>
          <a:xfrm flipV="1">
            <a:off x="9044101" y="4222822"/>
            <a:ext cx="1295400" cy="906959"/>
          </a:xfrm>
          <a:prstGeom prst="leftRigh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27C3B473-3C25-4B01-92AA-B97551631D32}"/>
              </a:ext>
            </a:extLst>
          </p:cNvPr>
          <p:cNvGrpSpPr/>
          <p:nvPr/>
        </p:nvGrpSpPr>
        <p:grpSpPr>
          <a:xfrm>
            <a:off x="9082201" y="5455408"/>
            <a:ext cx="1295400" cy="747131"/>
            <a:chOff x="7296073" y="3962400"/>
            <a:chExt cx="1295400" cy="747131"/>
          </a:xfrm>
        </p:grpSpPr>
        <p:pic>
          <p:nvPicPr>
            <p:cNvPr id="44" name="Picture 43" descr="empty-red-rectangle">
              <a:extLst>
                <a:ext uri="{FF2B5EF4-FFF2-40B4-BE49-F238E27FC236}">
                  <a16:creationId xmlns:a16="http://schemas.microsoft.com/office/drawing/2014/main" id="{B4B46658-90FB-4B99-A932-C033BF308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a:extLst>
                <a:ext uri="{FF2B5EF4-FFF2-40B4-BE49-F238E27FC236}">
                  <a16:creationId xmlns:a16="http://schemas.microsoft.com/office/drawing/2014/main" id="{B500E665-FB3C-4E8A-8AAC-7A97A5E73FE6}"/>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4000"/>
            </a:p>
          </p:txBody>
        </p:sp>
      </p:grpSp>
      <p:grpSp>
        <p:nvGrpSpPr>
          <p:cNvPr id="46" name="Group 45">
            <a:extLst>
              <a:ext uri="{FF2B5EF4-FFF2-40B4-BE49-F238E27FC236}">
                <a16:creationId xmlns:a16="http://schemas.microsoft.com/office/drawing/2014/main" id="{9A776907-9374-4914-87F4-D703A5719B11}"/>
              </a:ext>
            </a:extLst>
          </p:cNvPr>
          <p:cNvGrpSpPr/>
          <p:nvPr/>
        </p:nvGrpSpPr>
        <p:grpSpPr>
          <a:xfrm>
            <a:off x="10485074" y="3988433"/>
            <a:ext cx="1295400" cy="747131"/>
            <a:chOff x="7296073" y="3962400"/>
            <a:chExt cx="1295400" cy="747131"/>
          </a:xfrm>
        </p:grpSpPr>
        <p:pic>
          <p:nvPicPr>
            <p:cNvPr id="47" name="Picture 46" descr="empty-red-rectangle">
              <a:extLst>
                <a:ext uri="{FF2B5EF4-FFF2-40B4-BE49-F238E27FC236}">
                  <a16:creationId xmlns:a16="http://schemas.microsoft.com/office/drawing/2014/main" id="{9BBE2BA3-F5C0-49A4-A410-DACD637B87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10D8B0FF-6C1F-4081-A5D8-B02BF8E0229A}"/>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endParaRPr lang="en-US" sz="4000"/>
            </a:p>
          </p:txBody>
        </p:sp>
      </p:grpSp>
      <p:grpSp>
        <p:nvGrpSpPr>
          <p:cNvPr id="37" name="Group 36">
            <a:extLst>
              <a:ext uri="{FF2B5EF4-FFF2-40B4-BE49-F238E27FC236}">
                <a16:creationId xmlns:a16="http://schemas.microsoft.com/office/drawing/2014/main" id="{10610BC8-DA25-52E8-F1FB-FF62C5FB92F9}"/>
              </a:ext>
            </a:extLst>
          </p:cNvPr>
          <p:cNvGrpSpPr/>
          <p:nvPr/>
        </p:nvGrpSpPr>
        <p:grpSpPr>
          <a:xfrm>
            <a:off x="-107020" y="65599"/>
            <a:ext cx="10317821" cy="551822"/>
            <a:chOff x="-3007" y="2231322"/>
            <a:chExt cx="10253890" cy="770302"/>
          </a:xfrm>
        </p:grpSpPr>
        <p:grpSp>
          <p:nvGrpSpPr>
            <p:cNvPr id="38" name="Group 70">
              <a:extLst>
                <a:ext uri="{FF2B5EF4-FFF2-40B4-BE49-F238E27FC236}">
                  <a16:creationId xmlns:a16="http://schemas.microsoft.com/office/drawing/2014/main" id="{80AADF93-5124-0F3A-FEF9-F1EFCB1324D1}"/>
                </a:ext>
              </a:extLst>
            </p:cNvPr>
            <p:cNvGrpSpPr>
              <a:grpSpLocks/>
            </p:cNvGrpSpPr>
            <p:nvPr/>
          </p:nvGrpSpPr>
          <p:grpSpPr bwMode="auto">
            <a:xfrm>
              <a:off x="286112" y="2280388"/>
              <a:ext cx="7995846" cy="708275"/>
              <a:chOff x="564749" y="3403329"/>
              <a:chExt cx="4117487" cy="1364238"/>
            </a:xfrm>
          </p:grpSpPr>
          <p:pic>
            <p:nvPicPr>
              <p:cNvPr id="52" name="Picture 8" descr="empty-green-rectangle">
                <a:extLst>
                  <a:ext uri="{FF2B5EF4-FFF2-40B4-BE49-F238E27FC236}">
                    <a16:creationId xmlns:a16="http://schemas.microsoft.com/office/drawing/2014/main" id="{905DC206-ED1F-B772-7509-E29ECA48DA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749" y="3403329"/>
                <a:ext cx="411748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descr="green-top-faded">
                <a:extLst>
                  <a:ext uri="{FF2B5EF4-FFF2-40B4-BE49-F238E27FC236}">
                    <a16:creationId xmlns:a16="http://schemas.microsoft.com/office/drawing/2014/main" id="{8467C110-2A55-1131-F11B-231CDACB01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a:extLst>
                <a:ext uri="{FF2B5EF4-FFF2-40B4-BE49-F238E27FC236}">
                  <a16:creationId xmlns:a16="http://schemas.microsoft.com/office/drawing/2014/main" id="{089D9C7E-56AC-7C84-877F-1683417CA315}"/>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1" name="Rectangle 1026060">
              <a:extLst>
                <a:ext uri="{FF2B5EF4-FFF2-40B4-BE49-F238E27FC236}">
                  <a16:creationId xmlns:a16="http://schemas.microsoft.com/office/drawing/2014/main" id="{9A2A9751-DFBE-2336-83A2-3FA3827671B5}"/>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Phép đo trực tiếp và phép đo gián tiếp</a:t>
              </a:r>
              <a:endParaRPr lang="en-US" sz="2800" dirty="0">
                <a:cs typeface="Arial" panose="020B0604020202020204" pitchFamily="34" charset="0"/>
              </a:endParaRPr>
            </a:p>
          </p:txBody>
        </p:sp>
      </p:grpSp>
    </p:spTree>
    <p:extLst>
      <p:ext uri="{BB962C8B-B14F-4D97-AF65-F5344CB8AC3E}">
        <p14:creationId xmlns:p14="http://schemas.microsoft.com/office/powerpoint/2010/main" val="18248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5" grpId="0"/>
      <p:bldP spid="29" grpId="0"/>
      <p:bldP spid="34" grpId="0"/>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dirty="0">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591800" cy="236220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331379" y="747290"/>
            <a:ext cx="99864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500" dirty="0">
                <a:solidFill>
                  <a:srgbClr val="000000"/>
                </a:solidFill>
                <a:effectLst/>
                <a:latin typeface="Arial" panose="020B0604020202020204" pitchFamily="34" charset="0"/>
                <a:ea typeface="游明朝" panose="02020400000000000000" pitchFamily="18" charset="-128"/>
              </a:rPr>
              <a:t>Em hãy lập phương án đo tốc độ chuyển động của chiếc xe ô tô đồ chơi chỉ dùng thước; đồng hồ bấm giây và trả lời các câu hỏi sau:</a:t>
            </a:r>
          </a:p>
          <a:p>
            <a:endParaRPr lang="en-US" sz="2500" dirty="0"/>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46858"/>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21" name="Picture 20" descr="A person holding a watch&#10;&#10;Description automatically generated with medium confidence">
            <a:extLst>
              <a:ext uri="{FF2B5EF4-FFF2-40B4-BE49-F238E27FC236}">
                <a16:creationId xmlns:a16="http://schemas.microsoft.com/office/drawing/2014/main" id="{A87F14AB-12E6-782A-2ECE-F71F83D1572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14" b="15763"/>
          <a:stretch/>
        </p:blipFill>
        <p:spPr>
          <a:xfrm>
            <a:off x="7313868" y="3647702"/>
            <a:ext cx="1647145" cy="1562897"/>
          </a:xfrm>
          <a:prstGeom prst="rect">
            <a:avLst/>
          </a:prstGeom>
        </p:spPr>
      </p:pic>
      <p:pic>
        <p:nvPicPr>
          <p:cNvPr id="9" name="Picture 8" descr="A red sports car&#10;&#10;Description automatically generated with medium confidence">
            <a:extLst>
              <a:ext uri="{FF2B5EF4-FFF2-40B4-BE49-F238E27FC236}">
                <a16:creationId xmlns:a16="http://schemas.microsoft.com/office/drawing/2014/main" id="{77130C24-6392-937C-742D-07E99CDCB57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3131" y1="43885" x2="43131" y2="43885"/>
                        <a14:foregroundMark x1="41534" y1="45324" x2="41534" y2="45324"/>
                        <a14:foregroundMark x1="40256" y1="47482" x2="40256" y2="47482"/>
                        <a14:foregroundMark x1="39617" y1="47482" x2="39617" y2="47482"/>
                        <a14:foregroundMark x1="41853" y1="45803" x2="42971" y2="45324"/>
                        <a14:foregroundMark x1="45208" y1="42926" x2="45208" y2="42926"/>
                        <a14:foregroundMark x1="44728" y1="41487" x2="44728" y2="41487"/>
                        <a14:foregroundMark x1="40256" y1="47242" x2="40256" y2="47242"/>
                        <a14:foregroundMark x1="38978" y1="47002" x2="38498" y2="47002"/>
                        <a14:foregroundMark x1="37380" y1="46523" x2="37380" y2="46523"/>
                        <a14:foregroundMark x1="35463" y1="46523" x2="36741" y2="46523"/>
                        <a14:foregroundMark x1="38978" y1="44844" x2="38978" y2="44844"/>
                        <a14:foregroundMark x1="40256" y1="43885" x2="41693" y2="42926"/>
                        <a14:foregroundMark x1="42173" y1="42686" x2="42971" y2="41966"/>
                        <a14:foregroundMark x1="44888" y1="40767" x2="45527" y2="40288"/>
                        <a14:foregroundMark x1="46486" y1="40048" x2="47125" y2="39568"/>
                        <a14:foregroundMark x1="45687" y1="39089" x2="45687" y2="39089"/>
                        <a14:foregroundMark x1="44249" y1="40528" x2="44249" y2="40528"/>
                        <a14:foregroundMark x1="69169" y1="47002" x2="69169" y2="47002"/>
                        <a14:foregroundMark x1="71725" y1="45803" x2="71725" y2="45803"/>
                        <a14:foregroundMark x1="70607" y1="44844" x2="71406" y2="44844"/>
                        <a14:foregroundMark x1="22204" y1="51559" x2="22204" y2="51559"/>
                        <a14:foregroundMark x1="20447" y1="51559" x2="20447" y2="51559"/>
                        <a14:foregroundMark x1="22364" y1="50360" x2="22684" y2="49880"/>
                        <a14:foregroundMark x1="23482" y1="48921" x2="24441" y2="47962"/>
                        <a14:foregroundMark x1="24760" y1="47962" x2="26038" y2="46763"/>
                        <a14:foregroundMark x1="28435" y1="45803" x2="28435" y2="45803"/>
                        <a14:foregroundMark x1="29872" y1="45803" x2="29872" y2="45803"/>
                        <a14:foregroundMark x1="33866" y1="46283" x2="33866" y2="46283"/>
                        <a14:foregroundMark x1="38498" y1="44604" x2="39297" y2="44125"/>
                        <a14:foregroundMark x1="41853" y1="41487" x2="42332" y2="41487"/>
                        <a14:foregroundMark x1="44728" y1="40528" x2="44728" y2="40528"/>
                        <a14:foregroundMark x1="44728" y1="39089" x2="44089" y2="39089"/>
                        <a14:foregroundMark x1="43770" y1="39089" x2="43291" y2="39089"/>
                        <a14:foregroundMark x1="42812" y1="39089" x2="42812" y2="39089"/>
                        <a14:foregroundMark x1="42013" y1="39089" x2="42013" y2="39089"/>
                        <a14:foregroundMark x1="41214" y1="39808" x2="40256" y2="40048"/>
                        <a14:foregroundMark x1="39137" y1="41007" x2="39137" y2="41007"/>
                        <a14:foregroundMark x1="38339" y1="42686" x2="38339" y2="42686"/>
                        <a14:foregroundMark x1="36102" y1="44365" x2="36102" y2="44365"/>
                        <a14:foregroundMark x1="35942" y1="44365" x2="35623" y2="45084"/>
                        <a14:foregroundMark x1="35463" y1="45084" x2="34665" y2="45564"/>
                        <a14:foregroundMark x1="31949" y1="46283" x2="31949" y2="46283"/>
                      </a14:backgroundRemoval>
                    </a14:imgEffect>
                  </a14:imgLayer>
                </a14:imgProps>
              </a:ext>
              <a:ext uri="{28A0092B-C50C-407E-A947-70E740481C1C}">
                <a14:useLocalDpi xmlns:a14="http://schemas.microsoft.com/office/drawing/2010/main" val="0"/>
              </a:ext>
            </a:extLst>
          </a:blip>
          <a:srcRect l="11670" t="37053" r="12628" b="25545"/>
          <a:stretch/>
        </p:blipFill>
        <p:spPr>
          <a:xfrm flipH="1">
            <a:off x="1752600" y="4267200"/>
            <a:ext cx="2819400" cy="964532"/>
          </a:xfrm>
          <a:prstGeom prst="rect">
            <a:avLst/>
          </a:prstGeom>
        </p:spPr>
      </p:pic>
      <p:pic>
        <p:nvPicPr>
          <p:cNvPr id="28" name="Picture 27" descr="A picture containing text, measuring stick&#10;&#10;Description automatically generated">
            <a:extLst>
              <a:ext uri="{FF2B5EF4-FFF2-40B4-BE49-F238E27FC236}">
                <a16:creationId xmlns:a16="http://schemas.microsoft.com/office/drawing/2014/main" id="{96C1A1F2-2F79-F522-22AD-F77BEF689183}"/>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r="1000" b="25268"/>
          <a:stretch/>
        </p:blipFill>
        <p:spPr>
          <a:xfrm>
            <a:off x="1905000" y="5462864"/>
            <a:ext cx="7432739" cy="964533"/>
          </a:xfrm>
          <a:prstGeom prst="rect">
            <a:avLst/>
          </a:prstGeom>
        </p:spPr>
      </p:pic>
      <p:sp>
        <p:nvSpPr>
          <p:cNvPr id="13" name="Text Box 29">
            <a:extLst>
              <a:ext uri="{FF2B5EF4-FFF2-40B4-BE49-F238E27FC236}">
                <a16:creationId xmlns:a16="http://schemas.microsoft.com/office/drawing/2014/main" id="{E441E932-3423-0B93-EC5A-23D53E722F7C}"/>
              </a:ext>
            </a:extLst>
          </p:cNvPr>
          <p:cNvSpPr txBox="1">
            <a:spLocks noChangeArrowheads="1"/>
          </p:cNvSpPr>
          <p:nvPr/>
        </p:nvSpPr>
        <p:spPr bwMode="auto">
          <a:xfrm>
            <a:off x="1244599" y="1505634"/>
            <a:ext cx="99864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lgn="just">
              <a:spcBef>
                <a:spcPts val="0"/>
              </a:spcBef>
              <a:spcAft>
                <a:spcPts val="0"/>
              </a:spcAft>
              <a:buAutoNum type="alphaLcParenR"/>
            </a:pPr>
            <a:r>
              <a:rPr lang="en-US" sz="2500">
                <a:solidFill>
                  <a:srgbClr val="000000"/>
                </a:solidFill>
                <a:effectLst/>
                <a:latin typeface="Arial" panose="020B0604020202020204" pitchFamily="34" charset="0"/>
                <a:ea typeface="游明朝" panose="02020400000000000000" pitchFamily="18" charset="-128"/>
              </a:rPr>
              <a:t>Để đo tốc độ chuyển động của chiếc xe cần đo đại lượng nào? </a:t>
            </a:r>
          </a:p>
          <a:p>
            <a:pPr marL="457200" marR="0" indent="-457200" algn="just">
              <a:spcBef>
                <a:spcPts val="0"/>
              </a:spcBef>
              <a:spcAft>
                <a:spcPts val="0"/>
              </a:spcAft>
              <a:buAutoNum type="alphaLcParenR"/>
            </a:pPr>
            <a:r>
              <a:rPr lang="en-US" sz="2500">
                <a:solidFill>
                  <a:srgbClr val="000000"/>
                </a:solidFill>
                <a:effectLst/>
                <a:latin typeface="Arial" panose="020B0604020202020204" pitchFamily="34" charset="0"/>
                <a:ea typeface="游明朝" panose="02020400000000000000" pitchFamily="18" charset="-128"/>
              </a:rPr>
              <a:t>Xác định tốc độ chuyển động của xe theo công thức nào? </a:t>
            </a:r>
          </a:p>
          <a:p>
            <a:endParaRPr lang="en-US" sz="2500"/>
          </a:p>
        </p:txBody>
      </p:sp>
      <p:sp>
        <p:nvSpPr>
          <p:cNvPr id="14" name="Text Box 29">
            <a:extLst>
              <a:ext uri="{FF2B5EF4-FFF2-40B4-BE49-F238E27FC236}">
                <a16:creationId xmlns:a16="http://schemas.microsoft.com/office/drawing/2014/main" id="{97378B3E-0EA9-6036-396B-7D2BC45A2F0B}"/>
              </a:ext>
            </a:extLst>
          </p:cNvPr>
          <p:cNvSpPr txBox="1">
            <a:spLocks noChangeArrowheads="1"/>
          </p:cNvSpPr>
          <p:nvPr/>
        </p:nvSpPr>
        <p:spPr bwMode="auto">
          <a:xfrm>
            <a:off x="1231899" y="2286827"/>
            <a:ext cx="99864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rPr>
              <a:t>c)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nào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là</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trực</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tiếp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Tại</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sao</a:t>
            </a:r>
            <a:r>
              <a:rPr lang="en-US" sz="2500" dirty="0">
                <a:solidFill>
                  <a:srgbClr val="000000"/>
                </a:solidFill>
                <a:effectLst/>
                <a:latin typeface="Arial" panose="020B0604020202020204" pitchFamily="34" charset="0"/>
                <a:ea typeface="游明朝" panose="02020400000000000000" pitchFamily="18" charset="-128"/>
              </a:rPr>
              <a:t>? </a:t>
            </a:r>
          </a:p>
          <a:p>
            <a:pPr marR="0"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rPr>
              <a:t>d)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nào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là</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gián</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tiếp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Tại</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sao</a:t>
            </a:r>
            <a:r>
              <a:rPr lang="en-US" sz="2500" dirty="0">
                <a:solidFill>
                  <a:srgbClr val="000000"/>
                </a:solidFill>
                <a:effectLst/>
                <a:latin typeface="Arial" panose="020B0604020202020204" pitchFamily="34" charset="0"/>
                <a:ea typeface="游明朝" panose="02020400000000000000" pitchFamily="18" charset="-128"/>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455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770EB8-D78E-4FD1-9B02-287413E6ABDB}"/>
              </a:ext>
            </a:extLst>
          </p:cNvPr>
          <p:cNvGrpSpPr/>
          <p:nvPr/>
        </p:nvGrpSpPr>
        <p:grpSpPr>
          <a:xfrm>
            <a:off x="318873" y="838200"/>
            <a:ext cx="11644527" cy="1524000"/>
            <a:chOff x="834244" y="1897873"/>
            <a:chExt cx="10363510" cy="5380476"/>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44" y="1897873"/>
              <a:ext cx="10363510" cy="5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493416" y="2142332"/>
              <a:ext cx="8964823" cy="4580487"/>
            </a:xfrm>
            <a:prstGeom prst="rect">
              <a:avLst/>
            </a:prstGeom>
            <a:noFill/>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 thực hiện phép đo, chúng ta không thể tránh khỏi sự chênh lệnh giữa giá trị thật và số đo (giá trị đo được).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 chênh lệch này gọi là sai số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Như vậy, mọi phép đo đều tồn tại sai số. </a:t>
              </a:r>
            </a:p>
          </p:txBody>
        </p:sp>
      </p:grpSp>
      <p:grpSp>
        <p:nvGrpSpPr>
          <p:cNvPr id="36" name="Group 35">
            <a:extLst>
              <a:ext uri="{FF2B5EF4-FFF2-40B4-BE49-F238E27FC236}">
                <a16:creationId xmlns:a16="http://schemas.microsoft.com/office/drawing/2014/main" id="{E9786EED-BEAA-4ACC-8A1C-280B52FDB586}"/>
              </a:ext>
            </a:extLst>
          </p:cNvPr>
          <p:cNvGrpSpPr/>
          <p:nvPr/>
        </p:nvGrpSpPr>
        <p:grpSpPr>
          <a:xfrm>
            <a:off x="946735" y="4256456"/>
            <a:ext cx="10298530" cy="1306144"/>
            <a:chOff x="834244" y="1905001"/>
            <a:chExt cx="10298530" cy="914400"/>
          </a:xfrm>
        </p:grpSpPr>
        <p:sp>
          <p:nvSpPr>
            <p:cNvPr id="37" name="Rectangle 36">
              <a:extLst>
                <a:ext uri="{FF2B5EF4-FFF2-40B4-BE49-F238E27FC236}">
                  <a16:creationId xmlns:a16="http://schemas.microsoft.com/office/drawing/2014/main" id="{BAE6CDBB-CA57-484B-B393-49D26F1AD98F}"/>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hệ thống</a:t>
              </a:r>
            </a:p>
          </p:txBody>
        </p:sp>
        <p:sp>
          <p:nvSpPr>
            <p:cNvPr id="38" name="Rectangle 37">
              <a:extLst>
                <a:ext uri="{FF2B5EF4-FFF2-40B4-BE49-F238E27FC236}">
                  <a16:creationId xmlns:a16="http://schemas.microsoft.com/office/drawing/2014/main" id="{FAAAE39D-302A-4097-9E4D-5C52595148BF}"/>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ngẫu nhiên</a:t>
              </a:r>
            </a:p>
          </p:txBody>
        </p:sp>
        <p:cxnSp>
          <p:nvCxnSpPr>
            <p:cNvPr id="39" name="Connector: Elbow 38">
              <a:extLst>
                <a:ext uri="{FF2B5EF4-FFF2-40B4-BE49-F238E27FC236}">
                  <a16:creationId xmlns:a16="http://schemas.microsoft.com/office/drawing/2014/main" id="{F1E9DB36-B115-433D-98DB-A3AE2A161583}"/>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D06525E-6F27-4BA1-B29D-FFF60CE0D370}"/>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5E0CC397-9DB7-46C6-9910-474F99F7C17D}"/>
              </a:ext>
            </a:extLst>
          </p:cNvPr>
          <p:cNvSpPr/>
          <p:nvPr/>
        </p:nvSpPr>
        <p:spPr>
          <a:xfrm>
            <a:off x="4494602" y="3486898"/>
            <a:ext cx="2819400" cy="653072"/>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Arial" panose="020B0604020202020204" pitchFamily="34" charset="0"/>
                <a:cs typeface="Arial" panose="020B0604020202020204" pitchFamily="34" charset="0"/>
              </a:rPr>
              <a:t>Sai số</a:t>
            </a:r>
          </a:p>
        </p:txBody>
      </p:sp>
      <p:grpSp>
        <p:nvGrpSpPr>
          <p:cNvPr id="49" name="Group 48">
            <a:extLst>
              <a:ext uri="{FF2B5EF4-FFF2-40B4-BE49-F238E27FC236}">
                <a16:creationId xmlns:a16="http://schemas.microsoft.com/office/drawing/2014/main" id="{A7B9CBB6-D1C0-CAB6-07E3-1335FB3D6C13}"/>
              </a:ext>
            </a:extLst>
          </p:cNvPr>
          <p:cNvGrpSpPr/>
          <p:nvPr/>
        </p:nvGrpSpPr>
        <p:grpSpPr>
          <a:xfrm>
            <a:off x="0" y="83273"/>
            <a:ext cx="10317821" cy="551822"/>
            <a:chOff x="-3007" y="2231322"/>
            <a:chExt cx="10253890" cy="770302"/>
          </a:xfrm>
        </p:grpSpPr>
        <p:grpSp>
          <p:nvGrpSpPr>
            <p:cNvPr id="50" name="Group 70">
              <a:extLst>
                <a:ext uri="{FF2B5EF4-FFF2-40B4-BE49-F238E27FC236}">
                  <a16:creationId xmlns:a16="http://schemas.microsoft.com/office/drawing/2014/main" id="{404A3137-181B-9AAF-98E9-E506D075FE0F}"/>
                </a:ext>
              </a:extLst>
            </p:cNvPr>
            <p:cNvGrpSpPr>
              <a:grpSpLocks/>
            </p:cNvGrpSpPr>
            <p:nvPr/>
          </p:nvGrpSpPr>
          <p:grpSpPr bwMode="auto">
            <a:xfrm>
              <a:off x="286114" y="2280388"/>
              <a:ext cx="5042460" cy="708275"/>
              <a:chOff x="564750" y="3403329"/>
              <a:chExt cx="2596631" cy="1364238"/>
            </a:xfrm>
          </p:grpSpPr>
          <p:pic>
            <p:nvPicPr>
              <p:cNvPr id="59" name="Picture 8" descr="empty-green-rectangle">
                <a:extLst>
                  <a:ext uri="{FF2B5EF4-FFF2-40B4-BE49-F238E27FC236}">
                    <a16:creationId xmlns:a16="http://schemas.microsoft.com/office/drawing/2014/main" id="{9163A14C-A55B-1179-A9CD-8E0C63E9A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9" descr="green-top-faded">
                <a:extLst>
                  <a:ext uri="{FF2B5EF4-FFF2-40B4-BE49-F238E27FC236}">
                    <a16:creationId xmlns:a16="http://schemas.microsoft.com/office/drawing/2014/main" id="{D5CA9BD5-6F25-D7DB-1090-10748959D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TextBox 56">
              <a:extLst>
                <a:ext uri="{FF2B5EF4-FFF2-40B4-BE49-F238E27FC236}">
                  <a16:creationId xmlns:a16="http://schemas.microsoft.com/office/drawing/2014/main" id="{55CC2627-E491-4E91-F1AC-9B30F51F397C}"/>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8" name="Rectangle 1026060">
              <a:extLst>
                <a:ext uri="{FF2B5EF4-FFF2-40B4-BE49-F238E27FC236}">
                  <a16:creationId xmlns:a16="http://schemas.microsoft.com/office/drawing/2014/main" id="{125F475C-2A36-1049-BDCC-A662F3BFE72F}"/>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61" name="Text Box 13">
            <a:extLst>
              <a:ext uri="{FF2B5EF4-FFF2-40B4-BE49-F238E27FC236}">
                <a16:creationId xmlns:a16="http://schemas.microsoft.com/office/drawing/2014/main" id="{C5B55A6A-B4C3-14EE-CF73-435DEA2BFDDF}"/>
              </a:ext>
            </a:extLst>
          </p:cNvPr>
          <p:cNvSpPr txBox="1">
            <a:spLocks noChangeArrowheads="1"/>
          </p:cNvSpPr>
          <p:nvPr/>
        </p:nvSpPr>
        <p:spPr bwMode="auto">
          <a:xfrm>
            <a:off x="353119" y="2713419"/>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Tree>
    <p:extLst>
      <p:ext uri="{BB962C8B-B14F-4D97-AF65-F5344CB8AC3E}">
        <p14:creationId xmlns:p14="http://schemas.microsoft.com/office/powerpoint/2010/main" val="396457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dirty="0">
                  <a:latin typeface="Arial" panose="020B0604020202020204" pitchFamily="34" charset="0"/>
                  <a:cs typeface="Arial" panose="020B0604020202020204" pitchFamily="34" charset="0"/>
                </a:rPr>
                <a:t>Câu hỏi</a:t>
              </a:r>
            </a:p>
          </p:txBody>
        </p:sp>
      </p:grpSp>
      <p:sp>
        <p:nvSpPr>
          <p:cNvPr id="7" name="Rectangle: Rounded Corners 25">
            <a:extLst>
              <a:ext uri="{FF2B5EF4-FFF2-40B4-BE49-F238E27FC236}">
                <a16:creationId xmlns:a16="http://schemas.microsoft.com/office/drawing/2014/main" id="{E7BC6088-E3D7-4AEC-8453-6B51263F81F1}"/>
              </a:ext>
            </a:extLst>
          </p:cNvPr>
          <p:cNvSpPr/>
          <p:nvPr/>
        </p:nvSpPr>
        <p:spPr>
          <a:xfrm>
            <a:off x="924144" y="826069"/>
            <a:ext cx="10058400" cy="91440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nvGrpSpPr>
          <p:cNvPr id="8" name="Group 7">
            <a:extLst>
              <a:ext uri="{FF2B5EF4-FFF2-40B4-BE49-F238E27FC236}">
                <a16:creationId xmlns:a16="http://schemas.microsoft.com/office/drawing/2014/main" id="{5DE850E9-C099-536B-328F-F52F75901BF9}"/>
              </a:ext>
            </a:extLst>
          </p:cNvPr>
          <p:cNvGrpSpPr/>
          <p:nvPr/>
        </p:nvGrpSpPr>
        <p:grpSpPr>
          <a:xfrm>
            <a:off x="609600" y="632886"/>
            <a:ext cx="629089" cy="639020"/>
            <a:chOff x="493574" y="321685"/>
            <a:chExt cx="755550" cy="790692"/>
          </a:xfrm>
        </p:grpSpPr>
        <p:sp>
          <p:nvSpPr>
            <p:cNvPr id="9" name="Oval 8">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2" name="Rectangle 11"/>
          <p:cNvSpPr/>
          <p:nvPr/>
        </p:nvSpPr>
        <p:spPr>
          <a:xfrm>
            <a:off x="1268310" y="909300"/>
            <a:ext cx="9749089" cy="830997"/>
          </a:xfrm>
          <a:prstGeom prst="rect">
            <a:avLst/>
          </a:prstGeom>
        </p:spPr>
        <p:txBody>
          <a:bodyPr wrap="square">
            <a:spAutoFit/>
          </a:bodyPr>
          <a:lstStyle/>
          <a:p>
            <a:pPr algn="just">
              <a:spcAft>
                <a:spcPts val="0"/>
              </a:spcAft>
            </a:pPr>
            <a:r>
              <a:rPr lang="en-US" sz="2400" b="1" dirty="0">
                <a:solidFill>
                  <a:srgbClr val="003300"/>
                </a:solidFill>
                <a:latin typeface="Times New Roman" panose="02020603050405020304" pitchFamily="18" charset="0"/>
                <a:ea typeface="Times New Roman" panose="02020603050405020304" pitchFamily="18" charset="0"/>
              </a:rPr>
              <a:t>Câu 1:</a:t>
            </a:r>
            <a:r>
              <a:rPr lang="en-US" sz="2400" dirty="0">
                <a:solidFill>
                  <a:srgbClr val="003300"/>
                </a:solidFill>
                <a:latin typeface="Times New Roman" panose="02020603050405020304" pitchFamily="18" charset="0"/>
                <a:ea typeface="Times New Roman" panose="02020603050405020304" pitchFamily="18" charset="0"/>
              </a:rPr>
              <a:t> Quan sát hình 3.2 và phân tích các nguyên nhân gây ra sai số của phép đo trong các trường hợp được nêu?</a:t>
            </a:r>
            <a:endParaRPr lang="vi-VN" sz="2400" dirty="0">
              <a:solidFill>
                <a:srgbClr val="003300"/>
              </a:solidFill>
              <a:effectLst/>
              <a:latin typeface="Times New Roman" panose="02020603050405020304" pitchFamily="18" charset="0"/>
              <a:ea typeface="Times New Roman" panose="02020603050405020304" pitchFamily="18" charset="0"/>
            </a:endParaRPr>
          </a:p>
        </p:txBody>
      </p:sp>
      <p:pic>
        <p:nvPicPr>
          <p:cNvPr id="13" name="Picture 12" descr="A screenshot of a computer&#10;&#10;Description automatically generated with low confidence"/>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09800"/>
            <a:ext cx="7467600" cy="2209800"/>
          </a:xfrm>
          <a:prstGeom prst="rect">
            <a:avLst/>
          </a:prstGeom>
          <a:noFill/>
        </p:spPr>
      </p:pic>
      <p:sp>
        <p:nvSpPr>
          <p:cNvPr id="15" name="Rectangle 14"/>
          <p:cNvSpPr/>
          <p:nvPr/>
        </p:nvSpPr>
        <p:spPr>
          <a:xfrm>
            <a:off x="2895600" y="4648200"/>
            <a:ext cx="5241225" cy="1687963"/>
          </a:xfrm>
          <a:prstGeom prst="rect">
            <a:avLst/>
          </a:prstGeom>
        </p:spPr>
        <p:txBody>
          <a:bodyPr wrap="square">
            <a:spAutoFit/>
          </a:bodyPr>
          <a:lstStyle/>
          <a:p>
            <a:pPr algn="just">
              <a:lnSpc>
                <a:spcPct val="150000"/>
              </a:lnSpc>
              <a:spcAft>
                <a:spcPts val="0"/>
              </a:spcAft>
            </a:pPr>
            <a:r>
              <a:rPr lang="en-US" sz="2400" b="1" dirty="0" smtClean="0">
                <a:solidFill>
                  <a:srgbClr val="003300"/>
                </a:solidFill>
                <a:latin typeface="Times New Roman" panose="02020603050405020304" pitchFamily="18" charset="0"/>
                <a:ea typeface="Times New Roman" panose="02020603050405020304" pitchFamily="18" charset="0"/>
              </a:rPr>
              <a:t>a</a:t>
            </a:r>
            <a:r>
              <a:rPr lang="en-US" sz="2400" b="1" dirty="0">
                <a:solidFill>
                  <a:srgbClr val="003300"/>
                </a:solidFill>
                <a:latin typeface="Times New Roman" panose="02020603050405020304" pitchFamily="18" charset="0"/>
                <a:ea typeface="Times New Roman" panose="02020603050405020304" pitchFamily="18" charset="0"/>
              </a:rPr>
              <a:t>.</a:t>
            </a:r>
            <a:r>
              <a:rPr lang="en-US" sz="2400" dirty="0">
                <a:solidFill>
                  <a:srgbClr val="003300"/>
                </a:solidFill>
                <a:latin typeface="Times New Roman" panose="02020603050405020304" pitchFamily="18" charset="0"/>
                <a:ea typeface="Times New Roman" panose="02020603050405020304" pitchFamily="18" charset="0"/>
              </a:rPr>
              <a:t> Chưa đặt đầu bút đúng vạch số 0.</a:t>
            </a:r>
            <a:endParaRPr lang="vi-VN" sz="2400" dirty="0">
              <a:solidFill>
                <a:srgbClr val="00330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n-US" sz="2400" b="1" dirty="0" smtClean="0">
                <a:solidFill>
                  <a:srgbClr val="003300"/>
                </a:solidFill>
                <a:latin typeface="Times New Roman" panose="02020603050405020304" pitchFamily="18" charset="0"/>
                <a:ea typeface="Times New Roman" panose="02020603050405020304" pitchFamily="18" charset="0"/>
              </a:rPr>
              <a:t>b</a:t>
            </a:r>
            <a:r>
              <a:rPr lang="en-US" sz="2400" b="1" dirty="0">
                <a:solidFill>
                  <a:srgbClr val="003300"/>
                </a:solidFill>
                <a:latin typeface="Times New Roman" panose="02020603050405020304" pitchFamily="18" charset="0"/>
                <a:ea typeface="Times New Roman" panose="02020603050405020304" pitchFamily="18" charset="0"/>
              </a:rPr>
              <a:t>.</a:t>
            </a:r>
            <a:r>
              <a:rPr lang="en-US" sz="2400" dirty="0">
                <a:solidFill>
                  <a:srgbClr val="003300"/>
                </a:solidFill>
                <a:latin typeface="Times New Roman" panose="02020603050405020304" pitchFamily="18" charset="0"/>
                <a:ea typeface="Times New Roman" panose="02020603050405020304" pitchFamily="18" charset="0"/>
              </a:rPr>
              <a:t> Hướng đặt mắt quan sát chưa đúng.</a:t>
            </a:r>
            <a:endParaRPr lang="vi-VN" sz="2400" dirty="0">
              <a:solidFill>
                <a:srgbClr val="00330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n-US" sz="2400" b="1" dirty="0" smtClean="0">
                <a:solidFill>
                  <a:srgbClr val="003300"/>
                </a:solidFill>
                <a:latin typeface="Times New Roman" panose="02020603050405020304" pitchFamily="18" charset="0"/>
                <a:ea typeface="Times New Roman" panose="02020603050405020304" pitchFamily="18" charset="0"/>
              </a:rPr>
              <a:t>c</a:t>
            </a:r>
            <a:r>
              <a:rPr lang="en-US" sz="2400" b="1" dirty="0">
                <a:solidFill>
                  <a:srgbClr val="003300"/>
                </a:solidFill>
                <a:latin typeface="Times New Roman" panose="02020603050405020304" pitchFamily="18" charset="0"/>
                <a:ea typeface="Times New Roman" panose="02020603050405020304" pitchFamily="18" charset="0"/>
              </a:rPr>
              <a:t>.</a:t>
            </a:r>
            <a:r>
              <a:rPr lang="en-US" sz="2400" dirty="0">
                <a:solidFill>
                  <a:srgbClr val="003300"/>
                </a:solidFill>
                <a:latin typeface="Times New Roman" panose="02020603050405020304" pitchFamily="18" charset="0"/>
                <a:ea typeface="Times New Roman" panose="02020603050405020304" pitchFamily="18" charset="0"/>
              </a:rPr>
              <a:t> Chưa hiệu chỉnh cân đến vạch số 0.</a:t>
            </a:r>
            <a:endParaRPr lang="vi-VN" sz="2400" dirty="0">
              <a:solidFill>
                <a:srgbClr val="0033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367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48" y="1575971"/>
            <a:ext cx="11703303" cy="231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762562" y="1647871"/>
            <a:ext cx="1045201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Khi sử dụng dụng cụ đo để đo các đại lượng vật lí luôn có sự sai lệch do đặc điểm và cấu tạo của dụng cụ gây ra.</a:t>
            </a:r>
            <a:endParaRPr lang="en-US" sz="2500">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49753920-AB59-4E87-97E0-E2BD8A5AD1B6}"/>
              </a:ext>
            </a:extLst>
          </p:cNvPr>
          <p:cNvSpPr txBox="1"/>
          <p:nvPr/>
        </p:nvSpPr>
        <p:spPr>
          <a:xfrm>
            <a:off x="294935" y="1144348"/>
            <a:ext cx="2971800" cy="477054"/>
          </a:xfrm>
          <a:prstGeom prst="rect">
            <a:avLst/>
          </a:prstGeom>
          <a:noFill/>
        </p:spPr>
        <p:txBody>
          <a:bodyPr wrap="square">
            <a:spAutoFit/>
          </a:bodyPr>
          <a:lstStyle/>
          <a:p>
            <a:r>
              <a:rPr lang="en-US" sz="2500" i="1">
                <a:solidFill>
                  <a:srgbClr val="00B050"/>
                </a:solidFill>
                <a:latin typeface="Arial" panose="020B0604020202020204" pitchFamily="34" charset="0"/>
                <a:ea typeface="Times New Roman" panose="02020603050405020304" pitchFamily="18" charset="0"/>
                <a:cs typeface="Times New Roman" panose="02020603050405020304" pitchFamily="18" charset="0"/>
              </a:rPr>
              <a:t>a. </a:t>
            </a:r>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Sai số hệ thống</a:t>
            </a:r>
            <a:endParaRPr lang="en-US" sz="2500" i="1">
              <a:solidFill>
                <a:srgbClr val="00B050"/>
              </a:solidFill>
            </a:endParaRPr>
          </a:p>
        </p:txBody>
      </p:sp>
      <p:sp>
        <p:nvSpPr>
          <p:cNvPr id="35" name="TextBox 34">
            <a:extLst>
              <a:ext uri="{FF2B5EF4-FFF2-40B4-BE49-F238E27FC236}">
                <a16:creationId xmlns:a16="http://schemas.microsoft.com/office/drawing/2014/main" id="{FD957D49-D915-49C3-835C-627B057AC8E4}"/>
              </a:ext>
            </a:extLst>
          </p:cNvPr>
          <p:cNvSpPr txBox="1"/>
          <p:nvPr/>
        </p:nvSpPr>
        <p:spPr>
          <a:xfrm>
            <a:off x="1696987" y="4683458"/>
            <a:ext cx="4781463" cy="1523238"/>
          </a:xfrm>
          <a:prstGeom prst="rect">
            <a:avLst/>
          </a:prstGeom>
          <a:noFill/>
        </p:spPr>
        <p:txBody>
          <a:bodyPr wrap="square">
            <a:spAutoFit/>
          </a:bodyPr>
          <a:lstStyle/>
          <a:p>
            <a:pPr marL="0" marR="0" algn="ctr">
              <a:lnSpc>
                <a:spcPct val="107000"/>
              </a:lnSpc>
              <a:spcBef>
                <a:spcPts val="0"/>
              </a:spcBef>
              <a:spcAft>
                <a:spcPts val="50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Kết quả khối lượng trong mọi lần đo đều nhỏ hơn giá trị thật một lượng xác định khi ta không hiệu chỉnh kim của cán về đúng vị trí. </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38" name="Picture 37" descr="A picture containing green, device, scale&#10;&#10;Description automatically generated">
            <a:extLst>
              <a:ext uri="{FF2B5EF4-FFF2-40B4-BE49-F238E27FC236}">
                <a16:creationId xmlns:a16="http://schemas.microsoft.com/office/drawing/2014/main" id="{EDA574D8-18F8-450B-8447-B689A8630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414" y="4171464"/>
            <a:ext cx="2560387" cy="2560387"/>
          </a:xfrm>
          <a:prstGeom prst="rect">
            <a:avLst/>
          </a:prstGeom>
        </p:spPr>
      </p:pic>
      <p:grpSp>
        <p:nvGrpSpPr>
          <p:cNvPr id="24" name="Group 23">
            <a:extLst>
              <a:ext uri="{FF2B5EF4-FFF2-40B4-BE49-F238E27FC236}">
                <a16:creationId xmlns:a16="http://schemas.microsoft.com/office/drawing/2014/main" id="{9231673B-2FD6-4E23-34EC-DA981DE387E2}"/>
              </a:ext>
            </a:extLst>
          </p:cNvPr>
          <p:cNvGrpSpPr/>
          <p:nvPr/>
        </p:nvGrpSpPr>
        <p:grpSpPr>
          <a:xfrm>
            <a:off x="0" y="83273"/>
            <a:ext cx="10317821" cy="551822"/>
            <a:chOff x="-3007" y="2231322"/>
            <a:chExt cx="10253890" cy="770302"/>
          </a:xfrm>
        </p:grpSpPr>
        <p:grpSp>
          <p:nvGrpSpPr>
            <p:cNvPr id="31" name="Group 70">
              <a:extLst>
                <a:ext uri="{FF2B5EF4-FFF2-40B4-BE49-F238E27FC236}">
                  <a16:creationId xmlns:a16="http://schemas.microsoft.com/office/drawing/2014/main" id="{778255F1-AB22-9BA6-7B61-80E0C87955FB}"/>
                </a:ext>
              </a:extLst>
            </p:cNvPr>
            <p:cNvGrpSpPr>
              <a:grpSpLocks/>
            </p:cNvGrpSpPr>
            <p:nvPr/>
          </p:nvGrpSpPr>
          <p:grpSpPr bwMode="auto">
            <a:xfrm>
              <a:off x="286114" y="2280388"/>
              <a:ext cx="5042460" cy="708275"/>
              <a:chOff x="564750" y="3403329"/>
              <a:chExt cx="2596631" cy="1364238"/>
            </a:xfrm>
          </p:grpSpPr>
          <p:pic>
            <p:nvPicPr>
              <p:cNvPr id="36" name="Picture 8" descr="empty-green-rectangle">
                <a:extLst>
                  <a:ext uri="{FF2B5EF4-FFF2-40B4-BE49-F238E27FC236}">
                    <a16:creationId xmlns:a16="http://schemas.microsoft.com/office/drawing/2014/main" id="{181D6E45-CDF5-CBA6-6A9C-B3A836EBC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descr="green-top-faded">
                <a:extLst>
                  <a:ext uri="{FF2B5EF4-FFF2-40B4-BE49-F238E27FC236}">
                    <a16:creationId xmlns:a16="http://schemas.microsoft.com/office/drawing/2014/main" id="{13858AFF-4CDF-2640-6BA9-FF8CC3714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a:extLst>
                <a:ext uri="{FF2B5EF4-FFF2-40B4-BE49-F238E27FC236}">
                  <a16:creationId xmlns:a16="http://schemas.microsoft.com/office/drawing/2014/main" id="{A3F3FA07-0122-DC2E-3D1F-5EF2732E691A}"/>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3" name="Rectangle 1026060">
              <a:extLst>
                <a:ext uri="{FF2B5EF4-FFF2-40B4-BE49-F238E27FC236}">
                  <a16:creationId xmlns:a16="http://schemas.microsoft.com/office/drawing/2014/main" id="{A99A9B2A-FD05-2091-F5AC-20883EFA3016}"/>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39" name="Text Box 13">
            <a:extLst>
              <a:ext uri="{FF2B5EF4-FFF2-40B4-BE49-F238E27FC236}">
                <a16:creationId xmlns:a16="http://schemas.microsoft.com/office/drawing/2014/main" id="{ED4682EA-6113-A8D7-CD71-4AF84CE0E7F0}"/>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
        <p:nvSpPr>
          <p:cNvPr id="14" name="TextBox 13">
            <a:extLst>
              <a:ext uri="{FF2B5EF4-FFF2-40B4-BE49-F238E27FC236}">
                <a16:creationId xmlns:a16="http://schemas.microsoft.com/office/drawing/2014/main" id="{FE302A2B-AE32-52D6-99A1-83B9EF4AAAD0}"/>
              </a:ext>
            </a:extLst>
          </p:cNvPr>
          <p:cNvSpPr txBox="1"/>
          <p:nvPr/>
        </p:nvSpPr>
        <p:spPr>
          <a:xfrm>
            <a:off x="755343" y="2476135"/>
            <a:ext cx="10452012" cy="47705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Sự sai lệch này gọi là </a:t>
            </a:r>
            <a:r>
              <a:rPr lang="en-US" sz="2500" b="1">
                <a:solidFill>
                  <a:srgbClr val="000000"/>
                </a:solidFill>
                <a:effectLst/>
                <a:latin typeface="Arial" panose="020B0604020202020204" pitchFamily="34" charset="0"/>
                <a:ea typeface="Times New Roman" panose="02020603050405020304" pitchFamily="18" charset="0"/>
              </a:rPr>
              <a:t>sai số dụng cụ </a:t>
            </a:r>
            <a:r>
              <a:rPr lang="en-US" sz="2500">
                <a:solidFill>
                  <a:srgbClr val="000000"/>
                </a:solidFill>
                <a:effectLst/>
                <a:latin typeface="Arial" panose="020B0604020202020204" pitchFamily="34" charset="0"/>
                <a:ea typeface="Times New Roman" panose="02020603050405020304" pitchFamily="18" charset="0"/>
              </a:rPr>
              <a:t>hoặc </a:t>
            </a:r>
            <a:r>
              <a:rPr lang="en-US" sz="2500" b="1">
                <a:solidFill>
                  <a:srgbClr val="000000"/>
                </a:solidFill>
                <a:effectLst/>
                <a:latin typeface="Arial" panose="020B0604020202020204" pitchFamily="34" charset="0"/>
                <a:ea typeface="Times New Roman" panose="02020603050405020304" pitchFamily="18" charset="0"/>
              </a:rPr>
              <a:t>sai số hệ thống</a:t>
            </a:r>
            <a:endParaRPr lang="en-US" sz="2500" b="1">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39FD33F2-0DFD-FE43-980B-F88BA0E4A66D}"/>
              </a:ext>
            </a:extLst>
          </p:cNvPr>
          <p:cNvSpPr txBox="1"/>
          <p:nvPr/>
        </p:nvSpPr>
        <p:spPr>
          <a:xfrm>
            <a:off x="751853" y="2898495"/>
            <a:ext cx="1045201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Sai số hệ thống có nguyên nhân khách quan (do dụng cụ),</a:t>
            </a:r>
            <a:r>
              <a:rPr lang="en-US" sz="2500">
                <a:effectLst/>
                <a:latin typeface="Times New Roman" panose="02020603050405020304" pitchFamily="18" charset="0"/>
                <a:ea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rPr>
              <a:t>nguyên nhân chủ quan do người đo (cần loại bỏ).</a:t>
            </a:r>
            <a:endParaRPr lang="en-US"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78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971"/>
            <a:ext cx="11963400" cy="185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623458" y="1618904"/>
            <a:ext cx="1080654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Khi lặp lại các phép đo, ta nhận được các giá trị khác nhau, sự sai lệch này không có nguyên nhân rõ ràng nên gọi là </a:t>
            </a:r>
            <a:r>
              <a:rPr lang="en-US" sz="2500" b="1">
                <a:solidFill>
                  <a:srgbClr val="000000"/>
                </a:solidFill>
                <a:effectLst/>
                <a:latin typeface="Arial" panose="020B0604020202020204" pitchFamily="34" charset="0"/>
                <a:ea typeface="Times New Roman" panose="02020603050405020304" pitchFamily="18" charset="0"/>
              </a:rPr>
              <a:t>sai số ngẫu nhiên</a:t>
            </a:r>
          </a:p>
        </p:txBody>
      </p:sp>
      <p:sp>
        <p:nvSpPr>
          <p:cNvPr id="34" name="TextBox 33">
            <a:extLst>
              <a:ext uri="{FF2B5EF4-FFF2-40B4-BE49-F238E27FC236}">
                <a16:creationId xmlns:a16="http://schemas.microsoft.com/office/drawing/2014/main" id="{49753920-AB59-4E87-97E0-E2BD8A5AD1B6}"/>
              </a:ext>
            </a:extLst>
          </p:cNvPr>
          <p:cNvSpPr txBox="1"/>
          <p:nvPr/>
        </p:nvSpPr>
        <p:spPr>
          <a:xfrm>
            <a:off x="381000" y="1066800"/>
            <a:ext cx="3429000" cy="477054"/>
          </a:xfrm>
          <a:prstGeom prst="rect">
            <a:avLst/>
          </a:prstGeom>
          <a:noFill/>
        </p:spPr>
        <p:txBody>
          <a:bodyPr wrap="square">
            <a:spAutoFit/>
          </a:bodyPr>
          <a:lstStyle/>
          <a:p>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 Sai số ngẫu nhiên </a:t>
            </a:r>
            <a:endParaRPr lang="en-US" sz="2500" i="1">
              <a:solidFill>
                <a:srgbClr val="00B050"/>
              </a:solidFill>
            </a:endParaRPr>
          </a:p>
        </p:txBody>
      </p:sp>
      <p:sp>
        <p:nvSpPr>
          <p:cNvPr id="24" name="TextBox 23">
            <a:extLst>
              <a:ext uri="{FF2B5EF4-FFF2-40B4-BE49-F238E27FC236}">
                <a16:creationId xmlns:a16="http://schemas.microsoft.com/office/drawing/2014/main" id="{AC54C4E6-BB9E-4220-A8A8-B2DBF58E8E4C}"/>
              </a:ext>
            </a:extLst>
          </p:cNvPr>
          <p:cNvSpPr txBox="1"/>
          <p:nvPr/>
        </p:nvSpPr>
        <p:spPr>
          <a:xfrm>
            <a:off x="4800600" y="5036285"/>
            <a:ext cx="5707721" cy="1306512"/>
          </a:xfrm>
          <a:prstGeom prst="rect">
            <a:avLst/>
          </a:prstGeom>
          <a:noFill/>
        </p:spPr>
        <p:txBody>
          <a:bodyPr wrap="square">
            <a:spAutoFit/>
          </a:bodyPr>
          <a:lstStyle/>
          <a:p>
            <a:pPr marL="0" marR="0" algn="ctr">
              <a:lnSpc>
                <a:spcPct val="107000"/>
              </a:lnSpc>
              <a:spcBef>
                <a:spcPts val="0"/>
              </a:spcBef>
              <a:spcAft>
                <a:spcPts val="500"/>
              </a:spcAft>
            </a:pPr>
            <a:r>
              <a:rPr lang="en-US" sz="25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2500" i="1">
                <a:solidFill>
                  <a:srgbClr val="7030A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Để khắc phục t</a:t>
            </a:r>
            <a:r>
              <a:rPr lang="en-US" sz="25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hực hiện phép đo nhiều lần và lấy giá trị trung bình để hạn chế sự phân tán của số liệu đo.</a:t>
            </a:r>
            <a:endParaRPr lang="en-US" sz="2500" i="1">
              <a:solidFill>
                <a:srgbClr val="7030A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31" name="TextBox 30">
            <a:extLst>
              <a:ext uri="{FF2B5EF4-FFF2-40B4-BE49-F238E27FC236}">
                <a16:creationId xmlns:a16="http://schemas.microsoft.com/office/drawing/2014/main" id="{5441A440-4765-409C-A631-7E609E584A8C}"/>
              </a:ext>
            </a:extLst>
          </p:cNvPr>
          <p:cNvSpPr txBox="1"/>
          <p:nvPr/>
        </p:nvSpPr>
        <p:spPr>
          <a:xfrm>
            <a:off x="4267200" y="3590235"/>
            <a:ext cx="7239000" cy="798680"/>
          </a:xfrm>
          <a:prstGeom prst="rect">
            <a:avLst/>
          </a:prstGeom>
          <a:noFill/>
        </p:spPr>
        <p:txBody>
          <a:bodyPr wrap="square">
            <a:spAutoFit/>
          </a:bodyPr>
          <a:lstStyle/>
          <a:p>
            <a:pPr marL="0" marR="0" algn="ctr">
              <a:lnSpc>
                <a:spcPct val="107000"/>
              </a:lnSpc>
              <a:spcBef>
                <a:spcPts val="0"/>
              </a:spcBef>
              <a:spcAft>
                <a:spcPts val="50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VD: Khi đo thời gian rơi của một vật bằng đồng hồ bấm giây, phản xạ của người đo sẽ gây ra sai số ngẫu nhiên. </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9" name="Picture 8" descr="A person holding a watch&#10;&#10;Description automatically generated with medium confidence">
            <a:extLst>
              <a:ext uri="{FF2B5EF4-FFF2-40B4-BE49-F238E27FC236}">
                <a16:creationId xmlns:a16="http://schemas.microsoft.com/office/drawing/2014/main" id="{DE239C23-4328-4C96-916A-AC3541D0E1D5}"/>
              </a:ext>
            </a:extLst>
          </p:cNvPr>
          <p:cNvPicPr>
            <a:picLocks noChangeAspect="1"/>
          </p:cNvPicPr>
          <p:nvPr/>
        </p:nvPicPr>
        <p:blipFill rotWithShape="1">
          <a:blip r:embed="rId3">
            <a:extLst>
              <a:ext uri="{28A0092B-C50C-407E-A947-70E740481C1C}">
                <a14:useLocalDpi xmlns:a14="http://schemas.microsoft.com/office/drawing/2010/main" val="0"/>
              </a:ext>
            </a:extLst>
          </a:blip>
          <a:srcRect r="-14" b="15763"/>
          <a:stretch/>
        </p:blipFill>
        <p:spPr>
          <a:xfrm>
            <a:off x="811424" y="3590235"/>
            <a:ext cx="3048000" cy="2892101"/>
          </a:xfrm>
          <a:prstGeom prst="rect">
            <a:avLst/>
          </a:prstGeom>
        </p:spPr>
      </p:pic>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
        <p:nvSpPr>
          <p:cNvPr id="15" name="TextBox 14">
            <a:extLst>
              <a:ext uri="{FF2B5EF4-FFF2-40B4-BE49-F238E27FC236}">
                <a16:creationId xmlns:a16="http://schemas.microsoft.com/office/drawing/2014/main" id="{C6B46B37-1D4A-6F68-40F8-95B7A47BF526}"/>
              </a:ext>
            </a:extLst>
          </p:cNvPr>
          <p:cNvSpPr txBox="1"/>
          <p:nvPr/>
        </p:nvSpPr>
        <p:spPr>
          <a:xfrm>
            <a:off x="686958" y="2472964"/>
            <a:ext cx="1080654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rPr>
              <a:t>C</a:t>
            </a:r>
            <a:r>
              <a:rPr lang="en-US" sz="2500">
                <a:solidFill>
                  <a:srgbClr val="000000"/>
                </a:solidFill>
                <a:effectLst/>
                <a:latin typeface="Arial" panose="020B0604020202020204" pitchFamily="34" charset="0"/>
                <a:ea typeface="Times New Roman" panose="02020603050405020304" pitchFamily="18" charset="0"/>
              </a:rPr>
              <a:t>ó thể do thao tác đo không chuẩn, điều kiện làm thí nghiệm không ổn định hoặc hạn chế về giác quan,... </a:t>
            </a:r>
            <a:endParaRPr lang="en-US"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486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P spid="31"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6260</TotalTime>
  <Words>1445</Words>
  <PresentationFormat>Widescreen</PresentationFormat>
  <Paragraphs>162</Paragraphs>
  <Slides>17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ＭＳ Ｐゴシック</vt:lpstr>
      <vt:lpstr>Arial</vt:lpstr>
      <vt:lpstr>Calibri</vt:lpstr>
      <vt:lpstr>Calibri Light</vt:lpstr>
      <vt:lpstr>Cambria Math</vt:lpstr>
      <vt:lpstr>Symbol</vt:lpstr>
      <vt:lpstr>Times New Roman</vt:lpstr>
      <vt:lpstr>Wingdings</vt:lpstr>
      <vt:lpstr>游明朝</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dcterms:created xsi:type="dcterms:W3CDTF">2007-10-27T08:09:53Z</dcterms:created>
  <dcterms:modified xsi:type="dcterms:W3CDTF">2022-09-15T03:32:44Z</dcterms:modified>
</cp:coreProperties>
</file>