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00" r:id="rId2"/>
    <p:sldId id="365" r:id="rId3"/>
    <p:sldId id="302" r:id="rId4"/>
    <p:sldId id="292" r:id="rId5"/>
    <p:sldId id="384" r:id="rId6"/>
    <p:sldId id="385" r:id="rId7"/>
    <p:sldId id="360" r:id="rId8"/>
    <p:sldId id="357" r:id="rId9"/>
    <p:sldId id="390" r:id="rId10"/>
    <p:sldId id="391" r:id="rId11"/>
    <p:sldId id="392" r:id="rId12"/>
    <p:sldId id="389" r:id="rId13"/>
    <p:sldId id="398" r:id="rId14"/>
    <p:sldId id="393" r:id="rId15"/>
    <p:sldId id="396" r:id="rId16"/>
    <p:sldId id="383" r:id="rId17"/>
    <p:sldId id="386" r:id="rId18"/>
    <p:sldId id="387" r:id="rId19"/>
    <p:sldId id="388" r:id="rId20"/>
    <p:sldId id="399" r:id="rId21"/>
    <p:sldId id="347" r:id="rId22"/>
    <p:sldId id="401" r:id="rId23"/>
    <p:sldId id="376" r:id="rId24"/>
    <p:sldId id="403" r:id="rId25"/>
    <p:sldId id="405" r:id="rId26"/>
    <p:sldId id="402" r:id="rId27"/>
    <p:sldId id="404" r:id="rId28"/>
    <p:sldId id="377" r:id="rId29"/>
    <p:sldId id="406" r:id="rId30"/>
    <p:sldId id="400" r:id="rId31"/>
    <p:sldId id="315" r:id="rId32"/>
    <p:sldId id="407" r:id="rId33"/>
    <p:sldId id="408" r:id="rId34"/>
    <p:sldId id="331" r:id="rId35"/>
    <p:sldId id="295" r:id="rId36"/>
    <p:sldId id="329" r:id="rId37"/>
    <p:sldId id="34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29"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25"/>
    <p:restoredTop sz="92764" autoAdjust="0"/>
  </p:normalViewPr>
  <p:slideViewPr>
    <p:cSldViewPr snapToGrid="0">
      <p:cViewPr varScale="1">
        <p:scale>
          <a:sx n="73" d="100"/>
          <a:sy n="73" d="100"/>
        </p:scale>
        <p:origin x="85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FE50-D189-4693-915D-AE9503F4174D}" type="datetimeFigureOut">
              <a:rPr lang="en-US" smtClean="0"/>
              <a:t>7/29/2023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EA44A-927D-4D59-858E-589BCB488996}" type="slidenum">
              <a:rPr lang="en-US" smtClean="0"/>
              <a:t>‹#›</a:t>
            </a:fld>
            <a:endParaRPr lang="en-US"/>
          </a:p>
        </p:txBody>
      </p:sp>
    </p:spTree>
    <p:extLst>
      <p:ext uri="{BB962C8B-B14F-4D97-AF65-F5344CB8AC3E}">
        <p14:creationId xmlns:p14="http://schemas.microsoft.com/office/powerpoint/2010/main" val="42321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 can suggest S to watch the movie on </a:t>
            </a:r>
            <a:r>
              <a:rPr lang="en-US" dirty="0" err="1"/>
              <a:t>youtube</a:t>
            </a:r>
            <a:r>
              <a:rPr lang="en-US" dirty="0"/>
              <a:t>.</a:t>
            </a:r>
          </a:p>
        </p:txBody>
      </p:sp>
      <p:sp>
        <p:nvSpPr>
          <p:cNvPr id="4" name="Slide Number Placeholder 3"/>
          <p:cNvSpPr>
            <a:spLocks noGrp="1"/>
          </p:cNvSpPr>
          <p:nvPr>
            <p:ph type="sldNum" sz="quarter" idx="5"/>
          </p:nvPr>
        </p:nvSpPr>
        <p:spPr/>
        <p:txBody>
          <a:bodyPr/>
          <a:lstStyle/>
          <a:p>
            <a:fld id="{234EA44A-927D-4D59-858E-589BCB488996}" type="slidenum">
              <a:rPr lang="en-US" smtClean="0"/>
              <a:t>8</a:t>
            </a:fld>
            <a:endParaRPr lang="en-US"/>
          </a:p>
        </p:txBody>
      </p:sp>
    </p:spTree>
    <p:extLst>
      <p:ext uri="{BB962C8B-B14F-4D97-AF65-F5344CB8AC3E}">
        <p14:creationId xmlns:p14="http://schemas.microsoft.com/office/powerpoint/2010/main" val="239363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EA44A-927D-4D59-858E-589BCB488996}" type="slidenum">
              <a:rPr lang="en-US" smtClean="0"/>
              <a:t>21</a:t>
            </a:fld>
            <a:endParaRPr lang="en-US"/>
          </a:p>
        </p:txBody>
      </p:sp>
    </p:spTree>
    <p:extLst>
      <p:ext uri="{BB962C8B-B14F-4D97-AF65-F5344CB8AC3E}">
        <p14:creationId xmlns:p14="http://schemas.microsoft.com/office/powerpoint/2010/main" val="504805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EA44A-927D-4D59-858E-589BCB488996}" type="slidenum">
              <a:rPr lang="en-US" smtClean="0"/>
              <a:t>37</a:t>
            </a:fld>
            <a:endParaRPr lang="en-US"/>
          </a:p>
        </p:txBody>
      </p:sp>
    </p:spTree>
    <p:extLst>
      <p:ext uri="{BB962C8B-B14F-4D97-AF65-F5344CB8AC3E}">
        <p14:creationId xmlns:p14="http://schemas.microsoft.com/office/powerpoint/2010/main" val="1056693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03827"/>
      </p:ext>
    </p:extLst>
  </p:cSld>
  <p:clrMapOvr>
    <a:masterClrMapping/>
  </p:clrMapOvr>
  <p:transition spd="med">
    <p:split orient="ver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5782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6"/>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6"/>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8"/>
            <a:ext cx="1578574"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7: Movies</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594428"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t>
            </a:r>
            <a:r>
              <a:rPr lang="en-US" sz="1400" baseline="0" dirty="0" err="1">
                <a:solidFill>
                  <a:schemeClr val="bg1"/>
                </a:solidFill>
              </a:rPr>
              <a:t>Anh</a:t>
            </a:r>
            <a:r>
              <a:rPr lang="en-US" sz="1400" baseline="0" dirty="0">
                <a:solidFill>
                  <a:schemeClr val="bg1"/>
                </a:solidFill>
              </a:rPr>
              <a:t> 6 </a:t>
            </a:r>
            <a:r>
              <a:rPr lang="en-US" sz="1400" baseline="0" dirty="0" err="1">
                <a:solidFill>
                  <a:schemeClr val="bg1"/>
                </a:solidFill>
              </a:rPr>
              <a:t>i</a:t>
            </a:r>
            <a:r>
              <a:rPr lang="en-US" sz="1400" baseline="0" dirty="0">
                <a:solidFill>
                  <a:schemeClr val="bg1"/>
                </a:solidFill>
              </a:rPr>
              <a:t>-Learn Smart World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7"/>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a:t>
            </a:r>
            <a:r>
              <a:rPr lang="en-US" sz="1800" b="1" baseline="0" dirty="0">
                <a:solidFill>
                  <a:schemeClr val="bg1"/>
                </a:solidFill>
              </a:rPr>
              <a:t> 3.2</a:t>
            </a:r>
            <a:endParaRPr lang="en-US" sz="1800" b="1" dirty="0">
              <a:solidFill>
                <a:schemeClr val="bg1"/>
              </a:solidFill>
            </a:endParaRPr>
          </a:p>
        </p:txBody>
      </p:sp>
    </p:spTree>
    <p:extLst>
      <p:ext uri="{BB962C8B-B14F-4D97-AF65-F5344CB8AC3E}">
        <p14:creationId xmlns:p14="http://schemas.microsoft.com/office/powerpoint/2010/main" val="3055312205"/>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9333"/>
          </a:xfrm>
          <a:prstGeom prst="rect">
            <a:avLst/>
          </a:prstGeom>
        </p:spPr>
      </p:pic>
      <p:sp>
        <p:nvSpPr>
          <p:cNvPr id="5" name="TextBox 4"/>
          <p:cNvSpPr txBox="1"/>
          <p:nvPr/>
        </p:nvSpPr>
        <p:spPr>
          <a:xfrm>
            <a:off x="5402424" y="2509937"/>
            <a:ext cx="6288833" cy="1877437"/>
          </a:xfrm>
          <a:prstGeom prst="rect">
            <a:avLst/>
          </a:prstGeom>
          <a:noFill/>
        </p:spPr>
        <p:txBody>
          <a:bodyPr wrap="square" rtlCol="0">
            <a:spAutoFit/>
          </a:bodyPr>
          <a:lstStyle/>
          <a:p>
            <a:pPr algn="ctr"/>
            <a:r>
              <a:rPr lang="en-US" sz="4800" dirty="0">
                <a:solidFill>
                  <a:srgbClr val="FF0000"/>
                </a:solidFill>
              </a:rPr>
              <a:t>Unit 7: Movies</a:t>
            </a:r>
          </a:p>
          <a:p>
            <a:pPr algn="ctr"/>
            <a:r>
              <a:rPr lang="en-US" sz="3200" dirty="0">
                <a:solidFill>
                  <a:srgbClr val="00B050"/>
                </a:solidFill>
              </a:rPr>
              <a:t>Lesson 3.1: Reading and Writing</a:t>
            </a:r>
          </a:p>
          <a:p>
            <a:pPr algn="ctr"/>
            <a:r>
              <a:rPr lang="en-US" sz="3200" dirty="0">
                <a:solidFill>
                  <a:srgbClr val="00B0F0"/>
                </a:solidFill>
              </a:rPr>
              <a:t>Page 61</a:t>
            </a:r>
          </a:p>
        </p:txBody>
      </p:sp>
    </p:spTree>
    <p:extLst>
      <p:ext uri="{BB962C8B-B14F-4D97-AF65-F5344CB8AC3E}">
        <p14:creationId xmlns:p14="http://schemas.microsoft.com/office/powerpoint/2010/main" val="4083332048"/>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D471B6-B7B4-49D2-A0EE-F4EA88A67084}"/>
              </a:ext>
            </a:extLst>
          </p:cNvPr>
          <p:cNvPicPr>
            <a:picLocks noChangeAspect="1"/>
          </p:cNvPicPr>
          <p:nvPr/>
        </p:nvPicPr>
        <p:blipFill>
          <a:blip r:embed="rId2"/>
          <a:stretch>
            <a:fillRect/>
          </a:stretch>
        </p:blipFill>
        <p:spPr>
          <a:xfrm>
            <a:off x="371527" y="415899"/>
            <a:ext cx="11820473" cy="1023157"/>
          </a:xfrm>
          <a:prstGeom prst="rect">
            <a:avLst/>
          </a:prstGeom>
        </p:spPr>
      </p:pic>
      <p:pic>
        <p:nvPicPr>
          <p:cNvPr id="7" name="Picture 6">
            <a:extLst>
              <a:ext uri="{FF2B5EF4-FFF2-40B4-BE49-F238E27FC236}">
                <a16:creationId xmlns:a16="http://schemas.microsoft.com/office/drawing/2014/main" id="{545504F7-5047-423F-9A20-3FB88791B333}"/>
              </a:ext>
            </a:extLst>
          </p:cNvPr>
          <p:cNvPicPr>
            <a:picLocks noChangeAspect="1"/>
          </p:cNvPicPr>
          <p:nvPr/>
        </p:nvPicPr>
        <p:blipFill>
          <a:blip r:embed="rId3"/>
          <a:stretch>
            <a:fillRect/>
          </a:stretch>
        </p:blipFill>
        <p:spPr>
          <a:xfrm>
            <a:off x="1591627" y="1832609"/>
            <a:ext cx="8878253" cy="4339799"/>
          </a:xfrm>
          <a:prstGeom prst="rect">
            <a:avLst/>
          </a:prstGeom>
        </p:spPr>
      </p:pic>
      <p:cxnSp>
        <p:nvCxnSpPr>
          <p:cNvPr id="6" name="Straight Connector 5">
            <a:extLst>
              <a:ext uri="{FF2B5EF4-FFF2-40B4-BE49-F238E27FC236}">
                <a16:creationId xmlns:a16="http://schemas.microsoft.com/office/drawing/2014/main" id="{79F79C71-3DEB-4097-8A0C-137EF87A7836}"/>
              </a:ext>
            </a:extLst>
          </p:cNvPr>
          <p:cNvCxnSpPr>
            <a:cxnSpLocks/>
          </p:cNvCxnSpPr>
          <p:nvPr/>
        </p:nvCxnSpPr>
        <p:spPr>
          <a:xfrm>
            <a:off x="4365171" y="4008120"/>
            <a:ext cx="579990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4635431-55DB-4AB7-A9FF-A1D8B0AB15FF}"/>
              </a:ext>
            </a:extLst>
          </p:cNvPr>
          <p:cNvCxnSpPr>
            <a:cxnSpLocks/>
          </p:cNvCxnSpPr>
          <p:nvPr/>
        </p:nvCxnSpPr>
        <p:spPr>
          <a:xfrm>
            <a:off x="2616926" y="4312920"/>
            <a:ext cx="13106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A19836E-7F14-4EAE-A54B-1FA0D233508B}"/>
              </a:ext>
            </a:extLst>
          </p:cNvPr>
          <p:cNvSpPr txBox="1"/>
          <p:nvPr/>
        </p:nvSpPr>
        <p:spPr>
          <a:xfrm>
            <a:off x="10896599" y="792725"/>
            <a:ext cx="1143001" cy="646331"/>
          </a:xfrm>
          <a:prstGeom prst="rect">
            <a:avLst/>
          </a:prstGeom>
          <a:noFill/>
        </p:spPr>
        <p:txBody>
          <a:bodyPr wrap="square" rtlCol="0">
            <a:spAutoFit/>
          </a:bodyPr>
          <a:lstStyle/>
          <a:p>
            <a:r>
              <a:rPr lang="en-US" sz="3600" dirty="0">
                <a:solidFill>
                  <a:srgbClr val="FF0000"/>
                </a:solidFill>
              </a:rPr>
              <a:t>False</a:t>
            </a:r>
          </a:p>
        </p:txBody>
      </p:sp>
    </p:spTree>
    <p:extLst>
      <p:ext uri="{BB962C8B-B14F-4D97-AF65-F5344CB8AC3E}">
        <p14:creationId xmlns:p14="http://schemas.microsoft.com/office/powerpoint/2010/main" val="216427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C7E976-090D-43E5-B736-9F3C8673D80F}"/>
              </a:ext>
            </a:extLst>
          </p:cNvPr>
          <p:cNvPicPr>
            <a:picLocks noChangeAspect="1"/>
          </p:cNvPicPr>
          <p:nvPr/>
        </p:nvPicPr>
        <p:blipFill>
          <a:blip r:embed="rId2"/>
          <a:stretch>
            <a:fillRect/>
          </a:stretch>
        </p:blipFill>
        <p:spPr>
          <a:xfrm>
            <a:off x="269041" y="467740"/>
            <a:ext cx="11475589" cy="1091237"/>
          </a:xfrm>
          <a:prstGeom prst="rect">
            <a:avLst/>
          </a:prstGeom>
        </p:spPr>
      </p:pic>
      <p:pic>
        <p:nvPicPr>
          <p:cNvPr id="3" name="Picture 2">
            <a:extLst>
              <a:ext uri="{FF2B5EF4-FFF2-40B4-BE49-F238E27FC236}">
                <a16:creationId xmlns:a16="http://schemas.microsoft.com/office/drawing/2014/main" id="{81BC7535-B981-4144-AEEC-F2AD15CC1B12}"/>
              </a:ext>
            </a:extLst>
          </p:cNvPr>
          <p:cNvPicPr>
            <a:picLocks noChangeAspect="1"/>
          </p:cNvPicPr>
          <p:nvPr/>
        </p:nvPicPr>
        <p:blipFill>
          <a:blip r:embed="rId3"/>
          <a:stretch>
            <a:fillRect/>
          </a:stretch>
        </p:blipFill>
        <p:spPr>
          <a:xfrm>
            <a:off x="982027" y="1558977"/>
            <a:ext cx="9472613" cy="4630331"/>
          </a:xfrm>
          <a:prstGeom prst="rect">
            <a:avLst/>
          </a:prstGeom>
        </p:spPr>
      </p:pic>
      <p:sp>
        <p:nvSpPr>
          <p:cNvPr id="5" name="TextBox 4">
            <a:extLst>
              <a:ext uri="{FF2B5EF4-FFF2-40B4-BE49-F238E27FC236}">
                <a16:creationId xmlns:a16="http://schemas.microsoft.com/office/drawing/2014/main" id="{A15A48C9-7523-45DF-B77A-B3A662D04643}"/>
              </a:ext>
            </a:extLst>
          </p:cNvPr>
          <p:cNvSpPr txBox="1"/>
          <p:nvPr/>
        </p:nvSpPr>
        <p:spPr>
          <a:xfrm>
            <a:off x="10566696" y="403693"/>
            <a:ext cx="1143001" cy="646331"/>
          </a:xfrm>
          <a:prstGeom prst="rect">
            <a:avLst/>
          </a:prstGeom>
          <a:noFill/>
        </p:spPr>
        <p:txBody>
          <a:bodyPr wrap="square" rtlCol="0">
            <a:spAutoFit/>
          </a:bodyPr>
          <a:lstStyle/>
          <a:p>
            <a:r>
              <a:rPr lang="en-US" sz="3600" dirty="0">
                <a:solidFill>
                  <a:srgbClr val="FF0000"/>
                </a:solidFill>
              </a:rPr>
              <a:t>False</a:t>
            </a:r>
          </a:p>
        </p:txBody>
      </p:sp>
      <p:cxnSp>
        <p:nvCxnSpPr>
          <p:cNvPr id="6" name="Straight Connector 5">
            <a:extLst>
              <a:ext uri="{FF2B5EF4-FFF2-40B4-BE49-F238E27FC236}">
                <a16:creationId xmlns:a16="http://schemas.microsoft.com/office/drawing/2014/main" id="{83CA4D35-6E22-41C9-A13C-1E4B846567C0}"/>
              </a:ext>
            </a:extLst>
          </p:cNvPr>
          <p:cNvCxnSpPr>
            <a:cxnSpLocks/>
          </p:cNvCxnSpPr>
          <p:nvPr/>
        </p:nvCxnSpPr>
        <p:spPr>
          <a:xfrm>
            <a:off x="2011680" y="4236720"/>
            <a:ext cx="1371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593DB4A-3894-4321-BFC0-1AB9852B2689}"/>
              </a:ext>
            </a:extLst>
          </p:cNvPr>
          <p:cNvCxnSpPr>
            <a:cxnSpLocks/>
          </p:cNvCxnSpPr>
          <p:nvPr/>
        </p:nvCxnSpPr>
        <p:spPr>
          <a:xfrm>
            <a:off x="6339840" y="4236720"/>
            <a:ext cx="201168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3BB1746-966F-42EA-9E99-B9638BFAC69A}"/>
              </a:ext>
            </a:extLst>
          </p:cNvPr>
          <p:cNvSpPr txBox="1"/>
          <p:nvPr/>
        </p:nvSpPr>
        <p:spPr>
          <a:xfrm>
            <a:off x="10566696" y="873457"/>
            <a:ext cx="1638367" cy="646331"/>
          </a:xfrm>
          <a:prstGeom prst="rect">
            <a:avLst/>
          </a:prstGeom>
          <a:noFill/>
        </p:spPr>
        <p:txBody>
          <a:bodyPr wrap="square" rtlCol="0">
            <a:spAutoFit/>
          </a:bodyPr>
          <a:lstStyle/>
          <a:p>
            <a:r>
              <a:rPr lang="en-US" sz="3600" dirty="0">
                <a:solidFill>
                  <a:srgbClr val="FF0000"/>
                </a:solidFill>
              </a:rPr>
              <a:t>True </a:t>
            </a:r>
          </a:p>
        </p:txBody>
      </p:sp>
      <p:cxnSp>
        <p:nvCxnSpPr>
          <p:cNvPr id="12" name="Straight Connector 11">
            <a:extLst>
              <a:ext uri="{FF2B5EF4-FFF2-40B4-BE49-F238E27FC236}">
                <a16:creationId xmlns:a16="http://schemas.microsoft.com/office/drawing/2014/main" id="{003452B2-EF88-46EE-9403-E98C435FB4D1}"/>
              </a:ext>
            </a:extLst>
          </p:cNvPr>
          <p:cNvCxnSpPr>
            <a:cxnSpLocks/>
          </p:cNvCxnSpPr>
          <p:nvPr/>
        </p:nvCxnSpPr>
        <p:spPr>
          <a:xfrm>
            <a:off x="8694353" y="4907280"/>
            <a:ext cx="145548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79D04A-9D0F-49BF-874B-56CE9BE32622}"/>
              </a:ext>
            </a:extLst>
          </p:cNvPr>
          <p:cNvCxnSpPr>
            <a:cxnSpLocks/>
          </p:cNvCxnSpPr>
          <p:nvPr/>
        </p:nvCxnSpPr>
        <p:spPr>
          <a:xfrm>
            <a:off x="2011680" y="5227320"/>
            <a:ext cx="88392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75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D168E8-32B6-478B-9988-095ADB4D3E9C}"/>
              </a:ext>
            </a:extLst>
          </p:cNvPr>
          <p:cNvPicPr>
            <a:picLocks noChangeAspect="1"/>
          </p:cNvPicPr>
          <p:nvPr/>
        </p:nvPicPr>
        <p:blipFill>
          <a:blip r:embed="rId2"/>
          <a:stretch>
            <a:fillRect/>
          </a:stretch>
        </p:blipFill>
        <p:spPr>
          <a:xfrm>
            <a:off x="180110" y="358512"/>
            <a:ext cx="9446571" cy="709126"/>
          </a:xfrm>
          <a:prstGeom prst="rect">
            <a:avLst/>
          </a:prstGeom>
        </p:spPr>
      </p:pic>
      <p:sp>
        <p:nvSpPr>
          <p:cNvPr id="6" name="Rectangle 5">
            <a:extLst>
              <a:ext uri="{FF2B5EF4-FFF2-40B4-BE49-F238E27FC236}">
                <a16:creationId xmlns:a16="http://schemas.microsoft.com/office/drawing/2014/main" id="{587251C5-0CAC-4630-B794-2D35D6EC0910}"/>
              </a:ext>
            </a:extLst>
          </p:cNvPr>
          <p:cNvSpPr/>
          <p:nvPr/>
        </p:nvSpPr>
        <p:spPr>
          <a:xfrm>
            <a:off x="659796" y="1067638"/>
            <a:ext cx="6509282" cy="553998"/>
          </a:xfrm>
          <a:prstGeom prst="rect">
            <a:avLst/>
          </a:prstGeom>
        </p:spPr>
        <p:txBody>
          <a:bodyPr wrap="none">
            <a:spAutoFit/>
          </a:bodyPr>
          <a:lstStyle/>
          <a:p>
            <a:r>
              <a:rPr lang="en-US" sz="3000" b="1" dirty="0">
                <a:solidFill>
                  <a:srgbClr val="FF0000"/>
                </a:solidFill>
                <a:ea typeface="Times New Roman" panose="02020603050405020304" pitchFamily="18" charset="0"/>
              </a:rPr>
              <a:t>Work in pairs. Practice the conversation</a:t>
            </a:r>
            <a:endParaRPr lang="en-US" sz="3000" b="1" dirty="0">
              <a:solidFill>
                <a:srgbClr val="FF0000"/>
              </a:solidFill>
            </a:endParaRPr>
          </a:p>
        </p:txBody>
      </p:sp>
      <p:pic>
        <p:nvPicPr>
          <p:cNvPr id="7" name="Picture 2" descr="Free Speech bubble 1195466 PNG with Transparent Background">
            <a:extLst>
              <a:ext uri="{FF2B5EF4-FFF2-40B4-BE49-F238E27FC236}">
                <a16:creationId xmlns:a16="http://schemas.microsoft.com/office/drawing/2014/main" id="{A93B271F-0C34-4F6F-9A52-8904BE4590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0630" y="358512"/>
            <a:ext cx="2871260" cy="18313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1F67B40-FD50-4996-8410-AABB35845771}"/>
              </a:ext>
            </a:extLst>
          </p:cNvPr>
          <p:cNvSpPr txBox="1"/>
          <p:nvPr/>
        </p:nvSpPr>
        <p:spPr>
          <a:xfrm>
            <a:off x="1588730" y="1621636"/>
            <a:ext cx="10463134" cy="4401205"/>
          </a:xfrm>
          <a:prstGeom prst="rect">
            <a:avLst/>
          </a:prstGeom>
          <a:noFill/>
        </p:spPr>
        <p:txBody>
          <a:bodyPr wrap="square" rtlCol="0">
            <a:spAutoFit/>
          </a:bodyPr>
          <a:lstStyle/>
          <a:p>
            <a:r>
              <a:rPr lang="en-US" sz="2800" dirty="0"/>
              <a:t>A: What is the name of the movie?</a:t>
            </a:r>
          </a:p>
          <a:p>
            <a:r>
              <a:rPr lang="en-US" sz="2800" dirty="0"/>
              <a:t>B: It’s Anh </a:t>
            </a:r>
            <a:r>
              <a:rPr lang="en-US" sz="2800" dirty="0" err="1"/>
              <a:t>Hùng</a:t>
            </a:r>
            <a:r>
              <a:rPr lang="en-US" sz="2800" dirty="0"/>
              <a:t> </a:t>
            </a:r>
            <a:r>
              <a:rPr lang="en-US" sz="2800" dirty="0" err="1"/>
              <a:t>Áo</a:t>
            </a:r>
            <a:r>
              <a:rPr lang="en-US" sz="2800" dirty="0"/>
              <a:t> </a:t>
            </a:r>
            <a:r>
              <a:rPr lang="en-US" sz="2800" dirty="0" err="1"/>
              <a:t>Vải</a:t>
            </a:r>
            <a:r>
              <a:rPr lang="en-US" sz="2800" dirty="0"/>
              <a:t>.</a:t>
            </a:r>
          </a:p>
          <a:p>
            <a:r>
              <a:rPr lang="en-US" sz="2800" dirty="0"/>
              <a:t>A: What is the movie about?</a:t>
            </a:r>
          </a:p>
          <a:p>
            <a:r>
              <a:rPr lang="en-US" sz="2800" dirty="0"/>
              <a:t>B: It’s about Quang </a:t>
            </a:r>
            <a:r>
              <a:rPr lang="en-US" sz="2800" dirty="0" err="1"/>
              <a:t>Trung</a:t>
            </a:r>
            <a:r>
              <a:rPr lang="en-US" sz="2800" dirty="0"/>
              <a:t>.</a:t>
            </a:r>
          </a:p>
          <a:p>
            <a:r>
              <a:rPr lang="en-US" sz="2800" dirty="0"/>
              <a:t>A: When was he born?</a:t>
            </a:r>
          </a:p>
          <a:p>
            <a:r>
              <a:rPr lang="en-US" sz="2800" dirty="0"/>
              <a:t>B: He was born in 1753.</a:t>
            </a:r>
          </a:p>
          <a:p>
            <a:r>
              <a:rPr lang="en-US" sz="2800" dirty="0"/>
              <a:t>A: When did he become King?</a:t>
            </a:r>
          </a:p>
          <a:p>
            <a:r>
              <a:rPr lang="en-US" sz="2800" dirty="0"/>
              <a:t>B: He became King in 1788.</a:t>
            </a:r>
          </a:p>
          <a:p>
            <a:r>
              <a:rPr lang="en-US" sz="2800" dirty="0"/>
              <a:t>A: What is he famous for?</a:t>
            </a:r>
          </a:p>
          <a:p>
            <a:r>
              <a:rPr lang="en-US" sz="2800" dirty="0"/>
              <a:t>B: He is famous for the great battle of </a:t>
            </a:r>
            <a:r>
              <a:rPr lang="en-US" sz="2800" dirty="0" err="1"/>
              <a:t>Ngọc</a:t>
            </a:r>
            <a:r>
              <a:rPr lang="en-US" sz="2800" dirty="0"/>
              <a:t> </a:t>
            </a:r>
            <a:r>
              <a:rPr lang="en-US" sz="2800" dirty="0" err="1"/>
              <a:t>Hồi</a:t>
            </a:r>
            <a:r>
              <a:rPr lang="en-US" sz="2800" dirty="0"/>
              <a:t> - </a:t>
            </a:r>
            <a:r>
              <a:rPr lang="en-US" sz="2800" dirty="0" err="1"/>
              <a:t>Đống</a:t>
            </a:r>
            <a:r>
              <a:rPr lang="en-US" sz="2800" dirty="0"/>
              <a:t> </a:t>
            </a:r>
            <a:r>
              <a:rPr lang="en-US" sz="2800" dirty="0" err="1"/>
              <a:t>Đa</a:t>
            </a:r>
            <a:r>
              <a:rPr lang="en-US" sz="2800" dirty="0"/>
              <a:t> in 1789. </a:t>
            </a:r>
          </a:p>
        </p:txBody>
      </p:sp>
    </p:spTree>
    <p:extLst>
      <p:ext uri="{BB962C8B-B14F-4D97-AF65-F5344CB8AC3E}">
        <p14:creationId xmlns:p14="http://schemas.microsoft.com/office/powerpoint/2010/main" val="3748414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D168E8-32B6-478B-9988-095ADB4D3E9C}"/>
              </a:ext>
            </a:extLst>
          </p:cNvPr>
          <p:cNvPicPr>
            <a:picLocks noChangeAspect="1"/>
          </p:cNvPicPr>
          <p:nvPr/>
        </p:nvPicPr>
        <p:blipFill>
          <a:blip r:embed="rId2"/>
          <a:stretch>
            <a:fillRect/>
          </a:stretch>
        </p:blipFill>
        <p:spPr>
          <a:xfrm>
            <a:off x="180110" y="358512"/>
            <a:ext cx="9446571" cy="709126"/>
          </a:xfrm>
          <a:prstGeom prst="rect">
            <a:avLst/>
          </a:prstGeom>
        </p:spPr>
      </p:pic>
      <p:sp>
        <p:nvSpPr>
          <p:cNvPr id="6" name="Rectangle 5">
            <a:extLst>
              <a:ext uri="{FF2B5EF4-FFF2-40B4-BE49-F238E27FC236}">
                <a16:creationId xmlns:a16="http://schemas.microsoft.com/office/drawing/2014/main" id="{587251C5-0CAC-4630-B794-2D35D6EC0910}"/>
              </a:ext>
            </a:extLst>
          </p:cNvPr>
          <p:cNvSpPr/>
          <p:nvPr/>
        </p:nvSpPr>
        <p:spPr>
          <a:xfrm>
            <a:off x="659796" y="1067638"/>
            <a:ext cx="8677247" cy="553998"/>
          </a:xfrm>
          <a:prstGeom prst="rect">
            <a:avLst/>
          </a:prstGeom>
        </p:spPr>
        <p:txBody>
          <a:bodyPr wrap="none">
            <a:spAutoFit/>
          </a:bodyPr>
          <a:lstStyle/>
          <a:p>
            <a:r>
              <a:rPr lang="en-US" sz="3000" b="1" dirty="0">
                <a:solidFill>
                  <a:srgbClr val="FF0000"/>
                </a:solidFill>
                <a:ea typeface="Times New Roman" panose="02020603050405020304" pitchFamily="18" charset="0"/>
              </a:rPr>
              <a:t>Use this conversation to ask and answer about movie</a:t>
            </a:r>
            <a:endParaRPr lang="en-US" sz="3000" b="1" dirty="0">
              <a:solidFill>
                <a:srgbClr val="FF0000"/>
              </a:solidFill>
            </a:endParaRPr>
          </a:p>
        </p:txBody>
      </p:sp>
      <p:pic>
        <p:nvPicPr>
          <p:cNvPr id="7" name="Picture 2" descr="Free Speech bubble 1195466 PNG with Transparent Background">
            <a:extLst>
              <a:ext uri="{FF2B5EF4-FFF2-40B4-BE49-F238E27FC236}">
                <a16:creationId xmlns:a16="http://schemas.microsoft.com/office/drawing/2014/main" id="{A93B271F-0C34-4F6F-9A52-8904BE4590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0630" y="358512"/>
            <a:ext cx="2871260" cy="18313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1F67B40-FD50-4996-8410-AABB35845771}"/>
              </a:ext>
            </a:extLst>
          </p:cNvPr>
          <p:cNvSpPr txBox="1"/>
          <p:nvPr/>
        </p:nvSpPr>
        <p:spPr>
          <a:xfrm>
            <a:off x="1588730" y="1621636"/>
            <a:ext cx="7128550" cy="4401205"/>
          </a:xfrm>
          <a:prstGeom prst="rect">
            <a:avLst/>
          </a:prstGeom>
          <a:noFill/>
          <a:ln>
            <a:solidFill>
              <a:srgbClr val="FF0000"/>
            </a:solidFill>
          </a:ln>
        </p:spPr>
        <p:txBody>
          <a:bodyPr wrap="square" rtlCol="0">
            <a:spAutoFit/>
          </a:bodyPr>
          <a:lstStyle/>
          <a:p>
            <a:r>
              <a:rPr lang="en-US" sz="2800" dirty="0">
                <a:solidFill>
                  <a:srgbClr val="0070C0"/>
                </a:solidFill>
              </a:rPr>
              <a:t>A: What is the name of the movie?</a:t>
            </a:r>
          </a:p>
          <a:p>
            <a:r>
              <a:rPr lang="en-US" sz="2800" dirty="0">
                <a:solidFill>
                  <a:srgbClr val="0070C0"/>
                </a:solidFill>
              </a:rPr>
              <a:t>B: It’s _________.</a:t>
            </a:r>
          </a:p>
          <a:p>
            <a:r>
              <a:rPr lang="en-US" sz="2800" dirty="0">
                <a:solidFill>
                  <a:srgbClr val="0070C0"/>
                </a:solidFill>
              </a:rPr>
              <a:t>A: What is the movie about?</a:t>
            </a:r>
          </a:p>
          <a:p>
            <a:r>
              <a:rPr lang="en-US" sz="2800" dirty="0">
                <a:solidFill>
                  <a:srgbClr val="0070C0"/>
                </a:solidFill>
              </a:rPr>
              <a:t>B: It’s about ________.</a:t>
            </a:r>
          </a:p>
          <a:p>
            <a:r>
              <a:rPr lang="en-US" sz="2800" dirty="0">
                <a:solidFill>
                  <a:srgbClr val="0070C0"/>
                </a:solidFill>
              </a:rPr>
              <a:t>A: When was he/she born?</a:t>
            </a:r>
          </a:p>
          <a:p>
            <a:r>
              <a:rPr lang="en-US" sz="2800" dirty="0">
                <a:solidFill>
                  <a:srgbClr val="0070C0"/>
                </a:solidFill>
              </a:rPr>
              <a:t>B: He/ She was born ________.</a:t>
            </a:r>
          </a:p>
          <a:p>
            <a:r>
              <a:rPr lang="en-US" sz="2800" dirty="0">
                <a:solidFill>
                  <a:srgbClr val="0070C0"/>
                </a:solidFill>
              </a:rPr>
              <a:t>A: When did he/she become King/ Queen?</a:t>
            </a:r>
          </a:p>
          <a:p>
            <a:r>
              <a:rPr lang="en-US" sz="2800" dirty="0">
                <a:solidFill>
                  <a:srgbClr val="0070C0"/>
                </a:solidFill>
              </a:rPr>
              <a:t>B: He/ She became King/ Queen in _________.</a:t>
            </a:r>
          </a:p>
          <a:p>
            <a:r>
              <a:rPr lang="en-US" sz="2800" dirty="0">
                <a:solidFill>
                  <a:srgbClr val="0070C0"/>
                </a:solidFill>
              </a:rPr>
              <a:t>A: What is he/ she famous for?</a:t>
            </a:r>
          </a:p>
          <a:p>
            <a:r>
              <a:rPr lang="en-US" sz="2800" dirty="0">
                <a:solidFill>
                  <a:srgbClr val="0070C0"/>
                </a:solidFill>
              </a:rPr>
              <a:t>B: He/ She is famous for ____________.</a:t>
            </a:r>
          </a:p>
        </p:txBody>
      </p:sp>
    </p:spTree>
    <p:extLst>
      <p:ext uri="{BB962C8B-B14F-4D97-AF65-F5344CB8AC3E}">
        <p14:creationId xmlns:p14="http://schemas.microsoft.com/office/powerpoint/2010/main" val="1752766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887FD4-978F-4D5E-B01F-6BD2B76D6C5D}"/>
              </a:ext>
            </a:extLst>
          </p:cNvPr>
          <p:cNvSpPr/>
          <p:nvPr/>
        </p:nvSpPr>
        <p:spPr>
          <a:xfrm>
            <a:off x="150129" y="334382"/>
            <a:ext cx="3136243" cy="861774"/>
          </a:xfrm>
          <a:prstGeom prst="rect">
            <a:avLst/>
          </a:prstGeom>
        </p:spPr>
        <p:txBody>
          <a:bodyPr wrap="none">
            <a:spAutoFit/>
          </a:bodyPr>
          <a:lstStyle/>
          <a:p>
            <a:r>
              <a:rPr lang="en-US" sz="5000" b="1" dirty="0">
                <a:solidFill>
                  <a:srgbClr val="FF0000"/>
                </a:solidFill>
                <a:ea typeface="Times New Roman" panose="02020603050405020304" pitchFamily="18" charset="0"/>
              </a:rPr>
              <a:t>Student A: </a:t>
            </a:r>
            <a:endParaRPr lang="en-US" sz="5000" b="1" dirty="0">
              <a:solidFill>
                <a:srgbClr val="FF0000"/>
              </a:solidFill>
            </a:endParaRPr>
          </a:p>
        </p:txBody>
      </p:sp>
      <p:pic>
        <p:nvPicPr>
          <p:cNvPr id="3" name="Picture 2">
            <a:extLst>
              <a:ext uri="{FF2B5EF4-FFF2-40B4-BE49-F238E27FC236}">
                <a16:creationId xmlns:a16="http://schemas.microsoft.com/office/drawing/2014/main" id="{6C8A7D4E-B12F-473A-9156-0D4841B3C6D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50129" y="1954420"/>
            <a:ext cx="6400800" cy="2619375"/>
          </a:xfrm>
          <a:prstGeom prst="rect">
            <a:avLst/>
          </a:prstGeom>
        </p:spPr>
      </p:pic>
      <p:sp>
        <p:nvSpPr>
          <p:cNvPr id="4" name="TextBox 3">
            <a:extLst>
              <a:ext uri="{FF2B5EF4-FFF2-40B4-BE49-F238E27FC236}">
                <a16:creationId xmlns:a16="http://schemas.microsoft.com/office/drawing/2014/main" id="{0240EE52-F33E-40A3-8AFA-9939AC36582A}"/>
              </a:ext>
            </a:extLst>
          </p:cNvPr>
          <p:cNvSpPr txBox="1"/>
          <p:nvPr/>
        </p:nvSpPr>
        <p:spPr>
          <a:xfrm>
            <a:off x="3145970" y="171484"/>
            <a:ext cx="8561347" cy="1477328"/>
          </a:xfrm>
          <a:prstGeom prst="rect">
            <a:avLst/>
          </a:prstGeom>
          <a:noFill/>
        </p:spPr>
        <p:txBody>
          <a:bodyPr wrap="square" rtlCol="0">
            <a:spAutoFit/>
          </a:bodyPr>
          <a:lstStyle/>
          <a:p>
            <a:r>
              <a:rPr lang="en-US" sz="3000" i="1" dirty="0">
                <a:solidFill>
                  <a:srgbClr val="00B0F0"/>
                </a:solidFill>
              </a:rPr>
              <a:t>You answer your friend B’s questions about Movie </a:t>
            </a:r>
            <a:r>
              <a:rPr lang="en-US" sz="3000" b="1" i="1" dirty="0">
                <a:solidFill>
                  <a:srgbClr val="00B0F0"/>
                </a:solidFill>
                <a:latin typeface="+mj-lt"/>
              </a:rPr>
              <a:t>Tr</a:t>
            </a:r>
            <a:r>
              <a:rPr lang="vi-VN" sz="3000" b="1" i="1" dirty="0">
                <a:solidFill>
                  <a:srgbClr val="00B0F0"/>
                </a:solidFill>
                <a:latin typeface="+mj-lt"/>
              </a:rPr>
              <a:t>ư</a:t>
            </a:r>
            <a:r>
              <a:rPr lang="en-US" sz="3000" b="1" i="1" dirty="0">
                <a:solidFill>
                  <a:srgbClr val="00B0F0"/>
                </a:solidFill>
                <a:latin typeface="+mj-lt"/>
              </a:rPr>
              <a:t>ng V</a:t>
            </a:r>
            <a:r>
              <a:rPr lang="vi-VN" sz="3000" b="1" i="1" dirty="0">
                <a:solidFill>
                  <a:srgbClr val="00B0F0"/>
                </a:solidFill>
                <a:latin typeface="+mj-lt"/>
              </a:rPr>
              <a:t>ư</a:t>
            </a:r>
            <a:r>
              <a:rPr lang="en-US" sz="3000" b="1" i="1" dirty="0" err="1">
                <a:solidFill>
                  <a:srgbClr val="00B0F0"/>
                </a:solidFill>
                <a:latin typeface="+mj-lt"/>
              </a:rPr>
              <a:t>ơ</a:t>
            </a:r>
            <a:r>
              <a:rPr lang="en-US" sz="3000" b="1" i="1" dirty="0" err="1">
                <a:solidFill>
                  <a:srgbClr val="00B0F0"/>
                </a:solidFill>
              </a:rPr>
              <a:t>ng</a:t>
            </a:r>
            <a:r>
              <a:rPr lang="en-US" sz="3000" i="1" dirty="0">
                <a:solidFill>
                  <a:srgbClr val="00B0F0"/>
                </a:solidFill>
              </a:rPr>
              <a:t>. And ask for information about the movie your friend watched. Fill in the table.</a:t>
            </a:r>
          </a:p>
        </p:txBody>
      </p:sp>
      <p:sp>
        <p:nvSpPr>
          <p:cNvPr id="5" name="Scroll: Vertical 4">
            <a:extLst>
              <a:ext uri="{FF2B5EF4-FFF2-40B4-BE49-F238E27FC236}">
                <a16:creationId xmlns:a16="http://schemas.microsoft.com/office/drawing/2014/main" id="{A41BBCA2-D1AA-4D9D-80E4-712837C5A556}"/>
              </a:ext>
            </a:extLst>
          </p:cNvPr>
          <p:cNvSpPr/>
          <p:nvPr/>
        </p:nvSpPr>
        <p:spPr>
          <a:xfrm>
            <a:off x="6670623" y="1648813"/>
            <a:ext cx="5036695" cy="4032460"/>
          </a:xfrm>
          <a:prstGeom prst="vertic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300" dirty="0">
                <a:solidFill>
                  <a:schemeClr val="tx1"/>
                </a:solidFill>
              </a:rPr>
              <a:t>Movie:</a:t>
            </a:r>
          </a:p>
          <a:p>
            <a:r>
              <a:rPr lang="en-US" sz="3300" dirty="0">
                <a:solidFill>
                  <a:schemeClr val="tx1"/>
                </a:solidFill>
              </a:rPr>
              <a:t>Person: </a:t>
            </a:r>
          </a:p>
          <a:p>
            <a:r>
              <a:rPr lang="en-US" sz="3300" dirty="0">
                <a:solidFill>
                  <a:schemeClr val="tx1"/>
                </a:solidFill>
              </a:rPr>
              <a:t>Born:</a:t>
            </a:r>
          </a:p>
          <a:p>
            <a:r>
              <a:rPr lang="en-US" sz="3300" dirty="0">
                <a:solidFill>
                  <a:schemeClr val="tx1"/>
                </a:solidFill>
              </a:rPr>
              <a:t>Became King:</a:t>
            </a:r>
          </a:p>
          <a:p>
            <a:r>
              <a:rPr lang="en-US" sz="3300" dirty="0">
                <a:solidFill>
                  <a:schemeClr val="tx1"/>
                </a:solidFill>
              </a:rPr>
              <a:t>Famous for: </a:t>
            </a:r>
          </a:p>
        </p:txBody>
      </p:sp>
    </p:spTree>
    <p:extLst>
      <p:ext uri="{BB962C8B-B14F-4D97-AF65-F5344CB8AC3E}">
        <p14:creationId xmlns:p14="http://schemas.microsoft.com/office/powerpoint/2010/main" val="1384747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887FD4-978F-4D5E-B01F-6BD2B76D6C5D}"/>
              </a:ext>
            </a:extLst>
          </p:cNvPr>
          <p:cNvSpPr/>
          <p:nvPr/>
        </p:nvSpPr>
        <p:spPr>
          <a:xfrm>
            <a:off x="150129" y="334382"/>
            <a:ext cx="3136243" cy="861774"/>
          </a:xfrm>
          <a:prstGeom prst="rect">
            <a:avLst/>
          </a:prstGeom>
        </p:spPr>
        <p:txBody>
          <a:bodyPr wrap="none">
            <a:spAutoFit/>
          </a:bodyPr>
          <a:lstStyle/>
          <a:p>
            <a:r>
              <a:rPr lang="en-US" sz="5000" b="1" dirty="0">
                <a:solidFill>
                  <a:srgbClr val="FF0000"/>
                </a:solidFill>
                <a:ea typeface="Times New Roman" panose="02020603050405020304" pitchFamily="18" charset="0"/>
              </a:rPr>
              <a:t>Student B: </a:t>
            </a:r>
            <a:endParaRPr lang="en-US" sz="5000" b="1" dirty="0">
              <a:solidFill>
                <a:srgbClr val="FF0000"/>
              </a:solidFill>
            </a:endParaRPr>
          </a:p>
        </p:txBody>
      </p:sp>
      <p:sp>
        <p:nvSpPr>
          <p:cNvPr id="4" name="TextBox 3">
            <a:extLst>
              <a:ext uri="{FF2B5EF4-FFF2-40B4-BE49-F238E27FC236}">
                <a16:creationId xmlns:a16="http://schemas.microsoft.com/office/drawing/2014/main" id="{0240EE52-F33E-40A3-8AFA-9939AC36582A}"/>
              </a:ext>
            </a:extLst>
          </p:cNvPr>
          <p:cNvSpPr txBox="1"/>
          <p:nvPr/>
        </p:nvSpPr>
        <p:spPr>
          <a:xfrm>
            <a:off x="3045729" y="334277"/>
            <a:ext cx="8849194" cy="1477328"/>
          </a:xfrm>
          <a:prstGeom prst="rect">
            <a:avLst/>
          </a:prstGeom>
          <a:noFill/>
        </p:spPr>
        <p:txBody>
          <a:bodyPr wrap="square" rtlCol="0">
            <a:spAutoFit/>
          </a:bodyPr>
          <a:lstStyle/>
          <a:p>
            <a:r>
              <a:rPr lang="en-US" sz="3000" i="1" dirty="0">
                <a:solidFill>
                  <a:srgbClr val="00B0F0"/>
                </a:solidFill>
              </a:rPr>
              <a:t>You answer your friend A’s questions about Movie </a:t>
            </a:r>
            <a:r>
              <a:rPr lang="en-US" sz="3000" b="1" i="1" dirty="0" err="1">
                <a:solidFill>
                  <a:srgbClr val="00B0F0"/>
                </a:solidFill>
              </a:rPr>
              <a:t>Khát</a:t>
            </a:r>
            <a:r>
              <a:rPr lang="en-US" sz="3000" b="1" i="1" dirty="0">
                <a:solidFill>
                  <a:srgbClr val="00B0F0"/>
                </a:solidFill>
              </a:rPr>
              <a:t> </a:t>
            </a:r>
            <a:r>
              <a:rPr lang="en-US" sz="3000" b="1" i="1" dirty="0" err="1">
                <a:solidFill>
                  <a:srgbClr val="00B0F0"/>
                </a:solidFill>
              </a:rPr>
              <a:t>Vọng</a:t>
            </a:r>
            <a:r>
              <a:rPr lang="en-US" sz="3000" b="1" i="1" dirty="0">
                <a:solidFill>
                  <a:srgbClr val="00B0F0"/>
                </a:solidFill>
              </a:rPr>
              <a:t> </a:t>
            </a:r>
            <a:r>
              <a:rPr lang="en-US" sz="3000" b="1" i="1" dirty="0" err="1">
                <a:solidFill>
                  <a:srgbClr val="00B0F0"/>
                </a:solidFill>
              </a:rPr>
              <a:t>Thăng</a:t>
            </a:r>
            <a:r>
              <a:rPr lang="en-US" sz="3000" b="1" i="1" dirty="0">
                <a:solidFill>
                  <a:srgbClr val="00B0F0"/>
                </a:solidFill>
              </a:rPr>
              <a:t> Long</a:t>
            </a:r>
            <a:r>
              <a:rPr lang="en-US" sz="3000" i="1" dirty="0">
                <a:solidFill>
                  <a:srgbClr val="00B0F0"/>
                </a:solidFill>
              </a:rPr>
              <a:t>. And ask for information about the movie your friend watched. Fill in the table.</a:t>
            </a:r>
          </a:p>
        </p:txBody>
      </p:sp>
      <p:sp>
        <p:nvSpPr>
          <p:cNvPr id="5" name="Scroll: Vertical 4">
            <a:extLst>
              <a:ext uri="{FF2B5EF4-FFF2-40B4-BE49-F238E27FC236}">
                <a16:creationId xmlns:a16="http://schemas.microsoft.com/office/drawing/2014/main" id="{A41BBCA2-D1AA-4D9D-80E4-712837C5A556}"/>
              </a:ext>
            </a:extLst>
          </p:cNvPr>
          <p:cNvSpPr/>
          <p:nvPr/>
        </p:nvSpPr>
        <p:spPr>
          <a:xfrm>
            <a:off x="6490741" y="1963606"/>
            <a:ext cx="5036695" cy="4032460"/>
          </a:xfrm>
          <a:prstGeom prst="vertic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300" dirty="0">
                <a:solidFill>
                  <a:schemeClr val="tx1"/>
                </a:solidFill>
              </a:rPr>
              <a:t>Movie:</a:t>
            </a:r>
          </a:p>
          <a:p>
            <a:r>
              <a:rPr lang="en-US" sz="3300" dirty="0">
                <a:solidFill>
                  <a:schemeClr val="tx1"/>
                </a:solidFill>
              </a:rPr>
              <a:t>People: </a:t>
            </a:r>
          </a:p>
          <a:p>
            <a:r>
              <a:rPr lang="en-US" sz="3300" dirty="0">
                <a:solidFill>
                  <a:schemeClr val="tx1"/>
                </a:solidFill>
              </a:rPr>
              <a:t>Born:</a:t>
            </a:r>
          </a:p>
          <a:p>
            <a:r>
              <a:rPr lang="en-US" sz="3300" dirty="0">
                <a:solidFill>
                  <a:schemeClr val="tx1"/>
                </a:solidFill>
              </a:rPr>
              <a:t>Became King/Queen:</a:t>
            </a:r>
          </a:p>
          <a:p>
            <a:r>
              <a:rPr lang="en-US" sz="3300" dirty="0">
                <a:solidFill>
                  <a:schemeClr val="tx1"/>
                </a:solidFill>
              </a:rPr>
              <a:t>Famous for: </a:t>
            </a:r>
          </a:p>
        </p:txBody>
      </p:sp>
      <p:pic>
        <p:nvPicPr>
          <p:cNvPr id="6" name="Picture 5">
            <a:extLst>
              <a:ext uri="{FF2B5EF4-FFF2-40B4-BE49-F238E27FC236}">
                <a16:creationId xmlns:a16="http://schemas.microsoft.com/office/drawing/2014/main" id="{52992B06-8051-44BB-8CF9-AA887016152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50129" y="2095344"/>
            <a:ext cx="5791200" cy="2457450"/>
          </a:xfrm>
          <a:prstGeom prst="rect">
            <a:avLst/>
          </a:prstGeom>
        </p:spPr>
      </p:pic>
    </p:spTree>
    <p:extLst>
      <p:ext uri="{BB962C8B-B14F-4D97-AF65-F5344CB8AC3E}">
        <p14:creationId xmlns:p14="http://schemas.microsoft.com/office/powerpoint/2010/main" val="2606762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Extra Practice </a:t>
            </a:r>
          </a:p>
          <a:p>
            <a:pPr algn="ctr"/>
            <a:r>
              <a:rPr lang="en-US" sz="2000" b="1" dirty="0"/>
              <a:t>WB page 43</a:t>
            </a:r>
          </a:p>
        </p:txBody>
      </p:sp>
      <p:pic>
        <p:nvPicPr>
          <p:cNvPr id="3" name="Picture 2">
            <a:extLst>
              <a:ext uri="{FF2B5EF4-FFF2-40B4-BE49-F238E27FC236}">
                <a16:creationId xmlns:a16="http://schemas.microsoft.com/office/drawing/2014/main" id="{CE007696-92E5-44FE-A0E7-C88D389D3BA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856790" y="438537"/>
            <a:ext cx="10223245" cy="5281632"/>
          </a:xfrm>
          <a:prstGeom prst="rect">
            <a:avLst/>
          </a:prstGeom>
        </p:spPr>
      </p:pic>
    </p:spTree>
    <p:extLst>
      <p:ext uri="{BB962C8B-B14F-4D97-AF65-F5344CB8AC3E}">
        <p14:creationId xmlns:p14="http://schemas.microsoft.com/office/powerpoint/2010/main" val="1773023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Extra Practice </a:t>
            </a:r>
          </a:p>
          <a:p>
            <a:pPr algn="ctr"/>
            <a:r>
              <a:rPr lang="en-US" sz="2000" b="1" dirty="0"/>
              <a:t>WB page 43</a:t>
            </a:r>
          </a:p>
        </p:txBody>
      </p:sp>
      <p:pic>
        <p:nvPicPr>
          <p:cNvPr id="3" name="Picture 2">
            <a:extLst>
              <a:ext uri="{FF2B5EF4-FFF2-40B4-BE49-F238E27FC236}">
                <a16:creationId xmlns:a16="http://schemas.microsoft.com/office/drawing/2014/main" id="{CE007696-92E5-44FE-A0E7-C88D389D3BA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27795" y="1147664"/>
            <a:ext cx="10030410" cy="5182008"/>
          </a:xfrm>
          <a:prstGeom prst="rect">
            <a:avLst/>
          </a:prstGeom>
        </p:spPr>
      </p:pic>
      <p:pic>
        <p:nvPicPr>
          <p:cNvPr id="4" name="Picture 3">
            <a:extLst>
              <a:ext uri="{FF2B5EF4-FFF2-40B4-BE49-F238E27FC236}">
                <a16:creationId xmlns:a16="http://schemas.microsoft.com/office/drawing/2014/main" id="{04C3377C-61F3-4C7E-AFC0-19D863F1E52A}"/>
              </a:ext>
            </a:extLst>
          </p:cNvPr>
          <p:cNvPicPr>
            <a:picLocks noChangeAspect="1"/>
          </p:cNvPicPr>
          <p:nvPr/>
        </p:nvPicPr>
        <p:blipFill>
          <a:blip r:embed="rId4"/>
          <a:stretch>
            <a:fillRect/>
          </a:stretch>
        </p:blipFill>
        <p:spPr>
          <a:xfrm>
            <a:off x="1731189" y="438537"/>
            <a:ext cx="10348846" cy="868888"/>
          </a:xfrm>
          <a:prstGeom prst="rect">
            <a:avLst/>
          </a:prstGeom>
        </p:spPr>
      </p:pic>
      <p:sp>
        <p:nvSpPr>
          <p:cNvPr id="5" name="Oval 4">
            <a:extLst>
              <a:ext uri="{FF2B5EF4-FFF2-40B4-BE49-F238E27FC236}">
                <a16:creationId xmlns:a16="http://schemas.microsoft.com/office/drawing/2014/main" id="{702855FB-60AE-4784-9626-5B9610DBF2B2}"/>
              </a:ext>
            </a:extLst>
          </p:cNvPr>
          <p:cNvSpPr/>
          <p:nvPr/>
        </p:nvSpPr>
        <p:spPr>
          <a:xfrm>
            <a:off x="11083835" y="899160"/>
            <a:ext cx="426720" cy="4082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F056612C-88BA-4BE0-B0BD-470F997987F9}"/>
              </a:ext>
            </a:extLst>
          </p:cNvPr>
          <p:cNvCxnSpPr/>
          <p:nvPr/>
        </p:nvCxnSpPr>
        <p:spPr>
          <a:xfrm>
            <a:off x="5373188" y="4069080"/>
            <a:ext cx="18375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02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Extra Practice </a:t>
            </a:r>
          </a:p>
          <a:p>
            <a:pPr algn="ctr"/>
            <a:r>
              <a:rPr lang="en-US" sz="2000" b="1" dirty="0"/>
              <a:t>WB page 43</a:t>
            </a:r>
          </a:p>
        </p:txBody>
      </p:sp>
      <p:pic>
        <p:nvPicPr>
          <p:cNvPr id="3" name="Picture 2">
            <a:extLst>
              <a:ext uri="{FF2B5EF4-FFF2-40B4-BE49-F238E27FC236}">
                <a16:creationId xmlns:a16="http://schemas.microsoft.com/office/drawing/2014/main" id="{CE007696-92E5-44FE-A0E7-C88D389D3BA3}"/>
              </a:ext>
            </a:extLst>
          </p:cNvPr>
          <p:cNvPicPr>
            <a:picLocks noChangeAspect="1"/>
          </p:cNvPicPr>
          <p:nvPr/>
        </p:nvPicPr>
        <p:blipFill>
          <a:blip r:embed="rId2"/>
          <a:stretch>
            <a:fillRect/>
          </a:stretch>
        </p:blipFill>
        <p:spPr>
          <a:xfrm>
            <a:off x="327795" y="1147664"/>
            <a:ext cx="10030410" cy="5182008"/>
          </a:xfrm>
          <a:prstGeom prst="rect">
            <a:avLst/>
          </a:prstGeom>
        </p:spPr>
      </p:pic>
      <p:pic>
        <p:nvPicPr>
          <p:cNvPr id="5" name="Picture 4">
            <a:extLst>
              <a:ext uri="{FF2B5EF4-FFF2-40B4-BE49-F238E27FC236}">
                <a16:creationId xmlns:a16="http://schemas.microsoft.com/office/drawing/2014/main" id="{D78832C3-E0A1-4EF8-8392-6049420FEF74}"/>
              </a:ext>
            </a:extLst>
          </p:cNvPr>
          <p:cNvPicPr>
            <a:picLocks noChangeAspect="1"/>
          </p:cNvPicPr>
          <p:nvPr/>
        </p:nvPicPr>
        <p:blipFill>
          <a:blip r:embed="rId3"/>
          <a:stretch>
            <a:fillRect/>
          </a:stretch>
        </p:blipFill>
        <p:spPr>
          <a:xfrm>
            <a:off x="1884119" y="438537"/>
            <a:ext cx="10195916" cy="884928"/>
          </a:xfrm>
          <a:prstGeom prst="rect">
            <a:avLst/>
          </a:prstGeom>
        </p:spPr>
      </p:pic>
      <p:sp>
        <p:nvSpPr>
          <p:cNvPr id="6" name="Oval 5">
            <a:extLst>
              <a:ext uri="{FF2B5EF4-FFF2-40B4-BE49-F238E27FC236}">
                <a16:creationId xmlns:a16="http://schemas.microsoft.com/office/drawing/2014/main" id="{DA429937-B2AE-4A11-8F9C-FDC66B4F0BFA}"/>
              </a:ext>
            </a:extLst>
          </p:cNvPr>
          <p:cNvSpPr/>
          <p:nvPr/>
        </p:nvSpPr>
        <p:spPr>
          <a:xfrm>
            <a:off x="11079480" y="518160"/>
            <a:ext cx="426720" cy="4082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7EE8EA9-0849-451F-AB63-18DF063CE55A}"/>
              </a:ext>
            </a:extLst>
          </p:cNvPr>
          <p:cNvSpPr/>
          <p:nvPr/>
        </p:nvSpPr>
        <p:spPr>
          <a:xfrm>
            <a:off x="11033760" y="944880"/>
            <a:ext cx="426720" cy="4082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07A63DE-A071-4962-B37D-72521F5507AE}"/>
              </a:ext>
            </a:extLst>
          </p:cNvPr>
          <p:cNvCxnSpPr/>
          <p:nvPr/>
        </p:nvCxnSpPr>
        <p:spPr>
          <a:xfrm>
            <a:off x="3346269" y="3762103"/>
            <a:ext cx="15261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FB5893-23A4-48BD-A869-45ADF9745803}"/>
              </a:ext>
            </a:extLst>
          </p:cNvPr>
          <p:cNvCxnSpPr>
            <a:cxnSpLocks/>
          </p:cNvCxnSpPr>
          <p:nvPr/>
        </p:nvCxnSpPr>
        <p:spPr>
          <a:xfrm>
            <a:off x="4421777" y="4767943"/>
            <a:ext cx="27889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52A5D96-86B5-4463-988E-235BB491A9C1}"/>
              </a:ext>
            </a:extLst>
          </p:cNvPr>
          <p:cNvCxnSpPr>
            <a:cxnSpLocks/>
          </p:cNvCxnSpPr>
          <p:nvPr/>
        </p:nvCxnSpPr>
        <p:spPr>
          <a:xfrm>
            <a:off x="1515291" y="5094514"/>
            <a:ext cx="223592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93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Extra Practice </a:t>
            </a:r>
          </a:p>
          <a:p>
            <a:pPr algn="ctr"/>
            <a:r>
              <a:rPr lang="en-US" sz="2000" b="1" dirty="0"/>
              <a:t>WB page 43</a:t>
            </a:r>
          </a:p>
        </p:txBody>
      </p:sp>
      <p:pic>
        <p:nvPicPr>
          <p:cNvPr id="3" name="Picture 2">
            <a:extLst>
              <a:ext uri="{FF2B5EF4-FFF2-40B4-BE49-F238E27FC236}">
                <a16:creationId xmlns:a16="http://schemas.microsoft.com/office/drawing/2014/main" id="{CE007696-92E5-44FE-A0E7-C88D389D3BA3}"/>
              </a:ext>
            </a:extLst>
          </p:cNvPr>
          <p:cNvPicPr>
            <a:picLocks noChangeAspect="1"/>
          </p:cNvPicPr>
          <p:nvPr/>
        </p:nvPicPr>
        <p:blipFill>
          <a:blip r:embed="rId2"/>
          <a:stretch>
            <a:fillRect/>
          </a:stretch>
        </p:blipFill>
        <p:spPr>
          <a:xfrm>
            <a:off x="327795" y="1147664"/>
            <a:ext cx="10030410" cy="5182008"/>
          </a:xfrm>
          <a:prstGeom prst="rect">
            <a:avLst/>
          </a:prstGeom>
        </p:spPr>
      </p:pic>
      <p:pic>
        <p:nvPicPr>
          <p:cNvPr id="4" name="Picture 3">
            <a:extLst>
              <a:ext uri="{FF2B5EF4-FFF2-40B4-BE49-F238E27FC236}">
                <a16:creationId xmlns:a16="http://schemas.microsoft.com/office/drawing/2014/main" id="{38D1A767-432E-4E28-831E-AAB5B4FC1618}"/>
              </a:ext>
            </a:extLst>
          </p:cNvPr>
          <p:cNvPicPr>
            <a:picLocks noChangeAspect="1"/>
          </p:cNvPicPr>
          <p:nvPr/>
        </p:nvPicPr>
        <p:blipFill>
          <a:blip r:embed="rId3"/>
          <a:stretch>
            <a:fillRect/>
          </a:stretch>
        </p:blipFill>
        <p:spPr>
          <a:xfrm>
            <a:off x="1918308" y="308272"/>
            <a:ext cx="10161727" cy="839392"/>
          </a:xfrm>
          <a:prstGeom prst="rect">
            <a:avLst/>
          </a:prstGeom>
        </p:spPr>
      </p:pic>
      <p:sp>
        <p:nvSpPr>
          <p:cNvPr id="5" name="Oval 4">
            <a:extLst>
              <a:ext uri="{FF2B5EF4-FFF2-40B4-BE49-F238E27FC236}">
                <a16:creationId xmlns:a16="http://schemas.microsoft.com/office/drawing/2014/main" id="{B8E4A143-F073-4A36-9545-D20A36E37566}"/>
              </a:ext>
            </a:extLst>
          </p:cNvPr>
          <p:cNvSpPr/>
          <p:nvPr/>
        </p:nvSpPr>
        <p:spPr>
          <a:xfrm>
            <a:off x="11582400" y="258743"/>
            <a:ext cx="426720" cy="4082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01FC48F-B7E0-4F57-AFCC-9250D2054EDC}"/>
              </a:ext>
            </a:extLst>
          </p:cNvPr>
          <p:cNvSpPr/>
          <p:nvPr/>
        </p:nvSpPr>
        <p:spPr>
          <a:xfrm>
            <a:off x="11627841" y="762620"/>
            <a:ext cx="426720" cy="4082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83CC1DB3-7EF1-41AB-B9D0-EB1CD8D470C1}"/>
              </a:ext>
            </a:extLst>
          </p:cNvPr>
          <p:cNvCxnSpPr>
            <a:cxnSpLocks/>
          </p:cNvCxnSpPr>
          <p:nvPr/>
        </p:nvCxnSpPr>
        <p:spPr>
          <a:xfrm>
            <a:off x="3379171" y="3093720"/>
            <a:ext cx="383152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D6DF162-026C-4C1D-A709-6327AB019D6F}"/>
              </a:ext>
            </a:extLst>
          </p:cNvPr>
          <p:cNvCxnSpPr/>
          <p:nvPr/>
        </p:nvCxnSpPr>
        <p:spPr>
          <a:xfrm>
            <a:off x="1153043" y="6093823"/>
            <a:ext cx="15117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0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8297" y="1614196"/>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8" name="Rounded Rectangle 7"/>
          <p:cNvSpPr/>
          <p:nvPr/>
        </p:nvSpPr>
        <p:spPr>
          <a:xfrm>
            <a:off x="1275181" y="2601688"/>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Reading</a:t>
            </a:r>
            <a:endParaRPr lang="en-US" b="1" dirty="0"/>
          </a:p>
        </p:txBody>
      </p:sp>
      <p:sp>
        <p:nvSpPr>
          <p:cNvPr id="9" name="Rounded Rectangle 8"/>
          <p:cNvSpPr/>
          <p:nvPr/>
        </p:nvSpPr>
        <p:spPr>
          <a:xfrm>
            <a:off x="1275181" y="4572325"/>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0" name="Rounded Rectangle 9"/>
          <p:cNvSpPr/>
          <p:nvPr/>
        </p:nvSpPr>
        <p:spPr>
          <a:xfrm>
            <a:off x="1275181" y="5555470"/>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2" name="Rounded Rectangle 11"/>
          <p:cNvSpPr/>
          <p:nvPr/>
        </p:nvSpPr>
        <p:spPr>
          <a:xfrm>
            <a:off x="1275181" y="3589180"/>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Writing</a:t>
            </a:r>
            <a:endParaRPr lang="en-US" b="1" dirty="0"/>
          </a:p>
        </p:txBody>
      </p:sp>
      <p:sp>
        <p:nvSpPr>
          <p:cNvPr id="13" name="Rounded Rectangle 12"/>
          <p:cNvSpPr/>
          <p:nvPr/>
        </p:nvSpPr>
        <p:spPr>
          <a:xfrm>
            <a:off x="1275181" y="626704"/>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pic>
        <p:nvPicPr>
          <p:cNvPr id="3" name="Picture 2"/>
          <p:cNvPicPr>
            <a:picLocks noChangeAspect="1"/>
          </p:cNvPicPr>
          <p:nvPr/>
        </p:nvPicPr>
        <p:blipFill>
          <a:blip r:embed="rId2"/>
          <a:stretch>
            <a:fillRect/>
          </a:stretch>
        </p:blipFill>
        <p:spPr>
          <a:xfrm>
            <a:off x="7167235" y="456045"/>
            <a:ext cx="4201181" cy="586971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77215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E9C787-36B8-4F2C-A84D-230EF6D2F895}"/>
              </a:ext>
            </a:extLst>
          </p:cNvPr>
          <p:cNvPicPr>
            <a:picLocks noChangeAspect="1"/>
          </p:cNvPicPr>
          <p:nvPr/>
        </p:nvPicPr>
        <p:blipFill>
          <a:blip r:embed="rId2"/>
          <a:stretch>
            <a:fillRect/>
          </a:stretch>
        </p:blipFill>
        <p:spPr>
          <a:xfrm>
            <a:off x="252724" y="1047984"/>
            <a:ext cx="11311526" cy="675886"/>
          </a:xfrm>
          <a:prstGeom prst="rect">
            <a:avLst/>
          </a:prstGeom>
        </p:spPr>
      </p:pic>
      <p:sp>
        <p:nvSpPr>
          <p:cNvPr id="3" name="TextBox 2">
            <a:extLst>
              <a:ext uri="{FF2B5EF4-FFF2-40B4-BE49-F238E27FC236}">
                <a16:creationId xmlns:a16="http://schemas.microsoft.com/office/drawing/2014/main" id="{C2175BDD-E3B4-401F-BA8E-CC771D04BC63}"/>
              </a:ext>
            </a:extLst>
          </p:cNvPr>
          <p:cNvSpPr txBox="1"/>
          <p:nvPr/>
        </p:nvSpPr>
        <p:spPr>
          <a:xfrm>
            <a:off x="3107961" y="2099181"/>
            <a:ext cx="7689955" cy="2308324"/>
          </a:xfrm>
          <a:prstGeom prst="rect">
            <a:avLst/>
          </a:prstGeom>
          <a:noFill/>
        </p:spPr>
        <p:txBody>
          <a:bodyPr wrap="square" rtlCol="0">
            <a:spAutoFit/>
          </a:bodyPr>
          <a:lstStyle/>
          <a:p>
            <a:r>
              <a:rPr lang="en-US" sz="3600" dirty="0">
                <a:solidFill>
                  <a:srgbClr val="00B0F0"/>
                </a:solidFill>
              </a:rPr>
              <a:t>I know the movie……….</a:t>
            </a:r>
          </a:p>
          <a:p>
            <a:r>
              <a:rPr lang="en-US" sz="3600" dirty="0">
                <a:solidFill>
                  <a:srgbClr val="00B0F0"/>
                </a:solidFill>
              </a:rPr>
              <a:t>It is about………………….</a:t>
            </a:r>
          </a:p>
          <a:p>
            <a:r>
              <a:rPr lang="en-US" sz="3600" dirty="0">
                <a:solidFill>
                  <a:srgbClr val="00B0F0"/>
                </a:solidFill>
              </a:rPr>
              <a:t>He/ She was born in……</a:t>
            </a:r>
          </a:p>
          <a:p>
            <a:r>
              <a:rPr lang="en-US" sz="3600" dirty="0">
                <a:solidFill>
                  <a:srgbClr val="00B0F0"/>
                </a:solidFill>
              </a:rPr>
              <a:t>He/ She is famous for……</a:t>
            </a:r>
          </a:p>
        </p:txBody>
      </p:sp>
    </p:spTree>
    <p:extLst>
      <p:ext uri="{BB962C8B-B14F-4D97-AF65-F5344CB8AC3E}">
        <p14:creationId xmlns:p14="http://schemas.microsoft.com/office/powerpoint/2010/main" val="3892709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4123"/>
          <a:stretch/>
        </p:blipFill>
        <p:spPr>
          <a:xfrm>
            <a:off x="1426718" y="425432"/>
            <a:ext cx="10563996" cy="6007135"/>
          </a:xfrm>
          <a:prstGeom prst="rect">
            <a:avLst/>
          </a:prstGeom>
        </p:spPr>
      </p:pic>
      <p:sp>
        <p:nvSpPr>
          <p:cNvPr id="3" name="TextBox 2"/>
          <p:cNvSpPr txBox="1"/>
          <p:nvPr/>
        </p:nvSpPr>
        <p:spPr>
          <a:xfrm>
            <a:off x="4654545" y="4112560"/>
            <a:ext cx="2687217" cy="923330"/>
          </a:xfrm>
          <a:prstGeom prst="rect">
            <a:avLst/>
          </a:prstGeom>
          <a:noFill/>
        </p:spPr>
        <p:txBody>
          <a:bodyPr wrap="square" rtlCol="0">
            <a:spAutoFit/>
          </a:bodyPr>
          <a:lstStyle/>
          <a:p>
            <a:pPr algn="ctr"/>
            <a:r>
              <a:rPr lang="en-US" sz="5400" dirty="0">
                <a:solidFill>
                  <a:schemeClr val="bg1"/>
                </a:solidFill>
              </a:rPr>
              <a:t>Writing</a:t>
            </a:r>
            <a:endParaRPr lang="en-US" sz="2400" dirty="0">
              <a:solidFill>
                <a:schemeClr val="bg1"/>
              </a:solidFill>
            </a:endParaRPr>
          </a:p>
        </p:txBody>
      </p:sp>
    </p:spTree>
    <p:extLst>
      <p:ext uri="{BB962C8B-B14F-4D97-AF65-F5344CB8AC3E}">
        <p14:creationId xmlns:p14="http://schemas.microsoft.com/office/powerpoint/2010/main" val="2278149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CD564D-5CFB-40D9-9EBF-ED705C2A014D}"/>
              </a:ext>
            </a:extLst>
          </p:cNvPr>
          <p:cNvSpPr/>
          <p:nvPr/>
        </p:nvSpPr>
        <p:spPr>
          <a:xfrm>
            <a:off x="111965" y="438537"/>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Pre-Writing</a:t>
            </a:r>
          </a:p>
        </p:txBody>
      </p:sp>
      <p:sp>
        <p:nvSpPr>
          <p:cNvPr id="3" name="TextBox 2">
            <a:extLst>
              <a:ext uri="{FF2B5EF4-FFF2-40B4-BE49-F238E27FC236}">
                <a16:creationId xmlns:a16="http://schemas.microsoft.com/office/drawing/2014/main" id="{693111AC-4B29-4B37-A011-8B8EFFC1181F}"/>
              </a:ext>
            </a:extLst>
          </p:cNvPr>
          <p:cNvSpPr txBox="1"/>
          <p:nvPr/>
        </p:nvSpPr>
        <p:spPr>
          <a:xfrm>
            <a:off x="2391680" y="247982"/>
            <a:ext cx="9388840" cy="1200329"/>
          </a:xfrm>
          <a:prstGeom prst="rect">
            <a:avLst/>
          </a:prstGeom>
          <a:noFill/>
        </p:spPr>
        <p:txBody>
          <a:bodyPr wrap="square" rtlCol="0">
            <a:spAutoFit/>
          </a:bodyPr>
          <a:lstStyle/>
          <a:p>
            <a:r>
              <a:rPr lang="en-US" sz="3600" dirty="0">
                <a:solidFill>
                  <a:srgbClr val="0070C0"/>
                </a:solidFill>
              </a:rPr>
              <a:t>Work in pairs. List down some movies about famous people from history.</a:t>
            </a:r>
          </a:p>
        </p:txBody>
      </p:sp>
      <p:sp>
        <p:nvSpPr>
          <p:cNvPr id="4" name="Oval 3">
            <a:extLst>
              <a:ext uri="{FF2B5EF4-FFF2-40B4-BE49-F238E27FC236}">
                <a16:creationId xmlns:a16="http://schemas.microsoft.com/office/drawing/2014/main" id="{346A8AAA-E6C7-41E0-9FC2-7A69747B82D7}"/>
              </a:ext>
            </a:extLst>
          </p:cNvPr>
          <p:cNvSpPr/>
          <p:nvPr/>
        </p:nvSpPr>
        <p:spPr>
          <a:xfrm>
            <a:off x="5156616" y="2803161"/>
            <a:ext cx="2683240" cy="21585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movies about famous people</a:t>
            </a:r>
          </a:p>
        </p:txBody>
      </p:sp>
      <p:cxnSp>
        <p:nvCxnSpPr>
          <p:cNvPr id="6" name="Straight Connector 5">
            <a:extLst>
              <a:ext uri="{FF2B5EF4-FFF2-40B4-BE49-F238E27FC236}">
                <a16:creationId xmlns:a16="http://schemas.microsoft.com/office/drawing/2014/main" id="{FB5EC1E7-AAF5-4F58-82D7-32F6890B3B95}"/>
              </a:ext>
            </a:extLst>
          </p:cNvPr>
          <p:cNvCxnSpPr>
            <a:cxnSpLocks/>
          </p:cNvCxnSpPr>
          <p:nvPr/>
        </p:nvCxnSpPr>
        <p:spPr>
          <a:xfrm flipV="1">
            <a:off x="7431914" y="2324050"/>
            <a:ext cx="932597" cy="915724"/>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A2BAC50E-6873-498B-8513-91018662B2F6}"/>
              </a:ext>
            </a:extLst>
          </p:cNvPr>
          <p:cNvSpPr/>
          <p:nvPr/>
        </p:nvSpPr>
        <p:spPr>
          <a:xfrm>
            <a:off x="8364511" y="1544562"/>
            <a:ext cx="2473378" cy="779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A84B682-61EC-4F57-A375-D54CDEE1743C}"/>
              </a:ext>
            </a:extLst>
          </p:cNvPr>
          <p:cNvSpPr/>
          <p:nvPr/>
        </p:nvSpPr>
        <p:spPr>
          <a:xfrm>
            <a:off x="2121107" y="1768696"/>
            <a:ext cx="2473378" cy="779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7E5071B-FF73-46B8-908F-C0CB7BD36E8F}"/>
              </a:ext>
            </a:extLst>
          </p:cNvPr>
          <p:cNvSpPr/>
          <p:nvPr/>
        </p:nvSpPr>
        <p:spPr>
          <a:xfrm>
            <a:off x="1944741" y="5440855"/>
            <a:ext cx="2473378" cy="779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626055E-DAF8-46FC-B66F-3DE84572ED2C}"/>
              </a:ext>
            </a:extLst>
          </p:cNvPr>
          <p:cNvSpPr/>
          <p:nvPr/>
        </p:nvSpPr>
        <p:spPr>
          <a:xfrm>
            <a:off x="8503171" y="5395885"/>
            <a:ext cx="2473378" cy="779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510C131-461D-4A0D-A508-E27EAA5D5021}"/>
              </a:ext>
            </a:extLst>
          </p:cNvPr>
          <p:cNvCxnSpPr>
            <a:cxnSpLocks/>
          </p:cNvCxnSpPr>
          <p:nvPr/>
        </p:nvCxnSpPr>
        <p:spPr>
          <a:xfrm flipH="1" flipV="1">
            <a:off x="4594485" y="2409465"/>
            <a:ext cx="859248" cy="787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F321B96-938C-4C01-A29B-98723FDDB2F8}"/>
              </a:ext>
            </a:extLst>
          </p:cNvPr>
          <p:cNvCxnSpPr>
            <a:cxnSpLocks/>
          </p:cNvCxnSpPr>
          <p:nvPr/>
        </p:nvCxnSpPr>
        <p:spPr>
          <a:xfrm>
            <a:off x="7521855" y="4453403"/>
            <a:ext cx="981316" cy="9874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796AA1C-EA8B-4681-84BA-1B4B9713AF4C}"/>
              </a:ext>
            </a:extLst>
          </p:cNvPr>
          <p:cNvCxnSpPr>
            <a:cxnSpLocks/>
          </p:cNvCxnSpPr>
          <p:nvPr/>
        </p:nvCxnSpPr>
        <p:spPr>
          <a:xfrm flipV="1">
            <a:off x="4426000" y="4525131"/>
            <a:ext cx="932597" cy="9157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874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Pre-Writing</a:t>
            </a:r>
          </a:p>
        </p:txBody>
      </p:sp>
      <p:sp>
        <p:nvSpPr>
          <p:cNvPr id="3" name="TextBox 2">
            <a:extLst>
              <a:ext uri="{FF2B5EF4-FFF2-40B4-BE49-F238E27FC236}">
                <a16:creationId xmlns:a16="http://schemas.microsoft.com/office/drawing/2014/main" id="{DDD941F4-BEAE-4150-A791-610E8B9EE579}"/>
              </a:ext>
            </a:extLst>
          </p:cNvPr>
          <p:cNvSpPr txBox="1"/>
          <p:nvPr/>
        </p:nvSpPr>
        <p:spPr>
          <a:xfrm>
            <a:off x="2263515" y="593666"/>
            <a:ext cx="8559384" cy="553998"/>
          </a:xfrm>
          <a:prstGeom prst="rect">
            <a:avLst/>
          </a:prstGeom>
          <a:noFill/>
        </p:spPr>
        <p:txBody>
          <a:bodyPr wrap="square" rtlCol="0">
            <a:spAutoFit/>
          </a:bodyPr>
          <a:lstStyle/>
          <a:p>
            <a:r>
              <a:rPr lang="en-US" sz="3000" dirty="0">
                <a:solidFill>
                  <a:srgbClr val="00B0F0"/>
                </a:solidFill>
              </a:rPr>
              <a:t>Rearrange the words to make a complete sentence</a:t>
            </a:r>
          </a:p>
        </p:txBody>
      </p:sp>
      <p:sp>
        <p:nvSpPr>
          <p:cNvPr id="4" name="TextBox 3">
            <a:extLst>
              <a:ext uri="{FF2B5EF4-FFF2-40B4-BE49-F238E27FC236}">
                <a16:creationId xmlns:a16="http://schemas.microsoft.com/office/drawing/2014/main" id="{9A7DAD09-A588-4541-A598-F8FC2A84C6B1}"/>
              </a:ext>
            </a:extLst>
          </p:cNvPr>
          <p:cNvSpPr txBox="1"/>
          <p:nvPr/>
        </p:nvSpPr>
        <p:spPr>
          <a:xfrm>
            <a:off x="1652499" y="1921207"/>
            <a:ext cx="8580869" cy="553998"/>
          </a:xfrm>
          <a:prstGeom prst="rect">
            <a:avLst/>
          </a:prstGeom>
          <a:noFill/>
        </p:spPr>
        <p:txBody>
          <a:bodyPr wrap="square" rtlCol="0">
            <a:spAutoFit/>
          </a:bodyPr>
          <a:lstStyle/>
          <a:p>
            <a:r>
              <a:rPr lang="en-US" sz="3000" dirty="0">
                <a:solidFill>
                  <a:srgbClr val="FF0000"/>
                </a:solidFill>
              </a:rPr>
              <a:t>I watched the historical movie </a:t>
            </a:r>
            <a:r>
              <a:rPr lang="en-US" sz="3000" dirty="0">
                <a:solidFill>
                  <a:srgbClr val="FF0000"/>
                </a:solidFill>
                <a:latin typeface="+mj-lt"/>
              </a:rPr>
              <a:t>Tr</a:t>
            </a:r>
            <a:r>
              <a:rPr lang="vi-VN" sz="3000" dirty="0">
                <a:solidFill>
                  <a:srgbClr val="FF0000"/>
                </a:solidFill>
                <a:latin typeface="+mj-lt"/>
              </a:rPr>
              <a:t>ư</a:t>
            </a:r>
            <a:r>
              <a:rPr lang="en-US" sz="3000" dirty="0">
                <a:solidFill>
                  <a:srgbClr val="FF0000"/>
                </a:solidFill>
                <a:latin typeface="+mj-lt"/>
              </a:rPr>
              <a:t>ng V</a:t>
            </a:r>
            <a:r>
              <a:rPr lang="vi-VN" sz="3000" dirty="0">
                <a:solidFill>
                  <a:srgbClr val="FF0000"/>
                </a:solidFill>
                <a:latin typeface="+mj-lt"/>
              </a:rPr>
              <a:t>ư</a:t>
            </a:r>
            <a:r>
              <a:rPr lang="en-US" sz="3000" dirty="0" err="1">
                <a:solidFill>
                  <a:srgbClr val="FF0000"/>
                </a:solidFill>
                <a:latin typeface="+mj-lt"/>
              </a:rPr>
              <a:t>ơng</a:t>
            </a:r>
            <a:r>
              <a:rPr lang="en-US" sz="3000" dirty="0">
                <a:solidFill>
                  <a:srgbClr val="FF0000"/>
                </a:solidFill>
                <a:latin typeface="+mj-lt"/>
              </a:rPr>
              <a:t>.</a:t>
            </a:r>
          </a:p>
        </p:txBody>
      </p:sp>
      <p:sp>
        <p:nvSpPr>
          <p:cNvPr id="5" name="TextBox 4">
            <a:extLst>
              <a:ext uri="{FF2B5EF4-FFF2-40B4-BE49-F238E27FC236}">
                <a16:creationId xmlns:a16="http://schemas.microsoft.com/office/drawing/2014/main" id="{3AC719F8-EA15-41FC-8BBD-CF48013D69C4}"/>
              </a:ext>
            </a:extLst>
          </p:cNvPr>
          <p:cNvSpPr txBox="1"/>
          <p:nvPr/>
        </p:nvSpPr>
        <p:spPr>
          <a:xfrm>
            <a:off x="819492" y="1364825"/>
            <a:ext cx="10246885" cy="553998"/>
          </a:xfrm>
          <a:prstGeom prst="rect">
            <a:avLst/>
          </a:prstGeom>
          <a:noFill/>
        </p:spPr>
        <p:txBody>
          <a:bodyPr wrap="square" rtlCol="0">
            <a:spAutoFit/>
          </a:bodyPr>
          <a:lstStyle/>
          <a:p>
            <a:r>
              <a:rPr lang="en-US" sz="3000" dirty="0">
                <a:solidFill>
                  <a:srgbClr val="0070C0"/>
                </a:solidFill>
              </a:rPr>
              <a:t>movie          I      historical         the      </a:t>
            </a:r>
            <a:r>
              <a:rPr lang="en-US" sz="3000" dirty="0">
                <a:solidFill>
                  <a:srgbClr val="0070C0"/>
                </a:solidFill>
                <a:latin typeface="+mj-lt"/>
              </a:rPr>
              <a:t>Tr</a:t>
            </a:r>
            <a:r>
              <a:rPr lang="vi-VN" sz="3000" dirty="0">
                <a:solidFill>
                  <a:srgbClr val="0070C0"/>
                </a:solidFill>
                <a:latin typeface="+mj-lt"/>
              </a:rPr>
              <a:t>ư</a:t>
            </a:r>
            <a:r>
              <a:rPr lang="en-US" sz="3000" dirty="0">
                <a:solidFill>
                  <a:srgbClr val="0070C0"/>
                </a:solidFill>
                <a:latin typeface="+mj-lt"/>
              </a:rPr>
              <a:t>ng V</a:t>
            </a:r>
            <a:r>
              <a:rPr lang="vi-VN" sz="3000" dirty="0">
                <a:solidFill>
                  <a:srgbClr val="0070C0"/>
                </a:solidFill>
                <a:latin typeface="+mj-lt"/>
              </a:rPr>
              <a:t>ư</a:t>
            </a:r>
            <a:r>
              <a:rPr lang="en-US" sz="3000" dirty="0" err="1">
                <a:solidFill>
                  <a:srgbClr val="0070C0"/>
                </a:solidFill>
                <a:latin typeface="+mj-lt"/>
              </a:rPr>
              <a:t>ơng</a:t>
            </a:r>
            <a:r>
              <a:rPr lang="en-US" sz="3000" dirty="0">
                <a:solidFill>
                  <a:srgbClr val="0070C0"/>
                </a:solidFill>
                <a:latin typeface="+mj-lt"/>
              </a:rPr>
              <a:t>       </a:t>
            </a:r>
            <a:r>
              <a:rPr lang="en-US" sz="3000" dirty="0">
                <a:solidFill>
                  <a:srgbClr val="0070C0"/>
                </a:solidFill>
              </a:rPr>
              <a:t>watched</a:t>
            </a:r>
          </a:p>
        </p:txBody>
      </p:sp>
      <p:sp>
        <p:nvSpPr>
          <p:cNvPr id="6" name="Rectangle 5">
            <a:extLst>
              <a:ext uri="{FF2B5EF4-FFF2-40B4-BE49-F238E27FC236}">
                <a16:creationId xmlns:a16="http://schemas.microsoft.com/office/drawing/2014/main" id="{954064C2-9A3D-4E8C-B3A3-23E5F6DFD3B1}"/>
              </a:ext>
            </a:extLst>
          </p:cNvPr>
          <p:cNvSpPr/>
          <p:nvPr/>
        </p:nvSpPr>
        <p:spPr>
          <a:xfrm>
            <a:off x="1456156" y="2998398"/>
            <a:ext cx="8270213" cy="561949"/>
          </a:xfrm>
          <a:prstGeom prst="rect">
            <a:avLst/>
          </a:prstGeom>
        </p:spPr>
        <p:txBody>
          <a:bodyPr wrap="none">
            <a:spAutoFit/>
          </a:bodyPr>
          <a:lstStyle/>
          <a:p>
            <a:pPr>
              <a:lnSpc>
                <a:spcPct val="107000"/>
              </a:lnSpc>
              <a:spcAft>
                <a:spcPts val="800"/>
              </a:spcAft>
            </a:pPr>
            <a:r>
              <a:rPr lang="en-US" sz="3000" dirty="0">
                <a:solidFill>
                  <a:srgbClr val="FF0000"/>
                </a:solidFill>
                <a:latin typeface="+mj-lt"/>
                <a:ea typeface="Calibri" panose="020F0502020204030204" pitchFamily="34" charset="0"/>
                <a:cs typeface="Times New Roman" panose="02020603050405020304" pitchFamily="18" charset="0"/>
              </a:rPr>
              <a:t>He was born in 1769 and became a general in 1793. </a:t>
            </a:r>
            <a:endParaRPr lang="en-US" sz="3000" dirty="0">
              <a:solidFill>
                <a:srgbClr val="FF0000"/>
              </a:solidFill>
              <a:effectLst/>
              <a:latin typeface="+mj-l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6D0793D6-6678-4FED-9209-24A1AC648FC2}"/>
              </a:ext>
            </a:extLst>
          </p:cNvPr>
          <p:cNvSpPr/>
          <p:nvPr/>
        </p:nvSpPr>
        <p:spPr>
          <a:xfrm>
            <a:off x="1299800" y="4152609"/>
            <a:ext cx="10486813" cy="553998"/>
          </a:xfrm>
          <a:prstGeom prst="rect">
            <a:avLst/>
          </a:prstGeom>
        </p:spPr>
        <p:txBody>
          <a:bodyPr wrap="square">
            <a:spAutoFit/>
          </a:bodyPr>
          <a:lstStyle/>
          <a:p>
            <a:r>
              <a:rPr lang="en-US" sz="3000" dirty="0">
                <a:solidFill>
                  <a:srgbClr val="FF0000"/>
                </a:solidFill>
              </a:rPr>
              <a:t>He and his soldiers fought against an army from the south.</a:t>
            </a:r>
          </a:p>
        </p:txBody>
      </p:sp>
      <p:sp>
        <p:nvSpPr>
          <p:cNvPr id="8" name="Rectangle 7">
            <a:extLst>
              <a:ext uri="{FF2B5EF4-FFF2-40B4-BE49-F238E27FC236}">
                <a16:creationId xmlns:a16="http://schemas.microsoft.com/office/drawing/2014/main" id="{C6B8EF7A-60C5-4B39-9C66-901EAC0E2E0F}"/>
              </a:ext>
            </a:extLst>
          </p:cNvPr>
          <p:cNvSpPr/>
          <p:nvPr/>
        </p:nvSpPr>
        <p:spPr>
          <a:xfrm>
            <a:off x="1624948" y="5411081"/>
            <a:ext cx="9289819" cy="561949"/>
          </a:xfrm>
          <a:prstGeom prst="rect">
            <a:avLst/>
          </a:prstGeom>
        </p:spPr>
        <p:txBody>
          <a:bodyPr wrap="square">
            <a:spAutoFit/>
          </a:bodyPr>
          <a:lstStyle/>
          <a:p>
            <a:pPr>
              <a:lnSpc>
                <a:spcPct val="107000"/>
              </a:lnSpc>
              <a:spcAft>
                <a:spcPts val="800"/>
              </a:spcAft>
            </a:pPr>
            <a:r>
              <a:rPr lang="en-US" sz="3000" dirty="0">
                <a:solidFill>
                  <a:srgbClr val="FF0000"/>
                </a:solidFill>
                <a:latin typeface="+mj-lt"/>
                <a:ea typeface="Calibri" panose="020F0502020204030204" pitchFamily="34" charset="0"/>
                <a:cs typeface="Times New Roman" panose="02020603050405020304" pitchFamily="18" charset="0"/>
              </a:rPr>
              <a:t>If you like history, you should watch this movie.</a:t>
            </a:r>
            <a:endParaRPr lang="en-US" sz="3000" dirty="0">
              <a:solidFill>
                <a:srgbClr val="FF0000"/>
              </a:solidFill>
              <a:effectLst/>
              <a:latin typeface="+mj-l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71B5D5FA-93C6-4047-987B-27F069EE8709}"/>
              </a:ext>
            </a:extLst>
          </p:cNvPr>
          <p:cNvSpPr txBox="1"/>
          <p:nvPr/>
        </p:nvSpPr>
        <p:spPr>
          <a:xfrm>
            <a:off x="695433" y="2444400"/>
            <a:ext cx="10941396" cy="553998"/>
          </a:xfrm>
          <a:prstGeom prst="rect">
            <a:avLst/>
          </a:prstGeom>
          <a:noFill/>
        </p:spPr>
        <p:txBody>
          <a:bodyPr wrap="square" rtlCol="0">
            <a:spAutoFit/>
          </a:bodyPr>
          <a:lstStyle/>
          <a:p>
            <a:r>
              <a:rPr lang="en-US" sz="3000" dirty="0">
                <a:solidFill>
                  <a:srgbClr val="0070C0"/>
                </a:solidFill>
              </a:rPr>
              <a:t>born        in    and   he    was     1769      became    in 1793       a general </a:t>
            </a:r>
          </a:p>
        </p:txBody>
      </p:sp>
      <p:sp>
        <p:nvSpPr>
          <p:cNvPr id="11" name="TextBox 10">
            <a:extLst>
              <a:ext uri="{FF2B5EF4-FFF2-40B4-BE49-F238E27FC236}">
                <a16:creationId xmlns:a16="http://schemas.microsoft.com/office/drawing/2014/main" id="{36C504F1-28A8-40E6-87BF-2C1C199CADD3}"/>
              </a:ext>
            </a:extLst>
          </p:cNvPr>
          <p:cNvSpPr txBox="1"/>
          <p:nvPr/>
        </p:nvSpPr>
        <p:spPr>
          <a:xfrm>
            <a:off x="347716" y="3560347"/>
            <a:ext cx="11844284" cy="553998"/>
          </a:xfrm>
          <a:prstGeom prst="rect">
            <a:avLst/>
          </a:prstGeom>
          <a:noFill/>
        </p:spPr>
        <p:txBody>
          <a:bodyPr wrap="square" rtlCol="0">
            <a:spAutoFit/>
          </a:bodyPr>
          <a:lstStyle/>
          <a:p>
            <a:r>
              <a:rPr lang="en-US" sz="3000" dirty="0">
                <a:solidFill>
                  <a:srgbClr val="0070C0"/>
                </a:solidFill>
              </a:rPr>
              <a:t>his soldiers     against    from       an army      He     the south     and    fought</a:t>
            </a:r>
          </a:p>
        </p:txBody>
      </p:sp>
      <p:sp>
        <p:nvSpPr>
          <p:cNvPr id="12" name="TextBox 11">
            <a:extLst>
              <a:ext uri="{FF2B5EF4-FFF2-40B4-BE49-F238E27FC236}">
                <a16:creationId xmlns:a16="http://schemas.microsoft.com/office/drawing/2014/main" id="{98C0A0E0-8A52-4777-9ABD-BAB4195498D2}"/>
              </a:ext>
            </a:extLst>
          </p:cNvPr>
          <p:cNvSpPr txBox="1"/>
          <p:nvPr/>
        </p:nvSpPr>
        <p:spPr>
          <a:xfrm>
            <a:off x="621065" y="4744871"/>
            <a:ext cx="11844284" cy="553998"/>
          </a:xfrm>
          <a:prstGeom prst="rect">
            <a:avLst/>
          </a:prstGeom>
          <a:noFill/>
        </p:spPr>
        <p:txBody>
          <a:bodyPr wrap="square" rtlCol="0">
            <a:spAutoFit/>
          </a:bodyPr>
          <a:lstStyle/>
          <a:p>
            <a:r>
              <a:rPr lang="en-US" sz="3000" dirty="0">
                <a:solidFill>
                  <a:srgbClr val="0070C0"/>
                </a:solidFill>
              </a:rPr>
              <a:t>like   watch      this movie      you    if      should      you        history</a:t>
            </a:r>
          </a:p>
        </p:txBody>
      </p:sp>
    </p:spTree>
    <p:extLst>
      <p:ext uri="{BB962C8B-B14F-4D97-AF65-F5344CB8AC3E}">
        <p14:creationId xmlns:p14="http://schemas.microsoft.com/office/powerpoint/2010/main" val="74339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864215-1141-4520-AD95-1127B02F2E95}"/>
              </a:ext>
            </a:extLst>
          </p:cNvPr>
          <p:cNvSpPr txBox="1"/>
          <p:nvPr/>
        </p:nvSpPr>
        <p:spPr>
          <a:xfrm>
            <a:off x="1958968" y="438537"/>
            <a:ext cx="3552669" cy="1200329"/>
          </a:xfrm>
          <a:prstGeom prst="rect">
            <a:avLst/>
          </a:prstGeom>
          <a:noFill/>
        </p:spPr>
        <p:txBody>
          <a:bodyPr wrap="square" rtlCol="0">
            <a:spAutoFit/>
          </a:bodyPr>
          <a:lstStyle/>
          <a:p>
            <a:r>
              <a:rPr lang="en-US" sz="3600" dirty="0">
                <a:solidFill>
                  <a:srgbClr val="00B0F0"/>
                </a:solidFill>
              </a:rPr>
              <a:t>Movie Review</a:t>
            </a:r>
          </a:p>
          <a:p>
            <a:endParaRPr lang="en-US" sz="3600" dirty="0">
              <a:solidFill>
                <a:srgbClr val="00B0F0"/>
              </a:solidFill>
            </a:endParaRPr>
          </a:p>
        </p:txBody>
      </p:sp>
      <p:sp>
        <p:nvSpPr>
          <p:cNvPr id="3" name="Rectangle 2">
            <a:extLst>
              <a:ext uri="{FF2B5EF4-FFF2-40B4-BE49-F238E27FC236}">
                <a16:creationId xmlns:a16="http://schemas.microsoft.com/office/drawing/2014/main" id="{4E15F288-2D67-4FED-8620-8461E9B621A0}"/>
              </a:ext>
            </a:extLst>
          </p:cNvPr>
          <p:cNvSpPr/>
          <p:nvPr/>
        </p:nvSpPr>
        <p:spPr>
          <a:xfrm>
            <a:off x="111965" y="438537"/>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Pre-Writing</a:t>
            </a:r>
          </a:p>
        </p:txBody>
      </p:sp>
      <p:pic>
        <p:nvPicPr>
          <p:cNvPr id="4" name="Picture 3">
            <a:extLst>
              <a:ext uri="{FF2B5EF4-FFF2-40B4-BE49-F238E27FC236}">
                <a16:creationId xmlns:a16="http://schemas.microsoft.com/office/drawing/2014/main" id="{A2B79F41-063A-455B-B7AA-39DDFDAF57D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11965" y="1600199"/>
            <a:ext cx="11886436" cy="2192311"/>
          </a:xfrm>
          <a:prstGeom prst="rect">
            <a:avLst/>
          </a:prstGeom>
        </p:spPr>
      </p:pic>
      <p:sp>
        <p:nvSpPr>
          <p:cNvPr id="5" name="Rectangle: Rounded Corners 4">
            <a:extLst>
              <a:ext uri="{FF2B5EF4-FFF2-40B4-BE49-F238E27FC236}">
                <a16:creationId xmlns:a16="http://schemas.microsoft.com/office/drawing/2014/main" id="{63023826-FF83-4516-967F-622F9D6FA63F}"/>
              </a:ext>
            </a:extLst>
          </p:cNvPr>
          <p:cNvSpPr/>
          <p:nvPr/>
        </p:nvSpPr>
        <p:spPr>
          <a:xfrm>
            <a:off x="729521" y="3987382"/>
            <a:ext cx="5366479" cy="9743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Conclusion </a:t>
            </a:r>
          </a:p>
        </p:txBody>
      </p:sp>
      <p:sp>
        <p:nvSpPr>
          <p:cNvPr id="6" name="Rectangle: Rounded Corners 5">
            <a:extLst>
              <a:ext uri="{FF2B5EF4-FFF2-40B4-BE49-F238E27FC236}">
                <a16:creationId xmlns:a16="http://schemas.microsoft.com/office/drawing/2014/main" id="{0D19D4DA-CE30-4817-8AF2-B89FC5927637}"/>
              </a:ext>
            </a:extLst>
          </p:cNvPr>
          <p:cNvSpPr/>
          <p:nvPr/>
        </p:nvSpPr>
        <p:spPr>
          <a:xfrm>
            <a:off x="5613815" y="399570"/>
            <a:ext cx="5366479" cy="9743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Introductory sentences</a:t>
            </a:r>
          </a:p>
        </p:txBody>
      </p:sp>
      <p:cxnSp>
        <p:nvCxnSpPr>
          <p:cNvPr id="8" name="Straight Arrow Connector 7">
            <a:extLst>
              <a:ext uri="{FF2B5EF4-FFF2-40B4-BE49-F238E27FC236}">
                <a16:creationId xmlns:a16="http://schemas.microsoft.com/office/drawing/2014/main" id="{4E32FBDA-CC7F-4616-A274-4EDE661821D7}"/>
              </a:ext>
            </a:extLst>
          </p:cNvPr>
          <p:cNvCxnSpPr/>
          <p:nvPr/>
        </p:nvCxnSpPr>
        <p:spPr>
          <a:xfrm flipH="1">
            <a:off x="4861560" y="1147664"/>
            <a:ext cx="650077" cy="7725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17C9060-C264-46E2-AAD0-4291F7AD9A72}"/>
              </a:ext>
            </a:extLst>
          </p:cNvPr>
          <p:cNvCxnSpPr/>
          <p:nvPr/>
        </p:nvCxnSpPr>
        <p:spPr>
          <a:xfrm flipV="1">
            <a:off x="2956560" y="3429000"/>
            <a:ext cx="350520" cy="5583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518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34EEB2B-CCB9-41B9-A1BF-C4B519099FDE}"/>
              </a:ext>
            </a:extLst>
          </p:cNvPr>
          <p:cNvSpPr/>
          <p:nvPr/>
        </p:nvSpPr>
        <p:spPr>
          <a:xfrm>
            <a:off x="839448" y="2349708"/>
            <a:ext cx="3028013" cy="21585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Useful </a:t>
            </a:r>
          </a:p>
          <a:p>
            <a:pPr algn="ctr"/>
            <a:r>
              <a:rPr lang="en-US" sz="3000" dirty="0"/>
              <a:t>Vocabulary </a:t>
            </a:r>
          </a:p>
        </p:txBody>
      </p:sp>
      <p:sp>
        <p:nvSpPr>
          <p:cNvPr id="3" name="TextBox 2">
            <a:extLst>
              <a:ext uri="{FF2B5EF4-FFF2-40B4-BE49-F238E27FC236}">
                <a16:creationId xmlns:a16="http://schemas.microsoft.com/office/drawing/2014/main" id="{4423F8C6-4AFD-49FB-B5D5-8D33795E17AE}"/>
              </a:ext>
            </a:extLst>
          </p:cNvPr>
          <p:cNvSpPr txBox="1"/>
          <p:nvPr/>
        </p:nvSpPr>
        <p:spPr>
          <a:xfrm>
            <a:off x="460945" y="418569"/>
            <a:ext cx="10710474" cy="1015663"/>
          </a:xfrm>
          <a:prstGeom prst="rect">
            <a:avLst/>
          </a:prstGeom>
          <a:noFill/>
        </p:spPr>
        <p:txBody>
          <a:bodyPr wrap="square" rtlCol="0">
            <a:spAutoFit/>
          </a:bodyPr>
          <a:lstStyle/>
          <a:p>
            <a:r>
              <a:rPr lang="en-US" sz="3000" i="1" dirty="0">
                <a:solidFill>
                  <a:srgbClr val="00B0F0"/>
                </a:solidFill>
              </a:rPr>
              <a:t>Work in pairs. List down some useful vocabulary to write a movie review about a person in history</a:t>
            </a:r>
          </a:p>
        </p:txBody>
      </p:sp>
      <p:sp>
        <p:nvSpPr>
          <p:cNvPr id="18" name="TextBox 17">
            <a:extLst>
              <a:ext uri="{FF2B5EF4-FFF2-40B4-BE49-F238E27FC236}">
                <a16:creationId xmlns:a16="http://schemas.microsoft.com/office/drawing/2014/main" id="{918C26C9-E78B-4F51-B71E-C2C95AB403F4}"/>
              </a:ext>
            </a:extLst>
          </p:cNvPr>
          <p:cNvSpPr txBox="1"/>
          <p:nvPr/>
        </p:nvSpPr>
        <p:spPr>
          <a:xfrm>
            <a:off x="3269855" y="1478779"/>
            <a:ext cx="5660785" cy="553998"/>
          </a:xfrm>
          <a:prstGeom prst="rect">
            <a:avLst/>
          </a:prstGeom>
          <a:noFill/>
        </p:spPr>
        <p:txBody>
          <a:bodyPr wrap="square" rtlCol="0">
            <a:spAutoFit/>
          </a:bodyPr>
          <a:lstStyle/>
          <a:p>
            <a:r>
              <a:rPr lang="en-US" sz="3000" dirty="0"/>
              <a:t>Battle - first battle - last battle</a:t>
            </a:r>
          </a:p>
        </p:txBody>
      </p:sp>
      <p:sp>
        <p:nvSpPr>
          <p:cNvPr id="19" name="TextBox 18">
            <a:extLst>
              <a:ext uri="{FF2B5EF4-FFF2-40B4-BE49-F238E27FC236}">
                <a16:creationId xmlns:a16="http://schemas.microsoft.com/office/drawing/2014/main" id="{A3A1BF27-F61E-4079-B862-46103177D6BC}"/>
              </a:ext>
            </a:extLst>
          </p:cNvPr>
          <p:cNvSpPr txBox="1"/>
          <p:nvPr/>
        </p:nvSpPr>
        <p:spPr>
          <a:xfrm>
            <a:off x="3648231" y="2006383"/>
            <a:ext cx="3697449" cy="553998"/>
          </a:xfrm>
          <a:prstGeom prst="rect">
            <a:avLst/>
          </a:prstGeom>
          <a:noFill/>
        </p:spPr>
        <p:txBody>
          <a:bodyPr wrap="square" rtlCol="0">
            <a:spAutoFit/>
          </a:bodyPr>
          <a:lstStyle/>
          <a:p>
            <a:r>
              <a:rPr lang="en-US" sz="3000" dirty="0"/>
              <a:t>Win-won</a:t>
            </a:r>
          </a:p>
        </p:txBody>
      </p:sp>
      <p:sp>
        <p:nvSpPr>
          <p:cNvPr id="20" name="TextBox 19">
            <a:extLst>
              <a:ext uri="{FF2B5EF4-FFF2-40B4-BE49-F238E27FC236}">
                <a16:creationId xmlns:a16="http://schemas.microsoft.com/office/drawing/2014/main" id="{6D54CB0A-C617-4435-A149-94782B0C6843}"/>
              </a:ext>
            </a:extLst>
          </p:cNvPr>
          <p:cNvSpPr txBox="1"/>
          <p:nvPr/>
        </p:nvSpPr>
        <p:spPr>
          <a:xfrm>
            <a:off x="3992881" y="2712576"/>
            <a:ext cx="5660785" cy="553998"/>
          </a:xfrm>
          <a:prstGeom prst="rect">
            <a:avLst/>
          </a:prstGeom>
          <a:noFill/>
        </p:spPr>
        <p:txBody>
          <a:bodyPr wrap="square" rtlCol="0">
            <a:spAutoFit/>
          </a:bodyPr>
          <a:lstStyle/>
          <a:p>
            <a:r>
              <a:rPr lang="en-US" sz="3000" dirty="0"/>
              <a:t>King/ Queen/ general/ president</a:t>
            </a:r>
          </a:p>
        </p:txBody>
      </p:sp>
      <p:sp>
        <p:nvSpPr>
          <p:cNvPr id="21" name="TextBox 20">
            <a:extLst>
              <a:ext uri="{FF2B5EF4-FFF2-40B4-BE49-F238E27FC236}">
                <a16:creationId xmlns:a16="http://schemas.microsoft.com/office/drawing/2014/main" id="{D96A92C3-CBB1-421B-9146-A98879ED33C5}"/>
              </a:ext>
            </a:extLst>
          </p:cNvPr>
          <p:cNvSpPr txBox="1"/>
          <p:nvPr/>
        </p:nvSpPr>
        <p:spPr>
          <a:xfrm>
            <a:off x="3992880" y="3458506"/>
            <a:ext cx="4816587" cy="553998"/>
          </a:xfrm>
          <a:prstGeom prst="rect">
            <a:avLst/>
          </a:prstGeom>
          <a:noFill/>
        </p:spPr>
        <p:txBody>
          <a:bodyPr wrap="square" rtlCol="0">
            <a:spAutoFit/>
          </a:bodyPr>
          <a:lstStyle/>
          <a:p>
            <a:r>
              <a:rPr lang="en-US" sz="3000" dirty="0"/>
              <a:t>Fight-fought + against</a:t>
            </a:r>
          </a:p>
        </p:txBody>
      </p:sp>
      <p:sp>
        <p:nvSpPr>
          <p:cNvPr id="22" name="TextBox 21">
            <a:extLst>
              <a:ext uri="{FF2B5EF4-FFF2-40B4-BE49-F238E27FC236}">
                <a16:creationId xmlns:a16="http://schemas.microsoft.com/office/drawing/2014/main" id="{42F49AA6-1203-4193-9527-31FCDCF73DC4}"/>
              </a:ext>
            </a:extLst>
          </p:cNvPr>
          <p:cNvSpPr txBox="1"/>
          <p:nvPr/>
        </p:nvSpPr>
        <p:spPr>
          <a:xfrm>
            <a:off x="3673963" y="4273771"/>
            <a:ext cx="2300990" cy="553998"/>
          </a:xfrm>
          <a:prstGeom prst="rect">
            <a:avLst/>
          </a:prstGeom>
          <a:noFill/>
        </p:spPr>
        <p:txBody>
          <a:bodyPr wrap="square" rtlCol="0">
            <a:spAutoFit/>
          </a:bodyPr>
          <a:lstStyle/>
          <a:p>
            <a:r>
              <a:rPr lang="en-US" sz="3000" dirty="0"/>
              <a:t>Fantastic </a:t>
            </a:r>
          </a:p>
        </p:txBody>
      </p:sp>
      <p:sp>
        <p:nvSpPr>
          <p:cNvPr id="25" name="TextBox 24">
            <a:extLst>
              <a:ext uri="{FF2B5EF4-FFF2-40B4-BE49-F238E27FC236}">
                <a16:creationId xmlns:a16="http://schemas.microsoft.com/office/drawing/2014/main" id="{566B1B5F-28B8-42F8-8933-ACBFBE0C0735}"/>
              </a:ext>
            </a:extLst>
          </p:cNvPr>
          <p:cNvSpPr txBox="1"/>
          <p:nvPr/>
        </p:nvSpPr>
        <p:spPr>
          <a:xfrm>
            <a:off x="3269855" y="4812037"/>
            <a:ext cx="2300990" cy="553998"/>
          </a:xfrm>
          <a:prstGeom prst="rect">
            <a:avLst/>
          </a:prstGeom>
          <a:noFill/>
        </p:spPr>
        <p:txBody>
          <a:bodyPr wrap="square" rtlCol="0">
            <a:spAutoFit/>
          </a:bodyPr>
          <a:lstStyle/>
          <a:p>
            <a:r>
              <a:rPr lang="en-US" sz="3000" dirty="0"/>
              <a:t>army </a:t>
            </a:r>
          </a:p>
        </p:txBody>
      </p:sp>
      <p:sp>
        <p:nvSpPr>
          <p:cNvPr id="26" name="TextBox 25">
            <a:extLst>
              <a:ext uri="{FF2B5EF4-FFF2-40B4-BE49-F238E27FC236}">
                <a16:creationId xmlns:a16="http://schemas.microsoft.com/office/drawing/2014/main" id="{1F205E56-A7DA-41A3-BCF6-46C67051DA5F}"/>
              </a:ext>
            </a:extLst>
          </p:cNvPr>
          <p:cNvSpPr txBox="1"/>
          <p:nvPr/>
        </p:nvSpPr>
        <p:spPr>
          <a:xfrm>
            <a:off x="2716966" y="5303091"/>
            <a:ext cx="2300990" cy="553998"/>
          </a:xfrm>
          <a:prstGeom prst="rect">
            <a:avLst/>
          </a:prstGeom>
          <a:noFill/>
        </p:spPr>
        <p:txBody>
          <a:bodyPr wrap="square" rtlCol="0">
            <a:spAutoFit/>
          </a:bodyPr>
          <a:lstStyle/>
          <a:p>
            <a:r>
              <a:rPr lang="en-US" sz="3000" dirty="0"/>
              <a:t>war</a:t>
            </a:r>
          </a:p>
        </p:txBody>
      </p:sp>
    </p:spTree>
    <p:extLst>
      <p:ext uri="{BB962C8B-B14F-4D97-AF65-F5344CB8AC3E}">
        <p14:creationId xmlns:p14="http://schemas.microsoft.com/office/powerpoint/2010/main" val="204766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ircle(in)">
                                      <p:cBhvr>
                                        <p:cTn id="26" dur="2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circle(in)">
                                      <p:cBhvr>
                                        <p:cTn id="4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B48D82-8C88-4A4F-8E25-C9369DFD4EA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012226" y="1737142"/>
            <a:ext cx="9812031" cy="3089691"/>
          </a:xfrm>
          <a:prstGeom prst="rect">
            <a:avLst/>
          </a:prstGeom>
        </p:spPr>
      </p:pic>
      <p:sp>
        <p:nvSpPr>
          <p:cNvPr id="3" name="Rectangle 2">
            <a:extLst>
              <a:ext uri="{FF2B5EF4-FFF2-40B4-BE49-F238E27FC236}">
                <a16:creationId xmlns:a16="http://schemas.microsoft.com/office/drawing/2014/main" id="{4A971EB9-7499-439E-9941-6051D79F0BBC}"/>
              </a:ext>
            </a:extLst>
          </p:cNvPr>
          <p:cNvSpPr/>
          <p:nvPr/>
        </p:nvSpPr>
        <p:spPr>
          <a:xfrm>
            <a:off x="2223541" y="367408"/>
            <a:ext cx="10862872" cy="1015663"/>
          </a:xfrm>
          <a:prstGeom prst="rect">
            <a:avLst/>
          </a:prstGeom>
        </p:spPr>
        <p:txBody>
          <a:bodyPr wrap="square">
            <a:spAutoFit/>
          </a:bodyPr>
          <a:lstStyle/>
          <a:p>
            <a:r>
              <a:rPr lang="en-US" sz="3000" dirty="0">
                <a:solidFill>
                  <a:srgbClr val="00B0F0"/>
                </a:solidFill>
              </a:rPr>
              <a:t>a.  With a partner, use the notes to make sentences about the famous American, George Washington.</a:t>
            </a:r>
          </a:p>
        </p:txBody>
      </p:sp>
      <p:sp>
        <p:nvSpPr>
          <p:cNvPr id="4" name="Rectangle 3">
            <a:extLst>
              <a:ext uri="{FF2B5EF4-FFF2-40B4-BE49-F238E27FC236}">
                <a16:creationId xmlns:a16="http://schemas.microsoft.com/office/drawing/2014/main" id="{1D315A54-BAB4-4F1B-8823-61FD7F09525F}"/>
              </a:ext>
            </a:extLst>
          </p:cNvPr>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While-Writing</a:t>
            </a:r>
          </a:p>
        </p:txBody>
      </p:sp>
    </p:spTree>
    <p:extLst>
      <p:ext uri="{BB962C8B-B14F-4D97-AF65-F5344CB8AC3E}">
        <p14:creationId xmlns:p14="http://schemas.microsoft.com/office/powerpoint/2010/main" val="1313382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686632-5E15-42FD-9B47-A51DDD2D3C52}"/>
              </a:ext>
            </a:extLst>
          </p:cNvPr>
          <p:cNvSpPr/>
          <p:nvPr/>
        </p:nvSpPr>
        <p:spPr>
          <a:xfrm>
            <a:off x="2537731" y="1275987"/>
            <a:ext cx="6557308" cy="553998"/>
          </a:xfrm>
          <a:prstGeom prst="rect">
            <a:avLst/>
          </a:prstGeom>
        </p:spPr>
        <p:txBody>
          <a:bodyPr wrap="none">
            <a:spAutoFit/>
          </a:bodyPr>
          <a:lstStyle/>
          <a:p>
            <a:r>
              <a:rPr lang="en-US" sz="3000" dirty="0"/>
              <a:t>George Washington/ first president/ USA</a:t>
            </a:r>
          </a:p>
        </p:txBody>
      </p:sp>
      <p:sp>
        <p:nvSpPr>
          <p:cNvPr id="3" name="Rectangle 2">
            <a:extLst>
              <a:ext uri="{FF2B5EF4-FFF2-40B4-BE49-F238E27FC236}">
                <a16:creationId xmlns:a16="http://schemas.microsoft.com/office/drawing/2014/main" id="{B3A15612-DABF-404C-A733-6693A73EEAEF}"/>
              </a:ext>
            </a:extLst>
          </p:cNvPr>
          <p:cNvSpPr/>
          <p:nvPr/>
        </p:nvSpPr>
        <p:spPr>
          <a:xfrm>
            <a:off x="544642" y="337428"/>
            <a:ext cx="11124843" cy="1015663"/>
          </a:xfrm>
          <a:prstGeom prst="rect">
            <a:avLst/>
          </a:prstGeom>
        </p:spPr>
        <p:txBody>
          <a:bodyPr wrap="square">
            <a:spAutoFit/>
          </a:bodyPr>
          <a:lstStyle/>
          <a:p>
            <a:r>
              <a:rPr lang="en-US" sz="3000" dirty="0">
                <a:solidFill>
                  <a:srgbClr val="00B0F0"/>
                </a:solidFill>
              </a:rPr>
              <a:t>a.  With a partner, use the notes to make sentences about the famous American, George Washington.</a:t>
            </a:r>
          </a:p>
        </p:txBody>
      </p:sp>
      <p:sp>
        <p:nvSpPr>
          <p:cNvPr id="4" name="Rectangle 3">
            <a:extLst>
              <a:ext uri="{FF2B5EF4-FFF2-40B4-BE49-F238E27FC236}">
                <a16:creationId xmlns:a16="http://schemas.microsoft.com/office/drawing/2014/main" id="{434B83D1-CD5C-403F-BD13-7FA11E921DFD}"/>
              </a:ext>
            </a:extLst>
          </p:cNvPr>
          <p:cNvSpPr/>
          <p:nvPr/>
        </p:nvSpPr>
        <p:spPr>
          <a:xfrm>
            <a:off x="2703203" y="2292699"/>
            <a:ext cx="4541756" cy="553998"/>
          </a:xfrm>
          <a:prstGeom prst="rect">
            <a:avLst/>
          </a:prstGeom>
        </p:spPr>
        <p:txBody>
          <a:bodyPr wrap="none">
            <a:spAutoFit/>
          </a:bodyPr>
          <a:lstStyle/>
          <a:p>
            <a:r>
              <a:rPr lang="en-US" sz="3000" dirty="0"/>
              <a:t>born/ 1732,/ general/ 1775 </a:t>
            </a:r>
          </a:p>
        </p:txBody>
      </p:sp>
      <p:sp>
        <p:nvSpPr>
          <p:cNvPr id="5" name="Rectangle 4">
            <a:extLst>
              <a:ext uri="{FF2B5EF4-FFF2-40B4-BE49-F238E27FC236}">
                <a16:creationId xmlns:a16="http://schemas.microsoft.com/office/drawing/2014/main" id="{8D927A63-843B-48D3-A896-8DE31F1DB1D8}"/>
              </a:ext>
            </a:extLst>
          </p:cNvPr>
          <p:cNvSpPr/>
          <p:nvPr/>
        </p:nvSpPr>
        <p:spPr>
          <a:xfrm>
            <a:off x="2408418" y="3280963"/>
            <a:ext cx="7375161" cy="553998"/>
          </a:xfrm>
          <a:prstGeom prst="rect">
            <a:avLst/>
          </a:prstGeom>
        </p:spPr>
        <p:txBody>
          <a:bodyPr wrap="square">
            <a:spAutoFit/>
          </a:bodyPr>
          <a:lstStyle/>
          <a:p>
            <a:r>
              <a:rPr lang="en-US" sz="3000" dirty="0"/>
              <a:t>fought/ many battles/ against/ British </a:t>
            </a:r>
          </a:p>
        </p:txBody>
      </p:sp>
      <p:sp>
        <p:nvSpPr>
          <p:cNvPr id="6" name="Rectangle 5">
            <a:extLst>
              <a:ext uri="{FF2B5EF4-FFF2-40B4-BE49-F238E27FC236}">
                <a16:creationId xmlns:a16="http://schemas.microsoft.com/office/drawing/2014/main" id="{F5342B84-E6E7-4C04-8F9B-42FA0DF3CE21}"/>
              </a:ext>
            </a:extLst>
          </p:cNvPr>
          <p:cNvSpPr/>
          <p:nvPr/>
        </p:nvSpPr>
        <p:spPr>
          <a:xfrm>
            <a:off x="1464811" y="4282310"/>
            <a:ext cx="9306266" cy="553998"/>
          </a:xfrm>
          <a:prstGeom prst="rect">
            <a:avLst/>
          </a:prstGeom>
        </p:spPr>
        <p:txBody>
          <a:bodyPr wrap="none">
            <a:spAutoFit/>
          </a:bodyPr>
          <a:lstStyle/>
          <a:p>
            <a:r>
              <a:rPr lang="en-US" sz="3000" dirty="0"/>
              <a:t>His army/ won/ Battle of Yorktown/ 1781./ last battle/ war</a:t>
            </a:r>
          </a:p>
        </p:txBody>
      </p:sp>
      <p:sp>
        <p:nvSpPr>
          <p:cNvPr id="7" name="Rectangle 6">
            <a:extLst>
              <a:ext uri="{FF2B5EF4-FFF2-40B4-BE49-F238E27FC236}">
                <a16:creationId xmlns:a16="http://schemas.microsoft.com/office/drawing/2014/main" id="{5063EF43-7C9D-4643-B6A9-4B5913A03FBE}"/>
              </a:ext>
            </a:extLst>
          </p:cNvPr>
          <p:cNvSpPr/>
          <p:nvPr/>
        </p:nvSpPr>
        <p:spPr>
          <a:xfrm>
            <a:off x="2408418" y="5629069"/>
            <a:ext cx="7550978" cy="553998"/>
          </a:xfrm>
          <a:prstGeom prst="rect">
            <a:avLst/>
          </a:prstGeom>
        </p:spPr>
        <p:txBody>
          <a:bodyPr wrap="none">
            <a:spAutoFit/>
          </a:bodyPr>
          <a:lstStyle/>
          <a:p>
            <a:r>
              <a:rPr lang="en-US" sz="3000" dirty="0"/>
              <a:t>He/ president/ United States of America/ 1789.</a:t>
            </a:r>
          </a:p>
        </p:txBody>
      </p:sp>
      <p:sp>
        <p:nvSpPr>
          <p:cNvPr id="8" name="TextBox 7">
            <a:extLst>
              <a:ext uri="{FF2B5EF4-FFF2-40B4-BE49-F238E27FC236}">
                <a16:creationId xmlns:a16="http://schemas.microsoft.com/office/drawing/2014/main" id="{7E0EFA8B-7ABD-454B-B3EC-0B540412D15D}"/>
              </a:ext>
            </a:extLst>
          </p:cNvPr>
          <p:cNvSpPr txBox="1"/>
          <p:nvPr/>
        </p:nvSpPr>
        <p:spPr>
          <a:xfrm>
            <a:off x="1584732" y="1751566"/>
            <a:ext cx="9281160" cy="553998"/>
          </a:xfrm>
          <a:prstGeom prst="rect">
            <a:avLst/>
          </a:prstGeom>
          <a:noFill/>
        </p:spPr>
        <p:txBody>
          <a:bodyPr wrap="square" rtlCol="0">
            <a:spAutoFit/>
          </a:bodyPr>
          <a:lstStyle/>
          <a:p>
            <a:r>
              <a:rPr lang="en-US" sz="3000" dirty="0">
                <a:solidFill>
                  <a:srgbClr val="FF0000"/>
                </a:solidFill>
              </a:rPr>
              <a:t>George Washington was the first president of the USA. </a:t>
            </a:r>
          </a:p>
        </p:txBody>
      </p:sp>
      <p:sp>
        <p:nvSpPr>
          <p:cNvPr id="9" name="Rectangle 8">
            <a:extLst>
              <a:ext uri="{FF2B5EF4-FFF2-40B4-BE49-F238E27FC236}">
                <a16:creationId xmlns:a16="http://schemas.microsoft.com/office/drawing/2014/main" id="{1E2585BE-822A-47AA-8E1C-DF182B84D655}"/>
              </a:ext>
            </a:extLst>
          </p:cNvPr>
          <p:cNvSpPr/>
          <p:nvPr/>
        </p:nvSpPr>
        <p:spPr>
          <a:xfrm>
            <a:off x="1584732" y="2763013"/>
            <a:ext cx="8270213" cy="561949"/>
          </a:xfrm>
          <a:prstGeom prst="rect">
            <a:avLst/>
          </a:prstGeom>
        </p:spPr>
        <p:txBody>
          <a:bodyPr wrap="none">
            <a:spAutoFit/>
          </a:bodyPr>
          <a:lstStyle/>
          <a:p>
            <a:pPr>
              <a:lnSpc>
                <a:spcPct val="107000"/>
              </a:lnSpc>
              <a:spcAft>
                <a:spcPts val="800"/>
              </a:spcAft>
            </a:pPr>
            <a:r>
              <a:rPr lang="en-US" sz="3000" dirty="0">
                <a:solidFill>
                  <a:srgbClr val="FF0000"/>
                </a:solidFill>
                <a:latin typeface="+mj-lt"/>
                <a:ea typeface="Calibri" panose="020F0502020204030204" pitchFamily="34" charset="0"/>
                <a:cs typeface="Times New Roman" panose="02020603050405020304" pitchFamily="18" charset="0"/>
              </a:rPr>
              <a:t>He was born in 1732 and became a general in 1775. </a:t>
            </a:r>
            <a:endParaRPr lang="en-US" sz="3000" dirty="0">
              <a:solidFill>
                <a:srgbClr val="FF0000"/>
              </a:solidFill>
              <a:effectLst/>
              <a:latin typeface="+mj-l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BA9AA4CF-AAFA-4CFD-81E4-987042D6D829}"/>
              </a:ext>
            </a:extLst>
          </p:cNvPr>
          <p:cNvSpPr/>
          <p:nvPr/>
        </p:nvSpPr>
        <p:spPr>
          <a:xfrm>
            <a:off x="1768839" y="3711094"/>
            <a:ext cx="6882012" cy="561949"/>
          </a:xfrm>
          <a:prstGeom prst="rect">
            <a:avLst/>
          </a:prstGeom>
        </p:spPr>
        <p:txBody>
          <a:bodyPr wrap="none">
            <a:spAutoFit/>
          </a:bodyPr>
          <a:lstStyle/>
          <a:p>
            <a:pPr>
              <a:lnSpc>
                <a:spcPct val="107000"/>
              </a:lnSpc>
              <a:spcAft>
                <a:spcPts val="800"/>
              </a:spcAft>
            </a:pPr>
            <a:r>
              <a:rPr lang="en-US" sz="3000" dirty="0">
                <a:solidFill>
                  <a:srgbClr val="FF0000"/>
                </a:solidFill>
                <a:latin typeface="+mj-lt"/>
                <a:ea typeface="Calibri" panose="020F0502020204030204" pitchFamily="34" charset="0"/>
                <a:cs typeface="Times New Roman" panose="02020603050405020304" pitchFamily="18" charset="0"/>
              </a:rPr>
              <a:t>He fought many battles against the British. </a:t>
            </a:r>
            <a:endParaRPr lang="en-US" sz="3000" dirty="0">
              <a:solidFill>
                <a:srgbClr val="FF0000"/>
              </a:solidFill>
              <a:effectLst/>
              <a:latin typeface="+mj-lt"/>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8AB559D1-7C21-443B-A014-3049518425BE}"/>
              </a:ext>
            </a:extLst>
          </p:cNvPr>
          <p:cNvSpPr/>
          <p:nvPr/>
        </p:nvSpPr>
        <p:spPr>
          <a:xfrm>
            <a:off x="161416" y="4704396"/>
            <a:ext cx="12127792" cy="1058367"/>
          </a:xfrm>
          <a:prstGeom prst="rect">
            <a:avLst/>
          </a:prstGeom>
        </p:spPr>
        <p:txBody>
          <a:bodyPr wrap="square">
            <a:spAutoFit/>
          </a:bodyPr>
          <a:lstStyle/>
          <a:p>
            <a:pPr algn="ctr">
              <a:lnSpc>
                <a:spcPct val="107000"/>
              </a:lnSpc>
            </a:pPr>
            <a:r>
              <a:rPr lang="en-US" sz="3000" dirty="0">
                <a:solidFill>
                  <a:srgbClr val="FF0000"/>
                </a:solidFill>
                <a:latin typeface="+mj-lt"/>
                <a:ea typeface="Calibri" panose="020F0502020204030204" pitchFamily="34" charset="0"/>
                <a:cs typeface="Times New Roman" panose="02020603050405020304" pitchFamily="18" charset="0"/>
              </a:rPr>
              <a:t>His army won the Battle of Yorktown in 1781. It was the last </a:t>
            </a:r>
          </a:p>
          <a:p>
            <a:pPr algn="ctr">
              <a:lnSpc>
                <a:spcPct val="107000"/>
              </a:lnSpc>
            </a:pPr>
            <a:r>
              <a:rPr lang="en-US" sz="3000" dirty="0">
                <a:solidFill>
                  <a:srgbClr val="FF0000"/>
                </a:solidFill>
                <a:latin typeface="+mj-lt"/>
                <a:ea typeface="Calibri" panose="020F0502020204030204" pitchFamily="34" charset="0"/>
                <a:cs typeface="Times New Roman" panose="02020603050405020304" pitchFamily="18" charset="0"/>
              </a:rPr>
              <a:t>battle of the war. </a:t>
            </a:r>
            <a:endParaRPr lang="en-US" sz="3000" dirty="0">
              <a:solidFill>
                <a:srgbClr val="FF0000"/>
              </a:solidFill>
              <a:effectLst/>
              <a:latin typeface="+mj-lt"/>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94812F0F-83A5-42C0-A90B-20B4DA6F6109}"/>
              </a:ext>
            </a:extLst>
          </p:cNvPr>
          <p:cNvSpPr/>
          <p:nvPr/>
        </p:nvSpPr>
        <p:spPr>
          <a:xfrm>
            <a:off x="1768839" y="5957932"/>
            <a:ext cx="9816021" cy="564385"/>
          </a:xfrm>
          <a:prstGeom prst="rect">
            <a:avLst/>
          </a:prstGeom>
        </p:spPr>
        <p:txBody>
          <a:bodyPr wrap="none">
            <a:spAutoFit/>
          </a:bodyPr>
          <a:lstStyle/>
          <a:p>
            <a:pPr>
              <a:lnSpc>
                <a:spcPct val="107000"/>
              </a:lnSpc>
              <a:spcAft>
                <a:spcPts val="800"/>
              </a:spcAft>
            </a:pPr>
            <a:r>
              <a:rPr lang="en-US" sz="3000" dirty="0">
                <a:solidFill>
                  <a:srgbClr val="FF0000"/>
                </a:solidFill>
                <a:latin typeface="+mj-lt"/>
                <a:ea typeface="Calibri" panose="020F0502020204030204" pitchFamily="34" charset="0"/>
                <a:cs typeface="Times New Roman" panose="02020603050405020304" pitchFamily="18" charset="0"/>
              </a:rPr>
              <a:t>He became president of the United States of America in 1789.</a:t>
            </a:r>
            <a:endParaRPr lang="en-US" sz="3000" dirty="0">
              <a:solidFill>
                <a:srgbClr val="FF000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343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While-Writing</a:t>
            </a:r>
          </a:p>
        </p:txBody>
      </p:sp>
      <p:pic>
        <p:nvPicPr>
          <p:cNvPr id="3" name="Picture 2">
            <a:extLst>
              <a:ext uri="{FF2B5EF4-FFF2-40B4-BE49-F238E27FC236}">
                <a16:creationId xmlns:a16="http://schemas.microsoft.com/office/drawing/2014/main" id="{B4D7BD3F-B321-421A-A838-263E14DBA73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11965" y="1279511"/>
            <a:ext cx="11895156" cy="2928732"/>
          </a:xfrm>
          <a:prstGeom prst="rect">
            <a:avLst/>
          </a:prstGeom>
        </p:spPr>
      </p:pic>
    </p:spTree>
    <p:extLst>
      <p:ext uri="{BB962C8B-B14F-4D97-AF65-F5344CB8AC3E}">
        <p14:creationId xmlns:p14="http://schemas.microsoft.com/office/powerpoint/2010/main" val="465988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59C7AE-002D-4834-99E3-94448DFE13C3}"/>
              </a:ext>
            </a:extLst>
          </p:cNvPr>
          <p:cNvSpPr/>
          <p:nvPr/>
        </p:nvSpPr>
        <p:spPr>
          <a:xfrm>
            <a:off x="543653" y="1304121"/>
            <a:ext cx="11379014" cy="3031856"/>
          </a:xfrm>
          <a:prstGeom prst="rect">
            <a:avLst/>
          </a:prstGeom>
        </p:spPr>
        <p:txBody>
          <a:bodyPr wrap="square">
            <a:spAutoFit/>
          </a:bodyPr>
          <a:lstStyle/>
          <a:p>
            <a:pPr>
              <a:lnSpc>
                <a:spcPct val="107000"/>
              </a:lnSpc>
              <a:spcAft>
                <a:spcPts val="800"/>
              </a:spcAft>
            </a:pPr>
            <a:r>
              <a:rPr lang="en-US" sz="3000" dirty="0">
                <a:latin typeface="+mj-lt"/>
                <a:ea typeface="Calibri" panose="020F0502020204030204" pitchFamily="34" charset="0"/>
                <a:cs typeface="Times New Roman" panose="02020603050405020304" pitchFamily="18" charset="0"/>
              </a:rPr>
              <a:t>I watched the historical movie </a:t>
            </a:r>
            <a:r>
              <a:rPr lang="en-US" sz="3000" b="1" i="1" dirty="0">
                <a:latin typeface="+mj-lt"/>
                <a:ea typeface="Calibri" panose="020F0502020204030204" pitchFamily="34" charset="0"/>
                <a:cs typeface="Times New Roman" panose="02020603050405020304" pitchFamily="18" charset="0"/>
              </a:rPr>
              <a:t>Washington</a:t>
            </a:r>
            <a:r>
              <a:rPr lang="en-US" sz="3000" dirty="0">
                <a:latin typeface="+mj-lt"/>
                <a:ea typeface="Calibri" panose="020F0502020204030204" pitchFamily="34" charset="0"/>
                <a:cs typeface="Times New Roman" panose="02020603050405020304" pitchFamily="18" charset="0"/>
              </a:rPr>
              <a:t>. It was great! It was about George Washington. He was the first president of the USA. He was born in 1732 and he became a general in 1775. He fought many battles against the British. His army won the Battle of Yorktown in 1781. It was the last battle of the war. He became president of the United States of America in 1789. If you like history, you should watch this movie!</a:t>
            </a:r>
            <a:endParaRPr lang="en-US" sz="3000" dirty="0">
              <a:effectLst/>
              <a:latin typeface="+mj-lt"/>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521E733-EE08-4D5E-9D58-645337CBDC12}"/>
              </a:ext>
            </a:extLst>
          </p:cNvPr>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While-Writing</a:t>
            </a:r>
          </a:p>
        </p:txBody>
      </p:sp>
    </p:spTree>
    <p:extLst>
      <p:ext uri="{BB962C8B-B14F-4D97-AF65-F5344CB8AC3E}">
        <p14:creationId xmlns:p14="http://schemas.microsoft.com/office/powerpoint/2010/main" val="3124323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3383" y="410547"/>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3" name="TextBox 2"/>
          <p:cNvSpPr txBox="1"/>
          <p:nvPr/>
        </p:nvSpPr>
        <p:spPr>
          <a:xfrm>
            <a:off x="914405" y="1381472"/>
            <a:ext cx="10832836" cy="2862322"/>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endParaRPr lang="en-US" sz="5400" baseline="-25000" dirty="0">
              <a:solidFill>
                <a:srgbClr val="FF0000"/>
              </a:solidFill>
              <a:ea typeface="Times New Roman" panose="02020603050405020304" pitchFamily="18" charset="0"/>
            </a:endParaRPr>
          </a:p>
          <a:p>
            <a:r>
              <a:rPr lang="en-US" sz="3600" b="1" dirty="0">
                <a:solidFill>
                  <a:srgbClr val="0070C0"/>
                </a:solidFill>
              </a:rPr>
              <a:t>Reading</a:t>
            </a:r>
            <a:r>
              <a:rPr lang="en-US" sz="3600" dirty="0">
                <a:solidFill>
                  <a:srgbClr val="0070C0"/>
                </a:solidFill>
              </a:rPr>
              <a:t>: </a:t>
            </a:r>
            <a:r>
              <a:rPr lang="en-US" sz="3600" i="1" dirty="0">
                <a:solidFill>
                  <a:srgbClr val="0070C0"/>
                </a:solidFill>
              </a:rPr>
              <a:t>read a movie review about a famous person from history in a movie.</a:t>
            </a:r>
            <a:endParaRPr lang="en-US" sz="3600" dirty="0">
              <a:solidFill>
                <a:srgbClr val="0070C0"/>
              </a:solidFill>
            </a:endParaRPr>
          </a:p>
          <a:p>
            <a:r>
              <a:rPr lang="en-US" sz="3600" b="1" dirty="0">
                <a:solidFill>
                  <a:srgbClr val="0070C0"/>
                </a:solidFill>
              </a:rPr>
              <a:t>Writing</a:t>
            </a:r>
            <a:r>
              <a:rPr lang="en-US" sz="3600" dirty="0">
                <a:solidFill>
                  <a:srgbClr val="0070C0"/>
                </a:solidFill>
              </a:rPr>
              <a:t>: </a:t>
            </a:r>
            <a:r>
              <a:rPr lang="en-US" sz="3600" i="1" dirty="0">
                <a:solidFill>
                  <a:srgbClr val="0070C0"/>
                </a:solidFill>
              </a:rPr>
              <a:t>write a paragraph about a historical movie.</a:t>
            </a:r>
            <a:endParaRPr lang="en-US" i="1" dirty="0">
              <a:solidFill>
                <a:srgbClr val="FF0000"/>
              </a:solidFill>
              <a:ea typeface="Times New Roman" panose="02020603050405020304" pitchFamily="18" charset="0"/>
            </a:endParaRPr>
          </a:p>
        </p:txBody>
      </p:sp>
    </p:spTree>
    <p:extLst>
      <p:ext uri="{BB962C8B-B14F-4D97-AF65-F5344CB8AC3E}">
        <p14:creationId xmlns:p14="http://schemas.microsoft.com/office/powerpoint/2010/main" val="1190886121"/>
      </p:ext>
    </p:extLst>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0DD6-F66B-4499-8CCC-775BAC3F45F2}"/>
              </a:ext>
            </a:extLst>
          </p:cNvPr>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Post-Writing</a:t>
            </a:r>
          </a:p>
        </p:txBody>
      </p:sp>
      <p:sp>
        <p:nvSpPr>
          <p:cNvPr id="4" name="TextBox 3">
            <a:extLst>
              <a:ext uri="{FF2B5EF4-FFF2-40B4-BE49-F238E27FC236}">
                <a16:creationId xmlns:a16="http://schemas.microsoft.com/office/drawing/2014/main" id="{EFC4A565-57C7-4A4B-91FA-6B157236DC60}"/>
              </a:ext>
            </a:extLst>
          </p:cNvPr>
          <p:cNvSpPr txBox="1"/>
          <p:nvPr/>
        </p:nvSpPr>
        <p:spPr>
          <a:xfrm>
            <a:off x="2499360" y="458499"/>
            <a:ext cx="7741920" cy="1200329"/>
          </a:xfrm>
          <a:prstGeom prst="rect">
            <a:avLst/>
          </a:prstGeom>
          <a:noFill/>
        </p:spPr>
        <p:txBody>
          <a:bodyPr wrap="square" rtlCol="0">
            <a:spAutoFit/>
          </a:bodyPr>
          <a:lstStyle/>
          <a:p>
            <a:r>
              <a:rPr lang="en-US" sz="3600" dirty="0">
                <a:solidFill>
                  <a:srgbClr val="0070C0"/>
                </a:solidFill>
              </a:rPr>
              <a:t>Choose a movie about a famous person from history and write a movie review.</a:t>
            </a:r>
          </a:p>
        </p:txBody>
      </p:sp>
      <p:sp>
        <p:nvSpPr>
          <p:cNvPr id="2" name="Rectangle 1">
            <a:extLst>
              <a:ext uri="{FF2B5EF4-FFF2-40B4-BE49-F238E27FC236}">
                <a16:creationId xmlns:a16="http://schemas.microsoft.com/office/drawing/2014/main" id="{B9AE9FDD-E391-45CD-B9CF-85F72134CE8F}"/>
              </a:ext>
            </a:extLst>
          </p:cNvPr>
          <p:cNvSpPr/>
          <p:nvPr/>
        </p:nvSpPr>
        <p:spPr>
          <a:xfrm>
            <a:off x="1219200" y="2158844"/>
            <a:ext cx="9753600" cy="2540311"/>
          </a:xfrm>
          <a:prstGeom prst="rect">
            <a:avLst/>
          </a:prstGeom>
        </p:spPr>
        <p:txBody>
          <a:bodyPr wrap="square">
            <a:spAutoFit/>
          </a:bodyPr>
          <a:lstStyle/>
          <a:p>
            <a:pPr>
              <a:lnSpc>
                <a:spcPct val="107000"/>
              </a:lnSpc>
              <a:spcAft>
                <a:spcPts val="800"/>
              </a:spcAft>
            </a:pPr>
            <a:r>
              <a:rPr lang="en-US" sz="3000" dirty="0">
                <a:latin typeface="+mj-lt"/>
                <a:ea typeface="Calibri" panose="020F0502020204030204" pitchFamily="34" charset="0"/>
                <a:cs typeface="Times New Roman" panose="02020603050405020304" pitchFamily="18" charset="0"/>
              </a:rPr>
              <a:t>I watched the historical movie _______. It was great! It was about _______. He/ She was the _______ . He/ She was born _______ and he became a _______ in _______. He/ She fought many battles against _______ in______. If you like history, you should watch this movie!</a:t>
            </a:r>
          </a:p>
        </p:txBody>
      </p:sp>
    </p:spTree>
    <p:extLst>
      <p:ext uri="{BB962C8B-B14F-4D97-AF65-F5344CB8AC3E}">
        <p14:creationId xmlns:p14="http://schemas.microsoft.com/office/powerpoint/2010/main" val="22466378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5052"/>
            <a:ext cx="9229273" cy="6152307"/>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5800360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DD6161-4EA0-4166-9DBC-244CF5A2938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86702" y="1163478"/>
            <a:ext cx="11202651" cy="4531043"/>
          </a:xfrm>
          <a:prstGeom prst="rect">
            <a:avLst/>
          </a:prstGeom>
        </p:spPr>
      </p:pic>
      <p:sp>
        <p:nvSpPr>
          <p:cNvPr id="4" name="Rectangle 3">
            <a:extLst>
              <a:ext uri="{FF2B5EF4-FFF2-40B4-BE49-F238E27FC236}">
                <a16:creationId xmlns:a16="http://schemas.microsoft.com/office/drawing/2014/main" id="{8E03B774-ECBE-7DB4-A0FD-EF6A86DCAB93}"/>
              </a:ext>
            </a:extLst>
          </p:cNvPr>
          <p:cNvSpPr/>
          <p:nvPr/>
        </p:nvSpPr>
        <p:spPr>
          <a:xfrm>
            <a:off x="111965" y="438537"/>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Extra Practice </a:t>
            </a:r>
          </a:p>
          <a:p>
            <a:pPr algn="ctr"/>
            <a:r>
              <a:rPr lang="en-US" sz="2000" b="1" dirty="0"/>
              <a:t>WB page 43</a:t>
            </a:r>
          </a:p>
        </p:txBody>
      </p:sp>
    </p:spTree>
    <p:extLst>
      <p:ext uri="{BB962C8B-B14F-4D97-AF65-F5344CB8AC3E}">
        <p14:creationId xmlns:p14="http://schemas.microsoft.com/office/powerpoint/2010/main" val="18159928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B93F79-B1AC-4B10-BA90-5915C7C4368D}"/>
              </a:ext>
            </a:extLst>
          </p:cNvPr>
          <p:cNvSpPr/>
          <p:nvPr/>
        </p:nvSpPr>
        <p:spPr>
          <a:xfrm>
            <a:off x="792480" y="1287299"/>
            <a:ext cx="10607040" cy="3132589"/>
          </a:xfrm>
          <a:prstGeom prst="rect">
            <a:avLst/>
          </a:prstGeom>
        </p:spPr>
        <p:txBody>
          <a:bodyPr wrap="square">
            <a:spAutoFit/>
          </a:bodyPr>
          <a:lstStyle/>
          <a:p>
            <a:pPr>
              <a:lnSpc>
                <a:spcPct val="107000"/>
              </a:lnSpc>
              <a:spcAft>
                <a:spcPts val="800"/>
              </a:spcAft>
            </a:pPr>
            <a:r>
              <a:rPr lang="en-US" sz="3600" dirty="0">
                <a:latin typeface="+mj-lt"/>
                <a:ea typeface="Calibri" panose="020F0502020204030204" pitchFamily="34" charset="0"/>
                <a:cs typeface="Times New Roman" panose="02020603050405020304" pitchFamily="18" charset="0"/>
              </a:rPr>
              <a:t>I watched the movie Henry V. Henry V was a very famous king of England. He became king in 1413. His army won a battle against the French army at Agincourt in 1415. The movie was interesting and exciting. The acting was great!</a:t>
            </a:r>
            <a:endParaRPr lang="en-US" sz="3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8091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7419"/>
            <a:ext cx="8976049" cy="6120034"/>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431180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766668" y="1815293"/>
            <a:ext cx="4345781" cy="2862322"/>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Reading </a:t>
            </a:r>
          </a:p>
          <a:p>
            <a:r>
              <a:rPr lang="en-US" sz="3600" i="1" dirty="0">
                <a:solidFill>
                  <a:srgbClr val="0070C0"/>
                </a:solidFill>
              </a:rPr>
              <a:t>read a movie review about a famous </a:t>
            </a:r>
          </a:p>
          <a:p>
            <a:r>
              <a:rPr lang="en-US" sz="3600" i="1" dirty="0">
                <a:solidFill>
                  <a:srgbClr val="0070C0"/>
                </a:solidFill>
              </a:rPr>
              <a:t>person from history in a movie</a:t>
            </a:r>
          </a:p>
        </p:txBody>
      </p:sp>
      <p:sp>
        <p:nvSpPr>
          <p:cNvPr id="6" name="Rectangle 5"/>
          <p:cNvSpPr/>
          <p:nvPr/>
        </p:nvSpPr>
        <p:spPr>
          <a:xfrm>
            <a:off x="5780318" y="1815293"/>
            <a:ext cx="5892278"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Writing</a:t>
            </a:r>
          </a:p>
          <a:p>
            <a:r>
              <a:rPr lang="en-US" sz="3600" i="1" dirty="0">
                <a:solidFill>
                  <a:srgbClr val="0070C0"/>
                </a:solidFill>
              </a:rPr>
              <a:t>write a paragraph about a historical movie.</a:t>
            </a:r>
          </a:p>
        </p:txBody>
      </p:sp>
    </p:spTree>
    <p:extLst>
      <p:ext uri="{BB962C8B-B14F-4D97-AF65-F5344CB8AC3E}">
        <p14:creationId xmlns:p14="http://schemas.microsoft.com/office/powerpoint/2010/main" val="1657387981"/>
      </p:ext>
    </p:extLst>
  </p:cSld>
  <p:clrMapOvr>
    <a:masterClrMapping/>
  </p:clrMapOvr>
  <p:transition spd="med">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1042308" y="1720840"/>
            <a:ext cx="10725150" cy="3416320"/>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Do the exercises on page 43 WB. </a:t>
            </a:r>
          </a:p>
          <a:p>
            <a:pPr marL="571500" indent="-571500">
              <a:buFontTx/>
              <a:buChar char="-"/>
            </a:pPr>
            <a:r>
              <a:rPr lang="en-US" sz="3600" i="1" dirty="0">
                <a:solidFill>
                  <a:srgbClr val="0070C0"/>
                </a:solidFill>
              </a:rPr>
              <a:t>Complete the writing notes in </a:t>
            </a:r>
            <a:r>
              <a:rPr lang="en-US" sz="3600" b="1" i="1" dirty="0" err="1">
                <a:solidFill>
                  <a:srgbClr val="0070C0"/>
                </a:solidFill>
              </a:rPr>
              <a:t>Tiếng</a:t>
            </a:r>
            <a:r>
              <a:rPr lang="en-US" sz="3600" b="1" i="1" dirty="0">
                <a:solidFill>
                  <a:srgbClr val="0070C0"/>
                </a:solidFill>
              </a:rPr>
              <a:t> Anh 6 </a:t>
            </a:r>
            <a:r>
              <a:rPr lang="en-US" sz="3600" b="1" i="1" dirty="0" err="1">
                <a:solidFill>
                  <a:srgbClr val="0070C0"/>
                </a:solidFill>
              </a:rPr>
              <a:t>i</a:t>
            </a:r>
            <a:r>
              <a:rPr lang="en-US" sz="3600" b="1" i="1" dirty="0">
                <a:solidFill>
                  <a:srgbClr val="0070C0"/>
                </a:solidFill>
              </a:rPr>
              <a:t>-Learn Smart World Notebook</a:t>
            </a:r>
            <a:r>
              <a:rPr lang="en-US" sz="3600" i="1" dirty="0">
                <a:solidFill>
                  <a:srgbClr val="0070C0"/>
                </a:solidFill>
              </a:rPr>
              <a:t> on page 45.</a:t>
            </a:r>
            <a:endParaRPr lang="en-US" sz="3600" i="1" dirty="0">
              <a:solidFill>
                <a:srgbClr val="FF0000"/>
              </a:solidFill>
            </a:endParaRPr>
          </a:p>
          <a:p>
            <a:pPr marL="571500" indent="-571500">
              <a:buFontTx/>
              <a:buChar char="-"/>
            </a:pPr>
            <a:r>
              <a:rPr lang="en-US" sz="3600" i="1" dirty="0">
                <a:solidFill>
                  <a:srgbClr val="0070C0"/>
                </a:solidFill>
              </a:rPr>
              <a:t>Prepare the review lesson (pages 98 &amp; 99 - SB)</a:t>
            </a:r>
          </a:p>
          <a:p>
            <a:pPr marL="571500" indent="-571500">
              <a:buFontTx/>
              <a:buChar char="-"/>
            </a:pPr>
            <a:r>
              <a:rPr lang="en-US" sz="3600" i="1" dirty="0">
                <a:solidFill>
                  <a:srgbClr val="0070C0"/>
                </a:solidFill>
              </a:rPr>
              <a:t>Play the consolidation games in </a:t>
            </a:r>
            <a:r>
              <a:rPr lang="en-US" sz="3600" b="1" i="1" dirty="0" err="1">
                <a:solidFill>
                  <a:srgbClr val="0070C0"/>
                </a:solidFill>
              </a:rPr>
              <a:t>Tiếng</a:t>
            </a:r>
            <a:r>
              <a:rPr lang="en-US" sz="3600" b="1" i="1" dirty="0">
                <a:solidFill>
                  <a:srgbClr val="0070C0"/>
                </a:solidFill>
              </a:rPr>
              <a:t> Anh 6 </a:t>
            </a:r>
            <a:r>
              <a:rPr lang="en-US" sz="3600" b="1" i="1" dirty="0" err="1">
                <a:solidFill>
                  <a:srgbClr val="0070C0"/>
                </a:solidFill>
              </a:rPr>
              <a:t>i</a:t>
            </a:r>
            <a:r>
              <a:rPr lang="en-US" sz="3600" b="1" i="1" dirty="0">
                <a:solidFill>
                  <a:srgbClr val="0070C0"/>
                </a:solidFill>
              </a:rPr>
              <a:t>-Learn Smart World DHA App</a:t>
            </a:r>
            <a:r>
              <a:rPr lang="en-US" sz="3600" i="1" dirty="0">
                <a:solidFill>
                  <a:srgbClr val="0070C0"/>
                </a:solidFill>
              </a:rPr>
              <a:t> on </a:t>
            </a:r>
            <a:r>
              <a:rPr lang="en-US" sz="3600" i="1" dirty="0">
                <a:solidFill>
                  <a:srgbClr val="0070C0"/>
                </a:solidFill>
                <a:hlinkClick r:id="rId2"/>
              </a:rPr>
              <a:t>www.eduhome.com.vn</a:t>
            </a:r>
            <a:r>
              <a:rPr lang="en-US" sz="3600" i="1" dirty="0">
                <a:solidFill>
                  <a:srgbClr val="0070C0"/>
                </a:solidFill>
              </a:rPr>
              <a:t>  </a:t>
            </a:r>
          </a:p>
        </p:txBody>
      </p:sp>
    </p:spTree>
    <p:extLst>
      <p:ext uri="{BB962C8B-B14F-4D97-AF65-F5344CB8AC3E}">
        <p14:creationId xmlns:p14="http://schemas.microsoft.com/office/powerpoint/2010/main" val="175909764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358"/>
          <a:stretch/>
        </p:blipFill>
        <p:spPr>
          <a:xfrm>
            <a:off x="-18662" y="0"/>
            <a:ext cx="12192000" cy="6839339"/>
          </a:xfrm>
          <a:prstGeom prst="rect">
            <a:avLst/>
          </a:prstGeom>
        </p:spPr>
      </p:pic>
      <p:sp>
        <p:nvSpPr>
          <p:cNvPr id="3" name="TextBox 2"/>
          <p:cNvSpPr txBox="1"/>
          <p:nvPr/>
        </p:nvSpPr>
        <p:spPr>
          <a:xfrm>
            <a:off x="4557744" y="5621955"/>
            <a:ext cx="3102690" cy="646331"/>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600" dirty="0">
                <a:solidFill>
                  <a:srgbClr val="FF0000"/>
                </a:solidFill>
              </a:rPr>
              <a:t>Enjoy your day!</a:t>
            </a:r>
            <a:endParaRPr lang="en-US" dirty="0">
              <a:solidFill>
                <a:srgbClr val="FF0000"/>
              </a:solidFill>
            </a:endParaRPr>
          </a:p>
        </p:txBody>
      </p:sp>
    </p:spTree>
    <p:extLst>
      <p:ext uri="{BB962C8B-B14F-4D97-AF65-F5344CB8AC3E}">
        <p14:creationId xmlns:p14="http://schemas.microsoft.com/office/powerpoint/2010/main" val="110292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450"/>
            <a:ext cx="8983226" cy="6124927"/>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WARM-UP</a:t>
            </a:r>
          </a:p>
        </p:txBody>
      </p:sp>
    </p:spTree>
    <p:extLst>
      <p:ext uri="{BB962C8B-B14F-4D97-AF65-F5344CB8AC3E}">
        <p14:creationId xmlns:p14="http://schemas.microsoft.com/office/powerpoint/2010/main" val="1693012278"/>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EBF6F8-AC95-45F6-A055-AC1555B6954B}"/>
              </a:ext>
            </a:extLst>
          </p:cNvPr>
          <p:cNvSpPr txBox="1"/>
          <p:nvPr/>
        </p:nvSpPr>
        <p:spPr>
          <a:xfrm>
            <a:off x="2608288" y="429931"/>
            <a:ext cx="8829207" cy="646331"/>
          </a:xfrm>
          <a:prstGeom prst="rect">
            <a:avLst/>
          </a:prstGeom>
          <a:noFill/>
        </p:spPr>
        <p:txBody>
          <a:bodyPr wrap="square" rtlCol="0">
            <a:spAutoFit/>
          </a:bodyPr>
          <a:lstStyle/>
          <a:p>
            <a:r>
              <a:rPr lang="en-US" sz="3600" i="1" dirty="0">
                <a:solidFill>
                  <a:srgbClr val="00B0F0"/>
                </a:solidFill>
              </a:rPr>
              <a:t>Put these words in the correct column </a:t>
            </a:r>
          </a:p>
        </p:txBody>
      </p:sp>
      <p:graphicFrame>
        <p:nvGraphicFramePr>
          <p:cNvPr id="3" name="Table 3">
            <a:extLst>
              <a:ext uri="{FF2B5EF4-FFF2-40B4-BE49-F238E27FC236}">
                <a16:creationId xmlns:a16="http://schemas.microsoft.com/office/drawing/2014/main" id="{09F5383B-DEA2-461F-9C2D-FE77E1BF71A7}"/>
              </a:ext>
            </a:extLst>
          </p:cNvPr>
          <p:cNvGraphicFramePr>
            <a:graphicFrameLocks noGrp="1"/>
          </p:cNvGraphicFramePr>
          <p:nvPr>
            <p:extLst>
              <p:ext uri="{D42A27DB-BD31-4B8C-83A1-F6EECF244321}">
                <p14:modId xmlns:p14="http://schemas.microsoft.com/office/powerpoint/2010/main" val="3001165763"/>
              </p:ext>
            </p:extLst>
          </p:nvPr>
        </p:nvGraphicFramePr>
        <p:xfrm>
          <a:off x="344774" y="2368447"/>
          <a:ext cx="11502452" cy="3779520"/>
        </p:xfrm>
        <a:graphic>
          <a:graphicData uri="http://schemas.openxmlformats.org/drawingml/2006/table">
            <a:tbl>
              <a:tblPr firstRow="1" bandRow="1">
                <a:tableStyleId>{93296810-A885-4BE3-A3E7-6D5BEEA58F35}</a:tableStyleId>
              </a:tblPr>
              <a:tblGrid>
                <a:gridCol w="5692893">
                  <a:extLst>
                    <a:ext uri="{9D8B030D-6E8A-4147-A177-3AD203B41FA5}">
                      <a16:colId xmlns:a16="http://schemas.microsoft.com/office/drawing/2014/main" val="1076595961"/>
                    </a:ext>
                  </a:extLst>
                </a:gridCol>
                <a:gridCol w="5809559">
                  <a:extLst>
                    <a:ext uri="{9D8B030D-6E8A-4147-A177-3AD203B41FA5}">
                      <a16:colId xmlns:a16="http://schemas.microsoft.com/office/drawing/2014/main" val="496977796"/>
                    </a:ext>
                  </a:extLst>
                </a:gridCol>
              </a:tblGrid>
              <a:tr h="749508">
                <a:tc>
                  <a:txBody>
                    <a:bodyPr/>
                    <a:lstStyle/>
                    <a:p>
                      <a:r>
                        <a:rPr lang="en-US" sz="2800" dirty="0"/>
                        <a:t>Words stressed on the first syllable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Words stressed on the second syllable</a:t>
                      </a:r>
                    </a:p>
                    <a:p>
                      <a:endParaRPr lang="en-US" sz="2800" dirty="0"/>
                    </a:p>
                  </a:txBody>
                  <a:tcPr/>
                </a:tc>
                <a:extLst>
                  <a:ext uri="{0D108BD9-81ED-4DB2-BD59-A6C34878D82A}">
                    <a16:rowId xmlns:a16="http://schemas.microsoft.com/office/drawing/2014/main" val="3259851677"/>
                  </a:ext>
                </a:extLst>
              </a:tr>
              <a:tr h="1140960">
                <a:tc>
                  <a:txBody>
                    <a:bodyPr/>
                    <a:lstStyle/>
                    <a:p>
                      <a:endParaRPr lang="en-US" dirty="0"/>
                    </a:p>
                  </a:txBody>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756951562"/>
                  </a:ext>
                </a:extLst>
              </a:tr>
            </a:tbl>
          </a:graphicData>
        </a:graphic>
      </p:graphicFrame>
      <p:sp>
        <p:nvSpPr>
          <p:cNvPr id="5" name="TextBox 4">
            <a:extLst>
              <a:ext uri="{FF2B5EF4-FFF2-40B4-BE49-F238E27FC236}">
                <a16:creationId xmlns:a16="http://schemas.microsoft.com/office/drawing/2014/main" id="{3C14F0AE-8F86-4557-85E7-94E4E77C2022}"/>
              </a:ext>
            </a:extLst>
          </p:cNvPr>
          <p:cNvSpPr txBox="1"/>
          <p:nvPr/>
        </p:nvSpPr>
        <p:spPr>
          <a:xfrm>
            <a:off x="1783080" y="1200231"/>
            <a:ext cx="9083040" cy="507831"/>
          </a:xfrm>
          <a:prstGeom prst="rect">
            <a:avLst/>
          </a:prstGeom>
          <a:noFill/>
          <a:ln>
            <a:solidFill>
              <a:srgbClr val="00B0F0"/>
            </a:solidFill>
          </a:ln>
          <a:effectLst>
            <a:outerShdw blurRad="50800" dist="38100" algn="l" rotWithShape="0">
              <a:prstClr val="black">
                <a:alpha val="40000"/>
              </a:prstClr>
            </a:outerShdw>
          </a:effectLst>
        </p:spPr>
        <p:txBody>
          <a:bodyPr wrap="square" rtlCol="0">
            <a:spAutoFit/>
          </a:bodyPr>
          <a:lstStyle/>
          <a:p>
            <a:r>
              <a:rPr lang="en-US" sz="2700" dirty="0"/>
              <a:t>soldiers       history         general     battle      army     invaders      </a:t>
            </a:r>
          </a:p>
        </p:txBody>
      </p:sp>
      <p:sp>
        <p:nvSpPr>
          <p:cNvPr id="4" name="TextBox 3">
            <a:extLst>
              <a:ext uri="{FF2B5EF4-FFF2-40B4-BE49-F238E27FC236}">
                <a16:creationId xmlns:a16="http://schemas.microsoft.com/office/drawing/2014/main" id="{B895E011-AD8F-4E86-992F-D6224AE4DB1F}"/>
              </a:ext>
            </a:extLst>
          </p:cNvPr>
          <p:cNvSpPr txBox="1"/>
          <p:nvPr/>
        </p:nvSpPr>
        <p:spPr>
          <a:xfrm>
            <a:off x="1783080" y="3363033"/>
            <a:ext cx="2621280" cy="646331"/>
          </a:xfrm>
          <a:prstGeom prst="rect">
            <a:avLst/>
          </a:prstGeom>
          <a:noFill/>
        </p:spPr>
        <p:txBody>
          <a:bodyPr wrap="square" rtlCol="0">
            <a:spAutoFit/>
          </a:bodyPr>
          <a:lstStyle/>
          <a:p>
            <a:r>
              <a:rPr lang="en-US" sz="3600" dirty="0">
                <a:solidFill>
                  <a:srgbClr val="FF0000"/>
                </a:solidFill>
              </a:rPr>
              <a:t>soldiers</a:t>
            </a:r>
          </a:p>
        </p:txBody>
      </p:sp>
      <p:sp>
        <p:nvSpPr>
          <p:cNvPr id="6" name="TextBox 5">
            <a:extLst>
              <a:ext uri="{FF2B5EF4-FFF2-40B4-BE49-F238E27FC236}">
                <a16:creationId xmlns:a16="http://schemas.microsoft.com/office/drawing/2014/main" id="{8257D734-BF4D-48A6-824E-EEA51B98CE37}"/>
              </a:ext>
            </a:extLst>
          </p:cNvPr>
          <p:cNvSpPr txBox="1"/>
          <p:nvPr/>
        </p:nvSpPr>
        <p:spPr>
          <a:xfrm>
            <a:off x="1783080" y="3847543"/>
            <a:ext cx="2621280" cy="646331"/>
          </a:xfrm>
          <a:prstGeom prst="rect">
            <a:avLst/>
          </a:prstGeom>
          <a:noFill/>
        </p:spPr>
        <p:txBody>
          <a:bodyPr wrap="square" rtlCol="0">
            <a:spAutoFit/>
          </a:bodyPr>
          <a:lstStyle/>
          <a:p>
            <a:r>
              <a:rPr lang="en-US" sz="3600" dirty="0">
                <a:solidFill>
                  <a:srgbClr val="FF0000"/>
                </a:solidFill>
              </a:rPr>
              <a:t>history</a:t>
            </a:r>
          </a:p>
        </p:txBody>
      </p:sp>
      <p:sp>
        <p:nvSpPr>
          <p:cNvPr id="7" name="TextBox 6">
            <a:extLst>
              <a:ext uri="{FF2B5EF4-FFF2-40B4-BE49-F238E27FC236}">
                <a16:creationId xmlns:a16="http://schemas.microsoft.com/office/drawing/2014/main" id="{C75AEC68-82B2-438B-9BAF-990231734598}"/>
              </a:ext>
            </a:extLst>
          </p:cNvPr>
          <p:cNvSpPr txBox="1"/>
          <p:nvPr/>
        </p:nvSpPr>
        <p:spPr>
          <a:xfrm>
            <a:off x="1783080" y="4357619"/>
            <a:ext cx="2621280" cy="646331"/>
          </a:xfrm>
          <a:prstGeom prst="rect">
            <a:avLst/>
          </a:prstGeom>
          <a:noFill/>
        </p:spPr>
        <p:txBody>
          <a:bodyPr wrap="square" rtlCol="0">
            <a:spAutoFit/>
          </a:bodyPr>
          <a:lstStyle/>
          <a:p>
            <a:r>
              <a:rPr lang="en-US" sz="3600" dirty="0">
                <a:solidFill>
                  <a:srgbClr val="FF0000"/>
                </a:solidFill>
              </a:rPr>
              <a:t>general</a:t>
            </a:r>
          </a:p>
        </p:txBody>
      </p:sp>
      <p:sp>
        <p:nvSpPr>
          <p:cNvPr id="8" name="TextBox 7">
            <a:extLst>
              <a:ext uri="{FF2B5EF4-FFF2-40B4-BE49-F238E27FC236}">
                <a16:creationId xmlns:a16="http://schemas.microsoft.com/office/drawing/2014/main" id="{0D3CF1CF-CEAE-4BB8-8D33-162A5957BCD8}"/>
              </a:ext>
            </a:extLst>
          </p:cNvPr>
          <p:cNvSpPr txBox="1"/>
          <p:nvPr/>
        </p:nvSpPr>
        <p:spPr>
          <a:xfrm>
            <a:off x="1783080" y="4935112"/>
            <a:ext cx="2621280" cy="646331"/>
          </a:xfrm>
          <a:prstGeom prst="rect">
            <a:avLst/>
          </a:prstGeom>
          <a:noFill/>
        </p:spPr>
        <p:txBody>
          <a:bodyPr wrap="square" rtlCol="0">
            <a:spAutoFit/>
          </a:bodyPr>
          <a:lstStyle/>
          <a:p>
            <a:r>
              <a:rPr lang="en-US" sz="3600" dirty="0">
                <a:solidFill>
                  <a:srgbClr val="FF0000"/>
                </a:solidFill>
              </a:rPr>
              <a:t>battle</a:t>
            </a:r>
          </a:p>
        </p:txBody>
      </p:sp>
      <p:sp>
        <p:nvSpPr>
          <p:cNvPr id="9" name="TextBox 8">
            <a:extLst>
              <a:ext uri="{FF2B5EF4-FFF2-40B4-BE49-F238E27FC236}">
                <a16:creationId xmlns:a16="http://schemas.microsoft.com/office/drawing/2014/main" id="{B16A4B2F-9099-451E-8845-FB55167138D6}"/>
              </a:ext>
            </a:extLst>
          </p:cNvPr>
          <p:cNvSpPr txBox="1"/>
          <p:nvPr/>
        </p:nvSpPr>
        <p:spPr>
          <a:xfrm>
            <a:off x="1783080" y="5379957"/>
            <a:ext cx="2621280" cy="646331"/>
          </a:xfrm>
          <a:prstGeom prst="rect">
            <a:avLst/>
          </a:prstGeom>
          <a:noFill/>
        </p:spPr>
        <p:txBody>
          <a:bodyPr wrap="square" rtlCol="0">
            <a:spAutoFit/>
          </a:bodyPr>
          <a:lstStyle/>
          <a:p>
            <a:r>
              <a:rPr lang="en-US" sz="3600" dirty="0">
                <a:solidFill>
                  <a:srgbClr val="FF0000"/>
                </a:solidFill>
              </a:rPr>
              <a:t>army</a:t>
            </a:r>
          </a:p>
        </p:txBody>
      </p:sp>
      <p:sp>
        <p:nvSpPr>
          <p:cNvPr id="10" name="TextBox 9">
            <a:extLst>
              <a:ext uri="{FF2B5EF4-FFF2-40B4-BE49-F238E27FC236}">
                <a16:creationId xmlns:a16="http://schemas.microsoft.com/office/drawing/2014/main" id="{30CD97CE-D337-466C-958D-BB8A9700B116}"/>
              </a:ext>
            </a:extLst>
          </p:cNvPr>
          <p:cNvSpPr txBox="1"/>
          <p:nvPr/>
        </p:nvSpPr>
        <p:spPr>
          <a:xfrm>
            <a:off x="7315200" y="3444240"/>
            <a:ext cx="2621280" cy="646331"/>
          </a:xfrm>
          <a:prstGeom prst="rect">
            <a:avLst/>
          </a:prstGeom>
          <a:noFill/>
        </p:spPr>
        <p:txBody>
          <a:bodyPr wrap="square" rtlCol="0">
            <a:spAutoFit/>
          </a:bodyPr>
          <a:lstStyle/>
          <a:p>
            <a:r>
              <a:rPr lang="en-US" sz="3600" dirty="0">
                <a:solidFill>
                  <a:srgbClr val="FF0000"/>
                </a:solidFill>
              </a:rPr>
              <a:t>invaders</a:t>
            </a:r>
          </a:p>
        </p:txBody>
      </p:sp>
    </p:spTree>
    <p:extLst>
      <p:ext uri="{BB962C8B-B14F-4D97-AF65-F5344CB8AC3E}">
        <p14:creationId xmlns:p14="http://schemas.microsoft.com/office/powerpoint/2010/main" val="87228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C0D919-8853-44A5-AF04-195938977B25}"/>
              </a:ext>
            </a:extLst>
          </p:cNvPr>
          <p:cNvSpPr txBox="1"/>
          <p:nvPr/>
        </p:nvSpPr>
        <p:spPr>
          <a:xfrm>
            <a:off x="554636" y="509666"/>
            <a:ext cx="10613036" cy="553998"/>
          </a:xfrm>
          <a:prstGeom prst="rect">
            <a:avLst/>
          </a:prstGeom>
          <a:noFill/>
        </p:spPr>
        <p:txBody>
          <a:bodyPr wrap="square" rtlCol="0">
            <a:spAutoFit/>
          </a:bodyPr>
          <a:lstStyle/>
          <a:p>
            <a:r>
              <a:rPr lang="en-US" sz="3000" dirty="0">
                <a:solidFill>
                  <a:srgbClr val="00B0F0"/>
                </a:solidFill>
              </a:rPr>
              <a:t>What do you remember from the last lesson? Which word is this?</a:t>
            </a:r>
          </a:p>
        </p:txBody>
      </p:sp>
      <p:sp>
        <p:nvSpPr>
          <p:cNvPr id="3" name="Rectangle 2">
            <a:extLst>
              <a:ext uri="{FF2B5EF4-FFF2-40B4-BE49-F238E27FC236}">
                <a16:creationId xmlns:a16="http://schemas.microsoft.com/office/drawing/2014/main" id="{E7A1677F-C2A0-4913-AC9A-7E8508FBB092}"/>
              </a:ext>
            </a:extLst>
          </p:cNvPr>
          <p:cNvSpPr/>
          <p:nvPr/>
        </p:nvSpPr>
        <p:spPr>
          <a:xfrm>
            <a:off x="1363625" y="1489807"/>
            <a:ext cx="609462" cy="1169551"/>
          </a:xfrm>
          <a:prstGeom prst="rect">
            <a:avLst/>
          </a:prstGeom>
          <a:noFill/>
        </p:spPr>
        <p:txBody>
          <a:bodyPr wrap="none" lIns="91440" tIns="45720" rIns="91440" bIns="45720">
            <a:spAutoFit/>
          </a:bodyPr>
          <a:lstStyle/>
          <a:p>
            <a:pPr algn="ctr"/>
            <a:r>
              <a:rPr lang="en-US" sz="7000" b="1" dirty="0">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rPr>
              <a:t>S</a:t>
            </a:r>
          </a:p>
        </p:txBody>
      </p:sp>
      <p:sp>
        <p:nvSpPr>
          <p:cNvPr id="4" name="Rectangle 3">
            <a:extLst>
              <a:ext uri="{FF2B5EF4-FFF2-40B4-BE49-F238E27FC236}">
                <a16:creationId xmlns:a16="http://schemas.microsoft.com/office/drawing/2014/main" id="{0BB64078-25CA-4DA0-B53C-26F08F4D1159}"/>
              </a:ext>
            </a:extLst>
          </p:cNvPr>
          <p:cNvSpPr/>
          <p:nvPr/>
        </p:nvSpPr>
        <p:spPr>
          <a:xfrm>
            <a:off x="1306517" y="2996639"/>
            <a:ext cx="651140" cy="1169551"/>
          </a:xfrm>
          <a:prstGeom prst="rect">
            <a:avLst/>
          </a:prstGeom>
          <a:noFill/>
        </p:spPr>
        <p:txBody>
          <a:bodyPr wrap="none" lIns="91440" tIns="45720" rIns="91440" bIns="45720">
            <a:spAutoFit/>
          </a:bodyPr>
          <a:lstStyle/>
          <a:p>
            <a:pPr algn="ctr"/>
            <a:r>
              <a:rPr lang="en-US" sz="7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60000" endA="900" endPos="58000" dir="5400000" sy="-100000" algn="bl" rotWithShape="0"/>
                </a:effectLst>
              </a:rPr>
              <a:t>K</a:t>
            </a:r>
          </a:p>
        </p:txBody>
      </p:sp>
      <p:sp>
        <p:nvSpPr>
          <p:cNvPr id="5" name="Rectangle 4">
            <a:extLst>
              <a:ext uri="{FF2B5EF4-FFF2-40B4-BE49-F238E27FC236}">
                <a16:creationId xmlns:a16="http://schemas.microsoft.com/office/drawing/2014/main" id="{3ECC2F25-C496-4020-A0F2-275DC697C409}"/>
              </a:ext>
            </a:extLst>
          </p:cNvPr>
          <p:cNvSpPr/>
          <p:nvPr/>
        </p:nvSpPr>
        <p:spPr>
          <a:xfrm>
            <a:off x="1200719" y="4503471"/>
            <a:ext cx="756938" cy="1169551"/>
          </a:xfrm>
          <a:prstGeom prst="rect">
            <a:avLst/>
          </a:prstGeom>
          <a:noFill/>
        </p:spPr>
        <p:txBody>
          <a:bodyPr wrap="none" lIns="91440" tIns="45720" rIns="91440" bIns="45720">
            <a:spAutoFit/>
          </a:bodyPr>
          <a:lstStyle/>
          <a:p>
            <a:pPr algn="ctr"/>
            <a:r>
              <a:rPr lang="en-US" sz="7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reflection blurRad="6350" stA="60000" endA="900" endPos="58000" dir="5400000" sy="-100000" algn="bl" rotWithShape="0"/>
                </a:effectLst>
              </a:rPr>
              <a:t>G</a:t>
            </a:r>
          </a:p>
        </p:txBody>
      </p:sp>
      <p:sp>
        <p:nvSpPr>
          <p:cNvPr id="6" name="Rectangle 5">
            <a:extLst>
              <a:ext uri="{FF2B5EF4-FFF2-40B4-BE49-F238E27FC236}">
                <a16:creationId xmlns:a16="http://schemas.microsoft.com/office/drawing/2014/main" id="{1CA7FED6-9FA1-4B11-B6DC-FA5FE115A73C}"/>
              </a:ext>
            </a:extLst>
          </p:cNvPr>
          <p:cNvSpPr/>
          <p:nvPr/>
        </p:nvSpPr>
        <p:spPr>
          <a:xfrm>
            <a:off x="6571408" y="1489807"/>
            <a:ext cx="728084" cy="116955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000" b="1" cap="none" spc="0" dirty="0">
                <a:ln/>
                <a:solidFill>
                  <a:schemeClr val="accent3"/>
                </a:solidFill>
                <a:effectLst>
                  <a:reflection blurRad="6350" stA="60000" endA="900" endPos="58000" dir="5400000" sy="-100000" algn="bl" rotWithShape="0"/>
                </a:effectLst>
              </a:rPr>
              <a:t>A</a:t>
            </a:r>
          </a:p>
        </p:txBody>
      </p:sp>
      <p:sp>
        <p:nvSpPr>
          <p:cNvPr id="7" name="Rectangle 6">
            <a:extLst>
              <a:ext uri="{FF2B5EF4-FFF2-40B4-BE49-F238E27FC236}">
                <a16:creationId xmlns:a16="http://schemas.microsoft.com/office/drawing/2014/main" id="{8D5A9836-0C19-4F61-8687-B4A291B8181F}"/>
              </a:ext>
            </a:extLst>
          </p:cNvPr>
          <p:cNvSpPr/>
          <p:nvPr/>
        </p:nvSpPr>
        <p:spPr>
          <a:xfrm>
            <a:off x="6723693" y="2844224"/>
            <a:ext cx="423514" cy="1169551"/>
          </a:xfrm>
          <a:prstGeom prst="rect">
            <a:avLst/>
          </a:prstGeom>
          <a:noFill/>
        </p:spPr>
        <p:txBody>
          <a:bodyPr wrap="none" lIns="91440" tIns="45720" rIns="91440" bIns="45720">
            <a:spAutoFit/>
          </a:bodyPr>
          <a:lstStyle/>
          <a:p>
            <a:pPr algn="ctr"/>
            <a:r>
              <a:rPr lang="en-US" sz="7000" b="1" cap="none" spc="0" dirty="0">
                <a:ln w="6600">
                  <a:solidFill>
                    <a:schemeClr val="accent2"/>
                  </a:solidFill>
                  <a:prstDash val="solid"/>
                </a:ln>
                <a:solidFill>
                  <a:srgbClr val="FFFFFF"/>
                </a:solidFill>
                <a:effectLst>
                  <a:outerShdw dist="38100" dir="2700000" algn="tl" rotWithShape="0">
                    <a:schemeClr val="accent2"/>
                  </a:outerShdw>
                  <a:reflection blurRad="6350" stA="60000" endA="900" endPos="58000" dir="5400000" sy="-100000" algn="bl" rotWithShape="0"/>
                </a:effectLst>
              </a:rPr>
              <a:t>I</a:t>
            </a:r>
          </a:p>
        </p:txBody>
      </p:sp>
      <p:sp>
        <p:nvSpPr>
          <p:cNvPr id="8" name="Rectangle 7">
            <a:extLst>
              <a:ext uri="{FF2B5EF4-FFF2-40B4-BE49-F238E27FC236}">
                <a16:creationId xmlns:a16="http://schemas.microsoft.com/office/drawing/2014/main" id="{78D39854-4A7E-45CC-951B-090080EF23A9}"/>
              </a:ext>
            </a:extLst>
          </p:cNvPr>
          <p:cNvSpPr/>
          <p:nvPr/>
        </p:nvSpPr>
        <p:spPr>
          <a:xfrm>
            <a:off x="6571408" y="4361418"/>
            <a:ext cx="688009" cy="1169551"/>
          </a:xfrm>
          <a:prstGeom prst="rect">
            <a:avLst/>
          </a:prstGeom>
          <a:noFill/>
        </p:spPr>
        <p:txBody>
          <a:bodyPr wrap="none" lIns="91440" tIns="45720" rIns="91440" bIns="45720">
            <a:spAutoFit/>
          </a:bodyPr>
          <a:lstStyle/>
          <a:p>
            <a:pPr algn="ctr"/>
            <a:r>
              <a:rPr lang="en-US" sz="7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reflection blurRad="6350" stA="60000" endA="900" endPos="58000" dir="5400000" sy="-100000" algn="bl" rotWithShape="0"/>
                </a:effectLst>
              </a:rPr>
              <a:t>B</a:t>
            </a:r>
          </a:p>
        </p:txBody>
      </p:sp>
      <p:sp>
        <p:nvSpPr>
          <p:cNvPr id="9" name="TextBox 8">
            <a:extLst>
              <a:ext uri="{FF2B5EF4-FFF2-40B4-BE49-F238E27FC236}">
                <a16:creationId xmlns:a16="http://schemas.microsoft.com/office/drawing/2014/main" id="{53B3873E-0D02-4346-A53F-3B4B6D1000E2}"/>
              </a:ext>
            </a:extLst>
          </p:cNvPr>
          <p:cNvSpPr txBox="1"/>
          <p:nvPr/>
        </p:nvSpPr>
        <p:spPr>
          <a:xfrm>
            <a:off x="2128603" y="1858780"/>
            <a:ext cx="3028013" cy="646331"/>
          </a:xfrm>
          <a:prstGeom prst="rect">
            <a:avLst/>
          </a:prstGeom>
          <a:solidFill>
            <a:schemeClr val="accent4">
              <a:lumMod val="40000"/>
              <a:lumOff val="60000"/>
            </a:schemeClr>
          </a:solidFill>
        </p:spPr>
        <p:txBody>
          <a:bodyPr wrap="square" rtlCol="0">
            <a:spAutoFit/>
          </a:bodyPr>
          <a:lstStyle/>
          <a:p>
            <a:r>
              <a:rPr lang="en-US" sz="3600" dirty="0"/>
              <a:t>Soldier </a:t>
            </a:r>
          </a:p>
        </p:txBody>
      </p:sp>
      <p:sp>
        <p:nvSpPr>
          <p:cNvPr id="10" name="TextBox 9">
            <a:extLst>
              <a:ext uri="{FF2B5EF4-FFF2-40B4-BE49-F238E27FC236}">
                <a16:creationId xmlns:a16="http://schemas.microsoft.com/office/drawing/2014/main" id="{FB086424-B9B1-4B01-82B5-06654DB0667D}"/>
              </a:ext>
            </a:extLst>
          </p:cNvPr>
          <p:cNvSpPr txBox="1"/>
          <p:nvPr/>
        </p:nvSpPr>
        <p:spPr>
          <a:xfrm>
            <a:off x="2128602" y="3181125"/>
            <a:ext cx="3028013" cy="646331"/>
          </a:xfrm>
          <a:prstGeom prst="rect">
            <a:avLst/>
          </a:prstGeom>
          <a:solidFill>
            <a:schemeClr val="accent4">
              <a:lumMod val="40000"/>
              <a:lumOff val="60000"/>
            </a:schemeClr>
          </a:solidFill>
        </p:spPr>
        <p:txBody>
          <a:bodyPr wrap="square" rtlCol="0">
            <a:spAutoFit/>
          </a:bodyPr>
          <a:lstStyle/>
          <a:p>
            <a:r>
              <a:rPr lang="en-US" sz="3600" dirty="0"/>
              <a:t>King</a:t>
            </a:r>
          </a:p>
        </p:txBody>
      </p:sp>
      <p:sp>
        <p:nvSpPr>
          <p:cNvPr id="11" name="TextBox 10">
            <a:extLst>
              <a:ext uri="{FF2B5EF4-FFF2-40B4-BE49-F238E27FC236}">
                <a16:creationId xmlns:a16="http://schemas.microsoft.com/office/drawing/2014/main" id="{E101763B-57A5-4E24-96C3-D7A7E38D9251}"/>
              </a:ext>
            </a:extLst>
          </p:cNvPr>
          <p:cNvSpPr txBox="1"/>
          <p:nvPr/>
        </p:nvSpPr>
        <p:spPr>
          <a:xfrm>
            <a:off x="2128602" y="4776819"/>
            <a:ext cx="3028013" cy="646331"/>
          </a:xfrm>
          <a:prstGeom prst="rect">
            <a:avLst/>
          </a:prstGeom>
          <a:solidFill>
            <a:schemeClr val="accent4">
              <a:lumMod val="40000"/>
              <a:lumOff val="60000"/>
            </a:schemeClr>
          </a:solidFill>
        </p:spPr>
        <p:txBody>
          <a:bodyPr wrap="square" rtlCol="0">
            <a:spAutoFit/>
          </a:bodyPr>
          <a:lstStyle/>
          <a:p>
            <a:r>
              <a:rPr lang="en-US" sz="3600" dirty="0"/>
              <a:t>General </a:t>
            </a:r>
          </a:p>
        </p:txBody>
      </p:sp>
      <p:sp>
        <p:nvSpPr>
          <p:cNvPr id="12" name="TextBox 11">
            <a:extLst>
              <a:ext uri="{FF2B5EF4-FFF2-40B4-BE49-F238E27FC236}">
                <a16:creationId xmlns:a16="http://schemas.microsoft.com/office/drawing/2014/main" id="{1F808A87-F26E-426C-878C-7B00A8607B03}"/>
              </a:ext>
            </a:extLst>
          </p:cNvPr>
          <p:cNvSpPr txBox="1"/>
          <p:nvPr/>
        </p:nvSpPr>
        <p:spPr>
          <a:xfrm>
            <a:off x="7800362" y="1674293"/>
            <a:ext cx="3028013" cy="646331"/>
          </a:xfrm>
          <a:prstGeom prst="rect">
            <a:avLst/>
          </a:prstGeom>
          <a:solidFill>
            <a:schemeClr val="accent4">
              <a:lumMod val="40000"/>
              <a:lumOff val="60000"/>
            </a:schemeClr>
          </a:solidFill>
        </p:spPr>
        <p:txBody>
          <a:bodyPr wrap="square" rtlCol="0">
            <a:spAutoFit/>
          </a:bodyPr>
          <a:lstStyle/>
          <a:p>
            <a:r>
              <a:rPr lang="en-US" sz="3600" dirty="0"/>
              <a:t>Army </a:t>
            </a:r>
          </a:p>
        </p:txBody>
      </p:sp>
      <p:sp>
        <p:nvSpPr>
          <p:cNvPr id="13" name="TextBox 12">
            <a:extLst>
              <a:ext uri="{FF2B5EF4-FFF2-40B4-BE49-F238E27FC236}">
                <a16:creationId xmlns:a16="http://schemas.microsoft.com/office/drawing/2014/main" id="{8FE35291-F775-47F3-85F5-1CD679A4F490}"/>
              </a:ext>
            </a:extLst>
          </p:cNvPr>
          <p:cNvSpPr txBox="1"/>
          <p:nvPr/>
        </p:nvSpPr>
        <p:spPr>
          <a:xfrm>
            <a:off x="7800361" y="3047549"/>
            <a:ext cx="3028013" cy="646331"/>
          </a:xfrm>
          <a:prstGeom prst="rect">
            <a:avLst/>
          </a:prstGeom>
          <a:solidFill>
            <a:schemeClr val="accent4">
              <a:lumMod val="40000"/>
              <a:lumOff val="60000"/>
            </a:schemeClr>
          </a:solidFill>
        </p:spPr>
        <p:txBody>
          <a:bodyPr wrap="square" rtlCol="0">
            <a:spAutoFit/>
          </a:bodyPr>
          <a:lstStyle/>
          <a:p>
            <a:r>
              <a:rPr lang="en-US" sz="3600" dirty="0"/>
              <a:t>Invaders </a:t>
            </a:r>
          </a:p>
        </p:txBody>
      </p:sp>
      <p:sp>
        <p:nvSpPr>
          <p:cNvPr id="14" name="TextBox 13">
            <a:extLst>
              <a:ext uri="{FF2B5EF4-FFF2-40B4-BE49-F238E27FC236}">
                <a16:creationId xmlns:a16="http://schemas.microsoft.com/office/drawing/2014/main" id="{10F3EBDE-AE4F-4EFD-814E-F71CE92604B9}"/>
              </a:ext>
            </a:extLst>
          </p:cNvPr>
          <p:cNvSpPr txBox="1"/>
          <p:nvPr/>
        </p:nvSpPr>
        <p:spPr>
          <a:xfrm>
            <a:off x="7800360" y="4584361"/>
            <a:ext cx="3028013" cy="646331"/>
          </a:xfrm>
          <a:prstGeom prst="rect">
            <a:avLst/>
          </a:prstGeom>
          <a:solidFill>
            <a:schemeClr val="accent4">
              <a:lumMod val="40000"/>
              <a:lumOff val="60000"/>
            </a:schemeClr>
          </a:solidFill>
        </p:spPr>
        <p:txBody>
          <a:bodyPr wrap="square" rtlCol="0">
            <a:spAutoFit/>
          </a:bodyPr>
          <a:lstStyle/>
          <a:p>
            <a:r>
              <a:rPr lang="en-US" sz="3600" dirty="0"/>
              <a:t>Battle </a:t>
            </a:r>
          </a:p>
        </p:txBody>
      </p:sp>
    </p:spTree>
    <p:extLst>
      <p:ext uri="{BB962C8B-B14F-4D97-AF65-F5344CB8AC3E}">
        <p14:creationId xmlns:p14="http://schemas.microsoft.com/office/powerpoint/2010/main" val="224476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80">
                                          <p:stCondLst>
                                            <p:cond delay="0"/>
                                          </p:stCondLst>
                                        </p:cTn>
                                        <p:tgtEl>
                                          <p:spTgt spid="12"/>
                                        </p:tgtEl>
                                      </p:cBhvr>
                                    </p:animEffect>
                                    <p:anim calcmode="lin" valueType="num">
                                      <p:cBhvr>
                                        <p:cTn id="2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8" dur="26">
                                          <p:stCondLst>
                                            <p:cond delay="650"/>
                                          </p:stCondLst>
                                        </p:cTn>
                                        <p:tgtEl>
                                          <p:spTgt spid="12"/>
                                        </p:tgtEl>
                                      </p:cBhvr>
                                      <p:to x="100000" y="60000"/>
                                    </p:animScale>
                                    <p:animScale>
                                      <p:cBhvr>
                                        <p:cTn id="29" dur="166" decel="50000">
                                          <p:stCondLst>
                                            <p:cond delay="676"/>
                                          </p:stCondLst>
                                        </p:cTn>
                                        <p:tgtEl>
                                          <p:spTgt spid="12"/>
                                        </p:tgtEl>
                                      </p:cBhvr>
                                      <p:to x="100000" y="100000"/>
                                    </p:animScale>
                                    <p:animScale>
                                      <p:cBhvr>
                                        <p:cTn id="30" dur="26">
                                          <p:stCondLst>
                                            <p:cond delay="1312"/>
                                          </p:stCondLst>
                                        </p:cTn>
                                        <p:tgtEl>
                                          <p:spTgt spid="12"/>
                                        </p:tgtEl>
                                      </p:cBhvr>
                                      <p:to x="100000" y="80000"/>
                                    </p:animScale>
                                    <p:animScale>
                                      <p:cBhvr>
                                        <p:cTn id="31" dur="166" decel="50000">
                                          <p:stCondLst>
                                            <p:cond delay="1338"/>
                                          </p:stCondLst>
                                        </p:cTn>
                                        <p:tgtEl>
                                          <p:spTgt spid="12"/>
                                        </p:tgtEl>
                                      </p:cBhvr>
                                      <p:to x="100000" y="100000"/>
                                    </p:animScale>
                                    <p:animScale>
                                      <p:cBhvr>
                                        <p:cTn id="32" dur="26">
                                          <p:stCondLst>
                                            <p:cond delay="1642"/>
                                          </p:stCondLst>
                                        </p:cTn>
                                        <p:tgtEl>
                                          <p:spTgt spid="12"/>
                                        </p:tgtEl>
                                      </p:cBhvr>
                                      <p:to x="100000" y="90000"/>
                                    </p:animScale>
                                    <p:animScale>
                                      <p:cBhvr>
                                        <p:cTn id="33" dur="166" decel="50000">
                                          <p:stCondLst>
                                            <p:cond delay="1668"/>
                                          </p:stCondLst>
                                        </p:cTn>
                                        <p:tgtEl>
                                          <p:spTgt spid="12"/>
                                        </p:tgtEl>
                                      </p:cBhvr>
                                      <p:to x="100000" y="100000"/>
                                    </p:animScale>
                                    <p:animScale>
                                      <p:cBhvr>
                                        <p:cTn id="34" dur="26">
                                          <p:stCondLst>
                                            <p:cond delay="1808"/>
                                          </p:stCondLst>
                                        </p:cTn>
                                        <p:tgtEl>
                                          <p:spTgt spid="12"/>
                                        </p:tgtEl>
                                      </p:cBhvr>
                                      <p:to x="100000" y="95000"/>
                                    </p:animScale>
                                    <p:animScale>
                                      <p:cBhvr>
                                        <p:cTn id="35" dur="166" decel="50000">
                                          <p:stCondLst>
                                            <p:cond delay="1834"/>
                                          </p:stCondLst>
                                        </p:cTn>
                                        <p:tgtEl>
                                          <p:spTgt spid="12"/>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style.rotation</p:attrName>
                                        </p:attrNameLst>
                                      </p:cBhvr>
                                      <p:tavLst>
                                        <p:tav tm="0">
                                          <p:val>
                                            <p:fltVal val="90"/>
                                          </p:val>
                                        </p:tav>
                                        <p:tav tm="100000">
                                          <p:val>
                                            <p:fltVal val="0"/>
                                          </p:val>
                                        </p:tav>
                                      </p:tavLst>
                                    </p:anim>
                                    <p:animEffect transition="in" filter="fade">
                                      <p:cBhvr>
                                        <p:cTn id="5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F41EDE-CCC1-4C43-BD44-3A731670E537}"/>
              </a:ext>
            </a:extLst>
          </p:cNvPr>
          <p:cNvSpPr txBox="1"/>
          <p:nvPr/>
        </p:nvSpPr>
        <p:spPr>
          <a:xfrm>
            <a:off x="179881" y="479685"/>
            <a:ext cx="6355829" cy="584775"/>
          </a:xfrm>
          <a:prstGeom prst="rect">
            <a:avLst/>
          </a:prstGeom>
          <a:noFill/>
        </p:spPr>
        <p:txBody>
          <a:bodyPr wrap="square" rtlCol="0">
            <a:spAutoFit/>
          </a:bodyPr>
          <a:lstStyle/>
          <a:p>
            <a:r>
              <a:rPr lang="en-US" sz="3200" dirty="0">
                <a:solidFill>
                  <a:srgbClr val="00B0F0"/>
                </a:solidFill>
              </a:rPr>
              <a:t>Who do you think of?</a:t>
            </a:r>
          </a:p>
        </p:txBody>
      </p:sp>
      <p:sp>
        <p:nvSpPr>
          <p:cNvPr id="3" name="TextBox 2">
            <a:extLst>
              <a:ext uri="{FF2B5EF4-FFF2-40B4-BE49-F238E27FC236}">
                <a16:creationId xmlns:a16="http://schemas.microsoft.com/office/drawing/2014/main" id="{39F2260A-1C20-436E-80BC-5BCBDA82877E}"/>
              </a:ext>
            </a:extLst>
          </p:cNvPr>
          <p:cNvSpPr txBox="1"/>
          <p:nvPr/>
        </p:nvSpPr>
        <p:spPr>
          <a:xfrm>
            <a:off x="4949289" y="2904008"/>
            <a:ext cx="4691922" cy="553998"/>
          </a:xfrm>
          <a:prstGeom prst="rect">
            <a:avLst/>
          </a:prstGeom>
          <a:solidFill>
            <a:schemeClr val="accent5">
              <a:lumMod val="60000"/>
              <a:lumOff val="40000"/>
            </a:schemeClr>
          </a:solidFill>
          <a:ln>
            <a:solidFill>
              <a:srgbClr val="FF0000"/>
            </a:solidFill>
          </a:ln>
        </p:spPr>
        <p:txBody>
          <a:bodyPr wrap="square" rtlCol="0">
            <a:spAutoFit/>
          </a:bodyPr>
          <a:lstStyle/>
          <a:p>
            <a:r>
              <a:rPr lang="vi-VN" sz="3000" dirty="0">
                <a:latin typeface="Calibri" panose="020F0502020204030204" pitchFamily="34" charset="0"/>
                <a:cs typeface="Calibri" panose="020F0502020204030204" pitchFamily="34" charset="0"/>
              </a:rPr>
              <a:t>Người Anh Hùng Áo Vả</a:t>
            </a:r>
            <a:r>
              <a:rPr lang="en-US" sz="3000" dirty="0" err="1">
                <a:latin typeface="Calibri" panose="020F0502020204030204" pitchFamily="34" charset="0"/>
                <a:cs typeface="Calibri" panose="020F0502020204030204" pitchFamily="34" charset="0"/>
              </a:rPr>
              <a:t>i</a:t>
            </a:r>
            <a:endParaRPr lang="en-US" sz="30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63BC15CB-626D-4956-9A1B-E2F8F776D2D8}"/>
              </a:ext>
            </a:extLst>
          </p:cNvPr>
          <p:cNvSpPr/>
          <p:nvPr/>
        </p:nvSpPr>
        <p:spPr>
          <a:xfrm>
            <a:off x="4949288" y="3700200"/>
            <a:ext cx="4691921" cy="553998"/>
          </a:xfrm>
          <a:prstGeom prst="rect">
            <a:avLst/>
          </a:prstGeom>
          <a:solidFill>
            <a:schemeClr val="accent5">
              <a:lumMod val="60000"/>
              <a:lumOff val="40000"/>
            </a:schemeClr>
          </a:solidFill>
          <a:ln>
            <a:solidFill>
              <a:srgbClr val="FF0000"/>
            </a:solidFill>
          </a:ln>
        </p:spPr>
        <p:txBody>
          <a:bodyPr wrap="square">
            <a:spAutoFit/>
          </a:bodyPr>
          <a:lstStyle/>
          <a:p>
            <a:r>
              <a:rPr lang="en-US" sz="3000" dirty="0" err="1"/>
              <a:t>Ngọc</a:t>
            </a:r>
            <a:r>
              <a:rPr lang="en-US" sz="3000" dirty="0"/>
              <a:t> </a:t>
            </a:r>
            <a:r>
              <a:rPr lang="en-US" sz="3000" dirty="0" err="1"/>
              <a:t>Hồi</a:t>
            </a:r>
            <a:r>
              <a:rPr lang="en-US" sz="3000" dirty="0"/>
              <a:t> – </a:t>
            </a:r>
            <a:r>
              <a:rPr lang="en-US" sz="3000" dirty="0" err="1"/>
              <a:t>Đống</a:t>
            </a:r>
            <a:r>
              <a:rPr lang="en-US" sz="3000" dirty="0"/>
              <a:t> </a:t>
            </a:r>
            <a:r>
              <a:rPr lang="en-US" sz="3000" dirty="0" err="1"/>
              <a:t>Đa</a:t>
            </a:r>
            <a:r>
              <a:rPr lang="en-US" sz="3000" dirty="0"/>
              <a:t> – 1789</a:t>
            </a:r>
          </a:p>
        </p:txBody>
      </p:sp>
      <p:sp>
        <p:nvSpPr>
          <p:cNvPr id="5" name="Rectangle 4">
            <a:extLst>
              <a:ext uri="{FF2B5EF4-FFF2-40B4-BE49-F238E27FC236}">
                <a16:creationId xmlns:a16="http://schemas.microsoft.com/office/drawing/2014/main" id="{09BBE26A-8DDF-465B-A73D-781123505A00}"/>
              </a:ext>
            </a:extLst>
          </p:cNvPr>
          <p:cNvSpPr/>
          <p:nvPr/>
        </p:nvSpPr>
        <p:spPr>
          <a:xfrm>
            <a:off x="4949289" y="1268522"/>
            <a:ext cx="4691920" cy="553998"/>
          </a:xfrm>
          <a:prstGeom prst="rect">
            <a:avLst/>
          </a:prstGeom>
          <a:solidFill>
            <a:schemeClr val="accent5">
              <a:lumMod val="60000"/>
              <a:lumOff val="40000"/>
            </a:schemeClr>
          </a:solidFill>
          <a:ln>
            <a:solidFill>
              <a:srgbClr val="FF0000"/>
            </a:solidFill>
          </a:ln>
        </p:spPr>
        <p:txBody>
          <a:bodyPr wrap="square">
            <a:spAutoFit/>
          </a:bodyPr>
          <a:lstStyle/>
          <a:p>
            <a:r>
              <a:rPr lang="en-US" sz="3000" dirty="0"/>
              <a:t>a famous Vietnamese King</a:t>
            </a:r>
          </a:p>
        </p:txBody>
      </p:sp>
      <p:sp>
        <p:nvSpPr>
          <p:cNvPr id="6" name="Rectangle 5">
            <a:extLst>
              <a:ext uri="{FF2B5EF4-FFF2-40B4-BE49-F238E27FC236}">
                <a16:creationId xmlns:a16="http://schemas.microsoft.com/office/drawing/2014/main" id="{91D1F1B3-8554-41FA-8851-9E43B3DBFABA}"/>
              </a:ext>
            </a:extLst>
          </p:cNvPr>
          <p:cNvSpPr/>
          <p:nvPr/>
        </p:nvSpPr>
        <p:spPr>
          <a:xfrm>
            <a:off x="4949288" y="2064714"/>
            <a:ext cx="4691921" cy="553998"/>
          </a:xfrm>
          <a:prstGeom prst="rect">
            <a:avLst/>
          </a:prstGeom>
          <a:solidFill>
            <a:schemeClr val="accent5">
              <a:lumMod val="60000"/>
              <a:lumOff val="40000"/>
            </a:schemeClr>
          </a:solidFill>
          <a:ln>
            <a:solidFill>
              <a:srgbClr val="FF0000"/>
            </a:solidFill>
          </a:ln>
        </p:spPr>
        <p:txBody>
          <a:bodyPr wrap="square">
            <a:spAutoFit/>
          </a:bodyPr>
          <a:lstStyle/>
          <a:p>
            <a:r>
              <a:rPr lang="en-US" sz="3000" dirty="0"/>
              <a:t>born in 1753</a:t>
            </a:r>
          </a:p>
        </p:txBody>
      </p:sp>
      <p:sp>
        <p:nvSpPr>
          <p:cNvPr id="7" name="Rectangle: Rounded Corners 6">
            <a:extLst>
              <a:ext uri="{FF2B5EF4-FFF2-40B4-BE49-F238E27FC236}">
                <a16:creationId xmlns:a16="http://schemas.microsoft.com/office/drawing/2014/main" id="{F2095FF9-290C-4A66-8C27-0AB8F9E88581}"/>
              </a:ext>
            </a:extLst>
          </p:cNvPr>
          <p:cNvSpPr/>
          <p:nvPr/>
        </p:nvSpPr>
        <p:spPr>
          <a:xfrm>
            <a:off x="1202943" y="2064714"/>
            <a:ext cx="2850665" cy="98078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Quang </a:t>
            </a:r>
            <a:r>
              <a:rPr lang="en-US" sz="3600" dirty="0" err="1"/>
              <a:t>Trung</a:t>
            </a:r>
            <a:endParaRPr lang="en-US" sz="3600" dirty="0"/>
          </a:p>
        </p:txBody>
      </p:sp>
      <p:sp>
        <p:nvSpPr>
          <p:cNvPr id="8" name="Arrow: Striped Right 7">
            <a:extLst>
              <a:ext uri="{FF2B5EF4-FFF2-40B4-BE49-F238E27FC236}">
                <a16:creationId xmlns:a16="http://schemas.microsoft.com/office/drawing/2014/main" id="{C7BD156A-5A81-4E24-AA71-A272C40F56D0}"/>
              </a:ext>
            </a:extLst>
          </p:cNvPr>
          <p:cNvSpPr/>
          <p:nvPr/>
        </p:nvSpPr>
        <p:spPr>
          <a:xfrm>
            <a:off x="299803" y="4411595"/>
            <a:ext cx="7839856" cy="1966720"/>
          </a:xfrm>
          <a:prstGeom prst="strip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t>What else do you know about him?</a:t>
            </a:r>
          </a:p>
        </p:txBody>
      </p:sp>
      <p:sp>
        <p:nvSpPr>
          <p:cNvPr id="9" name="TextBox 8">
            <a:extLst>
              <a:ext uri="{FF2B5EF4-FFF2-40B4-BE49-F238E27FC236}">
                <a16:creationId xmlns:a16="http://schemas.microsoft.com/office/drawing/2014/main" id="{78735C4F-C67B-4629-9EFD-C8146FEA5554}"/>
              </a:ext>
            </a:extLst>
          </p:cNvPr>
          <p:cNvSpPr txBox="1"/>
          <p:nvPr/>
        </p:nvSpPr>
        <p:spPr>
          <a:xfrm>
            <a:off x="8139659" y="4656291"/>
            <a:ext cx="3912433" cy="1477328"/>
          </a:xfrm>
          <a:prstGeom prst="rect">
            <a:avLst/>
          </a:prstGeom>
          <a:noFill/>
          <a:ln w="28575">
            <a:solidFill>
              <a:srgbClr val="00B050"/>
            </a:solidFill>
          </a:ln>
        </p:spPr>
        <p:txBody>
          <a:bodyPr wrap="square" rtlCol="0">
            <a:spAutoFit/>
          </a:bodyPr>
          <a:lstStyle/>
          <a:p>
            <a:r>
              <a:rPr lang="en-US" sz="3000" dirty="0"/>
              <a:t>- When did he become King?</a:t>
            </a:r>
          </a:p>
          <a:p>
            <a:r>
              <a:rPr lang="en-US" sz="3000" dirty="0"/>
              <a:t>- Did he use horses?</a:t>
            </a:r>
          </a:p>
        </p:txBody>
      </p:sp>
    </p:spTree>
    <p:extLst>
      <p:ext uri="{BB962C8B-B14F-4D97-AF65-F5344CB8AC3E}">
        <p14:creationId xmlns:p14="http://schemas.microsoft.com/office/powerpoint/2010/main" val="310064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80">
                                          <p:stCondLst>
                                            <p:cond delay="0"/>
                                          </p:stCondLst>
                                        </p:cTn>
                                        <p:tgtEl>
                                          <p:spTgt spid="3"/>
                                        </p:tgtEl>
                                      </p:cBhvr>
                                    </p:animEffect>
                                    <p:anim calcmode="lin" valueType="num">
                                      <p:cBhvr>
                                        <p:cTn id="1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gtEl>
                                      </p:cBhvr>
                                      <p:to x="100000" y="60000"/>
                                    </p:animScale>
                                    <p:animScale>
                                      <p:cBhvr>
                                        <p:cTn id="24" dur="166" decel="50000">
                                          <p:stCondLst>
                                            <p:cond delay="676"/>
                                          </p:stCondLst>
                                        </p:cTn>
                                        <p:tgtEl>
                                          <p:spTgt spid="3"/>
                                        </p:tgtEl>
                                      </p:cBhvr>
                                      <p:to x="100000" y="100000"/>
                                    </p:animScale>
                                    <p:animScale>
                                      <p:cBhvr>
                                        <p:cTn id="25" dur="26">
                                          <p:stCondLst>
                                            <p:cond delay="1312"/>
                                          </p:stCondLst>
                                        </p:cTn>
                                        <p:tgtEl>
                                          <p:spTgt spid="3"/>
                                        </p:tgtEl>
                                      </p:cBhvr>
                                      <p:to x="100000" y="80000"/>
                                    </p:animScale>
                                    <p:animScale>
                                      <p:cBhvr>
                                        <p:cTn id="26" dur="166" decel="50000">
                                          <p:stCondLst>
                                            <p:cond delay="1338"/>
                                          </p:stCondLst>
                                        </p:cTn>
                                        <p:tgtEl>
                                          <p:spTgt spid="3"/>
                                        </p:tgtEl>
                                      </p:cBhvr>
                                      <p:to x="100000" y="100000"/>
                                    </p:animScale>
                                    <p:animScale>
                                      <p:cBhvr>
                                        <p:cTn id="27" dur="26">
                                          <p:stCondLst>
                                            <p:cond delay="1642"/>
                                          </p:stCondLst>
                                        </p:cTn>
                                        <p:tgtEl>
                                          <p:spTgt spid="3"/>
                                        </p:tgtEl>
                                      </p:cBhvr>
                                      <p:to x="100000" y="90000"/>
                                    </p:animScale>
                                    <p:animScale>
                                      <p:cBhvr>
                                        <p:cTn id="28" dur="166" decel="50000">
                                          <p:stCondLst>
                                            <p:cond delay="1668"/>
                                          </p:stCondLst>
                                        </p:cTn>
                                        <p:tgtEl>
                                          <p:spTgt spid="3"/>
                                        </p:tgtEl>
                                      </p:cBhvr>
                                      <p:to x="100000" y="100000"/>
                                    </p:animScale>
                                    <p:animScale>
                                      <p:cBhvr>
                                        <p:cTn id="29" dur="26">
                                          <p:stCondLst>
                                            <p:cond delay="1808"/>
                                          </p:stCondLst>
                                        </p:cTn>
                                        <p:tgtEl>
                                          <p:spTgt spid="3"/>
                                        </p:tgtEl>
                                      </p:cBhvr>
                                      <p:to x="100000" y="95000"/>
                                    </p:animScale>
                                    <p:animScale>
                                      <p:cBhvr>
                                        <p:cTn id="30" dur="166" decel="50000">
                                          <p:stCondLst>
                                            <p:cond delay="1834"/>
                                          </p:stCondLst>
                                        </p:cTn>
                                        <p:tgtEl>
                                          <p:spTgt spid="3"/>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randombar(horizontal)">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heel(1)">
                                      <p:cBhvr>
                                        <p:cTn id="5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C7428C-3118-4CC4-B6AA-D1BCBD1E8B4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18528" y="1042362"/>
            <a:ext cx="11647821" cy="4863761"/>
          </a:xfrm>
          <a:prstGeom prst="rect">
            <a:avLst/>
          </a:prstGeom>
        </p:spPr>
      </p:pic>
      <p:sp>
        <p:nvSpPr>
          <p:cNvPr id="4" name="Rectangle 3">
            <a:extLst>
              <a:ext uri="{FF2B5EF4-FFF2-40B4-BE49-F238E27FC236}">
                <a16:creationId xmlns:a16="http://schemas.microsoft.com/office/drawing/2014/main" id="{76D8E238-8957-49F8-922A-1C231AB9323B}"/>
              </a:ext>
            </a:extLst>
          </p:cNvPr>
          <p:cNvSpPr/>
          <p:nvPr/>
        </p:nvSpPr>
        <p:spPr>
          <a:xfrm>
            <a:off x="111965" y="438537"/>
            <a:ext cx="2076599" cy="58883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While-Reading</a:t>
            </a:r>
          </a:p>
        </p:txBody>
      </p:sp>
      <p:sp>
        <p:nvSpPr>
          <p:cNvPr id="5" name="TextBox 4">
            <a:extLst>
              <a:ext uri="{FF2B5EF4-FFF2-40B4-BE49-F238E27FC236}">
                <a16:creationId xmlns:a16="http://schemas.microsoft.com/office/drawing/2014/main" id="{737BF8B7-05E7-469E-A8CC-DB5F12ACA054}"/>
              </a:ext>
            </a:extLst>
          </p:cNvPr>
          <p:cNvSpPr txBox="1"/>
          <p:nvPr/>
        </p:nvSpPr>
        <p:spPr>
          <a:xfrm>
            <a:off x="7710297" y="3239742"/>
            <a:ext cx="1573968" cy="553998"/>
          </a:xfrm>
          <a:prstGeom prst="rect">
            <a:avLst/>
          </a:prstGeom>
          <a:noFill/>
        </p:spPr>
        <p:txBody>
          <a:bodyPr wrap="square" rtlCol="0">
            <a:spAutoFit/>
          </a:bodyPr>
          <a:lstStyle/>
          <a:p>
            <a:r>
              <a:rPr lang="en-US" sz="3000" dirty="0">
                <a:solidFill>
                  <a:srgbClr val="FF0000"/>
                </a:solidFill>
              </a:rPr>
              <a:t>army</a:t>
            </a:r>
          </a:p>
        </p:txBody>
      </p:sp>
      <p:sp>
        <p:nvSpPr>
          <p:cNvPr id="7" name="TextBox 6">
            <a:extLst>
              <a:ext uri="{FF2B5EF4-FFF2-40B4-BE49-F238E27FC236}">
                <a16:creationId xmlns:a16="http://schemas.microsoft.com/office/drawing/2014/main" id="{2D37DCFD-91D2-4E1D-938E-53F2B0CE4F29}"/>
              </a:ext>
            </a:extLst>
          </p:cNvPr>
          <p:cNvSpPr txBox="1"/>
          <p:nvPr/>
        </p:nvSpPr>
        <p:spPr>
          <a:xfrm>
            <a:off x="6290870" y="3563424"/>
            <a:ext cx="1573968" cy="553998"/>
          </a:xfrm>
          <a:prstGeom prst="rect">
            <a:avLst/>
          </a:prstGeom>
          <a:noFill/>
        </p:spPr>
        <p:txBody>
          <a:bodyPr wrap="square" rtlCol="0">
            <a:spAutoFit/>
          </a:bodyPr>
          <a:lstStyle/>
          <a:p>
            <a:r>
              <a:rPr lang="en-US" sz="3000" dirty="0">
                <a:solidFill>
                  <a:srgbClr val="FF0000"/>
                </a:solidFill>
              </a:rPr>
              <a:t>King</a:t>
            </a:r>
          </a:p>
        </p:txBody>
      </p:sp>
      <p:sp>
        <p:nvSpPr>
          <p:cNvPr id="8" name="TextBox 7">
            <a:extLst>
              <a:ext uri="{FF2B5EF4-FFF2-40B4-BE49-F238E27FC236}">
                <a16:creationId xmlns:a16="http://schemas.microsoft.com/office/drawing/2014/main" id="{D5370907-21F7-495F-B2B5-6CAE310AFFC4}"/>
              </a:ext>
            </a:extLst>
          </p:cNvPr>
          <p:cNvSpPr txBox="1"/>
          <p:nvPr/>
        </p:nvSpPr>
        <p:spPr>
          <a:xfrm>
            <a:off x="2912517" y="3857340"/>
            <a:ext cx="1573968" cy="553998"/>
          </a:xfrm>
          <a:prstGeom prst="rect">
            <a:avLst/>
          </a:prstGeom>
          <a:noFill/>
        </p:spPr>
        <p:txBody>
          <a:bodyPr wrap="square" rtlCol="0">
            <a:spAutoFit/>
          </a:bodyPr>
          <a:lstStyle/>
          <a:p>
            <a:r>
              <a:rPr lang="en-US" sz="3000" dirty="0">
                <a:solidFill>
                  <a:srgbClr val="FF0000"/>
                </a:solidFill>
              </a:rPr>
              <a:t>invaders</a:t>
            </a:r>
          </a:p>
        </p:txBody>
      </p:sp>
      <p:sp>
        <p:nvSpPr>
          <p:cNvPr id="9" name="TextBox 8">
            <a:extLst>
              <a:ext uri="{FF2B5EF4-FFF2-40B4-BE49-F238E27FC236}">
                <a16:creationId xmlns:a16="http://schemas.microsoft.com/office/drawing/2014/main" id="{A86A20CF-0258-4441-A40C-136BB127E4FC}"/>
              </a:ext>
            </a:extLst>
          </p:cNvPr>
          <p:cNvSpPr txBox="1"/>
          <p:nvPr/>
        </p:nvSpPr>
        <p:spPr>
          <a:xfrm>
            <a:off x="4690776" y="4188818"/>
            <a:ext cx="1573968" cy="553998"/>
          </a:xfrm>
          <a:prstGeom prst="rect">
            <a:avLst/>
          </a:prstGeom>
          <a:noFill/>
        </p:spPr>
        <p:txBody>
          <a:bodyPr wrap="square" rtlCol="0">
            <a:spAutoFit/>
          </a:bodyPr>
          <a:lstStyle/>
          <a:p>
            <a:r>
              <a:rPr lang="en-US" sz="3000" dirty="0">
                <a:solidFill>
                  <a:srgbClr val="FF0000"/>
                </a:solidFill>
              </a:rPr>
              <a:t>soldiers</a:t>
            </a:r>
          </a:p>
        </p:txBody>
      </p:sp>
      <p:sp>
        <p:nvSpPr>
          <p:cNvPr id="10" name="TextBox 9">
            <a:extLst>
              <a:ext uri="{FF2B5EF4-FFF2-40B4-BE49-F238E27FC236}">
                <a16:creationId xmlns:a16="http://schemas.microsoft.com/office/drawing/2014/main" id="{CAF1C509-D085-467A-8112-D97C703CA49B}"/>
              </a:ext>
            </a:extLst>
          </p:cNvPr>
          <p:cNvSpPr txBox="1"/>
          <p:nvPr/>
        </p:nvSpPr>
        <p:spPr>
          <a:xfrm>
            <a:off x="4283652" y="4494473"/>
            <a:ext cx="1573968" cy="553998"/>
          </a:xfrm>
          <a:prstGeom prst="rect">
            <a:avLst/>
          </a:prstGeom>
          <a:noFill/>
        </p:spPr>
        <p:txBody>
          <a:bodyPr wrap="square" rtlCol="0">
            <a:spAutoFit/>
          </a:bodyPr>
          <a:lstStyle/>
          <a:p>
            <a:r>
              <a:rPr lang="en-US" sz="3000" dirty="0">
                <a:solidFill>
                  <a:srgbClr val="FF0000"/>
                </a:solidFill>
              </a:rPr>
              <a:t>Battle</a:t>
            </a:r>
          </a:p>
        </p:txBody>
      </p:sp>
    </p:spTree>
    <p:extLst>
      <p:ext uri="{BB962C8B-B14F-4D97-AF65-F5344CB8AC3E}">
        <p14:creationId xmlns:p14="http://schemas.microsoft.com/office/powerpoint/2010/main" val="153857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F975E6-7B51-40B3-B07D-9EA9DE2E71D4}"/>
              </a:ext>
            </a:extLst>
          </p:cNvPr>
          <p:cNvPicPr>
            <a:picLocks noChangeAspect="1"/>
          </p:cNvPicPr>
          <p:nvPr/>
        </p:nvPicPr>
        <p:blipFill>
          <a:blip r:embed="rId2"/>
          <a:stretch>
            <a:fillRect/>
          </a:stretch>
        </p:blipFill>
        <p:spPr>
          <a:xfrm>
            <a:off x="227741" y="1515881"/>
            <a:ext cx="11191136" cy="2381562"/>
          </a:xfrm>
          <a:prstGeom prst="rect">
            <a:avLst/>
          </a:prstGeom>
        </p:spPr>
      </p:pic>
      <p:sp>
        <p:nvSpPr>
          <p:cNvPr id="3" name="Rectangle 2">
            <a:extLst>
              <a:ext uri="{FF2B5EF4-FFF2-40B4-BE49-F238E27FC236}">
                <a16:creationId xmlns:a16="http://schemas.microsoft.com/office/drawing/2014/main" id="{9A005D30-E83E-411B-B598-CD202B9845A8}"/>
              </a:ext>
            </a:extLst>
          </p:cNvPr>
          <p:cNvSpPr/>
          <p:nvPr/>
        </p:nvSpPr>
        <p:spPr>
          <a:xfrm>
            <a:off x="111965" y="438537"/>
            <a:ext cx="2076599" cy="58883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While-Reading</a:t>
            </a:r>
          </a:p>
        </p:txBody>
      </p:sp>
      <p:sp>
        <p:nvSpPr>
          <p:cNvPr id="4" name="TextBox 3">
            <a:extLst>
              <a:ext uri="{FF2B5EF4-FFF2-40B4-BE49-F238E27FC236}">
                <a16:creationId xmlns:a16="http://schemas.microsoft.com/office/drawing/2014/main" id="{7A4C4908-7D67-4437-B7A2-4937F2FCBD4A}"/>
              </a:ext>
            </a:extLst>
          </p:cNvPr>
          <p:cNvSpPr txBox="1"/>
          <p:nvPr/>
        </p:nvSpPr>
        <p:spPr>
          <a:xfrm>
            <a:off x="2638268" y="438537"/>
            <a:ext cx="8304551" cy="646331"/>
          </a:xfrm>
          <a:prstGeom prst="rect">
            <a:avLst/>
          </a:prstGeom>
          <a:noFill/>
        </p:spPr>
        <p:txBody>
          <a:bodyPr wrap="square" rtlCol="0">
            <a:spAutoFit/>
          </a:bodyPr>
          <a:lstStyle/>
          <a:p>
            <a:r>
              <a:rPr lang="en-US" sz="3600" dirty="0">
                <a:solidFill>
                  <a:srgbClr val="00B0F0"/>
                </a:solidFill>
              </a:rPr>
              <a:t>Underline the key words</a:t>
            </a:r>
          </a:p>
        </p:txBody>
      </p:sp>
      <p:cxnSp>
        <p:nvCxnSpPr>
          <p:cNvPr id="6" name="Straight Connector 5">
            <a:extLst>
              <a:ext uri="{FF2B5EF4-FFF2-40B4-BE49-F238E27FC236}">
                <a16:creationId xmlns:a16="http://schemas.microsoft.com/office/drawing/2014/main" id="{F09C7D00-2C72-4115-9B16-99D44F22FCA8}"/>
              </a:ext>
            </a:extLst>
          </p:cNvPr>
          <p:cNvCxnSpPr/>
          <p:nvPr/>
        </p:nvCxnSpPr>
        <p:spPr>
          <a:xfrm>
            <a:off x="1110343" y="2375263"/>
            <a:ext cx="172387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84F7F9D-FE6D-4FDC-B851-20A4B1224474}"/>
              </a:ext>
            </a:extLst>
          </p:cNvPr>
          <p:cNvCxnSpPr>
            <a:cxnSpLocks/>
          </p:cNvCxnSpPr>
          <p:nvPr/>
        </p:nvCxnSpPr>
        <p:spPr>
          <a:xfrm>
            <a:off x="3592286" y="2375263"/>
            <a:ext cx="178308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9A5A4A2-C7EF-4DA0-8CBC-85D7A42830A7}"/>
              </a:ext>
            </a:extLst>
          </p:cNvPr>
          <p:cNvCxnSpPr>
            <a:cxnSpLocks/>
          </p:cNvCxnSpPr>
          <p:nvPr/>
        </p:nvCxnSpPr>
        <p:spPr>
          <a:xfrm>
            <a:off x="1110343" y="2819400"/>
            <a:ext cx="750025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6BA32BC-4F92-4187-9342-656A92F49FF9}"/>
              </a:ext>
            </a:extLst>
          </p:cNvPr>
          <p:cNvCxnSpPr>
            <a:cxnSpLocks/>
          </p:cNvCxnSpPr>
          <p:nvPr/>
        </p:nvCxnSpPr>
        <p:spPr>
          <a:xfrm>
            <a:off x="1580606" y="3276600"/>
            <a:ext cx="709530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3E62F4-CBCA-4236-9722-61056D7E257E}"/>
              </a:ext>
            </a:extLst>
          </p:cNvPr>
          <p:cNvCxnSpPr>
            <a:cxnSpLocks/>
          </p:cNvCxnSpPr>
          <p:nvPr/>
        </p:nvCxnSpPr>
        <p:spPr>
          <a:xfrm>
            <a:off x="1615440" y="3725091"/>
            <a:ext cx="239485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D371ECC-0C92-4FA1-A5EC-DFE96263DB29}"/>
              </a:ext>
            </a:extLst>
          </p:cNvPr>
          <p:cNvCxnSpPr>
            <a:cxnSpLocks/>
          </p:cNvCxnSpPr>
          <p:nvPr/>
        </p:nvCxnSpPr>
        <p:spPr>
          <a:xfrm>
            <a:off x="5055326" y="3725091"/>
            <a:ext cx="266699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9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6983</TotalTime>
  <Words>1130</Words>
  <Application>Microsoft Office PowerPoint</Application>
  <PresentationFormat>Widescreen</PresentationFormat>
  <Paragraphs>183</Paragraphs>
  <Slides>37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175</cp:revision>
  <dcterms:created xsi:type="dcterms:W3CDTF">2020-12-08T03:17:05Z</dcterms:created>
  <dcterms:modified xsi:type="dcterms:W3CDTF">2023-07-29T09:15:23Z</dcterms:modified>
</cp:coreProperties>
</file>