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1" r:id="rId1"/>
  </p:sldMasterIdLst>
  <p:notesMasterIdLst>
    <p:notesMasterId r:id="rId20"/>
  </p:notesMasterIdLst>
  <p:sldIdLst>
    <p:sldId id="256" r:id="rId2"/>
    <p:sldId id="259" r:id="rId3"/>
    <p:sldId id="260" r:id="rId4"/>
    <p:sldId id="262" r:id="rId5"/>
    <p:sldId id="261" r:id="rId6"/>
    <p:sldId id="264" r:id="rId7"/>
    <p:sldId id="265" r:id="rId8"/>
    <p:sldId id="271" r:id="rId9"/>
    <p:sldId id="275" r:id="rId10"/>
    <p:sldId id="277" r:id="rId11"/>
    <p:sldId id="298" r:id="rId12"/>
    <p:sldId id="309" r:id="rId13"/>
    <p:sldId id="305" r:id="rId14"/>
    <p:sldId id="307" r:id="rId15"/>
    <p:sldId id="311" r:id="rId16"/>
    <p:sldId id="334" r:id="rId17"/>
    <p:sldId id="269" r:id="rId18"/>
    <p:sldId id="270" r:id="rId19"/>
  </p:sldIdLst>
  <p:sldSz cx="18288000" cy="10287000"/>
  <p:notesSz cx="6858000" cy="9144000"/>
  <p:embeddedFontLst>
    <p:embeddedFont>
      <p:font typeface="Calibri" panose="020F0502020204030204" pitchFamily="34" charset="0"/>
      <p:regular r:id="rId21"/>
      <p:bold r:id="rId22"/>
      <p:italic r:id="rId23"/>
      <p:boldItalic r:id="rId24"/>
    </p:embeddedFont>
    <p:embeddedFont>
      <p:font typeface="Cambria Math" panose="02040503050406030204" pitchFamily="18" charset="0"/>
      <p:regular r:id="rId25"/>
    </p:embeddedFont>
    <p:embeddedFont>
      <p:font typeface="Gill Sans MT" panose="020B0502020104020203" pitchFamily="34" charset="0"/>
      <p:regular r:id="rId26"/>
      <p:bold r:id="rId27"/>
      <p:italic r:id="rId28"/>
      <p:bold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0" autoAdjust="0"/>
    <p:restoredTop sz="94622" autoAdjust="0"/>
  </p:normalViewPr>
  <p:slideViewPr>
    <p:cSldViewPr>
      <p:cViewPr varScale="1">
        <p:scale>
          <a:sx n="76" d="100"/>
          <a:sy n="76" d="100"/>
        </p:scale>
        <p:origin x="34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4085C9-1870-47BC-887B-C3EAB5255B20}" type="datetimeFigureOut">
              <a:rPr lang="en-US" smtClean="0"/>
              <a:t>8/14/2023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0400CF-DF6E-4BE3-B959-E77A93849A61}" type="slidenum">
              <a:rPr lang="en-US" smtClean="0"/>
              <a:t>‹#›</a:t>
            </a:fld>
            <a:endParaRPr lang="en-US"/>
          </a:p>
        </p:txBody>
      </p:sp>
    </p:spTree>
    <p:extLst>
      <p:ext uri="{BB962C8B-B14F-4D97-AF65-F5344CB8AC3E}">
        <p14:creationId xmlns:p14="http://schemas.microsoft.com/office/powerpoint/2010/main" val="20591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3</a:t>
            </a:fld>
            <a:endParaRPr lang="en-US"/>
          </a:p>
        </p:txBody>
      </p:sp>
    </p:spTree>
    <p:extLst>
      <p:ext uri="{BB962C8B-B14F-4D97-AF65-F5344CB8AC3E}">
        <p14:creationId xmlns:p14="http://schemas.microsoft.com/office/powerpoint/2010/main" val="137487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7</a:t>
            </a:fld>
            <a:endParaRPr lang="en-US"/>
          </a:p>
        </p:txBody>
      </p:sp>
    </p:spTree>
    <p:extLst>
      <p:ext uri="{BB962C8B-B14F-4D97-AF65-F5344CB8AC3E}">
        <p14:creationId xmlns:p14="http://schemas.microsoft.com/office/powerpoint/2010/main" val="2610367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844531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26669" y="1203448"/>
            <a:ext cx="12955610" cy="3812147"/>
          </a:xfrm>
        </p:spPr>
        <p:txBody>
          <a:bodyPr bIns="0" anchor="b">
            <a:normAutofit/>
          </a:bodyPr>
          <a:lstStyle>
            <a:lvl1pPr algn="l">
              <a:defRPr sz="9900"/>
            </a:lvl1pPr>
          </a:lstStyle>
          <a:p>
            <a:r>
              <a:rPr lang="en-US"/>
              <a:t>Click to edit Master title style</a:t>
            </a:r>
            <a:endParaRPr lang="en-US" dirty="0"/>
          </a:p>
        </p:txBody>
      </p:sp>
      <p:sp>
        <p:nvSpPr>
          <p:cNvPr id="3" name="Subtitle 2"/>
          <p:cNvSpPr>
            <a:spLocks noGrp="1"/>
          </p:cNvSpPr>
          <p:nvPr>
            <p:ph type="subTitle" idx="1"/>
          </p:nvPr>
        </p:nvSpPr>
        <p:spPr>
          <a:xfrm>
            <a:off x="3626670" y="5296807"/>
            <a:ext cx="12955608" cy="1466432"/>
          </a:xfrm>
        </p:spPr>
        <p:txBody>
          <a:bodyPr tIns="91440" bIns="91440">
            <a:normAutofit/>
          </a:bodyPr>
          <a:lstStyle>
            <a:lvl1pPr marL="0" indent="0" algn="l">
              <a:buNone/>
              <a:defRPr sz="2700" b="0" cap="all" baseline="0">
                <a:solidFill>
                  <a:schemeClr val="tx1"/>
                </a:solidFill>
              </a:defRPr>
            </a:lvl1pPr>
            <a:lvl2pPr marL="685800" indent="0" algn="ctr">
              <a:buNone/>
              <a:defRPr sz="27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8/14/2023</a:t>
            </a:fld>
            <a:endParaRPr lang="en-US"/>
          </a:p>
        </p:txBody>
      </p:sp>
      <p:sp>
        <p:nvSpPr>
          <p:cNvPr id="5" name="Footer Placeholder 4"/>
          <p:cNvSpPr>
            <a:spLocks noGrp="1"/>
          </p:cNvSpPr>
          <p:nvPr>
            <p:ph type="ftr" sz="quarter" idx="11"/>
          </p:nvPr>
        </p:nvSpPr>
        <p:spPr>
          <a:xfrm>
            <a:off x="3624751" y="493961"/>
            <a:ext cx="7460873" cy="463802"/>
          </a:xfrm>
        </p:spPr>
        <p:txBody>
          <a:bodyPr/>
          <a:lstStyle/>
          <a:p>
            <a:endParaRPr lang="en-US"/>
          </a:p>
        </p:txBody>
      </p:sp>
      <p:sp>
        <p:nvSpPr>
          <p:cNvPr id="6" name="Slide Number Placeholder 5"/>
          <p:cNvSpPr>
            <a:spLocks noGrp="1"/>
          </p:cNvSpPr>
          <p:nvPr>
            <p:ph type="sldNum" sz="quarter" idx="12"/>
          </p:nvPr>
        </p:nvSpPr>
        <p:spPr>
          <a:xfrm>
            <a:off x="2156497" y="1198460"/>
            <a:ext cx="1216529" cy="755367"/>
          </a:xfrm>
        </p:spPr>
        <p:txBody>
          <a:bodyPr/>
          <a:lstStyle/>
          <a:p>
            <a:fld id="{B6F15528-21DE-4FAA-801E-634DDDAF4B2B}" type="slidenum">
              <a:rPr lang="en-US" smtClean="0"/>
              <a:pPr/>
              <a:t>‹#›</a:t>
            </a:fld>
            <a:endParaRPr lang="en-US"/>
          </a:p>
        </p:txBody>
      </p:sp>
      <p:cxnSp>
        <p:nvCxnSpPr>
          <p:cNvPr id="15" name="Straight Connector 14"/>
          <p:cNvCxnSpPr/>
          <p:nvPr/>
        </p:nvCxnSpPr>
        <p:spPr>
          <a:xfrm>
            <a:off x="3626670" y="5292813"/>
            <a:ext cx="1295560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37625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26" name="Straight Connector 25"/>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11218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158667" y="1198460"/>
            <a:ext cx="2423613" cy="6989834"/>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167008" y="1198460"/>
            <a:ext cx="11743245" cy="69898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4158667" y="1198460"/>
            <a:ext cx="0" cy="6989834"/>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37386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33" name="Straight Connector 32"/>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16473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81359" y="2634195"/>
            <a:ext cx="12964731" cy="2831925"/>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2181359" y="5709293"/>
            <a:ext cx="12945669" cy="1519394"/>
          </a:xfrm>
        </p:spPr>
        <p:txBody>
          <a:bodyPr tIns="91440">
            <a:normAutofit/>
          </a:bodyPr>
          <a:lstStyle>
            <a:lvl1pPr marL="0" indent="0" algn="l">
              <a:buNone/>
              <a:defRPr sz="2700">
                <a:solidFill>
                  <a:schemeClr val="tx1"/>
                </a:solidFill>
              </a:defRPr>
            </a:lvl1pPr>
            <a:lvl2pPr marL="685800" indent="0">
              <a:buNone/>
              <a:defRPr sz="27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2181359" y="5707478"/>
            <a:ext cx="12945669"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20082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73826" y="1207334"/>
            <a:ext cx="14408453" cy="158895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170997" y="3016318"/>
            <a:ext cx="6967728" cy="51728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620657" y="3026015"/>
            <a:ext cx="6967728" cy="5162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8/14/2023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35" name="Straight Connector 34"/>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68884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0787" y="1206245"/>
            <a:ext cx="14411492" cy="1584479"/>
          </a:xfrm>
        </p:spPr>
        <p:txBody>
          <a:bodyPr/>
          <a:lstStyle/>
          <a:p>
            <a:r>
              <a:rPr lang="en-US"/>
              <a:t>Click to edit Master title style</a:t>
            </a:r>
            <a:endParaRPr lang="en-US" dirty="0"/>
          </a:p>
        </p:txBody>
      </p:sp>
      <p:sp>
        <p:nvSpPr>
          <p:cNvPr id="3" name="Text Placeholder 2"/>
          <p:cNvSpPr>
            <a:spLocks noGrp="1"/>
          </p:cNvSpPr>
          <p:nvPr>
            <p:ph type="body" idx="1"/>
          </p:nvPr>
        </p:nvSpPr>
        <p:spPr>
          <a:xfrm>
            <a:off x="2170787" y="3029324"/>
            <a:ext cx="6967728" cy="1202915"/>
          </a:xfrm>
        </p:spPr>
        <p:txBody>
          <a:bodyPr anchor="b">
            <a:normAutofit/>
          </a:bodyPr>
          <a:lstStyle>
            <a:lvl1pPr marL="0" indent="0">
              <a:lnSpc>
                <a:spcPct val="100000"/>
              </a:lnSpc>
              <a:buNone/>
              <a:defRPr sz="3300" b="0" cap="all" baseline="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2170787" y="4236404"/>
            <a:ext cx="6967728" cy="39666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618543" y="3034505"/>
            <a:ext cx="6967728" cy="1203356"/>
          </a:xfrm>
        </p:spPr>
        <p:txBody>
          <a:bodyPr anchor="b">
            <a:normAutofit/>
          </a:bodyPr>
          <a:lstStyle>
            <a:lvl1pPr marL="0" indent="0">
              <a:lnSpc>
                <a:spcPct val="100000"/>
              </a:lnSpc>
              <a:buNone/>
              <a:defRPr sz="3300" b="0" cap="all" baseline="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618543" y="4232237"/>
            <a:ext cx="6967728" cy="39560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8/14/2023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29" name="Straight Connector 28"/>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658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8/14/2023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25" name="Straight Connector 24"/>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56425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106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7007" y="1198460"/>
            <a:ext cx="4909649" cy="3370676"/>
          </a:xfrm>
        </p:spPr>
        <p:txBody>
          <a:bodyPr anchor="b">
            <a:normAutofit/>
          </a:bodyPr>
          <a:lstStyle>
            <a:lvl1pPr algn="l">
              <a:defRPr sz="3600"/>
            </a:lvl1pPr>
          </a:lstStyle>
          <a:p>
            <a:r>
              <a:rPr lang="en-US"/>
              <a:t>Click to edit Master title style</a:t>
            </a:r>
            <a:endParaRPr lang="en-US" dirty="0"/>
          </a:p>
        </p:txBody>
      </p:sp>
      <p:sp>
        <p:nvSpPr>
          <p:cNvPr id="3" name="Content Placeholder 2"/>
          <p:cNvSpPr>
            <a:spLocks noGrp="1"/>
          </p:cNvSpPr>
          <p:nvPr>
            <p:ph idx="1"/>
          </p:nvPr>
        </p:nvSpPr>
        <p:spPr>
          <a:xfrm>
            <a:off x="7565571" y="1198461"/>
            <a:ext cx="9018705" cy="6988239"/>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67007" y="4808237"/>
            <a:ext cx="4912520" cy="3372272"/>
          </a:xfrm>
        </p:spPr>
        <p:txBody>
          <a:bodyPr/>
          <a:lstStyle>
            <a:lvl1pPr marL="0" indent="0" algn="l">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7" name="Straight Connector 16"/>
          <p:cNvCxnSpPr/>
          <p:nvPr/>
        </p:nvCxnSpPr>
        <p:spPr>
          <a:xfrm>
            <a:off x="2172420" y="4808237"/>
            <a:ext cx="49042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64035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1216081" y="723256"/>
            <a:ext cx="6111800" cy="7723652"/>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2176809" y="1694270"/>
            <a:ext cx="8298492" cy="2745876"/>
          </a:xfrm>
        </p:spPr>
        <p:txBody>
          <a:bodyPr anchor="b">
            <a:normAutofit/>
          </a:bodyPr>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186584" y="1683814"/>
            <a:ext cx="4186757" cy="5799491"/>
          </a:xfrm>
          <a:solidFill>
            <a:schemeClr val="bg1">
              <a:lumMod val="85000"/>
            </a:schemeClr>
          </a:solidFill>
          <a:ln w="9525" cap="sq">
            <a:noFill/>
            <a:miter lim="800000"/>
          </a:ln>
          <a:effectLst/>
        </p:spPr>
        <p:txBody>
          <a:bodyPr anchor="t"/>
          <a:lstStyle>
            <a:lvl1pPr marL="0" indent="0" algn="ctr">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2175494" y="4718988"/>
            <a:ext cx="8286606" cy="3005613"/>
          </a:xfrm>
        </p:spPr>
        <p:txBody>
          <a:bodyPr>
            <a:normAutofit/>
          </a:bodyPr>
          <a:lstStyle>
            <a:lvl1pPr marL="0" indent="0" algn="l">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a:xfrm>
            <a:off x="2171074" y="8204785"/>
            <a:ext cx="8291027" cy="480185"/>
          </a:xfrm>
        </p:spPr>
        <p:txBody>
          <a:bodyPr/>
          <a:lstStyle>
            <a:lvl1pPr algn="l">
              <a:defRPr/>
            </a:lvl1pPr>
          </a:lstStyle>
          <a:p>
            <a:fld id="{1D8BD707-D9CF-40AE-B4C6-C98DA3205C09}" type="datetimeFigureOut">
              <a:rPr lang="en-US" smtClean="0"/>
              <a:pPr/>
              <a:t>8/14/2023</a:t>
            </a:fld>
            <a:endParaRPr lang="en-US"/>
          </a:p>
        </p:txBody>
      </p:sp>
      <p:sp>
        <p:nvSpPr>
          <p:cNvPr id="6" name="Footer Placeholder 5"/>
          <p:cNvSpPr>
            <a:spLocks noGrp="1"/>
          </p:cNvSpPr>
          <p:nvPr>
            <p:ph type="ftr" sz="quarter" idx="11"/>
          </p:nvPr>
        </p:nvSpPr>
        <p:spPr>
          <a:xfrm>
            <a:off x="2171073" y="477961"/>
            <a:ext cx="8311506" cy="481397"/>
          </a:xfr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31" name="Straight Connector 30"/>
          <p:cNvCxnSpPr/>
          <p:nvPr/>
        </p:nvCxnSpPr>
        <p:spPr>
          <a:xfrm>
            <a:off x="2171074" y="4715408"/>
            <a:ext cx="8291027"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9826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3029215"/>
            <a:ext cx="18288000" cy="6158912"/>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9189720"/>
            <a:ext cx="18288000" cy="1114425"/>
          </a:xfrm>
          <a:prstGeom prst="rect">
            <a:avLst/>
          </a:prstGeom>
        </p:spPr>
      </p:pic>
      <p:sp>
        <p:nvSpPr>
          <p:cNvPr id="2" name="Title Placeholder 1"/>
          <p:cNvSpPr>
            <a:spLocks noGrp="1"/>
          </p:cNvSpPr>
          <p:nvPr>
            <p:ph type="title"/>
          </p:nvPr>
        </p:nvSpPr>
        <p:spPr>
          <a:xfrm>
            <a:off x="2177369" y="1206779"/>
            <a:ext cx="14404913" cy="157385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177369" y="3023599"/>
            <a:ext cx="14404913" cy="5175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331208" y="495555"/>
            <a:ext cx="5251073" cy="463802"/>
          </a:xfrm>
          <a:prstGeom prst="rect">
            <a:avLst/>
          </a:prstGeom>
        </p:spPr>
        <p:txBody>
          <a:bodyPr vert="horz" lIns="91440" tIns="45720" rIns="91440" bIns="45720" rtlCol="0" anchor="ctr"/>
          <a:lstStyle>
            <a:lvl1pPr algn="r">
              <a:defRPr sz="1500">
                <a:solidFill>
                  <a:schemeClr val="tx1">
                    <a:tint val="75000"/>
                  </a:schemeClr>
                </a:solidFill>
              </a:defRPr>
            </a:lvl1pPr>
          </a:lstStyle>
          <a:p>
            <a:fld id="{1D8BD707-D9CF-40AE-B4C6-C98DA3205C09}" type="datetimeFigureOut">
              <a:rPr lang="en-US" smtClean="0"/>
              <a:pPr/>
              <a:t>8/14/2023</a:t>
            </a:fld>
            <a:endParaRPr lang="en-US"/>
          </a:p>
        </p:txBody>
      </p:sp>
      <p:sp>
        <p:nvSpPr>
          <p:cNvPr id="5" name="Footer Placeholder 4"/>
          <p:cNvSpPr>
            <a:spLocks noGrp="1"/>
          </p:cNvSpPr>
          <p:nvPr>
            <p:ph type="ftr" sz="quarter" idx="3"/>
          </p:nvPr>
        </p:nvSpPr>
        <p:spPr>
          <a:xfrm>
            <a:off x="2177369" y="493961"/>
            <a:ext cx="8908254" cy="463802"/>
          </a:xfrm>
          <a:prstGeom prst="rect">
            <a:avLst/>
          </a:prstGeom>
        </p:spPr>
        <p:txBody>
          <a:bodyPr vert="horz" lIns="91440" tIns="45720" rIns="91440" bIns="45720" rtlCol="0" anchor="ctr"/>
          <a:lstStyle>
            <a:lvl1pPr algn="l">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091" y="1198460"/>
            <a:ext cx="1216529" cy="755367"/>
          </a:xfrm>
          <a:prstGeom prst="rect">
            <a:avLst/>
          </a:prstGeom>
        </p:spPr>
        <p:txBody>
          <a:bodyPr vert="horz" lIns="91440" tIns="45720" rIns="91440" bIns="45720" rtlCol="0" anchor="t"/>
          <a:lstStyle>
            <a:lvl1pPr algn="r">
              <a:defRPr sz="4200">
                <a:solidFill>
                  <a:schemeClr val="accent1"/>
                </a:solidFill>
              </a:defRPr>
            </a:lvl1pPr>
          </a:lstStyle>
          <a:p>
            <a:fld id="{B6F15528-21DE-4FAA-801E-634DDDAF4B2B}" type="slidenum">
              <a:rPr lang="en-US" smtClean="0"/>
              <a:pPr/>
              <a:t>‹#›</a:t>
            </a:fld>
            <a:endParaRPr lang="en-US"/>
          </a:p>
        </p:txBody>
      </p:sp>
      <p:cxnSp>
        <p:nvCxnSpPr>
          <p:cNvPr id="10" name="Straight Connector 9"/>
          <p:cNvCxnSpPr/>
          <p:nvPr/>
        </p:nvCxnSpPr>
        <p:spPr>
          <a:xfrm>
            <a:off x="0" y="9192620"/>
            <a:ext cx="18288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313986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1371600" rtl="0" eaLnBrk="1" latinLnBrk="0" hangingPunct="1">
        <a:lnSpc>
          <a:spcPct val="90000"/>
        </a:lnSpc>
        <a:spcBef>
          <a:spcPct val="0"/>
        </a:spcBef>
        <a:buNone/>
        <a:defRPr sz="4800" b="0" i="0" kern="1200" cap="all">
          <a:solidFill>
            <a:schemeClr val="tx1"/>
          </a:solidFill>
          <a:effectLst/>
          <a:latin typeface="+mj-lt"/>
          <a:ea typeface="+mj-ea"/>
          <a:cs typeface="+mj-cs"/>
        </a:defRPr>
      </a:lvl1pPr>
    </p:titleStyle>
    <p:bodyStyle>
      <a:lvl1pPr marL="342900" indent="-342900" algn="l" defTabSz="1371600" rtl="0" eaLnBrk="1" latinLnBrk="0" hangingPunct="1">
        <a:lnSpc>
          <a:spcPct val="120000"/>
        </a:lnSpc>
        <a:spcBef>
          <a:spcPts val="1500"/>
        </a:spcBef>
        <a:buClr>
          <a:schemeClr val="accent1"/>
        </a:buClr>
        <a:buSzPct val="100000"/>
        <a:buFont typeface="Arial" panose="020B0604020202020204" pitchFamily="34" charset="0"/>
        <a:buChar char="•"/>
        <a:defRPr sz="3000" kern="1200">
          <a:solidFill>
            <a:schemeClr val="tx1"/>
          </a:solidFill>
          <a:effectLst/>
          <a:latin typeface="+mn-lt"/>
          <a:ea typeface="+mn-ea"/>
          <a:cs typeface="+mn-cs"/>
        </a:defRPr>
      </a:lvl1pPr>
      <a:lvl2pPr marL="10287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2700" kern="1200" cap="none" baseline="0">
          <a:solidFill>
            <a:schemeClr val="tx1"/>
          </a:solidFill>
          <a:effectLst/>
          <a:latin typeface="+mn-lt"/>
          <a:ea typeface="+mn-ea"/>
          <a:cs typeface="+mn-cs"/>
        </a:defRPr>
      </a:lvl2pPr>
      <a:lvl3pPr marL="17145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2400" kern="1200">
          <a:solidFill>
            <a:schemeClr val="tx1"/>
          </a:solidFill>
          <a:effectLst/>
          <a:latin typeface="+mn-lt"/>
          <a:ea typeface="+mn-ea"/>
          <a:cs typeface="+mn-cs"/>
        </a:defRPr>
      </a:lvl3pPr>
      <a:lvl4pPr marL="24003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2100" kern="1200" cap="none" baseline="0">
          <a:solidFill>
            <a:schemeClr val="tx1"/>
          </a:solidFill>
          <a:effectLst/>
          <a:latin typeface="+mn-lt"/>
          <a:ea typeface="+mn-ea"/>
          <a:cs typeface="+mn-cs"/>
        </a:defRPr>
      </a:lvl4pPr>
      <a:lvl5pPr marL="30861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5pPr>
      <a:lvl6pPr marL="37719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6pPr>
      <a:lvl7pPr marL="44577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7pPr>
      <a:lvl8pPr marL="51435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baseline="0">
          <a:solidFill>
            <a:schemeClr val="tx1"/>
          </a:solidFill>
          <a:effectLst/>
          <a:latin typeface="+mn-lt"/>
          <a:ea typeface="+mn-ea"/>
          <a:cs typeface="+mn-cs"/>
        </a:defRPr>
      </a:lvl8pPr>
      <a:lvl9pPr marL="58293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baseline="0">
          <a:solidFill>
            <a:schemeClr val="tx1"/>
          </a:solidFill>
          <a:effectLst/>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 Id="rId30" Type="http://schemas.openxmlformats.org/officeDocument/2006/relationships/image" Target="../media/image6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9" Type="http://schemas.openxmlformats.org/officeDocument/2006/relationships/image" Target="../media/image19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0.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5.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04.png"/></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05.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5.svg"/></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svg"/><Relationship Id="rId7" Type="http://schemas.openxmlformats.org/officeDocument/2006/relationships/image" Target="../media/image29.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31.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5" Type="http://schemas.openxmlformats.org/officeDocument/2006/relationships/image" Target="../media/image25.png"/></Relationships>
</file>

<file path=ppt/slides/_rels/slide6.xml.rels><?xml version="1.0" encoding="UTF-8" standalone="yes"?>
<Relationships xmlns="http://schemas.openxmlformats.org/package/2006/relationships"><Relationship Id="rId39" Type="http://schemas.openxmlformats.org/officeDocument/2006/relationships/image" Target="../media/image31.png"/><Relationship Id="rId3" Type="http://schemas.openxmlformats.org/officeDocument/2006/relationships/image" Target="../media/image5.svg"/><Relationship Id="rId42" Type="http://schemas.openxmlformats.org/officeDocument/2006/relationships/image" Target="../media/image33.png"/><Relationship Id="rId2" Type="http://schemas.openxmlformats.org/officeDocument/2006/relationships/image" Target="../media/image4.png"/><Relationship Id="rId41" Type="http://schemas.microsoft.com/office/2007/relationships/hdphoto" Target="../media/hdphoto1.wdp"/><Relationship Id="rId1" Type="http://schemas.openxmlformats.org/officeDocument/2006/relationships/slideLayout" Target="../slideLayouts/slideLayout7.xml"/><Relationship Id="rId40" Type="http://schemas.openxmlformats.org/officeDocument/2006/relationships/image" Target="../media/image8.png"/><Relationship Id="rId5" Type="http://schemas.openxmlformats.org/officeDocument/2006/relationships/image" Target="../media/image7.svg"/><Relationship Id="rId44" Type="http://schemas.openxmlformats.org/officeDocument/2006/relationships/image" Target="../media/image35.png"/><Relationship Id="rId4" Type="http://schemas.openxmlformats.org/officeDocument/2006/relationships/image" Target="../media/image6.png"/><Relationship Id="rId43"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32" Type="http://schemas.openxmlformats.org/officeDocument/2006/relationships/image" Target="../media/image39.png"/><Relationship Id="rId5" Type="http://schemas.microsoft.com/office/2007/relationships/hdphoto" Target="../media/hdphoto2.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11" Type="http://schemas.openxmlformats.org/officeDocument/2006/relationships/image" Target="../media/image46.png"/></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sp>
        <p:nvSpPr>
          <p:cNvPr id="8" name="AutoShape 8"/>
          <p:cNvSpPr/>
          <p:nvPr/>
        </p:nvSpPr>
        <p:spPr>
          <a:xfrm>
            <a:off x="381000" y="7283358"/>
            <a:ext cx="3195240" cy="0"/>
          </a:xfrm>
          <a:prstGeom prst="line">
            <a:avLst/>
          </a:prstGeom>
          <a:ln w="47625" cap="rnd">
            <a:solidFill>
              <a:srgbClr val="FFFFFF"/>
            </a:solidFill>
            <a:prstDash val="sysDot"/>
            <a:headEnd type="none" w="sm" len="sm"/>
            <a:tailEnd type="none" w="sm" len="sm"/>
          </a:ln>
        </p:spPr>
      </p:sp>
      <p:sp>
        <p:nvSpPr>
          <p:cNvPr id="9" name="AutoShape 9"/>
          <p:cNvSpPr/>
          <p:nvPr/>
        </p:nvSpPr>
        <p:spPr>
          <a:xfrm>
            <a:off x="14406960" y="2101758"/>
            <a:ext cx="3195240" cy="0"/>
          </a:xfrm>
          <a:prstGeom prst="line">
            <a:avLst/>
          </a:prstGeom>
          <a:ln w="47625" cap="rnd">
            <a:solidFill>
              <a:srgbClr val="FFFFFF"/>
            </a:solidFill>
            <a:prstDash val="sysDot"/>
            <a:headEnd type="none" w="sm" len="sm"/>
            <a:tailEnd type="none" w="sm" len="sm"/>
          </a:ln>
        </p:spPr>
      </p:sp>
      <p:sp>
        <p:nvSpPr>
          <p:cNvPr id="14" name="Rectangle 13"/>
          <p:cNvSpPr/>
          <p:nvPr/>
        </p:nvSpPr>
        <p:spPr>
          <a:xfrm>
            <a:off x="685800" y="2265564"/>
            <a:ext cx="16633465" cy="4408194"/>
          </a:xfrm>
          <a:prstGeom prst="rect">
            <a:avLst/>
          </a:prstGeom>
        </p:spPr>
        <p:txBody>
          <a:bodyPr wrap="square">
            <a:spAutoFit/>
          </a:bodyPr>
          <a:lstStyle/>
          <a:p>
            <a:pPr algn="ctr">
              <a:lnSpc>
                <a:spcPct val="150000"/>
              </a:lnSpc>
              <a:defRPr/>
            </a:pPr>
            <a:r>
              <a:rPr lang="en-US" sz="6500" b="1" kern="0">
                <a:solidFill>
                  <a:schemeClr val="bg1"/>
                </a:solidFill>
                <a:latin typeface="Arial"/>
                <a:cs typeface="Arial"/>
                <a:sym typeface="Anton"/>
              </a:rPr>
              <a:t>CHÀO MỪNG CÁC EM </a:t>
            </a:r>
          </a:p>
          <a:p>
            <a:pPr algn="ctr">
              <a:lnSpc>
                <a:spcPct val="150000"/>
              </a:lnSpc>
              <a:defRPr/>
            </a:pPr>
            <a:r>
              <a:rPr lang="en-US" sz="6500" b="1" kern="0">
                <a:solidFill>
                  <a:schemeClr val="bg1"/>
                </a:solidFill>
                <a:latin typeface="Arial"/>
                <a:cs typeface="Arial"/>
                <a:sym typeface="Anton"/>
              </a:rPr>
              <a:t>ĐẾN VỚI BUỔI HỌC </a:t>
            </a:r>
          </a:p>
          <a:p>
            <a:pPr algn="ctr">
              <a:lnSpc>
                <a:spcPct val="150000"/>
              </a:lnSpc>
              <a:defRPr/>
            </a:pPr>
            <a:r>
              <a:rPr lang="en-US" sz="6500" b="1" kern="0">
                <a:solidFill>
                  <a:schemeClr val="bg1"/>
                </a:solidFill>
                <a:latin typeface="Arial"/>
                <a:cs typeface="Arial"/>
                <a:sym typeface="Anton"/>
              </a:rPr>
              <a:t>NGÀY HÔM NAY!</a:t>
            </a:r>
            <a:endParaRPr lang="en-US" sz="6500" kern="0">
              <a:solidFill>
                <a:schemeClr val="bg1"/>
              </a:solidFill>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1" y="9418230"/>
            <a:ext cx="18288000" cy="69393"/>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stretch>
            <a:fillRect/>
          </a:stretch>
        </p:blipFill>
        <p:spPr>
          <a:xfrm>
            <a:off x="8621165" y="5013000"/>
            <a:ext cx="1045669" cy="261000"/>
          </a:xfrm>
          <a:prstGeom prst="rect">
            <a:avLst/>
          </a:prstGeom>
        </p:spPr>
      </p:pic>
      <p:sp>
        <p:nvSpPr>
          <p:cNvPr id="16" name="TextBox 15"/>
          <p:cNvSpPr txBox="1"/>
          <p:nvPr/>
        </p:nvSpPr>
        <p:spPr>
          <a:xfrm>
            <a:off x="7277100" y="2420899"/>
            <a:ext cx="4038600" cy="784830"/>
          </a:xfrm>
          <a:prstGeom prst="rect">
            <a:avLst/>
          </a:prstGeom>
          <a:noFill/>
        </p:spPr>
        <p:txBody>
          <a:bodyPr wrap="square" rtlCol="0">
            <a:spAutoFit/>
          </a:bodyPr>
          <a:lstStyle/>
          <a:p>
            <a:pPr algn="ctr"/>
            <a:r>
              <a:rPr lang="en-US" sz="4500" b="1" dirty="0">
                <a:solidFill>
                  <a:schemeClr val="bg1"/>
                </a:solidFill>
                <a:latin typeface="Arial" panose="020B0604020202020204" pitchFamily="34" charset="0"/>
                <a:cs typeface="Arial" panose="020B0604020202020204" pitchFamily="34" charset="0"/>
              </a:rPr>
              <a:t>ĐỊNH NGHĨA</a:t>
            </a:r>
          </a:p>
        </p:txBody>
      </p:sp>
      <mc:AlternateContent xmlns:mc="http://schemas.openxmlformats.org/markup-compatibility/2006" xmlns:a14="http://schemas.microsoft.com/office/drawing/2010/main">
        <mc:Choice Requires="a14">
          <p:sp>
            <p:nvSpPr>
              <p:cNvPr id="2" name="Rectangle 1"/>
              <p:cNvSpPr/>
              <p:nvPr/>
            </p:nvSpPr>
            <p:spPr>
              <a:xfrm>
                <a:off x="1828800" y="3622250"/>
                <a:ext cx="14935200" cy="3600986"/>
              </a:xfrm>
              <a:prstGeom prst="rect">
                <a:avLst/>
              </a:prstGeom>
            </p:spPr>
            <p:txBody>
              <a:bodyPr wrap="square">
                <a:spAutoFit/>
              </a:bodyPr>
              <a:lstStyle/>
              <a:p>
                <a:pPr algn="just">
                  <a:lnSpc>
                    <a:spcPct val="150000"/>
                  </a:lnSpc>
                  <a:spcAft>
                    <a:spcPts val="800"/>
                  </a:spcAft>
                </a:pPr>
                <a:r>
                  <a:rPr lang="nl-NL" sz="3800" dirty="0">
                    <a:solidFill>
                      <a:schemeClr val="bg1"/>
                    </a:solidFill>
                    <a:latin typeface="Arial" panose="020B0604020202020204" pitchFamily="34" charset="0"/>
                    <a:ea typeface="Times New Roman" panose="02020603050405020304" pitchFamily="18" charset="0"/>
                    <a:cs typeface="Arial" panose="020B0604020202020204" pitchFamily="34" charset="0"/>
                  </a:rPr>
                  <a:t>Cho hai điểm cố định và phân biệt </a:t>
                </a:r>
                <a14:m>
                  <m:oMath xmlns:m="http://schemas.openxmlformats.org/officeDocument/2006/math">
                    <m:sSub>
                      <m:sSubPr>
                        <m:ctrlPr>
                          <a:rPr lang="en-US"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𝐹</m:t>
                        </m:r>
                      </m:e>
                      <m:sub>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1</m:t>
                        </m:r>
                      </m:sub>
                    </m:sSub>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en-US"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𝐹</m:t>
                        </m:r>
                      </m:e>
                      <m:sub>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2</m:t>
                        </m:r>
                      </m:sub>
                    </m:sSub>
                  </m:oMath>
                </a14:m>
                <a:r>
                  <a:rPr lang="nl-NL"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Đặt </a:t>
                </a:r>
                <a14:m>
                  <m:oMath xmlns:m="http://schemas.openxmlformats.org/officeDocument/2006/math">
                    <m:sSub>
                      <m:sSubPr>
                        <m:ctrlPr>
                          <a:rPr lang="en-US"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𝐹</m:t>
                        </m:r>
                      </m:e>
                      <m:sub>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1</m:t>
                        </m:r>
                      </m:sub>
                    </m:sSub>
                    <m:sSub>
                      <m:sSubPr>
                        <m:ctrlPr>
                          <a:rPr lang="en-US"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𝐹</m:t>
                        </m:r>
                      </m:e>
                      <m:sub>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2</m:t>
                        </m:r>
                      </m:sub>
                    </m:sSub>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=2</m:t>
                    </m:r>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𝑐</m:t>
                    </m:r>
                  </m:oMath>
                </a14:m>
                <a:r>
                  <a:rPr lang="nl-NL"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Cho số thực dương a nhỏ hơn c. Tập hợp các điểm M sao cho </a:t>
                </a:r>
                <a14:m>
                  <m:oMath xmlns:m="http://schemas.openxmlformats.org/officeDocument/2006/math">
                    <m:d>
                      <m:dPr>
                        <m:begChr m:val="|"/>
                        <m:endChr m:val="|"/>
                        <m:ctrlPr>
                          <a:rPr lang="en-US"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dPr>
                      <m:e>
                        <m:sSub>
                          <m:sSubPr>
                            <m:ctrlPr>
                              <a:rPr lang="en-US"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𝑀𝐹</m:t>
                            </m:r>
                          </m:e>
                          <m:sub>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1</m:t>
                            </m:r>
                          </m:sub>
                        </m:sSub>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𝑀</m:t>
                        </m:r>
                        <m:sSub>
                          <m:sSubPr>
                            <m:ctrlPr>
                              <a:rPr lang="en-US"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𝐹</m:t>
                            </m:r>
                          </m:e>
                          <m:sub>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2</m:t>
                            </m:r>
                          </m:sub>
                        </m:sSub>
                      </m:e>
                    </m:d>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=2</m:t>
                    </m:r>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𝑎</m:t>
                    </m:r>
                  </m:oMath>
                </a14:m>
                <a:r>
                  <a:rPr lang="nl-NL"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được gọi là đường hypebol (hay hypebol). Hai điểm </a:t>
                </a:r>
                <a14:m>
                  <m:oMath xmlns:m="http://schemas.openxmlformats.org/officeDocument/2006/math">
                    <m:sSub>
                      <m:sSubPr>
                        <m:ctrlPr>
                          <a:rPr lang="en-US"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𝐹</m:t>
                        </m:r>
                      </m:e>
                      <m:sub>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1</m:t>
                        </m:r>
                      </m:sub>
                    </m:sSub>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en-US"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𝐹</m:t>
                        </m:r>
                      </m:e>
                      <m:sub>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2</m:t>
                        </m:r>
                      </m:sub>
                    </m:sSub>
                  </m:oMath>
                </a14:m>
                <a:r>
                  <a:rPr lang="nl-NL"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được gọi là hai tiêu điểm và </a:t>
                </a:r>
                <a14:m>
                  <m:oMath xmlns:m="http://schemas.openxmlformats.org/officeDocument/2006/math">
                    <m:sSub>
                      <m:sSubPr>
                        <m:ctrlPr>
                          <a:rPr lang="en-US"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𝐹</m:t>
                        </m:r>
                      </m:e>
                      <m:sub>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1</m:t>
                        </m:r>
                      </m:sub>
                    </m:sSub>
                    <m:sSub>
                      <m:sSubPr>
                        <m:ctrlPr>
                          <a:rPr lang="en-US"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𝐹</m:t>
                        </m:r>
                      </m:e>
                      <m:sub>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2</m:t>
                        </m:r>
                      </m:sub>
                    </m:sSub>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=2</m:t>
                    </m:r>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𝑐</m:t>
                    </m:r>
                  </m:oMath>
                </a14:m>
                <a:r>
                  <a:rPr lang="nl-NL"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được gọi là tiêu cự của hypebol đó.</a:t>
                </a:r>
                <a:endParaRPr lang="en-US" sz="3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828800" y="3622250"/>
                <a:ext cx="14935200" cy="3600986"/>
              </a:xfrm>
              <a:prstGeom prst="rect">
                <a:avLst/>
              </a:prstGeom>
              <a:blipFill>
                <a:blip r:embed="rId30"/>
                <a:stretch>
                  <a:fillRect l="-1347" r="-1347" b="-2876"/>
                </a:stretch>
              </a:blipFill>
            </p:spPr>
            <p:txBody>
              <a:bodyPr/>
              <a:lstStyle/>
              <a:p>
                <a:r>
                  <a:rPr lang="en-US">
                    <a:noFill/>
                  </a:rPr>
                  <a:t> </a:t>
                </a:r>
              </a:p>
            </p:txBody>
          </p:sp>
        </mc:Fallback>
      </mc:AlternateContent>
    </p:spTree>
    <p:extLst>
      <p:ext uri="{BB962C8B-B14F-4D97-AF65-F5344CB8AC3E}">
        <p14:creationId xmlns:p14="http://schemas.microsoft.com/office/powerpoint/2010/main" val="1266309861"/>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172200" y="3659927"/>
            <a:ext cx="4911922" cy="1407373"/>
          </a:xfrm>
          <a:prstGeom prst="rect">
            <a:avLst/>
          </a:prstGeom>
        </p:spPr>
        <p:txBody>
          <a:bodyPr wrap="none">
            <a:spAutoFit/>
          </a:bodyPr>
          <a:lstStyle/>
          <a:p>
            <a:pPr algn="ctr">
              <a:lnSpc>
                <a:spcPct val="150000"/>
              </a:lnSpc>
            </a:pPr>
            <a:r>
              <a:rPr lang="nl-NL" sz="6500" b="1">
                <a:solidFill>
                  <a:prstClr val="white"/>
                </a:solidFill>
                <a:latin typeface="Arial" panose="020B0604020202020204" pitchFamily="34" charset="0"/>
                <a:ea typeface="Calibri" panose="020F0502020204030204" pitchFamily="34" charset="0"/>
                <a:cs typeface="Arial" panose="020B0604020202020204" pitchFamily="34" charset="0"/>
              </a:rPr>
              <a:t>LUYỆN TẬP</a:t>
            </a:r>
          </a:p>
        </p:txBody>
      </p:sp>
    </p:spTree>
    <p:extLst>
      <p:ext uri="{BB962C8B-B14F-4D97-AF65-F5344CB8AC3E}">
        <p14:creationId xmlns:p14="http://schemas.microsoft.com/office/powerpoint/2010/main" val="1326934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p:nvPr/>
        </p:nvSpPr>
        <p:spPr>
          <a:xfrm>
            <a:off x="7620000" y="767647"/>
            <a:ext cx="2590800" cy="70788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7.24</a:t>
            </a:r>
          </a:p>
        </p:txBody>
      </p:sp>
      <p:sp>
        <p:nvSpPr>
          <p:cNvPr id="3" name="Rectangle 2"/>
          <p:cNvSpPr/>
          <p:nvPr/>
        </p:nvSpPr>
        <p:spPr>
          <a:xfrm>
            <a:off x="304800" y="1611111"/>
            <a:ext cx="17597566" cy="4478149"/>
          </a:xfrm>
          <a:prstGeom prst="rect">
            <a:avLst/>
          </a:prstGeom>
        </p:spPr>
        <p:txBody>
          <a:bodyPr wrap="square">
            <a:spAutoFit/>
          </a:bodyPr>
          <a:lstStyle/>
          <a:p>
            <a:pPr algn="just">
              <a:lnSpc>
                <a:spcPct val="150000"/>
              </a:lnSpc>
            </a:pP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hai</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trạm</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phát</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tín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hiệu</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vô</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tuyến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đặt</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tại</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hai</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vị</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trí</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 B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cách</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nhau</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300 km.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Tại</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cùng</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một</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thời</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điểm</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hai</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trạm</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cùng</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phát</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tín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hiệu</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với</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vận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tốc</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292 000 km/s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để</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một</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tàu</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thủy</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thu</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đo</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độ</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lệch</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thời</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gian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Tín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hiệu</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từ</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đến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sớm</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hơn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tín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hiệu</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từ</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B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là</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0,0005 s.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Từ</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thông</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tin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trên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thể</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xác</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định</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được</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tàu</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thủy</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thuộc</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đường</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hybebol</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nào</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Viết</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phương</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trình</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chính</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tắc</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hypebol</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đó</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theo</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đơn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vị</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kilômét</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9" name="Oval Callout 48"/>
          <p:cNvSpPr/>
          <p:nvPr/>
        </p:nvSpPr>
        <p:spPr>
          <a:xfrm>
            <a:off x="8096022" y="6224838"/>
            <a:ext cx="1638756" cy="623292"/>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7" name="Rectangle 6"/>
              <p:cNvSpPr/>
              <p:nvPr/>
            </p:nvSpPr>
            <p:spPr>
              <a:xfrm>
                <a:off x="347708" y="7141378"/>
                <a:ext cx="17565544" cy="2723823"/>
              </a:xfrm>
              <a:prstGeom prst="rect">
                <a:avLst/>
              </a:prstGeom>
            </p:spPr>
            <p:txBody>
              <a:bodyPr wrap="square">
                <a:spAutoFit/>
              </a:bodyPr>
              <a:lstStyle/>
              <a:p>
                <a:pPr algn="just">
                  <a:lnSpc>
                    <a:spcPct val="150000"/>
                  </a:lnSpc>
                  <a:spcAft>
                    <a:spcPts val="0"/>
                  </a:spcAft>
                </a:pPr>
                <a:r>
                  <a:rPr lang="nl-NL" sz="3800" dirty="0">
                    <a:latin typeface="Arial" panose="020B0604020202020204" pitchFamily="34" charset="0"/>
                    <a:ea typeface="Times New Roman" panose="02020603050405020304" pitchFamily="18" charset="0"/>
                    <a:cs typeface="Arial" panose="020B0604020202020204" pitchFamily="34" charset="0"/>
                  </a:rPr>
                  <a:t>Chọn hệ trục tọa độ Oxy sao cho A, B nằm trên trục Ox, tia Ox trùng với tia OB, O là trung điểm của AB. </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nl-NL" sz="3800" dirty="0">
                    <a:effectLst/>
                    <a:latin typeface="Arial" panose="020B0604020202020204" pitchFamily="34" charset="0"/>
                    <a:ea typeface="Times New Roman" panose="02020603050405020304" pitchFamily="18" charset="0"/>
                    <a:cs typeface="Arial" panose="020B0604020202020204" pitchFamily="34" charset="0"/>
                  </a:rPr>
                  <a:t>Nên tọa độ hai điểm là: </a:t>
                </a:r>
                <a14:m>
                  <m:oMath xmlns:m="http://schemas.openxmlformats.org/officeDocument/2006/math">
                    <m:r>
                      <a:rPr lang="nl-NL" sz="3800" i="1">
                        <a:effectLst/>
                        <a:latin typeface="Cambria Math" panose="02040503050406030204" pitchFamily="18" charset="0"/>
                        <a:ea typeface="Times New Roman" panose="02020603050405020304" pitchFamily="18" charset="0"/>
                        <a:cs typeface="Arial" panose="020B0604020202020204" pitchFamily="34" charset="0"/>
                      </a:rPr>
                      <m:t>𝐴</m:t>
                    </m:r>
                    <m:r>
                      <a:rPr lang="nl-NL" sz="3800" i="1">
                        <a:effectLst/>
                        <a:latin typeface="Cambria Math" panose="02040503050406030204" pitchFamily="18" charset="0"/>
                        <a:ea typeface="Times New Roman" panose="02020603050405020304" pitchFamily="18" charset="0"/>
                        <a:cs typeface="Arial" panose="020B0604020202020204" pitchFamily="34" charset="0"/>
                      </a:rPr>
                      <m:t>(−150; 0)</m:t>
                    </m:r>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3800" i="1">
                        <a:effectLst/>
                        <a:latin typeface="Cambria Math" panose="02040503050406030204" pitchFamily="18" charset="0"/>
                        <a:ea typeface="Times New Roman" panose="02020603050405020304" pitchFamily="18" charset="0"/>
                        <a:cs typeface="Arial" panose="020B0604020202020204" pitchFamily="34" charset="0"/>
                      </a:rPr>
                      <m:t>𝐵</m:t>
                    </m:r>
                    <m:r>
                      <a:rPr lang="nl-NL" sz="3800" i="1">
                        <a:effectLst/>
                        <a:latin typeface="Cambria Math" panose="02040503050406030204" pitchFamily="18" charset="0"/>
                        <a:ea typeface="Times New Roman" panose="02020603050405020304" pitchFamily="18" charset="0"/>
                        <a:cs typeface="Arial" panose="020B0604020202020204" pitchFamily="34" charset="0"/>
                      </a:rPr>
                      <m:t>(150; 0)</m:t>
                    </m:r>
                  </m:oMath>
                </a14:m>
                <a:endParaRPr lang="en-US" sz="38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47708" y="7141378"/>
                <a:ext cx="17565544" cy="2723823"/>
              </a:xfrm>
              <a:prstGeom prst="rect">
                <a:avLst/>
              </a:prstGeom>
              <a:blipFill>
                <a:blip r:embed="rId39"/>
                <a:stretch>
                  <a:fillRect l="-1145" r="-1110" b="-4251"/>
                </a:stretch>
              </a:blipFill>
            </p:spPr>
            <p:txBody>
              <a:bodyPr/>
              <a:lstStyle/>
              <a:p>
                <a:r>
                  <a:rPr lang="en-US">
                    <a:noFill/>
                  </a:rPr>
                  <a:t> </a:t>
                </a:r>
              </a:p>
            </p:txBody>
          </p:sp>
        </mc:Fallback>
      </mc:AlternateContent>
    </p:spTree>
    <p:extLst>
      <p:ext uri="{BB962C8B-B14F-4D97-AF65-F5344CB8AC3E}">
        <p14:creationId xmlns:p14="http://schemas.microsoft.com/office/powerpoint/2010/main" val="397374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 grpId="0"/>
      <p:bldP spid="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207742" y="-266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17971360" y="-4191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mc:AlternateContent xmlns:mc="http://schemas.openxmlformats.org/markup-compatibility/2006" xmlns:a14="http://schemas.microsoft.com/office/drawing/2010/main">
        <mc:Choice Requires="a14">
          <p:sp>
            <p:nvSpPr>
              <p:cNvPr id="2" name="Rectangle 1"/>
              <p:cNvSpPr/>
              <p:nvPr/>
            </p:nvSpPr>
            <p:spPr>
              <a:xfrm>
                <a:off x="521560" y="606172"/>
                <a:ext cx="17449800" cy="9185528"/>
              </a:xfrm>
              <a:prstGeom prst="rect">
                <a:avLst/>
              </a:prstGeom>
            </p:spPr>
            <p:txBody>
              <a:bodyPr wrap="square">
                <a:spAutoFit/>
              </a:bodyPr>
              <a:lstStyle/>
              <a:p>
                <a:pPr algn="just">
                  <a:lnSpc>
                    <a:spcPct val="150000"/>
                  </a:lnSpc>
                  <a:spcAft>
                    <a:spcPts val="0"/>
                  </a:spcAft>
                </a:pPr>
                <a:r>
                  <a:rPr lang="nl-NL" sz="3800" dirty="0">
                    <a:latin typeface="Arial" panose="020B0604020202020204" pitchFamily="34" charset="0"/>
                    <a:ea typeface="Times New Roman" panose="02020603050405020304" pitchFamily="18" charset="0"/>
                    <a:cs typeface="Arial" panose="020B0604020202020204" pitchFamily="34" charset="0"/>
                  </a:rPr>
                  <a:t>Khi đó vị trí tàu thủy là điểm M nằm trên hypebol có 2 tiêu điểm là A và B.</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nl-NL" sz="3800" dirty="0">
                    <a:effectLst/>
                    <a:latin typeface="Arial" panose="020B0604020202020204" pitchFamily="34" charset="0"/>
                    <a:ea typeface="Times New Roman" panose="02020603050405020304" pitchFamily="18" charset="0"/>
                    <a:cs typeface="Arial" panose="020B0604020202020204" pitchFamily="34" charset="0"/>
                  </a:rPr>
                  <a:t>Tín hiệu từ A đến sớm hơn tín hiệu từ B là 0,0005 s nên ta có:</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0"/>
                  </a:spcAft>
                </a:pPr>
                <a:r>
                  <a:rPr lang="nl-NL"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d>
                      <m:dPr>
                        <m:begChr m:val="|"/>
                        <m:endChr m:val="|"/>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dPr>
                      <m:e>
                        <m:r>
                          <a:rPr lang="nl-NL" sz="3800" i="1">
                            <a:effectLst/>
                            <a:latin typeface="Cambria Math" panose="02040503050406030204" pitchFamily="18" charset="0"/>
                            <a:ea typeface="Times New Roman" panose="02020603050405020304" pitchFamily="18" charset="0"/>
                            <a:cs typeface="Arial" panose="020B0604020202020204" pitchFamily="34" charset="0"/>
                          </a:rPr>
                          <m:t>𝑀𝐴</m:t>
                        </m:r>
                        <m:r>
                          <a:rPr lang="nl-NL" sz="3800" i="1">
                            <a:effectLst/>
                            <a:latin typeface="Cambria Math" panose="02040503050406030204" pitchFamily="18" charset="0"/>
                            <a:ea typeface="Times New Roman" panose="02020603050405020304" pitchFamily="18" charset="0"/>
                            <a:cs typeface="Arial" panose="020B0604020202020204" pitchFamily="34" charset="0"/>
                          </a:rPr>
                          <m:t>−</m:t>
                        </m:r>
                        <m:r>
                          <a:rPr lang="nl-NL" sz="3800" i="1">
                            <a:effectLst/>
                            <a:latin typeface="Cambria Math" panose="02040503050406030204" pitchFamily="18" charset="0"/>
                            <a:ea typeface="Times New Roman" panose="02020603050405020304" pitchFamily="18" charset="0"/>
                            <a:cs typeface="Arial" panose="020B0604020202020204" pitchFamily="34" charset="0"/>
                          </a:rPr>
                          <m:t>𝑀𝐵</m:t>
                        </m:r>
                      </m:e>
                    </m:d>
                    <m:r>
                      <a:rPr lang="nl-NL" sz="3800" i="1">
                        <a:effectLst/>
                        <a:latin typeface="Cambria Math" panose="02040503050406030204" pitchFamily="18" charset="0"/>
                        <a:ea typeface="Times New Roman" panose="02020603050405020304" pitchFamily="18" charset="0"/>
                        <a:cs typeface="Arial" panose="020B0604020202020204" pitchFamily="34" charset="0"/>
                      </a:rPr>
                      <m:t>=0,0005. 292 000=146 </m:t>
                    </m:r>
                    <m:r>
                      <a:rPr lang="nl-NL" sz="3800" i="1">
                        <a:effectLst/>
                        <a:latin typeface="Cambria Math" panose="02040503050406030204" pitchFamily="18" charset="0"/>
                        <a:ea typeface="Times New Roman" panose="02020603050405020304" pitchFamily="18" charset="0"/>
                        <a:cs typeface="Arial" panose="020B0604020202020204" pitchFamily="34" charset="0"/>
                      </a:rPr>
                      <m:t>𝑘𝑚</m:t>
                    </m:r>
                  </m:oMath>
                </a14:m>
                <a:r>
                  <a:rPr lang="nl-NL" sz="3800" dirty="0">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nl-NL" sz="3800" dirty="0">
                    <a:effectLst/>
                    <a:latin typeface="Arial" panose="020B0604020202020204" pitchFamily="34" charset="0"/>
                    <a:ea typeface="Times New Roman" panose="02020603050405020304" pitchFamily="18" charset="0"/>
                    <a:cs typeface="Arial" panose="020B0604020202020204" pitchFamily="34" charset="0"/>
                  </a:rPr>
                  <a:t>Gọi phương trình chính tắc của hypebol có dạng:</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0"/>
                  </a:spcAft>
                </a:pPr>
                <a14:m>
                  <m:oMath xmlns:m="http://schemas.openxmlformats.org/officeDocument/2006/math">
                    <m:f>
                      <m:f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fPr>
                      <m:num>
                        <m:sSup>
                          <m:s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pPr>
                          <m:e>
                            <m:r>
                              <a:rPr lang="pt-BR" sz="3800" i="1">
                                <a:effectLst/>
                                <a:latin typeface="Cambria Math" panose="02040503050406030204" pitchFamily="18" charset="0"/>
                                <a:ea typeface="Times New Roman" panose="02020603050405020304" pitchFamily="18" charset="0"/>
                                <a:cs typeface="Arial" panose="020B0604020202020204" pitchFamily="34" charset="0"/>
                              </a:rPr>
                              <m:t>𝑥</m:t>
                            </m:r>
                          </m:e>
                          <m:sup>
                            <m:r>
                              <a:rPr lang="pt-BR" sz="3800" i="1">
                                <a:effectLst/>
                                <a:latin typeface="Cambria Math" panose="02040503050406030204" pitchFamily="18" charset="0"/>
                                <a:ea typeface="Times New Roman" panose="02020603050405020304" pitchFamily="18" charset="0"/>
                                <a:cs typeface="Arial" panose="020B0604020202020204" pitchFamily="34" charset="0"/>
                              </a:rPr>
                              <m:t>2</m:t>
                            </m:r>
                          </m:sup>
                        </m:sSup>
                      </m:num>
                      <m:den>
                        <m:sSup>
                          <m:s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pPr>
                          <m:e>
                            <m:r>
                              <a:rPr lang="pt-BR" sz="3800" i="1">
                                <a:effectLst/>
                                <a:latin typeface="Cambria Math" panose="02040503050406030204" pitchFamily="18" charset="0"/>
                                <a:ea typeface="Times New Roman" panose="02020603050405020304" pitchFamily="18" charset="0"/>
                                <a:cs typeface="Arial" panose="020B0604020202020204" pitchFamily="34" charset="0"/>
                              </a:rPr>
                              <m:t>𝑎</m:t>
                            </m:r>
                          </m:e>
                          <m:sup>
                            <m:r>
                              <a:rPr lang="pt-BR" sz="3800" i="1">
                                <a:effectLst/>
                                <a:latin typeface="Cambria Math" panose="02040503050406030204" pitchFamily="18" charset="0"/>
                                <a:ea typeface="Times New Roman" panose="02020603050405020304" pitchFamily="18" charset="0"/>
                                <a:cs typeface="Arial" panose="020B0604020202020204" pitchFamily="34" charset="0"/>
                              </a:rPr>
                              <m:t>2</m:t>
                            </m:r>
                          </m:sup>
                        </m:sSup>
                      </m:den>
                    </m:f>
                    <m:r>
                      <a:rPr lang="pt-BR" sz="38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fPr>
                      <m:num>
                        <m:sSup>
                          <m:s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pPr>
                          <m:e>
                            <m:r>
                              <a:rPr lang="pt-BR" sz="3800" i="1">
                                <a:effectLst/>
                                <a:latin typeface="Cambria Math" panose="02040503050406030204" pitchFamily="18" charset="0"/>
                                <a:ea typeface="Times New Roman" panose="02020603050405020304" pitchFamily="18" charset="0"/>
                                <a:cs typeface="Arial" panose="020B0604020202020204" pitchFamily="34" charset="0"/>
                              </a:rPr>
                              <m:t>𝑦</m:t>
                            </m:r>
                          </m:e>
                          <m:sup>
                            <m:r>
                              <a:rPr lang="pt-BR" sz="3800" i="1">
                                <a:effectLst/>
                                <a:latin typeface="Cambria Math" panose="02040503050406030204" pitchFamily="18" charset="0"/>
                                <a:ea typeface="Times New Roman" panose="02020603050405020304" pitchFamily="18" charset="0"/>
                                <a:cs typeface="Arial" panose="020B0604020202020204" pitchFamily="34" charset="0"/>
                              </a:rPr>
                              <m:t>2</m:t>
                            </m:r>
                          </m:sup>
                        </m:sSup>
                      </m:num>
                      <m:den>
                        <m:sSup>
                          <m:s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pPr>
                          <m:e>
                            <m:r>
                              <a:rPr lang="pt-BR" sz="3800" i="1">
                                <a:effectLst/>
                                <a:latin typeface="Cambria Math" panose="02040503050406030204" pitchFamily="18" charset="0"/>
                                <a:ea typeface="Times New Roman" panose="02020603050405020304" pitchFamily="18" charset="0"/>
                                <a:cs typeface="Arial" panose="020B0604020202020204" pitchFamily="34" charset="0"/>
                              </a:rPr>
                              <m:t>𝑏</m:t>
                            </m:r>
                          </m:e>
                          <m:sup>
                            <m:r>
                              <a:rPr lang="pt-BR" sz="3800" i="1">
                                <a:effectLst/>
                                <a:latin typeface="Cambria Math" panose="02040503050406030204" pitchFamily="18" charset="0"/>
                                <a:ea typeface="Times New Roman" panose="02020603050405020304" pitchFamily="18" charset="0"/>
                                <a:cs typeface="Arial" panose="020B0604020202020204" pitchFamily="34" charset="0"/>
                              </a:rPr>
                              <m:t>2</m:t>
                            </m:r>
                          </m:sup>
                        </m:sSup>
                      </m:den>
                    </m:f>
                    <m:r>
                      <a:rPr lang="pt-BR" sz="3800" i="1">
                        <a:effectLst/>
                        <a:latin typeface="Cambria Math" panose="02040503050406030204" pitchFamily="18" charset="0"/>
                        <a:ea typeface="Times New Roman" panose="02020603050405020304" pitchFamily="18" charset="0"/>
                        <a:cs typeface="Arial" panose="020B0604020202020204" pitchFamily="34" charset="0"/>
                      </a:rPr>
                      <m:t>=1</m:t>
                    </m:r>
                  </m:oMath>
                </a14:m>
                <a:r>
                  <a:rPr lang="pt-BR" sz="3800" dirty="0">
                    <a:effectLst/>
                    <a:latin typeface="Arial" panose="020B0604020202020204" pitchFamily="34" charset="0"/>
                    <a:ea typeface="Times New Roman" panose="02020603050405020304" pitchFamily="18" charset="0"/>
                    <a:cs typeface="Arial" panose="020B0604020202020204" pitchFamily="34" charset="0"/>
                  </a:rPr>
                  <a:t> </a:t>
                </a:r>
                <a:r>
                  <a:rPr lang="nl-NL" sz="3800" dirty="0">
                    <a:effectLst/>
                    <a:latin typeface="Arial" panose="020B0604020202020204" pitchFamily="34" charset="0"/>
                    <a:ea typeface="Times New Roman" panose="02020603050405020304" pitchFamily="18" charset="0"/>
                    <a:cs typeface="Arial" panose="020B0604020202020204" pitchFamily="34" charset="0"/>
                  </a:rPr>
                  <a:t>với a, b &gt; 0.</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en-US" sz="3800" dirty="0">
                    <a:effectLst/>
                    <a:latin typeface="Arial" panose="020B0604020202020204" pitchFamily="34" charset="0"/>
                    <a:ea typeface="Times New Roman" panose="02020603050405020304" pitchFamily="18" charset="0"/>
                    <a:cs typeface="Arial" panose="020B0604020202020204" pitchFamily="34" charset="0"/>
                  </a:rPr>
                  <a:t>Do </a:t>
                </a:r>
                <a14:m>
                  <m:oMath xmlns:m="http://schemas.openxmlformats.org/officeDocument/2006/math">
                    <m:r>
                      <a:rPr lang="en-US" sz="3800" i="1">
                        <a:effectLst/>
                        <a:latin typeface="Cambria Math" panose="02040503050406030204" pitchFamily="18" charset="0"/>
                        <a:ea typeface="Times New Roman" panose="02020603050405020304" pitchFamily="18" charset="0"/>
                        <a:cs typeface="Arial" panose="020B0604020202020204" pitchFamily="34" charset="0"/>
                      </a:rPr>
                      <m:t>|</m:t>
                    </m:r>
                    <m:r>
                      <a:rPr lang="en-US" sz="3800" i="1">
                        <a:effectLst/>
                        <a:latin typeface="Cambria Math" panose="02040503050406030204" pitchFamily="18" charset="0"/>
                        <a:ea typeface="Times New Roman" panose="02020603050405020304" pitchFamily="18" charset="0"/>
                        <a:cs typeface="Arial" panose="020B0604020202020204" pitchFamily="34" charset="0"/>
                      </a:rPr>
                      <m:t>𝑀𝐴</m:t>
                    </m:r>
                    <m:r>
                      <a:rPr lang="en-US" sz="3800" i="1">
                        <a:effectLst/>
                        <a:latin typeface="Cambria Math" panose="02040503050406030204" pitchFamily="18" charset="0"/>
                        <a:ea typeface="Times New Roman" panose="02020603050405020304" pitchFamily="18" charset="0"/>
                        <a:cs typeface="Arial" panose="020B0604020202020204" pitchFamily="34" charset="0"/>
                      </a:rPr>
                      <m:t>−</m:t>
                    </m:r>
                    <m:r>
                      <a:rPr lang="en-US" sz="3800" i="1">
                        <a:effectLst/>
                        <a:latin typeface="Cambria Math" panose="02040503050406030204" pitchFamily="18" charset="0"/>
                        <a:ea typeface="Times New Roman" panose="02020603050405020304" pitchFamily="18" charset="0"/>
                        <a:cs typeface="Arial" panose="020B0604020202020204" pitchFamily="34" charset="0"/>
                      </a:rPr>
                      <m:t>𝑀𝐵</m:t>
                    </m:r>
                    <m:r>
                      <a:rPr lang="en-US" sz="3800" i="1">
                        <a:effectLst/>
                        <a:latin typeface="Cambria Math" panose="02040503050406030204" pitchFamily="18" charset="0"/>
                        <a:ea typeface="Times New Roman" panose="02020603050405020304" pitchFamily="18" charset="0"/>
                        <a:cs typeface="Arial" panose="020B0604020202020204" pitchFamily="34" charset="0"/>
                      </a:rPr>
                      <m:t>|=146=2</m:t>
                    </m:r>
                    <m:r>
                      <a:rPr lang="en-US" sz="3800" i="1">
                        <a:effectLst/>
                        <a:latin typeface="Cambria Math" panose="02040503050406030204" pitchFamily="18" charset="0"/>
                        <a:ea typeface="Times New Roman" panose="02020603050405020304" pitchFamily="18" charset="0"/>
                        <a:cs typeface="Arial" panose="020B0604020202020204" pitchFamily="34" charset="0"/>
                      </a:rPr>
                      <m:t>𝑎</m:t>
                    </m:r>
                    <m:r>
                      <a:rPr lang="en-US" sz="3800" i="1">
                        <a:effectLst/>
                        <a:latin typeface="Cambria Math" panose="02040503050406030204" pitchFamily="18" charset="0"/>
                        <a:ea typeface="Times New Roman" panose="02020603050405020304" pitchFamily="18" charset="0"/>
                        <a:cs typeface="Arial" panose="020B0604020202020204" pitchFamily="34" charset="0"/>
                      </a:rPr>
                      <m:t> ⇔ </m:t>
                    </m:r>
                    <m:r>
                      <a:rPr lang="en-US" sz="3800" i="1">
                        <a:effectLst/>
                        <a:latin typeface="Cambria Math" panose="02040503050406030204" pitchFamily="18" charset="0"/>
                        <a:ea typeface="Times New Roman" panose="02020603050405020304" pitchFamily="18" charset="0"/>
                        <a:cs typeface="Arial" panose="020B0604020202020204" pitchFamily="34" charset="0"/>
                      </a:rPr>
                      <m:t>𝑎</m:t>
                    </m:r>
                    <m:r>
                      <a:rPr lang="en-US" sz="3800" i="1">
                        <a:effectLst/>
                        <a:latin typeface="Cambria Math" panose="02040503050406030204" pitchFamily="18" charset="0"/>
                        <a:ea typeface="Times New Roman" panose="02020603050405020304" pitchFamily="18" charset="0"/>
                        <a:cs typeface="Arial" panose="020B0604020202020204" pitchFamily="34" charset="0"/>
                      </a:rPr>
                      <m:t>=73</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0"/>
                  </a:spcAft>
                </a:pPr>
                <a:r>
                  <a:rPr lang="en-US" sz="3800" dirty="0">
                    <a:effectLst/>
                    <a:latin typeface="Arial" panose="020B0604020202020204" pitchFamily="34" charset="0"/>
                    <a:ea typeface="Times New Roman" panose="02020603050405020304" pitchFamily="18" charset="0"/>
                    <a:cs typeface="Arial" panose="020B0604020202020204" pitchFamily="34" charset="0"/>
                  </a:rPr>
                  <a:t>Do </a:t>
                </a:r>
                <a:r>
                  <a:rPr lang="en-US" sz="3800" dirty="0" err="1">
                    <a:effectLst/>
                    <a:latin typeface="Arial" panose="020B0604020202020204" pitchFamily="34" charset="0"/>
                    <a:ea typeface="Times New Roman" panose="02020603050405020304" pitchFamily="18" charset="0"/>
                    <a:cs typeface="Arial" panose="020B0604020202020204" pitchFamily="34" charset="0"/>
                  </a:rPr>
                  <a:t>hai</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tiêu</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là</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Times New Roman" panose="02020603050405020304" pitchFamily="18" charset="0"/>
                        <a:cs typeface="Arial" panose="020B0604020202020204" pitchFamily="34" charset="0"/>
                      </a:rPr>
                      <m:t>𝐴</m:t>
                    </m:r>
                    <m:r>
                      <a:rPr lang="en-US" sz="3800" i="1">
                        <a:effectLst/>
                        <a:latin typeface="Cambria Math" panose="02040503050406030204" pitchFamily="18" charset="0"/>
                        <a:ea typeface="Times New Roman" panose="02020603050405020304" pitchFamily="18" charset="0"/>
                        <a:cs typeface="Arial" panose="020B0604020202020204" pitchFamily="34" charset="0"/>
                      </a:rPr>
                      <m:t>(−150;0)</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và</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Times New Roman" panose="02020603050405020304" pitchFamily="18" charset="0"/>
                        <a:cs typeface="Arial" panose="020B0604020202020204" pitchFamily="34" charset="0"/>
                      </a:rPr>
                      <m:t>𝐵</m:t>
                    </m:r>
                    <m:r>
                      <a:rPr lang="en-US" sz="3800" i="1">
                        <a:effectLst/>
                        <a:latin typeface="Cambria Math" panose="02040503050406030204" pitchFamily="18" charset="0"/>
                        <a:ea typeface="Times New Roman" panose="02020603050405020304" pitchFamily="18" charset="0"/>
                        <a:cs typeface="Arial" panose="020B0604020202020204" pitchFamily="34" charset="0"/>
                      </a:rPr>
                      <m:t>(150;0)</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nên</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Times New Roman" panose="02020603050405020304" pitchFamily="18" charset="0"/>
                        <a:cs typeface="Arial" panose="020B0604020202020204" pitchFamily="34" charset="0"/>
                      </a:rPr>
                      <m:t>𝑐</m:t>
                    </m:r>
                    <m:r>
                      <a:rPr lang="en-US" sz="3800" i="1">
                        <a:effectLst/>
                        <a:latin typeface="Cambria Math" panose="02040503050406030204" pitchFamily="18" charset="0"/>
                        <a:ea typeface="Times New Roman" panose="02020603050405020304" pitchFamily="18" charset="0"/>
                        <a:cs typeface="Arial" panose="020B0604020202020204" pitchFamily="34" charset="0"/>
                      </a:rPr>
                      <m:t>=150</m:t>
                    </m:r>
                  </m:oMath>
                </a14:m>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n-US" sz="3800" i="1">
                          <a:effectLst/>
                          <a:latin typeface="Cambria Math" panose="02040503050406030204" pitchFamily="18" charset="0"/>
                          <a:ea typeface="Times New Roman" panose="02020603050405020304" pitchFamily="18" charset="0"/>
                          <a:cs typeface="Arial" panose="020B0604020202020204" pitchFamily="34" charset="0"/>
                        </a:rPr>
                        <m:t>⇒</m:t>
                      </m:r>
                      <m:r>
                        <a:rPr lang="en-US" sz="3800" i="1">
                          <a:effectLst/>
                          <a:latin typeface="Cambria Math" panose="02040503050406030204" pitchFamily="18" charset="0"/>
                          <a:ea typeface="Times New Roman" panose="02020603050405020304" pitchFamily="18" charset="0"/>
                          <a:cs typeface="Arial" panose="020B0604020202020204" pitchFamily="34" charset="0"/>
                        </a:rPr>
                        <m:t>𝑏</m:t>
                      </m:r>
                      <m:r>
                        <a:rPr lang="en-US" sz="3800" i="1">
                          <a:effectLst/>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radPr>
                        <m:deg/>
                        <m:e>
                          <m:sSup>
                            <m:s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3800" i="1">
                                  <a:effectLst/>
                                  <a:latin typeface="Cambria Math" panose="02040503050406030204" pitchFamily="18" charset="0"/>
                                  <a:ea typeface="Times New Roman" panose="02020603050405020304" pitchFamily="18" charset="0"/>
                                  <a:cs typeface="Arial" panose="020B0604020202020204" pitchFamily="34" charset="0"/>
                                </a:rPr>
                                <m:t>𝑐</m:t>
                              </m:r>
                            </m:e>
                            <m:sup>
                              <m:r>
                                <a:rPr lang="en-US" sz="38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3800" i="1">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3800" i="1">
                                  <a:effectLst/>
                                  <a:latin typeface="Cambria Math" panose="02040503050406030204" pitchFamily="18" charset="0"/>
                                  <a:ea typeface="Times New Roman" panose="02020603050405020304" pitchFamily="18" charset="0"/>
                                  <a:cs typeface="Arial" panose="020B0604020202020204" pitchFamily="34" charset="0"/>
                                </a:rPr>
                                <m:t>𝑎</m:t>
                              </m:r>
                            </m:e>
                            <m:sup>
                              <m:r>
                                <a:rPr lang="en-US" sz="3800" i="1">
                                  <a:effectLst/>
                                  <a:latin typeface="Cambria Math" panose="02040503050406030204" pitchFamily="18" charset="0"/>
                                  <a:ea typeface="Times New Roman" panose="02020603050405020304" pitchFamily="18" charset="0"/>
                                  <a:cs typeface="Arial" panose="020B0604020202020204" pitchFamily="34" charset="0"/>
                                </a:rPr>
                                <m:t>2</m:t>
                              </m:r>
                            </m:sup>
                          </m:sSup>
                        </m:e>
                      </m:rad>
                      <m:r>
                        <a:rPr lang="en-US" sz="3800" i="1">
                          <a:effectLst/>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3800" i="1">
                              <a:effectLst/>
                              <a:latin typeface="Cambria Math" panose="02040503050406030204" pitchFamily="18" charset="0"/>
                              <a:ea typeface="Times New Roman" panose="02020603050405020304" pitchFamily="18" charset="0"/>
                              <a:cs typeface="Arial" panose="020B0604020202020204" pitchFamily="34" charset="0"/>
                            </a:rPr>
                            <m:t>17171</m:t>
                          </m:r>
                        </m:e>
                      </m:rad>
                    </m:oMath>
                  </m:oMathPara>
                </a14:m>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en-US" sz="3800" dirty="0" err="1">
                    <a:effectLst/>
                    <a:latin typeface="Arial" panose="020B0604020202020204" pitchFamily="34" charset="0"/>
                    <a:ea typeface="Times New Roman" panose="02020603050405020304" pitchFamily="18" charset="0"/>
                    <a:cs typeface="Arial" panose="020B0604020202020204" pitchFamily="34" charset="0"/>
                  </a:rPr>
                  <a:t>Vậy</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chính</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tắc</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hypebol</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cần</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tìm</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là</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fPr>
                      <m:num>
                        <m:sSup>
                          <m:s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pPr>
                          <m:e>
                            <m:r>
                              <a:rPr lang="pt-BR" sz="3800" i="1">
                                <a:effectLst/>
                                <a:latin typeface="Cambria Math" panose="02040503050406030204" pitchFamily="18" charset="0"/>
                                <a:ea typeface="Times New Roman" panose="02020603050405020304" pitchFamily="18" charset="0"/>
                                <a:cs typeface="Arial" panose="020B0604020202020204" pitchFamily="34" charset="0"/>
                              </a:rPr>
                              <m:t>𝑥</m:t>
                            </m:r>
                          </m:e>
                          <m:sup>
                            <m:r>
                              <a:rPr lang="pt-BR" sz="3800" i="1">
                                <a:effectLst/>
                                <a:latin typeface="Cambria Math" panose="02040503050406030204" pitchFamily="18" charset="0"/>
                                <a:ea typeface="Times New Roman" panose="02020603050405020304" pitchFamily="18" charset="0"/>
                                <a:cs typeface="Arial" panose="020B0604020202020204" pitchFamily="34" charset="0"/>
                              </a:rPr>
                              <m:t>2</m:t>
                            </m:r>
                          </m:sup>
                        </m:sSup>
                      </m:num>
                      <m:den>
                        <m:r>
                          <a:rPr lang="pt-BR" sz="3800" i="1">
                            <a:effectLst/>
                            <a:latin typeface="Cambria Math" panose="02040503050406030204" pitchFamily="18" charset="0"/>
                            <a:ea typeface="Times New Roman" panose="02020603050405020304" pitchFamily="18" charset="0"/>
                            <a:cs typeface="Arial" panose="020B0604020202020204" pitchFamily="34" charset="0"/>
                          </a:rPr>
                          <m:t>5329</m:t>
                        </m:r>
                      </m:den>
                    </m:f>
                    <m:r>
                      <a:rPr lang="pt-BR" sz="38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fPr>
                      <m:num>
                        <m:sSup>
                          <m:s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pPr>
                          <m:e>
                            <m:r>
                              <a:rPr lang="pt-BR" sz="3800" i="1">
                                <a:effectLst/>
                                <a:latin typeface="Cambria Math" panose="02040503050406030204" pitchFamily="18" charset="0"/>
                                <a:ea typeface="Times New Roman" panose="02020603050405020304" pitchFamily="18" charset="0"/>
                                <a:cs typeface="Arial" panose="020B0604020202020204" pitchFamily="34" charset="0"/>
                              </a:rPr>
                              <m:t>𝑦</m:t>
                            </m:r>
                          </m:e>
                          <m:sup>
                            <m:r>
                              <a:rPr lang="pt-BR" sz="3800" i="1">
                                <a:effectLst/>
                                <a:latin typeface="Cambria Math" panose="02040503050406030204" pitchFamily="18" charset="0"/>
                                <a:ea typeface="Times New Roman" panose="02020603050405020304" pitchFamily="18" charset="0"/>
                                <a:cs typeface="Arial" panose="020B0604020202020204" pitchFamily="34" charset="0"/>
                              </a:rPr>
                              <m:t>2</m:t>
                            </m:r>
                          </m:sup>
                        </m:sSup>
                      </m:num>
                      <m:den>
                        <m:r>
                          <a:rPr lang="pt-BR" sz="3800" i="1">
                            <a:effectLst/>
                            <a:latin typeface="Cambria Math" panose="02040503050406030204" pitchFamily="18" charset="0"/>
                            <a:ea typeface="Times New Roman" panose="02020603050405020304" pitchFamily="18" charset="0"/>
                            <a:cs typeface="Arial" panose="020B0604020202020204" pitchFamily="34" charset="0"/>
                          </a:rPr>
                          <m:t>17171</m:t>
                        </m:r>
                      </m:den>
                    </m:f>
                    <m:r>
                      <a:rPr lang="pt-BR" sz="3800" i="1">
                        <a:effectLst/>
                        <a:latin typeface="Cambria Math" panose="02040503050406030204" pitchFamily="18" charset="0"/>
                        <a:ea typeface="Times New Roman" panose="02020603050405020304" pitchFamily="18" charset="0"/>
                        <a:cs typeface="Arial" panose="020B0604020202020204" pitchFamily="34" charset="0"/>
                      </a:rPr>
                      <m:t>=1</m:t>
                    </m:r>
                  </m:oMath>
                </a14:m>
                <a:endParaRPr lang="en-US" sz="38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21560" y="606172"/>
                <a:ext cx="17449800" cy="9185528"/>
              </a:xfrm>
              <a:prstGeom prst="rect">
                <a:avLst/>
              </a:prstGeom>
              <a:blipFill>
                <a:blip r:embed="rId2"/>
                <a:stretch>
                  <a:fillRect l="-1153"/>
                </a:stretch>
              </a:blipFill>
            </p:spPr>
            <p:txBody>
              <a:bodyPr/>
              <a:lstStyle/>
              <a:p>
                <a:r>
                  <a:rPr lang="en-US">
                    <a:noFill/>
                  </a:rPr>
                  <a:t> </a:t>
                </a:r>
              </a:p>
            </p:txBody>
          </p:sp>
        </mc:Fallback>
      </mc:AlternateContent>
      <p:pic>
        <p:nvPicPr>
          <p:cNvPr id="28" name="Picture 27"/>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868093" y="1943100"/>
            <a:ext cx="1643529" cy="762000"/>
          </a:xfrm>
          <a:prstGeom prst="rect">
            <a:avLst/>
          </a:prstGeom>
        </p:spPr>
      </p:pic>
      <p:pic>
        <p:nvPicPr>
          <p:cNvPr id="30" name="Picture 2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6154744" y="8648700"/>
            <a:ext cx="1535113" cy="1421898"/>
          </a:xfrm>
          <a:prstGeom prst="rect">
            <a:avLst/>
          </a:prstGeom>
        </p:spPr>
      </p:pic>
    </p:spTree>
    <p:extLst>
      <p:ext uri="{BB962C8B-B14F-4D97-AF65-F5344CB8AC3E}">
        <p14:creationId xmlns:p14="http://schemas.microsoft.com/office/powerpoint/2010/main" val="3638703398"/>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0" dur="500"/>
                                        <p:tgtEl>
                                          <p:spTgt spid="2">
                                            <p:txEl>
                                              <p:pRg st="3" end="3"/>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fade">
                                      <p:cBhvr>
                                        <p:cTn id="33" dur="500"/>
                                        <p:tgtEl>
                                          <p:spTgt spid="2">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fade">
                                      <p:cBhvr>
                                        <p:cTn id="36" dur="500"/>
                                        <p:tgtEl>
                                          <p:spTgt spid="2">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Effect transition="in" filter="wipe(left)">
                                      <p:cBhvr>
                                        <p:cTn id="4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916400" y="161038"/>
            <a:ext cx="1643529" cy="762000"/>
          </a:xfrm>
          <a:prstGeom prst="rect">
            <a:avLst/>
          </a:prstGeom>
        </p:spPr>
      </p:pic>
      <p:pic>
        <p:nvPicPr>
          <p:cNvPr id="24" name="Picture 18"/>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l="22194" b="33815"/>
          <a:stretch>
            <a:fillRect/>
          </a:stretch>
        </p:blipFill>
        <p:spPr>
          <a:xfrm>
            <a:off x="12029" y="9612226"/>
            <a:ext cx="1364340" cy="665703"/>
          </a:xfrm>
          <a:prstGeom prst="rect">
            <a:avLst/>
          </a:prstGeom>
        </p:spPr>
      </p:pic>
      <p:sp>
        <p:nvSpPr>
          <p:cNvPr id="19" name="Rectangle 18"/>
          <p:cNvSpPr/>
          <p:nvPr/>
        </p:nvSpPr>
        <p:spPr>
          <a:xfrm>
            <a:off x="-152400" y="-571500"/>
            <a:ext cx="18921664" cy="758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TextBox 27"/>
          <p:cNvSpPr txBox="1"/>
          <p:nvPr/>
        </p:nvSpPr>
        <p:spPr>
          <a:xfrm>
            <a:off x="7848600" y="625614"/>
            <a:ext cx="2590800" cy="70788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7.25</a:t>
            </a:r>
          </a:p>
        </p:txBody>
      </p:sp>
      <p:sp>
        <p:nvSpPr>
          <p:cNvPr id="4" name="Rectangle 3"/>
          <p:cNvSpPr/>
          <p:nvPr/>
        </p:nvSpPr>
        <p:spPr>
          <a:xfrm>
            <a:off x="533400" y="1503500"/>
            <a:ext cx="17143856" cy="2615460"/>
          </a:xfrm>
          <a:prstGeom prst="rect">
            <a:avLst/>
          </a:prstGeom>
        </p:spPr>
        <p:txBody>
          <a:bodyPr wrap="square">
            <a:spAutoFit/>
          </a:bodyPr>
          <a:lstStyle/>
          <a:p>
            <a:pPr marL="30480" marR="30480" algn="just">
              <a:lnSpc>
                <a:spcPct val="150000"/>
              </a:lnSpc>
            </a:pP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Khúc</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cua</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con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đường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dạng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hình</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parabol</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đầu</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vào</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khúc</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cua</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cuối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B,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khoảng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AB = 400 m.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Đỉnh</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parabol</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(P)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khúc</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đường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thẳng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AB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khoảng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20 m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đều</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 B (H.7.34).</a:t>
            </a:r>
            <a:endParaRPr lang="en-US" sz="3800" dirty="0">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49400" y="4229100"/>
            <a:ext cx="2750021" cy="5572624"/>
          </a:xfrm>
          <a:prstGeom prst="rect">
            <a:avLst/>
          </a:prstGeom>
        </p:spPr>
      </p:pic>
      <p:sp>
        <p:nvSpPr>
          <p:cNvPr id="6" name="Rectangle 5"/>
          <p:cNvSpPr/>
          <p:nvPr/>
        </p:nvSpPr>
        <p:spPr>
          <a:xfrm>
            <a:off x="533400" y="4473315"/>
            <a:ext cx="11890830" cy="3600986"/>
          </a:xfrm>
          <a:prstGeom prst="rect">
            <a:avLst/>
          </a:prstGeom>
        </p:spPr>
        <p:txBody>
          <a:bodyPr wrap="square">
            <a:spAutoFit/>
          </a:bodyPr>
          <a:lstStyle/>
          <a:p>
            <a:pPr marL="30480" marR="30480" lvl="0" algn="just">
              <a:lnSpc>
                <a:spcPct val="150000"/>
              </a:lnSpc>
            </a:pP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Lập</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phương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trình</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chính</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tắc</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(P),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1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đơn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vị</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đo</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mặt</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phẳng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tọa</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tương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ứng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1 m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thực</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tế</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30480" marR="30480" lvl="0" algn="just">
              <a:lnSpc>
                <a:spcPct val="150000"/>
              </a:lnSpc>
            </a:pP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Lập</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phương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trình</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chính</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tắc</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(P),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1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đơn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vị</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đo</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mặt</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phẳng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tọa</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tương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ứng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1 km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thực</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tế</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127020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anim calcmode="lin" valueType="num">
                                      <p:cBhvr>
                                        <p:cTn id="21" dur="500" fill="hold"/>
                                        <p:tgtEl>
                                          <p:spTgt spid="5"/>
                                        </p:tgtEl>
                                        <p:attrNameLst>
                                          <p:attrName>ppt_x</p:attrName>
                                        </p:attrNameLst>
                                      </p:cBhvr>
                                      <p:tavLst>
                                        <p:tav tm="0">
                                          <p:val>
                                            <p:strVal val="#ppt_x"/>
                                          </p:val>
                                        </p:tav>
                                        <p:tav tm="100000">
                                          <p:val>
                                            <p:strVal val="#ppt_x"/>
                                          </p:val>
                                        </p:tav>
                                      </p:tavLst>
                                    </p:anim>
                                    <p:anim calcmode="lin" valueType="num">
                                      <p:cBhvr>
                                        <p:cTn id="22"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207742" y="-266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17971360" y="-4191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Callout 16"/>
          <p:cNvSpPr/>
          <p:nvPr/>
        </p:nvSpPr>
        <p:spPr>
          <a:xfrm>
            <a:off x="8153400" y="419100"/>
            <a:ext cx="1638756" cy="623292"/>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941098" y="1257300"/>
            <a:ext cx="16356302" cy="1740989"/>
          </a:xfrm>
          <a:prstGeom prst="rect">
            <a:avLst/>
          </a:prstGeom>
        </p:spPr>
        <p:txBody>
          <a:bodyPr wrap="square">
            <a:spAutoFit/>
          </a:bodyPr>
          <a:lstStyle/>
          <a:p>
            <a:pPr algn="just">
              <a:lnSpc>
                <a:spcPct val="150000"/>
              </a:lnSpc>
            </a:pPr>
            <a:r>
              <a:rPr lang="nl-NL" sz="3800" dirty="0">
                <a:latin typeface="Arial" panose="020B0604020202020204" pitchFamily="34" charset="0"/>
                <a:ea typeface="Times New Roman" panose="02020603050405020304" pitchFamily="18" charset="0"/>
              </a:rPr>
              <a:t>Chọn hệ trục tọa độ sao cho đỉnh của parabol trùng với gốc tọa độ O(0; 0) (như hình vẽ).</a:t>
            </a:r>
            <a:endParaRPr lang="en-US" sz="3800" dirty="0">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914018" y="3467100"/>
            <a:ext cx="5410200" cy="6221730"/>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7086600" y="3252936"/>
                <a:ext cx="10366542" cy="6386364"/>
              </a:xfrm>
              <a:prstGeom prst="rect">
                <a:avLst/>
              </a:prstGeom>
            </p:spPr>
            <p:txBody>
              <a:bodyPr wrap="square">
                <a:spAutoFit/>
              </a:bodyPr>
              <a:lstStyle/>
              <a:p>
                <a:pPr algn="just">
                  <a:lnSpc>
                    <a:spcPct val="150000"/>
                  </a:lnSpc>
                  <a:spcBef>
                    <a:spcPts val="300"/>
                  </a:spcBef>
                  <a:spcAft>
                    <a:spcPts val="300"/>
                  </a:spcAft>
                </a:pPr>
                <a:r>
                  <a:rPr lang="en-US" sz="3800" dirty="0">
                    <a:latin typeface="Arial" panose="020B0604020202020204" pitchFamily="34" charset="0"/>
                    <a:ea typeface="Times New Roman" panose="02020603050405020304" pitchFamily="18" charset="0"/>
                    <a:cs typeface="Arial" panose="020B0604020202020204" pitchFamily="34" charset="0"/>
                  </a:rPr>
                  <a:t>a) </a:t>
                </a:r>
                <a:r>
                  <a:rPr lang="en-US" sz="3800" dirty="0" err="1">
                    <a:latin typeface="Arial" panose="020B0604020202020204" pitchFamily="34" charset="0"/>
                    <a:ea typeface="Times New Roman" panose="02020603050405020304" pitchFamily="18" charset="0"/>
                    <a:cs typeface="Arial" panose="020B0604020202020204" pitchFamily="34" charset="0"/>
                  </a:rPr>
                  <a:t>Nếu</a:t>
                </a:r>
                <a:r>
                  <a:rPr lang="en-US" sz="3800" dirty="0">
                    <a:latin typeface="Arial" panose="020B0604020202020204" pitchFamily="34" charset="0"/>
                    <a:ea typeface="Times New Roman" panose="02020603050405020304" pitchFamily="18" charset="0"/>
                    <a:cs typeface="Arial" panose="020B0604020202020204" pitchFamily="34" charset="0"/>
                  </a:rPr>
                  <a:t> 1 </a:t>
                </a:r>
                <a:r>
                  <a:rPr lang="en-US" sz="3800" dirty="0" err="1">
                    <a:latin typeface="Arial" panose="020B0604020202020204" pitchFamily="34" charset="0"/>
                    <a:ea typeface="Times New Roman" panose="02020603050405020304" pitchFamily="18" charset="0"/>
                    <a:cs typeface="Arial" panose="020B0604020202020204" pitchFamily="34" charset="0"/>
                  </a:rPr>
                  <a:t>đơn</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vị</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đo</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trong</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mặt</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phẳng</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tọa</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độ</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tương</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ứng</a:t>
                </a:r>
                <a:r>
                  <a:rPr lang="en-US" sz="3800" dirty="0">
                    <a:latin typeface="Arial" panose="020B0604020202020204" pitchFamily="34" charset="0"/>
                    <a:ea typeface="Times New Roman" panose="02020603050405020304" pitchFamily="18" charset="0"/>
                    <a:cs typeface="Arial" panose="020B0604020202020204" pitchFamily="34" charset="0"/>
                  </a:rPr>
                  <a:t> 1 m </a:t>
                </a:r>
                <a:r>
                  <a:rPr lang="en-US" sz="3800" dirty="0" err="1">
                    <a:latin typeface="Arial" panose="020B0604020202020204" pitchFamily="34" charset="0"/>
                    <a:ea typeface="Times New Roman" panose="02020603050405020304" pitchFamily="18" charset="0"/>
                    <a:cs typeface="Arial" panose="020B0604020202020204" pitchFamily="34" charset="0"/>
                  </a:rPr>
                  <a:t>trên</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thực</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tế</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thì</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tọa</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độ</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các</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điềm</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là</a:t>
                </a:r>
                <a:r>
                  <a:rPr lang="en-US" sz="38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Times New Roman" panose="02020603050405020304" pitchFamily="18" charset="0"/>
                        <a:cs typeface="Arial" panose="020B0604020202020204" pitchFamily="34" charset="0"/>
                      </a:rPr>
                      <m:t>𝐴</m:t>
                    </m:r>
                    <m:r>
                      <a:rPr lang="en-US" sz="3800" i="1">
                        <a:effectLst/>
                        <a:latin typeface="Cambria Math" panose="02040503050406030204" pitchFamily="18" charset="0"/>
                        <a:ea typeface="Times New Roman" panose="02020603050405020304" pitchFamily="18" charset="0"/>
                        <a:cs typeface="Arial" panose="020B0604020202020204" pitchFamily="34" charset="0"/>
                      </a:rPr>
                      <m:t>(20; −200)</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và</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Times New Roman" panose="02020603050405020304" pitchFamily="18" charset="0"/>
                        <a:cs typeface="Arial" panose="020B0604020202020204" pitchFamily="34" charset="0"/>
                      </a:rPr>
                      <m:t>𝐵</m:t>
                    </m:r>
                    <m:r>
                      <a:rPr lang="en-US" sz="3800" i="1">
                        <a:effectLst/>
                        <a:latin typeface="Cambria Math" panose="02040503050406030204" pitchFamily="18" charset="0"/>
                        <a:ea typeface="Times New Roman" panose="02020603050405020304" pitchFamily="18" charset="0"/>
                        <a:cs typeface="Arial" panose="020B0604020202020204" pitchFamily="34" charset="0"/>
                      </a:rPr>
                      <m:t>(20; 200)</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thuộc</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vào</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parabol</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có</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dạng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3800" i="1">
                            <a:effectLst/>
                            <a:latin typeface="Cambria Math" panose="02040503050406030204" pitchFamily="18" charset="0"/>
                            <a:ea typeface="Times New Roman" panose="02020603050405020304" pitchFamily="18" charset="0"/>
                            <a:cs typeface="Arial" panose="020B0604020202020204" pitchFamily="34" charset="0"/>
                          </a:rPr>
                          <m:t>𝑦</m:t>
                        </m:r>
                      </m:e>
                      <m:sup>
                        <m:r>
                          <a:rPr lang="en-US" sz="38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3800" i="1">
                        <a:effectLst/>
                        <a:latin typeface="Cambria Math" panose="02040503050406030204" pitchFamily="18" charset="0"/>
                        <a:ea typeface="Times New Roman" panose="02020603050405020304" pitchFamily="18" charset="0"/>
                        <a:cs typeface="Arial" panose="020B0604020202020204" pitchFamily="34" charset="0"/>
                      </a:rPr>
                      <m:t>=2</m:t>
                    </m:r>
                    <m:r>
                      <a:rPr lang="en-US" sz="3800" i="1">
                        <a:effectLst/>
                        <a:latin typeface="Cambria Math" panose="02040503050406030204" pitchFamily="18" charset="0"/>
                        <a:ea typeface="Times New Roman" panose="02020603050405020304" pitchFamily="18" charset="0"/>
                        <a:cs typeface="Arial" panose="020B0604020202020204" pitchFamily="34" charset="0"/>
                      </a:rPr>
                      <m:t>𝑝𝑥</m:t>
                    </m:r>
                  </m:oMath>
                </a14:m>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300"/>
                  </a:spcBef>
                  <a:spcAft>
                    <a:spcPts val="300"/>
                  </a:spcAft>
                </a:pPr>
                <a:r>
                  <a:rPr lang="en-US" sz="3800" dirty="0" err="1">
                    <a:effectLst/>
                    <a:latin typeface="Arial" panose="020B0604020202020204" pitchFamily="34" charset="0"/>
                    <a:ea typeface="Times New Roman" panose="02020603050405020304" pitchFamily="18" charset="0"/>
                    <a:cs typeface="Arial" panose="020B0604020202020204" pitchFamily="34" charset="0"/>
                  </a:rPr>
                  <a:t>Thay</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tọa</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độ</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3800" dirty="0">
                    <a:effectLst/>
                    <a:latin typeface="Arial" panose="020B0604020202020204" pitchFamily="34" charset="0"/>
                    <a:ea typeface="Times New Roman" panose="02020603050405020304" pitchFamily="18" charset="0"/>
                    <a:cs typeface="Arial" panose="020B0604020202020204" pitchFamily="34" charset="0"/>
                  </a:rPr>
                  <a:t> A </a:t>
                </a:r>
                <a:r>
                  <a:rPr lang="en-US" sz="3800" dirty="0" err="1">
                    <a:effectLst/>
                    <a:latin typeface="Arial" panose="020B0604020202020204" pitchFamily="34" charset="0"/>
                    <a:ea typeface="Times New Roman" panose="02020603050405020304" pitchFamily="18" charset="0"/>
                    <a:cs typeface="Arial" panose="020B0604020202020204" pitchFamily="34" charset="0"/>
                  </a:rPr>
                  <a:t>và</a:t>
                </a:r>
                <a:r>
                  <a:rPr lang="en-US" sz="3800" dirty="0">
                    <a:effectLst/>
                    <a:latin typeface="Arial" panose="020B0604020202020204" pitchFamily="34" charset="0"/>
                    <a:ea typeface="Times New Roman" panose="02020603050405020304" pitchFamily="18" charset="0"/>
                    <a:cs typeface="Arial" panose="020B0604020202020204" pitchFamily="34" charset="0"/>
                  </a:rPr>
                  <a:t> ta </a:t>
                </a:r>
                <a:r>
                  <a:rPr lang="en-US" sz="3800" dirty="0" err="1">
                    <a:effectLst/>
                    <a:latin typeface="Arial" panose="020B0604020202020204" pitchFamily="34" charset="0"/>
                    <a:ea typeface="Times New Roman" panose="02020603050405020304" pitchFamily="18" charset="0"/>
                    <a:cs typeface="Arial" panose="020B0604020202020204" pitchFamily="34" charset="0"/>
                  </a:rPr>
                  <a:t>có</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3800" i="1">
                            <a:effectLst/>
                            <a:latin typeface="Cambria Math" panose="02040503050406030204" pitchFamily="18" charset="0"/>
                            <a:ea typeface="Times New Roman" panose="02020603050405020304" pitchFamily="18" charset="0"/>
                            <a:cs typeface="Arial" panose="020B0604020202020204" pitchFamily="34" charset="0"/>
                          </a:rPr>
                          <m:t>200</m:t>
                        </m:r>
                      </m:e>
                      <m:sup>
                        <m:r>
                          <a:rPr lang="en-US" sz="38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3800" i="1">
                        <a:effectLst/>
                        <a:latin typeface="Cambria Math" panose="02040503050406030204" pitchFamily="18" charset="0"/>
                        <a:ea typeface="Times New Roman" panose="02020603050405020304" pitchFamily="18" charset="0"/>
                        <a:cs typeface="Arial" panose="020B0604020202020204" pitchFamily="34" charset="0"/>
                      </a:rPr>
                      <m:t> = 2</m:t>
                    </m:r>
                    <m:r>
                      <a:rPr lang="en-US" sz="3800" i="1">
                        <a:effectLst/>
                        <a:latin typeface="Cambria Math" panose="02040503050406030204" pitchFamily="18" charset="0"/>
                        <a:ea typeface="Times New Roman" panose="02020603050405020304" pitchFamily="18" charset="0"/>
                        <a:cs typeface="Arial" panose="020B0604020202020204" pitchFamily="34" charset="0"/>
                      </a:rPr>
                      <m:t>𝑝</m:t>
                    </m:r>
                    <m:r>
                      <a:rPr lang="en-US" sz="3800" i="1">
                        <a:effectLst/>
                        <a:latin typeface="Cambria Math" panose="02040503050406030204" pitchFamily="18" charset="0"/>
                        <a:ea typeface="Times New Roman" panose="02020603050405020304" pitchFamily="18" charset="0"/>
                        <a:cs typeface="Arial" panose="020B0604020202020204" pitchFamily="34" charset="0"/>
                      </a:rPr>
                      <m:t>.20 </m:t>
                    </m:r>
                  </m:oMath>
                </a14:m>
                <a:endParaRPr lang="en-US" sz="3800" i="1" dirty="0">
                  <a:effectLst/>
                  <a:latin typeface="Cambria Math" panose="02040503050406030204" pitchFamily="18" charset="0"/>
                  <a:ea typeface="Times New Roman" panose="02020603050405020304" pitchFamily="18" charset="0"/>
                  <a:cs typeface="Arial" panose="020B0604020202020204" pitchFamily="34"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3800" i="1">
                          <a:effectLst/>
                          <a:latin typeface="Cambria Math" panose="02040503050406030204" pitchFamily="18" charset="0"/>
                          <a:ea typeface="Times New Roman" panose="02020603050405020304" pitchFamily="18" charset="0"/>
                          <a:cs typeface="Arial" panose="020B0604020202020204" pitchFamily="34" charset="0"/>
                        </a:rPr>
                        <m:t>⇒ 2</m:t>
                      </m:r>
                      <m:r>
                        <a:rPr lang="en-US" sz="3800" i="1">
                          <a:effectLst/>
                          <a:latin typeface="Cambria Math" panose="02040503050406030204" pitchFamily="18" charset="0"/>
                          <a:ea typeface="Times New Roman" panose="02020603050405020304" pitchFamily="18" charset="0"/>
                          <a:cs typeface="Arial" panose="020B0604020202020204" pitchFamily="34" charset="0"/>
                        </a:rPr>
                        <m:t>𝑝</m:t>
                      </m:r>
                      <m:r>
                        <a:rPr lang="en-US" sz="3800" i="1">
                          <a:effectLst/>
                          <a:latin typeface="Cambria Math" panose="02040503050406030204" pitchFamily="18" charset="0"/>
                          <a:ea typeface="Times New Roman" panose="02020603050405020304" pitchFamily="18" charset="0"/>
                          <a:cs typeface="Arial" panose="020B0604020202020204" pitchFamily="34" charset="0"/>
                        </a:rPr>
                        <m:t> = 2000</m:t>
                      </m:r>
                    </m:oMath>
                  </m:oMathPara>
                </a14:m>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300"/>
                  </a:spcBef>
                  <a:spcAft>
                    <a:spcPts val="300"/>
                  </a:spcAft>
                </a:pPr>
                <a:r>
                  <a:rPr lang="en-US" sz="3800" dirty="0" err="1">
                    <a:effectLst/>
                    <a:latin typeface="Arial" panose="020B0604020202020204" pitchFamily="34" charset="0"/>
                    <a:ea typeface="Times New Roman" panose="02020603050405020304" pitchFamily="18" charset="0"/>
                    <a:cs typeface="Arial" panose="020B0604020202020204" pitchFamily="34" charset="0"/>
                  </a:rPr>
                  <a:t>Vậy</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parabol</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có</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dạng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3800" i="1">
                            <a:effectLst/>
                            <a:latin typeface="Cambria Math" panose="02040503050406030204" pitchFamily="18" charset="0"/>
                            <a:ea typeface="Times New Roman" panose="02020603050405020304" pitchFamily="18" charset="0"/>
                            <a:cs typeface="Arial" panose="020B0604020202020204" pitchFamily="34" charset="0"/>
                          </a:rPr>
                          <m:t>𝑦</m:t>
                        </m:r>
                      </m:e>
                      <m:sup>
                        <m:r>
                          <a:rPr lang="en-US" sz="38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3800" i="1">
                        <a:effectLst/>
                        <a:latin typeface="Cambria Math" panose="02040503050406030204" pitchFamily="18" charset="0"/>
                        <a:ea typeface="Times New Roman" panose="02020603050405020304" pitchFamily="18" charset="0"/>
                        <a:cs typeface="Arial" panose="020B0604020202020204" pitchFamily="34" charset="0"/>
                      </a:rPr>
                      <m:t>=2000</m:t>
                    </m:r>
                    <m:r>
                      <a:rPr lang="en-US" sz="3800" i="1">
                        <a:effectLst/>
                        <a:latin typeface="Cambria Math" panose="02040503050406030204" pitchFamily="18" charset="0"/>
                        <a:ea typeface="Times New Roman" panose="02020603050405020304" pitchFamily="18" charset="0"/>
                        <a:cs typeface="Arial" panose="020B0604020202020204" pitchFamily="34" charset="0"/>
                      </a:rPr>
                      <m:t>𝑥</m:t>
                    </m:r>
                  </m:oMath>
                </a14:m>
                <a:endParaRPr lang="en-US" sz="38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7086600" y="3252936"/>
                <a:ext cx="10366542" cy="6386364"/>
              </a:xfrm>
              <a:prstGeom prst="rect">
                <a:avLst/>
              </a:prstGeom>
              <a:blipFill>
                <a:blip r:embed="rId4"/>
                <a:stretch>
                  <a:fillRect l="-1941" r="-1882" b="-1815"/>
                </a:stretch>
              </a:blipFill>
            </p:spPr>
            <p:txBody>
              <a:bodyPr/>
              <a:lstStyle/>
              <a:p>
                <a:r>
                  <a:rPr lang="en-US">
                    <a:noFill/>
                  </a:rPr>
                  <a:t> </a:t>
                </a:r>
              </a:p>
            </p:txBody>
          </p:sp>
        </mc:Fallback>
      </mc:AlternateContent>
    </p:spTree>
    <p:extLst>
      <p:ext uri="{BB962C8B-B14F-4D97-AF65-F5344CB8AC3E}">
        <p14:creationId xmlns:p14="http://schemas.microsoft.com/office/powerpoint/2010/main" val="288584523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27" dur="500"/>
                                        <p:tgtEl>
                                          <p:spTgt spid="8">
                                            <p:txEl>
                                              <p:pRg st="1" end="1"/>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randombar(horizontal)">
                                      <p:cBhvr>
                                        <p:cTn id="30" dur="500"/>
                                        <p:tgtEl>
                                          <p:spTgt spid="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207742" y="-266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26"/>
          <p:cNvSpPr/>
          <p:nvPr/>
        </p:nvSpPr>
        <p:spPr>
          <a:xfrm>
            <a:off x="17971360" y="-4191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Oval Callout 16"/>
          <p:cNvSpPr/>
          <p:nvPr/>
        </p:nvSpPr>
        <p:spPr>
          <a:xfrm>
            <a:off x="8153400" y="419100"/>
            <a:ext cx="1638756" cy="623292"/>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941098" y="1257300"/>
            <a:ext cx="16356302" cy="174098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Chọn hệ trục tọa độ sao cho đỉnh của parabol trùng với gốc tọa độ O(0; 0) (như hình vẽ).</a:t>
            </a:r>
            <a:endParaRPr kumimoji="0" lang="en-US" sz="3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914018" y="3467100"/>
            <a:ext cx="5410200" cy="622173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7162800" y="3252936"/>
                <a:ext cx="10363200" cy="6386364"/>
              </a:xfrm>
              <a:prstGeom prst="rect">
                <a:avLst/>
              </a:prstGeom>
            </p:spPr>
            <p:txBody>
              <a:bodyPr wrap="square">
                <a:spAutoFit/>
              </a:bodyPr>
              <a:lstStyle/>
              <a:p>
                <a:pPr algn="just">
                  <a:lnSpc>
                    <a:spcPct val="150000"/>
                  </a:lnSpc>
                  <a:spcBef>
                    <a:spcPts val="300"/>
                  </a:spcBef>
                  <a:spcAft>
                    <a:spcPts val="300"/>
                  </a:spcAft>
                </a:pPr>
                <a:r>
                  <a:rPr lang="en-US" sz="3800" dirty="0">
                    <a:latin typeface="Arial" panose="020B0604020202020204" pitchFamily="34" charset="0"/>
                    <a:ea typeface="Times New Roman" panose="02020603050405020304" pitchFamily="18" charset="0"/>
                    <a:cs typeface="Arial" panose="020B0604020202020204" pitchFamily="34" charset="0"/>
                  </a:rPr>
                  <a:t>b) </a:t>
                </a:r>
                <a:r>
                  <a:rPr lang="en-US" sz="3800" dirty="0" err="1">
                    <a:latin typeface="Arial" panose="020B0604020202020204" pitchFamily="34" charset="0"/>
                    <a:ea typeface="Times New Roman" panose="02020603050405020304" pitchFamily="18" charset="0"/>
                    <a:cs typeface="Arial" panose="020B0604020202020204" pitchFamily="34" charset="0"/>
                  </a:rPr>
                  <a:t>Nếu</a:t>
                </a:r>
                <a:r>
                  <a:rPr lang="en-US" sz="3800" dirty="0">
                    <a:latin typeface="Arial" panose="020B0604020202020204" pitchFamily="34" charset="0"/>
                    <a:ea typeface="Times New Roman" panose="02020603050405020304" pitchFamily="18" charset="0"/>
                    <a:cs typeface="Arial" panose="020B0604020202020204" pitchFamily="34" charset="0"/>
                  </a:rPr>
                  <a:t> 1 </a:t>
                </a:r>
                <a:r>
                  <a:rPr lang="en-US" sz="3800" dirty="0" err="1">
                    <a:latin typeface="Arial" panose="020B0604020202020204" pitchFamily="34" charset="0"/>
                    <a:ea typeface="Times New Roman" panose="02020603050405020304" pitchFamily="18" charset="0"/>
                    <a:cs typeface="Arial" panose="020B0604020202020204" pitchFamily="34" charset="0"/>
                  </a:rPr>
                  <a:t>đơn</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vị</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đo</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trong</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mặt</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phẳng</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tọa</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độ</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tương</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ứng</a:t>
                </a:r>
                <a:r>
                  <a:rPr lang="en-US" sz="3800" dirty="0">
                    <a:latin typeface="Arial" panose="020B0604020202020204" pitchFamily="34" charset="0"/>
                    <a:ea typeface="Times New Roman" panose="02020603050405020304" pitchFamily="18" charset="0"/>
                    <a:cs typeface="Arial" panose="020B0604020202020204" pitchFamily="34" charset="0"/>
                  </a:rPr>
                  <a:t> 1 km </a:t>
                </a:r>
                <a:r>
                  <a:rPr lang="en-US" sz="3800" dirty="0" err="1">
                    <a:latin typeface="Arial" panose="020B0604020202020204" pitchFamily="34" charset="0"/>
                    <a:ea typeface="Times New Roman" panose="02020603050405020304" pitchFamily="18" charset="0"/>
                    <a:cs typeface="Arial" panose="020B0604020202020204" pitchFamily="34" charset="0"/>
                  </a:rPr>
                  <a:t>trên</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thực</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tế</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thì</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tọa</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độ</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các</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điềm</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là</a:t>
                </a:r>
                <a:r>
                  <a:rPr lang="en-US" sz="3800" dirty="0">
                    <a:latin typeface="Arial" panose="020B0604020202020204" pitchFamily="34" charset="0"/>
                    <a:ea typeface="Times New Roman" panose="02020603050405020304" pitchFamily="18" charset="0"/>
                    <a:cs typeface="Arial" panose="020B0604020202020204" pitchFamily="34" charset="0"/>
                  </a:rPr>
                  <a:t>: A(0,02; -0,2) </a:t>
                </a:r>
                <a:r>
                  <a:rPr lang="en-US" sz="3800" dirty="0" err="1">
                    <a:latin typeface="Arial" panose="020B0604020202020204" pitchFamily="34" charset="0"/>
                    <a:ea typeface="Times New Roman" panose="02020603050405020304" pitchFamily="18" charset="0"/>
                    <a:cs typeface="Arial" panose="020B0604020202020204" pitchFamily="34" charset="0"/>
                  </a:rPr>
                  <a:t>và</a:t>
                </a:r>
                <a:r>
                  <a:rPr lang="en-US" sz="3800" dirty="0">
                    <a:latin typeface="Arial" panose="020B0604020202020204" pitchFamily="34" charset="0"/>
                    <a:ea typeface="Times New Roman" panose="02020603050405020304" pitchFamily="18" charset="0"/>
                    <a:cs typeface="Arial" panose="020B0604020202020204" pitchFamily="34" charset="0"/>
                  </a:rPr>
                  <a:t> B(0,02; 0,2) </a:t>
                </a:r>
                <a:r>
                  <a:rPr lang="en-US" sz="3800" dirty="0" err="1">
                    <a:latin typeface="Arial" panose="020B0604020202020204" pitchFamily="34" charset="0"/>
                    <a:ea typeface="Times New Roman" panose="02020603050405020304" pitchFamily="18" charset="0"/>
                    <a:cs typeface="Arial" panose="020B0604020202020204" pitchFamily="34" charset="0"/>
                  </a:rPr>
                  <a:t>thuộc</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vào</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parabol</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có</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dạng</a:t>
                </a:r>
                <a:r>
                  <a:rPr lang="en-US" sz="38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3800" i="1">
                            <a:effectLst/>
                            <a:latin typeface="Cambria Math" panose="02040503050406030204" pitchFamily="18" charset="0"/>
                            <a:ea typeface="Times New Roman" panose="02020603050405020304" pitchFamily="18" charset="0"/>
                            <a:cs typeface="Arial" panose="020B0604020202020204" pitchFamily="34" charset="0"/>
                          </a:rPr>
                          <m:t>𝑦</m:t>
                        </m:r>
                      </m:e>
                      <m:sup>
                        <m:r>
                          <a:rPr lang="en-US" sz="38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3800" i="1">
                        <a:effectLst/>
                        <a:latin typeface="Cambria Math" panose="02040503050406030204" pitchFamily="18" charset="0"/>
                        <a:ea typeface="Times New Roman" panose="02020603050405020304" pitchFamily="18" charset="0"/>
                        <a:cs typeface="Arial" panose="020B0604020202020204" pitchFamily="34" charset="0"/>
                      </a:rPr>
                      <m:t>=2</m:t>
                    </m:r>
                    <m:r>
                      <a:rPr lang="en-US" sz="3800" i="1">
                        <a:effectLst/>
                        <a:latin typeface="Cambria Math" panose="02040503050406030204" pitchFamily="18" charset="0"/>
                        <a:ea typeface="Times New Roman" panose="02020603050405020304" pitchFamily="18" charset="0"/>
                        <a:cs typeface="Arial" panose="020B0604020202020204" pitchFamily="34" charset="0"/>
                      </a:rPr>
                      <m:t>𝑝𝑥</m:t>
                    </m:r>
                  </m:oMath>
                </a14:m>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300"/>
                  </a:spcBef>
                  <a:spcAft>
                    <a:spcPts val="300"/>
                  </a:spcAft>
                </a:pPr>
                <a:r>
                  <a:rPr lang="en-US" sz="3800" dirty="0" err="1">
                    <a:effectLst/>
                    <a:latin typeface="Arial" panose="020B0604020202020204" pitchFamily="34" charset="0"/>
                    <a:ea typeface="Times New Roman" panose="02020603050405020304" pitchFamily="18" charset="0"/>
                    <a:cs typeface="Arial" panose="020B0604020202020204" pitchFamily="34" charset="0"/>
                  </a:rPr>
                  <a:t>Thay</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tọa</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độ</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3800" dirty="0">
                    <a:effectLst/>
                    <a:latin typeface="Arial" panose="020B0604020202020204" pitchFamily="34" charset="0"/>
                    <a:ea typeface="Times New Roman" panose="02020603050405020304" pitchFamily="18" charset="0"/>
                    <a:cs typeface="Arial" panose="020B0604020202020204" pitchFamily="34" charset="0"/>
                  </a:rPr>
                  <a:t> A </a:t>
                </a:r>
                <a:r>
                  <a:rPr lang="en-US" sz="3800" dirty="0" err="1">
                    <a:effectLst/>
                    <a:latin typeface="Arial" panose="020B0604020202020204" pitchFamily="34" charset="0"/>
                    <a:ea typeface="Times New Roman" panose="02020603050405020304" pitchFamily="18" charset="0"/>
                    <a:cs typeface="Arial" panose="020B0604020202020204" pitchFamily="34" charset="0"/>
                  </a:rPr>
                  <a:t>và</a:t>
                </a:r>
                <a:r>
                  <a:rPr lang="en-US" sz="3800" dirty="0">
                    <a:effectLst/>
                    <a:latin typeface="Arial" panose="020B0604020202020204" pitchFamily="34" charset="0"/>
                    <a:ea typeface="Times New Roman" panose="02020603050405020304" pitchFamily="18" charset="0"/>
                    <a:cs typeface="Arial" panose="020B0604020202020204" pitchFamily="34" charset="0"/>
                  </a:rPr>
                  <a:t> ta </a:t>
                </a:r>
                <a:r>
                  <a:rPr lang="en-US" sz="3800" dirty="0" err="1">
                    <a:effectLst/>
                    <a:latin typeface="Arial" panose="020B0604020202020204" pitchFamily="34" charset="0"/>
                    <a:ea typeface="Times New Roman" panose="02020603050405020304" pitchFamily="18" charset="0"/>
                    <a:cs typeface="Arial" panose="020B0604020202020204" pitchFamily="34" charset="0"/>
                  </a:rPr>
                  <a:t>có</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sSup>
                        <m:s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3800" i="1">
                              <a:effectLst/>
                              <a:latin typeface="Cambria Math" panose="02040503050406030204" pitchFamily="18" charset="0"/>
                              <a:ea typeface="Times New Roman" panose="02020603050405020304" pitchFamily="18" charset="0"/>
                              <a:cs typeface="Arial" panose="020B0604020202020204" pitchFamily="34" charset="0"/>
                            </a:rPr>
                            <m:t>0,2</m:t>
                          </m:r>
                        </m:e>
                        <m:sup>
                          <m:r>
                            <a:rPr lang="en-US" sz="38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3800" i="1">
                          <a:effectLst/>
                          <a:latin typeface="Cambria Math" panose="02040503050406030204" pitchFamily="18" charset="0"/>
                          <a:ea typeface="Times New Roman" panose="02020603050405020304" pitchFamily="18" charset="0"/>
                          <a:cs typeface="Arial" panose="020B0604020202020204" pitchFamily="34" charset="0"/>
                        </a:rPr>
                        <m:t>=2</m:t>
                      </m:r>
                      <m:r>
                        <a:rPr lang="en-US" sz="3800" i="1">
                          <a:effectLst/>
                          <a:latin typeface="Cambria Math" panose="02040503050406030204" pitchFamily="18" charset="0"/>
                          <a:ea typeface="Times New Roman" panose="02020603050405020304" pitchFamily="18" charset="0"/>
                          <a:cs typeface="Arial" panose="020B0604020202020204" pitchFamily="34" charset="0"/>
                        </a:rPr>
                        <m:t>𝑝</m:t>
                      </m:r>
                      <m:r>
                        <a:rPr lang="en-US" sz="3800" i="1">
                          <a:effectLst/>
                          <a:latin typeface="Cambria Math" panose="02040503050406030204" pitchFamily="18" charset="0"/>
                          <a:ea typeface="Times New Roman" panose="02020603050405020304" pitchFamily="18" charset="0"/>
                          <a:cs typeface="Arial" panose="020B0604020202020204" pitchFamily="34" charset="0"/>
                        </a:rPr>
                        <m:t>.0,02 ⇒ 2</m:t>
                      </m:r>
                      <m:r>
                        <a:rPr lang="en-US" sz="3800" i="1">
                          <a:effectLst/>
                          <a:latin typeface="Cambria Math" panose="02040503050406030204" pitchFamily="18" charset="0"/>
                          <a:ea typeface="Times New Roman" panose="02020603050405020304" pitchFamily="18" charset="0"/>
                          <a:cs typeface="Arial" panose="020B0604020202020204" pitchFamily="34" charset="0"/>
                        </a:rPr>
                        <m:t>𝑝</m:t>
                      </m:r>
                      <m:r>
                        <a:rPr lang="en-US" sz="3800" i="1">
                          <a:effectLst/>
                          <a:latin typeface="Cambria Math" panose="02040503050406030204" pitchFamily="18" charset="0"/>
                          <a:ea typeface="Times New Roman" panose="02020603050405020304" pitchFamily="18" charset="0"/>
                          <a:cs typeface="Arial" panose="020B0604020202020204" pitchFamily="34" charset="0"/>
                        </a:rPr>
                        <m:t> = 2</m:t>
                      </m:r>
                    </m:oMath>
                  </m:oMathPara>
                </a14:m>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300"/>
                  </a:spcBef>
                  <a:spcAft>
                    <a:spcPts val="300"/>
                  </a:spcAft>
                </a:pPr>
                <a:r>
                  <a:rPr lang="en-US" sz="3800" dirty="0" err="1">
                    <a:effectLst/>
                    <a:latin typeface="Arial" panose="020B0604020202020204" pitchFamily="34" charset="0"/>
                    <a:ea typeface="Times New Roman" panose="02020603050405020304" pitchFamily="18" charset="0"/>
                    <a:cs typeface="Arial" panose="020B0604020202020204" pitchFamily="34" charset="0"/>
                  </a:rPr>
                  <a:t>Vậy</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parabol</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có</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dạng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3800" i="1">
                            <a:effectLst/>
                            <a:latin typeface="Cambria Math" panose="02040503050406030204" pitchFamily="18" charset="0"/>
                            <a:ea typeface="Times New Roman" panose="02020603050405020304" pitchFamily="18" charset="0"/>
                            <a:cs typeface="Arial" panose="020B0604020202020204" pitchFamily="34" charset="0"/>
                          </a:rPr>
                          <m:t>𝑦</m:t>
                        </m:r>
                      </m:e>
                      <m:sup>
                        <m:r>
                          <a:rPr lang="en-US" sz="38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3800" i="1">
                        <a:effectLst/>
                        <a:latin typeface="Cambria Math" panose="02040503050406030204" pitchFamily="18" charset="0"/>
                        <a:ea typeface="Times New Roman" panose="02020603050405020304" pitchFamily="18" charset="0"/>
                        <a:cs typeface="Arial" panose="020B0604020202020204" pitchFamily="34" charset="0"/>
                      </a:rPr>
                      <m:t>=2</m:t>
                    </m:r>
                    <m:r>
                      <a:rPr lang="en-US" sz="3800" i="1">
                        <a:effectLst/>
                        <a:latin typeface="Cambria Math" panose="02040503050406030204" pitchFamily="18" charset="0"/>
                        <a:ea typeface="Times New Roman" panose="02020603050405020304" pitchFamily="18" charset="0"/>
                        <a:cs typeface="Arial" panose="020B0604020202020204" pitchFamily="34" charset="0"/>
                      </a:rPr>
                      <m:t>𝑥</m:t>
                    </m:r>
                  </m:oMath>
                </a14:m>
                <a:endParaRPr lang="en-US" sz="38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7162800" y="3252936"/>
                <a:ext cx="10363200" cy="6386364"/>
              </a:xfrm>
              <a:prstGeom prst="rect">
                <a:avLst/>
              </a:prstGeom>
              <a:blipFill>
                <a:blip r:embed="rId4"/>
                <a:stretch>
                  <a:fillRect l="-1941" r="-1941" b="-1815"/>
                </a:stretch>
              </a:blipFill>
            </p:spPr>
            <p:txBody>
              <a:bodyPr/>
              <a:lstStyle/>
              <a:p>
                <a:r>
                  <a:rPr lang="en-US">
                    <a:noFill/>
                  </a:rPr>
                  <a:t> </a:t>
                </a:r>
              </a:p>
            </p:txBody>
          </p:sp>
        </mc:Fallback>
      </mc:AlternateContent>
    </p:spTree>
    <p:extLst>
      <p:ext uri="{BB962C8B-B14F-4D97-AF65-F5344CB8AC3E}">
        <p14:creationId xmlns:p14="http://schemas.microsoft.com/office/powerpoint/2010/main" val="366986867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anim calcmode="lin" valueType="num">
                                      <p:cBhvr>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anim calcmode="lin" valueType="num">
                                      <p:cBhvr>
                                        <p:cTn id="1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4"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381000" y="3390900"/>
            <a:ext cx="5518230" cy="3657600"/>
            <a:chOff x="0" y="0"/>
            <a:chExt cx="2128509" cy="1186950"/>
          </a:xfrm>
        </p:grpSpPr>
        <p:sp>
          <p:nvSpPr>
            <p:cNvPr id="5"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sp>
      </p:grpSp>
      <p:sp>
        <p:nvSpPr>
          <p:cNvPr id="17" name="Rectangle 16"/>
          <p:cNvSpPr/>
          <p:nvPr/>
        </p:nvSpPr>
        <p:spPr>
          <a:xfrm>
            <a:off x="685800" y="4067539"/>
            <a:ext cx="4727388" cy="2092881"/>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solidFill>
                  <a:srgbClr val="FFFFFF"/>
                </a:solidFill>
                <a:latin typeface="Arial"/>
                <a:ea typeface="Calibri" panose="020F0502020204030204" pitchFamily="34" charset="0"/>
                <a:cs typeface="Times New Roman" panose="02020603050405020304" pitchFamily="18" charset="0"/>
                <a:sym typeface="Arial"/>
              </a:rPr>
              <a:t>* Ghi nhớ </a:t>
            </a:r>
          </a:p>
          <a:p>
            <a:pPr algn="ctr">
              <a:lnSpc>
                <a:spcPct val="150000"/>
              </a:lnSpc>
              <a:spcBef>
                <a:spcPts val="600"/>
              </a:spcBef>
              <a:spcAft>
                <a:spcPts val="600"/>
              </a:spcAft>
              <a:buClr>
                <a:srgbClr val="000000"/>
              </a:buClr>
              <a:buFont typeface="Arial"/>
              <a:buNone/>
            </a:pPr>
            <a:r>
              <a:rPr lang="pt-BR" sz="4000" kern="0">
                <a:solidFill>
                  <a:srgbClr val="FFFFFF"/>
                </a:solidFill>
                <a:latin typeface="Arial"/>
                <a:ea typeface="Calibri" panose="020F0502020204030204" pitchFamily="34" charset="0"/>
                <a:cs typeface="Times New Roman" panose="02020603050405020304" pitchFamily="18" charset="0"/>
                <a:sym typeface="Arial"/>
              </a:rPr>
              <a:t>kiến thức trong bài. </a:t>
            </a:r>
          </a:p>
        </p:txBody>
      </p:sp>
      <p:sp>
        <p:nvSpPr>
          <p:cNvPr id="18" name="TextBox 5"/>
          <p:cNvSpPr txBox="1"/>
          <p:nvPr/>
        </p:nvSpPr>
        <p:spPr>
          <a:xfrm>
            <a:off x="5638800" y="1333500"/>
            <a:ext cx="8381999" cy="846386"/>
          </a:xfrm>
          <a:prstGeom prst="rect">
            <a:avLst/>
          </a:prstGeom>
        </p:spPr>
        <p:txBody>
          <a:bodyPr wrap="square" lIns="0" tIns="0" rIns="0" bIns="0" rtlCol="0" anchor="t">
            <a:spAutoFit/>
          </a:bodyPr>
          <a:lstStyle/>
          <a:p>
            <a:pPr>
              <a:spcBef>
                <a:spcPct val="0"/>
              </a:spcBef>
            </a:pPr>
            <a:r>
              <a:rPr lang="en-US" sz="5500" b="1">
                <a:solidFill>
                  <a:srgbClr val="497FB4"/>
                </a:solidFill>
                <a:latin typeface="Arial" panose="020B0604020202020204" pitchFamily="34" charset="0"/>
                <a:cs typeface="Arial" panose="020B0604020202020204" pitchFamily="34" charset="0"/>
              </a:rPr>
              <a:t>HƯỚNG DẪN VỀ NHÀ</a:t>
            </a:r>
          </a:p>
        </p:txBody>
      </p:sp>
      <p:grpSp>
        <p:nvGrpSpPr>
          <p:cNvPr id="19" name="Group 4"/>
          <p:cNvGrpSpPr/>
          <p:nvPr/>
        </p:nvGrpSpPr>
        <p:grpSpPr>
          <a:xfrm>
            <a:off x="6356430" y="3390900"/>
            <a:ext cx="5518230" cy="3657600"/>
            <a:chOff x="0" y="0"/>
            <a:chExt cx="2128509" cy="1186950"/>
          </a:xfrm>
        </p:grpSpPr>
        <p:sp>
          <p:nvSpPr>
            <p:cNvPr id="20"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sp>
      </p:grpSp>
      <p:sp>
        <p:nvSpPr>
          <p:cNvPr id="21" name="Rectangle 20"/>
          <p:cNvSpPr/>
          <p:nvPr/>
        </p:nvSpPr>
        <p:spPr>
          <a:xfrm>
            <a:off x="6661230" y="4067539"/>
            <a:ext cx="4727388"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solidFill>
                  <a:srgbClr val="FFFFFF"/>
                </a:solidFill>
                <a:latin typeface="Arial"/>
                <a:ea typeface="Calibri" panose="020F0502020204030204" pitchFamily="34" charset="0"/>
                <a:cs typeface="Times New Roman" panose="02020603050405020304" pitchFamily="18" charset="0"/>
                <a:sym typeface="Arial"/>
              </a:rPr>
              <a:t>* Hoàn thành các bài tập trong SBT. </a:t>
            </a:r>
          </a:p>
        </p:txBody>
      </p:sp>
      <p:grpSp>
        <p:nvGrpSpPr>
          <p:cNvPr id="22" name="Group 4"/>
          <p:cNvGrpSpPr/>
          <p:nvPr/>
        </p:nvGrpSpPr>
        <p:grpSpPr>
          <a:xfrm>
            <a:off x="12331860" y="3390900"/>
            <a:ext cx="5518230" cy="3657600"/>
            <a:chOff x="0" y="0"/>
            <a:chExt cx="2128509" cy="1186950"/>
          </a:xfrm>
        </p:grpSpPr>
        <p:sp>
          <p:nvSpPr>
            <p:cNvPr id="23"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sp>
      </p:grpSp>
      <p:sp>
        <p:nvSpPr>
          <p:cNvPr id="24" name="Rectangle 23"/>
          <p:cNvSpPr/>
          <p:nvPr/>
        </p:nvSpPr>
        <p:spPr>
          <a:xfrm>
            <a:off x="12448416" y="3768629"/>
            <a:ext cx="5213433" cy="2902141"/>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a:solidFill>
                  <a:srgbClr val="FFFFFF"/>
                </a:solidFill>
                <a:latin typeface="Arial"/>
                <a:ea typeface="Calibri" panose="020F0502020204030204" pitchFamily="34" charset="0"/>
                <a:cs typeface="Times New Roman" panose="02020603050405020304" pitchFamily="18" charset="0"/>
                <a:sym typeface="Arial"/>
              </a:rPr>
              <a:t>* </a:t>
            </a:r>
            <a:r>
              <a:rPr lang="vi-VN" sz="4000" kern="0" dirty="0">
                <a:solidFill>
                  <a:srgbClr val="FFFFFF"/>
                </a:solidFill>
                <a:latin typeface="Arial"/>
                <a:ea typeface="Calibri" panose="020F0502020204030204" pitchFamily="34" charset="0"/>
                <a:cs typeface="Times New Roman" panose="02020603050405020304" pitchFamily="18" charset="0"/>
                <a:sym typeface="Arial"/>
              </a:rPr>
              <a:t>Chuẩn bị trước </a:t>
            </a:r>
            <a:endParaRPr lang="en-US" sz="4000" kern="0" dirty="0">
              <a:solidFill>
                <a:srgbClr val="FFFFFF"/>
              </a:solidFill>
              <a:latin typeface="Arial"/>
              <a:ea typeface="Calibri" panose="020F0502020204030204" pitchFamily="34" charset="0"/>
              <a:cs typeface="Times New Roman" panose="02020603050405020304" pitchFamily="18" charset="0"/>
              <a:sym typeface="Arial"/>
            </a:endParaRPr>
          </a:p>
          <a:p>
            <a:pPr algn="ctr">
              <a:lnSpc>
                <a:spcPct val="150000"/>
              </a:lnSpc>
              <a:spcBef>
                <a:spcPts val="600"/>
              </a:spcBef>
              <a:spcAft>
                <a:spcPts val="600"/>
              </a:spcAft>
              <a:buClr>
                <a:srgbClr val="000000"/>
              </a:buClr>
              <a:buFont typeface="Arial"/>
              <a:buNone/>
            </a:pPr>
            <a:r>
              <a:rPr lang="vi-VN" sz="4000" b="1" kern="0" dirty="0">
                <a:solidFill>
                  <a:srgbClr val="FFFFFF"/>
                </a:solidFill>
                <a:latin typeface="Arial"/>
                <a:ea typeface="Calibri" panose="020F0502020204030204" pitchFamily="34" charset="0"/>
                <a:cs typeface="Times New Roman" panose="02020603050405020304" pitchFamily="18" charset="0"/>
                <a:sym typeface="Arial"/>
              </a:rPr>
              <a:t>''Bài tập cuối chương VII".</a:t>
            </a:r>
            <a:endParaRPr lang="pt-BR" sz="4000" b="1" kern="0" dirty="0">
              <a:solidFill>
                <a:srgbClr val="FFFFFF"/>
              </a:solidFill>
              <a:latin typeface="Arial"/>
              <a:ea typeface="Calibri" panose="020F0502020204030204" pitchFamily="34" charset="0"/>
              <a:cs typeface="Times New Roman" panose="02020603050405020304" pitchFamily="18" charset="0"/>
              <a:sym typeface="Arial"/>
            </a:endParaRPr>
          </a:p>
        </p:txBody>
      </p:sp>
      <p:pic>
        <p:nvPicPr>
          <p:cNvPr id="25"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788" y="784992"/>
            <a:ext cx="1524000" cy="1949751"/>
          </a:xfrm>
          <a:prstGeom prst="rect">
            <a:avLst/>
          </a:prstGeom>
        </p:spPr>
      </p:pic>
      <p:pic>
        <p:nvPicPr>
          <p:cNvPr id="26"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1399">
            <a:off x="14982226" y="7995829"/>
            <a:ext cx="2465055" cy="1777922"/>
          </a:xfrm>
          <a:prstGeom prst="rect">
            <a:avLst/>
          </a:prstGeom>
        </p:spPr>
      </p:pic>
      <p:pic>
        <p:nvPicPr>
          <p:cNvPr id="27"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9938570" flipV="1">
            <a:off x="16417636" y="537624"/>
            <a:ext cx="2488427" cy="1023366"/>
          </a:xfrm>
          <a:prstGeom prst="rect">
            <a:avLst/>
          </a:prstGeom>
        </p:spPr>
      </p:pic>
      <p:pic>
        <p:nvPicPr>
          <p:cNvPr id="2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0275701">
            <a:off x="1155101" y="7807496"/>
            <a:ext cx="1617631" cy="20574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par>
                                <p:cTn id="13" presetID="2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par>
                                <p:cTn id="21" presetID="14" presetClass="entr" presetSubtype="1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par>
                                <p:cTn id="29" presetID="16" presetClass="entr" presetSubtype="21"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1"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160632" y="2528328"/>
            <a:ext cx="13966737" cy="5230344"/>
            <a:chOff x="0" y="0"/>
            <a:chExt cx="6705915" cy="2511269"/>
          </a:xfrm>
        </p:grpSpPr>
        <p:sp>
          <p:nvSpPr>
            <p:cNvPr id="4" name="Freeform 4"/>
            <p:cNvSpPr/>
            <p:nvPr/>
          </p:nvSpPr>
          <p:spPr>
            <a:xfrm>
              <a:off x="0" y="0"/>
              <a:ext cx="6705915" cy="2511269"/>
            </a:xfrm>
            <a:custGeom>
              <a:avLst/>
              <a:gdLst/>
              <a:ahLst/>
              <a:cxnLst/>
              <a:rect l="l" t="t" r="r" b="b"/>
              <a:pathLst>
                <a:path w="6705915" h="2511269">
                  <a:moveTo>
                    <a:pt x="6440485" y="0"/>
                  </a:moveTo>
                  <a:lnTo>
                    <a:pt x="265430" y="0"/>
                  </a:lnTo>
                  <a:cubicBezTo>
                    <a:pt x="265430" y="146050"/>
                    <a:pt x="147320" y="265430"/>
                    <a:pt x="0" y="265430"/>
                  </a:cubicBezTo>
                  <a:lnTo>
                    <a:pt x="0" y="2245839"/>
                  </a:lnTo>
                  <a:cubicBezTo>
                    <a:pt x="146050" y="2245839"/>
                    <a:pt x="265430" y="2363949"/>
                    <a:pt x="265430" y="2511269"/>
                  </a:cubicBezTo>
                  <a:lnTo>
                    <a:pt x="6440485" y="2511269"/>
                  </a:lnTo>
                  <a:cubicBezTo>
                    <a:pt x="6440485" y="2365219"/>
                    <a:pt x="6558595" y="2245839"/>
                    <a:pt x="6705915" y="2245839"/>
                  </a:cubicBezTo>
                  <a:lnTo>
                    <a:pt x="6705915" y="265430"/>
                  </a:lnTo>
                  <a:cubicBezTo>
                    <a:pt x="6559865" y="265430"/>
                    <a:pt x="6440485" y="147320"/>
                    <a:pt x="6440485" y="0"/>
                  </a:cubicBezTo>
                  <a:close/>
                </a:path>
              </a:pathLst>
            </a:custGeom>
            <a:solidFill>
              <a:srgbClr val="497FB4"/>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28700"/>
            <a:ext cx="2780777" cy="275297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flipV="1">
            <a:off x="14428304" y="7050123"/>
            <a:ext cx="2830996" cy="220817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947337" y="548777"/>
            <a:ext cx="1600160" cy="1597493"/>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79847" y="7853922"/>
            <a:ext cx="1794135" cy="1785164"/>
          </a:xfrm>
          <a:prstGeom prst="rect">
            <a:avLst/>
          </a:prstGeom>
        </p:spPr>
      </p:pic>
      <p:sp>
        <p:nvSpPr>
          <p:cNvPr id="11" name="Rectangle 10"/>
          <p:cNvSpPr/>
          <p:nvPr/>
        </p:nvSpPr>
        <p:spPr>
          <a:xfrm>
            <a:off x="4572000" y="3607316"/>
            <a:ext cx="9144000" cy="2907784"/>
          </a:xfrm>
          <a:prstGeom prst="rect">
            <a:avLst/>
          </a:prstGeom>
        </p:spPr>
        <p:txBody>
          <a:bodyPr>
            <a:spAutoFit/>
          </a:bodyPr>
          <a:lstStyle/>
          <a:p>
            <a:pPr lvl="0" algn="ctr">
              <a:lnSpc>
                <a:spcPct val="150000"/>
              </a:lnSpc>
              <a:defRPr/>
            </a:pPr>
            <a: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HẸN GẶP LẠI CÁC EM </a:t>
            </a:r>
            <a:b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br>
            <a: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Ở TIẾT HỌC SAU!</a:t>
            </a:r>
            <a:endParaRPr lang="en-US" sz="6500" b="1" kern="0">
              <a:ln w="0"/>
              <a:solidFill>
                <a:srgbClr val="FFFFFF"/>
              </a:solidFill>
              <a:effectLst>
                <a:outerShdw blurRad="38100" dist="25400" dir="5400000" algn="ctr" rotWithShape="0">
                  <a:srgbClr val="6E747A">
                    <a:alpha val="43000"/>
                  </a:srgbClr>
                </a:outerShdw>
              </a:effectLst>
              <a:latin typeface="Arial"/>
              <a:sym typeface="Arial"/>
            </a:endParaRPr>
          </a:p>
        </p:txBody>
      </p:sp>
      <p:sp>
        <p:nvSpPr>
          <p:cNvPr id="12" name="AutoShape 8"/>
          <p:cNvSpPr/>
          <p:nvPr/>
        </p:nvSpPr>
        <p:spPr>
          <a:xfrm>
            <a:off x="679847" y="7197204"/>
            <a:ext cx="3195240" cy="0"/>
          </a:xfrm>
          <a:prstGeom prst="line">
            <a:avLst/>
          </a:prstGeom>
          <a:ln w="47625" cap="rnd">
            <a:solidFill>
              <a:srgbClr val="FFFFFF"/>
            </a:solidFill>
            <a:prstDash val="sysDot"/>
            <a:headEnd type="none" w="sm" len="sm"/>
            <a:tailEnd type="none" w="sm" len="sm"/>
          </a:ln>
        </p:spPr>
      </p:sp>
      <p:sp>
        <p:nvSpPr>
          <p:cNvPr id="13" name="AutoShape 9"/>
          <p:cNvSpPr/>
          <p:nvPr/>
        </p:nvSpPr>
        <p:spPr>
          <a:xfrm>
            <a:off x="12932129" y="3086100"/>
            <a:ext cx="3195240" cy="0"/>
          </a:xfrm>
          <a:prstGeom prst="line">
            <a:avLst/>
          </a:prstGeom>
          <a:ln w="47625" cap="rnd">
            <a:solidFill>
              <a:srgbClr val="FFFFFF"/>
            </a:solidFill>
            <a:prstDash val="sysDot"/>
            <a:headEnd type="none" w="sm" len="sm"/>
            <a:tailEnd type="none" w="sm" len="sm"/>
          </a:ln>
        </p:spPr>
      </p:sp>
      <p:sp>
        <p:nvSpPr>
          <p:cNvPr id="9" name="TextBox 8">
            <a:extLst>
              <a:ext uri="{FF2B5EF4-FFF2-40B4-BE49-F238E27FC236}">
                <a16:creationId xmlns:a16="http://schemas.microsoft.com/office/drawing/2014/main" id="{4E126F3E-7DD1-268C-4E60-1D4F457B9425}"/>
              </a:ext>
            </a:extLst>
          </p:cNvPr>
          <p:cNvSpPr txBox="1"/>
          <p:nvPr/>
        </p:nvSpPr>
        <p:spPr>
          <a:xfrm>
            <a:off x="4876800" y="7758672"/>
            <a:ext cx="9150350" cy="1477328"/>
          </a:xfrm>
          <a:prstGeom prst="rect">
            <a:avLst/>
          </a:prstGeom>
          <a:noFill/>
        </p:spPr>
        <p:txBody>
          <a:bodyPr wrap="square">
            <a:spAutoFit/>
          </a:bodyPr>
          <a:lstStyle/>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423022" y="1943100"/>
            <a:ext cx="13289555" cy="3093154"/>
          </a:xfrm>
          <a:prstGeom prst="rect">
            <a:avLst/>
          </a:prstGeom>
        </p:spPr>
        <p:txBody>
          <a:bodyPr wrap="square">
            <a:spAutoFit/>
          </a:bodyPr>
          <a:lstStyle/>
          <a:p>
            <a:pPr lvl="0" algn="ctr">
              <a:lnSpc>
                <a:spcPct val="150000"/>
              </a:lnSpc>
              <a:defRPr/>
            </a:pPr>
            <a:r>
              <a:rPr lang="vi-VN" sz="6500" b="1" kern="0" dirty="0">
                <a:solidFill>
                  <a:srgbClr val="FFC000"/>
                </a:solidFill>
              </a:rPr>
              <a:t>CHƯƠNG VII: PHƯƠNG PHÁP TOẠ ĐỘ TRONG MẶT PHẲNG </a:t>
            </a:r>
          </a:p>
        </p:txBody>
      </p:sp>
      <p:sp>
        <p:nvSpPr>
          <p:cNvPr id="13" name="Rectangle 12"/>
          <p:cNvSpPr/>
          <p:nvPr/>
        </p:nvSpPr>
        <p:spPr>
          <a:xfrm>
            <a:off x="3810000" y="5418772"/>
            <a:ext cx="10668000" cy="1477328"/>
          </a:xfrm>
          <a:prstGeom prst="rect">
            <a:avLst/>
          </a:prstGeom>
        </p:spPr>
        <p:txBody>
          <a:bodyPr wrap="square">
            <a:spAutoFit/>
          </a:bodyPr>
          <a:lstStyle/>
          <a:p>
            <a:pPr lvl="0" algn="ctr">
              <a:lnSpc>
                <a:spcPct val="150000"/>
              </a:lnSpc>
              <a:defRPr/>
            </a:pPr>
            <a:r>
              <a:rPr lang="en-US" sz="6000" b="1" kern="0" dirty="0">
                <a:solidFill>
                  <a:schemeClr val="bg1"/>
                </a:solidFill>
                <a:latin typeface="Arial" panose="020B0604020202020204" pitchFamily="34" charset="0"/>
                <a:ea typeface="Calibri" panose="020F0502020204030204" pitchFamily="34" charset="0"/>
                <a:cs typeface="Arial" panose="020B0604020202020204" pitchFamily="34" charset="0"/>
              </a:rPr>
              <a:t>BÀI 22: BA ĐƯỜNG CONIC</a:t>
            </a:r>
            <a:endParaRPr kumimoji="0" lang="en-US" sz="6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38200" y="342900"/>
            <a:ext cx="1101010" cy="1027530"/>
          </a:xfrm>
          <a:prstGeom prst="rect">
            <a:avLst/>
          </a:prstGeom>
        </p:spPr>
      </p:pic>
      <p:sp>
        <p:nvSpPr>
          <p:cNvPr id="17" name="TextBox 16"/>
          <p:cNvSpPr txBox="1"/>
          <p:nvPr/>
        </p:nvSpPr>
        <p:spPr>
          <a:xfrm>
            <a:off x="1939210" y="571726"/>
            <a:ext cx="3581400" cy="707886"/>
          </a:xfrm>
          <a:prstGeom prst="rect">
            <a:avLst/>
          </a:prstGeom>
          <a:noFill/>
        </p:spPr>
        <p:txBody>
          <a:bodyPr wrap="square" rtlCol="0">
            <a:spAutoFit/>
          </a:bodyPr>
          <a:lstStyle/>
          <a:p>
            <a:r>
              <a:rPr lang="nl-NL" sz="4000" b="1" dirty="0">
                <a:solidFill>
                  <a:schemeClr val="tx2"/>
                </a:solidFill>
                <a:latin typeface="Arial" panose="020B0604020202020204" pitchFamily="34" charset="0"/>
                <a:cs typeface="Arial" panose="020B0604020202020204" pitchFamily="34" charset="0"/>
              </a:rPr>
              <a:t>HĐ 1:</a:t>
            </a:r>
            <a:endParaRPr lang="en-US" sz="4000" dirty="0">
              <a:solidFill>
                <a:schemeClr val="tx2"/>
              </a:solidFill>
              <a:latin typeface="Arial" panose="020B0604020202020204" pitchFamily="34" charset="0"/>
              <a:cs typeface="Arial" panose="020B0604020202020204" pitchFamily="34" charset="0"/>
            </a:endParaRPr>
          </a:p>
        </p:txBody>
      </p:sp>
      <p:sp>
        <p:nvSpPr>
          <p:cNvPr id="20" name="Rectangle 19"/>
          <p:cNvSpPr/>
          <p:nvPr/>
        </p:nvSpPr>
        <p:spPr>
          <a:xfrm>
            <a:off x="763515" y="1370933"/>
            <a:ext cx="16762485" cy="3600986"/>
          </a:xfrm>
          <a:prstGeom prst="rect">
            <a:avLst/>
          </a:prstGeom>
        </p:spPr>
        <p:txBody>
          <a:bodyPr wrap="square">
            <a:spAutoFit/>
          </a:bodyPr>
          <a:lstStyle/>
          <a:p>
            <a:pPr algn="just">
              <a:lnSpc>
                <a:spcPct val="150000"/>
              </a:lnSpc>
            </a:pPr>
            <a:r>
              <a:rPr lang="vi-VN" sz="3800" dirty="0">
                <a:solidFill>
                  <a:srgbClr val="000000"/>
                </a:solidFill>
              </a:rPr>
              <a:t>Đính hai đầu của một sợi dây không đàn hồi vào hai vị trí cố định F1, F2 trên một mặt bàn (độ dài sợi dây lớn hơn khoảng cách giữa hai điểm F1, F2 ). Kéo căng sợi dây tại một điểm M bởi một đầu bút dạ (hoặc phấn). Di chuyển đầu bút dạ để nó vẽ trên mặt bàn một đường khép kín (H.7.18).</a:t>
            </a:r>
            <a:endParaRPr lang="en-US" sz="3800" dirty="0">
              <a:solidFill>
                <a:srgbClr val="000000"/>
              </a:solidFill>
            </a:endParaRPr>
          </a:p>
        </p:txBody>
      </p:sp>
      <p:sp>
        <p:nvSpPr>
          <p:cNvPr id="4" name="Rectangle 3"/>
          <p:cNvSpPr/>
          <p:nvPr/>
        </p:nvSpPr>
        <p:spPr>
          <a:xfrm>
            <a:off x="7086600" y="6703831"/>
            <a:ext cx="10668000" cy="2723823"/>
          </a:xfrm>
          <a:prstGeom prst="rect">
            <a:avLst/>
          </a:prstGeom>
        </p:spPr>
        <p:txBody>
          <a:bodyPr wrap="square">
            <a:spAutoFit/>
          </a:bodyPr>
          <a:lstStyle/>
          <a:p>
            <a:pPr algn="just">
              <a:lnSpc>
                <a:spcPct val="150000"/>
              </a:lnSpc>
              <a:spcAft>
                <a:spcPts val="0"/>
              </a:spcAft>
            </a:pPr>
            <a:r>
              <a:rPr lang="nl-NL" sz="3800" dirty="0">
                <a:latin typeface="Arial" panose="020B0604020202020204" pitchFamily="34" charset="0"/>
                <a:ea typeface="Times New Roman" panose="02020603050405020304" pitchFamily="18" charset="0"/>
                <a:cs typeface="Arial" panose="020B0604020202020204" pitchFamily="34" charset="0"/>
              </a:rPr>
              <a:t>a) Đường nhận được liên hệ với hình 7.17b.</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nl-NL" sz="3800" dirty="0">
                <a:latin typeface="Arial" panose="020B0604020202020204" pitchFamily="34" charset="0"/>
                <a:ea typeface="Times New Roman" panose="02020603050405020304" pitchFamily="18" charset="0"/>
                <a:cs typeface="Arial" panose="020B0604020202020204" pitchFamily="34" charset="0"/>
              </a:rPr>
              <a:t>b) Tổng các khoảng cách từ đầu bút tới các vị trí F</a:t>
            </a:r>
            <a:r>
              <a:rPr lang="nl-NL" sz="3800" baseline="-25000" dirty="0">
                <a:latin typeface="Arial" panose="020B0604020202020204" pitchFamily="34" charset="0"/>
                <a:ea typeface="Times New Roman" panose="02020603050405020304" pitchFamily="18" charset="0"/>
                <a:cs typeface="Arial" panose="020B0604020202020204" pitchFamily="34" charset="0"/>
              </a:rPr>
              <a:t>1</a:t>
            </a:r>
            <a:r>
              <a:rPr lang="nl-NL" sz="3800" dirty="0">
                <a:latin typeface="Arial" panose="020B0604020202020204" pitchFamily="34" charset="0"/>
                <a:ea typeface="Times New Roman" panose="02020603050405020304" pitchFamily="18" charset="0"/>
                <a:cs typeface="Arial" panose="020B0604020202020204" pitchFamily="34" charset="0"/>
              </a:rPr>
              <a:t>, F</a:t>
            </a:r>
            <a:r>
              <a:rPr lang="nl-NL" sz="3800" baseline="-25000" dirty="0">
                <a:latin typeface="Arial" panose="020B0604020202020204" pitchFamily="34" charset="0"/>
                <a:ea typeface="Times New Roman" panose="02020603050405020304" pitchFamily="18" charset="0"/>
                <a:cs typeface="Arial" panose="020B0604020202020204" pitchFamily="34" charset="0"/>
              </a:rPr>
              <a:t>2</a:t>
            </a:r>
            <a:r>
              <a:rPr lang="nl-NL" sz="3800" dirty="0">
                <a:latin typeface="Arial" panose="020B0604020202020204" pitchFamily="34" charset="0"/>
                <a:ea typeface="Times New Roman" panose="02020603050405020304" pitchFamily="18" charset="0"/>
                <a:cs typeface="Arial" panose="020B0604020202020204" pitchFamily="34" charset="0"/>
              </a:rPr>
              <a:t> không thay đổi vì nó luôn bằng độ dài dây.</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8" name="Oval Callout 17"/>
          <p:cNvSpPr/>
          <p:nvPr/>
        </p:nvSpPr>
        <p:spPr>
          <a:xfrm>
            <a:off x="11582400" y="5526229"/>
            <a:ext cx="1676400" cy="623292"/>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a:solidFill>
                  <a:schemeClr val="tx1"/>
                </a:solidFill>
              </a:rPr>
              <a:t>Giải</a:t>
            </a:r>
            <a:endParaRPr lang="en-US" sz="3800" b="1">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162800" y="1708829"/>
            <a:ext cx="4038600" cy="784830"/>
          </a:xfrm>
          <a:prstGeom prst="rect">
            <a:avLst/>
          </a:prstGeom>
          <a:noFill/>
        </p:spPr>
        <p:txBody>
          <a:bodyPr wrap="square" rtlCol="0">
            <a:spAutoFit/>
          </a:bodyPr>
          <a:lstStyle/>
          <a:p>
            <a:pPr algn="ctr"/>
            <a:r>
              <a:rPr lang="en-US" sz="4500" b="1">
                <a:solidFill>
                  <a:schemeClr val="bg1"/>
                </a:solidFill>
                <a:latin typeface="Arial" panose="020B0604020202020204" pitchFamily="34" charset="0"/>
                <a:cs typeface="Arial" panose="020B0604020202020204" pitchFamily="34" charset="0"/>
              </a:rPr>
              <a:t>ĐỊNH NGHĨA</a:t>
            </a:r>
            <a:endParaRPr lang="en-US" sz="45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676400" y="3714752"/>
                <a:ext cx="15011400" cy="3600986"/>
              </a:xfrm>
              <a:prstGeom prst="rect">
                <a:avLst/>
              </a:prstGeom>
            </p:spPr>
            <p:txBody>
              <a:bodyPr wrap="square">
                <a:spAutoFit/>
              </a:bodyPr>
              <a:lstStyle/>
              <a:p>
                <a:pPr algn="just">
                  <a:lnSpc>
                    <a:spcPct val="150000"/>
                  </a:lnSpc>
                  <a:spcAft>
                    <a:spcPts val="800"/>
                  </a:spcAft>
                </a:pPr>
                <a:r>
                  <a:rPr lang="nl-NL" sz="3800" dirty="0">
                    <a:latin typeface="Arial" panose="020B0604020202020204" pitchFamily="34" charset="0"/>
                    <a:ea typeface="Times New Roman" panose="02020603050405020304" pitchFamily="18" charset="0"/>
                    <a:cs typeface="Arial" panose="020B0604020202020204" pitchFamily="34" charset="0"/>
                  </a:rPr>
                  <a:t>Cho hai điểm cố định và phân biệt </a:t>
                </a:r>
                <a14:m>
                  <m:oMath xmlns:m="http://schemas.openxmlformats.org/officeDocument/2006/math">
                    <m:sSub>
                      <m:sSub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𝐹</m:t>
                        </m:r>
                      </m:e>
                      <m:sub>
                        <m:r>
                          <a:rPr lang="nl-NL" sz="3800" i="1">
                            <a:effectLst/>
                            <a:latin typeface="Cambria Math" panose="02040503050406030204" pitchFamily="18" charset="0"/>
                            <a:ea typeface="Times New Roman" panose="02020603050405020304" pitchFamily="18" charset="0"/>
                            <a:cs typeface="Arial" panose="020B0604020202020204" pitchFamily="34" charset="0"/>
                          </a:rPr>
                          <m:t>1</m:t>
                        </m:r>
                      </m:sub>
                    </m:sSub>
                    <m:r>
                      <a:rPr lang="nl-NL" sz="3800" i="1">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𝐹</m:t>
                        </m:r>
                      </m:e>
                      <m:sub>
                        <m:r>
                          <a:rPr lang="nl-NL" sz="3800" i="1">
                            <a:effectLst/>
                            <a:latin typeface="Cambria Math" panose="02040503050406030204" pitchFamily="18" charset="0"/>
                            <a:ea typeface="Times New Roman" panose="02020603050405020304" pitchFamily="18" charset="0"/>
                            <a:cs typeface="Arial" panose="020B0604020202020204" pitchFamily="34" charset="0"/>
                          </a:rPr>
                          <m:t>2</m:t>
                        </m:r>
                      </m:sub>
                    </m:sSub>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Đặt </a:t>
                </a:r>
                <a14:m>
                  <m:oMath xmlns:m="http://schemas.openxmlformats.org/officeDocument/2006/math">
                    <m:sSub>
                      <m:sSub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𝐹</m:t>
                        </m:r>
                      </m:e>
                      <m:sub>
                        <m:r>
                          <a:rPr lang="nl-NL" sz="3800" i="1">
                            <a:effectLst/>
                            <a:latin typeface="Cambria Math" panose="02040503050406030204" pitchFamily="18" charset="0"/>
                            <a:ea typeface="Times New Roman" panose="02020603050405020304" pitchFamily="18" charset="0"/>
                            <a:cs typeface="Arial" panose="020B0604020202020204" pitchFamily="34" charset="0"/>
                          </a:rPr>
                          <m:t>1</m:t>
                        </m:r>
                      </m:sub>
                    </m:sSub>
                    <m:sSub>
                      <m:sSub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𝐹</m:t>
                        </m:r>
                      </m:e>
                      <m:sub>
                        <m:r>
                          <a:rPr lang="nl-NL" sz="3800" i="1">
                            <a:effectLst/>
                            <a:latin typeface="Cambria Math" panose="02040503050406030204" pitchFamily="18" charset="0"/>
                            <a:ea typeface="Times New Roman" panose="02020603050405020304" pitchFamily="18" charset="0"/>
                            <a:cs typeface="Arial" panose="020B0604020202020204" pitchFamily="34" charset="0"/>
                          </a:rPr>
                          <m:t>2</m:t>
                        </m:r>
                      </m:sub>
                    </m:sSub>
                    <m:r>
                      <a:rPr lang="nl-NL" sz="3800" i="1">
                        <a:effectLst/>
                        <a:latin typeface="Cambria Math" panose="02040503050406030204" pitchFamily="18" charset="0"/>
                        <a:ea typeface="Times New Roman" panose="02020603050405020304" pitchFamily="18" charset="0"/>
                        <a:cs typeface="Arial" panose="020B0604020202020204" pitchFamily="34" charset="0"/>
                      </a:rPr>
                      <m:t>=2</m:t>
                    </m:r>
                    <m:r>
                      <a:rPr lang="nl-NL" sz="3800" i="1">
                        <a:effectLst/>
                        <a:latin typeface="Cambria Math" panose="02040503050406030204" pitchFamily="18" charset="0"/>
                        <a:ea typeface="Times New Roman" panose="02020603050405020304" pitchFamily="18" charset="0"/>
                        <a:cs typeface="Arial" panose="020B0604020202020204" pitchFamily="34" charset="0"/>
                      </a:rPr>
                      <m:t>𝑐</m:t>
                    </m:r>
                    <m:r>
                      <a:rPr lang="nl-NL" sz="3800" i="1">
                        <a:effectLst/>
                        <a:latin typeface="Cambria Math" panose="02040503050406030204" pitchFamily="18" charset="0"/>
                        <a:ea typeface="Times New Roman" panose="02020603050405020304" pitchFamily="18" charset="0"/>
                        <a:cs typeface="Arial" panose="020B0604020202020204" pitchFamily="34" charset="0"/>
                      </a:rPr>
                      <m:t>&gt;0</m:t>
                    </m:r>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Cho số thực a lớn hơn c. Tập hợp các điểm M sao cho </a:t>
                </a:r>
                <a14:m>
                  <m:oMath xmlns:m="http://schemas.openxmlformats.org/officeDocument/2006/math">
                    <m:sSub>
                      <m:sSub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𝑀𝐹</m:t>
                        </m:r>
                      </m:e>
                      <m:sub>
                        <m:r>
                          <a:rPr lang="nl-NL" sz="3800" i="1">
                            <a:effectLst/>
                            <a:latin typeface="Cambria Math" panose="02040503050406030204" pitchFamily="18" charset="0"/>
                            <a:ea typeface="Times New Roman" panose="02020603050405020304" pitchFamily="18" charset="0"/>
                            <a:cs typeface="Arial" panose="020B0604020202020204" pitchFamily="34" charset="0"/>
                          </a:rPr>
                          <m:t>1</m:t>
                        </m:r>
                      </m:sub>
                    </m:sSub>
                    <m:r>
                      <a:rPr lang="nl-NL" sz="3800" i="1">
                        <a:effectLst/>
                        <a:latin typeface="Cambria Math" panose="02040503050406030204" pitchFamily="18" charset="0"/>
                        <a:ea typeface="Times New Roman" panose="02020603050405020304" pitchFamily="18" charset="0"/>
                        <a:cs typeface="Arial" panose="020B0604020202020204" pitchFamily="34" charset="0"/>
                      </a:rPr>
                      <m:t>+</m:t>
                    </m:r>
                    <m:r>
                      <a:rPr lang="nl-NL" sz="3800" i="1">
                        <a:effectLst/>
                        <a:latin typeface="Cambria Math" panose="02040503050406030204" pitchFamily="18" charset="0"/>
                        <a:ea typeface="Times New Roman" panose="02020603050405020304" pitchFamily="18" charset="0"/>
                        <a:cs typeface="Arial" panose="020B0604020202020204" pitchFamily="34" charset="0"/>
                      </a:rPr>
                      <m:t>𝑀</m:t>
                    </m:r>
                    <m:sSub>
                      <m:sSub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𝐹</m:t>
                        </m:r>
                      </m:e>
                      <m:sub>
                        <m:r>
                          <a:rPr lang="nl-NL" sz="3800" i="1">
                            <a:effectLst/>
                            <a:latin typeface="Cambria Math" panose="02040503050406030204" pitchFamily="18" charset="0"/>
                            <a:ea typeface="Times New Roman" panose="02020603050405020304" pitchFamily="18" charset="0"/>
                            <a:cs typeface="Arial" panose="020B0604020202020204" pitchFamily="34" charset="0"/>
                          </a:rPr>
                          <m:t>2</m:t>
                        </m:r>
                      </m:sub>
                    </m:sSub>
                    <m:r>
                      <a:rPr lang="nl-NL" sz="3800" i="1">
                        <a:effectLst/>
                        <a:latin typeface="Cambria Math" panose="02040503050406030204" pitchFamily="18" charset="0"/>
                        <a:ea typeface="Times New Roman" panose="02020603050405020304" pitchFamily="18" charset="0"/>
                        <a:cs typeface="Arial" panose="020B0604020202020204" pitchFamily="34" charset="0"/>
                      </a:rPr>
                      <m:t>=2</m:t>
                    </m:r>
                    <m:r>
                      <a:rPr lang="nl-NL" sz="3800" i="1">
                        <a:effectLst/>
                        <a:latin typeface="Cambria Math" panose="02040503050406030204" pitchFamily="18" charset="0"/>
                        <a:ea typeface="Times New Roman" panose="02020603050405020304" pitchFamily="18" charset="0"/>
                        <a:cs typeface="Arial" panose="020B0604020202020204" pitchFamily="34" charset="0"/>
                      </a:rPr>
                      <m:t>𝑎</m:t>
                    </m:r>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được gọi là </a:t>
                </a:r>
                <a:r>
                  <a:rPr lang="nl-NL" sz="3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đường elip </a:t>
                </a:r>
                <a:r>
                  <a:rPr lang="nl-NL" sz="3800" dirty="0">
                    <a:effectLst/>
                    <a:latin typeface="Arial" panose="020B0604020202020204" pitchFamily="34" charset="0"/>
                    <a:ea typeface="Times New Roman" panose="02020603050405020304" pitchFamily="18" charset="0"/>
                    <a:cs typeface="Arial" panose="020B0604020202020204" pitchFamily="34" charset="0"/>
                  </a:rPr>
                  <a:t>(hay elip). Hai điểm </a:t>
                </a:r>
                <a14:m>
                  <m:oMath xmlns:m="http://schemas.openxmlformats.org/officeDocument/2006/math">
                    <m:sSub>
                      <m:sSub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𝐹</m:t>
                        </m:r>
                      </m:e>
                      <m:sub>
                        <m:r>
                          <a:rPr lang="nl-NL" sz="3800" i="1">
                            <a:effectLst/>
                            <a:latin typeface="Cambria Math" panose="02040503050406030204" pitchFamily="18" charset="0"/>
                            <a:ea typeface="Times New Roman" panose="02020603050405020304" pitchFamily="18" charset="0"/>
                            <a:cs typeface="Arial" panose="020B0604020202020204" pitchFamily="34" charset="0"/>
                          </a:rPr>
                          <m:t>1</m:t>
                        </m:r>
                      </m:sub>
                    </m:sSub>
                    <m:r>
                      <a:rPr lang="nl-NL" sz="3800" i="1">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𝐹</m:t>
                        </m:r>
                      </m:e>
                      <m:sub>
                        <m:r>
                          <a:rPr lang="nl-NL" sz="3800" i="1">
                            <a:effectLst/>
                            <a:latin typeface="Cambria Math" panose="02040503050406030204" pitchFamily="18" charset="0"/>
                            <a:ea typeface="Times New Roman" panose="02020603050405020304" pitchFamily="18" charset="0"/>
                            <a:cs typeface="Arial" panose="020B0604020202020204" pitchFamily="34" charset="0"/>
                          </a:rPr>
                          <m:t>2</m:t>
                        </m:r>
                      </m:sub>
                    </m:sSub>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được gọi là hai    </a:t>
                </a:r>
                <a:r>
                  <a:rPr lang="nl-NL" sz="3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tiêu điểm </a:t>
                </a:r>
                <a:r>
                  <a:rPr lang="nl-NL" sz="3800" dirty="0">
                    <a:effectLst/>
                    <a:latin typeface="Arial" panose="020B0604020202020204" pitchFamily="34" charset="0"/>
                    <a:ea typeface="Times New Roman" panose="02020603050405020304" pitchFamily="18" charset="0"/>
                    <a:cs typeface="Arial" panose="020B0604020202020204" pitchFamily="34" charset="0"/>
                  </a:rPr>
                  <a:t>và </a:t>
                </a:r>
                <a14:m>
                  <m:oMath xmlns:m="http://schemas.openxmlformats.org/officeDocument/2006/math">
                    <m:sSub>
                      <m:sSub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𝐹</m:t>
                        </m:r>
                      </m:e>
                      <m:sub>
                        <m:r>
                          <a:rPr lang="nl-NL" sz="3800" i="1">
                            <a:effectLst/>
                            <a:latin typeface="Cambria Math" panose="02040503050406030204" pitchFamily="18" charset="0"/>
                            <a:ea typeface="Times New Roman" panose="02020603050405020304" pitchFamily="18" charset="0"/>
                            <a:cs typeface="Arial" panose="020B0604020202020204" pitchFamily="34" charset="0"/>
                          </a:rPr>
                          <m:t>1</m:t>
                        </m:r>
                      </m:sub>
                    </m:sSub>
                    <m:sSub>
                      <m:sSub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𝐹</m:t>
                        </m:r>
                      </m:e>
                      <m:sub>
                        <m:r>
                          <a:rPr lang="nl-NL" sz="3800" i="1">
                            <a:effectLst/>
                            <a:latin typeface="Cambria Math" panose="02040503050406030204" pitchFamily="18" charset="0"/>
                            <a:ea typeface="Times New Roman" panose="02020603050405020304" pitchFamily="18" charset="0"/>
                            <a:cs typeface="Arial" panose="020B0604020202020204" pitchFamily="34" charset="0"/>
                          </a:rPr>
                          <m:t>2</m:t>
                        </m:r>
                      </m:sub>
                    </m:sSub>
                    <m:r>
                      <a:rPr lang="nl-NL" sz="3800" i="1">
                        <a:effectLst/>
                        <a:latin typeface="Cambria Math" panose="02040503050406030204" pitchFamily="18" charset="0"/>
                        <a:ea typeface="Times New Roman" panose="02020603050405020304" pitchFamily="18" charset="0"/>
                        <a:cs typeface="Arial" panose="020B0604020202020204" pitchFamily="34" charset="0"/>
                      </a:rPr>
                      <m:t>=2</m:t>
                    </m:r>
                    <m:r>
                      <a:rPr lang="nl-NL" sz="3800" i="1">
                        <a:effectLst/>
                        <a:latin typeface="Cambria Math" panose="02040503050406030204" pitchFamily="18" charset="0"/>
                        <a:ea typeface="Times New Roman" panose="02020603050405020304" pitchFamily="18" charset="0"/>
                        <a:cs typeface="Arial" panose="020B0604020202020204" pitchFamily="34" charset="0"/>
                      </a:rPr>
                      <m:t>𝑐</m:t>
                    </m:r>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được gọi là </a:t>
                </a:r>
                <a:r>
                  <a:rPr lang="nl-NL" sz="3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tiêu cự </a:t>
                </a:r>
                <a:r>
                  <a:rPr lang="nl-NL" sz="3800" dirty="0">
                    <a:effectLst/>
                    <a:latin typeface="Arial" panose="020B0604020202020204" pitchFamily="34" charset="0"/>
                    <a:ea typeface="Times New Roman" panose="02020603050405020304" pitchFamily="18" charset="0"/>
                    <a:cs typeface="Arial" panose="020B0604020202020204" pitchFamily="34" charset="0"/>
                  </a:rPr>
                  <a:t>của elip đó.</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676400" y="3714752"/>
                <a:ext cx="15011400" cy="3600986"/>
              </a:xfrm>
              <a:prstGeom prst="rect">
                <a:avLst/>
              </a:prstGeom>
              <a:blipFill>
                <a:blip r:embed="rId5"/>
                <a:stretch>
                  <a:fillRect l="-1340" r="-1299" b="-2876"/>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762000" y="202105"/>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Ví dụ 1 (SGK – tr4</a:t>
              </a:r>
              <a:r>
                <a:rPr lang="vi-VN"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9</a:t>
              </a:r>
              <a:r>
                <a:rPr lang="nl-NL"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sp>
        <p:nvSpPr>
          <p:cNvPr id="22" name="Oval Callout 21"/>
          <p:cNvSpPr/>
          <p:nvPr/>
        </p:nvSpPr>
        <p:spPr>
          <a:xfrm>
            <a:off x="8153400" y="3516292"/>
            <a:ext cx="1676400" cy="623292"/>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dirty="0">
                <a:solidFill>
                  <a:schemeClr val="tx1"/>
                </a:solidFill>
              </a:rPr>
              <a:t>Giải</a:t>
            </a:r>
            <a:endParaRPr lang="en-US" sz="3800" b="1" dirty="0">
              <a:solidFill>
                <a:schemeClr val="tx1"/>
              </a:solidFill>
            </a:endParaRPr>
          </a:p>
        </p:txBody>
      </p:sp>
      <p:pic>
        <p:nvPicPr>
          <p:cNvPr id="17" name="Picture 18"/>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194" b="33815"/>
          <a:stretch>
            <a:fillRect/>
          </a:stretch>
        </p:blipFill>
        <p:spPr>
          <a:xfrm flipH="1">
            <a:off x="16932612" y="9621297"/>
            <a:ext cx="1413718" cy="665703"/>
          </a:xfrm>
          <a:prstGeom prst="rect">
            <a:avLst/>
          </a:prstGeom>
        </p:spPr>
      </p:pic>
      <p:pic>
        <p:nvPicPr>
          <p:cNvPr id="19" name="Picture 10"/>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70344">
            <a:off x="-504422" y="9756759"/>
            <a:ext cx="1639790" cy="760266"/>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762000" y="1439938"/>
                <a:ext cx="12077700" cy="1846659"/>
              </a:xfrm>
              <a:prstGeom prst="rect">
                <a:avLst/>
              </a:prstGeom>
            </p:spPr>
            <p:txBody>
              <a:bodyPr wrap="square">
                <a:spAutoFit/>
              </a:bodyPr>
              <a:lstStyle/>
              <a:p>
                <a:pPr algn="just">
                  <a:lnSpc>
                    <a:spcPct val="150000"/>
                  </a:lnSpc>
                  <a:spcAft>
                    <a:spcPts val="800"/>
                  </a:spcAft>
                </a:pPr>
                <a:r>
                  <a:rPr lang="en-US" sz="3800" dirty="0">
                    <a:latin typeface="Arial" panose="020B0604020202020204" pitchFamily="34" charset="0"/>
                    <a:ea typeface="Calibri" panose="020F0502020204030204" pitchFamily="34" charset="0"/>
                    <a:cs typeface="Arial" panose="020B0604020202020204" pitchFamily="34" charset="0"/>
                  </a:rPr>
                  <a:t>Cho </a:t>
                </a:r>
                <a:r>
                  <a:rPr lang="en-US" sz="3800" dirty="0" err="1">
                    <a:latin typeface="Arial" panose="020B0604020202020204" pitchFamily="34" charset="0"/>
                    <a:ea typeface="Calibri" panose="020F0502020204030204" pitchFamily="34" charset="0"/>
                    <a:cs typeface="Arial" panose="020B0604020202020204" pitchFamily="34" charset="0"/>
                  </a:rPr>
                  <a:t>lục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giác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đều</a:t>
                </a:r>
                <a:r>
                  <a:rPr lang="en-US" sz="38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𝐴𝐵𝐶𝐷𝐸𝐹</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Chứng</a:t>
                </a:r>
                <a:r>
                  <a:rPr lang="en-US" sz="3800" dirty="0">
                    <a:effectLst/>
                    <a:latin typeface="Arial" panose="020B0604020202020204" pitchFamily="34" charset="0"/>
                    <a:ea typeface="Calibri" panose="020F0502020204030204" pitchFamily="34" charset="0"/>
                    <a:cs typeface="Arial" panose="020B0604020202020204" pitchFamily="34" charset="0"/>
                  </a:rPr>
                  <a:t> minh </a:t>
                </a:r>
                <a:r>
                  <a:rPr lang="en-US" sz="3800" dirty="0" err="1">
                    <a:effectLst/>
                    <a:latin typeface="Arial" panose="020B0604020202020204" pitchFamily="34" charset="0"/>
                    <a:ea typeface="Calibri" panose="020F0502020204030204" pitchFamily="34" charset="0"/>
                    <a:cs typeface="Arial" panose="020B0604020202020204" pitchFamily="34" charset="0"/>
                  </a:rPr>
                  <a:t>rằng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bốn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điểm</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𝐵</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𝐶</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𝐸</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𝐹</m:t>
                    </m:r>
                  </m:oMath>
                </a14:m>
                <a:r>
                  <a:rPr lang="en-US" sz="3800" dirty="0">
                    <a:effectLst/>
                    <a:latin typeface="Arial" panose="020B0604020202020204" pitchFamily="34" charset="0"/>
                    <a:ea typeface="Calibri" panose="020F0502020204030204" pitchFamily="34" charset="0"/>
                    <a:cs typeface="Arial" panose="020B0604020202020204" pitchFamily="34" charset="0"/>
                  </a:rPr>
                  <a:t> cùng </a:t>
                </a:r>
                <a:r>
                  <a:rPr lang="en-US" sz="3800" dirty="0" err="1">
                    <a:effectLst/>
                    <a:latin typeface="Arial" panose="020B0604020202020204" pitchFamily="34" charset="0"/>
                    <a:ea typeface="Calibri" panose="020F0502020204030204" pitchFamily="34" charset="0"/>
                    <a:cs typeface="Arial" panose="020B0604020202020204" pitchFamily="34" charset="0"/>
                  </a:rPr>
                  <a:t>thuộc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một</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elip</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có</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hai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tiêu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điểm</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𝐴</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và</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𝐷</m:t>
                    </m:r>
                  </m:oMath>
                </a14:m>
                <a:r>
                  <a:rPr lang="en-US" sz="38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762000" y="1439938"/>
                <a:ext cx="12077700" cy="1846659"/>
              </a:xfrm>
              <a:prstGeom prst="rect">
                <a:avLst/>
              </a:prstGeom>
              <a:blipFill>
                <a:blip r:embed="rId39"/>
                <a:stretch>
                  <a:fillRect l="-1666" r="-1666" b="-6601"/>
                </a:stretch>
              </a:blipFill>
            </p:spPr>
            <p:txBody>
              <a:bodyPr/>
              <a:lstStyle/>
              <a:p>
                <a:r>
                  <a:rPr lang="en-US">
                    <a:noFill/>
                  </a:rPr>
                  <a:t> </a:t>
                </a:r>
              </a:p>
            </p:txBody>
          </p:sp>
        </mc:Fallback>
      </mc:AlternateContent>
      <p:pic>
        <p:nvPicPr>
          <p:cNvPr id="3" name="Picture 2"/>
          <p:cNvPicPr>
            <a:picLocks noChangeAspect="1"/>
          </p:cNvPicPr>
          <p:nvPr/>
        </p:nvPicPr>
        <p:blipFill>
          <a:blip r:embed="rId40" cstate="print">
            <a:extLst>
              <a:ext uri="{BEBA8EAE-BF5A-486C-A8C5-ECC9F3942E4B}">
                <a14:imgProps xmlns:a14="http://schemas.microsoft.com/office/drawing/2010/main">
                  <a14:imgLayer r:embed="rId41">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3716000" y="229668"/>
            <a:ext cx="3923471" cy="4267200"/>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685800" y="4435608"/>
                <a:ext cx="16526471" cy="3600986"/>
              </a:xfrm>
              <a:prstGeom prst="rect">
                <a:avLst/>
              </a:prstGeom>
            </p:spPr>
            <p:txBody>
              <a:bodyPr wrap="square">
                <a:spAutoFit/>
              </a:bodyPr>
              <a:lstStyle/>
              <a:p>
                <a:pPr>
                  <a:lnSpc>
                    <a:spcPct val="150000"/>
                  </a:lnSpc>
                </a:pPr>
                <a:r>
                  <a:rPr lang="en-US" sz="3800" dirty="0" err="1">
                    <a:latin typeface="Arial" panose="020B0604020202020204" pitchFamily="34" charset="0"/>
                    <a:ea typeface="Calibri" panose="020F0502020204030204" pitchFamily="34" charset="0"/>
                    <a:cs typeface="Arial" panose="020B0604020202020204" pitchFamily="34" charset="0"/>
                  </a:rPr>
                  <a:t>Lục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giác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đều</a:t>
                </a:r>
                <a:r>
                  <a:rPr lang="en-US" sz="38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𝐴𝐵𝐶𝐷𝐸𝐹</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có</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các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cạnh</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bằng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nhau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và</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các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góc</a:t>
                </a:r>
                <a:br>
                  <a:rPr lang="en-US" sz="3800" dirty="0">
                    <a:effectLst/>
                    <a:latin typeface="Arial" panose="020B0604020202020204" pitchFamily="34" charset="0"/>
                    <a:ea typeface="Calibri" panose="020F0502020204030204" pitchFamily="34" charset="0"/>
                    <a:cs typeface="Arial" panose="020B0604020202020204" pitchFamily="34" charset="0"/>
                  </a:rPr>
                </a:br>
                <a:r>
                  <a:rPr lang="en-US" sz="3800" dirty="0" err="1">
                    <a:effectLst/>
                    <a:latin typeface="Arial" panose="020B0604020202020204" pitchFamily="34" charset="0"/>
                    <a:ea typeface="Calibri" panose="020F0502020204030204" pitchFamily="34" charset="0"/>
                    <a:cs typeface="Arial" panose="020B0604020202020204" pitchFamily="34" charset="0"/>
                  </a:rPr>
                  <a:t>đều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có</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đo</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a:rPr lang="en-US" sz="3800">
                            <a:effectLst/>
                            <a:latin typeface="Cambria Math" panose="02040503050406030204" pitchFamily="18" charset="0"/>
                            <a:ea typeface="Calibri" panose="020F0502020204030204" pitchFamily="34" charset="0"/>
                            <a:cs typeface="Arial" panose="020B0604020202020204" pitchFamily="34" charset="0"/>
                          </a:rPr>
                          <m:t>120</m:t>
                        </m:r>
                      </m:e>
                      <m:sup>
                        <m:r>
                          <a:rPr lang="en-US" sz="3800">
                            <a:effectLst/>
                            <a:latin typeface="Cambria Math" panose="02040503050406030204" pitchFamily="18" charset="0"/>
                            <a:ea typeface="Calibri" panose="020F0502020204030204" pitchFamily="34" charset="0"/>
                            <a:cs typeface="Arial" panose="020B0604020202020204" pitchFamily="34" charset="0"/>
                          </a:rPr>
                          <m:t>∘</m:t>
                        </m:r>
                      </m:sup>
                    </m:sSup>
                  </m:oMath>
                </a14:m>
                <a:r>
                  <a:rPr lang="en-US" sz="3800" dirty="0">
                    <a:effectLst/>
                    <a:latin typeface="Arial" panose="020B0604020202020204" pitchFamily="34" charset="0"/>
                    <a:ea typeface="Times New Roman" panose="02020603050405020304" pitchFamily="18" charset="0"/>
                    <a:cs typeface="Arial" panose="020B0604020202020204" pitchFamily="34" charset="0"/>
                  </a:rPr>
                  <a:t>(H.7.19)</a:t>
                </a:r>
                <a:r>
                  <a:rPr lang="en-US" sz="3800" dirty="0">
                    <a:effectLst/>
                    <a:latin typeface="Arial" panose="020B0604020202020204" pitchFamily="34" charset="0"/>
                    <a:ea typeface="Calibri" panose="020F0502020204030204" pitchFamily="34" charset="0"/>
                    <a:cs typeface="Arial" panose="020B0604020202020204" pitchFamily="34" charset="0"/>
                  </a:rPr>
                  <a:t>. </a:t>
                </a:r>
              </a:p>
              <a:p>
                <a:pPr>
                  <a:lnSpc>
                    <a:spcPct val="150000"/>
                  </a:lnSpc>
                </a:pPr>
                <a:r>
                  <a:rPr lang="en-US" sz="3800" dirty="0">
                    <a:effectLst/>
                    <a:latin typeface="Arial" panose="020B0604020202020204" pitchFamily="34" charset="0"/>
                    <a:ea typeface="Calibri" panose="020F0502020204030204" pitchFamily="34" charset="0"/>
                    <a:cs typeface="Arial" panose="020B0604020202020204" pitchFamily="34" charset="0"/>
                  </a:rPr>
                  <a:t>Do </a:t>
                </a:r>
                <a:r>
                  <a:rPr lang="en-US" sz="3800" dirty="0" err="1">
                    <a:effectLst/>
                    <a:latin typeface="Arial" panose="020B0604020202020204" pitchFamily="34" charset="0"/>
                    <a:ea typeface="Calibri" panose="020F0502020204030204" pitchFamily="34" charset="0"/>
                    <a:cs typeface="Arial" panose="020B0604020202020204" pitchFamily="34" charset="0"/>
                  </a:rPr>
                  <a:t>đó</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các</a:t>
                </a:r>
                <a:r>
                  <a:rPr lang="en-US" sz="3800" dirty="0">
                    <a:effectLst/>
                    <a:latin typeface="Arial" panose="020B0604020202020204" pitchFamily="34" charset="0"/>
                    <a:ea typeface="Calibri" panose="020F0502020204030204" pitchFamily="34" charset="0"/>
                    <a:cs typeface="Arial" panose="020B0604020202020204" pitchFamily="34" charset="0"/>
                  </a:rPr>
                  <a:t> tam </a:t>
                </a:r>
                <a:r>
                  <a:rPr lang="en-US" sz="3800" dirty="0" err="1">
                    <a:effectLst/>
                    <a:latin typeface="Arial" panose="020B0604020202020204" pitchFamily="34" charset="0"/>
                    <a:ea typeface="Calibri" panose="020F0502020204030204" pitchFamily="34" charset="0"/>
                    <a:cs typeface="Arial" panose="020B0604020202020204" pitchFamily="34" charset="0"/>
                  </a:rPr>
                  <a:t>giác</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𝐵𝐶𝐷</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𝐷𝐸𝐹</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𝐸𝐹𝐴</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bằng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nhau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c.g.c</a:t>
                </a:r>
                <a:r>
                  <a:rPr lang="en-US" sz="3800" dirty="0">
                    <a:effectLst/>
                    <a:latin typeface="Arial" panose="020B0604020202020204" pitchFamily="34" charset="0"/>
                    <a:ea typeface="Calibri" panose="020F0502020204030204" pitchFamily="34" charset="0"/>
                    <a:cs typeface="Arial" panose="020B0604020202020204" pitchFamily="34" charset="0"/>
                  </a:rPr>
                  <a:t>). </a:t>
                </a:r>
              </a:p>
              <a:p>
                <a:pPr>
                  <a:lnSpc>
                    <a:spcPct val="150000"/>
                  </a:lnSpc>
                </a:pPr>
                <a:r>
                  <a:rPr lang="en-US" sz="3800" dirty="0" err="1">
                    <a:effectLst/>
                    <a:latin typeface="Arial" panose="020B0604020202020204" pitchFamily="34" charset="0"/>
                    <a:ea typeface="Calibri" panose="020F0502020204030204" pitchFamily="34" charset="0"/>
                    <a:cs typeface="Arial" panose="020B0604020202020204" pitchFamily="34" charset="0"/>
                  </a:rPr>
                  <a:t>Suy</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ra</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𝐴𝐶</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𝐵𝐷</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𝐷𝐹</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𝐴𝐸</m:t>
                    </m:r>
                  </m:oMath>
                </a14:m>
                <a:r>
                  <a:rPr lang="en-US" sz="38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4" name="Rectangle 3"/>
              <p:cNvSpPr>
                <a:spLocks noRot="1" noChangeAspect="1" noMove="1" noResize="1" noEditPoints="1" noAdjustHandles="1" noChangeArrowheads="1" noChangeShapeType="1" noTextEdit="1"/>
              </p:cNvSpPr>
              <p:nvPr/>
            </p:nvSpPr>
            <p:spPr>
              <a:xfrm>
                <a:off x="685800" y="4435608"/>
                <a:ext cx="16526471" cy="3600986"/>
              </a:xfrm>
              <a:prstGeom prst="rect">
                <a:avLst/>
              </a:prstGeom>
              <a:blipFill>
                <a:blip r:embed="rId42"/>
                <a:stretch>
                  <a:fillRect l="-1217" b="-28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85799" y="8153655"/>
                <a:ext cx="16526471" cy="969496"/>
              </a:xfrm>
              <a:prstGeom prst="rect">
                <a:avLst/>
              </a:prstGeom>
            </p:spPr>
            <p:txBody>
              <a:bodyPr wrap="square">
                <a:spAutoFit/>
              </a:bodyPr>
              <a:lstStyle/>
              <a:p>
                <a:pPr lvl="0">
                  <a:lnSpc>
                    <a:spcPct val="150000"/>
                  </a:lnSpc>
                </a:pP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Từ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𝐵𝐴</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𝐵𝐷</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𝐶𝐴</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𝐶𝐷</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𝐸𝐴</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𝐸𝐷</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𝐹𝐴</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𝐹𝐷</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&gt;</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𝐴𝐷</m:t>
                    </m:r>
                  </m:oMath>
                </a14:m>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685799" y="8153655"/>
                <a:ext cx="16526471" cy="969496"/>
              </a:xfrm>
              <a:prstGeom prst="rect">
                <a:avLst/>
              </a:prstGeom>
              <a:blipFill>
                <a:blip r:embed="rId43"/>
                <a:stretch>
                  <a:fillRect l="-1180" b="-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62000" y="9143076"/>
                <a:ext cx="16170612" cy="969496"/>
              </a:xfrm>
              <a:prstGeom prst="rect">
                <a:avLst/>
              </a:prstGeom>
            </p:spPr>
            <p:txBody>
              <a:bodyPr wrap="square">
                <a:spAutoFit/>
              </a:bodyPr>
              <a:lstStyle/>
              <a:p>
                <a:pPr lvl="0">
                  <a:lnSpc>
                    <a:spcPct val="150000"/>
                  </a:lnSpc>
                </a:pP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𝐵</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𝐶</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𝐸</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𝐹</m:t>
                    </m:r>
                  </m:oMath>
                </a14:m>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cùng</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thuộc</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một</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elip</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hai</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tiêu</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điềm</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𝐴</m:t>
                    </m:r>
                  </m:oMath>
                </a14:m>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𝐷</m:t>
                    </m:r>
                  </m:oMath>
                </a14:m>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6" name="Rectangle 5"/>
              <p:cNvSpPr>
                <a:spLocks noRot="1" noChangeAspect="1" noMove="1" noResize="1" noEditPoints="1" noAdjustHandles="1" noChangeArrowheads="1" noChangeShapeType="1" noTextEdit="1"/>
              </p:cNvSpPr>
              <p:nvPr/>
            </p:nvSpPr>
            <p:spPr>
              <a:xfrm>
                <a:off x="762000" y="9143076"/>
                <a:ext cx="16170612" cy="969496"/>
              </a:xfrm>
              <a:prstGeom prst="rect">
                <a:avLst/>
              </a:prstGeom>
              <a:blipFill>
                <a:blip r:embed="rId44"/>
                <a:stretch>
                  <a:fillRect l="-1244" b="-13208"/>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wipe(down)">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7" dur="5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5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anim calcmode="lin" valueType="num">
                                      <p:cBhvr>
                                        <p:cTn id="48" dur="500" fill="hold"/>
                                        <p:tgtEl>
                                          <p:spTgt spid="6"/>
                                        </p:tgtEl>
                                        <p:attrNameLst>
                                          <p:attrName>ppt_x</p:attrName>
                                        </p:attrNameLst>
                                      </p:cBhvr>
                                      <p:tavLst>
                                        <p:tav tm="0">
                                          <p:val>
                                            <p:strVal val="#ppt_x"/>
                                          </p:val>
                                        </p:tav>
                                        <p:tav tm="100000">
                                          <p:val>
                                            <p:strVal val="#ppt_x"/>
                                          </p:val>
                                        </p:tav>
                                      </p:tavLst>
                                    </p:anim>
                                    <p:anim calcmode="lin" valueType="num">
                                      <p:cBhvr>
                                        <p:cTn id="4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57200" y="332729"/>
            <a:ext cx="1072338" cy="1000771"/>
          </a:xfrm>
          <a:prstGeom prst="rect">
            <a:avLst/>
          </a:prstGeom>
        </p:spPr>
      </p:pic>
      <p:sp>
        <p:nvSpPr>
          <p:cNvPr id="24" name="TextBox 23"/>
          <p:cNvSpPr txBox="1"/>
          <p:nvPr/>
        </p:nvSpPr>
        <p:spPr>
          <a:xfrm>
            <a:off x="1676400" y="583876"/>
            <a:ext cx="3581400" cy="707886"/>
          </a:xfrm>
          <a:prstGeom prst="rect">
            <a:avLst/>
          </a:prstGeom>
          <a:noFill/>
        </p:spPr>
        <p:txBody>
          <a:bodyPr wrap="square" rtlCol="0">
            <a:spAutoFit/>
          </a:bodyPr>
          <a:lstStyle/>
          <a:p>
            <a:r>
              <a:rPr lang="nl-NL" sz="4000" b="1" dirty="0">
                <a:solidFill>
                  <a:schemeClr val="tx2"/>
                </a:solidFill>
                <a:latin typeface="Arial" panose="020B0604020202020204" pitchFamily="34" charset="0"/>
                <a:cs typeface="Arial" panose="020B0604020202020204" pitchFamily="34" charset="0"/>
              </a:rPr>
              <a:t>HĐ </a:t>
            </a:r>
            <a:r>
              <a:rPr lang="vi-VN" sz="4000" b="1" dirty="0">
                <a:solidFill>
                  <a:schemeClr val="tx2"/>
                </a:solidFill>
                <a:latin typeface="Arial" panose="020B0604020202020204" pitchFamily="34" charset="0"/>
                <a:cs typeface="Arial" panose="020B0604020202020204" pitchFamily="34" charset="0"/>
              </a:rPr>
              <a:t>2</a:t>
            </a:r>
            <a:r>
              <a:rPr lang="nl-NL" sz="4000" b="1" dirty="0">
                <a:solidFill>
                  <a:schemeClr val="tx2"/>
                </a:solidFill>
                <a:latin typeface="Arial" panose="020B0604020202020204" pitchFamily="34" charset="0"/>
                <a:cs typeface="Arial" panose="020B0604020202020204" pitchFamily="34" charset="0"/>
              </a:rPr>
              <a:t>:</a:t>
            </a:r>
            <a:endParaRPr lang="en-US" sz="4000" dirty="0">
              <a:solidFill>
                <a:schemeClr val="tx2"/>
              </a:solidFill>
              <a:latin typeface="Arial" panose="020B0604020202020204" pitchFamily="34" charset="0"/>
              <a:cs typeface="Arial" panose="020B0604020202020204" pitchFamily="34" charset="0"/>
            </a:endParaRPr>
          </a:p>
        </p:txBody>
      </p:sp>
      <p:sp>
        <p:nvSpPr>
          <p:cNvPr id="2" name="Rectangle 1"/>
          <p:cNvSpPr/>
          <p:nvPr/>
        </p:nvSpPr>
        <p:spPr>
          <a:xfrm>
            <a:off x="990600" y="1391841"/>
            <a:ext cx="16230600" cy="1846659"/>
          </a:xfrm>
          <a:prstGeom prst="rect">
            <a:avLst/>
          </a:prstGeom>
        </p:spPr>
        <p:txBody>
          <a:bodyPr wrap="square">
            <a:spAutoFit/>
          </a:bodyPr>
          <a:lstStyle/>
          <a:p>
            <a:pPr marL="30480" marR="30480" algn="just">
              <a:lnSpc>
                <a:spcPct val="150000"/>
              </a:lnSpc>
            </a:pPr>
            <a:r>
              <a:rPr lang="en-US" sz="3800" dirty="0" err="1">
                <a:solidFill>
                  <a:srgbClr val="000000"/>
                </a:solidFill>
                <a:latin typeface="Arial" panose="020B0604020202020204" pitchFamily="34" charset="0"/>
                <a:ea typeface="Times New Roman" panose="02020603050405020304" pitchFamily="18" charset="0"/>
              </a:rPr>
              <a:t>Xét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một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elip</a:t>
            </a:r>
            <a:r>
              <a:rPr lang="en-US" sz="3800" dirty="0">
                <a:solidFill>
                  <a:srgbClr val="000000"/>
                </a:solidFill>
                <a:latin typeface="Arial" panose="020B0604020202020204" pitchFamily="34" charset="0"/>
                <a:ea typeface="Times New Roman" panose="02020603050405020304" pitchFamily="18" charset="0"/>
              </a:rPr>
              <a:t> (E) </a:t>
            </a:r>
            <a:r>
              <a:rPr lang="en-US" sz="3800" dirty="0" err="1">
                <a:solidFill>
                  <a:srgbClr val="000000"/>
                </a:solidFill>
                <a:latin typeface="Arial" panose="020B0604020202020204" pitchFamily="34" charset="0"/>
                <a:ea typeface="Times New Roman" panose="02020603050405020304" pitchFamily="18" charset="0"/>
              </a:rPr>
              <a:t>với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các</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kí</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hiệu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như</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trong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định</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nghĩa</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Chọn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hệ</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trục</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tọa</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độ</a:t>
            </a:r>
            <a:r>
              <a:rPr lang="en-US" sz="3800" dirty="0">
                <a:solidFill>
                  <a:srgbClr val="000000"/>
                </a:solidFill>
                <a:latin typeface="Arial" panose="020B0604020202020204" pitchFamily="34" charset="0"/>
                <a:ea typeface="Times New Roman" panose="02020603050405020304" pitchFamily="18" charset="0"/>
              </a:rPr>
              <a:t> Oxy </a:t>
            </a:r>
            <a:r>
              <a:rPr lang="en-US" sz="3800" dirty="0" err="1">
                <a:solidFill>
                  <a:srgbClr val="000000"/>
                </a:solidFill>
                <a:latin typeface="Arial" panose="020B0604020202020204" pitchFamily="34" charset="0"/>
                <a:ea typeface="Times New Roman" panose="02020603050405020304" pitchFamily="18" charset="0"/>
              </a:rPr>
              <a:t>có</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gốc</a:t>
            </a:r>
            <a:r>
              <a:rPr lang="en-US" sz="3800" dirty="0">
                <a:solidFill>
                  <a:srgbClr val="000000"/>
                </a:solidFill>
                <a:latin typeface="Arial" panose="020B0604020202020204" pitchFamily="34" charset="0"/>
                <a:ea typeface="Times New Roman" panose="02020603050405020304" pitchFamily="18" charset="0"/>
              </a:rPr>
              <a:t> O </a:t>
            </a:r>
            <a:r>
              <a:rPr lang="en-US" sz="3800" dirty="0" err="1">
                <a:solidFill>
                  <a:srgbClr val="000000"/>
                </a:solidFill>
                <a:latin typeface="Arial" panose="020B0604020202020204" pitchFamily="34" charset="0"/>
                <a:ea typeface="Times New Roman" panose="02020603050405020304" pitchFamily="18" charset="0"/>
              </a:rPr>
              <a:t>là</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trung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điểm</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của</a:t>
            </a:r>
            <a:r>
              <a:rPr lang="en-US" sz="3800" dirty="0">
                <a:solidFill>
                  <a:srgbClr val="000000"/>
                </a:solidFill>
                <a:latin typeface="Arial" panose="020B0604020202020204" pitchFamily="34" charset="0"/>
                <a:ea typeface="Times New Roman" panose="02020603050405020304" pitchFamily="18" charset="0"/>
              </a:rPr>
              <a:t> F</a:t>
            </a:r>
            <a:r>
              <a:rPr lang="en-US" sz="3800" baseline="-25000" dirty="0">
                <a:solidFill>
                  <a:srgbClr val="000000"/>
                </a:solidFill>
                <a:latin typeface="Arial" panose="020B0604020202020204" pitchFamily="34" charset="0"/>
                <a:ea typeface="Times New Roman" panose="02020603050405020304" pitchFamily="18" charset="0"/>
              </a:rPr>
              <a:t>1</a:t>
            </a:r>
            <a:r>
              <a:rPr lang="en-US" sz="3800" dirty="0">
                <a:solidFill>
                  <a:srgbClr val="000000"/>
                </a:solidFill>
                <a:latin typeface="Arial" panose="020B0604020202020204" pitchFamily="34" charset="0"/>
                <a:ea typeface="Times New Roman" panose="02020603050405020304" pitchFamily="18" charset="0"/>
              </a:rPr>
              <a:t>F</a:t>
            </a:r>
            <a:r>
              <a:rPr lang="en-US" sz="3800" baseline="-25000" dirty="0">
                <a:solidFill>
                  <a:srgbClr val="000000"/>
                </a:solidFill>
                <a:latin typeface="Arial" panose="020B0604020202020204" pitchFamily="34" charset="0"/>
                <a:ea typeface="Times New Roman" panose="02020603050405020304" pitchFamily="18" charset="0"/>
              </a:rPr>
              <a:t>2</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tia</a:t>
            </a:r>
            <a:r>
              <a:rPr lang="en-US" sz="3800" dirty="0">
                <a:solidFill>
                  <a:srgbClr val="000000"/>
                </a:solidFill>
                <a:latin typeface="Arial" panose="020B0604020202020204" pitchFamily="34" charset="0"/>
                <a:ea typeface="Times New Roman" panose="02020603050405020304" pitchFamily="18" charset="0"/>
              </a:rPr>
              <a:t> Ox </a:t>
            </a:r>
            <a:r>
              <a:rPr lang="en-US" sz="3800" dirty="0" err="1">
                <a:solidFill>
                  <a:srgbClr val="000000"/>
                </a:solidFill>
                <a:latin typeface="Arial" panose="020B0604020202020204" pitchFamily="34" charset="0"/>
                <a:ea typeface="Times New Roman" panose="02020603050405020304" pitchFamily="18" charset="0"/>
              </a:rPr>
              <a:t>trùng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tia</a:t>
            </a:r>
            <a:r>
              <a:rPr lang="en-US" sz="3800" dirty="0">
                <a:solidFill>
                  <a:srgbClr val="000000"/>
                </a:solidFill>
                <a:latin typeface="Arial" panose="020B0604020202020204" pitchFamily="34" charset="0"/>
                <a:ea typeface="Times New Roman" panose="02020603050405020304" pitchFamily="18" charset="0"/>
              </a:rPr>
              <a:t> OF</a:t>
            </a:r>
            <a:r>
              <a:rPr lang="en-US" sz="3800" baseline="-25000" dirty="0">
                <a:solidFill>
                  <a:srgbClr val="000000"/>
                </a:solidFill>
                <a:latin typeface="Arial" panose="020B0604020202020204" pitchFamily="34" charset="0"/>
                <a:ea typeface="Times New Roman" panose="02020603050405020304" pitchFamily="18" charset="0"/>
              </a:rPr>
              <a:t>2</a:t>
            </a:r>
            <a:r>
              <a:rPr lang="en-US" sz="3800" dirty="0">
                <a:solidFill>
                  <a:srgbClr val="000000"/>
                </a:solidFill>
                <a:latin typeface="Arial" panose="020B0604020202020204" pitchFamily="34" charset="0"/>
                <a:ea typeface="Times New Roman" panose="02020603050405020304" pitchFamily="18" charset="0"/>
              </a:rPr>
              <a:t> (H.7.21).</a:t>
            </a:r>
            <a:endParaRPr lang="en-US" sz="3800" dirty="0">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762000" y="3649782"/>
            <a:ext cx="6265427" cy="4512303"/>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7696200" y="5143500"/>
                <a:ext cx="9854101" cy="3786036"/>
              </a:xfrm>
              <a:prstGeom prst="rect">
                <a:avLst/>
              </a:prstGeom>
            </p:spPr>
            <p:txBody>
              <a:bodyPr wrap="square">
                <a:spAutoFit/>
              </a:bodyPr>
              <a:lstStyle/>
              <a:p>
                <a:pPr marL="30480" marR="30480" algn="just">
                  <a:lnSpc>
                    <a:spcPct val="150000"/>
                  </a:lnSpc>
                </a:pP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Nêu</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tọa</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tiêu</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F</a:t>
                </a:r>
                <a:r>
                  <a:rPr lang="en-US" sz="380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F</a:t>
                </a:r>
                <a:r>
                  <a:rPr lang="en-US" sz="380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50000"/>
                  </a:lnSpc>
                </a:pP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Giải</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thích</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vì</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sao</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M(x; y)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thuộc</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elip</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khi</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chỉ</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khi</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marL="30480" marR="30480" algn="ctr">
                  <a:lnSpc>
                    <a:spcPct val="150000"/>
                  </a:lnSpc>
                </a:pPr>
                <a14:m>
                  <m:oMath xmlns:m="http://schemas.openxmlformats.org/officeDocument/2006/math">
                    <m:rad>
                      <m:radPr>
                        <m:degHide m:val="on"/>
                        <m:ctrlP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radPr>
                      <m:deg/>
                      <m:e>
                        <m:sSup>
                          <m:sSupPr>
                            <m:ctrlP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𝑐</m:t>
                                </m:r>
                              </m:e>
                            </m:d>
                          </m:e>
                          <m:sup>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e>
                          <m:sup>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e>
                    </m:rad>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radPr>
                      <m:deg/>
                      <m:e>
                        <m:sSup>
                          <m:sSupPr>
                            <m:ctrlP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𝑐</m:t>
                                </m:r>
                              </m:e>
                            </m:d>
                          </m:e>
                          <m:sup>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e>
                          <m:sup>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e>
                    </m:rad>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𝑎</m:t>
                    </m:r>
                  </m:oMath>
                </a14:m>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696200" y="5143500"/>
                <a:ext cx="9854101" cy="3786036"/>
              </a:xfrm>
              <a:prstGeom prst="rect">
                <a:avLst/>
              </a:prstGeom>
              <a:blipFill>
                <a:blip r:embed="rId32"/>
                <a:stretch>
                  <a:fillRect l="-1733" r="-1671" b="-1449"/>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downLeft)">
                                      <p:cBhvr>
                                        <p:cTn id="7" dur="500"/>
                                        <p:tgtEl>
                                          <p:spTgt spid="2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strips(downLeft)">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anim calcmode="lin" valueType="num">
                                      <p:cBhvr>
                                        <p:cTn id="21" dur="500" fill="hold"/>
                                        <p:tgtEl>
                                          <p:spTgt spid="3"/>
                                        </p:tgtEl>
                                        <p:attrNameLst>
                                          <p:attrName>ppt_x</p:attrName>
                                        </p:attrNameLst>
                                      </p:cBhvr>
                                      <p:tavLst>
                                        <p:tav tm="0">
                                          <p:val>
                                            <p:strVal val="#ppt_x"/>
                                          </p:val>
                                        </p:tav>
                                        <p:tav tm="100000">
                                          <p:val>
                                            <p:strVal val="#ppt_x"/>
                                          </p:val>
                                        </p:tav>
                                      </p:tavLst>
                                    </p:anim>
                                    <p:anim calcmode="lin" valueType="num">
                                      <p:cBhvr>
                                        <p:cTn id="22"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414477" y="510807"/>
            <a:ext cx="3695700" cy="784830"/>
          </a:xfrm>
          <a:prstGeom prst="rect">
            <a:avLst/>
          </a:prstGeom>
          <a:noFill/>
        </p:spPr>
        <p:txBody>
          <a:bodyPr wrap="square" rtlCol="0">
            <a:spAutoFit/>
          </a:bodyPr>
          <a:lstStyle/>
          <a:p>
            <a:pPr algn="ctr"/>
            <a:r>
              <a:rPr lang="en-US" sz="4500" b="1" dirty="0">
                <a:solidFill>
                  <a:prstClr val="white"/>
                </a:solidFill>
                <a:latin typeface="Arial" panose="020B0604020202020204" pitchFamily="34" charset="0"/>
                <a:cs typeface="Arial" panose="020B0604020202020204" pitchFamily="34" charset="0"/>
              </a:rPr>
              <a:t>KẾT LUẬN</a:t>
            </a:r>
          </a:p>
        </p:txBody>
      </p:sp>
      <p:pic>
        <p:nvPicPr>
          <p:cNvPr id="13"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318950" y="9023389"/>
            <a:ext cx="1411373" cy="882109"/>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1024637" y="1943100"/>
                <a:ext cx="16391054" cy="6908173"/>
              </a:xfrm>
              <a:prstGeom prst="rect">
                <a:avLst/>
              </a:prstGeom>
            </p:spPr>
            <p:txBody>
              <a:bodyPr wrap="square">
                <a:spAutoFit/>
              </a:bodyPr>
              <a:lstStyle/>
              <a:p>
                <a:pPr algn="just">
                  <a:lnSpc>
                    <a:spcPct val="150000"/>
                  </a:lnSpc>
                </a:pPr>
                <a:r>
                  <a:rPr lang="nl-NL" sz="3800" dirty="0">
                    <a:latin typeface="Arial" panose="020B0604020202020204" pitchFamily="34" charset="0"/>
                    <a:ea typeface="Times New Roman" panose="02020603050405020304" pitchFamily="18" charset="0"/>
                    <a:cs typeface="Arial" panose="020B0604020202020204" pitchFamily="34" charset="0"/>
                  </a:rPr>
                  <a:t>Trong mặt phẳng toạ độ Oxy, elip có hai tiêu điểm thuộc trục hoành sao cho O là trung điểm của đoạn nối hai tiêu điểm đó thì có phương trình</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f>
                      <m:f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fPr>
                      <m:num>
                        <m:sSup>
                          <m:s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pPr>
                          <m:e>
                            <m:r>
                              <a:rPr lang="pt-BR" sz="3800" i="1">
                                <a:effectLst/>
                                <a:latin typeface="Cambria Math" panose="02040503050406030204" pitchFamily="18" charset="0"/>
                                <a:ea typeface="Times New Roman" panose="02020603050405020304" pitchFamily="18" charset="0"/>
                                <a:cs typeface="Arial" panose="020B0604020202020204" pitchFamily="34" charset="0"/>
                              </a:rPr>
                              <m:t>𝑥</m:t>
                            </m:r>
                          </m:e>
                          <m:sup>
                            <m:r>
                              <a:rPr lang="pt-BR" sz="3800" i="1">
                                <a:effectLst/>
                                <a:latin typeface="Cambria Math" panose="02040503050406030204" pitchFamily="18" charset="0"/>
                                <a:ea typeface="Times New Roman" panose="02020603050405020304" pitchFamily="18" charset="0"/>
                                <a:cs typeface="Arial" panose="020B0604020202020204" pitchFamily="34" charset="0"/>
                              </a:rPr>
                              <m:t>2</m:t>
                            </m:r>
                          </m:sup>
                        </m:sSup>
                      </m:num>
                      <m:den>
                        <m:sSup>
                          <m:s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pPr>
                          <m:e>
                            <m:r>
                              <a:rPr lang="pt-BR" sz="3800" i="1">
                                <a:effectLst/>
                                <a:latin typeface="Cambria Math" panose="02040503050406030204" pitchFamily="18" charset="0"/>
                                <a:ea typeface="Times New Roman" panose="02020603050405020304" pitchFamily="18" charset="0"/>
                                <a:cs typeface="Arial" panose="020B0604020202020204" pitchFamily="34" charset="0"/>
                              </a:rPr>
                              <m:t>𝑎</m:t>
                            </m:r>
                          </m:e>
                          <m:sup>
                            <m:r>
                              <a:rPr lang="pt-BR" sz="3800" i="1">
                                <a:effectLst/>
                                <a:latin typeface="Cambria Math" panose="02040503050406030204" pitchFamily="18" charset="0"/>
                                <a:ea typeface="Times New Roman" panose="02020603050405020304" pitchFamily="18" charset="0"/>
                                <a:cs typeface="Arial" panose="020B0604020202020204" pitchFamily="34" charset="0"/>
                              </a:rPr>
                              <m:t>2</m:t>
                            </m:r>
                          </m:sup>
                        </m:sSup>
                      </m:den>
                    </m:f>
                    <m:r>
                      <a:rPr lang="pt-BR" sz="38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fPr>
                      <m:num>
                        <m:sSup>
                          <m:s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pPr>
                          <m:e>
                            <m:r>
                              <a:rPr lang="pt-BR" sz="3800" i="1">
                                <a:effectLst/>
                                <a:latin typeface="Cambria Math" panose="02040503050406030204" pitchFamily="18" charset="0"/>
                                <a:ea typeface="Times New Roman" panose="02020603050405020304" pitchFamily="18" charset="0"/>
                                <a:cs typeface="Arial" panose="020B0604020202020204" pitchFamily="34" charset="0"/>
                              </a:rPr>
                              <m:t>𝑦</m:t>
                            </m:r>
                          </m:e>
                          <m:sup>
                            <m:r>
                              <a:rPr lang="pt-BR" sz="3800" i="1">
                                <a:effectLst/>
                                <a:latin typeface="Cambria Math" panose="02040503050406030204" pitchFamily="18" charset="0"/>
                                <a:ea typeface="Times New Roman" panose="02020603050405020304" pitchFamily="18" charset="0"/>
                                <a:cs typeface="Arial" panose="020B0604020202020204" pitchFamily="34" charset="0"/>
                              </a:rPr>
                              <m:t>2</m:t>
                            </m:r>
                          </m:sup>
                        </m:sSup>
                      </m:num>
                      <m:den>
                        <m:sSup>
                          <m:s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pPr>
                          <m:e>
                            <m:r>
                              <a:rPr lang="pt-BR" sz="3800" i="1">
                                <a:effectLst/>
                                <a:latin typeface="Cambria Math" panose="02040503050406030204" pitchFamily="18" charset="0"/>
                                <a:ea typeface="Times New Roman" panose="02020603050405020304" pitchFamily="18" charset="0"/>
                                <a:cs typeface="Arial" panose="020B0604020202020204" pitchFamily="34" charset="0"/>
                              </a:rPr>
                              <m:t>𝑏</m:t>
                            </m:r>
                          </m:e>
                          <m:sup>
                            <m:r>
                              <a:rPr lang="pt-BR" sz="3800" i="1">
                                <a:effectLst/>
                                <a:latin typeface="Cambria Math" panose="02040503050406030204" pitchFamily="18" charset="0"/>
                                <a:ea typeface="Times New Roman" panose="02020603050405020304" pitchFamily="18" charset="0"/>
                                <a:cs typeface="Arial" panose="020B0604020202020204" pitchFamily="34" charset="0"/>
                              </a:rPr>
                              <m:t>2</m:t>
                            </m:r>
                          </m:sup>
                        </m:sSup>
                      </m:den>
                    </m:f>
                    <m:r>
                      <a:rPr lang="pt-BR" sz="3800" i="1">
                        <a:effectLst/>
                        <a:latin typeface="Cambria Math" panose="02040503050406030204" pitchFamily="18" charset="0"/>
                        <a:ea typeface="Times New Roman" panose="02020603050405020304" pitchFamily="18" charset="0"/>
                        <a:cs typeface="Arial" panose="020B0604020202020204" pitchFamily="34" charset="0"/>
                      </a:rPr>
                      <m:t>=1</m:t>
                    </m:r>
                  </m:oMath>
                </a14:m>
                <a:r>
                  <a:rPr lang="pt-BR" sz="3800" dirty="0">
                    <a:effectLst/>
                    <a:latin typeface="Arial" panose="020B0604020202020204" pitchFamily="34" charset="0"/>
                    <a:ea typeface="Times New Roman" panose="02020603050405020304" pitchFamily="18" charset="0"/>
                    <a:cs typeface="Arial" panose="020B0604020202020204" pitchFamily="34" charset="0"/>
                  </a:rPr>
                  <a:t>, với </a:t>
                </a:r>
                <a14:m>
                  <m:oMath xmlns:m="http://schemas.openxmlformats.org/officeDocument/2006/math">
                    <m:r>
                      <a:rPr lang="pt-BR" sz="3800" i="1">
                        <a:effectLst/>
                        <a:latin typeface="Cambria Math" panose="02040503050406030204" pitchFamily="18" charset="0"/>
                        <a:ea typeface="Times New Roman" panose="02020603050405020304" pitchFamily="18" charset="0"/>
                        <a:cs typeface="Arial" panose="020B0604020202020204" pitchFamily="34" charset="0"/>
                      </a:rPr>
                      <m:t>𝑎</m:t>
                    </m:r>
                    <m:r>
                      <a:rPr lang="pt-BR" sz="3800" i="1">
                        <a:effectLst/>
                        <a:latin typeface="Cambria Math" panose="02040503050406030204" pitchFamily="18" charset="0"/>
                        <a:ea typeface="Times New Roman" panose="02020603050405020304" pitchFamily="18" charset="0"/>
                        <a:cs typeface="Arial" panose="020B0604020202020204" pitchFamily="34" charset="0"/>
                      </a:rPr>
                      <m:t>&gt;</m:t>
                    </m:r>
                    <m:r>
                      <a:rPr lang="pt-BR" sz="3800" i="1">
                        <a:effectLst/>
                        <a:latin typeface="Cambria Math" panose="02040503050406030204" pitchFamily="18" charset="0"/>
                        <a:ea typeface="Times New Roman" panose="02020603050405020304" pitchFamily="18" charset="0"/>
                        <a:cs typeface="Arial" panose="020B0604020202020204" pitchFamily="34" charset="0"/>
                      </a:rPr>
                      <m:t>𝑏</m:t>
                    </m:r>
                    <m:r>
                      <a:rPr lang="pt-BR" sz="3800" i="1">
                        <a:effectLst/>
                        <a:latin typeface="Cambria Math" panose="02040503050406030204" pitchFamily="18" charset="0"/>
                        <a:ea typeface="Times New Roman" panose="02020603050405020304" pitchFamily="18" charset="0"/>
                        <a:cs typeface="Arial" panose="020B0604020202020204" pitchFamily="34" charset="0"/>
                      </a:rPr>
                      <m:t>&gt;0   (2)</m:t>
                    </m:r>
                  </m:oMath>
                </a14:m>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3800" dirty="0">
                    <a:effectLst/>
                    <a:latin typeface="Arial" panose="020B0604020202020204" pitchFamily="34" charset="0"/>
                    <a:ea typeface="Times New Roman" panose="02020603050405020304" pitchFamily="18" charset="0"/>
                    <a:cs typeface="Arial" panose="020B0604020202020204" pitchFamily="34" charset="0"/>
                  </a:rPr>
                  <a:t>Ngược lại, mỗi phương trình có dạng (2)  đều là phương trình của elip có hai tiêu điểm </a:t>
                </a:r>
                <a14:m>
                  <m:oMath xmlns:m="http://schemas.openxmlformats.org/officeDocument/2006/math">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a:rPr lang="nl-NL" sz="3800" i="1">
                            <a:effectLst/>
                            <a:latin typeface="Cambria Math" panose="02040503050406030204" pitchFamily="18" charset="0"/>
                            <a:ea typeface="Calibri" panose="020F0502020204030204" pitchFamily="34" charset="0"/>
                            <a:cs typeface="Arial" panose="020B0604020202020204" pitchFamily="34" charset="0"/>
                          </a:rPr>
                          <m:t>𝐹</m:t>
                        </m:r>
                      </m:e>
                      <m:sub>
                        <m:r>
                          <a:rPr lang="nl-NL" sz="3800" i="1">
                            <a:effectLst/>
                            <a:latin typeface="Cambria Math" panose="02040503050406030204" pitchFamily="18" charset="0"/>
                            <a:ea typeface="Calibri" panose="020F0502020204030204" pitchFamily="34" charset="0"/>
                            <a:cs typeface="Arial" panose="020B0604020202020204" pitchFamily="34" charset="0"/>
                          </a:rPr>
                          <m:t>1</m:t>
                        </m:r>
                      </m:sub>
                    </m:sSub>
                    <m:d>
                      <m:dPr>
                        <m:ctrlPr>
                          <a:rPr lang="en-US" sz="3800" i="1">
                            <a:effectLst/>
                            <a:latin typeface="Cambria Math" panose="02040503050406030204" pitchFamily="18" charset="0"/>
                            <a:ea typeface="Calibri" panose="020F0502020204030204" pitchFamily="34" charset="0"/>
                            <a:cs typeface="Arial" panose="020B0604020202020204" pitchFamily="34" charset="0"/>
                          </a:rPr>
                        </m:ctrlPr>
                      </m:dPr>
                      <m:e>
                        <m:r>
                          <a:rPr lang="nl-NL" sz="3800"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3800" i="1">
                                <a:effectLst/>
                                <a:latin typeface="Cambria Math" panose="02040503050406030204" pitchFamily="18" charset="0"/>
                                <a:ea typeface="Calibri" panose="020F0502020204030204" pitchFamily="34" charset="0"/>
                                <a:cs typeface="Arial" panose="020B0604020202020204" pitchFamily="34" charset="0"/>
                              </a:rPr>
                            </m:ctrlPr>
                          </m:radPr>
                          <m:deg/>
                          <m:e>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a:rPr lang="nl-NL" sz="3800" i="1">
                                    <a:effectLst/>
                                    <a:latin typeface="Cambria Math" panose="02040503050406030204" pitchFamily="18" charset="0"/>
                                    <a:ea typeface="Calibri" panose="020F0502020204030204" pitchFamily="34" charset="0"/>
                                    <a:cs typeface="Arial" panose="020B0604020202020204" pitchFamily="34" charset="0"/>
                                  </a:rPr>
                                  <m:t>𝑎</m:t>
                                </m:r>
                              </m:e>
                              <m:sup>
                                <m:r>
                                  <a:rPr lang="nl-NL" sz="3800" i="1">
                                    <a:effectLst/>
                                    <a:latin typeface="Cambria Math" panose="02040503050406030204" pitchFamily="18" charset="0"/>
                                    <a:ea typeface="Calibri" panose="020F0502020204030204" pitchFamily="34" charset="0"/>
                                    <a:cs typeface="Arial" panose="020B0604020202020204" pitchFamily="34" charset="0"/>
                                  </a:rPr>
                                  <m:t>2</m:t>
                                </m:r>
                              </m:sup>
                            </m:sSup>
                            <m:r>
                              <a:rPr lang="nl-NL" sz="3800" i="1">
                                <a:effectLst/>
                                <a:latin typeface="Cambria Math" panose="02040503050406030204" pitchFamily="18" charset="0"/>
                                <a:ea typeface="Calibri" panose="020F0502020204030204" pitchFamily="34" charset="0"/>
                                <a:cs typeface="Arial" panose="020B0604020202020204" pitchFamily="34" charset="0"/>
                              </a:rPr>
                              <m:t>−</m:t>
                            </m:r>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a:rPr lang="nl-NL" sz="3800" i="1">
                                    <a:effectLst/>
                                    <a:latin typeface="Cambria Math" panose="02040503050406030204" pitchFamily="18" charset="0"/>
                                    <a:ea typeface="Calibri" panose="020F0502020204030204" pitchFamily="34" charset="0"/>
                                    <a:cs typeface="Arial" panose="020B0604020202020204" pitchFamily="34" charset="0"/>
                                  </a:rPr>
                                  <m:t>𝑏</m:t>
                                </m:r>
                              </m:e>
                              <m:sup>
                                <m:r>
                                  <a:rPr lang="nl-NL" sz="3800" i="1">
                                    <a:effectLst/>
                                    <a:latin typeface="Cambria Math" panose="02040503050406030204" pitchFamily="18" charset="0"/>
                                    <a:ea typeface="Calibri" panose="020F0502020204030204" pitchFamily="34" charset="0"/>
                                    <a:cs typeface="Arial" panose="020B0604020202020204" pitchFamily="34" charset="0"/>
                                  </a:rPr>
                                  <m:t>2</m:t>
                                </m:r>
                              </m:sup>
                            </m:sSup>
                          </m:e>
                        </m:rad>
                        <m:r>
                          <a:rPr lang="nl-NL" sz="3800" i="1">
                            <a:effectLst/>
                            <a:latin typeface="Cambria Math" panose="02040503050406030204" pitchFamily="18" charset="0"/>
                            <a:ea typeface="Calibri" panose="020F0502020204030204" pitchFamily="34" charset="0"/>
                            <a:cs typeface="Arial" panose="020B0604020202020204" pitchFamily="34" charset="0"/>
                          </a:rPr>
                          <m:t>;0</m:t>
                        </m:r>
                      </m:e>
                    </m:d>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a:rPr lang="nl-NL" sz="3800" i="1">
                            <a:effectLst/>
                            <a:latin typeface="Cambria Math" panose="02040503050406030204" pitchFamily="18" charset="0"/>
                            <a:ea typeface="Calibri" panose="020F0502020204030204" pitchFamily="34" charset="0"/>
                            <a:cs typeface="Arial" panose="020B0604020202020204" pitchFamily="34" charset="0"/>
                          </a:rPr>
                          <m:t>𝐹</m:t>
                        </m:r>
                      </m:e>
                      <m:sub>
                        <m:r>
                          <a:rPr lang="nl-NL" sz="3800" i="1">
                            <a:effectLst/>
                            <a:latin typeface="Cambria Math" panose="02040503050406030204" pitchFamily="18" charset="0"/>
                            <a:ea typeface="Calibri" panose="020F0502020204030204" pitchFamily="34" charset="0"/>
                            <a:cs typeface="Arial" panose="020B0604020202020204" pitchFamily="34" charset="0"/>
                          </a:rPr>
                          <m:t>2</m:t>
                        </m:r>
                      </m:sub>
                    </m:sSub>
                    <m:d>
                      <m:dPr>
                        <m:ctrlPr>
                          <a:rPr lang="en-US" sz="3800" i="1">
                            <a:effectLst/>
                            <a:latin typeface="Cambria Math" panose="02040503050406030204" pitchFamily="18" charset="0"/>
                            <a:ea typeface="Calibri" panose="020F0502020204030204" pitchFamily="34" charset="0"/>
                            <a:cs typeface="Arial" panose="020B0604020202020204" pitchFamily="34" charset="0"/>
                          </a:rPr>
                        </m:ctrlPr>
                      </m:dPr>
                      <m:e>
                        <m:rad>
                          <m:radPr>
                            <m:degHide m:val="on"/>
                            <m:ctrlPr>
                              <a:rPr lang="en-US" sz="3800" i="1">
                                <a:effectLst/>
                                <a:latin typeface="Cambria Math" panose="02040503050406030204" pitchFamily="18" charset="0"/>
                                <a:ea typeface="Calibri" panose="020F0502020204030204" pitchFamily="34" charset="0"/>
                                <a:cs typeface="Arial" panose="020B0604020202020204" pitchFamily="34" charset="0"/>
                              </a:rPr>
                            </m:ctrlPr>
                          </m:radPr>
                          <m:deg/>
                          <m:e>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a:rPr lang="nl-NL" sz="3800" i="1">
                                    <a:effectLst/>
                                    <a:latin typeface="Cambria Math" panose="02040503050406030204" pitchFamily="18" charset="0"/>
                                    <a:ea typeface="Calibri" panose="020F0502020204030204" pitchFamily="34" charset="0"/>
                                    <a:cs typeface="Arial" panose="020B0604020202020204" pitchFamily="34" charset="0"/>
                                  </a:rPr>
                                  <m:t>𝑎</m:t>
                                </m:r>
                              </m:e>
                              <m:sup>
                                <m:r>
                                  <a:rPr lang="nl-NL" sz="3800" i="1">
                                    <a:effectLst/>
                                    <a:latin typeface="Cambria Math" panose="02040503050406030204" pitchFamily="18" charset="0"/>
                                    <a:ea typeface="Calibri" panose="020F0502020204030204" pitchFamily="34" charset="0"/>
                                    <a:cs typeface="Arial" panose="020B0604020202020204" pitchFamily="34" charset="0"/>
                                  </a:rPr>
                                  <m:t>2</m:t>
                                </m:r>
                              </m:sup>
                            </m:sSup>
                            <m:r>
                              <a:rPr lang="nl-NL" sz="3800" i="1">
                                <a:effectLst/>
                                <a:latin typeface="Cambria Math" panose="02040503050406030204" pitchFamily="18" charset="0"/>
                                <a:ea typeface="Calibri" panose="020F0502020204030204" pitchFamily="34" charset="0"/>
                                <a:cs typeface="Arial" panose="020B0604020202020204" pitchFamily="34" charset="0"/>
                              </a:rPr>
                              <m:t>−</m:t>
                            </m:r>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a:rPr lang="nl-NL" sz="3800" i="1">
                                    <a:effectLst/>
                                    <a:latin typeface="Cambria Math" panose="02040503050406030204" pitchFamily="18" charset="0"/>
                                    <a:ea typeface="Calibri" panose="020F0502020204030204" pitchFamily="34" charset="0"/>
                                    <a:cs typeface="Arial" panose="020B0604020202020204" pitchFamily="34" charset="0"/>
                                  </a:rPr>
                                  <m:t>𝑏</m:t>
                                </m:r>
                              </m:e>
                              <m:sup>
                                <m:r>
                                  <a:rPr lang="nl-NL" sz="3800" i="1">
                                    <a:effectLst/>
                                    <a:latin typeface="Cambria Math" panose="02040503050406030204" pitchFamily="18" charset="0"/>
                                    <a:ea typeface="Calibri" panose="020F0502020204030204" pitchFamily="34" charset="0"/>
                                    <a:cs typeface="Arial" panose="020B0604020202020204" pitchFamily="34" charset="0"/>
                                  </a:rPr>
                                  <m:t>2</m:t>
                                </m:r>
                              </m:sup>
                            </m:sSup>
                          </m:e>
                        </m:rad>
                        <m:r>
                          <a:rPr lang="nl-NL" sz="3800" i="1">
                            <a:effectLst/>
                            <a:latin typeface="Cambria Math" panose="02040503050406030204" pitchFamily="18" charset="0"/>
                            <a:ea typeface="Calibri" panose="020F0502020204030204" pitchFamily="34" charset="0"/>
                            <a:cs typeface="Arial" panose="020B0604020202020204" pitchFamily="34" charset="0"/>
                          </a:rPr>
                          <m:t>;0</m:t>
                        </m:r>
                      </m:e>
                    </m:d>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tiêu cự </a:t>
                </a:r>
                <a14:m>
                  <m:oMath xmlns:m="http://schemas.openxmlformats.org/officeDocument/2006/math">
                    <m:r>
                      <a:rPr lang="nl-NL" sz="3800" i="1">
                        <a:effectLst/>
                        <a:latin typeface="Cambria Math" panose="02040503050406030204" pitchFamily="18" charset="0"/>
                        <a:ea typeface="Times New Roman" panose="02020603050405020304" pitchFamily="18" charset="0"/>
                        <a:cs typeface="Arial" panose="020B0604020202020204" pitchFamily="34" charset="0"/>
                      </a:rPr>
                      <m:t>2</m:t>
                    </m:r>
                    <m:r>
                      <a:rPr lang="nl-NL" sz="3800" i="1">
                        <a:effectLst/>
                        <a:latin typeface="Cambria Math" panose="02040503050406030204" pitchFamily="18" charset="0"/>
                        <a:ea typeface="Times New Roman" panose="02020603050405020304" pitchFamily="18" charset="0"/>
                        <a:cs typeface="Arial" panose="020B0604020202020204" pitchFamily="34" charset="0"/>
                      </a:rPr>
                      <m:t>𝑐</m:t>
                    </m:r>
                    <m:r>
                      <a:rPr lang="nl-NL" sz="3800" i="1">
                        <a:effectLst/>
                        <a:latin typeface="Cambria Math" panose="02040503050406030204" pitchFamily="18" charset="0"/>
                        <a:ea typeface="Times New Roman" panose="02020603050405020304" pitchFamily="18" charset="0"/>
                        <a:cs typeface="Arial" panose="020B0604020202020204" pitchFamily="34" charset="0"/>
                      </a:rPr>
                      <m:t>=2</m:t>
                    </m:r>
                    <m:rad>
                      <m:radPr>
                        <m:degHide m:val="on"/>
                        <m:ctrlPr>
                          <a:rPr lang="en-US" sz="3800" i="1">
                            <a:effectLst/>
                            <a:latin typeface="Cambria Math" panose="02040503050406030204" pitchFamily="18" charset="0"/>
                            <a:ea typeface="Calibri" panose="020F0502020204030204" pitchFamily="34" charset="0"/>
                            <a:cs typeface="Arial" panose="020B0604020202020204" pitchFamily="34" charset="0"/>
                          </a:rPr>
                        </m:ctrlPr>
                      </m:radPr>
                      <m:deg/>
                      <m:e>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a:rPr lang="nl-NL" sz="3800" i="1">
                                <a:effectLst/>
                                <a:latin typeface="Cambria Math" panose="02040503050406030204" pitchFamily="18" charset="0"/>
                                <a:ea typeface="Calibri" panose="020F0502020204030204" pitchFamily="34" charset="0"/>
                                <a:cs typeface="Arial" panose="020B0604020202020204" pitchFamily="34" charset="0"/>
                              </a:rPr>
                              <m:t>𝑎</m:t>
                            </m:r>
                          </m:e>
                          <m:sup>
                            <m:r>
                              <a:rPr lang="nl-NL" sz="3800" i="1">
                                <a:effectLst/>
                                <a:latin typeface="Cambria Math" panose="02040503050406030204" pitchFamily="18" charset="0"/>
                                <a:ea typeface="Calibri" panose="020F0502020204030204" pitchFamily="34" charset="0"/>
                                <a:cs typeface="Arial" panose="020B0604020202020204" pitchFamily="34" charset="0"/>
                              </a:rPr>
                              <m:t>2</m:t>
                            </m:r>
                          </m:sup>
                        </m:sSup>
                        <m:r>
                          <a:rPr lang="nl-NL" sz="3800" i="1">
                            <a:effectLst/>
                            <a:latin typeface="Cambria Math" panose="02040503050406030204" pitchFamily="18" charset="0"/>
                            <a:ea typeface="Calibri" panose="020F0502020204030204" pitchFamily="34" charset="0"/>
                            <a:cs typeface="Arial" panose="020B0604020202020204" pitchFamily="34" charset="0"/>
                          </a:rPr>
                          <m:t>−</m:t>
                        </m:r>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a:rPr lang="nl-NL" sz="3800" i="1">
                                <a:effectLst/>
                                <a:latin typeface="Cambria Math" panose="02040503050406030204" pitchFamily="18" charset="0"/>
                                <a:ea typeface="Calibri" panose="020F0502020204030204" pitchFamily="34" charset="0"/>
                                <a:cs typeface="Arial" panose="020B0604020202020204" pitchFamily="34" charset="0"/>
                              </a:rPr>
                              <m:t>𝑏</m:t>
                            </m:r>
                          </m:e>
                          <m:sup>
                            <m:r>
                              <a:rPr lang="nl-NL" sz="3800" i="1">
                                <a:effectLst/>
                                <a:latin typeface="Cambria Math" panose="02040503050406030204" pitchFamily="18" charset="0"/>
                                <a:ea typeface="Calibri" panose="020F0502020204030204" pitchFamily="34" charset="0"/>
                                <a:cs typeface="Arial" panose="020B0604020202020204" pitchFamily="34" charset="0"/>
                              </a:rPr>
                              <m:t>2</m:t>
                            </m:r>
                          </m:sup>
                        </m:sSup>
                      </m:e>
                    </m:rad>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và tổng các khoảng cách từ mỗi điểm thuộc elip đó tới hai tiêu điểm bằng 2a.</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3800" dirty="0">
                    <a:effectLst/>
                    <a:latin typeface="Arial" panose="020B0604020202020204" pitchFamily="34" charset="0"/>
                    <a:ea typeface="Times New Roman" panose="02020603050405020304" pitchFamily="18" charset="0"/>
                    <a:cs typeface="Arial" panose="020B0604020202020204" pitchFamily="34" charset="0"/>
                  </a:rPr>
                  <a:t>Phương trình (2) được gọi là </a:t>
                </a:r>
                <a:r>
                  <a:rPr lang="nl-NL" sz="3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phương trình chính tắc của elip</a:t>
                </a:r>
                <a:r>
                  <a:rPr lang="nl-NL" sz="3800" dirty="0">
                    <a:effectLst/>
                    <a:latin typeface="Arial" panose="020B0604020202020204" pitchFamily="34" charset="0"/>
                    <a:ea typeface="Times New Roman" panose="02020603050405020304" pitchFamily="18" charset="0"/>
                    <a:cs typeface="Arial" panose="020B0604020202020204" pitchFamily="34" charset="0"/>
                  </a:rPr>
                  <a:t> tương ứng.</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024637" y="1943100"/>
                <a:ext cx="16391054" cy="6908173"/>
              </a:xfrm>
              <a:prstGeom prst="rect">
                <a:avLst/>
              </a:prstGeom>
              <a:blipFill>
                <a:blip r:embed="rId11"/>
                <a:stretch>
                  <a:fillRect l="-1227" r="-1227" b="-1059"/>
                </a:stretch>
              </a:blipFill>
            </p:spPr>
            <p:txBody>
              <a:bodyPr/>
              <a:lstStyle/>
              <a:p>
                <a:r>
                  <a:rPr lang="en-US">
                    <a:noFill/>
                  </a:rPr>
                  <a:t> </a:t>
                </a:r>
              </a:p>
            </p:txBody>
          </p:sp>
        </mc:Fallback>
      </mc:AlternateContent>
    </p:spTree>
    <p:extLst>
      <p:ext uri="{BB962C8B-B14F-4D97-AF65-F5344CB8AC3E}">
        <p14:creationId xmlns:p14="http://schemas.microsoft.com/office/powerpoint/2010/main" val="176109748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fade">
                                      <p:cBhvr>
                                        <p:cTn id="20" dur="500"/>
                                        <p:tgtEl>
                                          <p:spTgt spid="1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fade">
                                      <p:cBhvr>
                                        <p:cTn id="25" dur="500"/>
                                        <p:tgtEl>
                                          <p:spTgt spid="10">
                                            <p:txEl>
                                              <p:pRg st="3" end="3"/>
                                            </p:txEl>
                                          </p:spTgt>
                                        </p:tgtEl>
                                      </p:cBhvr>
                                    </p:animEffect>
                                    <p:anim calcmode="lin" valueType="num">
                                      <p:cBhvr>
                                        <p:cTn id="26"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705051" y="419100"/>
            <a:ext cx="4781349" cy="1207470"/>
            <a:chOff x="1162250" y="190500"/>
            <a:chExt cx="4781349" cy="1066800"/>
          </a:xfrm>
        </p:grpSpPr>
        <p:sp>
          <p:nvSpPr>
            <p:cNvPr id="15" name="Rectangle 14"/>
            <p:cNvSpPr/>
            <p:nvPr/>
          </p:nvSpPr>
          <p:spPr>
            <a:xfrm>
              <a:off x="1162250" y="190500"/>
              <a:ext cx="4781349"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4500">
                <a:solidFill>
                  <a:prstClr val="white"/>
                </a:solidFill>
              </a:endParaRPr>
            </a:p>
          </p:txBody>
        </p:sp>
        <p:sp>
          <p:nvSpPr>
            <p:cNvPr id="13" name="Rectangle 12"/>
            <p:cNvSpPr/>
            <p:nvPr/>
          </p:nvSpPr>
          <p:spPr>
            <a:xfrm>
              <a:off x="1655489" y="190500"/>
              <a:ext cx="3743332" cy="1002710"/>
            </a:xfrm>
            <a:prstGeom prst="rect">
              <a:avLst/>
            </a:prstGeom>
          </p:spPr>
          <p:txBody>
            <a:bodyPr wrap="none">
              <a:spAutoFit/>
            </a:bodyPr>
            <a:lstStyle/>
            <a:p>
              <a:pPr algn="just">
                <a:lnSpc>
                  <a:spcPct val="150000"/>
                </a:lnSpc>
                <a:spcAft>
                  <a:spcPts val="800"/>
                </a:spcAft>
              </a:pPr>
              <a:r>
                <a:rPr lang="en-US" sz="4500" b="1">
                  <a:solidFill>
                    <a:prstClr val="white"/>
                  </a:solidFill>
                  <a:latin typeface="Arial" panose="020B0604020202020204" pitchFamily="34" charset="0"/>
                  <a:ea typeface="Times New Roman" panose="02020603050405020304" pitchFamily="18" charset="0"/>
                  <a:cs typeface="Arial" panose="020B0604020202020204" pitchFamily="34" charset="0"/>
                </a:rPr>
                <a:t>VẬN DỤNG 1</a:t>
              </a:r>
              <a:endParaRPr lang="en-US" sz="450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pic>
        <p:nvPicPr>
          <p:cNvPr id="25" name="Picture 6"/>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16776210" y="9105900"/>
            <a:ext cx="1219200" cy="950976"/>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766489" y="1790700"/>
                <a:ext cx="16619321" cy="3914470"/>
              </a:xfrm>
              <a:prstGeom prst="rect">
                <a:avLst/>
              </a:prstGeom>
            </p:spPr>
            <p:txBody>
              <a:bodyPr wrap="square">
                <a:spAutoFit/>
              </a:bodyPr>
              <a:lstStyle/>
              <a:p>
                <a:pPr algn="just">
                  <a:lnSpc>
                    <a:spcPct val="150000"/>
                  </a:lnSpc>
                  <a:spcAft>
                    <a:spcPts val="1200"/>
                  </a:spcAft>
                </a:pP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Trong</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bản</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vẽ</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thiết</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kế</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vòm</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ô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thoáng</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trong</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Hình</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7.22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nửa</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nằm</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phía</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trục</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hoành</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elip</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phương</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trình</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1200"/>
                  </a:spcAft>
                </a:pPr>
                <a14:m>
                  <m:oMathPara xmlns:m="http://schemas.openxmlformats.org/officeDocument/2006/math">
                    <m:oMathParaPr>
                      <m:jc m:val="centerGroup"/>
                    </m:oMathParaPr>
                    <m:oMath xmlns:m="http://schemas.openxmlformats.org/officeDocument/2006/math">
                      <m:f>
                        <m:fPr>
                          <m:ctrlP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sSup>
                            <m:sSupPr>
                              <m:ctrlP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num>
                        <m:den>
                          <m: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16</m:t>
                          </m:r>
                        </m:den>
                      </m:f>
                      <m: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sSup>
                            <m:sSupPr>
                              <m:ctrlP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e>
                            <m:sup>
                              <m: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num>
                        <m:den>
                          <m: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den>
                      </m:f>
                      <m: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oMath>
                  </m:oMathPara>
                </a14:m>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766489" y="1790700"/>
                <a:ext cx="16619321" cy="3914470"/>
              </a:xfrm>
              <a:prstGeom prst="rect">
                <a:avLst/>
              </a:prstGeom>
              <a:blipFill>
                <a:blip r:embed="rId4"/>
                <a:stretch>
                  <a:fillRect l="-1211" r="-1211"/>
                </a:stretch>
              </a:blipFill>
            </p:spPr>
            <p:txBody>
              <a:bodyPr/>
              <a:lstStyle/>
              <a:p>
                <a:r>
                  <a:rPr lang="en-US">
                    <a:noFill/>
                  </a:rPr>
                  <a:t> </a:t>
                </a:r>
              </a:p>
            </p:txBody>
          </p:sp>
        </mc:Fallback>
      </mc:AlternateContent>
      <p:sp>
        <p:nvSpPr>
          <p:cNvPr id="5" name="Rectangle 4"/>
          <p:cNvSpPr/>
          <p:nvPr/>
        </p:nvSpPr>
        <p:spPr>
          <a:xfrm>
            <a:off x="766488" y="5165335"/>
            <a:ext cx="9901512" cy="3600986"/>
          </a:xfrm>
          <a:prstGeom prst="rect">
            <a:avLst/>
          </a:prstGeom>
        </p:spPr>
        <p:txBody>
          <a:bodyPr wrap="square">
            <a:spAutoFit/>
          </a:bodyPr>
          <a:lstStyle/>
          <a:p>
            <a:pPr marL="30480" marR="30480" lvl="0" algn="just">
              <a:lnSpc>
                <a:spcPct val="150000"/>
              </a:lnSpc>
              <a:spcAft>
                <a:spcPts val="1200"/>
              </a:spcAft>
            </a:pP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Biết</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rằng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1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đơn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vị</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mặt</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phẳng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tọa</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bản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vẽ</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thiết</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ứng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30 cm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thực</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tế</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Tính</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chiều</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cao</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h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ô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thoáng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tại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chính</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giữa</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đế</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ô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thoáng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75 cm.</a:t>
            </a:r>
            <a:endPar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3934724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1693</TotalTime>
  <Words>1428</Words>
  <Application>Microsoft Office PowerPoint</Application>
  <PresentationFormat>Custom</PresentationFormat>
  <Paragraphs>82</Paragraphs>
  <Slides>18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Times New Roman</vt:lpstr>
      <vt:lpstr>Cambria Math</vt:lpstr>
      <vt:lpstr>Gill Sans MT</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2006-08-16T00:00:00Z</dcterms:created>
  <dcterms:modified xsi:type="dcterms:W3CDTF">2023-08-14T14:18:48Z</dcterms:modified>
  <dc:identifier>DAFNsc4mcvs</dc:identifier>
</cp:coreProperties>
</file>