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74" r:id="rId3"/>
    <p:sldId id="324" r:id="rId4"/>
    <p:sldId id="273" r:id="rId5"/>
    <p:sldId id="371" r:id="rId6"/>
    <p:sldId id="375" r:id="rId7"/>
    <p:sldId id="357" r:id="rId8"/>
    <p:sldId id="376" r:id="rId9"/>
    <p:sldId id="374" r:id="rId10"/>
    <p:sldId id="358" r:id="rId11"/>
    <p:sldId id="325" r:id="rId12"/>
    <p:sldId id="317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45983"/>
    <a:srgbClr val="EE8640"/>
    <a:srgbClr val="FF9801"/>
    <a:srgbClr val="A493C6"/>
    <a:srgbClr val="D0DEEC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8" d="100"/>
          <a:sy n="78" d="100"/>
        </p:scale>
        <p:origin x="884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POST-WRITING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8812" y="849350"/>
            <a:ext cx="812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Cross-checking</a:t>
            </a:r>
            <a:endParaRPr lang="en-US" sz="32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A786A-D077-70DA-9242-0C977FBB15DC}"/>
              </a:ext>
            </a:extLst>
          </p:cNvPr>
          <p:cNvSpPr txBox="1"/>
          <p:nvPr/>
        </p:nvSpPr>
        <p:spPr>
          <a:xfrm>
            <a:off x="669471" y="1585634"/>
            <a:ext cx="44250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Suggested writing rubric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1. Organization: …/10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2. Legibility: …/10</a:t>
            </a:r>
          </a:p>
          <a:p>
            <a:r>
              <a:rPr lang="en-US" sz="2000" dirty="0">
                <a:solidFill>
                  <a:srgbClr val="0070C0"/>
                </a:solidFill>
              </a:rPr>
              <a:t>3. Ideas: …/10</a:t>
            </a:r>
          </a:p>
          <a:p>
            <a:r>
              <a:rPr lang="en-US" sz="2000" dirty="0">
                <a:solidFill>
                  <a:srgbClr val="0070C0"/>
                </a:solidFill>
              </a:rPr>
              <a:t>4. Word choice: …/10</a:t>
            </a:r>
          </a:p>
          <a:p>
            <a:r>
              <a:rPr lang="en-US" sz="2000" dirty="0">
                <a:solidFill>
                  <a:srgbClr val="0070C0"/>
                </a:solidFill>
              </a:rPr>
              <a:t>5. Grammar usage and mechanics: …/10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        TOTAL: …/50</a:t>
            </a:r>
            <a:endParaRPr lang="en-US" sz="40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66FDB-58C9-CCDB-FDB9-880BA239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585634"/>
            <a:ext cx="3870866" cy="27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</a:t>
            </a:r>
            <a:r>
              <a:rPr lang="vi-VN" sz="3200" dirty="0"/>
              <a:t>rite</a:t>
            </a:r>
            <a:r>
              <a:rPr lang="en-AU" sz="3200" dirty="0"/>
              <a:t> an essay </a:t>
            </a:r>
            <a:r>
              <a:rPr lang="en-US" sz="3200" dirty="0"/>
              <a:t>to present about</a:t>
            </a:r>
            <a:r>
              <a:rPr lang="vi-VN" sz="3200" dirty="0"/>
              <a:t> 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advantages and disadvantages of home robots.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Lesson 7 – Communication &amp; Culture.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Artificial Intelligence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WRITING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1183821" y="3322584"/>
            <a:ext cx="7021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/>
              </a:rPr>
              <a:t>An essay about the advantages and disadvantages of home robots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PRE-WRITING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1936" y="2567595"/>
            <a:ext cx="1706816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WHILE-WRITING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50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71" y="1594890"/>
            <a:ext cx="3659538" cy="998891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1: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Decide advantages or disadvantages. Then complete the notes.</a:t>
            </a:r>
            <a:endParaRPr lang="en-US" sz="135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767573"/>
            <a:ext cx="3659539" cy="64209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270" algn="just"/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2: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Write an essay (180–200 words) about the advantages and disadvantages of home robots.</a:t>
            </a:r>
            <a:endParaRPr lang="en-US" sz="135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45345" y="1919989"/>
            <a:ext cx="654381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POST-WRITING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- Wrap-up</a:t>
            </a:r>
          </a:p>
          <a:p>
            <a:r>
              <a:rPr lang="en-US" sz="1350" dirty="0">
                <a:solidFill>
                  <a:schemeClr val="tx1"/>
                </a:solidFill>
              </a:rPr>
              <a:t>- 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</a:rPr>
              <a:t>Peer review</a:t>
            </a:r>
            <a:endParaRPr lang="en-US" sz="135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WRITING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5557A-47BB-A56B-0C94-FFD65DDA7401}"/>
              </a:ext>
            </a:extLst>
          </p:cNvPr>
          <p:cNvSpPr txBox="1"/>
          <p:nvPr/>
        </p:nvSpPr>
        <p:spPr>
          <a:xfrm>
            <a:off x="1240970" y="1768945"/>
            <a:ext cx="70049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Teacher divides the class into 2 groups.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Before playing the video, teacher asks Ss to watch carefully and try to remember as many details as possible. Ss can take notes if they want.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Teacher shows the question, Ss write down all the answers, as many as possible.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 team with more correct answers will be the winner.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146533-221D-1B01-3A70-9B65041FBB8C}"/>
              </a:ext>
            </a:extLst>
          </p:cNvPr>
          <p:cNvSpPr txBox="1"/>
          <p:nvPr/>
        </p:nvSpPr>
        <p:spPr>
          <a:xfrm>
            <a:off x="2286000" y="107263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Watch a video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1" name="Introducing Amazon Astro  Household Robot for Home Monitoring, with Alexa (1)">
            <a:hlinkClick r:id="" action="ppaction://media"/>
            <a:extLst>
              <a:ext uri="{FF2B5EF4-FFF2-40B4-BE49-F238E27FC236}">
                <a16:creationId xmlns:a16="http://schemas.microsoft.com/office/drawing/2014/main" id="{E588C106-91F6-1F7F-F7F8-7DB7EE0A8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1023" y="953639"/>
            <a:ext cx="6154965" cy="3462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947A3-71F4-C9BF-6E66-FDE46DC22D9B}"/>
              </a:ext>
            </a:extLst>
          </p:cNvPr>
          <p:cNvSpPr txBox="1"/>
          <p:nvPr/>
        </p:nvSpPr>
        <p:spPr>
          <a:xfrm>
            <a:off x="1755322" y="4561195"/>
            <a:ext cx="650693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Questions: </a:t>
            </a:r>
            <a:r>
              <a:rPr lang="en-US" sz="23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can the robot in the video do?</a:t>
            </a:r>
          </a:p>
        </p:txBody>
      </p:sp>
    </p:spTree>
    <p:extLst>
      <p:ext uri="{BB962C8B-B14F-4D97-AF65-F5344CB8AC3E}">
        <p14:creationId xmlns:p14="http://schemas.microsoft.com/office/powerpoint/2010/main" val="8945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BB274-8975-B1D3-8DB4-A6241CC02CCE}"/>
              </a:ext>
            </a:extLst>
          </p:cNvPr>
          <p:cNvSpPr txBox="1"/>
          <p:nvPr/>
        </p:nvSpPr>
        <p:spPr>
          <a:xfrm>
            <a:off x="1396093" y="1205023"/>
            <a:ext cx="700495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Suggested answers: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listen and follow the user’s commands;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make video calls;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remind people what to do everyday;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self-charge automatically;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detect unusual situations,</a:t>
            </a:r>
            <a:endParaRPr lang="en-US" sz="2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2600" i="1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2600" i="1" kern="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etc</a:t>
            </a:r>
            <a:r>
              <a:rPr lang="en-US" sz="2600" i="1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…</a:t>
            </a:r>
            <a:endParaRPr lang="en-US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6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18805" y="646743"/>
            <a:ext cx="7911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Decide whether the following ideas (a–d) are advantages (+) or disadvantages (–) of home robots. Then complete the notes using the sentences (a–d) in the box.</a:t>
            </a:r>
            <a:r>
              <a:rPr lang="en-US" sz="2400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257443-BCD7-BAA0-A398-2AEB74DF0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05665"/>
              </p:ext>
            </p:extLst>
          </p:nvPr>
        </p:nvGraphicFramePr>
        <p:xfrm>
          <a:off x="723811" y="1918807"/>
          <a:ext cx="830124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075">
                  <a:extLst>
                    <a:ext uri="{9D8B030D-6E8A-4147-A177-3AD203B41FA5}">
                      <a16:colId xmlns:a16="http://schemas.microsoft.com/office/drawing/2014/main" val="3408288434"/>
                    </a:ext>
                  </a:extLst>
                </a:gridCol>
                <a:gridCol w="6374174">
                  <a:extLst>
                    <a:ext uri="{9D8B030D-6E8A-4147-A177-3AD203B41FA5}">
                      <a16:colId xmlns:a16="http://schemas.microsoft.com/office/drawing/2014/main" val="246307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Advantages/ Disadvantages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Ideas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0209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People will have more time for leisure activities and family bonding.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Robots can do repetitive and boring jobs.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</a:t>
                      </a:r>
                      <a:r>
                        <a:rPr lang="en-US" sz="2000" b="0" i="0" dirty="0">
                          <a:solidFill>
                            <a:srgbClr val="939598"/>
                          </a:solidFill>
                          <a:effectLst/>
                          <a:latin typeface="+mn-lt"/>
                        </a:rPr>
                        <a:t>_______________________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705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Humans can become dependent on AI technologies.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(2) </a:t>
                      </a:r>
                      <a:r>
                        <a:rPr lang="en-US" sz="2000" b="0" i="0" dirty="0">
                          <a:solidFill>
                            <a:srgbClr val="939598"/>
                          </a:solidFill>
                          <a:effectLst/>
                          <a:latin typeface="+mn-lt"/>
                        </a:rPr>
                        <a:t>_______________________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They may become lazy.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970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F78C6FD-5030-1771-FC19-00F09FC635AC}"/>
              </a:ext>
            </a:extLst>
          </p:cNvPr>
          <p:cNvSpPr txBox="1"/>
          <p:nvPr/>
        </p:nvSpPr>
        <p:spPr>
          <a:xfrm>
            <a:off x="3290208" y="3573427"/>
            <a:ext cx="583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E45983"/>
                </a:solidFill>
                <a:effectLst/>
              </a:rPr>
              <a:t>b. </a:t>
            </a:r>
            <a:r>
              <a:rPr lang="en-US" sz="1800" b="0" i="0" dirty="0">
                <a:solidFill>
                  <a:srgbClr val="E45983"/>
                </a:solidFill>
                <a:effectLst/>
              </a:rPr>
              <a:t>They can work without a break and provide 24/7 service.</a:t>
            </a:r>
            <a:r>
              <a:rPr lang="en-US" dirty="0">
                <a:solidFill>
                  <a:srgbClr val="E45983"/>
                </a:solidFill>
              </a:rPr>
              <a:t> </a:t>
            </a:r>
            <a:br>
              <a:rPr lang="en-US" dirty="0">
                <a:solidFill>
                  <a:srgbClr val="E45983"/>
                </a:solidFill>
              </a:rPr>
            </a:br>
            <a:endParaRPr lang="en-US" dirty="0">
              <a:solidFill>
                <a:srgbClr val="E4598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5C6D9-C6CE-51BF-23B0-3FE7EA7C912C}"/>
              </a:ext>
            </a:extLst>
          </p:cNvPr>
          <p:cNvSpPr txBox="1"/>
          <p:nvPr/>
        </p:nvSpPr>
        <p:spPr>
          <a:xfrm>
            <a:off x="3290208" y="425487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E45983"/>
                </a:solidFill>
                <a:effectLst/>
              </a:rPr>
              <a:t>a. </a:t>
            </a:r>
            <a:r>
              <a:rPr lang="en-US" b="0" i="0" dirty="0">
                <a:solidFill>
                  <a:srgbClr val="E45983"/>
                </a:solidFill>
                <a:effectLst/>
              </a:rPr>
              <a:t>They may lose their critical thinking skills.</a:t>
            </a:r>
            <a:r>
              <a:rPr lang="en-US" dirty="0">
                <a:solidFill>
                  <a:srgbClr val="E45983"/>
                </a:solidFill>
              </a:rPr>
              <a:t> </a:t>
            </a:r>
            <a:br>
              <a:rPr lang="en-US" dirty="0">
                <a:solidFill>
                  <a:srgbClr val="E45983"/>
                </a:solidFill>
              </a:rPr>
            </a:br>
            <a:endParaRPr lang="en-US" dirty="0">
              <a:solidFill>
                <a:srgbClr val="E45983"/>
              </a:solidFill>
            </a:endParaRPr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188D0869-B5A8-386B-301F-69DAE644720A}"/>
              </a:ext>
            </a:extLst>
          </p:cNvPr>
          <p:cNvSpPr/>
          <p:nvPr/>
        </p:nvSpPr>
        <p:spPr>
          <a:xfrm>
            <a:off x="1477736" y="3045279"/>
            <a:ext cx="391885" cy="37555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A403E7AE-3755-2CEF-506F-C08196550DB1}"/>
              </a:ext>
            </a:extLst>
          </p:cNvPr>
          <p:cNvSpPr/>
          <p:nvPr/>
        </p:nvSpPr>
        <p:spPr>
          <a:xfrm>
            <a:off x="1480057" y="4254877"/>
            <a:ext cx="510827" cy="338487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18805" y="646743"/>
            <a:ext cx="7911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Decide whether the following ideas (a–d) are advantages (+) or disadvantages (–) of home robots. Then complete the notes using the sentences (a–d) in the box.</a:t>
            </a:r>
            <a:r>
              <a:rPr lang="en-US" sz="2400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257443-BCD7-BAA0-A398-2AEB74DF0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514201"/>
              </p:ext>
            </p:extLst>
          </p:nvPr>
        </p:nvGraphicFramePr>
        <p:xfrm>
          <a:off x="723811" y="1918807"/>
          <a:ext cx="830124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075">
                  <a:extLst>
                    <a:ext uri="{9D8B030D-6E8A-4147-A177-3AD203B41FA5}">
                      <a16:colId xmlns:a16="http://schemas.microsoft.com/office/drawing/2014/main" val="3408288434"/>
                    </a:ext>
                  </a:extLst>
                </a:gridCol>
                <a:gridCol w="6374174">
                  <a:extLst>
                    <a:ext uri="{9D8B030D-6E8A-4147-A177-3AD203B41FA5}">
                      <a16:colId xmlns:a16="http://schemas.microsoft.com/office/drawing/2014/main" val="246307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Advantages/ Disadvantages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Ideas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0209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cost of development and maintenance of robots is high.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Robots need expensive spare parts.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(3) </a:t>
                      </a:r>
                      <a:r>
                        <a:rPr lang="en-US" sz="2000" b="0" i="0" dirty="0">
                          <a:solidFill>
                            <a:srgbClr val="939598"/>
                          </a:solidFill>
                          <a:effectLst/>
                          <a:latin typeface="+mn-lt"/>
                        </a:rPr>
                        <a:t>__________________________________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705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They can answer questions about many topics.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 (4) </a:t>
                      </a:r>
                      <a:r>
                        <a:rPr lang="en-US" sz="2000" b="0" i="0" dirty="0">
                          <a:solidFill>
                            <a:srgbClr val="939598"/>
                          </a:solidFill>
                          <a:effectLst/>
                          <a:latin typeface="+mn-lt"/>
                        </a:rPr>
                        <a:t>_________________________________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 They can provide information and entertainment.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9708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207E8AA-AE15-4D06-8335-FEDD89AE71D1}"/>
              </a:ext>
            </a:extLst>
          </p:cNvPr>
          <p:cNvSpPr txBox="1"/>
          <p:nvPr/>
        </p:nvSpPr>
        <p:spPr>
          <a:xfrm>
            <a:off x="3404507" y="3573427"/>
            <a:ext cx="554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E45983"/>
                </a:solidFill>
                <a:effectLst/>
              </a:rPr>
              <a:t>d. </a:t>
            </a:r>
            <a:r>
              <a:rPr lang="en-US" b="0" i="0" dirty="0">
                <a:solidFill>
                  <a:srgbClr val="E45983"/>
                </a:solidFill>
                <a:effectLst/>
              </a:rPr>
              <a:t>They need to be programmed to perform each task.</a:t>
            </a:r>
            <a:r>
              <a:rPr lang="en-US" dirty="0">
                <a:solidFill>
                  <a:srgbClr val="E45983"/>
                </a:solidFill>
              </a:rPr>
              <a:t> </a:t>
            </a:r>
            <a:br>
              <a:rPr lang="en-US" dirty="0">
                <a:solidFill>
                  <a:srgbClr val="E45983"/>
                </a:solidFill>
              </a:rPr>
            </a:br>
            <a:endParaRPr lang="en-US" dirty="0">
              <a:solidFill>
                <a:srgbClr val="E4598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BD5CF-9946-530D-03C7-16F6845AAD61}"/>
              </a:ext>
            </a:extLst>
          </p:cNvPr>
          <p:cNvSpPr txBox="1"/>
          <p:nvPr/>
        </p:nvSpPr>
        <p:spPr>
          <a:xfrm>
            <a:off x="3404507" y="4273620"/>
            <a:ext cx="554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E45983"/>
                </a:solidFill>
                <a:effectLst/>
              </a:rPr>
              <a:t>c. </a:t>
            </a:r>
            <a:r>
              <a:rPr lang="en-US" sz="1800" b="0" i="0" dirty="0">
                <a:solidFill>
                  <a:srgbClr val="E45983"/>
                </a:solidFill>
                <a:effectLst/>
              </a:rPr>
              <a:t>They can interact and play games with people.</a:t>
            </a:r>
            <a:r>
              <a:rPr lang="en-US" dirty="0">
                <a:solidFill>
                  <a:srgbClr val="E45983"/>
                </a:solidFill>
              </a:rPr>
              <a:t> </a:t>
            </a:r>
            <a:br>
              <a:rPr lang="en-US" dirty="0">
                <a:solidFill>
                  <a:srgbClr val="E45983"/>
                </a:solidFill>
              </a:rPr>
            </a:br>
            <a:endParaRPr lang="en-US" dirty="0">
              <a:solidFill>
                <a:srgbClr val="E45983"/>
              </a:solidFill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28A78E1D-F1DF-258E-A289-505CFDAB74BF}"/>
              </a:ext>
            </a:extLst>
          </p:cNvPr>
          <p:cNvSpPr/>
          <p:nvPr/>
        </p:nvSpPr>
        <p:spPr>
          <a:xfrm>
            <a:off x="1476332" y="4221228"/>
            <a:ext cx="391885" cy="37555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D0DB3684-A0ED-9623-C42E-997EAFB2BDCE}"/>
              </a:ext>
            </a:extLst>
          </p:cNvPr>
          <p:cNvSpPr/>
          <p:nvPr/>
        </p:nvSpPr>
        <p:spPr>
          <a:xfrm>
            <a:off x="1357390" y="3151546"/>
            <a:ext cx="510827" cy="276021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8812" y="669738"/>
            <a:ext cx="8120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ea typeface="Times New Roman" panose="02020603050405020304" pitchFamily="18" charset="0"/>
              </a:rPr>
              <a:t>Write an essay (180–200 words) about the advantages and disadvantages of home robots, using the ideas in task 1 and the suggested outline below.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DC56C4-05B4-22BD-42F8-0F4B4679A428}"/>
              </a:ext>
            </a:extLst>
          </p:cNvPr>
          <p:cNvSpPr/>
          <p:nvPr/>
        </p:nvSpPr>
        <p:spPr>
          <a:xfrm>
            <a:off x="669471" y="1870067"/>
            <a:ext cx="7772400" cy="303666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rgbClr val="000000"/>
                </a:solidFill>
                <a:effectLst/>
              </a:rPr>
              <a:t>People are beginning to use home robots.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rgbClr val="000000"/>
                </a:solidFill>
                <a:effectLst/>
              </a:rPr>
              <a:t>They have advantages and disadvantages.</a:t>
            </a:r>
          </a:p>
          <a:p>
            <a:r>
              <a:rPr lang="en-US" sz="1800" b="0" i="0" dirty="0">
                <a:solidFill>
                  <a:srgbClr val="939598"/>
                </a:solidFill>
                <a:effectLst/>
              </a:rPr>
              <a:t>_______________________________________________</a:t>
            </a:r>
          </a:p>
          <a:p>
            <a:r>
              <a:rPr lang="en-US" sz="1800" b="1" i="0" dirty="0">
                <a:solidFill>
                  <a:srgbClr val="000000"/>
                </a:solidFill>
                <a:effectLst/>
              </a:rPr>
              <a:t>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rgbClr val="000000"/>
                </a:solidFill>
                <a:effectLst/>
              </a:rPr>
              <a:t>Advantages: Using home robots has several advantages.  </a:t>
            </a:r>
            <a:r>
              <a:rPr lang="en-US" sz="1800" b="0" i="0" dirty="0">
                <a:solidFill>
                  <a:srgbClr val="939598"/>
                </a:solidFill>
                <a:effectLst/>
              </a:rPr>
              <a:t>_____________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rgbClr val="000000"/>
                </a:solidFill>
                <a:effectLst/>
              </a:rPr>
              <a:t>Disadvantages: </a:t>
            </a:r>
            <a:r>
              <a:rPr lang="en-US" sz="1800" b="0" i="0" dirty="0">
                <a:solidFill>
                  <a:srgbClr val="939598"/>
                </a:solidFill>
                <a:effectLst/>
              </a:rPr>
              <a:t>_______________________________________________</a:t>
            </a:r>
            <a:endParaRPr lang="en-US" sz="1800" b="1" i="0" dirty="0">
              <a:solidFill>
                <a:srgbClr val="000000"/>
              </a:solidFill>
              <a:effectLst/>
            </a:endParaRPr>
          </a:p>
          <a:p>
            <a:r>
              <a:rPr lang="en-US" sz="1800" b="1" i="0" dirty="0">
                <a:solidFill>
                  <a:srgbClr val="000000"/>
                </a:solidFill>
                <a:effectLst/>
              </a:rPr>
              <a:t>Conclusion</a:t>
            </a:r>
          </a:p>
          <a:p>
            <a:r>
              <a:rPr lang="en-US" sz="1800" b="0" i="1" dirty="0">
                <a:solidFill>
                  <a:srgbClr val="000000"/>
                </a:solidFill>
                <a:effectLst/>
              </a:rPr>
              <a:t>Home robots may make lives easier and happier, but there are certain problems as well.</a:t>
            </a:r>
            <a:endParaRPr lang="en-US" sz="1800" b="1" i="0" dirty="0">
              <a:solidFill>
                <a:srgbClr val="000000"/>
              </a:solidFill>
              <a:effectLst/>
            </a:endParaRPr>
          </a:p>
          <a:p>
            <a:endParaRPr lang="en-US" sz="1800" b="1" i="0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4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1762</TotalTime>
  <Words>608</Words>
  <PresentationFormat>On-screen Show (16:9)</PresentationFormat>
  <Paragraphs>95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2024-01-02T14:26:34Z</dcterms:modified>
</cp:coreProperties>
</file>