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Lst>
  <p:sldIdLst>
    <p:sldId id="281" r:id="rId4"/>
    <p:sldId id="259" r:id="rId5"/>
    <p:sldId id="266" r:id="rId6"/>
    <p:sldId id="260" r:id="rId7"/>
    <p:sldId id="264" r:id="rId8"/>
    <p:sldId id="283" r:id="rId9"/>
    <p:sldId id="293" r:id="rId10"/>
    <p:sldId id="284" r:id="rId11"/>
    <p:sldId id="291" r:id="rId12"/>
    <p:sldId id="292" r:id="rId13"/>
    <p:sldId id="285" r:id="rId14"/>
    <p:sldId id="286" r:id="rId15"/>
    <p:sldId id="287" r:id="rId16"/>
    <p:sldId id="290" r:id="rId17"/>
    <p:sldId id="263" r:id="rId18"/>
    <p:sldId id="270" r:id="rId19"/>
    <p:sldId id="279" r:id="rId20"/>
    <p:sldId id="280" r:id="rId21"/>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UTM Avo" panose="02040603050506020204" pitchFamily="18" charset="0"/>
      <p:regular r:id="rId28"/>
      <p:bold r:id="rId29"/>
      <p:italic r:id="rId30"/>
      <p:boldItalic r:id="rId31"/>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782"/>
  </p:normalViewPr>
  <p:slideViewPr>
    <p:cSldViewPr snapToGrid="0">
      <p:cViewPr varScale="1">
        <p:scale>
          <a:sx n="68" d="100"/>
          <a:sy n="68" d="100"/>
        </p:scale>
        <p:origin x="10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1/9/2024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1/9/2024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1/9/2024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1/9/2024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1/9/2024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76035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1/9/2024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113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1/9/2024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320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1/9/2024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0101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1/9/2024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82493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1/9/2024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4975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1/9/2024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4652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1/9/2024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1/9/2024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03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1/9/2024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7943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1/9/2024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56647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1/9/2024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8581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1/9/2024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1/9/2024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1/9/2024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1/9/2024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1/9/2024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1/9/2024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5F583-0148-4553-964E-C48E0D09F0A7}" type="datetimeFigureOut">
              <a:rPr lang="en-US" smtClean="0"/>
              <a:t>1/9/2024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96640-AC40-4FB1-869D-32BD2614E6D2}" type="slidenum">
              <a:rPr lang="en-US" smtClean="0"/>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CCB7BBCD-1B94-0ABF-54FA-C41F30EA839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1/9/2024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7218100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hyperlink" Target="https://hoc10.vn/doc-sach/tieng-viet-4-tap-2/1/388/24/" TargetMode="External"/><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groups/hoc10donghanhcunggiaovientieuhoc" TargetMode="External"/><Relationship Id="rId2" Type="http://schemas.openxmlformats.org/officeDocument/2006/relationships/image" Target="../media/image28.jpg"/><Relationship Id="rId1" Type="http://schemas.openxmlformats.org/officeDocument/2006/relationships/slideLayout" Target="../slideLayouts/slideLayout23.xml"/><Relationship Id="rId6" Type="http://schemas.openxmlformats.org/officeDocument/2006/relationships/image" Target="../media/image30.png"/><Relationship Id="rId5" Type="http://schemas.microsoft.com/office/2007/relationships/hdphoto" Target="../media/hdphoto1.wdp"/><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24/"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hoc10.vn/doc-sach/tieng-viet-4-tap-2/1/388/24/"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54;p1">
            <a:extLst>
              <a:ext uri="{FF2B5EF4-FFF2-40B4-BE49-F238E27FC236}">
                <a16:creationId xmlns:a16="http://schemas.microsoft.com/office/drawing/2014/main" id="{C8F29496-1A23-93BD-8B98-920D11615CB0}"/>
              </a:ext>
            </a:extLst>
          </p:cNvPr>
          <p:cNvSpPr txBox="1">
            <a:spLocks/>
          </p:cNvSpPr>
          <p:nvPr/>
        </p:nvSpPr>
        <p:spPr>
          <a:xfrm>
            <a:off x="1640958" y="1924062"/>
            <a:ext cx="8910084" cy="248425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4800" b="1" i="0" u="none" strike="noStrike" kern="0" cap="none" spc="0" normalizeH="0" baseline="0" noProof="0" dirty="0" err="1">
                <a:ln>
                  <a:noFill/>
                </a:ln>
                <a:solidFill>
                  <a:srgbClr val="002060"/>
                </a:solidFill>
                <a:effectLst/>
                <a:uLnTx/>
                <a:uFillTx/>
                <a:latin typeface="UTM Avo" panose="02040603050506020204" pitchFamily="18"/>
                <a:sym typeface="Calibri"/>
              </a:rPr>
              <a:t>Tuần</a:t>
            </a:r>
            <a:r>
              <a:rPr kumimoji="0" lang="en-US" sz="4800" b="1" i="0" u="none" strike="noStrike" kern="0" cap="none" spc="0" normalizeH="0" baseline="0" noProof="0" dirty="0">
                <a:ln>
                  <a:noFill/>
                </a:ln>
                <a:solidFill>
                  <a:srgbClr val="002060"/>
                </a:solidFill>
                <a:effectLst/>
                <a:uLnTx/>
                <a:uFillTx/>
                <a:latin typeface="UTM Avo" panose="02040603050506020204" pitchFamily="18"/>
                <a:sym typeface="Calibri"/>
              </a:rPr>
              <a:t> 21</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Bài viết 2</a:t>
            </a:r>
            <a:r>
              <a:rPr kumimoji="0" lang="en-US"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rPr>
              <a:t>: </a:t>
            </a: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lang="en-US" sz="4800" b="1" i="0" u="none" strike="noStrike" dirty="0" err="1">
                <a:solidFill>
                  <a:srgbClr val="FF0000"/>
                </a:solidFill>
                <a:effectLst/>
                <a:latin typeface="UTM Avo" panose="02040603050506020204" pitchFamily="18"/>
              </a:rPr>
              <a:t>Trả</a:t>
            </a:r>
            <a:r>
              <a:rPr lang="en-US" sz="4800" b="1" i="0" u="none" strike="noStrike" dirty="0">
                <a:solidFill>
                  <a:srgbClr val="FF0000"/>
                </a:solidFill>
                <a:effectLst/>
                <a:latin typeface="UTM Avo" panose="02040603050506020204" pitchFamily="18"/>
              </a:rPr>
              <a:t> </a:t>
            </a:r>
            <a:r>
              <a:rPr lang="en-US" sz="4800" b="1" i="0" u="none" strike="noStrike" dirty="0" err="1">
                <a:solidFill>
                  <a:srgbClr val="FF0000"/>
                </a:solidFill>
                <a:effectLst/>
                <a:latin typeface="UTM Avo" panose="02040603050506020204" pitchFamily="18"/>
              </a:rPr>
              <a:t>bài</a:t>
            </a:r>
            <a:r>
              <a:rPr lang="en-US" sz="4800" b="1" i="0" u="none" strike="noStrike" dirty="0">
                <a:solidFill>
                  <a:srgbClr val="FF0000"/>
                </a:solidFill>
                <a:effectLst/>
                <a:latin typeface="UTM Avo" panose="02040603050506020204" pitchFamily="18"/>
              </a:rPr>
              <a:t> </a:t>
            </a:r>
            <a:r>
              <a:rPr lang="en-US" sz="4800" b="1" i="0" u="none" strike="noStrike" dirty="0" err="1">
                <a:solidFill>
                  <a:srgbClr val="FF0000"/>
                </a:solidFill>
                <a:effectLst/>
                <a:latin typeface="UTM Avo" panose="02040603050506020204" pitchFamily="18"/>
              </a:rPr>
              <a:t>viết</a:t>
            </a:r>
            <a:r>
              <a:rPr lang="en-US" sz="4800" b="1" i="0" u="none" strike="noStrike" dirty="0">
                <a:solidFill>
                  <a:srgbClr val="FF0000"/>
                </a:solidFill>
                <a:effectLst/>
                <a:latin typeface="UTM Avo" panose="02040603050506020204" pitchFamily="18"/>
              </a:rPr>
              <a:t> </a:t>
            </a:r>
            <a:r>
              <a:rPr lang="en-US" sz="4800" b="1" i="0" u="none" strike="noStrike" dirty="0" err="1">
                <a:solidFill>
                  <a:srgbClr val="FF0000"/>
                </a:solidFill>
                <a:effectLst/>
                <a:latin typeface="UTM Avo" panose="02040603050506020204" pitchFamily="18"/>
              </a:rPr>
              <a:t>thư</a:t>
            </a:r>
            <a:r>
              <a:rPr lang="en-US" sz="4800" b="1" i="0" u="none" strike="noStrike" dirty="0">
                <a:solidFill>
                  <a:srgbClr val="FF0000"/>
                </a:solidFill>
                <a:effectLst/>
                <a:latin typeface="UTM Avo" panose="02040603050506020204" pitchFamily="18"/>
              </a:rPr>
              <a:t> </a:t>
            </a:r>
            <a:r>
              <a:rPr lang="en-US" sz="4800" b="1" i="0" u="none" strike="noStrike" dirty="0" err="1">
                <a:solidFill>
                  <a:srgbClr val="FF0000"/>
                </a:solidFill>
                <a:effectLst/>
                <a:latin typeface="UTM Avo" panose="02040603050506020204" pitchFamily="18"/>
              </a:rPr>
              <a:t>thăm</a:t>
            </a:r>
            <a:r>
              <a:rPr lang="en-US" sz="4800" b="1" i="0" u="none" strike="noStrike" dirty="0">
                <a:solidFill>
                  <a:srgbClr val="FF0000"/>
                </a:solidFill>
                <a:effectLst/>
                <a:latin typeface="UTM Avo" panose="02040603050506020204" pitchFamily="18"/>
              </a:rPr>
              <a:t> </a:t>
            </a:r>
            <a:r>
              <a:rPr lang="en-US" sz="4800" b="1" i="0" u="none" strike="noStrike" dirty="0" err="1">
                <a:solidFill>
                  <a:srgbClr val="FF0000"/>
                </a:solidFill>
                <a:effectLst/>
                <a:latin typeface="UTM Avo" panose="02040603050506020204" pitchFamily="18"/>
              </a:rPr>
              <a:t>hỏi</a:t>
            </a:r>
            <a:endParaRPr kumimoji="0" lang="en-US" sz="4800" b="1" i="0" u="none" strike="noStrike" kern="0" cap="none" spc="0" normalizeH="0" baseline="0" noProof="0" dirty="0">
              <a:ln>
                <a:noFill/>
              </a:ln>
              <a:solidFill>
                <a:srgbClr val="FF0000"/>
              </a:solidFill>
              <a:effectLst/>
              <a:uLnTx/>
              <a:uFillTx/>
              <a:latin typeface="UTM Avo" panose="02040603050506020204" pitchFamily="18"/>
              <a:cs typeface="Arial" panose="020B0604020202020204" pitchFamily="34" charset="0"/>
              <a:sym typeface="Calibri"/>
            </a:endParaRPr>
          </a:p>
        </p:txBody>
      </p:sp>
      <p:sp>
        <p:nvSpPr>
          <p:cNvPr id="6" name="TextBox 5">
            <a:extLst>
              <a:ext uri="{FF2B5EF4-FFF2-40B4-BE49-F238E27FC236}">
                <a16:creationId xmlns:a16="http://schemas.microsoft.com/office/drawing/2014/main" id="{32F50952-C3AA-0DA7-501F-3C8841BFFE53}"/>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7" name="TextBox 6">
            <a:extLst>
              <a:ext uri="{FF2B5EF4-FFF2-40B4-BE49-F238E27FC236}">
                <a16:creationId xmlns:a16="http://schemas.microsoft.com/office/drawing/2014/main" id="{DECAFAE6-6A63-972C-89E4-39C8906555F1}"/>
              </a:ext>
            </a:extLst>
          </p:cNvPr>
          <p:cNvSpPr txBox="1"/>
          <p:nvPr/>
        </p:nvSpPr>
        <p:spPr>
          <a:xfrm>
            <a:off x="10277475" y="771178"/>
            <a:ext cx="1673225"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Tập</a:t>
            </a: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 2</a:t>
            </a:r>
          </a:p>
        </p:txBody>
      </p:sp>
    </p:spTree>
    <p:extLst>
      <p:ext uri="{BB962C8B-B14F-4D97-AF65-F5344CB8AC3E}">
        <p14:creationId xmlns:p14="http://schemas.microsoft.com/office/powerpoint/2010/main" val="205994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133;p9">
            <a:extLst>
              <a:ext uri="{FF2B5EF4-FFF2-40B4-BE49-F238E27FC236}">
                <a16:creationId xmlns:a16="http://schemas.microsoft.com/office/drawing/2014/main" id="{E3E49944-27DB-3AF3-BA29-80AA1F63EC10}"/>
              </a:ext>
            </a:extLst>
          </p:cNvPr>
          <p:cNvSpPr txBox="1"/>
          <p:nvPr/>
        </p:nvSpPr>
        <p:spPr>
          <a:xfrm>
            <a:off x="1010444" y="2802668"/>
            <a:ext cx="5930106" cy="2277520"/>
          </a:xfrm>
          <a:prstGeom prst="rect">
            <a:avLst/>
          </a:prstGeom>
          <a:noFill/>
          <a:ln>
            <a:noFill/>
          </a:ln>
        </p:spPr>
        <p:txBody>
          <a:bodyPr spcFirstLastPara="1" wrap="square" lIns="60950" tIns="30467" rIns="60950" bIns="30467" anchor="ctr" anchorCtr="0">
            <a:spAutoFit/>
          </a:bodyPr>
          <a:lstStyle/>
          <a:p>
            <a:pPr algn="just">
              <a:lnSpc>
                <a:spcPct val="150000"/>
              </a:lnSpc>
            </a:pPr>
            <a:r>
              <a:rPr lang="vi-VN" sz="2400" dirty="0">
                <a:solidFill>
                  <a:schemeClr val="bg1"/>
                </a:solidFill>
                <a:latin typeface="UTM Avo" panose="02040603050506020204" pitchFamily="18"/>
              </a:rPr>
              <a:t>- Có những nội dung thăm hỏi hoặc thông tin về bản thân không phù hợp.</a:t>
            </a:r>
            <a:endParaRPr sz="2400" dirty="0">
              <a:solidFill>
                <a:schemeClr val="bg1"/>
              </a:solidFill>
              <a:latin typeface="UTM Avo" panose="02040603050506020204" pitchFamily="18"/>
            </a:endParaRPr>
          </a:p>
          <a:p>
            <a:pPr algn="just">
              <a:lnSpc>
                <a:spcPct val="150000"/>
              </a:lnSpc>
            </a:pPr>
            <a:r>
              <a:rPr lang="vi-VN" sz="2400" dirty="0">
                <a:solidFill>
                  <a:schemeClr val="bg1"/>
                </a:solidFill>
                <a:latin typeface="UTM Avo" panose="02040603050506020204" pitchFamily="18"/>
              </a:rPr>
              <a:t>- Không thể hiện được tình cảm với người nhận thư.</a:t>
            </a:r>
            <a:endParaRPr sz="2400" dirty="0">
              <a:solidFill>
                <a:schemeClr val="bg1"/>
              </a:solidFill>
              <a:latin typeface="UTM Avo" panose="02040603050506020204" pitchFamily="18"/>
            </a:endParaRPr>
          </a:p>
        </p:txBody>
      </p:sp>
      <p:sp>
        <p:nvSpPr>
          <p:cNvPr id="9" name="Google Shape;135;p9">
            <a:extLst>
              <a:ext uri="{FF2B5EF4-FFF2-40B4-BE49-F238E27FC236}">
                <a16:creationId xmlns:a16="http://schemas.microsoft.com/office/drawing/2014/main" id="{6A937898-CD7E-DB96-0AEC-A2DF27DD9E90}"/>
              </a:ext>
            </a:extLst>
          </p:cNvPr>
          <p:cNvSpPr/>
          <p:nvPr/>
        </p:nvSpPr>
        <p:spPr>
          <a:xfrm>
            <a:off x="7239794" y="1652370"/>
            <a:ext cx="4372102" cy="4578116"/>
          </a:xfrm>
          <a:custGeom>
            <a:avLst/>
            <a:gdLst/>
            <a:ahLst/>
            <a:cxnLst/>
            <a:rect l="l" t="t" r="r" b="b"/>
            <a:pathLst>
              <a:path w="1036247" h="1085075" extrusionOk="0">
                <a:moveTo>
                  <a:pt x="0" y="0"/>
                </a:moveTo>
                <a:lnTo>
                  <a:pt x="1036246" y="0"/>
                </a:lnTo>
                <a:lnTo>
                  <a:pt x="1036246" y="1085076"/>
                </a:lnTo>
                <a:lnTo>
                  <a:pt x="0" y="1085076"/>
                </a:lnTo>
                <a:lnTo>
                  <a:pt x="0" y="0"/>
                </a:lnTo>
                <a:close/>
              </a:path>
            </a:pathLst>
          </a:custGeom>
          <a:blipFill rotWithShape="1">
            <a:blip r:embed="rId3">
              <a:alphaModFix/>
            </a:blip>
            <a:stretch>
              <a:fillRect/>
            </a:stretch>
          </a:blipFill>
          <a:ln>
            <a:noFill/>
          </a:ln>
        </p:spPr>
        <p:txBody>
          <a:bodyPr/>
          <a:lstStyle/>
          <a:p>
            <a:endParaRPr lang="en-US"/>
          </a:p>
        </p:txBody>
      </p:sp>
      <p:sp>
        <p:nvSpPr>
          <p:cNvPr id="10" name="Google Shape;127;p8">
            <a:extLst>
              <a:ext uri="{FF2B5EF4-FFF2-40B4-BE49-F238E27FC236}">
                <a16:creationId xmlns:a16="http://schemas.microsoft.com/office/drawing/2014/main" id="{04343300-30D8-3E72-3869-6DAA25C43191}"/>
              </a:ext>
            </a:extLst>
          </p:cNvPr>
          <p:cNvSpPr/>
          <p:nvPr/>
        </p:nvSpPr>
        <p:spPr>
          <a:xfrm>
            <a:off x="1010444" y="1911641"/>
            <a:ext cx="2804916" cy="660400"/>
          </a:xfrm>
          <a:prstGeom prst="homePlate">
            <a:avLst>
              <a:gd name="adj" fmla="val 50000"/>
            </a:avLst>
          </a:prstGeom>
          <a:solidFill>
            <a:schemeClr val="lt1"/>
          </a:solidFill>
          <a:ln w="25400" cap="flat" cmpd="sng">
            <a:solidFill>
              <a:srgbClr val="F29727"/>
            </a:solidFill>
            <a:prstDash val="solid"/>
            <a:round/>
            <a:headEnd type="none" w="sm" len="sm"/>
            <a:tailEnd type="none" w="sm" len="sm"/>
          </a:ln>
        </p:spPr>
        <p:txBody>
          <a:bodyPr spcFirstLastPara="1" wrap="square" lIns="60950" tIns="30467" rIns="60950" bIns="30467" anchor="ctr" anchorCtr="0">
            <a:noAutofit/>
          </a:bodyPr>
          <a:lstStyle/>
          <a:p>
            <a:pPr algn="ctr">
              <a:lnSpc>
                <a:spcPct val="114000"/>
              </a:lnSpc>
            </a:pPr>
            <a:r>
              <a:rPr lang="vi-VN" sz="2400" b="1" dirty="0">
                <a:solidFill>
                  <a:schemeClr val="bg1"/>
                </a:solidFill>
                <a:latin typeface="UTM Avo" panose="02040603050506020204" pitchFamily="18"/>
              </a:rPr>
              <a:t>Lỗi về cấu tạo</a:t>
            </a:r>
            <a:endParaRPr sz="2400" b="1" dirty="0">
              <a:solidFill>
                <a:schemeClr val="bg1"/>
              </a:solidFill>
              <a:latin typeface="UTM Avo" panose="02040603050506020204" pitchFamily="18"/>
            </a:endParaRPr>
          </a:p>
        </p:txBody>
      </p:sp>
    </p:spTree>
    <p:extLst>
      <p:ext uri="{BB962C8B-B14F-4D97-AF65-F5344CB8AC3E}">
        <p14:creationId xmlns:p14="http://schemas.microsoft.com/office/powerpoint/2010/main" val="3512624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Google Shape;140;p10">
            <a:extLst>
              <a:ext uri="{FF2B5EF4-FFF2-40B4-BE49-F238E27FC236}">
                <a16:creationId xmlns:a16="http://schemas.microsoft.com/office/drawing/2014/main" id="{6FA68672-3D92-DDC4-E1A6-1C0B77988A2A}"/>
              </a:ext>
            </a:extLst>
          </p:cNvPr>
          <p:cNvSpPr/>
          <p:nvPr/>
        </p:nvSpPr>
        <p:spPr>
          <a:xfrm>
            <a:off x="1175037" y="1912862"/>
            <a:ext cx="9841926" cy="2100338"/>
          </a:xfrm>
          <a:prstGeom prst="wedgeRoundRectCallout">
            <a:avLst>
              <a:gd name="adj1" fmla="val -20175"/>
              <a:gd name="adj2" fmla="val 47965"/>
              <a:gd name="adj3" fmla="val 0"/>
            </a:avLst>
          </a:prstGeom>
          <a:solidFill>
            <a:schemeClr val="accent4">
              <a:lumMod val="60000"/>
              <a:lumOff val="40000"/>
            </a:schemeClr>
          </a:solidFill>
          <a:ln w="25400" cap="flat" cmpd="sng">
            <a:noFill/>
            <a:prstDash val="solid"/>
            <a:round/>
            <a:headEnd type="none" w="sm" len="sm"/>
            <a:tailEnd type="none" w="sm" len="sm"/>
          </a:ln>
        </p:spPr>
        <p:txBody>
          <a:bodyPr spcFirstLastPara="1" wrap="square" lIns="60950" tIns="30467" rIns="60950" bIns="168000" anchor="ctr" anchorCtr="0">
            <a:noAutofit/>
          </a:bodyPr>
          <a:lstStyle/>
          <a:p>
            <a:pPr algn="ctr">
              <a:lnSpc>
                <a:spcPct val="150000"/>
              </a:lnSpc>
            </a:pPr>
            <a:r>
              <a:rPr lang="vi-VN" sz="4400" b="1">
                <a:solidFill>
                  <a:schemeClr val="bg1"/>
                </a:solidFill>
                <a:latin typeface="UTM Avo" panose="02040603050506020204" pitchFamily="18"/>
              </a:rPr>
              <a:t>3. Tự sửa bài và viết lại đoạn văn</a:t>
            </a:r>
            <a:endParaRPr sz="4400" b="1">
              <a:solidFill>
                <a:schemeClr val="bg1"/>
              </a:solidFill>
              <a:latin typeface="UTM Avo" panose="02040603050506020204" pitchFamily="18"/>
            </a:endParaRPr>
          </a:p>
        </p:txBody>
      </p:sp>
      <p:sp>
        <p:nvSpPr>
          <p:cNvPr id="6" name="Google Shape;141;p10">
            <a:extLst>
              <a:ext uri="{FF2B5EF4-FFF2-40B4-BE49-F238E27FC236}">
                <a16:creationId xmlns:a16="http://schemas.microsoft.com/office/drawing/2014/main" id="{C1DF5136-0D7B-AF99-7173-21DA5EEB8212}"/>
              </a:ext>
            </a:extLst>
          </p:cNvPr>
          <p:cNvSpPr/>
          <p:nvPr/>
        </p:nvSpPr>
        <p:spPr>
          <a:xfrm>
            <a:off x="1495558" y="4430844"/>
            <a:ext cx="9202472" cy="2427156"/>
          </a:xfrm>
          <a:custGeom>
            <a:avLst/>
            <a:gdLst/>
            <a:ahLst/>
            <a:cxnLst/>
            <a:rect l="l" t="t" r="r" b="b"/>
            <a:pathLst>
              <a:path w="2408351" h="635203" extrusionOk="0">
                <a:moveTo>
                  <a:pt x="0" y="0"/>
                </a:moveTo>
                <a:lnTo>
                  <a:pt x="2408351" y="0"/>
                </a:lnTo>
                <a:lnTo>
                  <a:pt x="2408351" y="635202"/>
                </a:lnTo>
                <a:lnTo>
                  <a:pt x="0" y="635202"/>
                </a:lnTo>
                <a:lnTo>
                  <a:pt x="0" y="0"/>
                </a:lnTo>
                <a:close/>
              </a:path>
            </a:pathLst>
          </a:custGeom>
          <a:blipFill rotWithShape="1">
            <a:blip r:embed="rId3">
              <a:alphaModFix/>
            </a:blip>
            <a:stretch>
              <a:fillRect/>
            </a:stretch>
          </a:blipFill>
          <a:ln>
            <a:noFill/>
          </a:ln>
        </p:spPr>
        <p:txBody>
          <a:bodyPr/>
          <a:lstStyle/>
          <a:p>
            <a:endParaRPr lang="en-US"/>
          </a:p>
        </p:txBody>
      </p:sp>
    </p:spTree>
    <p:extLst>
      <p:ext uri="{BB962C8B-B14F-4D97-AF65-F5344CB8AC3E}">
        <p14:creationId xmlns:p14="http://schemas.microsoft.com/office/powerpoint/2010/main" val="2098175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152;p11">
            <a:extLst>
              <a:ext uri="{FF2B5EF4-FFF2-40B4-BE49-F238E27FC236}">
                <a16:creationId xmlns:a16="http://schemas.microsoft.com/office/drawing/2014/main" id="{1177112D-F832-E88A-8ACD-2D66F12A5DED}"/>
              </a:ext>
            </a:extLst>
          </p:cNvPr>
          <p:cNvSpPr txBox="1"/>
          <p:nvPr/>
        </p:nvSpPr>
        <p:spPr>
          <a:xfrm>
            <a:off x="1851258" y="1657541"/>
            <a:ext cx="8489482" cy="1354191"/>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800" dirty="0">
                <a:solidFill>
                  <a:schemeClr val="bg1"/>
                </a:solidFill>
                <a:latin typeface="UTM Avo" panose="02040603050506020204" pitchFamily="18"/>
              </a:rPr>
              <a:t>Em hãy viết lại một đoạn văn (sắp xếp lại ý, sửa cách diễn đạt, thay thế từ ngữ,...) cho hay hơn.</a:t>
            </a:r>
            <a:endParaRPr sz="2800" dirty="0">
              <a:solidFill>
                <a:schemeClr val="bg1"/>
              </a:solidFill>
              <a:latin typeface="UTM Avo" panose="02040603050506020204" pitchFamily="18"/>
            </a:endParaRPr>
          </a:p>
        </p:txBody>
      </p:sp>
      <p:sp>
        <p:nvSpPr>
          <p:cNvPr id="11" name="Freeform 6">
            <a:extLst>
              <a:ext uri="{FF2B5EF4-FFF2-40B4-BE49-F238E27FC236}">
                <a16:creationId xmlns:a16="http://schemas.microsoft.com/office/drawing/2014/main" id="{10786303-B40E-31C7-AF5E-D613276EF963}"/>
              </a:ext>
            </a:extLst>
          </p:cNvPr>
          <p:cNvSpPr>
            <a:spLocks noChangeAspect="1"/>
          </p:cNvSpPr>
          <p:nvPr/>
        </p:nvSpPr>
        <p:spPr>
          <a:xfrm>
            <a:off x="4385182" y="3182266"/>
            <a:ext cx="3421635" cy="3726534"/>
          </a:xfrm>
          <a:custGeom>
            <a:avLst/>
            <a:gdLst/>
            <a:ahLst/>
            <a:cxnLst/>
            <a:rect l="l" t="t" r="r" b="b"/>
            <a:pathLst>
              <a:path w="6617900" h="7207614">
                <a:moveTo>
                  <a:pt x="0" y="0"/>
                </a:moveTo>
                <a:lnTo>
                  <a:pt x="6617900" y="0"/>
                </a:lnTo>
                <a:lnTo>
                  <a:pt x="6617900" y="7207614"/>
                </a:lnTo>
                <a:lnTo>
                  <a:pt x="0" y="72076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13146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58;p12">
            <a:extLst>
              <a:ext uri="{FF2B5EF4-FFF2-40B4-BE49-F238E27FC236}">
                <a16:creationId xmlns:a16="http://schemas.microsoft.com/office/drawing/2014/main" id="{20A73017-4DA0-35AA-5F1F-AB9BB448265B}"/>
              </a:ext>
            </a:extLst>
          </p:cNvPr>
          <p:cNvSpPr/>
          <p:nvPr/>
        </p:nvSpPr>
        <p:spPr>
          <a:xfrm>
            <a:off x="1695338" y="1728602"/>
            <a:ext cx="8801321" cy="1943100"/>
          </a:xfrm>
          <a:prstGeom prst="wedgeRoundRectCallout">
            <a:avLst>
              <a:gd name="adj1" fmla="val -20081"/>
              <a:gd name="adj2" fmla="val 49875"/>
              <a:gd name="adj3" fmla="val 0"/>
            </a:avLst>
          </a:prstGeom>
          <a:solidFill>
            <a:schemeClr val="accent4">
              <a:lumMod val="60000"/>
              <a:lumOff val="40000"/>
            </a:schemeClr>
          </a:solidFill>
          <a:ln w="25400" cap="flat" cmpd="sng">
            <a:noFill/>
            <a:prstDash val="solid"/>
            <a:round/>
            <a:headEnd type="none" w="sm" len="sm"/>
            <a:tailEnd type="none" w="sm" len="sm"/>
          </a:ln>
        </p:spPr>
        <p:txBody>
          <a:bodyPr spcFirstLastPara="1" wrap="square" lIns="60950" tIns="30467" rIns="60950" bIns="168000" anchor="ctr" anchorCtr="0">
            <a:noAutofit/>
          </a:bodyPr>
          <a:lstStyle/>
          <a:p>
            <a:pPr algn="ctr">
              <a:lnSpc>
                <a:spcPct val="150000"/>
              </a:lnSpc>
            </a:pPr>
            <a:r>
              <a:rPr lang="vi-VN" sz="4400" b="1">
                <a:solidFill>
                  <a:schemeClr val="bg1"/>
                </a:solidFill>
                <a:latin typeface="UTM Avo" panose="02040603050506020204" pitchFamily="18"/>
              </a:rPr>
              <a:t>4. Đổi bài cho bạn </a:t>
            </a:r>
            <a:endParaRPr sz="622">
              <a:solidFill>
                <a:schemeClr val="bg1"/>
              </a:solidFill>
              <a:latin typeface="UTM Avo" panose="02040603050506020204" pitchFamily="18"/>
            </a:endParaRPr>
          </a:p>
          <a:p>
            <a:pPr algn="ctr">
              <a:lnSpc>
                <a:spcPct val="150000"/>
              </a:lnSpc>
            </a:pPr>
            <a:r>
              <a:rPr lang="vi-VN" sz="4400" b="1">
                <a:solidFill>
                  <a:schemeClr val="bg1"/>
                </a:solidFill>
                <a:latin typeface="UTM Avo" panose="02040603050506020204" pitchFamily="18"/>
              </a:rPr>
              <a:t>để kiểm tra việc sửa lỗi</a:t>
            </a:r>
            <a:endParaRPr sz="4400" b="1">
              <a:solidFill>
                <a:schemeClr val="bg1"/>
              </a:solidFill>
              <a:latin typeface="UTM Avo" panose="02040603050506020204" pitchFamily="18"/>
            </a:endParaRPr>
          </a:p>
        </p:txBody>
      </p:sp>
      <p:sp>
        <p:nvSpPr>
          <p:cNvPr id="3" name="Google Shape;159;p12">
            <a:extLst>
              <a:ext uri="{FF2B5EF4-FFF2-40B4-BE49-F238E27FC236}">
                <a16:creationId xmlns:a16="http://schemas.microsoft.com/office/drawing/2014/main" id="{C6013DCC-BDC8-0861-E10F-DC26441B2936}"/>
              </a:ext>
            </a:extLst>
          </p:cNvPr>
          <p:cNvSpPr>
            <a:spLocks noChangeAspect="1"/>
          </p:cNvSpPr>
          <p:nvPr/>
        </p:nvSpPr>
        <p:spPr>
          <a:xfrm>
            <a:off x="2568608" y="3709802"/>
            <a:ext cx="7054783" cy="3148198"/>
          </a:xfrm>
          <a:custGeom>
            <a:avLst/>
            <a:gdLst/>
            <a:ahLst/>
            <a:cxnLst/>
            <a:rect l="l" t="t" r="r" b="b"/>
            <a:pathLst>
              <a:path w="1764022" h="787195" extrusionOk="0">
                <a:moveTo>
                  <a:pt x="0" y="0"/>
                </a:moveTo>
                <a:lnTo>
                  <a:pt x="1764022" y="0"/>
                </a:lnTo>
                <a:lnTo>
                  <a:pt x="1764022" y="787195"/>
                </a:lnTo>
                <a:lnTo>
                  <a:pt x="0" y="787195"/>
                </a:lnTo>
                <a:lnTo>
                  <a:pt x="0" y="0"/>
                </a:lnTo>
                <a:close/>
              </a:path>
            </a:pathLst>
          </a:custGeom>
          <a:blipFill rotWithShape="1">
            <a:blip r:embed="rId3">
              <a:alphaModFix/>
            </a:blip>
            <a:stretch>
              <a:fillRect/>
            </a:stretch>
          </a:blipFill>
          <a:ln>
            <a:noFill/>
          </a:ln>
        </p:spPr>
        <p:txBody>
          <a:bodyPr/>
          <a:lstStyle/>
          <a:p>
            <a:endParaRPr lang="en-VN" dirty="0"/>
          </a:p>
        </p:txBody>
      </p:sp>
    </p:spTree>
    <p:extLst>
      <p:ext uri="{BB962C8B-B14F-4D97-AF65-F5344CB8AC3E}">
        <p14:creationId xmlns:p14="http://schemas.microsoft.com/office/powerpoint/2010/main" val="243533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Google Shape;170;p13">
            <a:extLst>
              <a:ext uri="{FF2B5EF4-FFF2-40B4-BE49-F238E27FC236}">
                <a16:creationId xmlns:a16="http://schemas.microsoft.com/office/drawing/2014/main" id="{73ED90AC-6540-5B50-9FF3-58B51489AC06}"/>
              </a:ext>
            </a:extLst>
          </p:cNvPr>
          <p:cNvSpPr txBox="1"/>
          <p:nvPr/>
        </p:nvSpPr>
        <p:spPr>
          <a:xfrm>
            <a:off x="2369490" y="1665592"/>
            <a:ext cx="7453019" cy="1908188"/>
          </a:xfrm>
          <a:prstGeom prst="rect">
            <a:avLst/>
          </a:prstGeom>
          <a:noFill/>
          <a:ln>
            <a:noFill/>
          </a:ln>
        </p:spPr>
        <p:txBody>
          <a:bodyPr spcFirstLastPara="1" wrap="square" lIns="60950" tIns="30467" rIns="60950" bIns="30467" anchor="t" anchorCtr="0">
            <a:spAutoFit/>
          </a:bodyPr>
          <a:lstStyle/>
          <a:p>
            <a:pPr algn="ctr">
              <a:lnSpc>
                <a:spcPct val="150000"/>
              </a:lnSpc>
            </a:pPr>
            <a:r>
              <a:rPr lang="vi-VN" sz="4000" dirty="0">
                <a:solidFill>
                  <a:schemeClr val="bg1"/>
                </a:solidFill>
                <a:latin typeface="UTM Avo" panose="02040603050506020204" pitchFamily="18"/>
              </a:rPr>
              <a:t>Đổi bài viết (đã sửa), góp ý để bạn hoàn thiện bài viết.</a:t>
            </a:r>
            <a:endParaRPr sz="4000" dirty="0">
              <a:solidFill>
                <a:schemeClr val="bg1"/>
              </a:solidFill>
              <a:latin typeface="UTM Avo" panose="02040603050506020204" pitchFamily="18"/>
            </a:endParaRPr>
          </a:p>
        </p:txBody>
      </p:sp>
      <p:sp>
        <p:nvSpPr>
          <p:cNvPr id="10" name="Freeform 3">
            <a:extLst>
              <a:ext uri="{FF2B5EF4-FFF2-40B4-BE49-F238E27FC236}">
                <a16:creationId xmlns:a16="http://schemas.microsoft.com/office/drawing/2014/main" id="{8BC85B6A-543E-2CDD-7AF1-5381F5345223}"/>
              </a:ext>
            </a:extLst>
          </p:cNvPr>
          <p:cNvSpPr>
            <a:spLocks noChangeAspect="1"/>
          </p:cNvSpPr>
          <p:nvPr/>
        </p:nvSpPr>
        <p:spPr>
          <a:xfrm>
            <a:off x="3972254" y="3599180"/>
            <a:ext cx="2381901" cy="3258820"/>
          </a:xfrm>
          <a:custGeom>
            <a:avLst/>
            <a:gdLst/>
            <a:ahLst/>
            <a:cxnLst/>
            <a:rect l="l" t="t" r="r" b="b"/>
            <a:pathLst>
              <a:path w="5282310" h="7227041">
                <a:moveTo>
                  <a:pt x="0" y="0"/>
                </a:moveTo>
                <a:lnTo>
                  <a:pt x="5282310" y="0"/>
                </a:lnTo>
                <a:lnTo>
                  <a:pt x="5282310" y="7227041"/>
                </a:lnTo>
                <a:lnTo>
                  <a:pt x="0" y="722704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4">
            <a:extLst>
              <a:ext uri="{FF2B5EF4-FFF2-40B4-BE49-F238E27FC236}">
                <a16:creationId xmlns:a16="http://schemas.microsoft.com/office/drawing/2014/main" id="{FD562405-6DA7-325C-F816-9F5E876DFFDC}"/>
              </a:ext>
            </a:extLst>
          </p:cNvPr>
          <p:cNvSpPr>
            <a:spLocks noChangeAspect="1"/>
          </p:cNvSpPr>
          <p:nvPr/>
        </p:nvSpPr>
        <p:spPr>
          <a:xfrm>
            <a:off x="6354155" y="3599180"/>
            <a:ext cx="2174522" cy="3258820"/>
          </a:xfrm>
          <a:custGeom>
            <a:avLst/>
            <a:gdLst/>
            <a:ahLst/>
            <a:cxnLst/>
            <a:rect l="l" t="t" r="r" b="b"/>
            <a:pathLst>
              <a:path w="4822407" h="7227041">
                <a:moveTo>
                  <a:pt x="0" y="0"/>
                </a:moveTo>
                <a:lnTo>
                  <a:pt x="4822407" y="0"/>
                </a:lnTo>
                <a:lnTo>
                  <a:pt x="4822407" y="7227041"/>
                </a:lnTo>
                <a:lnTo>
                  <a:pt x="0" y="722704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2637294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4CE47E0A-13CE-D33D-7F5B-EF145DE8685C}"/>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94022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77;p14">
            <a:extLst>
              <a:ext uri="{FF2B5EF4-FFF2-40B4-BE49-F238E27FC236}">
                <a16:creationId xmlns:a16="http://schemas.microsoft.com/office/drawing/2014/main" id="{1F1A7AE3-8FBA-5CEF-1619-45BB5C722D4D}"/>
              </a:ext>
            </a:extLst>
          </p:cNvPr>
          <p:cNvSpPr/>
          <p:nvPr/>
        </p:nvSpPr>
        <p:spPr>
          <a:xfrm>
            <a:off x="1627078" y="2171700"/>
            <a:ext cx="4761706" cy="1378700"/>
          </a:xfrm>
          <a:prstGeom prst="wedgeRoundRectCallout">
            <a:avLst>
              <a:gd name="adj1" fmla="val -19924"/>
              <a:gd name="adj2" fmla="val 49867"/>
              <a:gd name="adj3" fmla="val 0"/>
            </a:avLst>
          </a:prstGeom>
          <a:solidFill>
            <a:schemeClr val="lt1"/>
          </a:solidFill>
          <a:ln w="25400" cap="flat" cmpd="sng">
            <a:solidFill>
              <a:srgbClr val="F29727"/>
            </a:solidFill>
            <a:prstDash val="solid"/>
            <a:round/>
            <a:headEnd type="none" w="sm" len="sm"/>
            <a:tailEnd type="none" w="sm" len="sm"/>
          </a:ln>
        </p:spPr>
        <p:txBody>
          <a:bodyPr spcFirstLastPara="1" wrap="square" lIns="60950" tIns="30467" rIns="60950" bIns="168000" anchor="ctr" anchorCtr="0">
            <a:noAutofit/>
          </a:bodyPr>
          <a:lstStyle/>
          <a:p>
            <a:pPr algn="ctr">
              <a:lnSpc>
                <a:spcPct val="150000"/>
              </a:lnSpc>
            </a:pPr>
            <a:r>
              <a:rPr lang="vi-VN" sz="2400" dirty="0">
                <a:solidFill>
                  <a:schemeClr val="bg1"/>
                </a:solidFill>
                <a:latin typeface="UTM Avo" panose="02040603050506020204" pitchFamily="18"/>
              </a:rPr>
              <a:t>Hoàn thiện bức thư của mình sau khi đã sửa lỗi</a:t>
            </a:r>
            <a:endParaRPr sz="2400" dirty="0">
              <a:solidFill>
                <a:schemeClr val="bg1"/>
              </a:solidFill>
              <a:latin typeface="UTM Avo" panose="02040603050506020204" pitchFamily="18"/>
            </a:endParaRPr>
          </a:p>
        </p:txBody>
      </p:sp>
      <p:sp>
        <p:nvSpPr>
          <p:cNvPr id="4" name="Google Shape;178;p14">
            <a:extLst>
              <a:ext uri="{FF2B5EF4-FFF2-40B4-BE49-F238E27FC236}">
                <a16:creationId xmlns:a16="http://schemas.microsoft.com/office/drawing/2014/main" id="{74C5AFCF-DBA8-AEF4-1180-852F3624D4D0}"/>
              </a:ext>
            </a:extLst>
          </p:cNvPr>
          <p:cNvSpPr/>
          <p:nvPr/>
        </p:nvSpPr>
        <p:spPr>
          <a:xfrm>
            <a:off x="813594" y="3873725"/>
            <a:ext cx="6388674" cy="1472975"/>
          </a:xfrm>
          <a:prstGeom prst="wedgeRoundRectCallout">
            <a:avLst>
              <a:gd name="adj1" fmla="val -20833"/>
              <a:gd name="adj2" fmla="val 47719"/>
              <a:gd name="adj3" fmla="val 0"/>
            </a:avLst>
          </a:prstGeom>
          <a:solidFill>
            <a:schemeClr val="lt1"/>
          </a:solidFill>
          <a:ln w="25400" cap="flat" cmpd="sng">
            <a:solidFill>
              <a:srgbClr val="F29727"/>
            </a:solidFill>
            <a:prstDash val="solid"/>
            <a:round/>
            <a:headEnd type="none" w="sm" len="sm"/>
            <a:tailEnd type="none" w="sm" len="sm"/>
          </a:ln>
        </p:spPr>
        <p:txBody>
          <a:bodyPr spcFirstLastPara="1" wrap="square" lIns="60950" tIns="30467" rIns="60950" bIns="168000" anchor="ctr" anchorCtr="0">
            <a:noAutofit/>
          </a:bodyPr>
          <a:lstStyle/>
          <a:p>
            <a:pPr algn="ctr">
              <a:lnSpc>
                <a:spcPct val="150000"/>
              </a:lnSpc>
            </a:pPr>
            <a:r>
              <a:rPr lang="vi-VN" sz="2400" dirty="0">
                <a:solidFill>
                  <a:schemeClr val="bg1"/>
                </a:solidFill>
                <a:latin typeface="UTM Avo" panose="02040603050506020204" pitchFamily="18"/>
              </a:rPr>
              <a:t>Chuẩn bị bài</a:t>
            </a:r>
            <a:endParaRPr sz="2400" dirty="0">
              <a:solidFill>
                <a:schemeClr val="bg1"/>
              </a:solidFill>
              <a:latin typeface="UTM Avo" panose="02040603050506020204" pitchFamily="18"/>
            </a:endParaRPr>
          </a:p>
          <a:p>
            <a:pPr algn="ctr">
              <a:lnSpc>
                <a:spcPct val="150000"/>
              </a:lnSpc>
            </a:pPr>
            <a:r>
              <a:rPr lang="vi-VN" sz="2400" b="1" dirty="0">
                <a:solidFill>
                  <a:schemeClr val="bg1"/>
                </a:solidFill>
                <a:latin typeface="UTM Avo" panose="02040603050506020204" pitchFamily="18"/>
              </a:rPr>
              <a:t>Bài đọc 3: Sự thật là thước đo </a:t>
            </a:r>
            <a:r>
              <a:rPr lang="vi-VN" sz="2400" b="1">
                <a:solidFill>
                  <a:schemeClr val="bg1"/>
                </a:solidFill>
                <a:latin typeface="UTM Avo" panose="02040603050506020204" pitchFamily="18"/>
              </a:rPr>
              <a:t>chân lí</a:t>
            </a:r>
            <a:endParaRPr sz="2400" b="1" dirty="0">
              <a:solidFill>
                <a:schemeClr val="bg1"/>
              </a:solidFill>
              <a:latin typeface="UTM Avo" panose="02040603050506020204" pitchFamily="18"/>
            </a:endParaRPr>
          </a:p>
        </p:txBody>
      </p:sp>
      <p:grpSp>
        <p:nvGrpSpPr>
          <p:cNvPr id="9" name="Group 8">
            <a:extLst>
              <a:ext uri="{FF2B5EF4-FFF2-40B4-BE49-F238E27FC236}">
                <a16:creationId xmlns:a16="http://schemas.microsoft.com/office/drawing/2014/main" id="{278E3822-74D6-A73D-98D4-779CA52DEA99}"/>
              </a:ext>
            </a:extLst>
          </p:cNvPr>
          <p:cNvGrpSpPr>
            <a:grpSpLocks noChangeAspect="1"/>
          </p:cNvGrpSpPr>
          <p:nvPr/>
        </p:nvGrpSpPr>
        <p:grpSpPr>
          <a:xfrm>
            <a:off x="7284402" y="1752600"/>
            <a:ext cx="6561039" cy="4533110"/>
            <a:chOff x="6096794" y="479216"/>
            <a:chExt cx="9010672" cy="6225594"/>
          </a:xfrm>
        </p:grpSpPr>
        <p:sp>
          <p:nvSpPr>
            <p:cNvPr id="6" name="Freeform 5">
              <a:extLst>
                <a:ext uri="{FF2B5EF4-FFF2-40B4-BE49-F238E27FC236}">
                  <a16:creationId xmlns:a16="http://schemas.microsoft.com/office/drawing/2014/main" id="{0B278565-01F6-498C-0E38-8FE33081B6A8}"/>
                </a:ext>
              </a:extLst>
            </p:cNvPr>
            <p:cNvSpPr/>
            <p:nvPr/>
          </p:nvSpPr>
          <p:spPr>
            <a:xfrm>
              <a:off x="6416793" y="1838033"/>
              <a:ext cx="8690673" cy="4866777"/>
            </a:xfrm>
            <a:custGeom>
              <a:avLst/>
              <a:gdLst/>
              <a:ahLst/>
              <a:cxnLst/>
              <a:rect l="l" t="t" r="r" b="b"/>
              <a:pathLst>
                <a:path w="13036009" h="7300165">
                  <a:moveTo>
                    <a:pt x="0" y="0"/>
                  </a:moveTo>
                  <a:lnTo>
                    <a:pt x="13036009" y="0"/>
                  </a:lnTo>
                  <a:lnTo>
                    <a:pt x="13036009" y="7300164"/>
                  </a:lnTo>
                  <a:lnTo>
                    <a:pt x="0" y="730016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6">
              <a:extLst>
                <a:ext uri="{FF2B5EF4-FFF2-40B4-BE49-F238E27FC236}">
                  <a16:creationId xmlns:a16="http://schemas.microsoft.com/office/drawing/2014/main" id="{A572274E-769E-F163-E8EF-771840A82500}"/>
                </a:ext>
              </a:extLst>
            </p:cNvPr>
            <p:cNvSpPr/>
            <p:nvPr/>
          </p:nvSpPr>
          <p:spPr>
            <a:xfrm>
              <a:off x="6096794" y="479216"/>
              <a:ext cx="4105734" cy="3792205"/>
            </a:xfrm>
            <a:custGeom>
              <a:avLst/>
              <a:gdLst/>
              <a:ahLst/>
              <a:cxnLst/>
              <a:rect l="l" t="t" r="r" b="b"/>
              <a:pathLst>
                <a:path w="6158601" h="5688308">
                  <a:moveTo>
                    <a:pt x="0" y="0"/>
                  </a:moveTo>
                  <a:lnTo>
                    <a:pt x="6158601" y="0"/>
                  </a:lnTo>
                  <a:lnTo>
                    <a:pt x="6158601" y="5688308"/>
                  </a:lnTo>
                  <a:lnTo>
                    <a:pt x="0" y="568830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7">
              <a:extLst>
                <a:ext uri="{FF2B5EF4-FFF2-40B4-BE49-F238E27FC236}">
                  <a16:creationId xmlns:a16="http://schemas.microsoft.com/office/drawing/2014/main" id="{A9B6565E-0D10-4D4B-6EC2-BBFC9F963492}"/>
                </a:ext>
              </a:extLst>
            </p:cNvPr>
            <p:cNvSpPr/>
            <p:nvPr/>
          </p:nvSpPr>
          <p:spPr>
            <a:xfrm>
              <a:off x="8155444" y="2586580"/>
              <a:ext cx="4390975" cy="3792205"/>
            </a:xfrm>
            <a:custGeom>
              <a:avLst/>
              <a:gdLst/>
              <a:ahLst/>
              <a:cxnLst/>
              <a:rect l="l" t="t" r="r" b="b"/>
              <a:pathLst>
                <a:path w="6586462" h="5688308">
                  <a:moveTo>
                    <a:pt x="0" y="0"/>
                  </a:moveTo>
                  <a:lnTo>
                    <a:pt x="6586461" y="0"/>
                  </a:lnTo>
                  <a:lnTo>
                    <a:pt x="6586461" y="5688308"/>
                  </a:lnTo>
                  <a:lnTo>
                    <a:pt x="0" y="568830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spTree>
    <p:extLst>
      <p:ext uri="{BB962C8B-B14F-4D97-AF65-F5344CB8AC3E}">
        <p14:creationId xmlns:p14="http://schemas.microsoft.com/office/powerpoint/2010/main" val="51549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Để</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kết</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nối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cộng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đồng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giáo</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viên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và</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nhận</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thêm</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nhiều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tài</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liệu</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giảng</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1"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dạy</a:t>
            </a:r>
            <a:r>
              <a:rPr kumimoji="0" lang="en-US" sz="2000" b="1"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mời</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quý</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thầy</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cô</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tham</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gia</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theo</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a:t>
            </a:r>
            <a:r>
              <a:rPr kumimoji="0" lang="en-US" sz="2000" b="0" i="0" u="none" strike="noStrike" kern="1200" cap="none" spc="0" normalizeH="0" baseline="0" noProof="0" dirty="0" err="1">
                <a:ln>
                  <a:noFill/>
                </a:ln>
                <a:solidFill>
                  <a:srgbClr val="ED7D31">
                    <a:lumMod val="50000"/>
                  </a:srgbClr>
                </a:solidFill>
                <a:effectLst/>
                <a:uLnTx/>
                <a:uFillTx/>
                <a:latin typeface="UTM Avo" panose="02040603050506020204" pitchFamily="18" charset="0"/>
                <a:ea typeface="+mn-ea"/>
                <a:cs typeface="+mn-cs"/>
              </a:rPr>
              <a:t>đường</a:t>
            </a:r>
            <a:r>
              <a:rPr kumimoji="0" lang="en-US" sz="2000" b="0" i="0" u="none" strike="noStrike" kern="1200" cap="none" spc="0" normalizeH="0" baseline="0" noProof="0" dirty="0">
                <a:ln>
                  <a:noFill/>
                </a:ln>
                <a:solidFill>
                  <a:srgbClr val="ED7D31">
                    <a:lumMod val="50000"/>
                  </a:srgbClr>
                </a:solidFill>
                <a:effectLst/>
                <a:uLnTx/>
                <a:uFillTx/>
                <a:latin typeface="UTM Avo" panose="02040603050506020204" pitchFamily="18" charset="0"/>
                <a:ea typeface="+mn-ea"/>
                <a:cs typeface="+mn-cs"/>
              </a:rPr>
              <a:t>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3"/>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05420" y="3722149"/>
            <a:ext cx="2684532" cy="2684532"/>
          </a:xfrm>
          <a:prstGeom prst="roundRect">
            <a:avLst>
              <a:gd name="adj" fmla="val 12957"/>
            </a:avLst>
          </a:prstGeom>
        </p:spPr>
      </p:pic>
    </p:spTree>
    <p:extLst>
      <p:ext uri="{BB962C8B-B14F-4D97-AF65-F5344CB8AC3E}">
        <p14:creationId xmlns:p14="http://schemas.microsoft.com/office/powerpoint/2010/main" val="247533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22B9963-47AA-E4D3-0E27-23CDFAB7B912}"/>
              </a:ext>
            </a:extLst>
          </p:cNvPr>
          <p:cNvPicPr>
            <a:picLocks noChangeAspect="1"/>
          </p:cNvPicPr>
          <p:nvPr/>
        </p:nvPicPr>
        <p:blipFill>
          <a:blip r:embed="rId4"/>
          <a:stretch>
            <a:fillRect/>
          </a:stretch>
        </p:blipFill>
        <p:spPr>
          <a:xfrm>
            <a:off x="9080119" y="691352"/>
            <a:ext cx="3111881" cy="1721648"/>
          </a:xfrm>
          <a:prstGeom prst="rect">
            <a:avLst/>
          </a:prstGeom>
        </p:spPr>
      </p:pic>
    </p:spTree>
    <p:extLst>
      <p:ext uri="{BB962C8B-B14F-4D97-AF65-F5344CB8AC3E}">
        <p14:creationId xmlns:p14="http://schemas.microsoft.com/office/powerpoint/2010/main" val="182045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Google Shape;90;p2">
            <a:extLst>
              <a:ext uri="{FF2B5EF4-FFF2-40B4-BE49-F238E27FC236}">
                <a16:creationId xmlns:a16="http://schemas.microsoft.com/office/drawing/2014/main" id="{2F654BFD-1939-310D-4478-C5FB0E1F8366}"/>
              </a:ext>
            </a:extLst>
          </p:cNvPr>
          <p:cNvSpPr/>
          <p:nvPr/>
        </p:nvSpPr>
        <p:spPr>
          <a:xfrm>
            <a:off x="7790986" y="1371600"/>
            <a:ext cx="3541222" cy="5486400"/>
          </a:xfrm>
          <a:custGeom>
            <a:avLst/>
            <a:gdLst/>
            <a:ahLst/>
            <a:cxnLst/>
            <a:rect l="l" t="t" r="r" b="b"/>
            <a:pathLst>
              <a:path w="5311833" h="8229600" extrusionOk="0">
                <a:moveTo>
                  <a:pt x="0" y="0"/>
                </a:moveTo>
                <a:lnTo>
                  <a:pt x="5311833" y="0"/>
                </a:lnTo>
                <a:lnTo>
                  <a:pt x="5311833" y="8229600"/>
                </a:lnTo>
                <a:lnTo>
                  <a:pt x="0" y="8229600"/>
                </a:lnTo>
                <a:lnTo>
                  <a:pt x="0" y="0"/>
                </a:lnTo>
                <a:close/>
              </a:path>
            </a:pathLst>
          </a:custGeom>
          <a:blipFill rotWithShape="1">
            <a:blip r:embed="rId3">
              <a:alphaModFix/>
            </a:blip>
            <a:stretch>
              <a:fillRect/>
            </a:stretch>
          </a:blipFill>
          <a:ln>
            <a:noFill/>
          </a:ln>
        </p:spPr>
        <p:txBody>
          <a:bodyPr/>
          <a:lstStyle/>
          <a:p>
            <a:endParaRPr lang="en-US"/>
          </a:p>
        </p:txBody>
      </p:sp>
      <p:sp>
        <p:nvSpPr>
          <p:cNvPr id="10" name="Rounded Rectangle 9">
            <a:extLst>
              <a:ext uri="{FF2B5EF4-FFF2-40B4-BE49-F238E27FC236}">
                <a16:creationId xmlns:a16="http://schemas.microsoft.com/office/drawing/2014/main" id="{B9787D2A-6971-5EB1-C78A-ADDDAD6F4958}"/>
              </a:ext>
            </a:extLst>
          </p:cNvPr>
          <p:cNvSpPr/>
          <p:nvPr/>
        </p:nvSpPr>
        <p:spPr>
          <a:xfrm>
            <a:off x="1198711" y="2514600"/>
            <a:ext cx="6404608" cy="2188795"/>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800" dirty="0">
                <a:solidFill>
                  <a:schemeClr val="dk1"/>
                </a:solidFill>
                <a:latin typeface="UTM Avo" panose="02040603050506020204" pitchFamily="18"/>
                <a:ea typeface="Calibri"/>
                <a:cs typeface="Calibri"/>
                <a:sym typeface="Calibri"/>
              </a:rPr>
              <a:t>Đọc lại bài viết của mình và đổi bài cho bạn bên cạnh để đọc.</a:t>
            </a:r>
          </a:p>
        </p:txBody>
      </p:sp>
    </p:spTree>
    <p:extLst>
      <p:ext uri="{BB962C8B-B14F-4D97-AF65-F5344CB8AC3E}">
        <p14:creationId xmlns:p14="http://schemas.microsoft.com/office/powerpoint/2010/main" val="419613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93DA6A9E-7464-08FA-5C0C-CB68DA32558D}"/>
              </a:ext>
            </a:extLst>
          </p:cNvPr>
          <p:cNvPicPr>
            <a:picLocks noChangeAspect="1"/>
          </p:cNvPicPr>
          <p:nvPr/>
        </p:nvPicPr>
        <p:blipFill>
          <a:blip r:embed="rId4"/>
          <a:stretch>
            <a:fillRect/>
          </a:stretch>
        </p:blipFill>
        <p:spPr>
          <a:xfrm>
            <a:off x="9263761" y="691352"/>
            <a:ext cx="2928239" cy="1620048"/>
          </a:xfrm>
          <a:prstGeom prst="rect">
            <a:avLst/>
          </a:prstGeom>
        </p:spPr>
      </p:pic>
    </p:spTree>
    <p:extLst>
      <p:ext uri="{BB962C8B-B14F-4D97-AF65-F5344CB8AC3E}">
        <p14:creationId xmlns:p14="http://schemas.microsoft.com/office/powerpoint/2010/main" val="247384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98;p4">
            <a:extLst>
              <a:ext uri="{FF2B5EF4-FFF2-40B4-BE49-F238E27FC236}">
                <a16:creationId xmlns:a16="http://schemas.microsoft.com/office/drawing/2014/main" id="{3910922F-583B-560D-4B37-A823CF5A1302}"/>
              </a:ext>
            </a:extLst>
          </p:cNvPr>
          <p:cNvSpPr/>
          <p:nvPr/>
        </p:nvSpPr>
        <p:spPr>
          <a:xfrm>
            <a:off x="861925" y="1371600"/>
            <a:ext cx="4448971" cy="5486400"/>
          </a:xfrm>
          <a:custGeom>
            <a:avLst/>
            <a:gdLst/>
            <a:ahLst/>
            <a:cxnLst/>
            <a:rect l="l" t="t" r="r" b="b"/>
            <a:pathLst>
              <a:path w="6673457" h="8229600" extrusionOk="0">
                <a:moveTo>
                  <a:pt x="0" y="0"/>
                </a:moveTo>
                <a:lnTo>
                  <a:pt x="6673457" y="0"/>
                </a:lnTo>
                <a:lnTo>
                  <a:pt x="6673457" y="8229600"/>
                </a:lnTo>
                <a:lnTo>
                  <a:pt x="0" y="8229600"/>
                </a:lnTo>
                <a:lnTo>
                  <a:pt x="0" y="0"/>
                </a:lnTo>
                <a:close/>
              </a:path>
            </a:pathLst>
          </a:custGeom>
          <a:blipFill rotWithShape="1">
            <a:blip r:embed="rId3">
              <a:alphaModFix/>
            </a:blip>
            <a:stretch>
              <a:fillRect/>
            </a:stretch>
          </a:blipFill>
          <a:ln>
            <a:noFill/>
          </a:ln>
        </p:spPr>
        <p:txBody>
          <a:bodyPr/>
          <a:lstStyle/>
          <a:p>
            <a:endParaRPr lang="en-US"/>
          </a:p>
        </p:txBody>
      </p:sp>
      <p:sp>
        <p:nvSpPr>
          <p:cNvPr id="3" name="Google Shape;99;p4">
            <a:extLst>
              <a:ext uri="{FF2B5EF4-FFF2-40B4-BE49-F238E27FC236}">
                <a16:creationId xmlns:a16="http://schemas.microsoft.com/office/drawing/2014/main" id="{7F53DE20-4FB6-79CD-A497-6356282182E0}"/>
              </a:ext>
            </a:extLst>
          </p:cNvPr>
          <p:cNvSpPr/>
          <p:nvPr/>
        </p:nvSpPr>
        <p:spPr>
          <a:xfrm>
            <a:off x="5544318" y="2209800"/>
            <a:ext cx="5493657" cy="3048000"/>
          </a:xfrm>
          <a:prstGeom prst="wedgeRoundRectCallout">
            <a:avLst>
              <a:gd name="adj1" fmla="val -22220"/>
              <a:gd name="adj2" fmla="val 48958"/>
              <a:gd name="adj3" fmla="val 0"/>
            </a:avLst>
          </a:prstGeom>
          <a:solidFill>
            <a:schemeClr val="accent4">
              <a:lumMod val="60000"/>
              <a:lumOff val="40000"/>
            </a:schemeClr>
          </a:solidFill>
          <a:ln w="25400" cap="flat" cmpd="sng">
            <a:noFill/>
            <a:prstDash val="solid"/>
            <a:round/>
            <a:headEnd type="none" w="sm" len="sm"/>
            <a:tailEnd type="none" w="sm" len="sm"/>
          </a:ln>
        </p:spPr>
        <p:txBody>
          <a:bodyPr spcFirstLastPara="1" wrap="square" lIns="60950" tIns="30467" rIns="60950" bIns="168000" anchor="ctr" anchorCtr="0">
            <a:noAutofit/>
          </a:bodyPr>
          <a:lstStyle/>
          <a:p>
            <a:pPr algn="ctr">
              <a:lnSpc>
                <a:spcPct val="150000"/>
              </a:lnSpc>
            </a:pPr>
            <a:r>
              <a:rPr lang="vi-VN" sz="4400" b="1" dirty="0">
                <a:solidFill>
                  <a:schemeClr val="bg1"/>
                </a:solidFill>
                <a:latin typeface="UTM Avo" panose="02040603050506020204" pitchFamily="18"/>
              </a:rPr>
              <a:t>1. Nghe nhận xét chung về bài viết</a:t>
            </a:r>
            <a:endParaRPr sz="4400" b="1" dirty="0">
              <a:solidFill>
                <a:schemeClr val="bg1"/>
              </a:solidFill>
              <a:latin typeface="UTM Avo" panose="02040603050506020204" pitchFamily="18"/>
            </a:endParaRPr>
          </a:p>
        </p:txBody>
      </p:sp>
    </p:spTree>
    <p:extLst>
      <p:ext uri="{BB962C8B-B14F-4D97-AF65-F5344CB8AC3E}">
        <p14:creationId xmlns:p14="http://schemas.microsoft.com/office/powerpoint/2010/main" val="61548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15;p6">
            <a:extLst>
              <a:ext uri="{FF2B5EF4-FFF2-40B4-BE49-F238E27FC236}">
                <a16:creationId xmlns:a16="http://schemas.microsoft.com/office/drawing/2014/main" id="{3A1F1C8F-18E1-27E3-78DC-6C296E372974}"/>
              </a:ext>
            </a:extLst>
          </p:cNvPr>
          <p:cNvSpPr/>
          <p:nvPr/>
        </p:nvSpPr>
        <p:spPr>
          <a:xfrm>
            <a:off x="7317852" y="3022599"/>
            <a:ext cx="4677314" cy="3835401"/>
          </a:xfrm>
          <a:custGeom>
            <a:avLst/>
            <a:gdLst/>
            <a:ahLst/>
            <a:cxnLst/>
            <a:rect l="l" t="t" r="r" b="b"/>
            <a:pathLst>
              <a:path w="1384289" h="1135117" extrusionOk="0">
                <a:moveTo>
                  <a:pt x="0" y="0"/>
                </a:moveTo>
                <a:lnTo>
                  <a:pt x="1384290" y="0"/>
                </a:lnTo>
                <a:lnTo>
                  <a:pt x="1384290" y="1135117"/>
                </a:lnTo>
                <a:lnTo>
                  <a:pt x="0" y="1135117"/>
                </a:lnTo>
                <a:lnTo>
                  <a:pt x="0" y="0"/>
                </a:lnTo>
                <a:close/>
              </a:path>
            </a:pathLst>
          </a:custGeom>
          <a:blipFill rotWithShape="1">
            <a:blip r:embed="rId3">
              <a:alphaModFix/>
            </a:blip>
            <a:stretch>
              <a:fillRect/>
            </a:stretch>
          </a:blipFill>
          <a:ln>
            <a:noFill/>
          </a:ln>
        </p:spPr>
        <p:txBody>
          <a:bodyPr/>
          <a:lstStyle/>
          <a:p>
            <a:endParaRPr lang="en-US"/>
          </a:p>
        </p:txBody>
      </p:sp>
      <p:sp>
        <p:nvSpPr>
          <p:cNvPr id="5" name="Google Shape;105;p5">
            <a:extLst>
              <a:ext uri="{FF2B5EF4-FFF2-40B4-BE49-F238E27FC236}">
                <a16:creationId xmlns:a16="http://schemas.microsoft.com/office/drawing/2014/main" id="{CCA794B2-0F47-D7F1-9120-312F562127DB}"/>
              </a:ext>
            </a:extLst>
          </p:cNvPr>
          <p:cNvSpPr txBox="1"/>
          <p:nvPr/>
        </p:nvSpPr>
        <p:spPr>
          <a:xfrm>
            <a:off x="889000" y="3583240"/>
            <a:ext cx="6413500" cy="1169525"/>
          </a:xfrm>
          <a:prstGeom prst="rect">
            <a:avLst/>
          </a:prstGeom>
          <a:noFill/>
          <a:ln>
            <a:noFill/>
          </a:ln>
        </p:spPr>
        <p:txBody>
          <a:bodyPr spcFirstLastPara="1" wrap="square" lIns="60950" tIns="30467" rIns="60950" bIns="30467" anchor="t" anchorCtr="0">
            <a:spAutoFit/>
          </a:bodyPr>
          <a:lstStyle/>
          <a:p>
            <a:pPr marL="381019" indent="-381019">
              <a:lnSpc>
                <a:spcPct val="150000"/>
              </a:lnSpc>
              <a:buSzPct val="100000"/>
              <a:buFont typeface="Noto Sans Symbols"/>
              <a:buChar char="✔"/>
            </a:pPr>
            <a:r>
              <a:rPr lang="vi-VN" sz="2400" dirty="0">
                <a:solidFill>
                  <a:schemeClr val="bg1"/>
                </a:solidFill>
                <a:latin typeface="UTM Avo" panose="02040603050506020204" pitchFamily="18"/>
              </a:rPr>
              <a:t>Bức thư có đủ 3 phần chưa? </a:t>
            </a:r>
            <a:endParaRPr sz="2400" dirty="0">
              <a:solidFill>
                <a:schemeClr val="bg1"/>
              </a:solidFill>
              <a:latin typeface="UTM Avo" panose="02040603050506020204" pitchFamily="18"/>
            </a:endParaRPr>
          </a:p>
          <a:p>
            <a:pPr marL="381019" indent="-381019">
              <a:lnSpc>
                <a:spcPct val="150000"/>
              </a:lnSpc>
              <a:buSzPct val="100000"/>
              <a:buFont typeface="Noto Sans Symbols"/>
              <a:buChar char="✔"/>
            </a:pPr>
            <a:r>
              <a:rPr lang="vi-VN" sz="2400" dirty="0">
                <a:solidFill>
                  <a:schemeClr val="bg1"/>
                </a:solidFill>
                <a:latin typeface="UTM Avo" panose="02040603050506020204" pitchFamily="18"/>
              </a:rPr>
              <a:t>Cấu tạo của mỗi phần như thế nào?</a:t>
            </a:r>
            <a:endParaRPr sz="2400" dirty="0">
              <a:solidFill>
                <a:schemeClr val="bg1"/>
              </a:solidFill>
              <a:latin typeface="UTM Avo" panose="02040603050506020204" pitchFamily="18"/>
            </a:endParaRPr>
          </a:p>
        </p:txBody>
      </p:sp>
      <p:sp>
        <p:nvSpPr>
          <p:cNvPr id="6" name="Google Shape;106;p5">
            <a:extLst>
              <a:ext uri="{FF2B5EF4-FFF2-40B4-BE49-F238E27FC236}">
                <a16:creationId xmlns:a16="http://schemas.microsoft.com/office/drawing/2014/main" id="{D94263C2-AF57-ADD4-FB10-1FA113B26F78}"/>
              </a:ext>
            </a:extLst>
          </p:cNvPr>
          <p:cNvSpPr txBox="1"/>
          <p:nvPr/>
        </p:nvSpPr>
        <p:spPr>
          <a:xfrm>
            <a:off x="609600" y="1797473"/>
            <a:ext cx="10972800" cy="615527"/>
          </a:xfrm>
          <a:prstGeom prst="rect">
            <a:avLst/>
          </a:prstGeom>
          <a:noFill/>
          <a:ln>
            <a:noFill/>
          </a:ln>
        </p:spPr>
        <p:txBody>
          <a:bodyPr spcFirstLastPara="1" wrap="square" lIns="60950" tIns="30467" rIns="60950" bIns="30467" anchor="t" anchorCtr="0">
            <a:spAutoFit/>
          </a:bodyPr>
          <a:lstStyle/>
          <a:p>
            <a:pPr algn="ctr">
              <a:lnSpc>
                <a:spcPct val="150000"/>
              </a:lnSpc>
            </a:pPr>
            <a:r>
              <a:rPr lang="vi-VN" sz="2400" b="1" dirty="0">
                <a:solidFill>
                  <a:schemeClr val="bg1"/>
                </a:solidFill>
                <a:latin typeface="UTM Avo" panose="02040603050506020204" pitchFamily="18"/>
              </a:rPr>
              <a:t>Ưu điểm và hạn chế phổ biến ở các bài làm của HS trong lớp </a:t>
            </a:r>
            <a:r>
              <a:rPr lang="vi-VN" sz="2400" b="1">
                <a:solidFill>
                  <a:schemeClr val="bg1"/>
                </a:solidFill>
                <a:latin typeface="UTM Avo" panose="02040603050506020204" pitchFamily="18"/>
              </a:rPr>
              <a:t>là gì</a:t>
            </a:r>
            <a:r>
              <a:rPr lang="en-US" sz="2400" b="1">
                <a:solidFill>
                  <a:schemeClr val="bg1"/>
                </a:solidFill>
                <a:latin typeface="UTM Avo" panose="02040603050506020204" pitchFamily="18"/>
              </a:rPr>
              <a:t>?</a:t>
            </a:r>
            <a:endParaRPr sz="2400" b="1" dirty="0">
              <a:solidFill>
                <a:schemeClr val="bg1"/>
              </a:solidFill>
              <a:latin typeface="UTM Avo" panose="02040603050506020204" pitchFamily="18"/>
            </a:endParaRPr>
          </a:p>
        </p:txBody>
      </p:sp>
      <p:sp>
        <p:nvSpPr>
          <p:cNvPr id="7" name="Google Shape;107;p5">
            <a:extLst>
              <a:ext uri="{FF2B5EF4-FFF2-40B4-BE49-F238E27FC236}">
                <a16:creationId xmlns:a16="http://schemas.microsoft.com/office/drawing/2014/main" id="{A13F89B6-B9FB-4B7C-6A54-32094C7C647F}"/>
              </a:ext>
            </a:extLst>
          </p:cNvPr>
          <p:cNvSpPr/>
          <p:nvPr/>
        </p:nvSpPr>
        <p:spPr>
          <a:xfrm>
            <a:off x="889000" y="2667920"/>
            <a:ext cx="2489200" cy="660400"/>
          </a:xfrm>
          <a:prstGeom prst="homePlate">
            <a:avLst>
              <a:gd name="adj" fmla="val 50000"/>
            </a:avLst>
          </a:prstGeom>
          <a:solidFill>
            <a:schemeClr val="lt1"/>
          </a:solidFill>
          <a:ln w="25400" cap="flat" cmpd="sng">
            <a:solidFill>
              <a:srgbClr val="F29727"/>
            </a:solidFill>
            <a:prstDash val="solid"/>
            <a:round/>
            <a:headEnd type="none" w="sm" len="sm"/>
            <a:tailEnd type="none" w="sm" len="sm"/>
          </a:ln>
        </p:spPr>
        <p:txBody>
          <a:bodyPr spcFirstLastPara="1" wrap="square" lIns="60950" tIns="30467" rIns="60950" bIns="30467" anchor="ctr" anchorCtr="0">
            <a:noAutofit/>
          </a:bodyPr>
          <a:lstStyle/>
          <a:p>
            <a:pPr algn="ctr"/>
            <a:r>
              <a:rPr lang="vi-VN" sz="2400" b="1">
                <a:solidFill>
                  <a:schemeClr val="bg1"/>
                </a:solidFill>
                <a:latin typeface="UTM Avo" panose="02040603050506020204" pitchFamily="18"/>
              </a:rPr>
              <a:t>Về cấu tạo</a:t>
            </a:r>
            <a:endParaRPr sz="2400">
              <a:solidFill>
                <a:schemeClr val="bg1"/>
              </a:solidFill>
              <a:latin typeface="UTM Avo" panose="02040603050506020204" pitchFamily="18"/>
            </a:endParaRPr>
          </a:p>
        </p:txBody>
      </p:sp>
    </p:spTree>
    <p:extLst>
      <p:ext uri="{BB962C8B-B14F-4D97-AF65-F5344CB8AC3E}">
        <p14:creationId xmlns:p14="http://schemas.microsoft.com/office/powerpoint/2010/main" val="208455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13;p6">
            <a:extLst>
              <a:ext uri="{FF2B5EF4-FFF2-40B4-BE49-F238E27FC236}">
                <a16:creationId xmlns:a16="http://schemas.microsoft.com/office/drawing/2014/main" id="{C3332037-D283-3FAB-9162-D804D8E275C0}"/>
              </a:ext>
            </a:extLst>
          </p:cNvPr>
          <p:cNvSpPr/>
          <p:nvPr/>
        </p:nvSpPr>
        <p:spPr>
          <a:xfrm>
            <a:off x="782623" y="1769549"/>
            <a:ext cx="2489200" cy="660400"/>
          </a:xfrm>
          <a:prstGeom prst="homePlate">
            <a:avLst>
              <a:gd name="adj" fmla="val 50000"/>
            </a:avLst>
          </a:prstGeom>
          <a:solidFill>
            <a:schemeClr val="lt1"/>
          </a:solidFill>
          <a:ln w="25400" cap="flat" cmpd="sng">
            <a:solidFill>
              <a:srgbClr val="F29727"/>
            </a:solidFill>
            <a:prstDash val="solid"/>
            <a:round/>
            <a:headEnd type="none" w="sm" len="sm"/>
            <a:tailEnd type="none" w="sm" len="sm"/>
          </a:ln>
        </p:spPr>
        <p:txBody>
          <a:bodyPr spcFirstLastPara="1" wrap="square" lIns="60950" tIns="30467" rIns="60950" bIns="30467" anchor="ctr" anchorCtr="0">
            <a:noAutofit/>
          </a:bodyPr>
          <a:lstStyle/>
          <a:p>
            <a:pPr algn="ctr"/>
            <a:r>
              <a:rPr lang="vi-VN" sz="2400" b="1" dirty="0">
                <a:solidFill>
                  <a:schemeClr val="bg1"/>
                </a:solidFill>
                <a:latin typeface="UTM Avo" panose="02040603050506020204" pitchFamily="18"/>
              </a:rPr>
              <a:t>Về nội dung</a:t>
            </a:r>
            <a:endParaRPr sz="2400" dirty="0">
              <a:solidFill>
                <a:schemeClr val="bg1"/>
              </a:solidFill>
              <a:latin typeface="UTM Avo" panose="02040603050506020204" pitchFamily="18"/>
            </a:endParaRPr>
          </a:p>
        </p:txBody>
      </p:sp>
      <p:sp>
        <p:nvSpPr>
          <p:cNvPr id="3" name="Google Shape;114;p6">
            <a:extLst>
              <a:ext uri="{FF2B5EF4-FFF2-40B4-BE49-F238E27FC236}">
                <a16:creationId xmlns:a16="http://schemas.microsoft.com/office/drawing/2014/main" id="{C4586838-0C7B-16BA-C9D0-A2F37C1FF66D}"/>
              </a:ext>
            </a:extLst>
          </p:cNvPr>
          <p:cNvSpPr txBox="1"/>
          <p:nvPr/>
        </p:nvSpPr>
        <p:spPr>
          <a:xfrm>
            <a:off x="782623" y="2531549"/>
            <a:ext cx="7827977" cy="3247016"/>
          </a:xfrm>
          <a:prstGeom prst="rect">
            <a:avLst/>
          </a:prstGeom>
          <a:noFill/>
          <a:ln>
            <a:noFill/>
          </a:ln>
        </p:spPr>
        <p:txBody>
          <a:bodyPr spcFirstLastPara="1" wrap="square" lIns="60950" tIns="30467" rIns="60950" bIns="30467" anchor="t" anchorCtr="0">
            <a:spAutoFit/>
          </a:bodyPr>
          <a:lstStyle/>
          <a:p>
            <a:pPr marL="381019" indent="-381019" algn="just">
              <a:lnSpc>
                <a:spcPct val="150000"/>
              </a:lnSpc>
              <a:buSzPct val="100000"/>
              <a:buFont typeface="Noto Sans Symbols"/>
              <a:buChar char="✔"/>
            </a:pPr>
            <a:r>
              <a:rPr lang="vi-VN" sz="2300" dirty="0">
                <a:solidFill>
                  <a:schemeClr val="bg1"/>
                </a:solidFill>
                <a:latin typeface="UTM Avo" panose="02040603050506020204" pitchFamily="18"/>
              </a:rPr>
              <a:t>Nội dung thăm hỏi người nhận thư và thông tin về bản thân người viết thư có phù hợp với tình huống giao tiếp và quan hệ giữa người viết thư với người nhận thư không? </a:t>
            </a:r>
            <a:endParaRPr sz="2300" dirty="0">
              <a:solidFill>
                <a:schemeClr val="bg1"/>
              </a:solidFill>
              <a:latin typeface="UTM Avo" panose="02040603050506020204" pitchFamily="18"/>
            </a:endParaRPr>
          </a:p>
          <a:p>
            <a:pPr marL="381019" indent="-381019" algn="just">
              <a:lnSpc>
                <a:spcPct val="150000"/>
              </a:lnSpc>
              <a:buSzPct val="100000"/>
              <a:buFont typeface="Noto Sans Symbols"/>
              <a:buChar char="✔"/>
            </a:pPr>
            <a:r>
              <a:rPr lang="vi-VN" sz="2300" dirty="0">
                <a:solidFill>
                  <a:schemeClr val="bg1"/>
                </a:solidFill>
                <a:latin typeface="UTM Avo" panose="02040603050506020204" pitchFamily="18"/>
              </a:rPr>
              <a:t>Bức thư đã thể hiện được tình cảm của người viết thư với người nhận thư chưa?</a:t>
            </a:r>
            <a:endParaRPr sz="2300" dirty="0">
              <a:solidFill>
                <a:schemeClr val="bg1"/>
              </a:solidFill>
              <a:latin typeface="UTM Avo" panose="02040603050506020204" pitchFamily="18"/>
            </a:endParaRPr>
          </a:p>
        </p:txBody>
      </p:sp>
      <p:sp>
        <p:nvSpPr>
          <p:cNvPr id="4" name="Google Shape;115;p6">
            <a:extLst>
              <a:ext uri="{FF2B5EF4-FFF2-40B4-BE49-F238E27FC236}">
                <a16:creationId xmlns:a16="http://schemas.microsoft.com/office/drawing/2014/main" id="{3A1F1C8F-18E1-27E3-78DC-6C296E372974}"/>
              </a:ext>
            </a:extLst>
          </p:cNvPr>
          <p:cNvSpPr/>
          <p:nvPr/>
        </p:nvSpPr>
        <p:spPr>
          <a:xfrm>
            <a:off x="7317852" y="3022599"/>
            <a:ext cx="4677314" cy="3835401"/>
          </a:xfrm>
          <a:custGeom>
            <a:avLst/>
            <a:gdLst/>
            <a:ahLst/>
            <a:cxnLst/>
            <a:rect l="l" t="t" r="r" b="b"/>
            <a:pathLst>
              <a:path w="1384289" h="1135117" extrusionOk="0">
                <a:moveTo>
                  <a:pt x="0" y="0"/>
                </a:moveTo>
                <a:lnTo>
                  <a:pt x="1384290" y="0"/>
                </a:lnTo>
                <a:lnTo>
                  <a:pt x="1384290" y="1135117"/>
                </a:lnTo>
                <a:lnTo>
                  <a:pt x="0" y="1135117"/>
                </a:lnTo>
                <a:lnTo>
                  <a:pt x="0" y="0"/>
                </a:lnTo>
                <a:close/>
              </a:path>
            </a:pathLst>
          </a:custGeom>
          <a:blipFill rotWithShape="1">
            <a:blip r:embed="rId3">
              <a:alphaModFix/>
            </a:blip>
            <a:stretch>
              <a:fillRect/>
            </a:stretch>
          </a:blipFill>
          <a:ln>
            <a:noFill/>
          </a:ln>
        </p:spPr>
        <p:txBody>
          <a:bodyPr/>
          <a:lstStyle/>
          <a:p>
            <a:endParaRPr lang="en-US"/>
          </a:p>
        </p:txBody>
      </p:sp>
    </p:spTree>
    <p:extLst>
      <p:ext uri="{BB962C8B-B14F-4D97-AF65-F5344CB8AC3E}">
        <p14:creationId xmlns:p14="http://schemas.microsoft.com/office/powerpoint/2010/main" val="359322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20;p7">
            <a:extLst>
              <a:ext uri="{FF2B5EF4-FFF2-40B4-BE49-F238E27FC236}">
                <a16:creationId xmlns:a16="http://schemas.microsoft.com/office/drawing/2014/main" id="{4ECD15CD-B2A5-455C-05AD-FF8B4CDB2666}"/>
              </a:ext>
            </a:extLst>
          </p:cNvPr>
          <p:cNvSpPr/>
          <p:nvPr/>
        </p:nvSpPr>
        <p:spPr>
          <a:xfrm>
            <a:off x="1929959" y="2008056"/>
            <a:ext cx="8332081" cy="1955800"/>
          </a:xfrm>
          <a:prstGeom prst="wedgeRoundRectCallout">
            <a:avLst>
              <a:gd name="adj1" fmla="val -21290"/>
              <a:gd name="adj2" fmla="val 48547"/>
              <a:gd name="adj3" fmla="val 0"/>
            </a:avLst>
          </a:prstGeom>
          <a:solidFill>
            <a:schemeClr val="accent4">
              <a:lumMod val="60000"/>
              <a:lumOff val="40000"/>
            </a:schemeClr>
          </a:solidFill>
          <a:ln w="25400" cap="flat" cmpd="sng">
            <a:noFill/>
            <a:prstDash val="solid"/>
            <a:round/>
            <a:headEnd type="none" w="sm" len="sm"/>
            <a:tailEnd type="none" w="sm" len="sm"/>
          </a:ln>
        </p:spPr>
        <p:txBody>
          <a:bodyPr spcFirstLastPara="1" wrap="square" lIns="60950" tIns="30467" rIns="60950" bIns="168000" anchor="ctr" anchorCtr="0">
            <a:noAutofit/>
          </a:bodyPr>
          <a:lstStyle/>
          <a:p>
            <a:pPr algn="ctr">
              <a:lnSpc>
                <a:spcPct val="150000"/>
              </a:lnSpc>
            </a:pPr>
            <a:r>
              <a:rPr lang="vi-VN" sz="4400" b="1">
                <a:solidFill>
                  <a:schemeClr val="bg1"/>
                </a:solidFill>
                <a:latin typeface="UTM Avo" panose="02040603050506020204" pitchFamily="18"/>
              </a:rPr>
              <a:t>2. Sửa bài cùng cả lớp</a:t>
            </a:r>
            <a:endParaRPr sz="4400" b="1">
              <a:solidFill>
                <a:schemeClr val="bg1"/>
              </a:solidFill>
              <a:latin typeface="UTM Avo" panose="02040603050506020204" pitchFamily="18"/>
            </a:endParaRPr>
          </a:p>
        </p:txBody>
      </p:sp>
      <p:sp>
        <p:nvSpPr>
          <p:cNvPr id="3" name="Google Shape;121;p7">
            <a:extLst>
              <a:ext uri="{FF2B5EF4-FFF2-40B4-BE49-F238E27FC236}">
                <a16:creationId xmlns:a16="http://schemas.microsoft.com/office/drawing/2014/main" id="{BF1E0C2A-8CC8-AE03-DDE7-36FD9AEBF64E}"/>
              </a:ext>
            </a:extLst>
          </p:cNvPr>
          <p:cNvSpPr/>
          <p:nvPr/>
        </p:nvSpPr>
        <p:spPr>
          <a:xfrm>
            <a:off x="1495558" y="4430844"/>
            <a:ext cx="9202472" cy="2427156"/>
          </a:xfrm>
          <a:custGeom>
            <a:avLst/>
            <a:gdLst/>
            <a:ahLst/>
            <a:cxnLst/>
            <a:rect l="l" t="t" r="r" b="b"/>
            <a:pathLst>
              <a:path w="2408351" h="635203" extrusionOk="0">
                <a:moveTo>
                  <a:pt x="0" y="0"/>
                </a:moveTo>
                <a:lnTo>
                  <a:pt x="2408351" y="0"/>
                </a:lnTo>
                <a:lnTo>
                  <a:pt x="2408351" y="635202"/>
                </a:lnTo>
                <a:lnTo>
                  <a:pt x="0" y="635202"/>
                </a:lnTo>
                <a:lnTo>
                  <a:pt x="0" y="0"/>
                </a:lnTo>
                <a:close/>
              </a:path>
            </a:pathLst>
          </a:custGeom>
          <a:blipFill rotWithShape="1">
            <a:blip r:embed="rId3">
              <a:alphaModFix/>
            </a:blip>
            <a:stretch>
              <a:fillRect/>
            </a:stretch>
          </a:blipFill>
          <a:ln>
            <a:noFill/>
          </a:ln>
        </p:spPr>
        <p:txBody>
          <a:bodyPr/>
          <a:lstStyle/>
          <a:p>
            <a:endParaRPr lang="en-US"/>
          </a:p>
        </p:txBody>
      </p:sp>
    </p:spTree>
    <p:extLst>
      <p:ext uri="{BB962C8B-B14F-4D97-AF65-F5344CB8AC3E}">
        <p14:creationId xmlns:p14="http://schemas.microsoft.com/office/powerpoint/2010/main" val="178505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Google Shape;126;p8">
            <a:extLst>
              <a:ext uri="{FF2B5EF4-FFF2-40B4-BE49-F238E27FC236}">
                <a16:creationId xmlns:a16="http://schemas.microsoft.com/office/drawing/2014/main" id="{DC85E331-0F9E-373B-2D1F-1FBF4DBE905F}"/>
              </a:ext>
            </a:extLst>
          </p:cNvPr>
          <p:cNvSpPr txBox="1"/>
          <p:nvPr/>
        </p:nvSpPr>
        <p:spPr>
          <a:xfrm>
            <a:off x="1010444" y="2660941"/>
            <a:ext cx="10171112" cy="2831518"/>
          </a:xfrm>
          <a:prstGeom prst="rect">
            <a:avLst/>
          </a:prstGeom>
          <a:noFill/>
          <a:ln>
            <a:noFill/>
          </a:ln>
        </p:spPr>
        <p:txBody>
          <a:bodyPr spcFirstLastPara="1" wrap="square" lIns="60950" tIns="30467" rIns="60950" bIns="30467" anchor="t" anchorCtr="0">
            <a:spAutoFit/>
          </a:bodyPr>
          <a:lstStyle/>
          <a:p>
            <a:pPr algn="just">
              <a:lnSpc>
                <a:spcPct val="150000"/>
              </a:lnSpc>
            </a:pPr>
            <a:r>
              <a:rPr lang="vi-VN" sz="2400" dirty="0">
                <a:solidFill>
                  <a:schemeClr val="bg1"/>
                </a:solidFill>
                <a:latin typeface="UTM Avo" panose="02040603050506020204" pitchFamily="18"/>
              </a:rPr>
              <a:t>- Bức thư không có đủ ba phần: mở đầu, nội dung chính, kết thúc.</a:t>
            </a:r>
            <a:endParaRPr sz="2400" dirty="0">
              <a:solidFill>
                <a:schemeClr val="bg1"/>
              </a:solidFill>
              <a:latin typeface="UTM Avo" panose="02040603050506020204" pitchFamily="18"/>
            </a:endParaRPr>
          </a:p>
          <a:p>
            <a:pPr algn="just">
              <a:lnSpc>
                <a:spcPct val="150000"/>
              </a:lnSpc>
            </a:pPr>
            <a:r>
              <a:rPr lang="vi-VN" sz="2400" dirty="0">
                <a:solidFill>
                  <a:schemeClr val="bg1"/>
                </a:solidFill>
                <a:latin typeface="UTM Avo" panose="02040603050506020204" pitchFamily="18"/>
              </a:rPr>
              <a:t>- Phần mở đầu thiếu địa điểm, ngày, tháng, năm viết thư hoặc thiếu lời chào, lời tự giới thiệu (nếu cần), lí do viết thư.</a:t>
            </a:r>
            <a:endParaRPr sz="2400" dirty="0">
              <a:solidFill>
                <a:schemeClr val="bg1"/>
              </a:solidFill>
              <a:latin typeface="UTM Avo" panose="02040603050506020204" pitchFamily="18"/>
            </a:endParaRPr>
          </a:p>
          <a:p>
            <a:pPr algn="just">
              <a:lnSpc>
                <a:spcPct val="150000"/>
              </a:lnSpc>
            </a:pPr>
            <a:r>
              <a:rPr lang="vi-VN" sz="2400" dirty="0">
                <a:solidFill>
                  <a:schemeClr val="bg1"/>
                </a:solidFill>
                <a:latin typeface="UTM Avo" panose="02040603050506020204" pitchFamily="18"/>
              </a:rPr>
              <a:t>- Phần nội dung chính thiếu lời thăm hỏi người nhận thư.</a:t>
            </a:r>
            <a:endParaRPr sz="2400" dirty="0">
              <a:solidFill>
                <a:schemeClr val="bg1"/>
              </a:solidFill>
              <a:latin typeface="UTM Avo" panose="02040603050506020204" pitchFamily="18"/>
            </a:endParaRPr>
          </a:p>
          <a:p>
            <a:pPr algn="just">
              <a:lnSpc>
                <a:spcPct val="150000"/>
              </a:lnSpc>
            </a:pPr>
            <a:r>
              <a:rPr lang="vi-VN" sz="2400" dirty="0">
                <a:solidFill>
                  <a:schemeClr val="bg1"/>
                </a:solidFill>
                <a:latin typeface="UTM Avo" panose="02040603050506020204" pitchFamily="18"/>
              </a:rPr>
              <a:t>- Phần kết thúc thiếu lời chúc hoặc chữ kí, tên người viết thư.</a:t>
            </a:r>
            <a:endParaRPr sz="2400" dirty="0">
              <a:solidFill>
                <a:schemeClr val="bg1"/>
              </a:solidFill>
              <a:latin typeface="UTM Avo" panose="02040603050506020204" pitchFamily="18"/>
            </a:endParaRPr>
          </a:p>
        </p:txBody>
      </p:sp>
      <p:sp>
        <p:nvSpPr>
          <p:cNvPr id="5" name="Google Shape;127;p8">
            <a:extLst>
              <a:ext uri="{FF2B5EF4-FFF2-40B4-BE49-F238E27FC236}">
                <a16:creationId xmlns:a16="http://schemas.microsoft.com/office/drawing/2014/main" id="{A7184E18-3EC2-DF45-51BF-5DB8279C75FB}"/>
              </a:ext>
            </a:extLst>
          </p:cNvPr>
          <p:cNvSpPr/>
          <p:nvPr/>
        </p:nvSpPr>
        <p:spPr>
          <a:xfrm>
            <a:off x="1010444" y="1911641"/>
            <a:ext cx="2804916" cy="660400"/>
          </a:xfrm>
          <a:prstGeom prst="homePlate">
            <a:avLst>
              <a:gd name="adj" fmla="val 50000"/>
            </a:avLst>
          </a:prstGeom>
          <a:solidFill>
            <a:schemeClr val="lt1"/>
          </a:solidFill>
          <a:ln w="25400" cap="flat" cmpd="sng">
            <a:solidFill>
              <a:srgbClr val="F29727"/>
            </a:solidFill>
            <a:prstDash val="solid"/>
            <a:round/>
            <a:headEnd type="none" w="sm" len="sm"/>
            <a:tailEnd type="none" w="sm" len="sm"/>
          </a:ln>
        </p:spPr>
        <p:txBody>
          <a:bodyPr spcFirstLastPara="1" wrap="square" lIns="60950" tIns="30467" rIns="60950" bIns="30467" anchor="ctr" anchorCtr="0">
            <a:noAutofit/>
          </a:bodyPr>
          <a:lstStyle/>
          <a:p>
            <a:pPr algn="ctr">
              <a:lnSpc>
                <a:spcPct val="114000"/>
              </a:lnSpc>
            </a:pPr>
            <a:r>
              <a:rPr lang="vi-VN" sz="2400" b="1" dirty="0">
                <a:solidFill>
                  <a:schemeClr val="bg1"/>
                </a:solidFill>
                <a:latin typeface="UTM Avo" panose="02040603050506020204" pitchFamily="18"/>
              </a:rPr>
              <a:t>Lỗi về cấu tạo</a:t>
            </a:r>
            <a:endParaRPr sz="2400" b="1" dirty="0">
              <a:solidFill>
                <a:schemeClr val="bg1"/>
              </a:solidFill>
              <a:latin typeface="UTM Avo" panose="02040603050506020204" pitchFamily="18"/>
            </a:endParaRPr>
          </a:p>
        </p:txBody>
      </p:sp>
    </p:spTree>
    <p:extLst>
      <p:ext uri="{BB962C8B-B14F-4D97-AF65-F5344CB8AC3E}">
        <p14:creationId xmlns:p14="http://schemas.microsoft.com/office/powerpoint/2010/main" val="243576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396</Words>
  <PresentationFormat>Widescreen</PresentationFormat>
  <Paragraphs>36</Paragraphs>
  <Slides>18</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18</vt:i4>
      </vt:variant>
    </vt:vector>
  </HeadingPairs>
  <TitlesOfParts>
    <vt:vector size="26" baseType="lpstr">
      <vt:lpstr>Calibri Light</vt:lpstr>
      <vt:lpstr>Noto Sans Symbols</vt:lpstr>
      <vt:lpstr>UTM Avo</vt:lpstr>
      <vt:lpstr>Calibri</vt:lpstr>
      <vt:lpstr>Arial</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2023-10-19T01:39:18Z</dcterms:created>
  <dcterms:modified xsi:type="dcterms:W3CDTF">2024-01-09T08:59:05Z</dcterms:modified>
</cp:coreProperties>
</file>