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50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F0Z7/zPcSj1sFrzTqYwNVWyPc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9258BFD-B87B-429D-9B85-9059FDB35298}">
  <a:tblStyle styleId="{19258BFD-B87B-429D-9B85-9059FDB35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image" Target="../media/image23.png"/><Relationship Id="rId4" Type="http://schemas.openxmlformats.org/officeDocument/2006/relationships/image" Target="../media/image29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2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2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81329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822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2"/>
          </p:nvPr>
        </p:nvSpPr>
        <p:spPr>
          <a:xfrm>
            <a:off x="457200" y="2973240"/>
            <a:ext cx="822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2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3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4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body" idx="2"/>
          </p:nvPr>
        </p:nvSpPr>
        <p:spPr>
          <a:xfrm>
            <a:off x="3239640" y="1200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body" idx="3"/>
          </p:nvPr>
        </p:nvSpPr>
        <p:spPr>
          <a:xfrm>
            <a:off x="6022080" y="1200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4"/>
          </p:nvPr>
        </p:nvSpPr>
        <p:spPr>
          <a:xfrm>
            <a:off x="457200" y="2973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5"/>
          </p:nvPr>
        </p:nvSpPr>
        <p:spPr>
          <a:xfrm>
            <a:off x="3239640" y="2973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body" idx="6"/>
          </p:nvPr>
        </p:nvSpPr>
        <p:spPr>
          <a:xfrm>
            <a:off x="6022080" y="2973240"/>
            <a:ext cx="264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7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ubTitle" idx="1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body" idx="2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subTitle" idx="1"/>
          </p:nvPr>
        </p:nvSpPr>
        <p:spPr>
          <a:xfrm>
            <a:off x="457200" y="206280"/>
            <a:ext cx="8229600" cy="39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2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body" idx="2"/>
          </p:nvPr>
        </p:nvSpPr>
        <p:spPr>
          <a:xfrm>
            <a:off x="4674240" y="1200240"/>
            <a:ext cx="40158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3"/>
          </p:nvPr>
        </p:nvSpPr>
        <p:spPr>
          <a:xfrm>
            <a:off x="457200" y="2973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3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40158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body" idx="2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body" idx="3"/>
          </p:nvPr>
        </p:nvSpPr>
        <p:spPr>
          <a:xfrm>
            <a:off x="4674240" y="2973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4674240" y="1200240"/>
            <a:ext cx="40158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457200" y="2973240"/>
            <a:ext cx="8229600" cy="161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456840" y="4684680"/>
            <a:ext cx="2133720" cy="35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3124080" y="4684680"/>
            <a:ext cx="2895840" cy="35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6552720" y="4684680"/>
            <a:ext cx="2133720" cy="35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package" Target="../embeddings/Microsoft_PowerPoint_Presentation.pptx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png"/><Relationship Id="rId4" Type="http://schemas.openxmlformats.org/officeDocument/2006/relationships/image" Target="../media/image8.jp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11.png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0.png"/><Relationship Id="rId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5.png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Google Shape;63;p1"/>
          <p:cNvGraphicFramePr/>
          <p:nvPr/>
        </p:nvGraphicFramePr>
        <p:xfrm>
          <a:off x="1440" y="0"/>
          <a:ext cx="9142560" cy="5141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4" imgW="9142560" imgH="5141880" progId="PowerPoint.Show.12">
                  <p:embed/>
                </p:oleObj>
              </mc:Choice>
              <mc:Fallback>
                <p:oleObj r:id="rId4" imgW="9142560" imgH="5141880" progId="PowerPoint.Show.12">
                  <p:embed/>
                  <p:pic>
                    <p:nvPicPr>
                      <p:cNvPr id="63" name="Google Shape;63;p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1440" y="0"/>
                        <a:ext cx="9142560" cy="5141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Google Shape;64;p1"/>
          <p:cNvSpPr/>
          <p:nvPr/>
        </p:nvSpPr>
        <p:spPr>
          <a:xfrm>
            <a:off x="0" y="3882960"/>
            <a:ext cx="9144000" cy="5223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sp>
      <p:pic>
        <p:nvPicPr>
          <p:cNvPr id="65" name="Google Shape;65;p1" descr="BAR0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4572000"/>
            <a:ext cx="9144000" cy="571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" descr="blumen-pflanzen1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90920" y="54000"/>
            <a:ext cx="4038480" cy="108576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"/>
          <p:cNvSpPr/>
          <p:nvPr/>
        </p:nvSpPr>
        <p:spPr>
          <a:xfrm>
            <a:off x="0" y="3232080"/>
            <a:ext cx="9144000" cy="11462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b="1" i="0" u="none" strike="noStrike" cap="none" dirty="0" err="1" smtClean="0">
                <a:solidFill>
                  <a:srgbClr val="2B08F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700" b="1" i="0" u="none" strike="noStrike" cap="none" dirty="0" smtClean="0">
                <a:solidFill>
                  <a:srgbClr val="2B08F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700" b="1" i="0" u="none" strike="noStrike" cap="none" dirty="0" smtClean="0">
                <a:solidFill>
                  <a:srgbClr val="2B08F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en-US" sz="2700" b="1" i="0" u="none" strike="noStrike" cap="none" dirty="0" smtClean="0">
                <a:solidFill>
                  <a:srgbClr val="FF17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700" b="1" i="0" u="none" strike="noStrike" cap="none" dirty="0">
                <a:solidFill>
                  <a:srgbClr val="FF17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 TRÌNH ĐƯA ĐƯỢC VỀ DẠNG ax + b = 0</a:t>
            </a:r>
            <a:endParaRPr sz="2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0" y="1865962"/>
            <a:ext cx="9144000" cy="13716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i="0" u="none" strike="noStrike" cap="none" dirty="0">
                <a:solidFill>
                  <a:srgbClr val="FF17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HỘI THI GIÁO VIÊN DẠY </a:t>
            </a:r>
            <a:r>
              <a:rPr lang="en-US" sz="3800" b="1" i="0" u="none" strike="noStrike" cap="none" dirty="0" smtClean="0">
                <a:solidFill>
                  <a:srgbClr val="FF17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GIỎI</a:t>
            </a:r>
            <a:endParaRPr sz="3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0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0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0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0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0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1" name="Google Shape;221;p10"/>
          <p:cNvGraphicFramePr/>
          <p:nvPr/>
        </p:nvGraphicFramePr>
        <p:xfrm>
          <a:off x="254160" y="1214280"/>
          <a:ext cx="3251160" cy="107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r:id="rId4" imgW="3251160" imgH="1070280" progId="">
                  <p:embed/>
                </p:oleObj>
              </mc:Choice>
              <mc:Fallback>
                <p:oleObj r:id="rId4" imgW="3251160" imgH="1070280" progId="">
                  <p:embed/>
                  <p:pic>
                    <p:nvPicPr>
                      <p:cNvPr id="221" name="Google Shape;221;p10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54160" y="1214280"/>
                        <a:ext cx="3251160" cy="1070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" name="Google Shape;222;p10"/>
          <p:cNvGraphicFramePr/>
          <p:nvPr/>
        </p:nvGraphicFramePr>
        <p:xfrm>
          <a:off x="76320" y="2208240"/>
          <a:ext cx="4952880" cy="234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r:id="rId6" imgW="4952880" imgH="2344680" progId="">
                  <p:embed/>
                </p:oleObj>
              </mc:Choice>
              <mc:Fallback>
                <p:oleObj r:id="rId6" imgW="4952880" imgH="2344680" progId="">
                  <p:embed/>
                  <p:pic>
                    <p:nvPicPr>
                      <p:cNvPr id="222" name="Google Shape;222;p10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76320" y="2208240"/>
                        <a:ext cx="4952880" cy="2344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" name="Google Shape;223;p10"/>
          <p:cNvGraphicFramePr/>
          <p:nvPr/>
        </p:nvGraphicFramePr>
        <p:xfrm>
          <a:off x="5410080" y="819000"/>
          <a:ext cx="3473640" cy="30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r:id="rId8" imgW="3473640" imgH="3025800" progId="">
                  <p:embed/>
                </p:oleObj>
              </mc:Choice>
              <mc:Fallback>
                <p:oleObj r:id="rId8" imgW="3473640" imgH="3025800" progId="">
                  <p:embed/>
                  <p:pic>
                    <p:nvPicPr>
                      <p:cNvPr id="223" name="Google Shape;223;p10"/>
                      <p:cNvPicPr preferRelativeResize="0"/>
                      <p:nvPr/>
                    </p:nvPicPr>
                    <p:blipFill rotWithShape="1">
                      <a:blip r:embed="rId9">
                        <a:alphaModFix/>
                      </a:blip>
                      <a:srcRect/>
                      <a:stretch/>
                    </p:blipFill>
                    <p:spPr>
                      <a:xfrm>
                        <a:off x="5410080" y="819000"/>
                        <a:ext cx="3473640" cy="302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" name="Google Shape;224;p10"/>
          <p:cNvSpPr/>
          <p:nvPr/>
        </p:nvSpPr>
        <p:spPr>
          <a:xfrm>
            <a:off x="5076720" y="800280"/>
            <a:ext cx="152640" cy="42670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0"/>
          <p:cNvSpPr/>
          <p:nvPr/>
        </p:nvSpPr>
        <p:spPr>
          <a:xfrm>
            <a:off x="5159520" y="3714840"/>
            <a:ext cx="406080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tập nghiệm là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6" name="Google Shape;226;p10"/>
          <p:cNvGraphicFramePr/>
          <p:nvPr/>
        </p:nvGraphicFramePr>
        <p:xfrm>
          <a:off x="6800760" y="4083120"/>
          <a:ext cx="1200240" cy="9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r:id="rId10" imgW="1200240" imgH="927000" progId="">
                  <p:embed/>
                </p:oleObj>
              </mc:Choice>
              <mc:Fallback>
                <p:oleObj r:id="rId10" imgW="1200240" imgH="927000" progId="">
                  <p:embed/>
                  <p:pic>
                    <p:nvPicPr>
                      <p:cNvPr id="226" name="Google Shape;226;p10"/>
                      <p:cNvPicPr preferRelativeResize="0"/>
                      <p:nvPr/>
                    </p:nvPicPr>
                    <p:blipFill rotWithShape="1">
                      <a:blip r:embed="rId11">
                        <a:alphaModFix/>
                      </a:blip>
                      <a:srcRect/>
                      <a:stretch/>
                    </p:blipFill>
                    <p:spPr>
                      <a:xfrm>
                        <a:off x="6800760" y="4083120"/>
                        <a:ext cx="1200240" cy="9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1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1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1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1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1"/>
          <p:cNvSpPr/>
          <p:nvPr/>
        </p:nvSpPr>
        <p:spPr>
          <a:xfrm>
            <a:off x="4495680" y="800280"/>
            <a:ext cx="152640" cy="42670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1"/>
          <p:cNvSpPr/>
          <p:nvPr/>
        </p:nvSpPr>
        <p:spPr>
          <a:xfrm>
            <a:off x="257040" y="1255680"/>
            <a:ext cx="396252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2x + 8 = 8 + 2x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4952880" y="1035000"/>
            <a:ext cx="396252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e) 3x + 5 = 6 + 3x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1"/>
          <p:cNvSpPr/>
          <p:nvPr/>
        </p:nvSpPr>
        <p:spPr>
          <a:xfrm>
            <a:off x="295200" y="1833480"/>
            <a:ext cx="3962520" cy="146448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⇔ 2x- 2x = 8 – 8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⇔ 0x = 0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1"/>
          <p:cNvSpPr/>
          <p:nvPr/>
        </p:nvSpPr>
        <p:spPr>
          <a:xfrm>
            <a:off x="304920" y="2951280"/>
            <a:ext cx="4267080" cy="13737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vô số nghiệm ( hay tập nghiệm của phương trình là S=R)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1"/>
          <p:cNvSpPr/>
          <p:nvPr/>
        </p:nvSpPr>
        <p:spPr>
          <a:xfrm>
            <a:off x="4952880" y="1758960"/>
            <a:ext cx="3962520" cy="10076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⇔  3x – 3x = 6 – 5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⇔  0x = 1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1"/>
          <p:cNvSpPr/>
          <p:nvPr/>
        </p:nvSpPr>
        <p:spPr>
          <a:xfrm>
            <a:off x="4572000" y="2863800"/>
            <a:ext cx="4876920" cy="13737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vô nghiệm 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hay tập nghiệm của phương trình là S=Ø)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2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2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2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2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55" name="Google Shape;255;p12"/>
          <p:cNvGraphicFramePr/>
          <p:nvPr/>
        </p:nvGraphicFramePr>
        <p:xfrm>
          <a:off x="2616120" y="1409760"/>
          <a:ext cx="914400" cy="1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r:id="rId4" imgW="914400" imgH="162000" progId="">
                  <p:embed/>
                </p:oleObj>
              </mc:Choice>
              <mc:Fallback>
                <p:oleObj r:id="rId4" imgW="914400" imgH="162000" progId="">
                  <p:embed/>
                  <p:pic>
                    <p:nvPicPr>
                      <p:cNvPr id="255" name="Google Shape;255;p12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616120" y="1409760"/>
                        <a:ext cx="914400" cy="1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" name="Google Shape;256;p12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2"/>
          <p:cNvSpPr/>
          <p:nvPr/>
        </p:nvSpPr>
        <p:spPr>
          <a:xfrm>
            <a:off x="304920" y="1428840"/>
            <a:ext cx="8686800" cy="28350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sng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en-US" sz="3000" b="1" i="0" u="sng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</a:t>
            </a:r>
            <a:r>
              <a:rPr lang="en-US" sz="3000" b="1" i="0" u="sng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ý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Quá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ax+b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=0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thể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dẫn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đến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trường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hợp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đặc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biệt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hệ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a=0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nếu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+) 0x = −b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vô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nghiệm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S=ϕ.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+) 0x = 0 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thì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nghiệm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đúng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mọi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x hay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vô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nghiệm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 S=R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p13" descr="bckgrnd041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680"/>
          </a:xfrm>
          <a:prstGeom prst="rect">
            <a:avLst/>
          </a:prstGeom>
          <a:noFill/>
          <a:ln>
            <a:noFill/>
          </a:ln>
        </p:spPr>
      </p:pic>
      <p:sp>
        <p:nvSpPr>
          <p:cNvPr id="263" name="Google Shape;263;p13"/>
          <p:cNvSpPr/>
          <p:nvPr/>
        </p:nvSpPr>
        <p:spPr>
          <a:xfrm>
            <a:off x="3352680" y="286544"/>
            <a:ext cx="62485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FF17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HƯỚNG DẪN VỀ NHÀ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2590920" y="2091099"/>
            <a:ext cx="6248160" cy="14882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trước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17;18a;19 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SGK/14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phần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(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Ôn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thức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diện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tích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HCN,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thang</a:t>
            </a: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6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2590920" y="591344"/>
            <a:ext cx="6248160" cy="1281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bậc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nhất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ẩn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thể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đưa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được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dạng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ax + b = 0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3"/>
          <p:cNvSpPr/>
          <p:nvPr/>
        </p:nvSpPr>
        <p:spPr>
          <a:xfrm>
            <a:off x="2604960" y="1744735"/>
            <a:ext cx="6248520" cy="489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11; 12 (SGK </a:t>
            </a:r>
            <a:r>
              <a:rPr lang="en-US" sz="26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trang</a:t>
            </a:r>
            <a:r>
              <a:rPr lang="en-US" sz="2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13). 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4"/>
          <p:cNvSpPr/>
          <p:nvPr/>
        </p:nvSpPr>
        <p:spPr>
          <a:xfrm>
            <a:off x="609480" y="1734344"/>
            <a:ext cx="8239320" cy="1086464"/>
          </a:xfrm>
          <a:custGeom>
            <a:avLst/>
            <a:gdLst/>
            <a:ahLst/>
            <a:cxnLst/>
            <a:rect l="l" t="t" r="r" b="b"/>
            <a:pathLst>
              <a:path w="22889" h="4605" extrusionOk="0">
                <a:moveTo>
                  <a:pt x="0" y="0"/>
                </a:moveTo>
                <a:lnTo>
                  <a:pt x="22888" y="0"/>
                </a:lnTo>
                <a:moveTo>
                  <a:pt x="0" y="4604"/>
                </a:moveTo>
                <a:lnTo>
                  <a:pt x="22888" y="4604"/>
                </a:lnTo>
              </a:path>
            </a:pathLst>
          </a:custGeom>
          <a:solidFill>
            <a:srgbClr val="FF1705">
              <a:alpha val="95686"/>
            </a:srgbClr>
          </a:solidFill>
          <a:ln w="31750" cap="flat" cmpd="thickThin">
            <a:solidFill>
              <a:srgbClr val="FF1705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40186" dir="6660000">
              <a:srgbClr val="9999FF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</a:pPr>
            <a:r>
              <a:rPr lang="en-US" sz="3000" b="1" i="0" u="none" strike="noStrike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CẢM </a:t>
            </a:r>
            <a:r>
              <a:rPr lang="en-US" sz="3000" b="1" i="0" u="none" strike="noStrike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ƠN </a:t>
            </a:r>
            <a:r>
              <a:rPr lang="en-US" sz="3000" b="1" i="0" u="none" strike="noStrike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QUÝ </a:t>
            </a:r>
            <a:r>
              <a:rPr lang="en-US" sz="3000" b="1" i="0" u="none" strike="noStrike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THẦY CÔ </a:t>
            </a:r>
            <a:endParaRPr lang="en-US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</a:pPr>
            <a:r>
              <a:rPr lang="en-US" sz="3000" b="1" i="0" u="none" strike="noStrike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ĐÃ </a:t>
            </a:r>
            <a:r>
              <a:rPr lang="en-US" sz="3000" b="1" i="0" u="none" strike="noStrike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VỀ THĂM LỚP DỰ GIỜ</a:t>
            </a:r>
            <a:endParaRPr sz="3000" b="1" i="0" u="none" strike="noStrike" cap="none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/>
          <p:nvPr/>
        </p:nvSpPr>
        <p:spPr>
          <a:xfrm>
            <a:off x="2438280" y="160200"/>
            <a:ext cx="4343400" cy="525600"/>
          </a:xfrm>
          <a:custGeom>
            <a:avLst/>
            <a:gdLst/>
            <a:ahLst/>
            <a:cxnLst/>
            <a:rect l="l" t="t" r="r" b="b"/>
            <a:pathLst>
              <a:path w="12066" h="1462" extrusionOk="0">
                <a:moveTo>
                  <a:pt x="0" y="0"/>
                </a:moveTo>
                <a:lnTo>
                  <a:pt x="12065" y="0"/>
                </a:lnTo>
                <a:moveTo>
                  <a:pt x="0" y="1461"/>
                </a:moveTo>
                <a:lnTo>
                  <a:pt x="12065" y="1461"/>
                </a:lnTo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8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KHỞI ĐỘNG</a:t>
            </a:r>
            <a:endParaRPr sz="2800" b="1" i="0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2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152280" y="781200"/>
            <a:ext cx="8534520" cy="10076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sng" strike="noStrike" cap="none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1.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bậc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nhất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ẩn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thế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nào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?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990720" y="1555920"/>
            <a:ext cx="7315200" cy="10076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bậc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nhất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ẩn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 + b = 0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≠ 0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228600" y="2394000"/>
            <a:ext cx="8458200" cy="100764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sng" strike="noStrike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</a:t>
            </a:r>
            <a:r>
              <a:rPr lang="en-US" sz="3000" b="1" i="0" u="sng" strike="noStrike" cap="none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3000" b="1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3000" b="1" i="0" u="none" strike="noStrike" cap="none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Hãy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bậc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nhất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ẩn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4" name="Google Shape;84;p2"/>
          <p:cNvGraphicFramePr/>
          <p:nvPr/>
        </p:nvGraphicFramePr>
        <p:xfrm>
          <a:off x="619200" y="3390840"/>
          <a:ext cx="2414520" cy="514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r:id="rId5" imgW="2414520" imgH="514440" progId="">
                  <p:embed/>
                </p:oleObj>
              </mc:Choice>
              <mc:Fallback>
                <p:oleObj r:id="rId5" imgW="2414520" imgH="514440" progId="">
                  <p:embed/>
                  <p:pic>
                    <p:nvPicPr>
                      <p:cNvPr id="84" name="Google Shape;84;p2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/>
                      <a:stretch/>
                    </p:blipFill>
                    <p:spPr>
                      <a:xfrm>
                        <a:off x="619200" y="3390840"/>
                        <a:ext cx="2414520" cy="514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Google Shape;85;p2"/>
          <p:cNvGraphicFramePr/>
          <p:nvPr/>
        </p:nvGraphicFramePr>
        <p:xfrm>
          <a:off x="5183280" y="3295800"/>
          <a:ext cx="2455920" cy="514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r:id="rId7" imgW="2455920" imgH="514080" progId="">
                  <p:embed/>
                </p:oleObj>
              </mc:Choice>
              <mc:Fallback>
                <p:oleObj r:id="rId7" imgW="2455920" imgH="514080" progId="">
                  <p:embed/>
                  <p:pic>
                    <p:nvPicPr>
                      <p:cNvPr id="85" name="Google Shape;85;p2"/>
                      <p:cNvPicPr preferRelativeResize="0"/>
                      <p:nvPr/>
                    </p:nvPicPr>
                    <p:blipFill rotWithShape="1">
                      <a:blip r:embed="rId8">
                        <a:alphaModFix/>
                      </a:blip>
                      <a:srcRect/>
                      <a:stretch/>
                    </p:blipFill>
                    <p:spPr>
                      <a:xfrm>
                        <a:off x="5183280" y="3295800"/>
                        <a:ext cx="2455920" cy="514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" name="Google Shape;86;p2"/>
          <p:cNvGraphicFramePr/>
          <p:nvPr/>
        </p:nvGraphicFramePr>
        <p:xfrm>
          <a:off x="596880" y="3962520"/>
          <a:ext cx="2679840" cy="60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r:id="rId9" imgW="2679840" imgH="609480" progId="">
                  <p:embed/>
                </p:oleObj>
              </mc:Choice>
              <mc:Fallback>
                <p:oleObj r:id="rId9" imgW="2679840" imgH="609480" progId="">
                  <p:embed/>
                  <p:pic>
                    <p:nvPicPr>
                      <p:cNvPr id="86" name="Google Shape;86;p2"/>
                      <p:cNvPicPr preferRelativeResize="0"/>
                      <p:nvPr/>
                    </p:nvPicPr>
                    <p:blipFill rotWithShape="1">
                      <a:blip r:embed="rId10">
                        <a:alphaModFix/>
                      </a:blip>
                      <a:srcRect/>
                      <a:stretch/>
                    </p:blipFill>
                    <p:spPr>
                      <a:xfrm>
                        <a:off x="596880" y="3962520"/>
                        <a:ext cx="2679840" cy="609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Google Shape;87;p2"/>
          <p:cNvGraphicFramePr/>
          <p:nvPr/>
        </p:nvGraphicFramePr>
        <p:xfrm>
          <a:off x="5176800" y="4191120"/>
          <a:ext cx="1986120" cy="514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r:id="rId11" imgW="1986120" imgH="514080" progId="">
                  <p:embed/>
                </p:oleObj>
              </mc:Choice>
              <mc:Fallback>
                <p:oleObj r:id="rId11" imgW="1986120" imgH="514080" progId="">
                  <p:embed/>
                  <p:pic>
                    <p:nvPicPr>
                      <p:cNvPr id="87" name="Google Shape;87;p2"/>
                      <p:cNvPicPr preferRelativeResize="0"/>
                      <p:nvPr/>
                    </p:nvPicPr>
                    <p:blipFill rotWithShape="1">
                      <a:blip r:embed="rId12">
                        <a:alphaModFix/>
                      </a:blip>
                      <a:srcRect/>
                      <a:stretch/>
                    </p:blipFill>
                    <p:spPr>
                      <a:xfrm>
                        <a:off x="5176800" y="4191120"/>
                        <a:ext cx="1986120" cy="514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Google Shape;88;p2"/>
          <p:cNvSpPr/>
          <p:nvPr/>
        </p:nvSpPr>
        <p:spPr>
          <a:xfrm>
            <a:off x="257040" y="3351240"/>
            <a:ext cx="838440" cy="571320"/>
          </a:xfrm>
          <a:prstGeom prst="ellipse">
            <a:avLst/>
          </a:prstGeom>
          <a:noFill/>
          <a:ln w="41400" cap="flat" cmpd="sng">
            <a:solidFill>
              <a:srgbClr val="FF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4818240" y="4157640"/>
            <a:ext cx="838080" cy="571680"/>
          </a:xfrm>
          <a:prstGeom prst="ellipse">
            <a:avLst/>
          </a:prstGeom>
          <a:noFill/>
          <a:ln w="41400" cap="flat" cmpd="sng">
            <a:solidFill>
              <a:srgbClr val="FF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822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822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822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822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/>
          <p:nvPr/>
        </p:nvSpPr>
        <p:spPr>
          <a:xfrm>
            <a:off x="4343400" y="1231920"/>
            <a:ext cx="76320" cy="374004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3"/>
          <p:cNvSpPr/>
          <p:nvPr/>
        </p:nvSpPr>
        <p:spPr>
          <a:xfrm>
            <a:off x="200160" y="800280"/>
            <a:ext cx="40813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Cách giải: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2362320" y="800280"/>
            <a:ext cx="579096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dụ: Giải các phương trình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452520" y="1351080"/>
          <a:ext cx="2747880" cy="4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r:id="rId4" imgW="2747880" imgH="420480" progId="">
                  <p:embed/>
                </p:oleObj>
              </mc:Choice>
              <mc:Fallback>
                <p:oleObj r:id="rId4" imgW="2747880" imgH="420480" progId="">
                  <p:embed/>
                  <p:pic>
                    <p:nvPicPr>
                      <p:cNvPr id="103" name="Google Shape;103;p3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452520" y="1351080"/>
                        <a:ext cx="2747880" cy="4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Google Shape;104;p3"/>
          <p:cNvSpPr/>
          <p:nvPr/>
        </p:nvSpPr>
        <p:spPr>
          <a:xfrm>
            <a:off x="4495680" y="3543480"/>
            <a:ext cx="403884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tập nghiệm là S = {-4}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5" name="Google Shape;105;p3"/>
          <p:cNvGraphicFramePr/>
          <p:nvPr/>
        </p:nvGraphicFramePr>
        <p:xfrm>
          <a:off x="457200" y="1890720"/>
          <a:ext cx="2940120" cy="199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r:id="rId6" imgW="2940120" imgH="1995480" progId="">
                  <p:embed/>
                </p:oleObj>
              </mc:Choice>
              <mc:Fallback>
                <p:oleObj r:id="rId6" imgW="2940120" imgH="1995480" progId="">
                  <p:embed/>
                  <p:pic>
                    <p:nvPicPr>
                      <p:cNvPr id="105" name="Google Shape;105;p3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457200" y="1890720"/>
                        <a:ext cx="2940120" cy="1995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Google Shape;106;p3"/>
          <p:cNvGraphicFramePr/>
          <p:nvPr/>
        </p:nvGraphicFramePr>
        <p:xfrm>
          <a:off x="5029200" y="1371600"/>
          <a:ext cx="2641680" cy="42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r:id="rId8" imgW="2641680" imgH="420840" progId="">
                  <p:embed/>
                </p:oleObj>
              </mc:Choice>
              <mc:Fallback>
                <p:oleObj r:id="rId8" imgW="2641680" imgH="420840" progId="">
                  <p:embed/>
                  <p:pic>
                    <p:nvPicPr>
                      <p:cNvPr id="106" name="Google Shape;106;p3"/>
                      <p:cNvPicPr preferRelativeResize="0"/>
                      <p:nvPr/>
                    </p:nvPicPr>
                    <p:blipFill rotWithShape="1">
                      <a:blip r:embed="rId9">
                        <a:alphaModFix/>
                      </a:blip>
                      <a:srcRect/>
                      <a:stretch/>
                    </p:blipFill>
                    <p:spPr>
                      <a:xfrm>
                        <a:off x="5029200" y="1371600"/>
                        <a:ext cx="2641680" cy="42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Google Shape;107;p3"/>
          <p:cNvGraphicFramePr/>
          <p:nvPr/>
        </p:nvGraphicFramePr>
        <p:xfrm>
          <a:off x="5048280" y="1886040"/>
          <a:ext cx="2449440" cy="1461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r:id="rId10" imgW="2449440" imgH="1461960" progId="">
                  <p:embed/>
                </p:oleObj>
              </mc:Choice>
              <mc:Fallback>
                <p:oleObj r:id="rId10" imgW="2449440" imgH="1461960" progId="">
                  <p:embed/>
                  <p:pic>
                    <p:nvPicPr>
                      <p:cNvPr id="107" name="Google Shape;107;p3"/>
                      <p:cNvPicPr preferRelativeResize="0"/>
                      <p:nvPr/>
                    </p:nvPicPr>
                    <p:blipFill rotWithShape="1">
                      <a:blip r:embed="rId11">
                        <a:alphaModFix/>
                      </a:blip>
                      <a:srcRect/>
                      <a:stretch/>
                    </p:blipFill>
                    <p:spPr>
                      <a:xfrm>
                        <a:off x="5048280" y="1886040"/>
                        <a:ext cx="2449440" cy="1461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Google Shape;108;p3"/>
          <p:cNvSpPr/>
          <p:nvPr/>
        </p:nvSpPr>
        <p:spPr>
          <a:xfrm>
            <a:off x="380880" y="4057560"/>
            <a:ext cx="403884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tập nghiệm là S = {2}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82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82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4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"/>
          <p:cNvSpPr/>
          <p:nvPr/>
        </p:nvSpPr>
        <p:spPr>
          <a:xfrm>
            <a:off x="200160" y="800280"/>
            <a:ext cx="40813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Cách giải: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0" name="Google Shape;120;p4"/>
          <p:cNvGraphicFramePr/>
          <p:nvPr/>
        </p:nvGraphicFramePr>
        <p:xfrm>
          <a:off x="3198960" y="857160"/>
          <a:ext cx="2746080" cy="42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r:id="rId4" imgW="2746080" imgH="420840" progId="">
                  <p:embed/>
                </p:oleObj>
              </mc:Choice>
              <mc:Fallback>
                <p:oleObj r:id="rId4" imgW="2746080" imgH="420840" progId="">
                  <p:embed/>
                  <p:pic>
                    <p:nvPicPr>
                      <p:cNvPr id="120" name="Google Shape;120;p4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3198960" y="857160"/>
                        <a:ext cx="2746080" cy="42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Google Shape;121;p4"/>
          <p:cNvGraphicFramePr/>
          <p:nvPr/>
        </p:nvGraphicFramePr>
        <p:xfrm>
          <a:off x="3182760" y="1225440"/>
          <a:ext cx="2641680" cy="420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r:id="rId6" imgW="2641680" imgH="420840" progId="">
                  <p:embed/>
                </p:oleObj>
              </mc:Choice>
              <mc:Fallback>
                <p:oleObj r:id="rId6" imgW="2641680" imgH="420840" progId="">
                  <p:embed/>
                  <p:pic>
                    <p:nvPicPr>
                      <p:cNvPr id="121" name="Google Shape;121;p4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3182760" y="1225440"/>
                        <a:ext cx="2641680" cy="420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Google Shape;122;p4"/>
          <p:cNvCxnSpPr/>
          <p:nvPr/>
        </p:nvCxnSpPr>
        <p:spPr>
          <a:xfrm>
            <a:off x="1600200" y="1657440"/>
            <a:ext cx="6019920" cy="0"/>
          </a:xfrm>
          <a:prstGeom prst="straightConnector1">
            <a:avLst/>
          </a:prstGeom>
          <a:noFill/>
          <a:ln w="25550" cap="flat" cmpd="sng">
            <a:solidFill>
              <a:srgbClr val="2B08FC"/>
            </a:solidFill>
            <a:prstDash val="solid"/>
            <a:miter lim="8000"/>
            <a:headEnd type="none" w="sm" len="sm"/>
            <a:tailEnd type="none" w="sm" len="sm"/>
          </a:ln>
        </p:spPr>
      </p:cxnSp>
      <p:graphicFrame>
        <p:nvGraphicFramePr>
          <p:cNvPr id="123" name="Google Shape;123;p4"/>
          <p:cNvGraphicFramePr/>
          <p:nvPr/>
        </p:nvGraphicFramePr>
        <p:xfrm>
          <a:off x="2187720" y="1714680"/>
          <a:ext cx="4516200" cy="4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r:id="rId8" imgW="4516200" imgH="420480" progId="">
                  <p:embed/>
                </p:oleObj>
              </mc:Choice>
              <mc:Fallback>
                <p:oleObj r:id="rId8" imgW="4516200" imgH="420480" progId="">
                  <p:embed/>
                  <p:pic>
                    <p:nvPicPr>
                      <p:cNvPr id="123" name="Google Shape;123;p4"/>
                      <p:cNvPicPr preferRelativeResize="0"/>
                      <p:nvPr/>
                    </p:nvPicPr>
                    <p:blipFill rotWithShape="1">
                      <a:blip r:embed="rId9">
                        <a:alphaModFix/>
                      </a:blip>
                      <a:srcRect/>
                      <a:stretch/>
                    </p:blipFill>
                    <p:spPr>
                      <a:xfrm>
                        <a:off x="2187720" y="1714680"/>
                        <a:ext cx="4516200" cy="4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Google Shape;124;p4"/>
          <p:cNvGraphicFramePr/>
          <p:nvPr/>
        </p:nvGraphicFramePr>
        <p:xfrm>
          <a:off x="1981080" y="2460600"/>
          <a:ext cx="3622680" cy="19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r:id="rId10" imgW="3622680" imgH="1997280" progId="">
                  <p:embed/>
                </p:oleObj>
              </mc:Choice>
              <mc:Fallback>
                <p:oleObj r:id="rId10" imgW="3622680" imgH="1997280" progId="">
                  <p:embed/>
                  <p:pic>
                    <p:nvPicPr>
                      <p:cNvPr id="124" name="Google Shape;124;p4"/>
                      <p:cNvPicPr preferRelativeResize="0"/>
                      <p:nvPr/>
                    </p:nvPicPr>
                    <p:blipFill rotWithShape="1">
                      <a:blip r:embed="rId11">
                        <a:alphaModFix/>
                      </a:blip>
                      <a:srcRect/>
                      <a:stretch/>
                    </p:blipFill>
                    <p:spPr>
                      <a:xfrm>
                        <a:off x="1981080" y="2460600"/>
                        <a:ext cx="3622680" cy="1997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5" name="Google Shape;125;p4"/>
          <p:cNvGrpSpPr/>
          <p:nvPr/>
        </p:nvGrpSpPr>
        <p:grpSpPr>
          <a:xfrm>
            <a:off x="914400" y="4176720"/>
            <a:ext cx="6956280" cy="852480"/>
            <a:chOff x="914400" y="4176720"/>
            <a:chExt cx="6956280" cy="852480"/>
          </a:xfrm>
        </p:grpSpPr>
        <p:sp>
          <p:nvSpPr>
            <p:cNvPr id="126" name="Google Shape;126;p4"/>
            <p:cNvSpPr/>
            <p:nvPr/>
          </p:nvSpPr>
          <p:spPr>
            <a:xfrm>
              <a:off x="914400" y="4405320"/>
              <a:ext cx="6857280" cy="520560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0000" tIns="46800" rIns="90000" bIns="46800" anchor="t" anchorCtr="0">
              <a:no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i="0" u="none" strike="noStrike" cap="non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Vậy phương trình có tập nghiệm là: </a:t>
              </a:r>
              <a:endPara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7" name="Google Shape;127;p4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6400080" y="4176720"/>
              <a:ext cx="1470600" cy="852480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28" name="Google Shape;128;p4"/>
          <p:cNvGraphicFramePr/>
          <p:nvPr/>
        </p:nvGraphicFramePr>
        <p:xfrm>
          <a:off x="1981080" y="2057400"/>
          <a:ext cx="4367160" cy="343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r:id="rId13" imgW="4367160" imgH="343080" progId="">
                  <p:embed/>
                </p:oleObj>
              </mc:Choice>
              <mc:Fallback>
                <p:oleObj r:id="rId13" imgW="4367160" imgH="343080" progId="">
                  <p:embed/>
                  <p:pic>
                    <p:nvPicPr>
                      <p:cNvPr id="128" name="Google Shape;128;p4"/>
                      <p:cNvPicPr preferRelativeResize="0"/>
                      <p:nvPr/>
                    </p:nvPicPr>
                    <p:blipFill rotWithShape="1">
                      <a:blip r:embed="rId14">
                        <a:alphaModFix/>
                      </a:blip>
                      <a:srcRect/>
                      <a:stretch/>
                    </p:blipFill>
                    <p:spPr>
                      <a:xfrm>
                        <a:off x="1981080" y="2057400"/>
                        <a:ext cx="4367160" cy="343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5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5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200160" y="800280"/>
            <a:ext cx="40813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Cách giải: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2667120" y="4330800"/>
            <a:ext cx="655308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nghiệm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 ={-9}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1" name="Google Shape;141;p5"/>
          <p:cNvGraphicFramePr/>
          <p:nvPr>
            <p:extLst>
              <p:ext uri="{D42A27DB-BD31-4B8C-83A1-F6EECF244321}">
                <p14:modId xmlns:p14="http://schemas.microsoft.com/office/powerpoint/2010/main" val="1333231603"/>
              </p:ext>
            </p:extLst>
          </p:nvPr>
        </p:nvGraphicFramePr>
        <p:xfrm>
          <a:off x="4648200" y="743744"/>
          <a:ext cx="2099024" cy="857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r:id="rId4" imgW="1797120" imgH="777960" progId="">
                  <p:embed/>
                </p:oleObj>
              </mc:Choice>
              <mc:Fallback>
                <p:oleObj r:id="rId4" imgW="1797120" imgH="777960" progId="">
                  <p:embed/>
                  <p:pic>
                    <p:nvPicPr>
                      <p:cNvPr id="141" name="Google Shape;141;p5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4648200" y="743744"/>
                        <a:ext cx="2099024" cy="8576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Google Shape;142;p5"/>
          <p:cNvGraphicFramePr/>
          <p:nvPr/>
        </p:nvGraphicFramePr>
        <p:xfrm>
          <a:off x="2616120" y="1409760"/>
          <a:ext cx="914400" cy="1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r:id="rId6" imgW="914400" imgH="162000" progId="">
                  <p:embed/>
                </p:oleObj>
              </mc:Choice>
              <mc:Fallback>
                <p:oleObj r:id="rId6" imgW="914400" imgH="162000" progId="">
                  <p:embed/>
                  <p:pic>
                    <p:nvPicPr>
                      <p:cNvPr id="142" name="Google Shape;142;p5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2616120" y="1409760"/>
                        <a:ext cx="914400" cy="1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Google Shape;143;p5"/>
          <p:cNvGraphicFramePr/>
          <p:nvPr>
            <p:extLst>
              <p:ext uri="{D42A27DB-BD31-4B8C-83A1-F6EECF244321}">
                <p14:modId xmlns:p14="http://schemas.microsoft.com/office/powerpoint/2010/main" val="1027096885"/>
              </p:ext>
            </p:extLst>
          </p:nvPr>
        </p:nvGraphicFramePr>
        <p:xfrm>
          <a:off x="3154320" y="1578044"/>
          <a:ext cx="4199040" cy="806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r:id="rId8" imgW="4199040" imgH="806760" progId="">
                  <p:embed/>
                </p:oleObj>
              </mc:Choice>
              <mc:Fallback>
                <p:oleObj r:id="rId8" imgW="4199040" imgH="806760" progId="">
                  <p:embed/>
                  <p:pic>
                    <p:nvPicPr>
                      <p:cNvPr id="143" name="Google Shape;143;p5"/>
                      <p:cNvPicPr preferRelativeResize="0"/>
                      <p:nvPr/>
                    </p:nvPicPr>
                    <p:blipFill rotWithShape="1">
                      <a:blip r:embed="rId9">
                        <a:alphaModFix/>
                      </a:blip>
                      <a:srcRect/>
                      <a:stretch/>
                    </p:blipFill>
                    <p:spPr>
                      <a:xfrm>
                        <a:off x="3154320" y="1578044"/>
                        <a:ext cx="4199040" cy="8067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" name="Google Shape;144;p5"/>
          <p:cNvGraphicFramePr/>
          <p:nvPr>
            <p:extLst>
              <p:ext uri="{D42A27DB-BD31-4B8C-83A1-F6EECF244321}">
                <p14:modId xmlns:p14="http://schemas.microsoft.com/office/powerpoint/2010/main" val="161894075"/>
              </p:ext>
            </p:extLst>
          </p:nvPr>
        </p:nvGraphicFramePr>
        <p:xfrm>
          <a:off x="2700360" y="2400480"/>
          <a:ext cx="5529240" cy="1726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r:id="rId10" imgW="5529240" imgH="1726920" progId="">
                  <p:embed/>
                </p:oleObj>
              </mc:Choice>
              <mc:Fallback>
                <p:oleObj r:id="rId10" imgW="5529240" imgH="1726920" progId="">
                  <p:embed/>
                  <p:pic>
                    <p:nvPicPr>
                      <p:cNvPr id="144" name="Google Shape;144;p5"/>
                      <p:cNvPicPr preferRelativeResize="0"/>
                      <p:nvPr/>
                    </p:nvPicPr>
                    <p:blipFill rotWithShape="1">
                      <a:blip r:embed="rId11">
                        <a:alphaModFix/>
                      </a:blip>
                      <a:srcRect/>
                      <a:stretch/>
                    </p:blipFill>
                    <p:spPr>
                      <a:xfrm>
                        <a:off x="2700360" y="2400480"/>
                        <a:ext cx="5529240" cy="1726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" name="Google Shape;145;p5"/>
          <p:cNvSpPr/>
          <p:nvPr/>
        </p:nvSpPr>
        <p:spPr>
          <a:xfrm>
            <a:off x="5867520" y="2343240"/>
            <a:ext cx="3581280" cy="8859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Bỏ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vế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hay (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Khử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mẫu</a:t>
            </a:r>
            <a:r>
              <a:rPr lang="en-US" sz="2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600" b="0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sp>
        <p:nvSpPr>
          <p:cNvPr id="14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52044"/>
              </p:ext>
            </p:extLst>
          </p:nvPr>
        </p:nvGraphicFramePr>
        <p:xfrm>
          <a:off x="76200" y="1389857"/>
          <a:ext cx="274796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r:id="rId12" imgW="0" imgH="0" progId="">
                  <p:embed/>
                </p:oleObj>
              </mc:Choice>
              <mc:Fallback>
                <p:oleObj r:id="rId12" imgW="0" imgH="0" progId="">
                  <p:embed/>
                  <p:pic>
                    <p:nvPicPr>
                      <p:cNvPr id="0" name="Google Shape;103;p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389857"/>
                        <a:ext cx="2747962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22421"/>
              </p:ext>
            </p:extLst>
          </p:nvPr>
        </p:nvGraphicFramePr>
        <p:xfrm>
          <a:off x="76200" y="1922552"/>
          <a:ext cx="2641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r:id="rId14" imgW="0" imgH="0" progId="">
                  <p:embed/>
                </p:oleObj>
              </mc:Choice>
              <mc:Fallback>
                <p:oleObj r:id="rId14" imgW="0" imgH="0" progId="">
                  <p:embed/>
                  <p:pic>
                    <p:nvPicPr>
                      <p:cNvPr id="0" name="Google Shape;106;p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922552"/>
                        <a:ext cx="26416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623799"/>
              </p:ext>
            </p:extLst>
          </p:nvPr>
        </p:nvGraphicFramePr>
        <p:xfrm>
          <a:off x="76200" y="2581293"/>
          <a:ext cx="45164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r:id="rId16" imgW="0" imgH="0" progId="">
                  <p:embed/>
                </p:oleObj>
              </mc:Choice>
              <mc:Fallback>
                <p:oleObj r:id="rId16" imgW="0" imgH="0" progId="">
                  <p:embed/>
                  <p:pic>
                    <p:nvPicPr>
                      <p:cNvPr id="0" name="Google Shape;123;p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581293"/>
                        <a:ext cx="4516438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Google Shape;94;p3"/>
          <p:cNvSpPr/>
          <p:nvPr/>
        </p:nvSpPr>
        <p:spPr>
          <a:xfrm>
            <a:off x="4551098" y="1048544"/>
            <a:ext cx="76320" cy="374004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5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6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"/>
          <p:cNvSpPr/>
          <p:nvPr/>
        </p:nvSpPr>
        <p:spPr>
          <a:xfrm>
            <a:off x="200160" y="743040"/>
            <a:ext cx="40813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</a:t>
            </a:r>
            <a:r>
              <a:rPr lang="en-US" sz="2800" b="1" i="0" u="sng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</a:t>
            </a:r>
            <a:r>
              <a:rPr lang="en-US" sz="2800" b="1" i="0" u="sng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sng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</a:t>
            </a:r>
            <a:r>
              <a:rPr lang="en-US" sz="2800" b="1" i="0" u="sng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7" name="Google Shape;157;p6"/>
          <p:cNvGraphicFramePr/>
          <p:nvPr/>
        </p:nvGraphicFramePr>
        <p:xfrm>
          <a:off x="2616120" y="1409760"/>
          <a:ext cx="914400" cy="1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r:id="rId4" imgW="914400" imgH="162000" progId="">
                  <p:embed/>
                </p:oleObj>
              </mc:Choice>
              <mc:Fallback>
                <p:oleObj r:id="rId4" imgW="914400" imgH="162000" progId="">
                  <p:embed/>
                  <p:pic>
                    <p:nvPicPr>
                      <p:cNvPr id="157" name="Google Shape;157;p6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616120" y="1409760"/>
                        <a:ext cx="914400" cy="1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" name="Google Shape;158;p6"/>
          <p:cNvSpPr/>
          <p:nvPr/>
        </p:nvSpPr>
        <p:spPr>
          <a:xfrm>
            <a:off x="2362320" y="743040"/>
            <a:ext cx="662940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C1C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bước chủ yếu để giải phương trình đưa được về dạng ax+b=0.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304920" y="1141560"/>
            <a:ext cx="441936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Bước 1: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0" name="Google Shape;160;p6"/>
          <p:cNvGraphicFramePr/>
          <p:nvPr/>
        </p:nvGraphicFramePr>
        <p:xfrm>
          <a:off x="380880" y="1657440"/>
          <a:ext cx="8382250" cy="1822565"/>
        </p:xfrm>
        <a:graphic>
          <a:graphicData uri="http://schemas.openxmlformats.org/drawingml/2006/table">
            <a:tbl>
              <a:tblPr>
                <a:noFill/>
                <a:tableStyleId>{19258BFD-B87B-429D-9B85-9059FDB35298}</a:tableStyleId>
              </a:tblPr>
              <a:tblGrid>
                <a:gridCol w="373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2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Phương</a:t>
                      </a:r>
                      <a:r>
                        <a:rPr lang="en-US" sz="2800" b="1" u="none" strike="noStrike" cap="none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trình</a:t>
                      </a:r>
                      <a:r>
                        <a:rPr lang="en-US" sz="2800" b="1" u="none" strike="noStrike" cap="none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</a:t>
                      </a:r>
                      <a:r>
                        <a:rPr lang="en-US" sz="2800" b="1" u="none" strike="noStrike" cap="none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chứa</a:t>
                      </a:r>
                      <a:r>
                        <a:rPr lang="en-US" sz="2800" b="1" u="none" strike="noStrike" cap="none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dấu</a:t>
                      </a:r>
                      <a:r>
                        <a:rPr lang="en-US" sz="2800" b="1" u="none" strike="noStrike" cap="none" dirty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ngoặc</a:t>
                      </a:r>
                      <a:endParaRPr sz="2800" b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5725" marB="45725">
                    <a:lnL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Phương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trình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mẫu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không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chứa</a:t>
                      </a:r>
                      <a:r>
                        <a:rPr lang="en-US" sz="2800" b="1" u="none" strike="noStrike" cap="none" dirty="0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en-US" sz="2800" b="1" u="none" strike="noStrike" cap="none" dirty="0" err="1">
                          <a:solidFill>
                            <a:srgbClr val="3333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ẩn</a:t>
                      </a:r>
                      <a:endParaRPr sz="2800" b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0000" marR="90000" marT="45725" marB="457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3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1" name="Google Shape;161;p6"/>
          <p:cNvSpPr/>
          <p:nvPr/>
        </p:nvSpPr>
        <p:spPr>
          <a:xfrm>
            <a:off x="228600" y="3500280"/>
            <a:ext cx="868680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lang="en-US" sz="2800" b="1" i="0" u="sng" strike="noStrike" cap="none" dirty="0" err="1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Bước</a:t>
            </a:r>
            <a:r>
              <a:rPr lang="en-US" sz="2800" b="1" i="0" u="sng" strike="noStrike" cap="none" dirty="0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2: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Chuyển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hạng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chứa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ẩn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sang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vế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hạng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tử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hằng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sang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vế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còn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/>
          <p:nvPr/>
        </p:nvSpPr>
        <p:spPr>
          <a:xfrm>
            <a:off x="228600" y="4334040"/>
            <a:ext cx="876312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00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Bước 3: </a:t>
            </a: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 gọn và giải phương trình vừa nhận được.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442800" y="2568600"/>
            <a:ext cx="359568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2800" b="1" i="0" u="none" strike="noStrike" cap="none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sz="2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quy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tắc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bỏ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dấu</a:t>
            </a:r>
            <a:r>
              <a:rPr lang="en-US" sz="2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ngoặc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6"/>
          <p:cNvSpPr/>
          <p:nvPr/>
        </p:nvSpPr>
        <p:spPr>
          <a:xfrm>
            <a:off x="4572000" y="2570040"/>
            <a:ext cx="380988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Quy đồng mẫu hai vế 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Khử mẫu (bỏ mẫu)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7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7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75" name="Google Shape;175;p7"/>
          <p:cNvGraphicFramePr/>
          <p:nvPr/>
        </p:nvGraphicFramePr>
        <p:xfrm>
          <a:off x="2616120" y="1409760"/>
          <a:ext cx="914400" cy="1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r:id="rId4" imgW="914400" imgH="162000" progId="">
                  <p:embed/>
                </p:oleObj>
              </mc:Choice>
              <mc:Fallback>
                <p:oleObj r:id="rId4" imgW="914400" imgH="162000" progId="">
                  <p:embed/>
                  <p:pic>
                    <p:nvPicPr>
                      <p:cNvPr id="175" name="Google Shape;175;p7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616120" y="1409760"/>
                        <a:ext cx="914400" cy="1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" name="Google Shape;176;p7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"/>
          <p:cNvSpPr/>
          <p:nvPr/>
        </p:nvSpPr>
        <p:spPr>
          <a:xfrm>
            <a:off x="2133720" y="800280"/>
            <a:ext cx="57150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Giải các phương trình sau: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8" name="Google Shape;178;p7"/>
          <p:cNvGraphicFramePr/>
          <p:nvPr/>
        </p:nvGraphicFramePr>
        <p:xfrm>
          <a:off x="2543040" y="3032280"/>
          <a:ext cx="347184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r:id="rId6" imgW="3471840" imgH="1143000" progId="">
                  <p:embed/>
                </p:oleObj>
              </mc:Choice>
              <mc:Fallback>
                <p:oleObj r:id="rId6" imgW="3471840" imgH="1143000" progId="">
                  <p:embed/>
                  <p:pic>
                    <p:nvPicPr>
                      <p:cNvPr id="178" name="Google Shape;178;p7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2543040" y="3032280"/>
                        <a:ext cx="347184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" name="Google Shape;179;p7"/>
          <p:cNvSpPr/>
          <p:nvPr/>
        </p:nvSpPr>
        <p:spPr>
          <a:xfrm>
            <a:off x="2562120" y="1500120"/>
            <a:ext cx="281952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x + 8 = 22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"/>
          <p:cNvSpPr/>
          <p:nvPr/>
        </p:nvSpPr>
        <p:spPr>
          <a:xfrm>
            <a:off x="2514600" y="2298600"/>
            <a:ext cx="441972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(5 + 9x) + 3 – 2x = 15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8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8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8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8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8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/>
          <p:nvPr/>
        </p:nvSpPr>
        <p:spPr>
          <a:xfrm>
            <a:off x="3162240" y="1220760"/>
            <a:ext cx="281952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x + 8 = 22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3" name="Google Shape;193;p8"/>
          <p:cNvGraphicFramePr/>
          <p:nvPr/>
        </p:nvGraphicFramePr>
        <p:xfrm>
          <a:off x="2819520" y="1986120"/>
          <a:ext cx="3187440" cy="1171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r:id="rId4" imgW="3187440" imgH="1171440" progId="">
                  <p:embed/>
                </p:oleObj>
              </mc:Choice>
              <mc:Fallback>
                <p:oleObj r:id="rId4" imgW="3187440" imgH="1171440" progId="">
                  <p:embed/>
                  <p:pic>
                    <p:nvPicPr>
                      <p:cNvPr id="193" name="Google Shape;193;p8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819520" y="1986120"/>
                        <a:ext cx="3187440" cy="1171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" name="Google Shape;194;p8"/>
          <p:cNvSpPr/>
          <p:nvPr/>
        </p:nvSpPr>
        <p:spPr>
          <a:xfrm>
            <a:off x="2666880" y="3257640"/>
            <a:ext cx="426744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tập nghiệm là S={14}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/>
          <p:nvPr/>
        </p:nvSpPr>
        <p:spPr>
          <a:xfrm rot="-5400000">
            <a:off x="4590720" y="-3752640"/>
            <a:ext cx="114480" cy="899172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/>
          <p:nvPr/>
        </p:nvSpPr>
        <p:spPr>
          <a:xfrm>
            <a:off x="0" y="0"/>
            <a:ext cx="15228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9"/>
          <p:cNvSpPr/>
          <p:nvPr/>
        </p:nvSpPr>
        <p:spPr>
          <a:xfrm>
            <a:off x="9067680" y="0"/>
            <a:ext cx="152640" cy="514368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9"/>
          <p:cNvSpPr/>
          <p:nvPr/>
        </p:nvSpPr>
        <p:spPr>
          <a:xfrm rot="-5400000">
            <a:off x="4514760" y="-4514400"/>
            <a:ext cx="11448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9"/>
          <p:cNvSpPr/>
          <p:nvPr/>
        </p:nvSpPr>
        <p:spPr>
          <a:xfrm rot="-5400000">
            <a:off x="4591080" y="570960"/>
            <a:ext cx="114120" cy="9144000"/>
          </a:xfrm>
          <a:prstGeom prst="rect">
            <a:avLst/>
          </a:prstGeom>
          <a:gradFill>
            <a:gsLst>
              <a:gs pos="0">
                <a:srgbClr val="99CCFF"/>
              </a:gs>
              <a:gs pos="100000">
                <a:srgbClr val="0000CC"/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9"/>
          <p:cNvSpPr/>
          <p:nvPr/>
        </p:nvSpPr>
        <p:spPr>
          <a:xfrm>
            <a:off x="90360" y="789120"/>
            <a:ext cx="4343400" cy="5205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sng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Áp dụng: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9"/>
          <p:cNvSpPr/>
          <p:nvPr/>
        </p:nvSpPr>
        <p:spPr>
          <a:xfrm>
            <a:off x="2590920" y="819000"/>
            <a:ext cx="4419360" cy="5508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(5 + 9x) + 3 – 2x = 15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7" name="Google Shape;207;p9"/>
          <p:cNvGraphicFramePr/>
          <p:nvPr/>
        </p:nvGraphicFramePr>
        <p:xfrm>
          <a:off x="2198520" y="1428840"/>
          <a:ext cx="4746960" cy="60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r:id="rId4" imgW="4746960" imgH="609480" progId="">
                  <p:embed/>
                </p:oleObj>
              </mc:Choice>
              <mc:Fallback>
                <p:oleObj r:id="rId4" imgW="4746960" imgH="609480" progId="">
                  <p:embed/>
                  <p:pic>
                    <p:nvPicPr>
                      <p:cNvPr id="207" name="Google Shape;207;p9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2198520" y="1428840"/>
                        <a:ext cx="4746960" cy="609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" name="Google Shape;208;p9"/>
          <p:cNvGraphicFramePr/>
          <p:nvPr/>
        </p:nvGraphicFramePr>
        <p:xfrm>
          <a:off x="2133720" y="1962000"/>
          <a:ext cx="3744720" cy="29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r:id="rId6" imgW="3744720" imgH="2917800" progId="">
                  <p:embed/>
                </p:oleObj>
              </mc:Choice>
              <mc:Fallback>
                <p:oleObj r:id="rId6" imgW="3744720" imgH="2917800" progId="">
                  <p:embed/>
                  <p:pic>
                    <p:nvPicPr>
                      <p:cNvPr id="208" name="Google Shape;208;p9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2133720" y="1962000"/>
                        <a:ext cx="3744720" cy="29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" name="Google Shape;209;p9"/>
          <p:cNvSpPr/>
          <p:nvPr/>
        </p:nvSpPr>
        <p:spPr>
          <a:xfrm>
            <a:off x="4952880" y="3675240"/>
            <a:ext cx="4267440" cy="9471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Vậy phương trình có tập nghiệm là S={1}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00;p3"/>
          <p:cNvSpPr/>
          <p:nvPr/>
        </p:nvSpPr>
        <p:spPr>
          <a:xfrm>
            <a:off x="228600" y="214200"/>
            <a:ext cx="8839080" cy="393840"/>
          </a:xfrm>
          <a:custGeom>
            <a:avLst/>
            <a:gdLst/>
            <a:ahLst/>
            <a:cxnLst/>
            <a:rect l="l" t="t" r="r" b="b"/>
            <a:pathLst>
              <a:path w="24132" h="1096" extrusionOk="0">
                <a:moveTo>
                  <a:pt x="0" y="0"/>
                </a:moveTo>
                <a:lnTo>
                  <a:pt x="24131" y="0"/>
                </a:lnTo>
                <a:moveTo>
                  <a:pt x="0" y="1095"/>
                </a:moveTo>
                <a:lnTo>
                  <a:pt x="24131" y="1095"/>
                </a:lnTo>
              </a:path>
            </a:pathLst>
          </a:custGeom>
          <a:solidFill>
            <a:srgbClr val="000000"/>
          </a:solidFill>
          <a:ln w="19075" cap="flat" cmpd="sng">
            <a:solidFill>
              <a:srgbClr val="FFFF00"/>
            </a:solidFill>
            <a:prstDash val="solid"/>
            <a:miter lim="8000"/>
            <a:headEnd type="none" w="sm" len="sm"/>
            <a:tailEnd type="none" w="sm" len="sm"/>
          </a:ln>
          <a:effectLst>
            <a:outerShdw dist="17819" dir="2700000">
              <a:srgbClr val="990000"/>
            </a:outerShdw>
          </a:effectLst>
        </p:spPr>
        <p:txBody>
          <a:bodyPr spcFirstLastPara="1" wrap="square" lIns="90000" tIns="46800" rIns="90000" bIns="46800" anchor="t" anchorCtr="1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</a:pPr>
            <a:r>
              <a:rPr lang="en-US" sz="2600" b="1" i="0" u="none" strike="noStrike" cap="none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600" b="1" i="0" u="none" strike="noStrike" cap="none" dirty="0">
                <a:latin typeface="Times New Roman"/>
                <a:ea typeface="Times New Roman"/>
                <a:cs typeface="Times New Roman"/>
                <a:sym typeface="Times New Roman"/>
              </a:rPr>
              <a:t> 3: PHƯƠNG TRÌNH ĐƯA ĐƯỢC VỀ DẠNG ax + b = 0</a:t>
            </a:r>
            <a:endParaRPr sz="2600" b="1" i="0" u="none" strike="noStrike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659</Words>
  <Application>Microsoft Office PowerPoint</Application>
  <PresentationFormat>Custom</PresentationFormat>
  <Paragraphs>69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Microsoft 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2008-05-20T01:31:48Z</dcterms:created>
  <dcterms:modified xsi:type="dcterms:W3CDTF">2021-04-04T14:36:07Z</dcterms:modified>
</cp:coreProperties>
</file>