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</p:sldMasterIdLst>
  <p:notesMasterIdLst>
    <p:notesMasterId r:id="rId18"/>
  </p:notesMasterIdLst>
  <p:sldIdLst>
    <p:sldId id="1434" r:id="rId2"/>
    <p:sldId id="1417" r:id="rId3"/>
    <p:sldId id="1165" r:id="rId4"/>
    <p:sldId id="1415" r:id="rId5"/>
    <p:sldId id="948" r:id="rId6"/>
    <p:sldId id="1416" r:id="rId7"/>
    <p:sldId id="1309" r:id="rId8"/>
    <p:sldId id="1420" r:id="rId9"/>
    <p:sldId id="1421" r:id="rId10"/>
    <p:sldId id="1422" r:id="rId11"/>
    <p:sldId id="1428" r:id="rId12"/>
    <p:sldId id="1429" r:id="rId13"/>
    <p:sldId id="1430" r:id="rId14"/>
    <p:sldId id="1431" r:id="rId15"/>
    <p:sldId id="1432" r:id="rId16"/>
    <p:sldId id="14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00"/>
    <a:srgbClr val="006600"/>
    <a:srgbClr val="FF6600"/>
    <a:srgbClr val="0000FF"/>
    <a:srgbClr val="FFFFFF"/>
    <a:srgbClr val="3333FF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0686" autoAdjust="0"/>
  </p:normalViewPr>
  <p:slideViewPr>
    <p:cSldViewPr>
      <p:cViewPr>
        <p:scale>
          <a:sx n="73" d="100"/>
          <a:sy n="73" d="100"/>
        </p:scale>
        <p:origin x="-744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AED22-7A29-4A9E-B8EC-A32B4889A17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5DA6-C5A1-4164-8FBC-E4B0D1B4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951B6A-88F5-4A0A-8784-CC211F7B3F52}" type="slidenum">
              <a:rPr lang="vi-VN" altLang="vi-VN" sz="1200">
                <a:cs typeface="Arial" panose="020B0604020202020204" pitchFamily="34" charset="0"/>
              </a:rPr>
              <a:pPr/>
              <a:t>1</a:t>
            </a:fld>
            <a:endParaRPr lang="vi-VN" altLang="vi-VN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4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9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55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98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7FAA9-0797-459A-9DDC-60AF31E58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875974-2CCF-4A28-9DE5-C32BEC3E4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F8F5FF-506E-4093-88E4-B6335DFC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ECB38B-AEBD-499C-AE7B-5F6085F6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F8A1FD-F559-44C6-9C31-56C1B1BC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41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46C5B-19CD-41D1-9132-4B557BDE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EA42BF-3120-4E76-884E-0CEC6819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564130-D43C-4C8C-A12F-3DE1D209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59756-8432-4456-88F5-6345E305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978EF2-FDDE-41E0-9ECA-20FA235B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88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6EAB19A-A275-4334-BBD8-852322B71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66FD98-FFBC-4F1B-BCE7-1F21202BA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0E5B2-D5F2-443F-BA61-0F871C6A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3AD875-7D32-4D5F-A51B-F8694B3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60F68A-15C9-4184-9377-52EEABB4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7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258939-70BC-40D1-852F-4B22446D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B4CD1E-A1B4-4A03-B224-33D82893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BCF2DA-1CD5-433D-8597-AD8A0A55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CAD618-837E-4107-AE34-36BB1D98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C747F4-25AF-4FFF-81AB-FAFC091C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55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9E61F-6057-47E9-A50C-B41118FF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F20EAC-53FA-4099-A1B5-9B68AA856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4FE59E-42BB-431F-B6DD-E7837926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778F29-8DAD-4F66-9A9F-07BF23F3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24F01A-1056-4DDB-85AB-180AEEA1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38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EDF39-ABF5-446D-BAAB-4D564D4F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F32148-B6EE-49B6-9897-890CA65F3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9BE846-7945-4CBD-996F-CD7AECDC6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D7488A-DC32-4854-92FA-E1C67D4D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3EB1F2-1F80-4C49-ACC5-D166A8E4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3158AA-AED6-4347-8E80-69F1CA77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71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46516C-30DF-425E-94E5-3D9DCF47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FF750B-417B-41E3-920A-DA318CAB2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DE2D2E-3395-432D-B6CC-A44212910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728D25-7F46-4AF7-A948-2E1ACE114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C7B626C-C118-465A-A34B-482EF3680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7C7E667-D97F-4B74-A5F8-3D3F775E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F10FA65-DB34-4462-8479-733096E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8B1572C-B771-4677-BC85-6BFCACCE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7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75350B-39AB-44BC-A510-71F23373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986D1C-A2CD-40AE-A45A-6F397346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AC07C9-B8D9-45A8-99FC-2AC9ED73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5A4D27-9D6C-4811-8F2D-6712C855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89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52FFB9D-1CF4-446E-8DFD-DC02C2D5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608C77E-9C22-43AA-B179-0C3C6947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4FACC6-65C2-4A6A-937D-AF68F54A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9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CE74D6-7A89-4C06-9A1B-662FAAC0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FFECAD-3DE0-4C62-8BB1-F01CA5C9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23EE00-159F-4D36-B948-F6C6C6162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EB7696-0AAA-4E5A-89B9-FE591AB8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5AE5D0-34CD-413E-BD2E-091DF24A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88E662-FEDD-47BA-BEA8-E108B936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0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983A6-3DB1-45B6-8B85-998A932E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01F2E7C-EF7E-4C6E-ADE8-B2F30A917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A8E69C-7FAF-4C20-A3B4-D7945CE2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E374EA-1756-4EAA-BFC5-D0F7B61E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B0CC2F-DB2A-4976-9DC1-7C1DBF46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8B8417-9F8B-4609-8B23-ACF9B086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29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2A905A1-B0BA-40AD-A229-2828D5B6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2CDACB-D038-441F-BFB0-50458B8D8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1176A6-B0E3-41CC-B3B6-1822956F2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1F2AA0-E0A1-4E3F-A3AE-A9D779EB9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B959DA-681D-4127-AE60-01C4F3E9C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4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7.png"/><Relationship Id="rId10" Type="http://schemas.microsoft.com/office/2007/relationships/hdphoto" Target="../media/hdphoto9.wdp"/><Relationship Id="rId4" Type="http://schemas.microsoft.com/office/2007/relationships/hdphoto" Target="../media/hdphoto3.wdp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0.jpeg"/><Relationship Id="rId10" Type="http://schemas.openxmlformats.org/officeDocument/2006/relationships/image" Target="../media/image370.png"/><Relationship Id="rId4" Type="http://schemas.microsoft.com/office/2007/relationships/hdphoto" Target="../media/hdphoto3.wdp"/><Relationship Id="rId9" Type="http://schemas.openxmlformats.org/officeDocument/2006/relationships/image" Target="../media/image36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440.png"/><Relationship Id="rId18" Type="http://schemas.microsoft.com/office/2007/relationships/hdphoto" Target="../media/hdphoto13.wdp"/><Relationship Id="rId3" Type="http://schemas.microsoft.com/office/2007/relationships/hdphoto" Target="../media/hdphoto10.wdp"/><Relationship Id="rId7" Type="http://schemas.microsoft.com/office/2007/relationships/hdphoto" Target="../media/hdphoto12.wdp"/><Relationship Id="rId17" Type="http://schemas.openxmlformats.org/officeDocument/2006/relationships/image" Target="../media/image48.png"/><Relationship Id="rId2" Type="http://schemas.openxmlformats.org/officeDocument/2006/relationships/image" Target="../media/image42.png"/><Relationship Id="rId16" Type="http://schemas.openxmlformats.org/officeDocument/2006/relationships/image" Target="../media/image47.png"/><Relationship Id="rId20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11.wdp"/><Relationship Id="rId15" Type="http://schemas.openxmlformats.org/officeDocument/2006/relationships/image" Target="../media/image46.png"/><Relationship Id="rId10" Type="http://schemas.microsoft.com/office/2007/relationships/hdphoto" Target="../media/hdphoto4.wdp"/><Relationship Id="rId19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23.pn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2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5" Type="http://schemas.openxmlformats.org/officeDocument/2006/relationships/image" Target="../media/image12.jpeg"/><Relationship Id="rId10" Type="http://schemas.openxmlformats.org/officeDocument/2006/relationships/image" Target="../media/image140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98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-35636" y="400870"/>
            <a:ext cx="12192000" cy="1400175"/>
          </a:xfrm>
          <a:prstGeom prst="rect">
            <a:avLst/>
          </a:prstGeom>
          <a:noFill/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vi-VN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GD – ĐT QUẢNG NAM</a:t>
            </a:r>
            <a:br>
              <a:rPr lang="en-US" altLang="vi-VN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PHAN </a:t>
            </a:r>
            <a:r>
              <a:rPr lang="en-US" altLang="vi-VN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TRINH</a:t>
            </a:r>
          </a:p>
          <a:p>
            <a:pPr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VẬT LÍ</a:t>
            </a:r>
            <a:endParaRPr lang="vi-VN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51" name="Group 4"/>
          <p:cNvGrpSpPr>
            <a:grpSpLocks/>
          </p:cNvGrpSpPr>
          <p:nvPr/>
        </p:nvGrpSpPr>
        <p:grpSpPr bwMode="auto">
          <a:xfrm>
            <a:off x="4430185" y="1936750"/>
            <a:ext cx="3266015" cy="2863850"/>
            <a:chOff x="1392" y="2112"/>
            <a:chExt cx="1344" cy="1344"/>
          </a:xfrm>
        </p:grpSpPr>
        <p:sp>
          <p:nvSpPr>
            <p:cNvPr id="6152" name="Oval 5"/>
            <p:cNvSpPr>
              <a:spLocks noChangeArrowheads="1"/>
            </p:cNvSpPr>
            <p:nvPr/>
          </p:nvSpPr>
          <p:spPr bwMode="auto">
            <a:xfrm>
              <a:off x="1392" y="2112"/>
              <a:ext cx="1344" cy="13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400" b="1">
                <a:solidFill>
                  <a:schemeClr val="bg1"/>
                </a:solidFill>
                <a:latin typeface="VNI-Times" pitchFamily="2" charset="0"/>
              </a:endParaRPr>
            </a:p>
          </p:txBody>
        </p:sp>
        <p:sp>
          <p:nvSpPr>
            <p:cNvPr id="6153" name="WordArt 6"/>
            <p:cNvSpPr>
              <a:spLocks noChangeArrowheads="1" noChangeShapeType="1" noTextEdit="1"/>
            </p:cNvSpPr>
            <p:nvPr/>
          </p:nvSpPr>
          <p:spPr bwMode="auto">
            <a:xfrm rot="20072678">
              <a:off x="1491" y="2214"/>
              <a:ext cx="1113" cy="1171"/>
            </a:xfrm>
            <a:prstGeom prst="rect">
              <a:avLst/>
            </a:prstGeom>
          </p:spPr>
          <p:txBody>
            <a:bodyPr spcFirstLastPara="1" wrap="none" fromWordArt="1">
              <a:prstTxWarp prst="textCircle">
                <a:avLst>
                  <a:gd name="adj" fmla="val 10861266"/>
                </a:avLst>
              </a:prstTxWarp>
            </a:bodyPr>
            <a:lstStyle/>
            <a:p>
              <a:pPr algn="ctr"/>
              <a:r>
                <a:rPr lang="pt-BR" sz="3200" kern="10">
                  <a:ln w="635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 R Ư Ờ N G  T H P T  P H A N  C H Â U  T R I N H  -  Q U Ả N G  N A M                                                            </a:t>
              </a:r>
              <a:endParaRPr lang="en-US" sz="3200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520" y="2437"/>
              <a:ext cx="1100" cy="928"/>
            </a:xfrm>
            <a:prstGeom prst="rect">
              <a:avLst/>
            </a:prstGeom>
          </p:spPr>
          <p:txBody>
            <a:bodyPr spcFirstLastPara="1"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n-US" sz="3200" kern="10" spc="64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endParaRPr>
            </a:p>
            <a:p>
              <a:pPr algn="ctr"/>
              <a:endParaRPr lang="en-US" sz="3200" kern="10" spc="64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en-US" sz="3200" kern="10" spc="64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cs typeface="Times New Roman" panose="02020603050405020304" pitchFamily="18" charset="0"/>
                </a:rPr>
                <a:t>                      T Ổ  V Ậ T  L Í                    </a:t>
              </a: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613" y="3148"/>
              <a:ext cx="67" cy="9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6156" name="Oval 9"/>
            <p:cNvSpPr>
              <a:spLocks noChangeArrowheads="1"/>
            </p:cNvSpPr>
            <p:nvPr/>
          </p:nvSpPr>
          <p:spPr bwMode="auto">
            <a:xfrm>
              <a:off x="1577" y="2299"/>
              <a:ext cx="972" cy="986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400" b="1">
                <a:solidFill>
                  <a:schemeClr val="bg1"/>
                </a:solidFill>
                <a:latin typeface="VNI-Times" pitchFamily="2" charset="0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2484" y="3100"/>
              <a:ext cx="65" cy="94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615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678" y="2582"/>
              <a:ext cx="821" cy="4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VL</a:t>
              </a:r>
            </a:p>
          </p:txBody>
        </p:sp>
        <p:pic>
          <p:nvPicPr>
            <p:cNvPr id="6159" name="Picture 12" descr="ATOM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" y="2321"/>
              <a:ext cx="80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60941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xmlns="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xmlns="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xmlns="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Hoạt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C509900-4AC3-45EA-A45F-EC1B97DE1172}"/>
              </a:ext>
            </a:extLst>
          </p:cNvPr>
          <p:cNvSpPr/>
          <p:nvPr/>
        </p:nvSpPr>
        <p:spPr>
          <a:xfrm>
            <a:off x="591904" y="763269"/>
            <a:ext cx="11275469" cy="2015778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xmlns="" id="{189C30EA-1D33-48C1-A547-C2D77244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19" y="728377"/>
            <a:ext cx="9088281" cy="24246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i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 định trọng tâm của một vật phẳng, mỏng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bị: 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số tấm bia các-tông phẳng, mỏng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dây treo; thước thẳng; bút chì, kéo</a:t>
            </a: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5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 hành: 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 xác định trọng tâm của tấm bìa các-tông vật ở Hình 17.3 và giải thích rõ cách làm của em.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20A4C39-83F3-D0BA-1E30-C161175816E6}"/>
              </a:ext>
            </a:extLst>
          </p:cNvPr>
          <p:cNvGrpSpPr/>
          <p:nvPr/>
        </p:nvGrpSpPr>
        <p:grpSpPr>
          <a:xfrm>
            <a:off x="407341" y="494723"/>
            <a:ext cx="518742" cy="492626"/>
            <a:chOff x="501379" y="507464"/>
            <a:chExt cx="518742" cy="49262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63D7165-747D-6AE5-0D3A-B29609E43398}"/>
                </a:ext>
              </a:extLst>
            </p:cNvPr>
            <p:cNvSpPr/>
            <p:nvPr/>
          </p:nvSpPr>
          <p:spPr>
            <a:xfrm>
              <a:off x="501379" y="507464"/>
              <a:ext cx="518742" cy="492626"/>
            </a:xfrm>
            <a:prstGeom prst="ellipse">
              <a:avLst/>
            </a:prstGeom>
            <a:solidFill>
              <a:schemeClr val="bg1"/>
            </a:solidFill>
            <a:ln cmpd="thickThin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0CB35CCD-0C09-F172-E1DF-B1890B877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30" b="100000" l="9091" r="97980">
                          <a14:foregroundMark x1="42424" y1="10377" x2="42424" y2="10377"/>
                          <a14:foregroundMark x1="54545" y1="6604" x2="54545" y2="6604"/>
                          <a14:foregroundMark x1="53535" y1="2830" x2="53535" y2="2830"/>
                          <a14:foregroundMark x1="91919" y1="50943" x2="91919" y2="50943"/>
                          <a14:foregroundMark x1="97980" y1="47170" x2="97980" y2="471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-16970"/>
            <a:stretch/>
          </p:blipFill>
          <p:spPr>
            <a:xfrm flipH="1">
              <a:off x="501379" y="557465"/>
              <a:ext cx="480281" cy="44262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CB87E0-83E5-EB02-8B69-F271F43D3869}"/>
              </a:ext>
            </a:extLst>
          </p:cNvPr>
          <p:cNvSpPr txBox="1"/>
          <p:nvPr/>
        </p:nvSpPr>
        <p:spPr>
          <a:xfrm>
            <a:off x="9829800" y="525849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3B2CC06-AB01-FCD5-4D49-559CB1AEB8AB}"/>
              </a:ext>
            </a:extLst>
          </p:cNvPr>
          <p:cNvSpPr txBox="1"/>
          <p:nvPr/>
        </p:nvSpPr>
        <p:spPr>
          <a:xfrm>
            <a:off x="5377381" y="41838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312BF86-45E6-1CB8-B62B-4DBFDD3ED5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4" r="-574"/>
          <a:stretch/>
        </p:blipFill>
        <p:spPr>
          <a:xfrm>
            <a:off x="7286596" y="3269155"/>
            <a:ext cx="4945397" cy="2794577"/>
          </a:xfrm>
          <a:prstGeom prst="rect">
            <a:avLst/>
          </a:prstGeom>
        </p:spPr>
      </p:pic>
      <p:pic>
        <p:nvPicPr>
          <p:cNvPr id="19" name="Picture 5" descr="empty-blue-rectangle">
            <a:extLst>
              <a:ext uri="{FF2B5EF4-FFF2-40B4-BE49-F238E27FC236}">
                <a16:creationId xmlns:a16="http://schemas.microsoft.com/office/drawing/2014/main" xmlns="" id="{ABF08578-9BA2-17C8-0F4E-40732B011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300" y="3103155"/>
            <a:ext cx="6917296" cy="326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1CC863A-A3ED-40B9-4255-29D3C230D85B}"/>
              </a:ext>
            </a:extLst>
          </p:cNvPr>
          <p:cNvSpPr txBox="1"/>
          <p:nvPr/>
        </p:nvSpPr>
        <p:spPr>
          <a:xfrm>
            <a:off x="741519" y="3252874"/>
            <a:ext cx="614556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b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xác định trọng tâm của một vật phẳng: </a:t>
            </a:r>
          </a:p>
          <a:p>
            <a:pPr marL="233363" indent="-233363" algn="just"/>
            <a:r>
              <a:rPr lang="en-US" sz="23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Buộc dây vào một lỗ nhỏ ở mép của vật rồi treo vật thẳng đứng. </a:t>
            </a:r>
          </a:p>
          <a:p>
            <a:pPr marL="233363" indent="-233363" algn="just">
              <a:buFontTx/>
              <a:buChar char="-"/>
            </a:pPr>
            <a:r>
              <a:rPr lang="en-US" sz="23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vật cân bằng, dùng bút đánh dấu phương của sợi dây lên vật.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D35B153-BB74-355D-E973-430F346A888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913" y="919366"/>
            <a:ext cx="1247775" cy="17035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1083F9C-074A-7B8B-346F-EA6995D8F0F4}"/>
              </a:ext>
            </a:extLst>
          </p:cNvPr>
          <p:cNvSpPr txBox="1"/>
          <p:nvPr/>
        </p:nvSpPr>
        <p:spPr>
          <a:xfrm>
            <a:off x="647481" y="5114922"/>
            <a:ext cx="623960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3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3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đổi điểm treo và thực hiện tương tự. </a:t>
            </a:r>
          </a:p>
          <a:p>
            <a:pPr marL="342900" indent="-342900" algn="just">
              <a:buFontTx/>
              <a:buChar char="-"/>
            </a:pPr>
            <a:r>
              <a:rPr lang="en-US" sz="23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 điểm của hai đường kẻ chính là trọng tâm của vật mà ta cần xác định. </a:t>
            </a: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22852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5094BBC-4AEF-45E2-800C-D9EB80EB9602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xmlns="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4009789" cy="708275"/>
              <a:chOff x="564746" y="3403331"/>
              <a:chExt cx="2064854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xmlns="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2064854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xmlns="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xmlns="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Lực căng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xmlns="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20" y="838201"/>
            <a:ext cx="10650280" cy="22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026060">
            <a:extLst>
              <a:ext uri="{FF2B5EF4-FFF2-40B4-BE49-F238E27FC236}">
                <a16:creationId xmlns:a16="http://schemas.microsoft.com/office/drawing/2014/main" xmlns="" id="{CF0B435E-BC56-4BA6-A975-863D649E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175" y="915343"/>
            <a:ext cx="9126280" cy="880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Khi dùng hai tay kéo dãn một sợi dây cao su, ta thấy dây cao su cũng kéo trở lại hai tay. </a:t>
            </a:r>
          </a:p>
        </p:txBody>
      </p:sp>
      <p:pic>
        <p:nvPicPr>
          <p:cNvPr id="12" name="Picture 11" descr="A picture containing person, indoor, toothbrush&#10;&#10;Description automatically generated">
            <a:extLst>
              <a:ext uri="{FF2B5EF4-FFF2-40B4-BE49-F238E27FC236}">
                <a16:creationId xmlns:a16="http://schemas.microsoft.com/office/drawing/2014/main" xmlns="" id="{6DD295E2-5995-92C5-A781-E5AF5C48E1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20" y="3119928"/>
            <a:ext cx="4912955" cy="3275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026060">
            <a:extLst>
              <a:ext uri="{FF2B5EF4-FFF2-40B4-BE49-F238E27FC236}">
                <a16:creationId xmlns:a16="http://schemas.microsoft.com/office/drawing/2014/main" xmlns="" id="{553AB84C-4C39-106C-10EA-5D1A1AF55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440" y="1697777"/>
            <a:ext cx="9126280" cy="880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Khi một sợi dây bị kéo thì ở tại mọi điểm trên dây, kể cả hai đầu dây xuất hiện lực để chống lại sự kéo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026060">
                <a:extLst>
                  <a:ext uri="{FF2B5EF4-FFF2-40B4-BE49-F238E27FC236}">
                    <a16:creationId xmlns:a16="http://schemas.microsoft.com/office/drawing/2014/main" xmlns="" id="{4EA212FF-E4A5-A1E3-A2F9-844F4A869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845" y="2463573"/>
                <a:ext cx="10089239" cy="5422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109728" tIns="54864" rIns="109728" bIns="54864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 </a:t>
                </a: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Lực này gọi là </a:t>
                </a:r>
                <a:r>
                  <a:rPr lang="en-US" sz="25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lực căng</a:t>
                </a: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, kí hiệu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026060">
                <a:extLst>
                  <a:ext uri="{FF2B5EF4-FFF2-40B4-BE49-F238E27FC236}">
                    <a16:creationId xmlns:a16="http://schemas.microsoft.com/office/drawing/2014/main" id="{4EA212FF-E4A5-A1E3-A2F9-844F4A869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845" y="2463573"/>
                <a:ext cx="10089239" cy="542264"/>
              </a:xfrm>
              <a:prstGeom prst="rect">
                <a:avLst/>
              </a:prstGeom>
              <a:blipFill>
                <a:blip r:embed="rId6"/>
                <a:stretch>
                  <a:fillRect b="-24719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92562C7-072F-3F34-9CF6-9F5D384891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8315" y="3205406"/>
            <a:ext cx="4724400" cy="303847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C9F9EEC-7983-8875-FC6A-0777D8683011}"/>
              </a:ext>
            </a:extLst>
          </p:cNvPr>
          <p:cNvGrpSpPr/>
          <p:nvPr/>
        </p:nvGrpSpPr>
        <p:grpSpPr>
          <a:xfrm>
            <a:off x="7380824" y="3891211"/>
            <a:ext cx="1908545" cy="1611325"/>
            <a:chOff x="7380824" y="3891211"/>
            <a:chExt cx="1908545" cy="1611325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26E57463-2A62-F6A3-E822-DEA67B1C80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3800" y="5197736"/>
              <a:ext cx="533400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xmlns="" id="{96A65DD3-35B9-F74C-3986-3E59F9792EFE}"/>
                    </a:ext>
                  </a:extLst>
                </p:cNvPr>
                <p:cNvSpPr txBox="1"/>
                <p:nvPr/>
              </p:nvSpPr>
              <p:spPr>
                <a:xfrm>
                  <a:off x="7380824" y="4381282"/>
                  <a:ext cx="929205" cy="7825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6A65DD3-35B9-F74C-3986-3E59F9792E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824" y="4381282"/>
                  <a:ext cx="929205" cy="7825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A9C31B21-C71B-3B19-F08D-170F64D1828A}"/>
                    </a:ext>
                  </a:extLst>
                </p:cNvPr>
                <p:cNvSpPr txBox="1"/>
                <p:nvPr/>
              </p:nvSpPr>
              <p:spPr>
                <a:xfrm>
                  <a:off x="8360164" y="3891211"/>
                  <a:ext cx="929205" cy="8334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9C31B21-C71B-3B19-F08D-170F64D182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0164" y="3891211"/>
                  <a:ext cx="929205" cy="8334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A6D320E2-80FF-34B9-30DE-EC90E239A7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86800" y="4527388"/>
              <a:ext cx="533400" cy="3217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825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xmlns="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xmlns="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xmlns="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Hoạt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C509900-4AC3-45EA-A45F-EC1B97DE1172}"/>
              </a:ext>
            </a:extLst>
          </p:cNvPr>
          <p:cNvSpPr/>
          <p:nvPr/>
        </p:nvSpPr>
        <p:spPr>
          <a:xfrm>
            <a:off x="591905" y="763269"/>
            <a:ext cx="10685696" cy="1917770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xmlns="" id="{189C30EA-1D33-48C1-A547-C2D77244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534" y="806329"/>
            <a:ext cx="9077628" cy="17090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thảo luận và phân tích để làm sáng tỏ các ý sau đây: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vật nào chịu lực căng của đây?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 căng có phương, chiều thế nào?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đặc điểm (phương, chiều, điểm đặt) của lực căng.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99E5CF3-9BCB-ED80-032D-35CF94902A7B}"/>
              </a:ext>
            </a:extLst>
          </p:cNvPr>
          <p:cNvGrpSpPr/>
          <p:nvPr/>
        </p:nvGrpSpPr>
        <p:grpSpPr>
          <a:xfrm>
            <a:off x="381000" y="516955"/>
            <a:ext cx="518742" cy="492626"/>
            <a:chOff x="501379" y="507464"/>
            <a:chExt cx="518742" cy="49262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63D7165-747D-6AE5-0D3A-B29609E43398}"/>
                </a:ext>
              </a:extLst>
            </p:cNvPr>
            <p:cNvSpPr/>
            <p:nvPr/>
          </p:nvSpPr>
          <p:spPr>
            <a:xfrm>
              <a:off x="501379" y="507464"/>
              <a:ext cx="518742" cy="492626"/>
            </a:xfrm>
            <a:prstGeom prst="ellipse">
              <a:avLst/>
            </a:prstGeom>
            <a:solidFill>
              <a:schemeClr val="bg1"/>
            </a:solidFill>
            <a:ln cmpd="thickThin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0CB35CCD-0C09-F172-E1DF-B1890B877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30" b="100000" l="9091" r="97980">
                          <a14:foregroundMark x1="42424" y1="10377" x2="42424" y2="10377"/>
                          <a14:foregroundMark x1="54545" y1="6604" x2="54545" y2="6604"/>
                          <a14:foregroundMark x1="53535" y1="2830" x2="53535" y2="2830"/>
                          <a14:foregroundMark x1="91919" y1="50943" x2="91919" y2="50943"/>
                          <a14:foregroundMark x1="97980" y1="47170" x2="97980" y2="471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-16970"/>
            <a:stretch/>
          </p:blipFill>
          <p:spPr>
            <a:xfrm flipH="1">
              <a:off x="501379" y="557465"/>
              <a:ext cx="480281" cy="44262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CB87E0-83E5-EB02-8B69-F271F43D3869}"/>
              </a:ext>
            </a:extLst>
          </p:cNvPr>
          <p:cNvSpPr txBox="1"/>
          <p:nvPr/>
        </p:nvSpPr>
        <p:spPr>
          <a:xfrm>
            <a:off x="9829800" y="525849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3B2CC06-AB01-FCD5-4D49-559CB1AEB8AB}"/>
              </a:ext>
            </a:extLst>
          </p:cNvPr>
          <p:cNvSpPr txBox="1"/>
          <p:nvPr/>
        </p:nvSpPr>
        <p:spPr>
          <a:xfrm>
            <a:off x="5377381" y="41838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xmlns="" id="{4CBB8B71-F3FB-4A1E-F34B-9A46FB231C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046" y="4042247"/>
            <a:ext cx="3327966" cy="172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xmlns="" id="{06D5A612-117E-1322-F985-8073C8DADD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400" y="2877478"/>
            <a:ext cx="2590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xmlns="" id="{82AEECDD-23AD-81D6-24B3-EC7391FDB68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3664489"/>
            <a:ext cx="3505200" cy="215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339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xmlns="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xmlns="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xmlns="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Hoạt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C509900-4AC3-45EA-A45F-EC1B97DE1172}"/>
              </a:ext>
            </a:extLst>
          </p:cNvPr>
          <p:cNvSpPr/>
          <p:nvPr/>
        </p:nvSpPr>
        <p:spPr>
          <a:xfrm>
            <a:off x="591904" y="763269"/>
            <a:ext cx="11275469" cy="60833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xmlns="" id="{189C30EA-1D33-48C1-A547-C2D77244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72" y="803254"/>
            <a:ext cx="10954931" cy="5145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chỉ ra điểm đặt, phương, chiều của lực căng trong Hình.</a:t>
            </a:r>
            <a:endParaRPr lang="en-US" sz="27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99E5CF3-9BCB-ED80-032D-35CF94902A7B}"/>
              </a:ext>
            </a:extLst>
          </p:cNvPr>
          <p:cNvGrpSpPr/>
          <p:nvPr/>
        </p:nvGrpSpPr>
        <p:grpSpPr>
          <a:xfrm>
            <a:off x="381000" y="516955"/>
            <a:ext cx="518742" cy="492626"/>
            <a:chOff x="501379" y="507464"/>
            <a:chExt cx="518742" cy="49262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63D7165-747D-6AE5-0D3A-B29609E43398}"/>
                </a:ext>
              </a:extLst>
            </p:cNvPr>
            <p:cNvSpPr/>
            <p:nvPr/>
          </p:nvSpPr>
          <p:spPr>
            <a:xfrm>
              <a:off x="501379" y="507464"/>
              <a:ext cx="518742" cy="492626"/>
            </a:xfrm>
            <a:prstGeom prst="ellipse">
              <a:avLst/>
            </a:prstGeom>
            <a:solidFill>
              <a:schemeClr val="bg1"/>
            </a:solidFill>
            <a:ln cmpd="thickThin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0CB35CCD-0C09-F172-E1DF-B1890B877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30" b="100000" l="9091" r="97980">
                          <a14:foregroundMark x1="42424" y1="10377" x2="42424" y2="10377"/>
                          <a14:foregroundMark x1="54545" y1="6604" x2="54545" y2="6604"/>
                          <a14:foregroundMark x1="53535" y1="2830" x2="53535" y2="2830"/>
                          <a14:foregroundMark x1="91919" y1="50943" x2="91919" y2="50943"/>
                          <a14:foregroundMark x1="97980" y1="47170" x2="97980" y2="471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-16970"/>
            <a:stretch/>
          </p:blipFill>
          <p:spPr>
            <a:xfrm flipH="1">
              <a:off x="501379" y="557465"/>
              <a:ext cx="480281" cy="44262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CB87E0-83E5-EB02-8B69-F271F43D3869}"/>
              </a:ext>
            </a:extLst>
          </p:cNvPr>
          <p:cNvSpPr txBox="1"/>
          <p:nvPr/>
        </p:nvSpPr>
        <p:spPr>
          <a:xfrm>
            <a:off x="9829800" y="525849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3B2CC06-AB01-FCD5-4D49-559CB1AEB8AB}"/>
              </a:ext>
            </a:extLst>
          </p:cNvPr>
          <p:cNvSpPr txBox="1"/>
          <p:nvPr/>
        </p:nvSpPr>
        <p:spPr>
          <a:xfrm>
            <a:off x="5377381" y="41838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13" name="Picture 12" descr="A picture containing sky, outdoor, surfing, sport&#10;&#10;Description automatically generated">
            <a:extLst>
              <a:ext uri="{FF2B5EF4-FFF2-40B4-BE49-F238E27FC236}">
                <a16:creationId xmlns:a16="http://schemas.microsoft.com/office/drawing/2014/main" xmlns="" id="{BF6EEFFB-8CA2-EA3D-8822-C269436F73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47" y="1841454"/>
            <a:ext cx="5584241" cy="372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E025273-5B75-D7D7-78FC-F1B2CD3FC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220020"/>
            <a:ext cx="4724400" cy="303847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70900F6-A27D-292C-68EB-ACD1382AD2BB}"/>
              </a:ext>
            </a:extLst>
          </p:cNvPr>
          <p:cNvGrpSpPr/>
          <p:nvPr/>
        </p:nvGrpSpPr>
        <p:grpSpPr>
          <a:xfrm>
            <a:off x="7953309" y="2905825"/>
            <a:ext cx="1908545" cy="1611325"/>
            <a:chOff x="7380824" y="3891211"/>
            <a:chExt cx="1908545" cy="1611325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5619647F-DD7D-FF3F-8009-3B749F29C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3800" y="5197736"/>
              <a:ext cx="533400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15BF210A-49FC-1792-0D12-6375E2D628B6}"/>
                    </a:ext>
                  </a:extLst>
                </p:cNvPr>
                <p:cNvSpPr txBox="1"/>
                <p:nvPr/>
              </p:nvSpPr>
              <p:spPr>
                <a:xfrm>
                  <a:off x="7380824" y="4381282"/>
                  <a:ext cx="929205" cy="7825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BF210A-49FC-1792-0D12-6375E2D62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824" y="4381282"/>
                  <a:ext cx="929205" cy="7825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0A5611D3-0469-FA54-CB3C-F05CB6E8F6DC}"/>
                    </a:ext>
                  </a:extLst>
                </p:cNvPr>
                <p:cNvSpPr txBox="1"/>
                <p:nvPr/>
              </p:nvSpPr>
              <p:spPr>
                <a:xfrm>
                  <a:off x="8360164" y="3891211"/>
                  <a:ext cx="929205" cy="8334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A5611D3-0469-FA54-CB3C-F05CB6E8F6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0164" y="3891211"/>
                  <a:ext cx="929205" cy="83343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621A6B5C-2419-AFEC-CEF5-91DE49F32E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86800" y="4527388"/>
              <a:ext cx="533400" cy="3217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87E07B4-6EA2-2A5A-C6BF-44453EED46AF}"/>
              </a:ext>
            </a:extLst>
          </p:cNvPr>
          <p:cNvGrpSpPr/>
          <p:nvPr/>
        </p:nvGrpSpPr>
        <p:grpSpPr>
          <a:xfrm>
            <a:off x="1796746" y="3037706"/>
            <a:ext cx="2645641" cy="903383"/>
            <a:chOff x="6947207" y="4800985"/>
            <a:chExt cx="2645641" cy="903383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34410E9A-238B-2BD9-CB02-867F3C4EBC5C}"/>
                </a:ext>
              </a:extLst>
            </p:cNvPr>
            <p:cNvCxnSpPr>
              <a:cxnSpLocks/>
            </p:cNvCxnSpPr>
            <p:nvPr/>
          </p:nvCxnSpPr>
          <p:spPr>
            <a:xfrm>
              <a:off x="6947207" y="5654936"/>
              <a:ext cx="60256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3CD9686E-7198-A640-E7A3-30CA394FA02A}"/>
                    </a:ext>
                  </a:extLst>
                </p:cNvPr>
                <p:cNvSpPr txBox="1"/>
                <p:nvPr/>
              </p:nvSpPr>
              <p:spPr>
                <a:xfrm>
                  <a:off x="7016004" y="4800985"/>
                  <a:ext cx="929205" cy="7825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CD9686E-7198-A640-E7A3-30CA394FA0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04" y="4800985"/>
                  <a:ext cx="929205" cy="7825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B7FDFAEF-4CA3-9EAE-3248-76DE1069C848}"/>
                    </a:ext>
                  </a:extLst>
                </p:cNvPr>
                <p:cNvSpPr txBox="1"/>
                <p:nvPr/>
              </p:nvSpPr>
              <p:spPr>
                <a:xfrm>
                  <a:off x="8663643" y="4821503"/>
                  <a:ext cx="929205" cy="8334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7FDFAEF-4CA3-9EAE-3248-76DE1069C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3643" y="4821503"/>
                  <a:ext cx="929205" cy="8334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5FC4360B-5A28-57C4-7401-5FBDFDE3A2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60461" y="5704368"/>
              <a:ext cx="61481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32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xmlns="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xmlns="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xmlns="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380038" y="752894"/>
            <a:ext cx="11278562" cy="2231987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87" y="781217"/>
            <a:ext cx="10939113" cy="212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bóng đèn có khối lượng 500 g được treo thẳng đứng vào trần nhà bằng một sợi dây và đang ở trạng thái cân bằng.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diễn các lực tác dụng lên bóng đèn.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độ lớn của lực căng.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 dây treo chịu được lực căng giới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hạn 5,5 N thì nó có bị đứt không? 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DE850E9-C099-536B-328F-F52F75901BF9}"/>
              </a:ext>
            </a:extLst>
          </p:cNvPr>
          <p:cNvGrpSpPr/>
          <p:nvPr/>
        </p:nvGrpSpPr>
        <p:grpSpPr>
          <a:xfrm>
            <a:off x="65493" y="430425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xmlns="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800AD820-7D81-D894-9F9D-84223C25E4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5"/>
          <a:stretch/>
        </p:blipFill>
        <p:spPr>
          <a:xfrm>
            <a:off x="3581400" y="3110829"/>
            <a:ext cx="4682676" cy="356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397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monkey from a rope&#10;&#10;Description automatically generated with medium confidence">
            <a:extLst>
              <a:ext uri="{FF2B5EF4-FFF2-40B4-BE49-F238E27FC236}">
                <a16:creationId xmlns:a16="http://schemas.microsoft.com/office/drawing/2014/main" xmlns="" id="{AE37E103-487F-34BB-C239-91912F6558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8" b="93037" l="10000" r="90000">
                        <a14:foregroundMark x1="45714" y1="7137" x2="45714" y2="7137"/>
                        <a14:foregroundMark x1="46310" y1="4178" x2="46310" y2="4178"/>
                        <a14:foregroundMark x1="59048" y1="93037" x2="59048" y2="93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44" y="4079221"/>
            <a:ext cx="1287641" cy="176130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FFA928E-C372-D1AA-0D34-5C6EA0E80C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6667" l="0" r="98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93339">
            <a:off x="1892729" y="3734641"/>
            <a:ext cx="4680323" cy="1240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0E4165B-E2E6-CD49-180A-E8788DF88B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96" b="86957" l="0" r="98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47315">
            <a:off x="6353792" y="3489064"/>
            <a:ext cx="3599305" cy="95429"/>
          </a:xfrm>
          <a:prstGeom prst="rect">
            <a:avLst/>
          </a:prstGeom>
        </p:spPr>
      </p:pic>
      <p:grpSp>
        <p:nvGrpSpPr>
          <p:cNvPr id="44" name="Group 56">
            <a:extLst>
              <a:ext uri="{FF2B5EF4-FFF2-40B4-BE49-F238E27FC236}">
                <a16:creationId xmlns:a16="http://schemas.microsoft.com/office/drawing/2014/main" xmlns="" id="{63DE6F43-9D6D-DD7C-7943-4B503AC297A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5" name="Rounded Rectangle 57">
              <a:extLst>
                <a:ext uri="{FF2B5EF4-FFF2-40B4-BE49-F238E27FC236}">
                  <a16:creationId xmlns:a16="http://schemas.microsoft.com/office/drawing/2014/main" xmlns="" id="{FA2C532E-A15E-ACBA-1C6C-343189BFBEE9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4">
              <a:extLst>
                <a:ext uri="{FF2B5EF4-FFF2-40B4-BE49-F238E27FC236}">
                  <a16:creationId xmlns:a16="http://schemas.microsoft.com/office/drawing/2014/main" xmlns="" id="{D2954EEA-A5D1-E2D7-5F41-D12489E6B039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C128639A-41E1-6A62-109C-61F15507E079}"/>
              </a:ext>
            </a:extLst>
          </p:cNvPr>
          <p:cNvSpPr/>
          <p:nvPr/>
        </p:nvSpPr>
        <p:spPr>
          <a:xfrm>
            <a:off x="380038" y="752895"/>
            <a:ext cx="11354762" cy="1430886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29">
                <a:extLst>
                  <a:ext uri="{FF2B5EF4-FFF2-40B4-BE49-F238E27FC236}">
                    <a16:creationId xmlns:a16="http://schemas.microsoft.com/office/drawing/2014/main" xmlns="" id="{C9F96917-3C1A-39D6-DFDB-475ACD9507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0818" y="731807"/>
                <a:ext cx="10895382" cy="1444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27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Một con khỉ treo mình cân bằng trên một sợi dây bằng một tay như hình. Hãy cho biết trong hai lực căng xuất hiện trên dây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7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7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7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7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27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7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ực nào có độ lớn lớn hơn. Tại sao?</a:t>
                </a:r>
                <a:endParaRPr lang="en-US" sz="2700">
                  <a:effectLst/>
                  <a:latin typeface="Calibri" panose="020F0502020204030204" pitchFamily="34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 Box 29">
                <a:extLst>
                  <a:ext uri="{FF2B5EF4-FFF2-40B4-BE49-F238E27FC236}">
                    <a16:creationId xmlns:a16="http://schemas.microsoft.com/office/drawing/2014/main" id="{C9F96917-3C1A-39D6-DFDB-475ACD950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818" y="731807"/>
                <a:ext cx="10895382" cy="1444113"/>
              </a:xfrm>
              <a:prstGeom prst="rect">
                <a:avLst/>
              </a:prstGeom>
              <a:blipFill>
                <a:blip r:embed="rId8"/>
                <a:stretch>
                  <a:fillRect l="-224" t="-4219" r="-1063" b="-105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0BF32C95-0D80-304B-C14B-E7C0D09171FC}"/>
              </a:ext>
            </a:extLst>
          </p:cNvPr>
          <p:cNvGrpSpPr/>
          <p:nvPr/>
        </p:nvGrpSpPr>
        <p:grpSpPr>
          <a:xfrm>
            <a:off x="65493" y="430425"/>
            <a:ext cx="629089" cy="639020"/>
            <a:chOff x="493574" y="321685"/>
            <a:chExt cx="755550" cy="79069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4982E9CF-74AB-5C83-DA80-F4D1AE91891C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 descr="Icon&#10;&#10;Description automatically generated">
              <a:extLst>
                <a:ext uri="{FF2B5EF4-FFF2-40B4-BE49-F238E27FC236}">
                  <a16:creationId xmlns:a16="http://schemas.microsoft.com/office/drawing/2014/main" xmlns="" id="{820E76C6-A17C-B514-077E-F1EECDF55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64DD5E19-9699-5F83-B158-5411A77D4328}"/>
              </a:ext>
            </a:extLst>
          </p:cNvPr>
          <p:cNvCxnSpPr/>
          <p:nvPr/>
        </p:nvCxnSpPr>
        <p:spPr>
          <a:xfrm>
            <a:off x="4232890" y="4237951"/>
            <a:ext cx="44958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c 52">
            <a:extLst>
              <a:ext uri="{FF2B5EF4-FFF2-40B4-BE49-F238E27FC236}">
                <a16:creationId xmlns:a16="http://schemas.microsoft.com/office/drawing/2014/main" xmlns="" id="{BA773525-1CE4-3E5D-B260-0562C9D494D9}"/>
              </a:ext>
            </a:extLst>
          </p:cNvPr>
          <p:cNvSpPr/>
          <p:nvPr/>
        </p:nvSpPr>
        <p:spPr>
          <a:xfrm rot="15008203" flipH="1" flipV="1">
            <a:off x="6613754" y="3495155"/>
            <a:ext cx="634204" cy="1346695"/>
          </a:xfrm>
          <a:prstGeom prst="arc">
            <a:avLst>
              <a:gd name="adj1" fmla="val 15279342"/>
              <a:gd name="adj2" fmla="val 18164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DC415ED-604B-5A5A-5D50-2AC119FFFC8B}"/>
              </a:ext>
            </a:extLst>
          </p:cNvPr>
          <p:cNvSpPr txBox="1"/>
          <p:nvPr/>
        </p:nvSpPr>
        <p:spPr>
          <a:xfrm>
            <a:off x="7589026" y="3683953"/>
            <a:ext cx="986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3000" baseline="30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3D95A6D-4B55-A64D-C3FE-397408E70514}"/>
              </a:ext>
            </a:extLst>
          </p:cNvPr>
          <p:cNvSpPr txBox="1"/>
          <p:nvPr/>
        </p:nvSpPr>
        <p:spPr>
          <a:xfrm>
            <a:off x="3864435" y="3795689"/>
            <a:ext cx="986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3000" baseline="30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xmlns="" id="{6B32464C-4363-CD60-662D-14BC6A0B9EF0}"/>
              </a:ext>
            </a:extLst>
          </p:cNvPr>
          <p:cNvSpPr/>
          <p:nvPr/>
        </p:nvSpPr>
        <p:spPr>
          <a:xfrm rot="6223503" flipH="1" flipV="1">
            <a:off x="5249213" y="3820012"/>
            <a:ext cx="417332" cy="797950"/>
          </a:xfrm>
          <a:prstGeom prst="arc">
            <a:avLst>
              <a:gd name="adj1" fmla="val 15279342"/>
              <a:gd name="adj2" fmla="val 18164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xmlns="" id="{63DB0D26-D3C8-F9C5-8C88-C53AFD57B719}"/>
              </a:ext>
            </a:extLst>
          </p:cNvPr>
          <p:cNvSpPr/>
          <p:nvPr/>
        </p:nvSpPr>
        <p:spPr>
          <a:xfrm rot="6223503" flipH="1" flipV="1">
            <a:off x="5159769" y="3781272"/>
            <a:ext cx="417332" cy="797950"/>
          </a:xfrm>
          <a:prstGeom prst="arc">
            <a:avLst>
              <a:gd name="adj1" fmla="val 15279342"/>
              <a:gd name="adj2" fmla="val 18164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5DF83CCB-B047-D9F8-6BFF-7DCF9A6B2771}"/>
              </a:ext>
            </a:extLst>
          </p:cNvPr>
          <p:cNvGrpSpPr/>
          <p:nvPr/>
        </p:nvGrpSpPr>
        <p:grpSpPr>
          <a:xfrm>
            <a:off x="4849096" y="2755569"/>
            <a:ext cx="3383758" cy="1467376"/>
            <a:chOff x="5866504" y="4056328"/>
            <a:chExt cx="3383758" cy="1467376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249BAF7E-EBCE-88C1-E7A3-007CA8A26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3653" y="4934125"/>
              <a:ext cx="1460686" cy="5895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xmlns="" id="{F1270884-AB97-0A7D-30AD-853AACBE5D2D}"/>
                    </a:ext>
                  </a:extLst>
                </p:cNvPr>
                <p:cNvSpPr txBox="1"/>
                <p:nvPr/>
              </p:nvSpPr>
              <p:spPr>
                <a:xfrm>
                  <a:off x="5866504" y="4393188"/>
                  <a:ext cx="929205" cy="7825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4000" b="0" i="1" baseline="-250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1270884-AB97-0A7D-30AD-853AACBE5D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6504" y="4393188"/>
                  <a:ext cx="929205" cy="7825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xmlns="" id="{C1897770-7CDF-35FE-A520-D09D4677F239}"/>
                    </a:ext>
                  </a:extLst>
                </p:cNvPr>
                <p:cNvSpPr txBox="1"/>
                <p:nvPr/>
              </p:nvSpPr>
              <p:spPr>
                <a:xfrm>
                  <a:off x="8321057" y="4056328"/>
                  <a:ext cx="929205" cy="7825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4000" b="0" i="1" baseline="-250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1897770-7CDF-35FE-A520-D09D4677F2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57" y="4056328"/>
                  <a:ext cx="929205" cy="7825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xmlns="" id="{B590EDB4-4499-6B61-4EC7-32B4A63DF3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04368" y="5273794"/>
              <a:ext cx="1221143" cy="2148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092E973-912B-501E-2869-5F5744C31C3D}"/>
              </a:ext>
            </a:extLst>
          </p:cNvPr>
          <p:cNvGrpSpPr/>
          <p:nvPr/>
        </p:nvGrpSpPr>
        <p:grpSpPr>
          <a:xfrm>
            <a:off x="5511161" y="2252261"/>
            <a:ext cx="1858410" cy="1222576"/>
            <a:chOff x="6861331" y="4632631"/>
            <a:chExt cx="1858410" cy="1222576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xmlns="" id="{A2FB1844-F84F-2794-B500-D536AFFAE04C}"/>
                </a:ext>
              </a:extLst>
            </p:cNvPr>
            <p:cNvCxnSpPr>
              <a:cxnSpLocks/>
            </p:cNvCxnSpPr>
            <p:nvPr/>
          </p:nvCxnSpPr>
          <p:spPr>
            <a:xfrm>
              <a:off x="7543800" y="5502536"/>
              <a:ext cx="7168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A37E10D9-F0F9-93C4-7A69-7CA8D222172F}"/>
                    </a:ext>
                  </a:extLst>
                </p:cNvPr>
                <p:cNvSpPr txBox="1"/>
                <p:nvPr/>
              </p:nvSpPr>
              <p:spPr>
                <a:xfrm>
                  <a:off x="6861331" y="4632631"/>
                  <a:ext cx="929205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5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37E10D9-F0F9-93C4-7A69-7CA8D22217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1331" y="4632631"/>
                  <a:ext cx="929205" cy="477054"/>
                </a:xfrm>
                <a:prstGeom prst="rect">
                  <a:avLst/>
                </a:prstGeom>
                <a:blipFill>
                  <a:blip r:embed="rId15"/>
                  <a:stretch>
                    <a:fillRect b="-88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xmlns="" id="{06167DCD-CF1A-31C1-C544-5AB7E06E0EF8}"/>
                    </a:ext>
                  </a:extLst>
                </p:cNvPr>
                <p:cNvSpPr txBox="1"/>
                <p:nvPr/>
              </p:nvSpPr>
              <p:spPr>
                <a:xfrm>
                  <a:off x="7790536" y="5378153"/>
                  <a:ext cx="929205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5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6167DCD-CF1A-31C1-C544-5AB7E06E0E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0536" y="5378153"/>
                  <a:ext cx="929205" cy="47705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xmlns="" id="{AA1CC7D3-8CE4-6750-32F4-CA89C6A1E6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8841" y="4880245"/>
              <a:ext cx="0" cy="6222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C9627BCE-136C-5E6D-FCB2-121BA543D1C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0514" l="0" r="100000">
                        <a14:foregroundMark x1="31829" y1="41238" x2="31829" y2="41238"/>
                        <a14:foregroundMark x1="17815" y1="47036" x2="17815" y2="47036"/>
                        <a14:foregroundMark x1="23990" y1="47299" x2="23990" y2="47299"/>
                        <a14:foregroundMark x1="56295" y1="90646" x2="56295" y2="90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2291046"/>
            <a:ext cx="2150942" cy="3879573"/>
          </a:xfrm>
          <a:prstGeom prst="rect">
            <a:avLst/>
          </a:prstGeom>
        </p:spPr>
      </p:pic>
      <p:pic>
        <p:nvPicPr>
          <p:cNvPr id="33" name="Picture 3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6C841B3B-F1C1-269A-5A0C-E50CB64EA2F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222" l="0" r="100000">
                        <a14:foregroundMark x1="56010" y1="58254" x2="56010" y2="58254"/>
                        <a14:foregroundMark x1="56266" y1="65397" x2="56266" y2="65397"/>
                        <a14:foregroundMark x1="56010" y1="78571" x2="56010" y2="78571"/>
                        <a14:foregroundMark x1="56777" y1="91270" x2="57033" y2="92222"/>
                        <a14:foregroundMark x1="56777" y1="88413" x2="56777" y2="88413"/>
                        <a14:foregroundMark x1="57801" y1="85238" x2="57801" y2="85238"/>
                        <a14:foregroundMark x1="68542" y1="37302" x2="68542" y2="37302"/>
                        <a14:foregroundMark x1="92327" y1="17937" x2="92327" y2="17937"/>
                        <a14:foregroundMark x1="91560" y1="8889" x2="91560" y2="8889"/>
                        <a14:foregroundMark x1="43990" y1="46508" x2="43990" y2="46508"/>
                        <a14:foregroundMark x1="28900" y1="46508" x2="28900" y2="46508"/>
                        <a14:foregroundMark x1="56266" y1="49206" x2="56266" y2="49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80"/>
          <a:stretch/>
        </p:blipFill>
        <p:spPr>
          <a:xfrm>
            <a:off x="8602212" y="2364326"/>
            <a:ext cx="2445827" cy="394591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FF99697-9BF1-F071-72BB-F81382ADF92A}"/>
              </a:ext>
            </a:extLst>
          </p:cNvPr>
          <p:cNvSpPr/>
          <p:nvPr/>
        </p:nvSpPr>
        <p:spPr bwMode="auto">
          <a:xfrm>
            <a:off x="1015801" y="5955314"/>
            <a:ext cx="9525000" cy="3105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1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6">
            <a:extLst>
              <a:ext uri="{FF2B5EF4-FFF2-40B4-BE49-F238E27FC236}">
                <a16:creationId xmlns:a16="http://schemas.microsoft.com/office/drawing/2014/main" xmlns="" id="{63DE6F43-9D6D-DD7C-7943-4B503AC297A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5" name="Rounded Rectangle 57">
              <a:extLst>
                <a:ext uri="{FF2B5EF4-FFF2-40B4-BE49-F238E27FC236}">
                  <a16:creationId xmlns:a16="http://schemas.microsoft.com/office/drawing/2014/main" xmlns="" id="{FA2C532E-A15E-ACBA-1C6C-343189BFBEE9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4">
              <a:extLst>
                <a:ext uri="{FF2B5EF4-FFF2-40B4-BE49-F238E27FC236}">
                  <a16:creationId xmlns:a16="http://schemas.microsoft.com/office/drawing/2014/main" xmlns="" id="{D2954EEA-A5D1-E2D7-5F41-D12489E6B039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Em có biết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C128639A-41E1-6A62-109C-61F15507E079}"/>
              </a:ext>
            </a:extLst>
          </p:cNvPr>
          <p:cNvSpPr/>
          <p:nvPr/>
        </p:nvSpPr>
        <p:spPr>
          <a:xfrm>
            <a:off x="380038" y="752894"/>
            <a:ext cx="11488634" cy="1709057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48" name="Text Box 29">
            <a:extLst>
              <a:ext uri="{FF2B5EF4-FFF2-40B4-BE49-F238E27FC236}">
                <a16:creationId xmlns:a16="http://schemas.microsoft.com/office/drawing/2014/main" xmlns="" id="{C9F96917-3C1A-39D6-DFDB-475ACD950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18" y="752895"/>
            <a:ext cx="11201144" cy="170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33363" marR="0" indent="-2333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Mỗi sợi dây chỉ chịu được một lực căng giới hạn. Khi lực tác dụng lên dây vượt quá giá trị giới hạn này thì dây sẽ đứt. </a:t>
            </a:r>
          </a:p>
          <a:p>
            <a:pPr marL="233363" marR="0" indent="-2333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Trong Hình, nếu khối lượng của ròng rọc và của dây đều nhỏ so với khối gỗ (có thể bỏ qua) thì lực căng ở các điểm trên dây có độ lớn bằng nhau.</a:t>
            </a:r>
            <a:endParaRPr lang="en-US" sz="250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xmlns="" id="{139D5E4F-96D7-0A4D-D72F-48933E0166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2" y="452868"/>
            <a:ext cx="557940" cy="557940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xmlns="" id="{49E3E16D-020E-7113-B9B9-E801EB6CB1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81618" y="2514382"/>
            <a:ext cx="4190563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560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tennis ball&#10;&#10;Description automatically generated with low confidence">
            <a:extLst>
              <a:ext uri="{FF2B5EF4-FFF2-40B4-BE49-F238E27FC236}">
                <a16:creationId xmlns:a16="http://schemas.microsoft.com/office/drawing/2014/main" xmlns="" id="{BF49CECE-6D21-52BE-0ED4-D46F57A5A6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3"/>
          <a:stretch/>
        </p:blipFill>
        <p:spPr>
          <a:xfrm>
            <a:off x="76220" y="10"/>
            <a:ext cx="6095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 picture containing grass, outdoor, sky, person&#10;&#10;Description automatically generated">
            <a:extLst>
              <a:ext uri="{FF2B5EF4-FFF2-40B4-BE49-F238E27FC236}">
                <a16:creationId xmlns:a16="http://schemas.microsoft.com/office/drawing/2014/main" xmlns="" id="{640F86B0-9B70-3E93-555C-E680C909C1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943600" y="10"/>
            <a:ext cx="609600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8">
            <a:extLst>
              <a:ext uri="{FF2B5EF4-FFF2-40B4-BE49-F238E27FC236}">
                <a16:creationId xmlns:a16="http://schemas.microsoft.com/office/drawing/2014/main" xmlns="" id="{13C44299-F4C0-0F08-DEBB-38519184D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0385"/>
            <a:ext cx="12192000" cy="99723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xmlns="" id="{906D1F71-4462-C325-D6BE-1D29B0F4C0F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553856" y="3007056"/>
            <a:ext cx="13299712" cy="8512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7030A0"/>
                </a:solidFill>
                <a:ea typeface="ＭＳ Ｐゴシック" panose="020B0600070205080204" pitchFamily="50" charset="-128"/>
              </a:rPr>
              <a:t>Trọng lực và Lực căng</a:t>
            </a:r>
            <a:endParaRPr lang="en-US" altLang="en-US" sz="4400" b="1">
              <a:solidFill>
                <a:srgbClr val="7030A0"/>
              </a:solidFill>
            </a:endParaRP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xmlns="" id="{5CB904B5-914F-B5E3-131D-FE76E836311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52400" y="3007056"/>
            <a:ext cx="1965594" cy="64698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17:</a:t>
            </a:r>
            <a:endParaRPr lang="en-US" alt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4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xmlns="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xmlns="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xmlns="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C509900-4AC3-45EA-A45F-EC1B97DE1172}"/>
              </a:ext>
            </a:extLst>
          </p:cNvPr>
          <p:cNvSpPr/>
          <p:nvPr/>
        </p:nvSpPr>
        <p:spPr>
          <a:xfrm>
            <a:off x="641721" y="838200"/>
            <a:ext cx="11275469" cy="422077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xmlns="" id="{189C30EA-1D33-48C1-A547-C2D77244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93" y="812952"/>
            <a:ext cx="10305962" cy="4832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 tình huống ở hình dưới đây liên quan đến những loại lực nào?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7216F74-D0F4-9D91-8CA3-EAD355525E30}"/>
              </a:ext>
            </a:extLst>
          </p:cNvPr>
          <p:cNvGrpSpPr/>
          <p:nvPr/>
        </p:nvGrpSpPr>
        <p:grpSpPr>
          <a:xfrm>
            <a:off x="354750" y="489991"/>
            <a:ext cx="573943" cy="732171"/>
            <a:chOff x="492857" y="487470"/>
            <a:chExt cx="573943" cy="732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E421933C-2E4F-D71C-C37B-BFE023129DD6}"/>
                </a:ext>
              </a:extLst>
            </p:cNvPr>
            <p:cNvGrpSpPr/>
            <p:nvPr/>
          </p:nvGrpSpPr>
          <p:grpSpPr>
            <a:xfrm>
              <a:off x="492857" y="487470"/>
              <a:ext cx="573943" cy="531990"/>
              <a:chOff x="492857" y="307120"/>
              <a:chExt cx="758778" cy="71234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B63D7165-747D-6AE5-0D3A-B29609E43398}"/>
                  </a:ext>
                </a:extLst>
              </p:cNvPr>
              <p:cNvSpPr/>
              <p:nvPr/>
            </p:nvSpPr>
            <p:spPr>
              <a:xfrm>
                <a:off x="504123" y="333892"/>
                <a:ext cx="685800" cy="6596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Logo&#10;&#10;Description automatically generated">
                <a:extLst>
                  <a:ext uri="{FF2B5EF4-FFF2-40B4-BE49-F238E27FC236}">
                    <a16:creationId xmlns:a16="http://schemas.microsoft.com/office/drawing/2014/main" xmlns="" id="{464C6B4A-4DBC-92A0-49AF-A24BAE27A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87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2857" y="307120"/>
                <a:ext cx="758778" cy="712340"/>
              </a:xfrm>
              <a:prstGeom prst="rect">
                <a:avLst/>
              </a:prstGeom>
            </p:spPr>
          </p:pic>
        </p:grpSp>
        <p:pic>
          <p:nvPicPr>
            <p:cNvPr id="17" name="Picture 16" descr="A picture containing handwear&#10;&#10;Description automatically generated">
              <a:extLst>
                <a:ext uri="{FF2B5EF4-FFF2-40B4-BE49-F238E27FC236}">
                  <a16:creationId xmlns:a16="http://schemas.microsoft.com/office/drawing/2014/main" xmlns="" id="{7C1437E1-7205-62BE-22E1-981A831C6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26" b="100000" l="5714" r="92857">
                          <a14:foregroundMark x1="42857" y1="5556" x2="42857" y2="5556"/>
                          <a14:foregroundMark x1="42857" y1="1852" x2="42857" y2="1852"/>
                          <a14:foregroundMark x1="7143" y1="38889" x2="7143" y2="38889"/>
                          <a14:foregroundMark x1="94286" y1="43519" x2="94286" y2="43519"/>
                          <a14:foregroundMark x1="42857" y1="1852" x2="42857" y2="1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775" y="770499"/>
              <a:ext cx="292432" cy="449142"/>
            </a:xfrm>
            <a:prstGeom prst="rect">
              <a:avLst/>
            </a:prstGeom>
          </p:spPr>
        </p:pic>
      </p:grpSp>
      <p:pic>
        <p:nvPicPr>
          <p:cNvPr id="13" name="Picture 12" descr="A child jumping in the air with a kite&#10;&#10;Description automatically generated with medium confidence">
            <a:extLst>
              <a:ext uri="{FF2B5EF4-FFF2-40B4-BE49-F238E27FC236}">
                <a16:creationId xmlns:a16="http://schemas.microsoft.com/office/drawing/2014/main" xmlns="" id="{5FCF75DC-47FB-7FC5-E450-7AA0E464BA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028" y="1337032"/>
            <a:ext cx="4324572" cy="2883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A35872-CF3A-16DD-8D7C-FDB14D60A3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03"/>
          <a:stretch/>
        </p:blipFill>
        <p:spPr>
          <a:xfrm>
            <a:off x="5770963" y="1744344"/>
            <a:ext cx="4130386" cy="2596242"/>
          </a:xfrm>
          <a:prstGeom prst="rect">
            <a:avLst/>
          </a:prstGeom>
        </p:spPr>
      </p:pic>
      <p:pic>
        <p:nvPicPr>
          <p:cNvPr id="9" name="Picture 8" descr="A person in a kayak&#10;&#10;Description automatically generated with medium confidence">
            <a:extLst>
              <a:ext uri="{FF2B5EF4-FFF2-40B4-BE49-F238E27FC236}">
                <a16:creationId xmlns:a16="http://schemas.microsoft.com/office/drawing/2014/main" xmlns="" id="{B064C757-7295-6684-8401-1BABBF84603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028" y="4220080"/>
            <a:ext cx="4324572" cy="2431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 person playing tennis&#10;&#10;Description automatically generated with medium confidence">
            <a:extLst>
              <a:ext uri="{FF2B5EF4-FFF2-40B4-BE49-F238E27FC236}">
                <a16:creationId xmlns:a16="http://schemas.microsoft.com/office/drawing/2014/main" xmlns="" id="{4E516D70-7996-DC01-DFF8-E345708260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4224746"/>
            <a:ext cx="4130386" cy="242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2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xmlns="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xmlns="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xmlns="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Hoạt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C509900-4AC3-45EA-A45F-EC1B97DE1172}"/>
              </a:ext>
            </a:extLst>
          </p:cNvPr>
          <p:cNvSpPr/>
          <p:nvPr/>
        </p:nvSpPr>
        <p:spPr>
          <a:xfrm>
            <a:off x="591904" y="763269"/>
            <a:ext cx="11275469" cy="1065531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xmlns="" id="{189C30EA-1D33-48C1-A547-C2D77244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7" y="842538"/>
            <a:ext cx="10784784" cy="9591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tình huống được đề cập trong Hình: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sao khi được buông ra, các vật quanh ta lại rơi xuống đất?</a:t>
            </a:r>
            <a:endParaRPr lang="en-US" sz="27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63D7165-747D-6AE5-0D3A-B29609E43398}"/>
              </a:ext>
            </a:extLst>
          </p:cNvPr>
          <p:cNvSpPr/>
          <p:nvPr/>
        </p:nvSpPr>
        <p:spPr>
          <a:xfrm>
            <a:off x="501379" y="507464"/>
            <a:ext cx="518742" cy="492626"/>
          </a:xfrm>
          <a:prstGeom prst="ellipse">
            <a:avLst/>
          </a:prstGeom>
          <a:solidFill>
            <a:schemeClr val="bg1"/>
          </a:solidFill>
          <a:ln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CB35CCD-0C09-F172-E1DF-B1890B877F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30" b="100000" l="9091" r="97980">
                        <a14:foregroundMark x1="42424" y1="10377" x2="42424" y2="10377"/>
                        <a14:foregroundMark x1="54545" y1="6604" x2="54545" y2="6604"/>
                        <a14:foregroundMark x1="53535" y1="2830" x2="53535" y2="2830"/>
                        <a14:foregroundMark x1="91919" y1="50943" x2="91919" y2="50943"/>
                        <a14:foregroundMark x1="97980" y1="47170" x2="97980" y2="47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6970"/>
          <a:stretch/>
        </p:blipFill>
        <p:spPr>
          <a:xfrm flipH="1">
            <a:off x="501379" y="557465"/>
            <a:ext cx="480281" cy="442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CB87E0-83E5-EB02-8B69-F271F43D3869}"/>
              </a:ext>
            </a:extLst>
          </p:cNvPr>
          <p:cNvSpPr txBox="1"/>
          <p:nvPr/>
        </p:nvSpPr>
        <p:spPr>
          <a:xfrm>
            <a:off x="9829800" y="525849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3B2CC06-AB01-FCD5-4D49-559CB1AEB8AB}"/>
              </a:ext>
            </a:extLst>
          </p:cNvPr>
          <p:cNvSpPr txBox="1"/>
          <p:nvPr/>
        </p:nvSpPr>
        <p:spPr>
          <a:xfrm>
            <a:off x="5377381" y="41838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4" name="Picture 3" descr="A picture containing grass, outdoor, sky, person&#10;&#10;Description automatically generated">
            <a:extLst>
              <a:ext uri="{FF2B5EF4-FFF2-40B4-BE49-F238E27FC236}">
                <a16:creationId xmlns:a16="http://schemas.microsoft.com/office/drawing/2014/main" xmlns="" id="{8AF39A66-E9F3-7EB9-8652-BB2130CB13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41"/>
          <a:stretch/>
        </p:blipFill>
        <p:spPr>
          <a:xfrm>
            <a:off x="1293628" y="2155315"/>
            <a:ext cx="3395773" cy="424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hand holding a tennis ball&#10;&#10;Description automatically generated with low confidence">
            <a:extLst>
              <a:ext uri="{FF2B5EF4-FFF2-40B4-BE49-F238E27FC236}">
                <a16:creationId xmlns:a16="http://schemas.microsoft.com/office/drawing/2014/main" xmlns="" id="{6CD1B5E9-239E-9B2F-E0E0-CF37E5BE40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153" y="2155315"/>
            <a:ext cx="2743200" cy="4114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 group of men on a field&#10;&#10;Description automatically generated with low confidence">
            <a:extLst>
              <a:ext uri="{FF2B5EF4-FFF2-40B4-BE49-F238E27FC236}">
                <a16:creationId xmlns:a16="http://schemas.microsoft.com/office/drawing/2014/main" xmlns="" id="{69723232-9A3D-04C8-5232-AE9DBAFC72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21"/>
          <a:stretch/>
        </p:blipFill>
        <p:spPr>
          <a:xfrm>
            <a:off x="7783790" y="2209800"/>
            <a:ext cx="2501438" cy="411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7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5094BBC-4AEF-45E2-800C-D9EB80EB9602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xmlns="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4009789" cy="708275"/>
              <a:chOff x="564746" y="3403331"/>
              <a:chExt cx="2064854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xmlns="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2064854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xmlns="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xmlns="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Trọng lực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0" name="Text Box 13">
            <a:extLst>
              <a:ext uri="{FF2B5EF4-FFF2-40B4-BE49-F238E27FC236}">
                <a16:creationId xmlns:a16="http://schemas.microsoft.com/office/drawing/2014/main" xmlns="" id="{8F22D167-171E-49A6-B65A-ABD77CE9C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18" y="632847"/>
            <a:ext cx="2604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70C0"/>
                </a:solidFill>
                <a:cs typeface="Arial" panose="020B0604020202020204" pitchFamily="34" charset="0"/>
              </a:rPr>
              <a:t>1. Trọng lực</a:t>
            </a:r>
          </a:p>
        </p:txBody>
      </p: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xmlns="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42" y="1138877"/>
            <a:ext cx="758585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026060">
            <a:extLst>
              <a:ext uri="{FF2B5EF4-FFF2-40B4-BE49-F238E27FC236}">
                <a16:creationId xmlns:a16="http://schemas.microsoft.com/office/drawing/2014/main" xmlns="" id="{CF0B435E-BC56-4BA6-A975-863D649E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45" y="1306641"/>
            <a:ext cx="6817955" cy="880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Trọng lực là lực hấp dẫn do Trái Đất tác dụng lên vật.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E7D9C8A-BA8F-F3C9-FD49-4A84849D9278}"/>
              </a:ext>
            </a:extLst>
          </p:cNvPr>
          <p:cNvGrpSpPr/>
          <p:nvPr/>
        </p:nvGrpSpPr>
        <p:grpSpPr>
          <a:xfrm>
            <a:off x="8457285" y="1306641"/>
            <a:ext cx="3395773" cy="4244717"/>
            <a:chOff x="8457285" y="1306641"/>
            <a:chExt cx="3395773" cy="4244717"/>
          </a:xfrm>
        </p:grpSpPr>
        <p:pic>
          <p:nvPicPr>
            <p:cNvPr id="19" name="Picture 18" descr="A picture containing grass, outdoor, sky, person&#10;&#10;Description automatically generated">
              <a:extLst>
                <a:ext uri="{FF2B5EF4-FFF2-40B4-BE49-F238E27FC236}">
                  <a16:creationId xmlns:a16="http://schemas.microsoft.com/office/drawing/2014/main" xmlns="" id="{6AAA5141-5E90-1BE0-AF09-5505E0BC1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041"/>
            <a:stretch/>
          </p:blipFill>
          <p:spPr>
            <a:xfrm>
              <a:off x="8457285" y="1306641"/>
              <a:ext cx="3395773" cy="42447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653ED503-16D1-A808-8214-E76CE0A6B696}"/>
                </a:ext>
              </a:extLst>
            </p:cNvPr>
            <p:cNvCxnSpPr/>
            <p:nvPr/>
          </p:nvCxnSpPr>
          <p:spPr>
            <a:xfrm>
              <a:off x="9829800" y="4038600"/>
              <a:ext cx="0" cy="7620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E109EBB3-2A65-077E-D63E-899102BF68DF}"/>
                    </a:ext>
                  </a:extLst>
                </p:cNvPr>
                <p:cNvSpPr txBox="1"/>
                <p:nvPr/>
              </p:nvSpPr>
              <p:spPr>
                <a:xfrm>
                  <a:off x="9912224" y="4381500"/>
                  <a:ext cx="929205" cy="7825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109EBB3-2A65-077E-D63E-899102BF68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2224" y="4381500"/>
                  <a:ext cx="929205" cy="7825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1026060">
            <a:extLst>
              <a:ext uri="{FF2B5EF4-FFF2-40B4-BE49-F238E27FC236}">
                <a16:creationId xmlns:a16="http://schemas.microsoft.com/office/drawing/2014/main" xmlns="" id="{B3E8F13E-4F3A-3405-3D24-3707DB694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45" y="2115369"/>
            <a:ext cx="6817955" cy="880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Trọng lực là một trường hợp riêng của lực hấp dẫn.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026060">
                <a:extLst>
                  <a:ext uri="{FF2B5EF4-FFF2-40B4-BE49-F238E27FC236}">
                    <a16:creationId xmlns:a16="http://schemas.microsoft.com/office/drawing/2014/main" xmlns="" id="{83802DBF-5412-3A33-4353-8C2BEF2E9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478" y="2886924"/>
                <a:ext cx="6817955" cy="208114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109728" tIns="54864" rIns="109728" bIns="54864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Trọng lực được kí hiệu là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, có:</a:t>
                </a:r>
              </a:p>
              <a:p>
                <a:pPr lvl="1" algn="just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-  Phương thẳng đứng: </a:t>
                </a:r>
              </a:p>
              <a:p>
                <a:pPr marL="800100" lvl="1" indent="-342900" algn="just">
                  <a:buFontTx/>
                  <a:buChar char="-"/>
                </a:pP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Chiều hướng về phía tâm Trái Đất. </a:t>
                </a:r>
              </a:p>
              <a:p>
                <a:pPr marL="800100" lvl="1" indent="-342900" algn="just">
                  <a:buFontTx/>
                  <a:buChar char="-"/>
                </a:pP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Điểm đặt của trọng lực gọi là trọng tâm của vật.</a:t>
                </a:r>
              </a:p>
            </p:txBody>
          </p:sp>
        </mc:Choice>
        <mc:Fallback xmlns="">
          <p:sp>
            <p:nvSpPr>
              <p:cNvPr id="20" name="Rectangle 1026060">
                <a:extLst>
                  <a:ext uri="{FF2B5EF4-FFF2-40B4-BE49-F238E27FC236}">
                    <a16:creationId xmlns:a16="http://schemas.microsoft.com/office/drawing/2014/main" id="{83802DBF-5412-3A33-4353-8C2BEF2E9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478" y="2886924"/>
                <a:ext cx="6817955" cy="2081147"/>
              </a:xfrm>
              <a:prstGeom prst="rect">
                <a:avLst/>
              </a:prstGeom>
              <a:blipFill>
                <a:blip r:embed="rId10"/>
                <a:stretch>
                  <a:fillRect l="-1073" r="-1163" b="-5572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1026060">
            <a:extLst>
              <a:ext uri="{FF2B5EF4-FFF2-40B4-BE49-F238E27FC236}">
                <a16:creationId xmlns:a16="http://schemas.microsoft.com/office/drawing/2014/main" xmlns="" id="{21C319CB-7E47-CD1F-46DA-54C919980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93" y="4914656"/>
            <a:ext cx="6817955" cy="495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Công thức của trọng lực: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7956AD-655F-BB17-B420-475B9C939030}"/>
              </a:ext>
            </a:extLst>
          </p:cNvPr>
          <p:cNvGrpSpPr/>
          <p:nvPr/>
        </p:nvGrpSpPr>
        <p:grpSpPr>
          <a:xfrm>
            <a:off x="2590800" y="5802440"/>
            <a:ext cx="2971800" cy="780044"/>
            <a:chOff x="2590800" y="5802440"/>
            <a:chExt cx="2971800" cy="780044"/>
          </a:xfrm>
        </p:grpSpPr>
        <p:pic>
          <p:nvPicPr>
            <p:cNvPr id="24" name="Picture 23" descr="empty-red-rectangle">
              <a:extLst>
                <a:ext uri="{FF2B5EF4-FFF2-40B4-BE49-F238E27FC236}">
                  <a16:creationId xmlns:a16="http://schemas.microsoft.com/office/drawing/2014/main" xmlns="" id="{FFC7E29C-C15C-52B4-73FF-1C625A0BC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5802440"/>
              <a:ext cx="2971800" cy="780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6990BC9B-6DBB-E937-EB27-745604CA0066}"/>
                    </a:ext>
                  </a:extLst>
                </p:cNvPr>
                <p:cNvSpPr txBox="1"/>
                <p:nvPr/>
              </p:nvSpPr>
              <p:spPr>
                <a:xfrm>
                  <a:off x="3258164" y="5887410"/>
                  <a:ext cx="1921042" cy="6101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</m:acc>
                    </m:oMath>
                  </a14:m>
                  <a:r>
                    <a:rPr lang="en-US" sz="3000">
                      <a:latin typeface="Arial" panose="020B0604020202020204" pitchFamily="34" charset="0"/>
                      <a:cs typeface="Arial" panose="020B0604020202020204" pitchFamily="34" charset="0"/>
                    </a:rPr>
                    <a:t> = m</a:t>
                  </a:r>
                  <a:r>
                    <a:rPr lang="en-US" sz="300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</m:acc>
                    </m:oMath>
                  </a14:m>
                  <a:r>
                    <a:rPr lang="en-US" sz="300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endParaRPr lang="en-US" sz="300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990BC9B-6DBB-E937-EB27-745604CA0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164" y="5887410"/>
                  <a:ext cx="1921042" cy="610103"/>
                </a:xfrm>
                <a:prstGeom prst="rect">
                  <a:avLst/>
                </a:prstGeom>
                <a:blipFill>
                  <a:blip r:embed="rId12"/>
                  <a:stretch>
                    <a:fillRect t="-6000"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065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5094BBC-4AEF-45E2-800C-D9EB80EB9602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xmlns="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4009789" cy="708275"/>
              <a:chOff x="564746" y="3403331"/>
              <a:chExt cx="2064854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xmlns="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2064854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xmlns="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xmlns="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Trọng lực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0" name="Text Box 13">
            <a:extLst>
              <a:ext uri="{FF2B5EF4-FFF2-40B4-BE49-F238E27FC236}">
                <a16:creationId xmlns:a16="http://schemas.microsoft.com/office/drawing/2014/main" xmlns="" id="{8F22D167-171E-49A6-B65A-ABD77CE9C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18" y="632847"/>
            <a:ext cx="260411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i="1">
                <a:solidFill>
                  <a:srgbClr val="0070C0"/>
                </a:solidFill>
                <a:cs typeface="Arial" panose="020B0604020202020204" pitchFamily="34" charset="0"/>
              </a:rPr>
              <a:t>2. Trọng lượng</a:t>
            </a:r>
          </a:p>
        </p:txBody>
      </p: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xmlns="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41" y="1462965"/>
            <a:ext cx="6978903" cy="3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026060">
            <a:extLst>
              <a:ext uri="{FF2B5EF4-FFF2-40B4-BE49-F238E27FC236}">
                <a16:creationId xmlns:a16="http://schemas.microsoft.com/office/drawing/2014/main" xmlns="" id="{CF0B435E-BC56-4BA6-A975-863D649E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66184"/>
            <a:ext cx="5715000" cy="1311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Khi vật đứng yên trên Trái Đất, </a:t>
            </a:r>
            <a:r>
              <a:rPr lang="en-US" sz="2600" b="1" i="1">
                <a:latin typeface="Arial" panose="020B0604020202020204" pitchFamily="34" charset="0"/>
                <a:cs typeface="Arial" panose="020B0604020202020204" pitchFamily="34" charset="0"/>
              </a:rPr>
              <a:t>trọng lượng của vật 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bằng </a:t>
            </a:r>
            <a:r>
              <a:rPr lang="en-US" sz="2600" b="1" i="1">
                <a:latin typeface="Arial" panose="020B0604020202020204" pitchFamily="34" charset="0"/>
                <a:cs typeface="Arial" panose="020B0604020202020204" pitchFamily="34" charset="0"/>
              </a:rPr>
              <a:t>độ lớn của trọng lực 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tác dụng lên vật:  </a:t>
            </a:r>
          </a:p>
        </p:txBody>
      </p:sp>
      <p:pic>
        <p:nvPicPr>
          <p:cNvPr id="13" name="Content Placeholder 3" descr="A picture containing text, sky, device&#10;&#10;Description automatically generated">
            <a:extLst>
              <a:ext uri="{FF2B5EF4-FFF2-40B4-BE49-F238E27FC236}">
                <a16:creationId xmlns:a16="http://schemas.microsoft.com/office/drawing/2014/main" xmlns="" id="{C8D7CFDC-B369-2533-64B4-763D1B359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6745" y="659323"/>
            <a:ext cx="4001821" cy="553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ECF91D5-FF23-995B-BD45-6ABD41C12744}"/>
              </a:ext>
            </a:extLst>
          </p:cNvPr>
          <p:cNvGrpSpPr/>
          <p:nvPr/>
        </p:nvGrpSpPr>
        <p:grpSpPr>
          <a:xfrm>
            <a:off x="3505201" y="3352800"/>
            <a:ext cx="2133600" cy="706529"/>
            <a:chOff x="2743200" y="5932320"/>
            <a:chExt cx="2455471" cy="706529"/>
          </a:xfrm>
        </p:grpSpPr>
        <p:pic>
          <p:nvPicPr>
            <p:cNvPr id="16" name="Picture 15" descr="empty-red-rectangle">
              <a:extLst>
                <a:ext uri="{FF2B5EF4-FFF2-40B4-BE49-F238E27FC236}">
                  <a16:creationId xmlns:a16="http://schemas.microsoft.com/office/drawing/2014/main" xmlns="" id="{BEA3568A-EA17-6FD8-77CA-4B3ED65093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932320"/>
              <a:ext cx="2455471" cy="70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6E73DC4-46F9-A98E-5702-15B1224B5D2C}"/>
                </a:ext>
              </a:extLst>
            </p:cNvPr>
            <p:cNvSpPr txBox="1"/>
            <p:nvPr/>
          </p:nvSpPr>
          <p:spPr>
            <a:xfrm>
              <a:off x="3352800" y="6023686"/>
              <a:ext cx="1524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P = m.g</a:t>
              </a:r>
              <a:endParaRPr lang="en-US" sz="2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026060">
            <a:extLst>
              <a:ext uri="{FF2B5EF4-FFF2-40B4-BE49-F238E27FC236}">
                <a16:creationId xmlns:a16="http://schemas.microsoft.com/office/drawing/2014/main" xmlns="" id="{D7E04D9A-CBF9-EB24-C624-DA75E7A09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419" y="4273196"/>
            <a:ext cx="5334000" cy="9110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Trọng lượng của một vật có thể đo bằng lực kế hoặc cân lò xo</a:t>
            </a:r>
          </a:p>
        </p:txBody>
      </p:sp>
      <p:sp>
        <p:nvSpPr>
          <p:cNvPr id="19" name="Rectangle 1026060">
            <a:extLst>
              <a:ext uri="{FF2B5EF4-FFF2-40B4-BE49-F238E27FC236}">
                <a16:creationId xmlns:a16="http://schemas.microsoft.com/office/drawing/2014/main" xmlns="" id="{DD0723E8-D7CA-9A15-868C-357CD2313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749" y="3208289"/>
            <a:ext cx="2240051" cy="5109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Công thức:  </a:t>
            </a:r>
          </a:p>
        </p:txBody>
      </p:sp>
    </p:spTree>
    <p:extLst>
      <p:ext uri="{BB962C8B-B14F-4D97-AF65-F5344CB8AC3E}">
        <p14:creationId xmlns:p14="http://schemas.microsoft.com/office/powerpoint/2010/main" val="72966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xmlns="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xmlns="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xmlns="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Em có biết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685800" y="752894"/>
            <a:ext cx="11182872" cy="1229337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971" y="684825"/>
            <a:ext cx="11182873" cy="129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 kế trong hình  đang chỉ ở vạch 1,5 N. </a:t>
            </a: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 g = 9,8 m/s</a:t>
            </a:r>
            <a:r>
              <a:rPr lang="en-US" sz="2500" baseline="30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500" baseline="300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trọng lượng và khối lượng của quả táo treo vào lực kế.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diễn các lực tác dụng lên quả táo (xem quả táo là chất điểm).</a:t>
            </a:r>
            <a:endParaRPr lang="en-US" sz="250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DE850E9-C099-536B-328F-F52F75901BF9}"/>
              </a:ext>
            </a:extLst>
          </p:cNvPr>
          <p:cNvGrpSpPr/>
          <p:nvPr/>
        </p:nvGrpSpPr>
        <p:grpSpPr>
          <a:xfrm>
            <a:off x="371255" y="418675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xmlns="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90E6A0-B9FF-6461-CE87-19CD1CB8115B}"/>
              </a:ext>
            </a:extLst>
          </p:cNvPr>
          <p:cNvSpPr txBox="1"/>
          <p:nvPr/>
        </p:nvSpPr>
        <p:spPr>
          <a:xfrm>
            <a:off x="1295400" y="3413051"/>
            <a:ext cx="2773326" cy="88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 t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rọng lượng của một vật</a:t>
            </a:r>
            <a:endParaRPr lang="en-US" sz="250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14" name="Content Placeholder 3" descr="A picture containing text, sky, device&#10;&#10;Description automatically generated">
            <a:extLst>
              <a:ext uri="{FF2B5EF4-FFF2-40B4-BE49-F238E27FC236}">
                <a16:creationId xmlns:a16="http://schemas.microsoft.com/office/drawing/2014/main" xmlns="" id="{95E4ADC0-DA7A-0B8B-38E6-EE776A4F1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72" b="-60"/>
          <a:stretch/>
        </p:blipFill>
        <p:spPr>
          <a:xfrm>
            <a:off x="4571999" y="2033009"/>
            <a:ext cx="2684345" cy="3961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56DC988-1BBF-C2E2-A4BC-13F4BF5259B1}"/>
              </a:ext>
            </a:extLst>
          </p:cNvPr>
          <p:cNvGrpSpPr/>
          <p:nvPr/>
        </p:nvGrpSpPr>
        <p:grpSpPr>
          <a:xfrm>
            <a:off x="4942705" y="5153200"/>
            <a:ext cx="971466" cy="1150805"/>
            <a:chOff x="2819400" y="5178270"/>
            <a:chExt cx="929205" cy="111909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F2F409A9-68AB-7843-29C3-F28AF6C6207F}"/>
                </a:ext>
              </a:extLst>
            </p:cNvPr>
            <p:cNvCxnSpPr>
              <a:cxnSpLocks/>
            </p:cNvCxnSpPr>
            <p:nvPr/>
          </p:nvCxnSpPr>
          <p:spPr>
            <a:xfrm>
              <a:off x="3719797" y="5178270"/>
              <a:ext cx="0" cy="947459"/>
            </a:xfrm>
            <a:prstGeom prst="straightConnector1">
              <a:avLst/>
            </a:prstGeom>
            <a:ln w="57150">
              <a:solidFill>
                <a:srgbClr val="7030A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2CD15637-63E1-0900-3352-A0312178859E}"/>
                    </a:ext>
                  </a:extLst>
                </p:cNvPr>
                <p:cNvSpPr txBox="1"/>
                <p:nvPr/>
              </p:nvSpPr>
              <p:spPr>
                <a:xfrm>
                  <a:off x="2819400" y="5514781"/>
                  <a:ext cx="929205" cy="7825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CD15637-63E1-0900-3352-A03121788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5514781"/>
                  <a:ext cx="929205" cy="7825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2887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5094BBC-4AEF-45E2-800C-D9EB80EB9602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xmlns="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4009789" cy="708275"/>
              <a:chOff x="564746" y="3403331"/>
              <a:chExt cx="2064854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xmlns="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2064854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xmlns="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xmlns="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Trọng lực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0" name="Text Box 13">
            <a:extLst>
              <a:ext uri="{FF2B5EF4-FFF2-40B4-BE49-F238E27FC236}">
                <a16:creationId xmlns:a16="http://schemas.microsoft.com/office/drawing/2014/main" xmlns="" id="{8F22D167-171E-49A6-B65A-ABD77CE9C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18" y="632847"/>
            <a:ext cx="6503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70C0"/>
                </a:solidFill>
                <a:cs typeface="Arial" panose="020B0604020202020204" pitchFamily="34" charset="0"/>
              </a:rPr>
              <a:t>3. Phân biệt trọng lượng và khối lượng</a:t>
            </a:r>
          </a:p>
        </p:txBody>
      </p: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xmlns="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31921"/>
            <a:ext cx="11887199" cy="183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026060">
            <a:extLst>
              <a:ext uri="{FF2B5EF4-FFF2-40B4-BE49-F238E27FC236}">
                <a16:creationId xmlns:a16="http://schemas.microsoft.com/office/drawing/2014/main" xmlns="" id="{CF0B435E-BC56-4BA6-A975-863D649E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55603"/>
            <a:ext cx="10246955" cy="880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Trọng lượng của một vật thay đổi khi đem đến một nơi khác 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có gia tốc rơi tự do thay đổi. </a:t>
            </a:r>
          </a:p>
        </p:txBody>
      </p:sp>
      <p:pic>
        <p:nvPicPr>
          <p:cNvPr id="18" name="Picture 2" descr="http://convergenceconsultinggroup.com/wp-content/uploads/2013/10/Services_Comprehensive_sm.jpg">
            <a:extLst>
              <a:ext uri="{FF2B5EF4-FFF2-40B4-BE49-F238E27FC236}">
                <a16:creationId xmlns:a16="http://schemas.microsoft.com/office/drawing/2014/main" xmlns="" id="{FA8131DF-4722-1C5E-93AA-31D10CE1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748" y="3953143"/>
            <a:ext cx="2849651" cy="2849651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9296E47-EE09-8675-2738-96165B762A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778" l="10000" r="90000">
                        <a14:foregroundMark x1="51833" y1="10444" x2="51833" y2="10444"/>
                        <a14:foregroundMark x1="53667" y1="11778" x2="53667" y2="11778"/>
                        <a14:foregroundMark x1="44833" y1="93778" x2="44833" y2="93778"/>
                        <a14:foregroundMark x1="41667" y1="93778" x2="41667" y2="93778"/>
                        <a14:foregroundMark x1="65333" y1="93556" x2="65333" y2="93556"/>
                        <a14:foregroundMark x1="46333" y1="14556" x2="46333" y2="14556"/>
                        <a14:foregroundMark x1="48167" y1="13222" x2="48167" y2="13222"/>
                        <a14:foregroundMark x1="48167" y1="11778" x2="48167" y2="11778"/>
                        <a14:foregroundMark x1="51833" y1="10778" x2="51833" y2="10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3124201"/>
            <a:ext cx="1016000" cy="1524000"/>
          </a:xfrm>
          <a:prstGeom prst="rect">
            <a:avLst/>
          </a:prstGeom>
        </p:spPr>
      </p:pic>
      <p:pic>
        <p:nvPicPr>
          <p:cNvPr id="3" name="Picture 2" descr="A picture containing black&#10;&#10;Description automatically generated">
            <a:extLst>
              <a:ext uri="{FF2B5EF4-FFF2-40B4-BE49-F238E27FC236}">
                <a16:creationId xmlns:a16="http://schemas.microsoft.com/office/drawing/2014/main" xmlns="" id="{F9B6C2DF-10BB-FB44-30C5-82875D103D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6" b="100000" l="4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800" y="4648201"/>
            <a:ext cx="1706014" cy="175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80A156-1C34-200B-8629-82D9700591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778" l="10000" r="90000">
                        <a14:foregroundMark x1="51833" y1="10444" x2="51833" y2="10444"/>
                        <a14:foregroundMark x1="53667" y1="11778" x2="53667" y2="11778"/>
                        <a14:foregroundMark x1="44833" y1="93778" x2="44833" y2="93778"/>
                        <a14:foregroundMark x1="41667" y1="93778" x2="41667" y2="93778"/>
                        <a14:foregroundMark x1="65333" y1="93556" x2="65333" y2="93556"/>
                        <a14:foregroundMark x1="46333" y1="14556" x2="46333" y2="14556"/>
                        <a14:foregroundMark x1="48167" y1="13222" x2="48167" y2="13222"/>
                        <a14:foregroundMark x1="48167" y1="11778" x2="48167" y2="11778"/>
                        <a14:foregroundMark x1="51833" y1="10778" x2="51833" y2="10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807" y="3520117"/>
            <a:ext cx="1016000" cy="1524000"/>
          </a:xfrm>
          <a:prstGeom prst="rect">
            <a:avLst/>
          </a:prstGeom>
        </p:spPr>
      </p:pic>
      <p:sp>
        <p:nvSpPr>
          <p:cNvPr id="23" name="Rectangle 1026060">
            <a:extLst>
              <a:ext uri="{FF2B5EF4-FFF2-40B4-BE49-F238E27FC236}">
                <a16:creationId xmlns:a16="http://schemas.microsoft.com/office/drawing/2014/main" xmlns="" id="{87671B59-777C-7FD6-73C8-1BF5BD0D8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77203"/>
            <a:ext cx="3230275" cy="43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287338" indent="-287338" algn="ctr" defTabSz="1095375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Blip>
                <a:blip r:embed="rId10"/>
              </a:buBlip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4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TĐ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9,8m/s</a:t>
            </a:r>
            <a:r>
              <a:rPr lang="en-US" altLang="en-US" sz="240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24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026060">
            <a:extLst>
              <a:ext uri="{FF2B5EF4-FFF2-40B4-BE49-F238E27FC236}">
                <a16:creationId xmlns:a16="http://schemas.microsoft.com/office/drawing/2014/main" xmlns="" id="{6514FF31-8908-A27E-2A6B-3590819B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928" y="6371394"/>
            <a:ext cx="3230275" cy="43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287338" indent="-287338" algn="ctr" defTabSz="1095375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Blip>
                <a:blip r:embed="rId10"/>
              </a:buBlip>
            </a:pPr>
            <a:r>
              <a:rPr lang="en-US" alt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400" baseline="-25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1,6m/s</a:t>
            </a:r>
            <a:r>
              <a:rPr lang="en-US" altLang="en-US" sz="24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2400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026060">
            <a:extLst>
              <a:ext uri="{FF2B5EF4-FFF2-40B4-BE49-F238E27FC236}">
                <a16:creationId xmlns:a16="http://schemas.microsoft.com/office/drawing/2014/main" xmlns="" id="{64749908-BBC3-061D-E3DA-F4C116522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724" y="3304417"/>
            <a:ext cx="3230275" cy="43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287338" indent="-287338" algn="ctr" defTabSz="1095375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Blip>
                <a:blip r:embed="rId10"/>
              </a:buBlip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TĐ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= 70 kg</a:t>
            </a:r>
            <a:endParaRPr lang="en-US" alt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026060">
            <a:extLst>
              <a:ext uri="{FF2B5EF4-FFF2-40B4-BE49-F238E27FC236}">
                <a16:creationId xmlns:a16="http://schemas.microsoft.com/office/drawing/2014/main" xmlns="" id="{51638EF2-CA75-45B9-735C-A9BAFFF7F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355205"/>
            <a:ext cx="3230275" cy="43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287338" indent="-287338" algn="ctr" defTabSz="1095375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Blip>
                <a:blip r:embed="rId10"/>
              </a:buBlip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= 70 kg</a:t>
            </a:r>
            <a:endParaRPr lang="en-US" alt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026060">
            <a:extLst>
              <a:ext uri="{FF2B5EF4-FFF2-40B4-BE49-F238E27FC236}">
                <a16:creationId xmlns:a16="http://schemas.microsoft.com/office/drawing/2014/main" xmlns="" id="{D8D6D8CB-6002-BB92-8389-61BE72631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131" y="3786605"/>
            <a:ext cx="3230275" cy="43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287338" indent="-287338" algn="ctr" defTabSz="1095375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Blip>
                <a:blip r:embed="rId10"/>
              </a:buBlip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4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TĐ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686 N</a:t>
            </a:r>
            <a:endParaRPr lang="en-US" altLang="en-US" sz="24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1026060">
            <a:extLst>
              <a:ext uri="{FF2B5EF4-FFF2-40B4-BE49-F238E27FC236}">
                <a16:creationId xmlns:a16="http://schemas.microsoft.com/office/drawing/2014/main" xmlns="" id="{7780A7BF-5177-2E77-A46D-0E196A05F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5206" y="3927124"/>
            <a:ext cx="3230275" cy="43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287338" indent="-287338" algn="ctr" defTabSz="1095375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Blip>
                <a:blip r:embed="rId10"/>
              </a:buBlip>
            </a:pPr>
            <a:r>
              <a:rPr lang="en-US" alt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400" baseline="-25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en-US" alt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112 N</a:t>
            </a:r>
            <a:endParaRPr lang="en-US" altLang="en-US" sz="2400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026060">
            <a:extLst>
              <a:ext uri="{FF2B5EF4-FFF2-40B4-BE49-F238E27FC236}">
                <a16:creationId xmlns:a16="http://schemas.microsoft.com/office/drawing/2014/main" xmlns="" id="{6463E668-0A61-661E-F04A-664857E14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16" y="2040448"/>
            <a:ext cx="10246955" cy="880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Khối lượng là số đo lượng chất của vật. 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Vì vậy, khối lượng của một vật không thay đổi khi ta chuyển nó từ nơi này đến nơi khác.</a:t>
            </a:r>
          </a:p>
        </p:txBody>
      </p:sp>
    </p:spTree>
    <p:extLst>
      <p:ext uri="{BB962C8B-B14F-4D97-AF65-F5344CB8AC3E}">
        <p14:creationId xmlns:p14="http://schemas.microsoft.com/office/powerpoint/2010/main" val="410185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/>
      <p:bldP spid="28" grpId="0"/>
      <p:bldP spid="29" grpId="0"/>
      <p:bldP spid="30" grpId="0"/>
      <p:bldP spid="31" grpId="0"/>
      <p:bldP spid="3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xmlns="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xmlns="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xmlns="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380038" y="752895"/>
            <a:ext cx="11488634" cy="1510858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37" y="855068"/>
            <a:ext cx="11658599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 trọng lượng của một vật ở một địa điểm trên Trái Đất có gia tốc rơi tự do là 9,80 m/s</a:t>
            </a:r>
            <a:r>
              <a:rPr lang="en-US" sz="2500" baseline="30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được P = 9,80 N. Nếu đem vật này tới một địa điểm khác có gia tốc rơi tự do 9,78 m/s</a:t>
            </a:r>
            <a:r>
              <a:rPr lang="en-US" sz="2500" baseline="30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thì khối lượng và trọng lượng của nó đo được là bao nhiêu?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DE850E9-C099-536B-328F-F52F75901BF9}"/>
              </a:ext>
            </a:extLst>
          </p:cNvPr>
          <p:cNvGrpSpPr/>
          <p:nvPr/>
        </p:nvGrpSpPr>
        <p:grpSpPr>
          <a:xfrm>
            <a:off x="65493" y="430425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xmlns="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17" name="Picture 2" descr="http://convergenceconsultinggroup.com/wp-content/uploads/2013/10/Services_Comprehensive_sm.jpg">
            <a:extLst>
              <a:ext uri="{FF2B5EF4-FFF2-40B4-BE49-F238E27FC236}">
                <a16:creationId xmlns:a16="http://schemas.microsoft.com/office/drawing/2014/main" xmlns="" id="{89F0903A-6D14-7087-B2CD-A94AB372A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8203" y="2830601"/>
            <a:ext cx="3972797" cy="3972797"/>
          </a:xfrm>
          <a:prstGeom prst="rect">
            <a:avLst/>
          </a:prstGeom>
          <a:noFill/>
        </p:spPr>
      </p:pic>
      <p:sp>
        <p:nvSpPr>
          <p:cNvPr id="18" name="Rectangle 1026060">
            <a:extLst>
              <a:ext uri="{FF2B5EF4-FFF2-40B4-BE49-F238E27FC236}">
                <a16:creationId xmlns:a16="http://schemas.microsoft.com/office/drawing/2014/main" xmlns="" id="{87AA3FB3-E05F-79B0-93E6-0B0B876D0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378548"/>
            <a:ext cx="2419640" cy="43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287338" indent="-287338" algn="ctr" defTabSz="1095375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Blip>
                <a:blip r:embed="rId5"/>
              </a:buBlip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g = 9,78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Rectangle 1026060">
            <a:extLst>
              <a:ext uri="{FF2B5EF4-FFF2-40B4-BE49-F238E27FC236}">
                <a16:creationId xmlns:a16="http://schemas.microsoft.com/office/drawing/2014/main" xmlns="" id="{864249E3-0F11-9BF9-DECB-5B5D5FA0F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54396"/>
            <a:ext cx="3205655" cy="43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287338" indent="-287338" algn="ctr" defTabSz="1095375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Blip>
                <a:blip r:embed="rId5"/>
              </a:buBlip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g = 9,80m/s</a:t>
            </a:r>
            <a:r>
              <a:rPr lang="en-US" alt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026060">
            <a:extLst>
              <a:ext uri="{FF2B5EF4-FFF2-40B4-BE49-F238E27FC236}">
                <a16:creationId xmlns:a16="http://schemas.microsoft.com/office/drawing/2014/main" xmlns="" id="{0350F05C-F076-D5AB-4B84-FCEFC2E64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385" y="2474038"/>
            <a:ext cx="1958506" cy="43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algn="ctr" defTabSz="1095375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Ở địa cực</a:t>
            </a:r>
            <a:endParaRPr lang="en-US" alt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026060">
            <a:extLst>
              <a:ext uri="{FF2B5EF4-FFF2-40B4-BE49-F238E27FC236}">
                <a16:creationId xmlns:a16="http://schemas.microsoft.com/office/drawing/2014/main" xmlns="" id="{246625DC-B3A8-25F6-18CC-41557E288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859" y="4060675"/>
            <a:ext cx="1958506" cy="43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algn="ctr" defTabSz="1095375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Ở xích đạo</a:t>
            </a:r>
            <a:endParaRPr lang="en-US" alt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99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5.000"/>
  <p:tag name="ISPRING_PRESENTER_ID" val="{455A00FF-EE10-4109-B9C5-822D74485E4B}"/>
  <p:tag name="ISPRING_PLAYER_PLAYLIST_ID" val="2f613963f76c8d8f168fd2250e41ce499e0c9177"/>
  <p:tag name="GENSWF_SLIDE_TITLE" val="Trang nền"/>
  <p:tag name="ISPRING_SLIDE_ID_2" val="{873850E0-16AB-4425-9A1B-2E7510338CC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962</Words>
  <PresentationFormat>Custom</PresentationFormat>
  <Paragraphs>114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2022-09-16T15:58:44Z</dcterms:created>
  <dcterms:modified xsi:type="dcterms:W3CDTF">2022-09-16T15:58:56Z</dcterms:modified>
</cp:coreProperties>
</file>