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72" r:id="rId2"/>
    <p:sldId id="413" r:id="rId3"/>
    <p:sldId id="408" r:id="rId4"/>
    <p:sldId id="279" r:id="rId5"/>
    <p:sldId id="347" r:id="rId6"/>
    <p:sldId id="402" r:id="rId7"/>
    <p:sldId id="414" r:id="rId8"/>
    <p:sldId id="404" r:id="rId9"/>
    <p:sldId id="410" r:id="rId10"/>
    <p:sldId id="415" r:id="rId11"/>
    <p:sldId id="314" r:id="rId12"/>
    <p:sldId id="330" r:id="rId13"/>
    <p:sldId id="3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EF4B66"/>
    <a:srgbClr val="7193A9"/>
    <a:srgbClr val="0000FF"/>
    <a:srgbClr val="48C0B6"/>
    <a:srgbClr val="CC3300"/>
    <a:srgbClr val="FFDAAB"/>
    <a:srgbClr val="0FB7BD"/>
    <a:srgbClr val="048DA4"/>
    <a:srgbClr val="00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 autoAdjust="0"/>
    <p:restoredTop sz="94650"/>
  </p:normalViewPr>
  <p:slideViewPr>
    <p:cSldViewPr snapToGrid="0" showGuides="1">
      <p:cViewPr varScale="1">
        <p:scale>
          <a:sx n="106" d="100"/>
          <a:sy n="106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pPr algn="ctr"/>
          <a:r>
            <a:rPr lang="en-US" dirty="0"/>
            <a:t>Vocabulary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pPr algn="ctr"/>
          <a:r>
            <a:rPr lang="en-US" dirty="0"/>
            <a:t>Grammar 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pPr algn="ctr"/>
          <a:r>
            <a:rPr lang="en-US" dirty="0"/>
            <a:t>Project: Making a poster</a:t>
          </a:r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D1A2B-2A99-4A9C-86DA-7080FFAECBDF}" type="presOf" srcId="{7E720DC9-A326-4280-AD54-230CB08BDB67}" destId="{68AF96BA-2B11-4470-B9C3-000D46886C52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B3E0685-7369-4AFB-99AF-97276EC8F144}" type="presOf" srcId="{F359A7F1-BCE8-4CF0-887C-4286C958CB8E}" destId="{F55AF14A-86B0-4B67-A18B-AB596E826A68}" srcOrd="0" destOrd="0" presId="urn:microsoft.com/office/officeart/2008/layout/VerticalAccentList"/>
    <dgm:cxn modelId="{DD0C59A2-3F8F-48FB-B149-63BA3906D34F}" type="presOf" srcId="{D0361850-F820-4483-BE64-DB2A8B913F44}" destId="{87C1876D-D292-4260-AE19-EFE00827F60D}" srcOrd="0" destOrd="0" presId="urn:microsoft.com/office/officeart/2008/layout/VerticalAccentList"/>
    <dgm:cxn modelId="{8017B814-79AE-49BD-95BA-605396ADEEA2}" type="presOf" srcId="{BDC1493D-FBBD-4B1B-8D02-EF9346592A01}" destId="{7EE42D12-6FC0-432E-B13D-348FAA3019E8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39038F92-A168-4A4A-812A-5360F420851C}" type="presOf" srcId="{7C374F37-6E76-4D85-98D1-1E3389BE0E74}" destId="{58013576-29AF-479D-8A1F-0D285327867C}" srcOrd="0" destOrd="0" presId="urn:microsoft.com/office/officeart/2008/layout/VerticalAccentList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3A1905DC-A5FB-4DAE-8FE3-FB4C66807687}" type="presOf" srcId="{4B3AF590-F5B3-4E50-983F-332FF45B0BF3}" destId="{CE9643F3-B266-43EE-939B-D2CA20AAA601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1E5F0C3-0AFD-442E-ACDA-28C1A76771E3}" type="presOf" srcId="{ACAB3453-E635-455B-AFA7-F68631D0FCE5}" destId="{E846787F-960D-4743-AFC6-C0DAC4E32B1A}" srcOrd="0" destOrd="0" presId="urn:microsoft.com/office/officeart/2008/layout/VerticalAccentList"/>
    <dgm:cxn modelId="{7BFE86A5-56FD-43FE-84F9-BC238B4CDACC}" type="presParOf" srcId="{E846787F-960D-4743-AFC6-C0DAC4E32B1A}" destId="{FBECC6BC-35C8-4D73-8C82-F6242B5D12A7}" srcOrd="0" destOrd="0" presId="urn:microsoft.com/office/officeart/2008/layout/VerticalAccentList"/>
    <dgm:cxn modelId="{4291F7C7-3572-479A-843F-632D5A72123A}" type="presParOf" srcId="{FBECC6BC-35C8-4D73-8C82-F6242B5D12A7}" destId="{F55AF14A-86B0-4B67-A18B-AB596E826A68}" srcOrd="0" destOrd="0" presId="urn:microsoft.com/office/officeart/2008/layout/VerticalAccentList"/>
    <dgm:cxn modelId="{E03F0B08-D24E-4649-A95C-E4652495539E}" type="presParOf" srcId="{E846787F-960D-4743-AFC6-C0DAC4E32B1A}" destId="{68E1015F-0882-4FA8-8FDE-1AFB66FCD4DA}" srcOrd="1" destOrd="0" presId="urn:microsoft.com/office/officeart/2008/layout/VerticalAccentList"/>
    <dgm:cxn modelId="{1980B2B3-2CEB-40E9-B0B7-FB023E61E844}" type="presParOf" srcId="{68E1015F-0882-4FA8-8FDE-1AFB66FCD4DA}" destId="{F097B7CF-60C7-4E50-9224-C78313D55970}" srcOrd="0" destOrd="0" presId="urn:microsoft.com/office/officeart/2008/layout/VerticalAccentList"/>
    <dgm:cxn modelId="{8CE1A0C7-C987-43E5-81DB-83A3D184005E}" type="presParOf" srcId="{68E1015F-0882-4FA8-8FDE-1AFB66FCD4DA}" destId="{F3E8A5E3-98CD-438E-9484-0DEB08FEF9D4}" srcOrd="1" destOrd="0" presId="urn:microsoft.com/office/officeart/2008/layout/VerticalAccentList"/>
    <dgm:cxn modelId="{C9144AAA-8E19-440F-B39A-A8E07120D0AF}" type="presParOf" srcId="{68E1015F-0882-4FA8-8FDE-1AFB66FCD4DA}" destId="{D4A5C8F4-EFE4-4167-A6FA-01CFC1C55E0D}" srcOrd="2" destOrd="0" presId="urn:microsoft.com/office/officeart/2008/layout/VerticalAccentList"/>
    <dgm:cxn modelId="{CDBFBD83-5197-4D41-B821-9C49F4B20255}" type="presParOf" srcId="{68E1015F-0882-4FA8-8FDE-1AFB66FCD4DA}" destId="{6D302C33-5C2D-445A-B2A7-A423E9E4C411}" srcOrd="3" destOrd="0" presId="urn:microsoft.com/office/officeart/2008/layout/VerticalAccentList"/>
    <dgm:cxn modelId="{756215DD-B2BE-441E-B960-B36C1E9D342A}" type="presParOf" srcId="{68E1015F-0882-4FA8-8FDE-1AFB66FCD4DA}" destId="{6B499179-454E-4A73-92FB-AF8A159DAAA9}" srcOrd="4" destOrd="0" presId="urn:microsoft.com/office/officeart/2008/layout/VerticalAccentList"/>
    <dgm:cxn modelId="{FA551A00-5503-470D-9323-5E5D3007ADB3}" type="presParOf" srcId="{68E1015F-0882-4FA8-8FDE-1AFB66FCD4DA}" destId="{DDEB82FA-73D1-46AB-AB81-361DFACA0A4C}" srcOrd="5" destOrd="0" presId="urn:microsoft.com/office/officeart/2008/layout/VerticalAccentList"/>
    <dgm:cxn modelId="{787F098C-E620-49CA-BE71-DDA8612B6514}" type="presParOf" srcId="{68E1015F-0882-4FA8-8FDE-1AFB66FCD4DA}" destId="{87CB067E-A715-4E4C-AE3F-03C2D0F2E46A}" srcOrd="6" destOrd="0" presId="urn:microsoft.com/office/officeart/2008/layout/VerticalAccentList"/>
    <dgm:cxn modelId="{53D4511B-6F3E-498E-9975-575A73C4A80B}" type="presParOf" srcId="{68E1015F-0882-4FA8-8FDE-1AFB66FCD4DA}" destId="{87C1876D-D292-4260-AE19-EFE00827F60D}" srcOrd="7" destOrd="0" presId="urn:microsoft.com/office/officeart/2008/layout/VerticalAccentList"/>
    <dgm:cxn modelId="{5C76B023-A735-4387-A872-DAA8626B7BB3}" type="presParOf" srcId="{E846787F-960D-4743-AFC6-C0DAC4E32B1A}" destId="{426BA95E-35A4-4EDD-AB7D-CBD3ACBF5FAC}" srcOrd="2" destOrd="0" presId="urn:microsoft.com/office/officeart/2008/layout/VerticalAccentList"/>
    <dgm:cxn modelId="{21A5E5C4-7253-43EA-86E3-4771E99FDE77}" type="presParOf" srcId="{E846787F-960D-4743-AFC6-C0DAC4E32B1A}" destId="{253B6541-FA96-4E99-A6F4-E99E92EF007A}" srcOrd="3" destOrd="0" presId="urn:microsoft.com/office/officeart/2008/layout/VerticalAccentList"/>
    <dgm:cxn modelId="{99B32E21-6D3D-4F74-8D63-AC8978605A9D}" type="presParOf" srcId="{253B6541-FA96-4E99-A6F4-E99E92EF007A}" destId="{CE9643F3-B266-43EE-939B-D2CA20AAA601}" srcOrd="0" destOrd="0" presId="urn:microsoft.com/office/officeart/2008/layout/VerticalAccentList"/>
    <dgm:cxn modelId="{E1E0EA6C-988E-4A0C-BF37-E33AC8AA3A6F}" type="presParOf" srcId="{E846787F-960D-4743-AFC6-C0DAC4E32B1A}" destId="{6B49BE83-BF86-4346-B4AA-D14E2D1EE8D3}" srcOrd="4" destOrd="0" presId="urn:microsoft.com/office/officeart/2008/layout/VerticalAccentList"/>
    <dgm:cxn modelId="{5699DA3B-2A7A-4AB8-B76F-BC427A0968E5}" type="presParOf" srcId="{6B49BE83-BF86-4346-B4AA-D14E2D1EE8D3}" destId="{6932007E-BFF1-474A-AAEB-7AC2F683094E}" srcOrd="0" destOrd="0" presId="urn:microsoft.com/office/officeart/2008/layout/VerticalAccentList"/>
    <dgm:cxn modelId="{52968989-CBD8-4AEE-BEB6-C3AD7B68AD3D}" type="presParOf" srcId="{6B49BE83-BF86-4346-B4AA-D14E2D1EE8D3}" destId="{B44D1DF5-76B2-4FA5-A1B7-6513455CDC7C}" srcOrd="1" destOrd="0" presId="urn:microsoft.com/office/officeart/2008/layout/VerticalAccentList"/>
    <dgm:cxn modelId="{A928F29B-A6B3-4E0F-916F-5B84668BB229}" type="presParOf" srcId="{6B49BE83-BF86-4346-B4AA-D14E2D1EE8D3}" destId="{1890C6C4-FE54-458F-841C-1E6F98E93A81}" srcOrd="2" destOrd="0" presId="urn:microsoft.com/office/officeart/2008/layout/VerticalAccentList"/>
    <dgm:cxn modelId="{A63FAED7-2FE7-40EB-ADF6-093D7D398489}" type="presParOf" srcId="{6B49BE83-BF86-4346-B4AA-D14E2D1EE8D3}" destId="{DBF430FF-772F-4E76-A32B-4FDF2C3F4739}" srcOrd="3" destOrd="0" presId="urn:microsoft.com/office/officeart/2008/layout/VerticalAccentList"/>
    <dgm:cxn modelId="{D57827CB-4805-47AE-905D-76A678982C07}" type="presParOf" srcId="{6B49BE83-BF86-4346-B4AA-D14E2D1EE8D3}" destId="{5D3FB7F4-6951-4FA8-B484-78C45CCC6F69}" srcOrd="4" destOrd="0" presId="urn:microsoft.com/office/officeart/2008/layout/VerticalAccentList"/>
    <dgm:cxn modelId="{6330D6E2-E308-4D75-925C-A9BA9D027D96}" type="presParOf" srcId="{6B49BE83-BF86-4346-B4AA-D14E2D1EE8D3}" destId="{D3726249-2DC6-40D9-8E4D-818EFFC8A2D0}" srcOrd="5" destOrd="0" presId="urn:microsoft.com/office/officeart/2008/layout/VerticalAccentList"/>
    <dgm:cxn modelId="{2DA93655-1008-41AA-9189-D489279DA5B5}" type="presParOf" srcId="{6B49BE83-BF86-4346-B4AA-D14E2D1EE8D3}" destId="{9609BAC6-C356-41DB-B1E7-93332BB75278}" srcOrd="6" destOrd="0" presId="urn:microsoft.com/office/officeart/2008/layout/VerticalAccentList"/>
    <dgm:cxn modelId="{A59D1601-8725-4163-B1FB-18560FCAE57A}" type="presParOf" srcId="{6B49BE83-BF86-4346-B4AA-D14E2D1EE8D3}" destId="{7EE42D12-6FC0-432E-B13D-348FAA3019E8}" srcOrd="7" destOrd="0" presId="urn:microsoft.com/office/officeart/2008/layout/VerticalAccentList"/>
    <dgm:cxn modelId="{DC90856E-7507-43EF-A055-55BB462A1916}" type="presParOf" srcId="{E846787F-960D-4743-AFC6-C0DAC4E32B1A}" destId="{BE9B0E33-941C-49DE-ACE8-C0B809929C89}" srcOrd="5" destOrd="0" presId="urn:microsoft.com/office/officeart/2008/layout/VerticalAccentList"/>
    <dgm:cxn modelId="{8C3ED0DE-7C0A-468C-9E66-DE53834264BB}" type="presParOf" srcId="{E846787F-960D-4743-AFC6-C0DAC4E32B1A}" destId="{D9A248E0-174F-4A54-AB78-40BD213867F8}" srcOrd="6" destOrd="0" presId="urn:microsoft.com/office/officeart/2008/layout/VerticalAccentList"/>
    <dgm:cxn modelId="{CC68F113-3C02-433C-BF7E-7AD3B11DBDF5}" type="presParOf" srcId="{D9A248E0-174F-4A54-AB78-40BD213867F8}" destId="{68AF96BA-2B11-4470-B9C3-000D46886C52}" srcOrd="0" destOrd="0" presId="urn:microsoft.com/office/officeart/2008/layout/VerticalAccentList"/>
    <dgm:cxn modelId="{835AA747-0583-4250-902A-AB608AB9D4C3}" type="presParOf" srcId="{E846787F-960D-4743-AFC6-C0DAC4E32B1A}" destId="{414A5E32-3BD1-4A8E-9A3F-8E3DA3A90AC0}" srcOrd="7" destOrd="0" presId="urn:microsoft.com/office/officeart/2008/layout/VerticalAccentList"/>
    <dgm:cxn modelId="{F439A964-7511-4552-89B8-C64C775FA57B}" type="presParOf" srcId="{414A5E32-3BD1-4A8E-9A3F-8E3DA3A90AC0}" destId="{B8FB2B6F-DBFF-4A1D-9DEB-91D3C5AA6CAF}" srcOrd="0" destOrd="0" presId="urn:microsoft.com/office/officeart/2008/layout/VerticalAccentList"/>
    <dgm:cxn modelId="{2B68B6D6-0DA3-4A84-8A97-99432ADFEA94}" type="presParOf" srcId="{414A5E32-3BD1-4A8E-9A3F-8E3DA3A90AC0}" destId="{388A6533-04E5-4573-8CC4-8D5782C69BE7}" srcOrd="1" destOrd="0" presId="urn:microsoft.com/office/officeart/2008/layout/VerticalAccentList"/>
    <dgm:cxn modelId="{874A87E3-C9D4-416E-96A2-DD4E4FB90606}" type="presParOf" srcId="{414A5E32-3BD1-4A8E-9A3F-8E3DA3A90AC0}" destId="{E8FE21CC-2A3F-4F7C-B09D-E8FEAD3765CF}" srcOrd="2" destOrd="0" presId="urn:microsoft.com/office/officeart/2008/layout/VerticalAccentList"/>
    <dgm:cxn modelId="{564FE2F6-9A80-46BD-B127-ED6C1A52C67B}" type="presParOf" srcId="{414A5E32-3BD1-4A8E-9A3F-8E3DA3A90AC0}" destId="{22C713CD-67F8-4A7C-AB78-5D636FD64CE1}" srcOrd="3" destOrd="0" presId="urn:microsoft.com/office/officeart/2008/layout/VerticalAccentList"/>
    <dgm:cxn modelId="{1E0F71C2-8CFE-4D00-9EB8-757A8FA97DE4}" type="presParOf" srcId="{414A5E32-3BD1-4A8E-9A3F-8E3DA3A90AC0}" destId="{84623B81-9945-4B56-BC32-56587510BD00}" srcOrd="4" destOrd="0" presId="urn:microsoft.com/office/officeart/2008/layout/VerticalAccentList"/>
    <dgm:cxn modelId="{2AA5555E-A370-4535-B343-C4F3E3038332}" type="presParOf" srcId="{414A5E32-3BD1-4A8E-9A3F-8E3DA3A90AC0}" destId="{2A910F6E-7F08-4C6E-9656-D0C6E3C12348}" srcOrd="5" destOrd="0" presId="urn:microsoft.com/office/officeart/2008/layout/VerticalAccentList"/>
    <dgm:cxn modelId="{70CD6D2D-5C36-4367-A603-C32CFF82EFBD}" type="presParOf" srcId="{414A5E32-3BD1-4A8E-9A3F-8E3DA3A90AC0}" destId="{9F583B51-3E4D-4E06-BC9A-6512E6BAF584}" srcOrd="6" destOrd="0" presId="urn:microsoft.com/office/officeart/2008/layout/VerticalAccentList"/>
    <dgm:cxn modelId="{287F87A0-C788-4A5F-AC8E-8D84CA732713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>
        <a:xfrm>
          <a:off x="1022357" y="6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65"/>
        <a:ext cx="5087770" cy="462524"/>
      </dsp:txXfrm>
    </dsp:sp>
    <dsp:sp modelId="{F097B7CF-60C7-4E50-9224-C78313D55970}">
      <dsp:nvSpPr>
        <dsp:cNvPr id="0" name=""/>
        <dsp:cNvSpPr/>
      </dsp:nvSpPr>
      <dsp:spPr>
        <a:xfrm>
          <a:off x="1022357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37472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453151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168266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3883945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59906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314740" y="462589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>
        <a:xfrm>
          <a:off x="1022357" y="556807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Vocabulary</a:t>
          </a:r>
        </a:p>
      </dsp:txBody>
      <dsp:txXfrm>
        <a:off x="1022357" y="556807"/>
        <a:ext cx="5153911" cy="753743"/>
      </dsp:txXfrm>
    </dsp:sp>
    <dsp:sp modelId="{CE9643F3-B266-43EE-939B-D2CA20AAA601}">
      <dsp:nvSpPr>
        <dsp:cNvPr id="0" name=""/>
        <dsp:cNvSpPr/>
      </dsp:nvSpPr>
      <dsp:spPr>
        <a:xfrm>
          <a:off x="1022357" y="1470025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1470025"/>
        <a:ext cx="5087770" cy="462524"/>
      </dsp:txXfrm>
    </dsp:sp>
    <dsp:sp modelId="{6932007E-BFF1-474A-AAEB-7AC2F683094E}">
      <dsp:nvSpPr>
        <dsp:cNvPr id="0" name=""/>
        <dsp:cNvSpPr/>
      </dsp:nvSpPr>
      <dsp:spPr>
        <a:xfrm>
          <a:off x="1022357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37472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453151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168266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3883945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59906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314740" y="193255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>
        <a:xfrm>
          <a:off x="1022357" y="202676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Grammar </a:t>
          </a:r>
        </a:p>
      </dsp:txBody>
      <dsp:txXfrm>
        <a:off x="1022357" y="2026768"/>
        <a:ext cx="5153911" cy="753743"/>
      </dsp:txXfrm>
    </dsp:sp>
    <dsp:sp modelId="{68AF96BA-2B11-4470-B9C3-000D46886C52}">
      <dsp:nvSpPr>
        <dsp:cNvPr id="0" name=""/>
        <dsp:cNvSpPr/>
      </dsp:nvSpPr>
      <dsp:spPr>
        <a:xfrm>
          <a:off x="1022357" y="2939986"/>
          <a:ext cx="5087770" cy="462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022357" y="2939986"/>
        <a:ext cx="5087770" cy="462524"/>
      </dsp:txXfrm>
    </dsp:sp>
    <dsp:sp modelId="{B8FB2B6F-DBFF-4A1D-9DEB-91D3C5AA6CAF}">
      <dsp:nvSpPr>
        <dsp:cNvPr id="0" name=""/>
        <dsp:cNvSpPr/>
      </dsp:nvSpPr>
      <dsp:spPr>
        <a:xfrm>
          <a:off x="1022357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37472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453151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168266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3883945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59906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314740" y="3402510"/>
          <a:ext cx="1190538" cy="94217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>
        <a:xfrm>
          <a:off x="1022357" y="3496728"/>
          <a:ext cx="5153911" cy="753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Project: Making a poster</a:t>
          </a:r>
        </a:p>
      </dsp:txBody>
      <dsp:txXfrm>
        <a:off x="1022357" y="3496728"/>
        <a:ext cx="5153911" cy="75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9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4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9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466D3-FE52-2E4D-8698-0F9B5D33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721" y="2435469"/>
            <a:ext cx="7667191" cy="4308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6281" y="1299581"/>
            <a:ext cx="6704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smtClean="0">
                <a:solidFill>
                  <a:srgbClr val="C00000"/>
                </a:solidFill>
                <a:latin typeface="I Want My TTR!" pitchFamily="2" charset="0"/>
              </a:rPr>
              <a:t>OUR ETHNIC GROUPS</a:t>
            </a:r>
            <a:endParaRPr lang="en-GB" sz="4800" b="1">
              <a:solidFill>
                <a:srgbClr val="C00000"/>
              </a:solidFill>
              <a:latin typeface="I Want My TTR!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63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465090" y="1896217"/>
            <a:ext cx="95044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 (Body)"/>
              </a:rPr>
              <a:t>In this lesson, you have: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more vocabulary items in the unit in different context.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</a:t>
            </a:r>
            <a:r>
              <a:rPr lang="en-US" sz="3200" i="1" dirty="0"/>
              <a:t>Yes / No </a:t>
            </a:r>
            <a:r>
              <a:rPr lang="en-US" sz="3200" dirty="0"/>
              <a:t>questions and </a:t>
            </a:r>
            <a:r>
              <a:rPr lang="en-US" sz="3200" i="1" dirty="0" err="1"/>
              <a:t>Wh</a:t>
            </a:r>
            <a:r>
              <a:rPr lang="en-US" sz="3200" dirty="0"/>
              <a:t>-questions.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/>
              <a:t>revised the use of countable and uncountable nouns.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/>
              <a:t>p</a:t>
            </a:r>
            <a:r>
              <a:rPr lang="en-US" sz="3200" smtClean="0"/>
              <a:t>resent your poster about our ethnic groups</a:t>
            </a:r>
            <a:r>
              <a:rPr lang="en-US" sz="3200" smtClean="0"/>
              <a:t>.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2486" y="2609590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16695"/>
            <a:ext cx="774746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Prepare for Unit 5 – Getting started.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33" y="3489337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53231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421158621"/>
              </p:ext>
            </p:extLst>
          </p:nvPr>
        </p:nvGraphicFramePr>
        <p:xfrm>
          <a:off x="2373718" y="1966921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193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340332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Mind </a:t>
            </a:r>
            <a:r>
              <a:rPr lang="en-US" smtClean="0">
                <a:solidFill>
                  <a:schemeClr val="tx1"/>
                </a:solidFill>
              </a:rPr>
              <a:t>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189427"/>
            <a:ext cx="5758577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Match the words and phrases with the pictures.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US" dirty="0">
                <a:solidFill>
                  <a:schemeClr val="tx1"/>
                </a:solidFill>
              </a:rPr>
              <a:t>: Complete the sentences with the word and phrases from the box.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9985" y="3311103"/>
            <a:ext cx="5755112" cy="10393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3: Write questions from the clues. </a:t>
            </a:r>
          </a:p>
          <a:p>
            <a:r>
              <a:rPr lang="en-GB" dirty="0">
                <a:solidFill>
                  <a:schemeClr val="tx1"/>
                </a:solidFill>
              </a:rPr>
              <a:t>Task 4:</a:t>
            </a:r>
            <a:r>
              <a:rPr lang="en-US" dirty="0">
                <a:solidFill>
                  <a:schemeClr val="tx1"/>
                </a:solidFill>
              </a:rPr>
              <a:t> There is one incorrect underlined word in each sentence. Circle and correct it.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989985" y="4609820"/>
            <a:ext cx="5743692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mtClean="0">
                <a:solidFill>
                  <a:schemeClr val="tx1"/>
                </a:solidFill>
              </a:rPr>
              <a:t>Project: OUR </a:t>
            </a:r>
            <a:r>
              <a:rPr lang="en-US">
                <a:solidFill>
                  <a:schemeClr val="tx1"/>
                </a:solidFill>
              </a:rPr>
              <a:t>ETHNIC </a:t>
            </a:r>
            <a:r>
              <a:rPr lang="en-US" smtClean="0">
                <a:solidFill>
                  <a:schemeClr val="tx1"/>
                </a:solidFill>
              </a:rPr>
              <a:t>GROUPS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992877" y="5554165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3806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321631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11885" y="46515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802789" y="1686746"/>
            <a:ext cx="1371829" cy="6348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618228"/>
            <a:ext cx="1371829" cy="9118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0" idx="0"/>
          </p:cNvCxnSpPr>
          <p:nvPr/>
        </p:nvCxnSpPr>
        <p:spPr>
          <a:xfrm>
            <a:off x="2802789" y="3830770"/>
            <a:ext cx="1427053" cy="8208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63894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cxnSpLocks/>
            <a:stCxn id="40" idx="1"/>
            <a:endCxn id="48" idx="0"/>
          </p:cNvCxnSpPr>
          <p:nvPr/>
        </p:nvCxnSpPr>
        <p:spPr>
          <a:xfrm rot="10800000" flipV="1">
            <a:off x="1884833" y="4952300"/>
            <a:ext cx="1427053" cy="6866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539761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0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56A9C5-5CE9-F74B-8C66-D83AB3BC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12" y="3036705"/>
            <a:ext cx="3174576" cy="14234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A99F09-B2A9-8E40-81A7-92F9A11F6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72357"/>
            <a:ext cx="4876800" cy="825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B5D3F-10B5-FB43-8C83-74611D2EF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42" y="1623157"/>
            <a:ext cx="3556000" cy="774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485765-9964-CF4D-886E-96C1A7346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75" y="5285643"/>
            <a:ext cx="61087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212707"/>
            <a:ext cx="64976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Match the words and phrases with the pictures.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7379" y="11912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164" y="10780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180" y="1736224"/>
            <a:ext cx="191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. weaving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2384" y="3831735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0042" y="1737913"/>
            <a:ext cx="2339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. folk dance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23111" y="1737913"/>
            <a:ext cx="2200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. open fire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8497" y="1737913"/>
            <a:ext cx="191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. fishing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56661" y="1719142"/>
            <a:ext cx="294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. minority group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81905-3C91-C446-BE37-6A46F9A62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5" y="2510935"/>
            <a:ext cx="2971800" cy="132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827E9C-10E6-E344-8F73-32ACC964A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502" y="2513319"/>
            <a:ext cx="2971800" cy="1333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659CF1-4AB1-0343-BE0F-1EBF435B9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231" y="2527466"/>
            <a:ext cx="2971800" cy="1308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2F29D6-29C0-3247-BD6B-9B410738C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217" y="4608682"/>
            <a:ext cx="2959100" cy="1346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115549-D607-9540-B453-9DF6D2FCA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5454" y="4583282"/>
            <a:ext cx="2971800" cy="1371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67F794-005A-5043-9B17-C4E90FD7D0FD}"/>
              </a:ext>
            </a:extLst>
          </p:cNvPr>
          <p:cNvSpPr txBox="1"/>
          <p:nvPr/>
        </p:nvSpPr>
        <p:spPr>
          <a:xfrm>
            <a:off x="4709675" y="3861466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70B95B6-D5AA-1C40-BCEB-607F4F195544}"/>
              </a:ext>
            </a:extLst>
          </p:cNvPr>
          <p:cNvSpPr txBox="1"/>
          <p:nvPr/>
        </p:nvSpPr>
        <p:spPr>
          <a:xfrm>
            <a:off x="8952359" y="3884595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407962-4D5F-BB4C-85AD-986FA27CBAA6}"/>
              </a:ext>
            </a:extLst>
          </p:cNvPr>
          <p:cNvSpPr txBox="1"/>
          <p:nvPr/>
        </p:nvSpPr>
        <p:spPr>
          <a:xfrm>
            <a:off x="2560040" y="5994313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F07A11-58B3-5149-BD85-27F062953833}"/>
              </a:ext>
            </a:extLst>
          </p:cNvPr>
          <p:cNvSpPr txBox="1"/>
          <p:nvPr/>
        </p:nvSpPr>
        <p:spPr>
          <a:xfrm>
            <a:off x="7485066" y="6043004"/>
            <a:ext cx="2301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___________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18047 0.3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18047 0.31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67578 0.319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5556 0.635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6" y="3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9622 0.63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3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57" y="1660733"/>
            <a:ext cx="11119229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09183"/>
            <a:ext cx="107065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Complete the sentences with the word and phrases from the box.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1094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096068"/>
            <a:ext cx="3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4692" y="1678728"/>
            <a:ext cx="1855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folk songs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88230" y="1673882"/>
            <a:ext cx="153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staircase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24312" y="1689747"/>
            <a:ext cx="1635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sticky rice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9546" y="1678728"/>
            <a:ext cx="273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communal house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48411" y="1667711"/>
            <a:ext cx="3166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F4B66"/>
                </a:solidFill>
              </a:rPr>
              <a:t>musical instruments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902" y="2249930"/>
            <a:ext cx="1228821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Minority groups have their own _________________ like the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tinh</a:t>
            </a:r>
            <a:r>
              <a:rPr lang="en-US" sz="2800" dirty="0"/>
              <a:t>, gong, </a:t>
            </a:r>
            <a:r>
              <a:rPr lang="en-US" sz="2800" i="1" dirty="0" err="1"/>
              <a:t>t’rung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The </a:t>
            </a:r>
            <a:r>
              <a:rPr lang="en-US" sz="2800" dirty="0" err="1"/>
              <a:t>Kinh</a:t>
            </a:r>
            <a:r>
              <a:rPr lang="en-US" sz="2800" dirty="0"/>
              <a:t> use __________ to make </a:t>
            </a:r>
            <a:r>
              <a:rPr lang="en-US" sz="2800" i="1" dirty="0"/>
              <a:t>banh </a:t>
            </a:r>
            <a:r>
              <a:rPr lang="en-US" sz="2800" i="1" dirty="0" err="1"/>
              <a:t>chung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i="1" dirty="0"/>
              <a:t>banh </a:t>
            </a:r>
            <a:r>
              <a:rPr lang="en-US" sz="2800" i="1" dirty="0" err="1"/>
              <a:t>tet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For most minority groups like the </a:t>
            </a:r>
            <a:r>
              <a:rPr lang="en-US" sz="2800" dirty="0" err="1"/>
              <a:t>Bahnar</a:t>
            </a:r>
            <a:r>
              <a:rPr lang="en-US" sz="2800" dirty="0"/>
              <a:t> and Ede, the ________________, usually known as </a:t>
            </a:r>
            <a:r>
              <a:rPr lang="en-US" sz="2800" dirty="0" err="1"/>
              <a:t>Rong</a:t>
            </a:r>
            <a:r>
              <a:rPr lang="en-US" sz="2800" dirty="0"/>
              <a:t> house, is the heart of the village.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4. My grandmother taught me to sing many ___________.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5. The __________of a Muong’s stilt house has an odd number of steps: 5, 7, or 9.</a:t>
            </a: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26823 0.1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1446 0.28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23268 0.38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49192 0.57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96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961 0.665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7264" y="1180991"/>
            <a:ext cx="510254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questions from the clues.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0199" y="2317391"/>
            <a:ext cx="11131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1. you / attend / the Khmer’s Moon Worship Festival / last year /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30199" y="3663446"/>
            <a:ext cx="1132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2. How many / ethnic minority groups / Viet Nam / 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245" y="2844225"/>
            <a:ext cx="11524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 Did you attend the Khmer’s Moon Worship Festival last year?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199" y="4186896"/>
            <a:ext cx="10558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How many ethnic minority groups are there in Viet Nam?</a:t>
            </a:r>
          </a:p>
        </p:txBody>
      </p:sp>
    </p:spTree>
    <p:extLst>
      <p:ext uri="{BB962C8B-B14F-4D97-AF65-F5344CB8AC3E}">
        <p14:creationId xmlns:p14="http://schemas.microsoft.com/office/powerpoint/2010/main" val="3128579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87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0199" y="9367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4659" y="11805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7444" y="107787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8787" y="1217146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Write questions from the clues.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199" y="2120189"/>
            <a:ext cx="11246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3. Where / the Hmong / live / ?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200" y="3334132"/>
            <a:ext cx="10767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4. What / you / do / the Ede’s Harvest Festival / last October / ?</a:t>
            </a:r>
          </a:p>
        </p:txBody>
      </p:sp>
      <p:sp>
        <p:nvSpPr>
          <p:cNvPr id="9" name="Rectangle 8"/>
          <p:cNvSpPr/>
          <p:nvPr/>
        </p:nvSpPr>
        <p:spPr>
          <a:xfrm>
            <a:off x="330199" y="4548075"/>
            <a:ext cx="10767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5. How old / minority children / when / they / start helping / the family / 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6110" y="2594864"/>
            <a:ext cx="10536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Where do the Hmong live?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6110" y="3829702"/>
            <a:ext cx="11009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What did you do at the Ede’s Harvest Festival last October?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0198" y="5459816"/>
            <a:ext cx="108616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→ How old are the minority children when they start helping the family? </a:t>
            </a:r>
          </a:p>
        </p:txBody>
      </p:sp>
    </p:spTree>
    <p:extLst>
      <p:ext uri="{BB962C8B-B14F-4D97-AF65-F5344CB8AC3E}">
        <p14:creationId xmlns:p14="http://schemas.microsoft.com/office/powerpoint/2010/main" val="2303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60901"/>
              </p:ext>
            </p:extLst>
          </p:nvPr>
        </p:nvGraphicFramePr>
        <p:xfrm>
          <a:off x="227123" y="1570134"/>
          <a:ext cx="11759019" cy="51446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473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5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225">
                <a:tc>
                  <a:txBody>
                    <a:bodyPr/>
                    <a:lstStyle/>
                    <a:p>
                      <a:pPr algn="ctr"/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Correct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825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1. A big stilt </a:t>
                      </a:r>
                      <a:r>
                        <a:rPr lang="en-US" sz="3000" u="sng" dirty="0"/>
                        <a:t>houses</a:t>
                      </a:r>
                      <a:r>
                        <a:rPr lang="en-US" sz="3000" dirty="0"/>
                        <a:t> stands on high </a:t>
                      </a:r>
                      <a:r>
                        <a:rPr lang="en-US" sz="3000" u="sng" dirty="0"/>
                        <a:t>posts</a:t>
                      </a:r>
                      <a:r>
                        <a:rPr lang="en-US" sz="3000" u="none" dirty="0"/>
                        <a:t>.</a:t>
                      </a:r>
                      <a:endParaRPr lang="en-US" sz="3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2. The </a:t>
                      </a:r>
                      <a:r>
                        <a:rPr lang="en-US" sz="3000" dirty="0" err="1"/>
                        <a:t>Lahu</a:t>
                      </a:r>
                      <a:r>
                        <a:rPr lang="en-US" sz="3000" dirty="0"/>
                        <a:t> build their houses from </a:t>
                      </a:r>
                      <a:r>
                        <a:rPr lang="en-US" sz="3000" u="sng" dirty="0"/>
                        <a:t>wood</a:t>
                      </a:r>
                      <a:r>
                        <a:rPr lang="en-US" sz="3000" dirty="0"/>
                        <a:t> and wild banana </a:t>
                      </a:r>
                      <a:r>
                        <a:rPr lang="en-US" sz="3000" u="sng" dirty="0"/>
                        <a:t>leave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3. </a:t>
                      </a:r>
                      <a:r>
                        <a:rPr lang="en-US" sz="3000" u="sng" dirty="0"/>
                        <a:t>Much</a:t>
                      </a:r>
                      <a:r>
                        <a:rPr lang="en-US" sz="3000" dirty="0"/>
                        <a:t> people in remote </a:t>
                      </a:r>
                      <a:r>
                        <a:rPr lang="en-US" sz="3000" u="sng" dirty="0"/>
                        <a:t>areas</a:t>
                      </a:r>
                      <a:r>
                        <a:rPr lang="en-US" sz="3000" dirty="0"/>
                        <a:t> travel on foot.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4. Most minority </a:t>
                      </a:r>
                      <a:r>
                        <a:rPr lang="en-US" sz="3000" u="sng" dirty="0"/>
                        <a:t>women</a:t>
                      </a:r>
                      <a:r>
                        <a:rPr lang="en-US" sz="3000" dirty="0"/>
                        <a:t> weave clothes and do </a:t>
                      </a:r>
                      <a:r>
                        <a:rPr lang="en-US" sz="3000" u="sng" dirty="0" err="1"/>
                        <a:t>houseworks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u="none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41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000" dirty="0"/>
                        <a:t>5. In the mountains, there is not </a:t>
                      </a:r>
                      <a:r>
                        <a:rPr lang="en-US" sz="3000" u="sng" dirty="0"/>
                        <a:t>many</a:t>
                      </a:r>
                      <a:r>
                        <a:rPr lang="en-US" sz="3000" dirty="0"/>
                        <a:t> land for growing </a:t>
                      </a:r>
                      <a:r>
                        <a:rPr lang="en-US" sz="3000" u="sng" dirty="0"/>
                        <a:t>crops</a:t>
                      </a:r>
                      <a:r>
                        <a:rPr lang="en-US" sz="3000" dirty="0"/>
                        <a:t>.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3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522505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2458" y="993863"/>
            <a:ext cx="10812844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There is one incorrect underlined word in each sentence. Circle and correct it.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8332" y="102102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1117" y="9183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47819" y="2329558"/>
            <a:ext cx="1634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house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47819" y="3256421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leaves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47819" y="4183284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Many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47819" y="4999952"/>
            <a:ext cx="2678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</a:rPr>
              <a:t>housework</a:t>
            </a:r>
            <a:endParaRPr lang="en-US" sz="3000" b="1" dirty="0">
              <a:solidFill>
                <a:srgbClr val="EF4B66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47818" y="5786197"/>
            <a:ext cx="230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→</a:t>
            </a:r>
            <a:r>
              <a:rPr lang="en-US" sz="3000" b="1" smtClean="0">
                <a:solidFill>
                  <a:srgbClr val="EF4B66"/>
                </a:solidFill>
                <a:ea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EF4B66"/>
                </a:solidFill>
                <a:ea typeface="Times New Roman" panose="02020603050405020304" pitchFamily="18" charset="0"/>
              </a:rPr>
              <a:t>much</a:t>
            </a:r>
          </a:p>
        </p:txBody>
      </p:sp>
      <p:sp>
        <p:nvSpPr>
          <p:cNvPr id="4" name="Oval 3"/>
          <p:cNvSpPr/>
          <p:nvPr/>
        </p:nvSpPr>
        <p:spPr>
          <a:xfrm>
            <a:off x="2101362" y="2272184"/>
            <a:ext cx="126609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2299" y="3458767"/>
            <a:ext cx="1010170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61117" y="4183284"/>
            <a:ext cx="107425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7551001" y="4999952"/>
            <a:ext cx="2010502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256210" y="5747298"/>
            <a:ext cx="1012706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88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4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4297</TotalTime>
  <Words>585</Words>
  <Application>Microsoft Office PowerPoint</Application>
  <PresentationFormat>Widescreen</PresentationFormat>
  <Paragraphs>109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Gothic Std B</vt:lpstr>
      <vt:lpstr>Calibri (Body)</vt:lpstr>
      <vt:lpstr>I Want My TTR!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662</cp:revision>
  <dcterms:created xsi:type="dcterms:W3CDTF">2020-12-09T02:04:09Z</dcterms:created>
  <dcterms:modified xsi:type="dcterms:W3CDTF">2023-06-08T07:50:55Z</dcterms:modified>
</cp:coreProperties>
</file>