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57854" y="882142"/>
            <a:ext cx="374269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</a:t>
            </a:r>
            <a:r>
              <a:rPr spc="-15" dirty="0"/>
              <a:t> </a:t>
            </a:r>
            <a:r>
              <a:rPr dirty="0"/>
              <a:t>7.</a:t>
            </a:r>
            <a:r>
              <a:rPr spc="-15" dirty="0"/>
              <a:t> </a:t>
            </a:r>
            <a:r>
              <a:rPr spc="-5" dirty="0"/>
              <a:t>THÀNH</a:t>
            </a:r>
            <a:r>
              <a:rPr spc="-10" dirty="0"/>
              <a:t> </a:t>
            </a:r>
            <a:r>
              <a:rPr dirty="0"/>
              <a:t>PHẦN</a:t>
            </a:r>
            <a:r>
              <a:rPr spc="-15" dirty="0"/>
              <a:t> </a:t>
            </a:r>
            <a:r>
              <a:rPr spc="-5" dirty="0"/>
              <a:t>CÂU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79" y="2057400"/>
            <a:ext cx="512064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5" dirty="0">
                <a:latin typeface="Times New Roman"/>
                <a:cs typeface="Times New Roman"/>
              </a:rPr>
              <a:t> Xác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khởi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eriod"/>
              <a:tabLst>
                <a:tab pos="23495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tuyệt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 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</a:t>
            </a:r>
            <a:r>
              <a:rPr sz="1800" dirty="0">
                <a:latin typeface="Times New Roman"/>
                <a:cs typeface="Times New Roman"/>
              </a:rPr>
              <a:t> tủy, 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 </a:t>
            </a:r>
            <a:r>
              <a:rPr sz="1800" spc="-5" dirty="0">
                <a:latin typeface="Times New Roman"/>
                <a:cs typeface="Times New Roman"/>
              </a:rPr>
              <a:t>nàn, </a:t>
            </a:r>
            <a:r>
              <a:rPr sz="1800" spc="5" dirty="0">
                <a:latin typeface="Times New Roman"/>
                <a:cs typeface="Times New Roman"/>
              </a:rPr>
              <a:t>thiếu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điều.</a:t>
            </a:r>
            <a:endParaRPr sz="1800">
              <a:latin typeface="Times New Roman"/>
              <a:cs typeface="Times New Roman"/>
            </a:endParaRPr>
          </a:p>
          <a:p>
            <a:pPr marL="4645025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Minh)</a:t>
            </a:r>
            <a:endParaRPr sz="180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buAutoNum type="arabicPeriod" startAt="2"/>
              <a:tabLst>
                <a:tab pos="25019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lĩnh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vực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  <a:p>
            <a:pPr marL="447421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3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hùng; chết,</a:t>
            </a:r>
            <a:r>
              <a:rPr sz="1800" spc="-5" dirty="0">
                <a:latin typeface="Times New Roman"/>
                <a:cs typeface="Times New Roman"/>
              </a:rPr>
              <a:t> anh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sẽ được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nhân.</a:t>
            </a:r>
            <a:endParaRPr sz="1800">
              <a:latin typeface="Times New Roman"/>
              <a:cs typeface="Times New Roman"/>
            </a:endParaRPr>
          </a:p>
          <a:p>
            <a:pPr marL="447421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(Vũ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AutoNum type="arabicPeriod" startAt="4"/>
              <a:tabLst>
                <a:tab pos="245745" algn="l"/>
              </a:tabLst>
            </a:pP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chê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trụy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chê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kỉ,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nhen,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>
              <a:latin typeface="Times New Roman"/>
              <a:cs typeface="Times New Roman"/>
            </a:endParaRPr>
          </a:p>
          <a:p>
            <a:pPr marL="4645025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nhờ </a:t>
            </a:r>
            <a:r>
              <a:rPr sz="1800" spc="-10" dirty="0">
                <a:latin typeface="Times New Roman"/>
                <a:cs typeface="Times New Roman"/>
              </a:rPr>
              <a:t>mẹ,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nhớn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 </a:t>
            </a:r>
            <a:r>
              <a:rPr sz="1800" spc="-5" dirty="0">
                <a:latin typeface="Times New Roman"/>
                <a:cs typeface="Times New Roman"/>
              </a:rPr>
              <a:t>vợ;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 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 </a:t>
            </a:r>
            <a:r>
              <a:rPr sz="1800" spc="-5" dirty="0">
                <a:latin typeface="Times New Roman"/>
                <a:cs typeface="Times New Roman"/>
              </a:rPr>
              <a:t>con.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chao</a:t>
            </a:r>
            <a:r>
              <a:rPr sz="1800" dirty="0">
                <a:latin typeface="Times New Roman"/>
                <a:cs typeface="Times New Roman"/>
              </a:rPr>
              <a:t> 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nam nhi!</a:t>
            </a:r>
            <a:endParaRPr sz="1800">
              <a:latin typeface="Times New Roman"/>
              <a:cs typeface="Times New Roman"/>
            </a:endParaRPr>
          </a:p>
          <a:p>
            <a:pPr marL="435991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AutoNum type="arabicPeriod" startAt="6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Ừ,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thì 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thiếu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 khao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nữa.</a:t>
            </a:r>
            <a:endParaRPr sz="1800">
              <a:latin typeface="Times New Roman"/>
              <a:cs typeface="Times New Roman"/>
            </a:endParaRPr>
          </a:p>
          <a:p>
            <a:pPr marL="453199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(Nam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7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tùm,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5" dirty="0">
                <a:latin typeface="Times New Roman"/>
                <a:cs typeface="Times New Roman"/>
              </a:rPr>
              <a:t> đài </a:t>
            </a:r>
            <a:r>
              <a:rPr sz="1800" spc="10" dirty="0">
                <a:latin typeface="Times New Roman"/>
                <a:cs typeface="Times New Roman"/>
              </a:rPr>
              <a:t>mấy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tòa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hiện.</a:t>
            </a:r>
            <a:endParaRPr sz="1800">
              <a:latin typeface="Times New Roman"/>
              <a:cs typeface="Times New Roman"/>
            </a:endParaRPr>
          </a:p>
          <a:p>
            <a:pPr marL="435991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(Phan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Bính)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600"/>
              </a:lnSpc>
              <a:spcBef>
                <a:spcPts val="10"/>
              </a:spcBef>
              <a:buAutoNum type="arabicPeriod" startAt="8"/>
              <a:tabLst>
                <a:tab pos="25781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 gục</a:t>
            </a:r>
            <a:r>
              <a:rPr sz="1800" spc="-5" dirty="0">
                <a:latin typeface="Times New Roman"/>
                <a:cs typeface="Times New Roman"/>
              </a:rPr>
              <a:t> ngã.</a:t>
            </a:r>
            <a:endParaRPr sz="180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30"/>
              </a:spcBef>
              <a:buAutoNum type="arabicPeriod" startAt="8"/>
              <a:tabLst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5" dirty="0">
                <a:latin typeface="Times New Roman"/>
                <a:cs typeface="Times New Roman"/>
              </a:rPr>
              <a:t> tôi,</a:t>
            </a:r>
            <a:r>
              <a:rPr sz="1800" dirty="0">
                <a:latin typeface="Times New Roman"/>
                <a:cs typeface="Times New Roman"/>
              </a:rPr>
              <a:t> đứa</a:t>
            </a:r>
            <a:r>
              <a:rPr sz="1800" spc="-5" dirty="0">
                <a:latin typeface="Times New Roman"/>
                <a:cs typeface="Times New Roman"/>
              </a:rPr>
              <a:t> nào</a:t>
            </a:r>
            <a:r>
              <a:rPr sz="1800" dirty="0">
                <a:latin typeface="Times New Roman"/>
                <a:cs typeface="Times New Roman"/>
              </a:rPr>
              <a:t> cũng</a:t>
            </a:r>
            <a:r>
              <a:rPr sz="1800" spc="-5" dirty="0">
                <a:latin typeface="Times New Roman"/>
                <a:cs typeface="Times New Roman"/>
              </a:rPr>
              <a:t> nghịch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 </a:t>
            </a:r>
            <a:r>
              <a:rPr sz="1800" dirty="0">
                <a:latin typeface="Times New Roman"/>
                <a:cs typeface="Times New Roman"/>
              </a:rPr>
              <a:t>ấy.</a:t>
            </a:r>
            <a:endParaRPr sz="1800">
              <a:latin typeface="Times New Roman"/>
              <a:cs typeface="Times New Roman"/>
            </a:endParaRPr>
          </a:p>
          <a:p>
            <a:pPr marL="418909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(Nguyên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Hồng)</a:t>
            </a:r>
            <a:endParaRPr sz="1800">
              <a:latin typeface="Times New Roman"/>
              <a:cs typeface="Times New Roman"/>
            </a:endParaRPr>
          </a:p>
          <a:p>
            <a:pPr marL="344170" marR="3288029" indent="-344170" algn="r">
              <a:lnSpc>
                <a:spcPct val="100000"/>
              </a:lnSpc>
              <a:spcBef>
                <a:spcPts val="540"/>
              </a:spcBef>
              <a:buAutoNum type="arabicPeriod" startAt="11"/>
              <a:tabLst>
                <a:tab pos="344170" algn="l"/>
              </a:tabLst>
            </a:pP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hiếu.</a:t>
            </a:r>
            <a:endParaRPr sz="1800">
              <a:latin typeface="Times New Roman"/>
              <a:cs typeface="Times New Roman"/>
            </a:endParaRPr>
          </a:p>
          <a:p>
            <a:pPr marR="3288029" algn="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30"/>
              </a:spcBef>
              <a:buAutoNum type="arabicPeriod" startAt="12"/>
              <a:tabLst>
                <a:tab pos="356870" algn="l"/>
              </a:tabLst>
            </a:pPr>
            <a:r>
              <a:rPr sz="1800" spc="-5" dirty="0">
                <a:latin typeface="Times New Roman"/>
                <a:cs typeface="Times New Roman"/>
              </a:rPr>
              <a:t>Lối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dị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nào, </a:t>
            </a:r>
            <a:r>
              <a:rPr sz="1800" dirty="0">
                <a:latin typeface="Times New Roman"/>
                <a:cs typeface="Times New Roman"/>
              </a:rPr>
              <a:t>chúng 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từng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biết.</a:t>
            </a:r>
            <a:endParaRPr sz="1800">
              <a:latin typeface="Times New Roman"/>
              <a:cs typeface="Times New Roman"/>
            </a:endParaRPr>
          </a:p>
          <a:p>
            <a:pPr marL="36734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AutoNum type="arabicPeriod" startAt="13"/>
              <a:tabLst>
                <a:tab pos="361315" algn="l"/>
              </a:tabLst>
            </a:pPr>
            <a:r>
              <a:rPr sz="1800" spc="-5" dirty="0">
                <a:latin typeface="Times New Roman"/>
                <a:cs typeface="Times New Roman"/>
              </a:rPr>
              <a:t>Bán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trèo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sấu,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chạy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cờ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dắt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tị.</a:t>
            </a:r>
            <a:endParaRPr sz="1800">
              <a:latin typeface="Times New Roman"/>
              <a:cs typeface="Times New Roman"/>
            </a:endParaRPr>
          </a:p>
          <a:p>
            <a:pPr marL="36156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>
              <a:latin typeface="Times New Roman"/>
              <a:cs typeface="Times New Roman"/>
            </a:endParaRPr>
          </a:p>
          <a:p>
            <a:pPr marL="255270" indent="-2432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/>
              <a:tabLst>
                <a:tab pos="2559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chính</a:t>
            </a:r>
            <a:r>
              <a:rPr sz="1800" b="1" spc="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trị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tuyệt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600"/>
              </a:lnSpc>
              <a:spcBef>
                <a:spcPts val="10"/>
              </a:spcBef>
            </a:pPr>
            <a:r>
              <a:rPr sz="1800" b="1" dirty="0">
                <a:latin typeface="Times New Roman"/>
                <a:cs typeface="Times New Roman"/>
              </a:rPr>
              <a:t>kinh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tế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xương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tủy,</a:t>
            </a:r>
            <a:r>
              <a:rPr sz="1800" dirty="0">
                <a:latin typeface="Times New Roman"/>
                <a:cs typeface="Times New Roman"/>
              </a:rPr>
              <a:t> 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thốn,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ta xơ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xác tiêu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điều.</a:t>
            </a:r>
            <a:endParaRPr sz="1800">
              <a:latin typeface="Times New Roman"/>
              <a:cs typeface="Times New Roman"/>
            </a:endParaRPr>
          </a:p>
          <a:p>
            <a:pPr marL="464502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Minh)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165"/>
              </a:spcBef>
              <a:buFont typeface="Times New Roman"/>
              <a:buAutoNum type="arabicPeriod" startAt="2"/>
              <a:tabLst>
                <a:tab pos="24066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lĩnh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vực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văn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  <a:p>
            <a:pPr marL="447421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Đồng)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3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Sống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hùng; </a:t>
            </a:r>
            <a:r>
              <a:rPr sz="1800" b="1" spc="-5" dirty="0">
                <a:latin typeface="Times New Roman"/>
                <a:cs typeface="Times New Roman"/>
              </a:rPr>
              <a:t>chết</a:t>
            </a:r>
            <a:r>
              <a:rPr sz="1800" spc="-5" dirty="0">
                <a:latin typeface="Times New Roman"/>
                <a:cs typeface="Times New Roman"/>
              </a:rPr>
              <a:t>, 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sẽ được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nhân.</a:t>
            </a:r>
            <a:endParaRPr sz="1800">
              <a:latin typeface="Times New Roman"/>
              <a:cs typeface="Times New Roman"/>
            </a:endParaRPr>
          </a:p>
          <a:p>
            <a:pPr marL="447421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(Vũ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0"/>
              </a:spcBef>
              <a:buFont typeface="Times New Roman"/>
              <a:buAutoNum type="arabicPeriod" startAt="4"/>
              <a:tabLst>
                <a:tab pos="243204" algn="l"/>
              </a:tabLst>
            </a:pPr>
            <a:r>
              <a:rPr sz="1800" b="1" dirty="0">
                <a:latin typeface="Times New Roman"/>
                <a:cs typeface="Times New Roman"/>
              </a:rPr>
              <a:t>Giàu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chê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trụy </a:t>
            </a:r>
            <a:r>
              <a:rPr sz="1800" spc="-5" dirty="0">
                <a:latin typeface="Times New Roman"/>
                <a:cs typeface="Times New Roman"/>
              </a:rPr>
              <a:t>lạc.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Nghèo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chê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nhen,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>
              <a:latin typeface="Times New Roman"/>
              <a:cs typeface="Times New Roman"/>
            </a:endParaRPr>
          </a:p>
          <a:p>
            <a:pPr marL="464502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Cao)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5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Bé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nhờ </a:t>
            </a:r>
            <a:r>
              <a:rPr sz="1800" spc="-10" dirty="0">
                <a:latin typeface="Times New Roman"/>
                <a:cs typeface="Times New Roman"/>
              </a:rPr>
              <a:t>mẹ,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cha; </a:t>
            </a:r>
            <a:r>
              <a:rPr sz="1800" b="1" spc="-5" dirty="0">
                <a:latin typeface="Times New Roman"/>
                <a:cs typeface="Times New Roman"/>
              </a:rPr>
              <a:t>nhớn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 </a:t>
            </a:r>
            <a:r>
              <a:rPr sz="1800" spc="-5" dirty="0">
                <a:latin typeface="Times New Roman"/>
                <a:cs typeface="Times New Roman"/>
              </a:rPr>
              <a:t>vợ;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già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 </a:t>
            </a:r>
            <a:r>
              <a:rPr sz="1800" spc="-5" dirty="0">
                <a:latin typeface="Times New Roman"/>
                <a:cs typeface="Times New Roman"/>
              </a:rPr>
              <a:t>con.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Úi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nam </a:t>
            </a:r>
            <a:r>
              <a:rPr sz="1800" spc="-5" dirty="0">
                <a:latin typeface="Times New Roman"/>
                <a:cs typeface="Times New Roman"/>
              </a:rPr>
              <a:t>nhi!</a:t>
            </a:r>
            <a:endParaRPr sz="1800">
              <a:latin typeface="Times New Roman"/>
              <a:cs typeface="Times New Roman"/>
            </a:endParaRPr>
          </a:p>
          <a:p>
            <a:pPr marL="435991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40"/>
              </a:spcBef>
              <a:buAutoNum type="arabicPeriod" startAt="6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Ừ,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dirty="0">
                <a:latin typeface="Times New Roman"/>
                <a:cs typeface="Times New Roman"/>
              </a:rPr>
              <a:t> thốn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 khao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dirty="0">
                <a:latin typeface="Times New Roman"/>
                <a:cs typeface="Times New Roman"/>
              </a:rPr>
              <a:t> 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nữa.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531995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(Nam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Cao)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7"/>
              <a:tabLst>
                <a:tab pos="243204" algn="l"/>
              </a:tabLst>
            </a:pPr>
            <a:r>
              <a:rPr sz="1800" b="1" dirty="0">
                <a:latin typeface="Times New Roman"/>
                <a:cs typeface="Times New Roman"/>
              </a:rPr>
              <a:t>Cây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voi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tùm,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lâu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đài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tòa ẩn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hiện.</a:t>
            </a:r>
            <a:endParaRPr sz="1800">
              <a:latin typeface="Times New Roman"/>
              <a:cs typeface="Times New Roman"/>
            </a:endParaRPr>
          </a:p>
          <a:p>
            <a:pPr marL="435991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(Phan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Bính)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  <a:buFont typeface="Times New Roman"/>
              <a:buAutoNum type="arabicPeriod" startAt="8"/>
              <a:tabLst>
                <a:tab pos="250825" algn="l"/>
              </a:tabLst>
            </a:pP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con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đã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trải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nhiều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thăng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trầm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cuộc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gục</a:t>
            </a:r>
            <a:r>
              <a:rPr sz="1800" spc="-5" dirty="0">
                <a:latin typeface="Times New Roman"/>
                <a:cs typeface="Times New Roman"/>
              </a:rPr>
              <a:t> ngã.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8"/>
              <a:tabLst>
                <a:tab pos="357505" algn="l"/>
              </a:tabLst>
            </a:pPr>
            <a:r>
              <a:rPr sz="1800" b="1" dirty="0">
                <a:latin typeface="Times New Roman"/>
                <a:cs typeface="Times New Roman"/>
              </a:rPr>
              <a:t>Mấy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đứa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 chúng</a:t>
            </a:r>
            <a:r>
              <a:rPr sz="1800" b="1" dirty="0">
                <a:latin typeface="Times New Roman"/>
                <a:cs typeface="Times New Roman"/>
              </a:rPr>
              <a:t> tôi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nghịch </a:t>
            </a:r>
            <a:r>
              <a:rPr sz="1800" dirty="0">
                <a:latin typeface="Times New Roman"/>
                <a:cs typeface="Times New Roman"/>
              </a:rPr>
              <a:t>như quỷ </a:t>
            </a:r>
            <a:r>
              <a:rPr sz="1800" spc="-5" dirty="0">
                <a:latin typeface="Times New Roman"/>
                <a:cs typeface="Times New Roman"/>
              </a:rPr>
              <a:t>sứ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ấy.</a:t>
            </a:r>
            <a:endParaRPr sz="1800">
              <a:latin typeface="Times New Roman"/>
              <a:cs typeface="Times New Roman"/>
            </a:endParaRPr>
          </a:p>
          <a:p>
            <a:pPr marL="418909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(Nguyên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Hồng)</a:t>
            </a:r>
            <a:endParaRPr sz="1800">
              <a:latin typeface="Times New Roman"/>
              <a:cs typeface="Times New Roman"/>
            </a:endParaRPr>
          </a:p>
          <a:p>
            <a:pPr marL="344805" marR="3237865" indent="-344805" algn="r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11"/>
              <a:tabLst>
                <a:tab pos="3448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Hai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mẹ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hiếu.</a:t>
            </a:r>
            <a:endParaRPr sz="1800">
              <a:latin typeface="Times New Roman"/>
              <a:cs typeface="Times New Roman"/>
            </a:endParaRPr>
          </a:p>
          <a:p>
            <a:pPr marR="3288665" algn="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12"/>
              <a:tabLst>
                <a:tab pos="3575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Lối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ăn ở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Hồ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tịch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giản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dị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nào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biết.</a:t>
            </a:r>
            <a:endParaRPr sz="1800">
              <a:latin typeface="Times New Roman"/>
              <a:cs typeface="Times New Roman"/>
            </a:endParaRPr>
          </a:p>
          <a:p>
            <a:pPr marL="36734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Font typeface="Times New Roman"/>
              <a:buAutoNum type="arabicPeriod" startAt="13"/>
              <a:tabLst>
                <a:tab pos="368300" algn="l"/>
              </a:tabLst>
            </a:pPr>
            <a:r>
              <a:rPr sz="1800" b="1" dirty="0">
                <a:latin typeface="Times New Roman"/>
                <a:cs typeface="Times New Roman"/>
              </a:rPr>
              <a:t>Bán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lạc,</a:t>
            </a:r>
            <a:r>
              <a:rPr sz="1800" b="1" spc="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trèo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sấu,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cá,</a:t>
            </a:r>
            <a:r>
              <a:rPr sz="1800" b="1" spc="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làm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tính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chạy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cờ</a:t>
            </a:r>
            <a:r>
              <a:rPr sz="1800" b="1" spc="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hiệu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dắt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tắc tị.</a:t>
            </a:r>
            <a:endParaRPr sz="1800">
              <a:latin typeface="Times New Roman"/>
              <a:cs typeface="Times New Roman"/>
            </a:endParaRPr>
          </a:p>
          <a:p>
            <a:pPr marL="36156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Phụng)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10387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Chuyển</a:t>
            </a:r>
            <a:r>
              <a:rPr sz="1800" b="1" dirty="0">
                <a:latin typeface="Times New Roman"/>
                <a:cs typeface="Times New Roman"/>
              </a:rPr>
              <a:t> các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dirty="0">
                <a:latin typeface="Times New Roman"/>
                <a:cs typeface="Times New Roman"/>
              </a:rPr>
              <a:t> có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dirty="0">
                <a:latin typeface="Times New Roman"/>
                <a:cs typeface="Times New Roman"/>
              </a:rPr>
              <a:t> phần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khởi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ngữ: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được.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 </a:t>
            </a:r>
            <a:r>
              <a:rPr sz="1800" spc="-5" dirty="0">
                <a:latin typeface="Times New Roman"/>
                <a:cs typeface="Times New Roman"/>
              </a:rPr>
              <a:t>được.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giờ</a:t>
            </a:r>
            <a:r>
              <a:rPr sz="1800" spc="-5" dirty="0">
                <a:latin typeface="Times New Roman"/>
                <a:cs typeface="Times New Roman"/>
              </a:rPr>
              <a:t> mặc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 áo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" dirty="0">
                <a:latin typeface="Times New Roman"/>
                <a:cs typeface="Times New Roman"/>
              </a:rPr>
              <a:t> nữa.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" dirty="0">
                <a:latin typeface="Times New Roman"/>
                <a:cs typeface="Times New Roman"/>
              </a:rPr>
              <a:t> yêu quê 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tôi.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ngày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" dirty="0">
                <a:latin typeface="Times New Roman"/>
                <a:cs typeface="Times New Roman"/>
              </a:rPr>
              <a:t> 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-5" dirty="0">
                <a:latin typeface="Times New Roman"/>
                <a:cs typeface="Times New Roman"/>
              </a:rPr>
              <a:t> 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</a:t>
            </a:r>
            <a:r>
              <a:rPr sz="1800" dirty="0">
                <a:latin typeface="Times New Roman"/>
                <a:cs typeface="Times New Roman"/>
              </a:rPr>
              <a:t> nhưng</a:t>
            </a:r>
            <a:r>
              <a:rPr sz="1800" spc="-5" dirty="0">
                <a:latin typeface="Times New Roman"/>
                <a:cs typeface="Times New Roman"/>
              </a:rPr>
              <a:t> chưa</a:t>
            </a:r>
            <a:r>
              <a:rPr sz="1800" dirty="0">
                <a:latin typeface="Times New Roman"/>
                <a:cs typeface="Times New Roman"/>
              </a:rPr>
              <a:t> biết </a:t>
            </a:r>
            <a:r>
              <a:rPr sz="1800" spc="-5" dirty="0">
                <a:latin typeface="Times New Roman"/>
                <a:cs typeface="Times New Roman"/>
              </a:rPr>
              <a:t>vận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thức.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ngăn chặn</a:t>
            </a:r>
            <a:r>
              <a:rPr sz="1800" spc="-5" dirty="0">
                <a:latin typeface="Times New Roman"/>
                <a:cs typeface="Times New Roman"/>
              </a:rPr>
              <a:t> nạn bạo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 tôi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đi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được.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 thơ,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bao giờ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5" dirty="0">
                <a:latin typeface="Times New Roman"/>
                <a:cs typeface="Times New Roman"/>
              </a:rPr>
              <a:t> xuống được.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0" dirty="0">
                <a:latin typeface="Times New Roman"/>
                <a:cs typeface="Times New Roman"/>
              </a:rPr>
              <a:t> nữa.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 rất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quê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tôi.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tôi,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hương.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dirty="0">
                <a:latin typeface="Times New Roman"/>
                <a:cs typeface="Times New Roman"/>
              </a:rPr>
              <a:t> anh 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giỏi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 thì chưa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vận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thức.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bạo</a:t>
            </a:r>
            <a:r>
              <a:rPr sz="1800" dirty="0">
                <a:latin typeface="Times New Roman"/>
                <a:cs typeface="Times New Roman"/>
              </a:rPr>
              <a:t> lực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đường,</a:t>
            </a:r>
            <a:r>
              <a:rPr sz="1800" dirty="0">
                <a:latin typeface="Times New Roman"/>
                <a:cs typeface="Times New Roman"/>
              </a:rPr>
              <a:t> chúng</a:t>
            </a:r>
            <a:r>
              <a:rPr sz="1800" spc="-5" dirty="0">
                <a:latin typeface="Times New Roman"/>
                <a:cs typeface="Times New Roman"/>
              </a:rPr>
              <a:t> ta </a:t>
            </a:r>
            <a:r>
              <a:rPr sz="1800" spc="5" dirty="0">
                <a:latin typeface="Times New Roman"/>
                <a:cs typeface="Times New Roman"/>
              </a:rPr>
              <a:t>cần</a:t>
            </a:r>
            <a:r>
              <a:rPr sz="1800" spc="-5" dirty="0">
                <a:latin typeface="Times New Roman"/>
                <a:cs typeface="Times New Roman"/>
              </a:rPr>
              <a:t> ngăn</a:t>
            </a:r>
            <a:r>
              <a:rPr sz="1800" dirty="0">
                <a:latin typeface="Times New Roman"/>
                <a:cs typeface="Times New Roman"/>
              </a:rPr>
              <a:t> chặn.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800" b="1" spc="-5" dirty="0">
                <a:latin typeface="Times New Roman"/>
                <a:cs typeface="Times New Roman"/>
              </a:rPr>
              <a:t>.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Hãy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viết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lại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bằng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cách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chuyển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phần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đậm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khởi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ngữ: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chơi</a:t>
            </a:r>
            <a:r>
              <a:rPr sz="1800" b="1" spc="-5" dirty="0">
                <a:latin typeface="Times New Roman"/>
                <a:cs typeface="Times New Roman"/>
              </a:rPr>
              <a:t> đàn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 điêu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cũ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lắm.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nhà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việc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cơm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gạo </a:t>
            </a:r>
            <a:r>
              <a:rPr sz="1800" b="1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.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Nghèo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bạn</a:t>
            </a:r>
            <a:r>
              <a:rPr sz="1800" b="1" spc="-5" dirty="0">
                <a:latin typeface="Times New Roman"/>
                <a:cs typeface="Times New Roman"/>
              </a:rPr>
              <a:t> bè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Mặc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bom </a:t>
            </a:r>
            <a:r>
              <a:rPr sz="1800" b="1" spc="-5" dirty="0">
                <a:latin typeface="Times New Roman"/>
                <a:cs typeface="Times New Roman"/>
              </a:rPr>
              <a:t>nổ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 vẫn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hoàn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nhiệm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vụ.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Tham </a:t>
            </a:r>
            <a:r>
              <a:rPr sz="1800" b="1" dirty="0">
                <a:latin typeface="Times New Roman"/>
                <a:cs typeface="Times New Roman"/>
              </a:rPr>
              <a:t>khảo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 sau: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 </a:t>
            </a:r>
            <a:r>
              <a:rPr sz="1800" spc="-5" dirty="0">
                <a:latin typeface="Times New Roman"/>
                <a:cs typeface="Times New Roman"/>
              </a:rPr>
              <a:t>đàn thì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luyện.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dirty="0">
                <a:latin typeface="Times New Roman"/>
                <a:cs typeface="Times New Roman"/>
              </a:rPr>
              <a:t> cũ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lắm.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cứ 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tôi</a:t>
            </a:r>
            <a:r>
              <a:rPr sz="1800" spc="-5" dirty="0">
                <a:latin typeface="Times New Roman"/>
                <a:cs typeface="Times New Roman"/>
              </a:rPr>
              <a:t> ở,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làm, </a:t>
            </a:r>
            <a:r>
              <a:rPr sz="1800" dirty="0">
                <a:latin typeface="Times New Roman"/>
                <a:cs typeface="Times New Roman"/>
              </a:rPr>
              <a:t>cơm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ăn.</a:t>
            </a:r>
          </a:p>
          <a:p>
            <a:pPr marL="12700" marR="5080">
              <a:lnSpc>
                <a:spcPct val="124400"/>
              </a:lnSpc>
              <a:buAutoNum type="arabicPeriod"/>
              <a:tabLst>
                <a:tab pos="243840" algn="l"/>
              </a:tabLst>
            </a:pPr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Nghèo</a:t>
            </a:r>
            <a:r>
              <a:rPr sz="1800" dirty="0">
                <a:latin typeface="Times New Roman"/>
                <a:cs typeface="Times New Roman"/>
              </a:rPr>
              <a:t> thì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Bom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dirty="0">
                <a:latin typeface="Times New Roman"/>
                <a:cs typeface="Times New Roman"/>
              </a:rPr>
              <a:t> vụ,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</a:t>
            </a:r>
            <a:r>
              <a:rPr sz="1800" b="1" dirty="0">
                <a:latin typeface="Times New Roman"/>
                <a:cs typeface="Times New Roman"/>
              </a:rPr>
              <a:t>TÓM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TẮT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 </a:t>
            </a:r>
            <a:r>
              <a:rPr sz="1800" b="1" dirty="0">
                <a:latin typeface="Times New Roman"/>
                <a:cs typeface="Times New Roman"/>
              </a:rPr>
              <a:t>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 BẢN</a:t>
            </a:r>
            <a:endParaRPr sz="1800" dirty="0">
              <a:latin typeface="Times New Roman"/>
              <a:cs typeface="Times New Roman"/>
            </a:endParaRPr>
          </a:p>
          <a:p>
            <a:pPr marL="216535" indent="-204470">
              <a:lnSpc>
                <a:spcPct val="100000"/>
              </a:lnSpc>
              <a:spcBef>
                <a:spcPts val="530"/>
              </a:spcBef>
              <a:buAutoNum type="romanUcPeriod"/>
              <a:tabLst>
                <a:tab pos="217170" algn="l"/>
              </a:tabLst>
            </a:pPr>
            <a:r>
              <a:rPr sz="1800" b="1" dirty="0">
                <a:latin typeface="Times New Roman"/>
                <a:cs typeface="Times New Roman"/>
              </a:rPr>
              <a:t>THÀNH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PHẦN</a:t>
            </a:r>
            <a:r>
              <a:rPr sz="1800" b="1" spc="-5" dirty="0">
                <a:latin typeface="Times New Roman"/>
                <a:cs typeface="Times New Roman"/>
              </a:rPr>
              <a:t> CHÍNH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</a:t>
            </a:r>
            <a:r>
              <a:rPr sz="1800" b="1" dirty="0">
                <a:latin typeface="Times New Roman"/>
                <a:cs typeface="Times New Roman"/>
              </a:rPr>
              <a:t> THÀNH</a:t>
            </a:r>
            <a:r>
              <a:rPr sz="1800" b="1" spc="-5" dirty="0">
                <a:latin typeface="Times New Roman"/>
                <a:cs typeface="Times New Roman"/>
              </a:rPr>
              <a:t> PHẦN </a:t>
            </a:r>
            <a:r>
              <a:rPr sz="1800" b="1" dirty="0">
                <a:latin typeface="Times New Roman"/>
                <a:cs typeface="Times New Roman"/>
              </a:rPr>
              <a:t>PHỤ</a:t>
            </a:r>
            <a:endParaRPr sz="1800" dirty="0">
              <a:latin typeface="Times New Roman"/>
              <a:cs typeface="Times New Roman"/>
            </a:endParaRPr>
          </a:p>
          <a:p>
            <a:pPr marL="241935" lvl="1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phần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chính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vị</a:t>
            </a:r>
            <a:r>
              <a:rPr sz="1800" spc="-5" dirty="0">
                <a:latin typeface="Times New Roman"/>
                <a:cs typeface="Times New Roman"/>
              </a:rPr>
              <a:t> ngữ.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gì,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phần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phụ.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Font typeface="Times New Roman"/>
              <a:buChar char="-"/>
              <a:tabLst>
                <a:tab pos="16129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Trạng</a:t>
            </a:r>
            <a:r>
              <a:rPr sz="1800" b="1" i="1" spc="10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ngữ</a:t>
            </a:r>
            <a:r>
              <a:rPr sz="1800" b="1" i="1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mục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đích,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tiện,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diễn</a:t>
            </a:r>
            <a:r>
              <a:rPr sz="1800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câu.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  <a:buFont typeface="Times New Roman"/>
              <a:buChar char="-"/>
              <a:tabLst>
                <a:tab pos="156845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Khởi</a:t>
            </a:r>
            <a:r>
              <a:rPr sz="1800" b="1" i="1" spc="7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5" dirty="0">
                <a:latin typeface="Times New Roman"/>
                <a:cs typeface="Times New Roman"/>
              </a:rPr>
              <a:t> khởi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 có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hệ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về,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 THÀNH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PHẦN</a:t>
            </a:r>
            <a:r>
              <a:rPr sz="1800" b="1" spc="-5" dirty="0">
                <a:latin typeface="Times New Roman"/>
                <a:cs typeface="Times New Roman"/>
              </a:rPr>
              <a:t> BIỆT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LẬP.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phần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tình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thái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cậy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như:</a:t>
            </a: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chắc chắn, chắc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hẳn, </a:t>
            </a:r>
            <a:r>
              <a:rPr sz="1800" dirty="0">
                <a:latin typeface="Times New Roman"/>
                <a:cs typeface="Times New Roman"/>
              </a:rPr>
              <a:t>chắc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là,...</a:t>
            </a:r>
            <a:r>
              <a:rPr sz="1800" dirty="0">
                <a:latin typeface="Times New Roman"/>
                <a:cs typeface="Times New Roman"/>
              </a:rPr>
              <a:t> (chỉ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cao).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như,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dường</a:t>
            </a:r>
            <a:r>
              <a:rPr sz="1800" dirty="0">
                <a:latin typeface="Times New Roman"/>
                <a:cs typeface="Times New Roman"/>
              </a:rPr>
              <a:t> như, </a:t>
            </a:r>
            <a:r>
              <a:rPr sz="1800" spc="-5" dirty="0">
                <a:latin typeface="Times New Roman"/>
                <a:cs typeface="Times New Roman"/>
              </a:rPr>
              <a:t>hầu</a:t>
            </a:r>
            <a:r>
              <a:rPr sz="1800" dirty="0">
                <a:latin typeface="Times New Roman"/>
                <a:cs typeface="Times New Roman"/>
              </a:rPr>
              <a:t> như,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vẻ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như,....</a:t>
            </a:r>
            <a:r>
              <a:rPr sz="1800" spc="-5" dirty="0">
                <a:latin typeface="Times New Roman"/>
                <a:cs typeface="Times New Roman"/>
              </a:rPr>
              <a:t> (chỉ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thấp)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457200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khẽ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" dirty="0">
                <a:latin typeface="Times New Roman"/>
                <a:cs typeface="Times New Roman"/>
              </a:rPr>
              <a:t> cười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 </a:t>
            </a:r>
            <a:r>
              <a:rPr sz="1800" spc="-5" dirty="0">
                <a:latin typeface="Times New Roman"/>
                <a:cs typeface="Times New Roman"/>
              </a:rPr>
              <a:t>thôi.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kiến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 như: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dirty="0">
                <a:latin typeface="Times New Roman"/>
                <a:cs typeface="Times New Roman"/>
              </a:rPr>
              <a:t>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5" dirty="0">
                <a:latin typeface="Times New Roman"/>
                <a:cs typeface="Times New Roman"/>
              </a:rPr>
              <a:t> độ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nghe,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à, </a:t>
            </a:r>
            <a:r>
              <a:rPr sz="1800" spc="-5" dirty="0">
                <a:latin typeface="Times New Roman"/>
                <a:cs typeface="Times New Roman"/>
              </a:rPr>
              <a:t>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a, </a:t>
            </a:r>
            <a:r>
              <a:rPr sz="1800" spc="-5" dirty="0">
                <a:latin typeface="Times New Roman"/>
                <a:cs typeface="Times New Roman"/>
              </a:rPr>
              <a:t>hả,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hử,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nhé,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nhỉ, đây,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đấy... </a:t>
            </a:r>
            <a:r>
              <a:rPr sz="1800" dirty="0">
                <a:latin typeface="Times New Roman"/>
                <a:cs typeface="Times New Roman"/>
              </a:rPr>
              <a:t>(đứng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 </a:t>
            </a:r>
            <a:r>
              <a:rPr sz="1800" spc="-5" dirty="0">
                <a:latin typeface="Times New Roman"/>
                <a:cs typeface="Times New Roman"/>
              </a:rPr>
              <a:t>câu).</a:t>
            </a:r>
            <a:endParaRPr sz="18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30"/>
              </a:spcBef>
              <a:tabLst>
                <a:tab pos="3043555" algn="l"/>
              </a:tabLst>
            </a:pP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xơi </a:t>
            </a:r>
            <a:r>
              <a:rPr sz="1800" spc="-5" dirty="0">
                <a:latin typeface="Times New Roman"/>
                <a:cs typeface="Times New Roman"/>
              </a:rPr>
              <a:t>khoai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ạ!	</a:t>
            </a:r>
            <a:r>
              <a:rPr sz="1800" dirty="0">
                <a:latin typeface="Times New Roman"/>
                <a:cs typeface="Times New Roman"/>
              </a:rPr>
              <a:t>(Ngô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  <a:buAutoNum type="arabicPeriod" startAt="2"/>
              <a:tabLst>
                <a:tab pos="25654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phần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cảm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thán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(vui,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mừng,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giận,...).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VD: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ơi!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năm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phút.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3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phần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gọi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–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đáp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tiếp.</a:t>
            </a:r>
            <a:r>
              <a:rPr sz="1800" spc="-5" dirty="0">
                <a:latin typeface="Times New Roman"/>
                <a:cs typeface="Times New Roman"/>
              </a:rPr>
              <a:t> VD: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cháu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đâu?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Vâng,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</a:t>
            </a:r>
          </a:p>
          <a:p>
            <a:pPr marL="321373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dirty="0">
                <a:latin typeface="Times New Roman"/>
                <a:cs typeface="Times New Roman"/>
              </a:rPr>
              <a:t> 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Long,</a:t>
            </a:r>
            <a:r>
              <a:rPr sz="1800" dirty="0">
                <a:latin typeface="Times New Roman"/>
                <a:cs typeface="Times New Roman"/>
              </a:rPr>
              <a:t> 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</a:pPr>
            <a:r>
              <a:rPr sz="1800" b="1" dirty="0">
                <a:latin typeface="Times New Roman"/>
                <a:cs typeface="Times New Roman"/>
              </a:rPr>
              <a:t>4. </a:t>
            </a:r>
            <a:r>
              <a:rPr sz="1800" b="1" spc="-5" dirty="0">
                <a:latin typeface="Times New Roman"/>
                <a:cs typeface="Times New Roman"/>
              </a:rPr>
              <a:t>Thành </a:t>
            </a:r>
            <a:r>
              <a:rPr sz="1800" b="1" dirty="0">
                <a:latin typeface="Times New Roman"/>
                <a:cs typeface="Times New Roman"/>
              </a:rPr>
              <a:t>phần </a:t>
            </a:r>
            <a:r>
              <a:rPr sz="1800" b="1" spc="-5" dirty="0">
                <a:latin typeface="Times New Roman"/>
                <a:cs typeface="Times New Roman"/>
              </a:rPr>
              <a:t>phụ </a:t>
            </a:r>
            <a:r>
              <a:rPr sz="1800" b="1" dirty="0">
                <a:latin typeface="Times New Roman"/>
                <a:cs typeface="Times New Roman"/>
              </a:rPr>
              <a:t>chú</a:t>
            </a:r>
            <a:r>
              <a:rPr sz="1800" dirty="0">
                <a:latin typeface="Times New Roman"/>
                <a:cs typeface="Times New Roman"/>
              </a:rPr>
              <a:t>: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dùng để bổ sung một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chi tiết cho nội dung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phẩy,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dấu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ngoặc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 hoặc </a:t>
            </a:r>
            <a:r>
              <a:rPr sz="1800" spc="-5" dirty="0">
                <a:latin typeface="Times New Roman"/>
                <a:cs typeface="Times New Roman"/>
              </a:rPr>
              <a:t>giữa một </a:t>
            </a:r>
            <a:r>
              <a:rPr sz="1800" dirty="0">
                <a:latin typeface="Times New Roman"/>
                <a:cs typeface="Times New Roman"/>
              </a:rPr>
              <a:t>dấu gạch </a:t>
            </a:r>
            <a:r>
              <a:rPr sz="1800" spc="-5" dirty="0">
                <a:latin typeface="Times New Roman"/>
                <a:cs typeface="Times New Roman"/>
              </a:rPr>
              <a:t>ngang với </a:t>
            </a:r>
            <a:r>
              <a:rPr sz="1800" dirty="0">
                <a:latin typeface="Times New Roman"/>
                <a:cs typeface="Times New Roman"/>
              </a:rPr>
              <a:t>một đấu phẩy.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khi thành phần phụ chú còn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chấm.</a:t>
            </a:r>
          </a:p>
          <a:p>
            <a:pPr marL="12700" marR="5080" indent="57785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endParaRPr sz="1800" dirty="0">
              <a:latin typeface="Times New Roman"/>
              <a:cs typeface="Times New Roman"/>
            </a:endParaRPr>
          </a:p>
          <a:p>
            <a:pPr marL="3213735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(Nguyễn Quang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lược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ngà)</a:t>
            </a:r>
          </a:p>
          <a:p>
            <a:pPr marL="12700" marR="698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thái,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thán, </a:t>
            </a:r>
            <a:r>
              <a:rPr sz="1800" dirty="0">
                <a:latin typeface="Times New Roman"/>
                <a:cs typeface="Times New Roman"/>
              </a:rPr>
              <a:t>gọi- </a:t>
            </a:r>
            <a:r>
              <a:rPr sz="1800" spc="-5" dirty="0">
                <a:latin typeface="Times New Roman"/>
                <a:cs typeface="Times New Roman"/>
              </a:rPr>
              <a:t>đáp, phụ </a:t>
            </a:r>
            <a:r>
              <a:rPr sz="1800" dirty="0">
                <a:latin typeface="Times New Roman"/>
                <a:cs typeface="Times New Roman"/>
              </a:rPr>
              <a:t>chú </a:t>
            </a:r>
            <a:r>
              <a:rPr sz="1800" spc="-5" dirty="0">
                <a:latin typeface="Times New Roman"/>
                <a:cs typeface="Times New Roman"/>
              </a:rPr>
              <a:t>là những bộ </a:t>
            </a:r>
            <a:r>
              <a:rPr sz="1800" dirty="0">
                <a:latin typeface="Times New Roman"/>
                <a:cs typeface="Times New Roman"/>
              </a:rPr>
              <a:t>phận không </a:t>
            </a:r>
            <a:r>
              <a:rPr sz="1800" spc="-5" dirty="0">
                <a:latin typeface="Times New Roman"/>
                <a:cs typeface="Times New Roman"/>
              </a:rPr>
              <a:t>tham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việc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sự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TẬP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Tìm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 vị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 câu </a:t>
            </a:r>
            <a:r>
              <a:rPr sz="1800" b="1" spc="-10" dirty="0">
                <a:latin typeface="Times New Roman"/>
                <a:cs typeface="Times New Roman"/>
              </a:rPr>
              <a:t>sau.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Đặt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hỏi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 </a:t>
            </a:r>
            <a:r>
              <a:rPr sz="1800" b="1" spc="-5" dirty="0">
                <a:latin typeface="Times New Roman"/>
                <a:cs typeface="Times New Roman"/>
              </a:rPr>
              <a:t>vị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Font typeface="Times New Roman"/>
              <a:buAutoNum type="arabicPeriod"/>
              <a:tabLst>
                <a:tab pos="23749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chiều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tỏa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xuống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ánh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cửa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suy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thế.</a:t>
            </a:r>
            <a:endParaRPr sz="1800" dirty="0">
              <a:latin typeface="Times New Roman"/>
              <a:cs typeface="Times New Roman"/>
            </a:endParaRPr>
          </a:p>
          <a:p>
            <a:pPr marR="4183379" algn="r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(Tô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Hoài)</a:t>
            </a:r>
            <a:endParaRPr sz="1800" dirty="0">
              <a:latin typeface="Times New Roman"/>
              <a:cs typeface="Times New Roman"/>
            </a:endParaRPr>
          </a:p>
          <a:p>
            <a:pPr marL="230504" marR="4224020" indent="-230504" algn="r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2"/>
              <a:tabLst>
                <a:tab pos="230504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quyết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định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bí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mật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theo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dõi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tôi.</a:t>
            </a:r>
            <a:endParaRPr sz="1800" dirty="0">
              <a:latin typeface="Times New Roman"/>
              <a:cs typeface="Times New Roman"/>
            </a:endParaRPr>
          </a:p>
          <a:p>
            <a:pPr marL="27012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Anh)</a:t>
            </a:r>
          </a:p>
          <a:p>
            <a:pPr marL="242570" indent="-230504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 startAt="3"/>
              <a:tabLst>
                <a:tab pos="243204" algn="l"/>
              </a:tabLst>
            </a:pPr>
            <a:r>
              <a:rPr sz="1800" i="1" dirty="0">
                <a:latin typeface="Times New Roman"/>
                <a:cs typeface="Times New Roman"/>
              </a:rPr>
              <a:t>Chú</a:t>
            </a:r>
            <a:r>
              <a:rPr sz="1800" i="1" spc="-5" dirty="0">
                <a:latin typeface="Times New Roman"/>
                <a:cs typeface="Times New Roman"/>
              </a:rPr>
              <a:t> Hai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vứt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sào,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ngồi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thở</a:t>
            </a:r>
            <a:r>
              <a:rPr sz="1800" i="1" dirty="0">
                <a:latin typeface="Times New Roman"/>
                <a:cs typeface="Times New Roman"/>
              </a:rPr>
              <a:t> không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hơi.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(Võ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Quảng)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4"/>
              <a:tabLst>
                <a:tab pos="243204" algn="l"/>
              </a:tabLst>
            </a:pP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chảy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dọc những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</a:t>
            </a:r>
            <a:r>
              <a:rPr sz="1800" i="1" spc="-5" dirty="0">
                <a:latin typeface="Times New Roman"/>
                <a:cs typeface="Times New Roman"/>
              </a:rPr>
              <a:t> cao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sừng sững.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(Võ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Quảng)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chiều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tỏa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xuống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ánh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nước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cửa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suy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thế.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350"/>
              </a:spcBef>
              <a:buAutoNum type="arabi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quyết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</a:t>
            </a:r>
            <a:r>
              <a:rPr sz="1800" i="1" dirty="0">
                <a:latin typeface="Times New Roman"/>
                <a:cs typeface="Times New Roman"/>
              </a:rPr>
              <a:t> bí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mật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theo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dõi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</a:t>
            </a:r>
            <a:r>
              <a:rPr sz="1800" i="1" dirty="0">
                <a:latin typeface="Times New Roman"/>
                <a:cs typeface="Times New Roman"/>
              </a:rPr>
              <a:t> tôi.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vứt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sào,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ngồi xuống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thở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hơi.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chảy quanh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 </a:t>
            </a:r>
            <a:r>
              <a:rPr sz="1800" i="1" spc="-5" dirty="0">
                <a:latin typeface="Times New Roman"/>
                <a:cs typeface="Times New Roman"/>
              </a:rPr>
              <a:t>dọc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núi cao </a:t>
            </a:r>
            <a:r>
              <a:rPr sz="1800" i="1" spc="-10" dirty="0">
                <a:latin typeface="Times New Roman"/>
                <a:cs typeface="Times New Roman"/>
              </a:rPr>
              <a:t>sừng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sững.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dirty="0">
                <a:latin typeface="Times New Roman"/>
                <a:cs typeface="Times New Roman"/>
              </a:rPr>
              <a:t> có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mấy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ngữ,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mấy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vị</a:t>
            </a:r>
            <a:r>
              <a:rPr sz="1800" b="1" spc="-5" dirty="0">
                <a:latin typeface="Times New Roman"/>
                <a:cs typeface="Times New Roman"/>
              </a:rPr>
              <a:t> ngữ.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Chỉ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ra</a:t>
            </a:r>
            <a:r>
              <a:rPr sz="1800" b="1" spc="-5" dirty="0">
                <a:latin typeface="Times New Roman"/>
                <a:cs typeface="Times New Roman"/>
              </a:rPr>
              <a:t> 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ngữ,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vị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đó.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a)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Mắt,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cậu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Chân,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cậu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Tay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cố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gượng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dậy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Tai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đến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lão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Miệng.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/.../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(2)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</a:t>
            </a:r>
            <a:r>
              <a:rPr sz="1800" i="1" dirty="0">
                <a:latin typeface="Times New Roman"/>
                <a:cs typeface="Times New Roman"/>
              </a:rPr>
              <a:t>ác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Tai,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Mắt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vực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lão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Miệng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dậy.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(3)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cậu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cậu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Tay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tìm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thức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ăn.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(4)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Lão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Miệng ăn xong, dần dần tỉnh </a:t>
            </a:r>
            <a:r>
              <a:rPr sz="1800" i="1" spc="-5" dirty="0">
                <a:latin typeface="Times New Roman"/>
                <a:cs typeface="Times New Roman"/>
              </a:rPr>
              <a:t>lại. </a:t>
            </a:r>
            <a:r>
              <a:rPr sz="1800" dirty="0">
                <a:latin typeface="Times New Roman"/>
                <a:cs typeface="Times New Roman"/>
              </a:rPr>
              <a:t>(5) </a:t>
            </a:r>
            <a:r>
              <a:rPr sz="1800" i="1" spc="-5" dirty="0">
                <a:latin typeface="Times New Roman"/>
                <a:cs typeface="Times New Roman"/>
              </a:rPr>
              <a:t>Bác </a:t>
            </a:r>
            <a:r>
              <a:rPr sz="1800" i="1" dirty="0">
                <a:latin typeface="Times New Roman"/>
                <a:cs typeface="Times New Roman"/>
              </a:rPr>
              <a:t>Tai, cô Mắt, cậu Chân, cậu </a:t>
            </a:r>
            <a:r>
              <a:rPr sz="1800" i="1" spc="-5" dirty="0">
                <a:latin typeface="Times New Roman"/>
                <a:cs typeface="Times New Roman"/>
              </a:rPr>
              <a:t>tay </a:t>
            </a:r>
            <a:r>
              <a:rPr sz="1800" i="1" spc="5" dirty="0">
                <a:latin typeface="Times New Roman"/>
                <a:cs typeface="Times New Roman"/>
              </a:rPr>
              <a:t>tự </a:t>
            </a:r>
            <a:r>
              <a:rPr sz="1800" i="1" dirty="0">
                <a:latin typeface="Times New Roman"/>
                <a:cs typeface="Times New Roman"/>
              </a:rPr>
              <a:t>nhiên thấy đỡ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mệt </a:t>
            </a:r>
            <a:r>
              <a:rPr sz="1800" i="1" dirty="0">
                <a:latin typeface="Times New Roman"/>
                <a:cs typeface="Times New Roman"/>
              </a:rPr>
              <a:t>nhọc, </a:t>
            </a:r>
            <a:r>
              <a:rPr sz="1800" i="1" spc="-5" dirty="0">
                <a:latin typeface="Times New Roman"/>
                <a:cs typeface="Times New Roman"/>
              </a:rPr>
              <a:t>rồi thấy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mình khoan </a:t>
            </a:r>
            <a:r>
              <a:rPr sz="1800" i="1" dirty="0">
                <a:latin typeface="Times New Roman"/>
                <a:cs typeface="Times New Roman"/>
              </a:rPr>
              <a:t>khoái như trước. </a:t>
            </a:r>
            <a:r>
              <a:rPr sz="1800" dirty="0">
                <a:latin typeface="Times New Roman"/>
                <a:cs typeface="Times New Roman"/>
              </a:rPr>
              <a:t>(6) </a:t>
            </a:r>
            <a:r>
              <a:rPr sz="1800" i="1" spc="-5" dirty="0">
                <a:latin typeface="Times New Roman"/>
                <a:cs typeface="Times New Roman"/>
              </a:rPr>
              <a:t>Từ </a:t>
            </a:r>
            <a:r>
              <a:rPr sz="1800" i="1" dirty="0">
                <a:latin typeface="Times New Roman"/>
                <a:cs typeface="Times New Roman"/>
              </a:rPr>
              <a:t>đó, lão </a:t>
            </a:r>
            <a:r>
              <a:rPr sz="1800" i="1" spc="-5" dirty="0">
                <a:latin typeface="Times New Roman"/>
                <a:cs typeface="Times New Roman"/>
              </a:rPr>
              <a:t>Miệng, </a:t>
            </a:r>
            <a:r>
              <a:rPr sz="1800" i="1" dirty="0">
                <a:latin typeface="Times New Roman"/>
                <a:cs typeface="Times New Roman"/>
              </a:rPr>
              <a:t>bác Tai, </a:t>
            </a:r>
            <a:r>
              <a:rPr sz="1800" i="1" spc="-5" dirty="0">
                <a:latin typeface="Times New Roman"/>
                <a:cs typeface="Times New Roman"/>
              </a:rPr>
              <a:t>cô </a:t>
            </a:r>
            <a:r>
              <a:rPr sz="1800" i="1" dirty="0">
                <a:latin typeface="Times New Roman"/>
                <a:cs typeface="Times New Roman"/>
              </a:rPr>
              <a:t> Mắt, cậu </a:t>
            </a:r>
            <a:r>
              <a:rPr sz="1800" i="1" spc="-5" dirty="0">
                <a:latin typeface="Times New Roman"/>
                <a:cs typeface="Times New Roman"/>
              </a:rPr>
              <a:t>Chân,</a:t>
            </a:r>
            <a:r>
              <a:rPr sz="1800" i="1" dirty="0">
                <a:latin typeface="Times New Roman"/>
                <a:cs typeface="Times New Roman"/>
              </a:rPr>
              <a:t> cậu </a:t>
            </a:r>
            <a:r>
              <a:rPr sz="1800" i="1" spc="-5" dirty="0">
                <a:latin typeface="Times New Roman"/>
                <a:cs typeface="Times New Roman"/>
              </a:rPr>
              <a:t>Tay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thân </a:t>
            </a:r>
            <a:r>
              <a:rPr sz="1800" i="1" spc="-5" dirty="0">
                <a:latin typeface="Times New Roman"/>
                <a:cs typeface="Times New Roman"/>
              </a:rPr>
              <a:t>mật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nhau;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mỗi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0" dirty="0">
                <a:latin typeface="Times New Roman"/>
                <a:cs typeface="Times New Roman"/>
              </a:rPr>
              <a:t> một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tị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cả.</a:t>
            </a:r>
            <a:endParaRPr sz="1800" dirty="0">
              <a:latin typeface="Times New Roman"/>
              <a:cs typeface="Times New Roman"/>
            </a:endParaRPr>
          </a:p>
          <a:p>
            <a:pPr marL="3444875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(Chân,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Tai, </a:t>
            </a:r>
            <a:r>
              <a:rPr sz="1800" dirty="0">
                <a:latin typeface="Times New Roman"/>
                <a:cs typeface="Times New Roman"/>
              </a:rPr>
              <a:t>Mắt,</a:t>
            </a:r>
            <a:r>
              <a:rPr sz="1800" spc="-5" dirty="0">
                <a:latin typeface="Times New Roman"/>
                <a:cs typeface="Times New Roman"/>
              </a:rPr>
              <a:t> Miệng)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vừa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về,</a:t>
            </a:r>
            <a:r>
              <a:rPr sz="1800" i="1" dirty="0">
                <a:latin typeface="Times New Roman"/>
                <a:cs typeface="Times New Roman"/>
              </a:rPr>
              <a:t> kịp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nghe</a:t>
            </a:r>
            <a:r>
              <a:rPr sz="1800" i="1" dirty="0">
                <a:latin typeface="Times New Roman"/>
                <a:cs typeface="Times New Roman"/>
              </a:rPr>
              <a:t> và</a:t>
            </a:r>
            <a:r>
              <a:rPr sz="1800" i="1" spc="4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kịp chứng kiến tất</a:t>
            </a:r>
            <a:r>
              <a:rPr sz="1800" i="1" spc="4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cả, cũng</a:t>
            </a:r>
            <a:r>
              <a:rPr sz="1800" i="1" spc="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4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kìm</a:t>
            </a:r>
            <a:r>
              <a:rPr sz="1800" i="1" spc="4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xúc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1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Tiến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1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bức</a:t>
            </a:r>
            <a:r>
              <a:rPr sz="1800" i="1" spc="1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tranh</a:t>
            </a:r>
            <a:r>
              <a:rPr sz="1800" i="1" spc="1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1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Mèo</a:t>
            </a:r>
            <a:r>
              <a:rPr sz="1800" i="1" spc="1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độc</a:t>
            </a:r>
            <a:r>
              <a:rPr sz="1800" i="1" spc="1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đáo,</a:t>
            </a:r>
            <a:r>
              <a:rPr sz="1800" i="1" spc="1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1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đem</a:t>
            </a:r>
            <a:r>
              <a:rPr sz="1800" i="1" spc="1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i="1" dirty="0">
                <a:latin typeface="Times New Roman"/>
                <a:cs typeface="Times New Roman"/>
              </a:rPr>
              <a:t>khung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treo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phòng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nào.</a:t>
            </a:r>
            <a:endParaRPr sz="1800" dirty="0">
              <a:latin typeface="Times New Roman"/>
              <a:cs typeface="Times New Roman"/>
            </a:endParaRPr>
          </a:p>
          <a:p>
            <a:pPr marL="4074795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417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c)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Đứng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4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mạn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thuyền,</a:t>
            </a:r>
            <a:r>
              <a:rPr sz="1800" i="1" spc="4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vua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thấy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lưỡi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gươm</a:t>
            </a:r>
            <a:r>
              <a:rPr sz="1800" i="1" spc="4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thần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đeo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bên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4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nhiên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đậy. </a:t>
            </a:r>
            <a:r>
              <a:rPr sz="1800" dirty="0">
                <a:latin typeface="Times New Roman"/>
                <a:cs typeface="Times New Roman"/>
              </a:rPr>
              <a:t>(2)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Rùa </a:t>
            </a:r>
            <a:r>
              <a:rPr sz="1800" i="1" dirty="0">
                <a:latin typeface="Times New Roman"/>
                <a:cs typeface="Times New Roman"/>
              </a:rPr>
              <a:t>Vàng không </a:t>
            </a:r>
            <a:r>
              <a:rPr sz="1800" i="1" spc="-10" dirty="0">
                <a:latin typeface="Times New Roman"/>
                <a:cs typeface="Times New Roman"/>
              </a:rPr>
              <a:t>sợ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dirty="0">
                <a:latin typeface="Times New Roman"/>
                <a:cs typeface="Times New Roman"/>
              </a:rPr>
              <a:t>nhô </a:t>
            </a:r>
            <a:r>
              <a:rPr sz="1800" i="1" spc="-5" dirty="0">
                <a:latin typeface="Times New Roman"/>
                <a:cs typeface="Times New Roman"/>
              </a:rPr>
              <a:t>đầu </a:t>
            </a:r>
            <a:r>
              <a:rPr sz="1800" i="1" dirty="0">
                <a:latin typeface="Times New Roman"/>
                <a:cs typeface="Times New Roman"/>
              </a:rPr>
              <a:t>lên cao hơn </a:t>
            </a:r>
            <a:r>
              <a:rPr sz="1800" i="1" spc="-5" dirty="0">
                <a:latin typeface="Times New Roman"/>
                <a:cs typeface="Times New Roman"/>
              </a:rPr>
              <a:t>nữa </a:t>
            </a:r>
            <a:r>
              <a:rPr sz="1800" i="1" dirty="0">
                <a:latin typeface="Times New Roman"/>
                <a:cs typeface="Times New Roman"/>
              </a:rPr>
              <a:t>và tiến </a:t>
            </a:r>
            <a:r>
              <a:rPr sz="1800" i="1" spc="-5" dirty="0">
                <a:latin typeface="Times New Roman"/>
                <a:cs typeface="Times New Roman"/>
              </a:rPr>
              <a:t>về phía </a:t>
            </a:r>
            <a:r>
              <a:rPr sz="1800" i="1" dirty="0">
                <a:latin typeface="Times New Roman"/>
                <a:cs typeface="Times New Roman"/>
              </a:rPr>
              <a:t>thuyền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vua.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(3)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 </a:t>
            </a:r>
            <a:r>
              <a:rPr sz="1800" i="1" spc="-5" dirty="0">
                <a:latin typeface="Times New Roman"/>
                <a:cs typeface="Times New Roman"/>
              </a:rPr>
              <a:t>đứng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nổi trên </a:t>
            </a:r>
            <a:r>
              <a:rPr sz="1800" i="1" spc="-5" dirty="0">
                <a:latin typeface="Times New Roman"/>
                <a:cs typeface="Times New Roman"/>
              </a:rPr>
              <a:t>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dirty="0">
                <a:latin typeface="Times New Roman"/>
                <a:cs typeface="Times New Roman"/>
              </a:rPr>
              <a:t> 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nói: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"Xin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bệ </a:t>
            </a:r>
            <a:r>
              <a:rPr sz="1800" i="1" dirty="0">
                <a:latin typeface="Times New Roman"/>
                <a:cs typeface="Times New Roman"/>
              </a:rPr>
              <a:t>hạ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hoàn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gươm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Long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Quân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!".</a:t>
            </a:r>
            <a:endParaRPr sz="1800" dirty="0">
              <a:latin typeface="Times New Roman"/>
              <a:cs typeface="Times New Roman"/>
            </a:endParaRPr>
          </a:p>
          <a:p>
            <a:pPr marL="3559175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Chi)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3307715"/>
          <a:ext cx="8817609" cy="2521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3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ngữ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Vị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5947">
                <a:tc>
                  <a:txBody>
                    <a:bodyPr/>
                    <a:lstStyle/>
                    <a:p>
                      <a:pPr marL="181610" indent="-154940">
                        <a:lnSpc>
                          <a:spcPct val="100000"/>
                        </a:lnSpc>
                        <a:spcBef>
                          <a:spcPts val="130"/>
                        </a:spcBef>
                        <a:buChar char="-"/>
                        <a:tabLst>
                          <a:tab pos="18224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(1)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8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Mắt;</a:t>
                      </a:r>
                      <a:r>
                        <a:rPr sz="1800" i="1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Chân</a:t>
                      </a:r>
                      <a:r>
                        <a:rPr sz="1800" i="1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;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Tay.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40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(2)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bác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Tai;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Mắt.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(3)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Chân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Tay.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25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(4)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lão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Miệng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...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815" indent="-144145">
                        <a:lnSpc>
                          <a:spcPct val="100000"/>
                        </a:lnSpc>
                        <a:spcBef>
                          <a:spcPts val="13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(1)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vị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cố</a:t>
                      </a:r>
                      <a:r>
                        <a:rPr sz="18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gượng</a:t>
                      </a:r>
                      <a:r>
                        <a:rPr sz="18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dậy;</a:t>
                      </a:r>
                      <a:r>
                        <a:rPr sz="18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theo</a:t>
                      </a:r>
                      <a:r>
                        <a:rPr sz="18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bác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Tai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đến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nhà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lão</a:t>
                      </a:r>
                      <a:r>
                        <a:rPr sz="18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Miệng.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40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(2)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vị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vực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lão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Miệng dậy.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30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(3)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vị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tìm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thức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ăn.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61290" indent="-134620">
                        <a:lnSpc>
                          <a:spcPct val="100000"/>
                        </a:lnSpc>
                        <a:spcBef>
                          <a:spcPts val="525"/>
                        </a:spcBef>
                        <a:buChar char="-"/>
                        <a:tabLst>
                          <a:tab pos="161925" algn="l"/>
                        </a:tabLst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 (4)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vị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ngữ: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ăn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xong;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dần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dần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tỉnh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lại.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ngữ,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vị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ngữ trong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câu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dirty="0">
                <a:latin typeface="Times New Roman"/>
                <a:cs typeface="Times New Roman"/>
              </a:rPr>
              <a:t> và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biết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cấu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tạo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chúng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eriod"/>
              <a:tabLst>
                <a:tab pos="247015" algn="l"/>
              </a:tabLst>
            </a:pPr>
            <a:r>
              <a:rPr sz="1800" spc="-10" dirty="0">
                <a:latin typeface="Times New Roman"/>
                <a:cs typeface="Times New Roman"/>
              </a:rPr>
              <a:t>Ngày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trẻo,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sủa.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quần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dông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bão,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 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vậy.</a:t>
            </a:r>
          </a:p>
          <a:p>
            <a:pPr marL="4303395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Tuân)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eriod" startAt="2"/>
              <a:tabLst>
                <a:tab pos="250190" algn="l"/>
              </a:tabLst>
            </a:pP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Tiến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chơi.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[…]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lôi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vườn.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Tại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Mèo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endParaRPr sz="1800" dirty="0">
              <a:latin typeface="Times New Roman"/>
              <a:cs typeface="Times New Roman"/>
            </a:endParaRPr>
          </a:p>
          <a:p>
            <a:pPr marR="2668270" algn="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Quỳnh </a:t>
            </a:r>
            <a:r>
              <a:rPr sz="1800" dirty="0">
                <a:latin typeface="Times New Roman"/>
                <a:cs typeface="Times New Roman"/>
              </a:rPr>
              <a:t>xem.</a:t>
            </a:r>
            <a:r>
              <a:rPr sz="1800" spc="-5" dirty="0">
                <a:latin typeface="Times New Roman"/>
                <a:cs typeface="Times New Roman"/>
              </a:rPr>
              <a:t> […]</a:t>
            </a:r>
            <a:r>
              <a:rPr sz="1800" dirty="0">
                <a:latin typeface="Times New Roman"/>
                <a:cs typeface="Times New Roman"/>
              </a:rPr>
              <a:t> Bé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Quỳnh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thỉnh</a:t>
            </a:r>
            <a:r>
              <a:rPr sz="1800" dirty="0">
                <a:latin typeface="Times New Roman"/>
                <a:cs typeface="Times New Roman"/>
              </a:rPr>
              <a:t> thoảng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reo 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khẽ.</a:t>
            </a:r>
            <a:endParaRPr sz="1800" dirty="0">
              <a:latin typeface="Times New Roman"/>
              <a:cs typeface="Times New Roman"/>
            </a:endParaRPr>
          </a:p>
          <a:p>
            <a:pPr marR="2652395" algn="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Câu (1) Chủ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dirty="0">
                <a:latin typeface="Times New Roman"/>
                <a:cs typeface="Times New Roman"/>
              </a:rPr>
              <a:t> 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5" dirty="0">
                <a:latin typeface="Times New Roman"/>
                <a:cs typeface="Times New Roman"/>
              </a:rPr>
              <a:t> năm trên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 </a:t>
            </a:r>
            <a:r>
              <a:rPr sz="1800" spc="-5" dirty="0">
                <a:latin typeface="Times New Roman"/>
                <a:cs typeface="Times New Roman"/>
              </a:rPr>
              <a:t>(cụm</a:t>
            </a:r>
            <a:r>
              <a:rPr sz="1800" dirty="0">
                <a:latin typeface="Times New Roman"/>
                <a:cs typeface="Times New Roman"/>
              </a:rPr>
              <a:t> danh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từ)</a:t>
            </a:r>
          </a:p>
          <a:p>
            <a:pPr marL="12700" marR="2428240" indent="2298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Vị ngữ: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ngày trong trẻo, sáng </a:t>
            </a:r>
            <a:r>
              <a:rPr sz="1800" spc="-5" dirty="0">
                <a:latin typeface="Times New Roman"/>
                <a:cs typeface="Times New Roman"/>
              </a:rPr>
              <a:t>sủa (là </a:t>
            </a:r>
            <a:r>
              <a:rPr sz="1800" dirty="0">
                <a:latin typeface="Times New Roman"/>
                <a:cs typeface="Times New Roman"/>
              </a:rPr>
              <a:t>+ cụm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dirty="0">
                <a:latin typeface="Times New Roman"/>
                <a:cs typeface="Times New Roman"/>
              </a:rPr>
              <a:t>từ)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(2)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 ngữ: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dirty="0">
                <a:latin typeface="Times New Roman"/>
                <a:cs typeface="Times New Roman"/>
              </a:rPr>
              <a:t> Cô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(cụm </a:t>
            </a:r>
            <a:r>
              <a:rPr sz="1800" dirty="0">
                <a:latin typeface="Times New Roman"/>
                <a:cs typeface="Times New Roman"/>
              </a:rPr>
              <a:t>danh từ)</a:t>
            </a:r>
          </a:p>
          <a:p>
            <a:pPr marL="12700" marR="3769360">
              <a:lnSpc>
                <a:spcPts val="2700"/>
              </a:lnSpc>
              <a:spcBef>
                <a:spcPts val="9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trong sáng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5" dirty="0">
                <a:latin typeface="Times New Roman"/>
                <a:cs typeface="Times New Roman"/>
              </a:rPr>
              <a:t> vậy.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(cụm </a:t>
            </a:r>
            <a:r>
              <a:rPr sz="1800" dirty="0">
                <a:latin typeface="Times New Roman"/>
                <a:cs typeface="Times New Roman"/>
              </a:rPr>
              <a:t>tính </a:t>
            </a:r>
            <a:r>
              <a:rPr sz="1800" spc="-5" dirty="0">
                <a:latin typeface="Times New Roman"/>
                <a:cs typeface="Times New Roman"/>
              </a:rPr>
              <a:t>từ)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869555" cy="41275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 ngữ: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riêng)</a:t>
            </a:r>
            <a:endParaRPr sz="1800">
              <a:latin typeface="Times New Roman"/>
              <a:cs typeface="Times New Roman"/>
            </a:endParaRPr>
          </a:p>
          <a:p>
            <a:pPr marL="12700" marR="3004185">
              <a:lnSpc>
                <a:spcPts val="2700"/>
              </a:lnSpc>
              <a:spcBef>
                <a:spcPts val="16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 ngữ: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bé Quỳnh đến chơi </a:t>
            </a:r>
            <a:r>
              <a:rPr sz="1800" spc="-5" dirty="0">
                <a:latin typeface="Times New Roman"/>
                <a:cs typeface="Times New Roman"/>
              </a:rPr>
              <a:t>(cụm </a:t>
            </a:r>
            <a:r>
              <a:rPr sz="1800" dirty="0">
                <a:latin typeface="Times New Roman"/>
                <a:cs typeface="Times New Roman"/>
              </a:rPr>
              <a:t>động từ)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(2)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 ngữ: 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dirty="0">
                <a:latin typeface="Times New Roman"/>
                <a:cs typeface="Times New Roman"/>
              </a:rPr>
              <a:t> (danh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đơn </a:t>
            </a:r>
            <a:r>
              <a:rPr sz="1800" dirty="0">
                <a:latin typeface="Times New Roman"/>
                <a:cs typeface="Times New Roman"/>
              </a:rPr>
              <a:t>vị)</a:t>
            </a:r>
            <a:endParaRPr sz="1800">
              <a:latin typeface="Times New Roman"/>
              <a:cs typeface="Times New Roman"/>
            </a:endParaRPr>
          </a:p>
          <a:p>
            <a:pPr marL="12700" marR="3871595">
              <a:lnSpc>
                <a:spcPct val="124400"/>
              </a:lnSpc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 ngữ: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nhanh </a:t>
            </a:r>
            <a:r>
              <a:rPr sz="1800" dirty="0">
                <a:latin typeface="Times New Roman"/>
                <a:cs typeface="Times New Roman"/>
              </a:rPr>
              <a:t>ra vườn </a:t>
            </a:r>
            <a:r>
              <a:rPr sz="1800" spc="-5" dirty="0">
                <a:latin typeface="Times New Roman"/>
                <a:cs typeface="Times New Roman"/>
              </a:rPr>
              <a:t>(cụm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từ)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(3)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 ngữ: </a:t>
            </a:r>
            <a:r>
              <a:rPr sz="1800" spc="-10" dirty="0">
                <a:latin typeface="Times New Roman"/>
                <a:cs typeface="Times New Roman"/>
              </a:rPr>
              <a:t>Mèo </a:t>
            </a:r>
            <a:r>
              <a:rPr sz="1800" dirty="0">
                <a:latin typeface="Times New Roman"/>
                <a:cs typeface="Times New Roman"/>
              </a:rPr>
              <a:t>(danh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vẽ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Quỳnh</a:t>
            </a:r>
            <a:r>
              <a:rPr sz="1800" dirty="0">
                <a:latin typeface="Times New Roman"/>
                <a:cs typeface="Times New Roman"/>
              </a:rPr>
              <a:t> xem (Cụm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(4)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-5" dirty="0">
                <a:latin typeface="Times New Roman"/>
                <a:cs typeface="Times New Roman"/>
              </a:rPr>
              <a:t> Quỳnh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reo</a:t>
            </a:r>
            <a:r>
              <a:rPr sz="1800" dirty="0">
                <a:latin typeface="Times New Roman"/>
                <a:cs typeface="Times New Roman"/>
              </a:rPr>
              <a:t> 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 từ)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2770</Words>
  <PresentationFormat>Custom</PresentationFormat>
  <Paragraphs>181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Office Theme</vt:lpstr>
      <vt:lpstr>BÀI 7. THÀNH PHẦN CÂU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2021-06-25T08:53:20Z</dcterms:created>
  <dcterms:modified xsi:type="dcterms:W3CDTF">2021-07-04T15:36:10Z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