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1437" r:id="rId2"/>
    <p:sldId id="1065" r:id="rId3"/>
    <p:sldId id="1438" r:id="rId4"/>
    <p:sldId id="1440" r:id="rId5"/>
    <p:sldId id="1443" r:id="rId6"/>
    <p:sldId id="1447" r:id="rId7"/>
    <p:sldId id="1444" r:id="rId8"/>
    <p:sldId id="1446" r:id="rId9"/>
    <p:sldId id="1442" r:id="rId10"/>
    <p:sldId id="1449" r:id="rId11"/>
    <p:sldId id="1448" r:id="rId12"/>
    <p:sldId id="1452" r:id="rId13"/>
    <p:sldId id="1454" r:id="rId14"/>
    <p:sldId id="1455" r:id="rId15"/>
    <p:sldId id="1445" r:id="rId16"/>
    <p:sldId id="14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427" autoAdjust="0"/>
  </p:normalViewPr>
  <p:slideViewPr>
    <p:cSldViewPr>
      <p:cViewPr varScale="1">
        <p:scale>
          <a:sx n="59" d="100"/>
          <a:sy n="59" d="100"/>
        </p:scale>
        <p:origin x="33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7/1/2022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000000"/>
                </a:solidFill>
                <a:effectLst/>
                <a:latin typeface="Arial" panose="020B0604020202020204" pitchFamily="34" charset="0"/>
                <a:ea typeface="Times New Roman" panose="02020603050405020304" pitchFamily="18" charset="0"/>
              </a:rPr>
              <a:t>Tổng kết từ nhiều kết quả quan sát, Newton đã phát biểu định luật I như sau: </a:t>
            </a:r>
          </a:p>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43218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1324312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251290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E73F-689A-7986-13D2-4AF96A1F14F9}"/>
              </a:ext>
            </a:extLst>
          </p:cNvPr>
          <p:cNvSpPr>
            <a:spLocks noGrp="1"/>
          </p:cNvSpPr>
          <p:nvPr>
            <p:ph type="title"/>
          </p:nvPr>
        </p:nvSpPr>
        <p:spPr/>
        <p:txBody>
          <a:bodyPr/>
          <a:lstStyle/>
          <a:p>
            <a:endParaRPr lang="en-US"/>
          </a:p>
        </p:txBody>
      </p:sp>
      <p:pic>
        <p:nvPicPr>
          <p:cNvPr id="5" name="Content Placeholder 4" descr="A rocket taking off&#10;&#10;Description automatically generated with low confidence">
            <a:extLst>
              <a:ext uri="{FF2B5EF4-FFF2-40B4-BE49-F238E27FC236}">
                <a16:creationId xmlns:a16="http://schemas.microsoft.com/office/drawing/2014/main" id="{E6533B9F-2914-428A-27B5-394FDD74D4D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14" b="14273"/>
          <a:stretch/>
        </p:blipFill>
        <p:spPr>
          <a:xfrm>
            <a:off x="0" y="-1"/>
            <a:ext cx="12192000" cy="6798643"/>
          </a:xfrm>
          <a:prstGeom prst="rect">
            <a:avLst/>
          </a:prstGeom>
          <a:ln>
            <a:noFill/>
          </a:ln>
          <a:effectLst>
            <a:softEdge rad="112500"/>
          </a:effectLst>
        </p:spPr>
      </p:pic>
      <p:sp>
        <p:nvSpPr>
          <p:cNvPr id="6" name="Rectangle 8">
            <a:extLst>
              <a:ext uri="{FF2B5EF4-FFF2-40B4-BE49-F238E27FC236}">
                <a16:creationId xmlns:a16="http://schemas.microsoft.com/office/drawing/2014/main" id="{ADD2E694-2CBE-2B62-E5CB-F70A6C884360}"/>
              </a:ext>
            </a:extLst>
          </p:cNvPr>
          <p:cNvSpPr>
            <a:spLocks noChangeArrowheads="1"/>
          </p:cNvSpPr>
          <p:nvPr/>
        </p:nvSpPr>
        <p:spPr bwMode="auto">
          <a:xfrm>
            <a:off x="-125004" y="2761387"/>
            <a:ext cx="12239281" cy="988852"/>
          </a:xfrm>
          <a:prstGeom prst="rect">
            <a:avLst/>
          </a:prstGeom>
          <a:solidFill>
            <a:schemeClr val="bg1">
              <a:alpha val="74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B31A3328-1E04-A898-32D3-2D84D7878D71}"/>
              </a:ext>
            </a:extLst>
          </p:cNvPr>
          <p:cNvSpPr>
            <a:spLocks noChangeArrowheads="1"/>
          </p:cNvSpPr>
          <p:nvPr>
            <p:custDataLst>
              <p:tags r:id="rId1"/>
            </p:custDataLst>
          </p:nvPr>
        </p:nvSpPr>
        <p:spPr bwMode="auto">
          <a:xfrm>
            <a:off x="457200" y="2864216"/>
            <a:ext cx="11811001" cy="74914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800" b="1">
                <a:solidFill>
                  <a:srgbClr val="C00000"/>
                </a:solidFill>
                <a:ea typeface="ＭＳ Ｐゴシック" panose="020B0600070205080204" pitchFamily="50" charset="-128"/>
              </a:rPr>
              <a:t>3. Ba định luật Newton về chuyển động</a:t>
            </a:r>
            <a:endParaRPr lang="en-US" altLang="en-US" sz="3800" b="1">
              <a:solidFill>
                <a:srgbClr val="C00000"/>
              </a:solidFill>
            </a:endParaRPr>
          </a:p>
        </p:txBody>
      </p:sp>
      <p:sp>
        <p:nvSpPr>
          <p:cNvPr id="8" name="TextBox 11">
            <a:extLst>
              <a:ext uri="{FF2B5EF4-FFF2-40B4-BE49-F238E27FC236}">
                <a16:creationId xmlns:a16="http://schemas.microsoft.com/office/drawing/2014/main" id="{B13A68E3-CAD4-0E2E-2C5A-F9EB0E197563}"/>
              </a:ext>
            </a:extLst>
          </p:cNvPr>
          <p:cNvSpPr>
            <a:spLocks noChangeArrowheads="1"/>
          </p:cNvSpPr>
          <p:nvPr>
            <p:custDataLst>
              <p:tags r:id="rId2"/>
            </p:custDataLst>
          </p:nvPr>
        </p:nvSpPr>
        <p:spPr bwMode="auto">
          <a:xfrm>
            <a:off x="-113828" y="2761387"/>
            <a:ext cx="181406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Chủ đề 3</a:t>
            </a:r>
          </a:p>
        </p:txBody>
      </p:sp>
    </p:spTree>
    <p:extLst>
      <p:ext uri="{BB962C8B-B14F-4D97-AF65-F5344CB8AC3E}">
        <p14:creationId xmlns:p14="http://schemas.microsoft.com/office/powerpoint/2010/main" val="2420366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870DB8-F950-7A38-6D55-275616A39526}"/>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09B07FCE-BFF1-34D5-741F-F57252FEBD42}"/>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C0C5E43E-FCEE-C8EB-7E0D-A95102F11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2D494C4F-93E8-B1E0-5FA0-A6D009C13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9240EB6F-9E7D-760A-7F9E-B1A8A4BD373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A0EF1F82-CC13-0B70-1A67-D1C88D577207}"/>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Định luật II Newton</a:t>
              </a:r>
              <a:endParaRPr lang="en-US" sz="2500" dirty="0">
                <a:cs typeface="Arial" panose="020B0604020202020204" pitchFamily="34" charset="0"/>
              </a:endParaRPr>
            </a:p>
          </p:txBody>
        </p:sp>
      </p:grpSp>
      <p:pic>
        <p:nvPicPr>
          <p:cNvPr id="10" name="Picture 4" descr="empty-blue-rectangle">
            <a:extLst>
              <a:ext uri="{FF2B5EF4-FFF2-40B4-BE49-F238E27FC236}">
                <a16:creationId xmlns:a16="http://schemas.microsoft.com/office/drawing/2014/main" id="{4BA00C07-5F08-485C-1C29-85FB3BD648AF}"/>
              </a:ext>
            </a:extLst>
          </p:cNvPr>
          <p:cNvPicPr>
            <a:picLocks noChangeAspect="1" noChangeArrowheads="1"/>
          </p:cNvPicPr>
          <p:nvPr/>
        </p:nvPicPr>
        <p:blipFill>
          <a:blip r:embed="rId5"/>
          <a:srcRect/>
          <a:stretch>
            <a:fillRect/>
          </a:stretch>
        </p:blipFill>
        <p:spPr bwMode="auto">
          <a:xfrm>
            <a:off x="353973" y="803097"/>
            <a:ext cx="11326695" cy="990600"/>
          </a:xfrm>
          <a:prstGeom prst="rect">
            <a:avLst/>
          </a:prstGeom>
          <a:noFill/>
          <a:ln w="9525">
            <a:noFill/>
            <a:miter lim="800000"/>
            <a:headEnd/>
            <a:tailEnd/>
          </a:ln>
        </p:spPr>
      </p:pic>
      <p:sp>
        <p:nvSpPr>
          <p:cNvPr id="11" name="TextBox 10">
            <a:extLst>
              <a:ext uri="{FF2B5EF4-FFF2-40B4-BE49-F238E27FC236}">
                <a16:creationId xmlns:a16="http://schemas.microsoft.com/office/drawing/2014/main" id="{3965E1B4-10E9-D432-775E-70DAF2CDD082}"/>
              </a:ext>
            </a:extLst>
          </p:cNvPr>
          <p:cNvSpPr txBox="1"/>
          <p:nvPr/>
        </p:nvSpPr>
        <p:spPr>
          <a:xfrm>
            <a:off x="724939" y="838200"/>
            <a:ext cx="10287000" cy="894860"/>
          </a:xfrm>
          <a:prstGeom prst="rect">
            <a:avLst/>
          </a:prstGeom>
          <a:noFill/>
        </p:spPr>
        <p:txBody>
          <a:bodyPr wrap="square">
            <a:spAutoFit/>
          </a:bodyPr>
          <a:lstStyle/>
          <a:p>
            <a:pPr marL="0" marR="0" algn="ctr">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đổi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tỉ</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lệ</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thuận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hợp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lực</a:t>
            </a:r>
            <a:r>
              <a:rPr lang="vi-VN" sz="2500" dirty="0">
                <a:solidFill>
                  <a:srgbClr val="000000"/>
                </a:solidFill>
                <a:effectLst/>
                <a:latin typeface="Arial" panose="020B0604020202020204" pitchFamily="34" charset="0"/>
                <a:ea typeface="Times New Roman" panose="02020603050405020304" pitchFamily="18" charset="0"/>
              </a:rPr>
              <a:t> khác không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3" name="TextBox 12">
            <a:extLst>
              <a:ext uri="{FF2B5EF4-FFF2-40B4-BE49-F238E27FC236}">
                <a16:creationId xmlns:a16="http://schemas.microsoft.com/office/drawing/2014/main" id="{5B3431FF-A355-F597-EDBC-BB301D7E9AA8}"/>
              </a:ext>
            </a:extLst>
          </p:cNvPr>
          <p:cNvSpPr txBox="1"/>
          <p:nvPr/>
        </p:nvSpPr>
        <p:spPr>
          <a:xfrm>
            <a:off x="526743" y="3471282"/>
            <a:ext cx="6248400" cy="397738"/>
          </a:xfrm>
          <a:prstGeom prst="rect">
            <a:avLst/>
          </a:prstGeom>
          <a:noFill/>
        </p:spPr>
        <p:txBody>
          <a:bodyPr wrap="square">
            <a:spAutoFit/>
          </a:bodyPr>
          <a:lstStyle/>
          <a:p>
            <a:pPr marL="0" marR="0" algn="just">
              <a:lnSpc>
                <a:spcPct val="107000"/>
              </a:lnSpc>
              <a:spcBef>
                <a:spcPts val="0"/>
              </a:spcBef>
              <a:spcAft>
                <a:spcPts val="500"/>
              </a:spcAft>
            </a:pP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grpSp>
        <p:nvGrpSpPr>
          <p:cNvPr id="14" name="Group 13">
            <a:extLst>
              <a:ext uri="{FF2B5EF4-FFF2-40B4-BE49-F238E27FC236}">
                <a16:creationId xmlns:a16="http://schemas.microsoft.com/office/drawing/2014/main" id="{1D4D4F45-E1D7-539C-C479-D8D339C056C9}"/>
              </a:ext>
            </a:extLst>
          </p:cNvPr>
          <p:cNvGrpSpPr/>
          <p:nvPr/>
        </p:nvGrpSpPr>
        <p:grpSpPr>
          <a:xfrm>
            <a:off x="7911637" y="2109386"/>
            <a:ext cx="1971317" cy="1046206"/>
            <a:chOff x="1690171" y="2107433"/>
            <a:chExt cx="1971317" cy="1041519"/>
          </a:xfrm>
        </p:grpSpPr>
        <p:pic>
          <p:nvPicPr>
            <p:cNvPr id="15" name="Picture 14" descr="empty-red-rectangle">
              <a:extLst>
                <a:ext uri="{FF2B5EF4-FFF2-40B4-BE49-F238E27FC236}">
                  <a16:creationId xmlns:a16="http://schemas.microsoft.com/office/drawing/2014/main" id="{DD4E952C-8A97-350D-8847-BD9045622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171" y="2107433"/>
              <a:ext cx="1971317" cy="104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D432A76-88DB-AC07-6736-70E2B2BE36FE}"/>
                    </a:ext>
                  </a:extLst>
                </p:cNvPr>
                <p:cNvSpPr txBox="1"/>
                <p:nvPr/>
              </p:nvSpPr>
              <p:spPr>
                <a:xfrm>
                  <a:off x="2008285" y="2183633"/>
                  <a:ext cx="1579346" cy="793872"/>
                </a:xfrm>
                <a:prstGeom prst="rect">
                  <a:avLst/>
                </a:prstGeom>
                <a:noFill/>
              </p:spPr>
              <p:txBody>
                <a:bodyPr wrap="square">
                  <a:spAutoFit/>
                </a:bodyPr>
                <a:lstStyle/>
                <a:p>
                  <a:pPr marL="0" marR="0">
                    <a:lnSpc>
                      <a:spcPct val="107000"/>
                    </a:lnSpc>
                    <a:spcBef>
                      <a:spcPts val="0"/>
                    </a:spcBef>
                    <a:spcAft>
                      <a:spcPts val="500"/>
                    </a:spcAft>
                  </a:pPr>
                  <a:r>
                    <a:rPr lang="en-US"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000" i="1" smtClean="0">
                              <a:solidFill>
                                <a:srgbClr val="000000"/>
                              </a:solidFill>
                              <a:effectLst/>
                              <a:latin typeface="Cambria Math" panose="02040503050406030204" pitchFamily="18" charset="0"/>
                              <a:cs typeface="Times New Roman" panose="02020603050405020304" pitchFamily="18" charset="0"/>
                            </a:rPr>
                          </m:ctrlPr>
                        </m:fPr>
                        <m:num>
                          <m:r>
                            <a:rPr lang="en-US" sz="3000" b="0" i="1" smtClean="0">
                              <a:solidFill>
                                <a:srgbClr val="000000"/>
                              </a:solidFill>
                              <a:effectLst/>
                              <a:latin typeface="Cambria Math" panose="02040503050406030204" pitchFamily="18" charset="0"/>
                              <a:cs typeface="Times New Roman" panose="02020603050405020304" pitchFamily="18" charset="0"/>
                            </a:rPr>
                            <m:t>𝐹</m:t>
                          </m:r>
                        </m:num>
                        <m:den>
                          <m:r>
                            <a:rPr lang="en-US" sz="3000" b="0" i="1" smtClean="0">
                              <a:solidFill>
                                <a:srgbClr val="000000"/>
                              </a:solidFill>
                              <a:effectLst/>
                              <a:latin typeface="Cambria Math" panose="02040503050406030204" pitchFamily="18" charset="0"/>
                              <a:cs typeface="Times New Roman" panose="02020603050405020304" pitchFamily="18" charset="0"/>
                            </a:rPr>
                            <m:t>𝑚</m:t>
                          </m:r>
                        </m:den>
                      </m:f>
                    </m:oMath>
                  </a14:m>
                  <a:endParaRPr lang="en-US"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9D432A76-88DB-AC07-6736-70E2B2BE36FE}"/>
                    </a:ext>
                  </a:extLst>
                </p:cNvPr>
                <p:cNvSpPr txBox="1">
                  <a:spLocks noRot="1" noChangeAspect="1" noMove="1" noResize="1" noEditPoints="1" noAdjustHandles="1" noChangeArrowheads="1" noChangeShapeType="1" noTextEdit="1"/>
                </p:cNvSpPr>
                <p:nvPr/>
              </p:nvSpPr>
              <p:spPr>
                <a:xfrm>
                  <a:off x="2008285" y="2183633"/>
                  <a:ext cx="1579346" cy="793872"/>
                </a:xfrm>
                <a:prstGeom prst="rect">
                  <a:avLst/>
                </a:prstGeom>
                <a:blipFill>
                  <a:blip r:embed="rId7"/>
                  <a:stretch>
                    <a:fillRect l="-2317" b="-9231"/>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3EDE7814-5E0B-E933-5A78-8839B4186A69}"/>
              </a:ext>
            </a:extLst>
          </p:cNvPr>
          <p:cNvSpPr txBox="1"/>
          <p:nvPr/>
        </p:nvSpPr>
        <p:spPr>
          <a:xfrm>
            <a:off x="886248" y="4078629"/>
            <a:ext cx="10501290" cy="2440155"/>
          </a:xfrm>
          <a:prstGeom prst="rect">
            <a:avLst/>
          </a:prstGeom>
          <a:noFill/>
        </p:spPr>
        <p:txBody>
          <a:bodyPr wrap="square">
            <a:spAutoFit/>
          </a:bodyPr>
          <a:lstStyle/>
          <a:p>
            <a:pPr marL="0" marR="0">
              <a:lnSpc>
                <a:spcPct val="107000"/>
              </a:lnSpc>
              <a:spcBef>
                <a:spcPts val="0"/>
              </a:spcBef>
              <a:spcAft>
                <a:spcPts val="500"/>
              </a:spcAft>
            </a:pP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ý:  </a:t>
            </a:r>
          </a:p>
          <a:p>
            <a:pPr marL="285750" marR="0" indent="-285750">
              <a:lnSpc>
                <a:spcPct val="107000"/>
              </a:lnSpc>
              <a:spcBef>
                <a:spcPts val="0"/>
              </a:spcBef>
              <a:spcAft>
                <a:spcPts val="500"/>
              </a:spcAft>
              <a:buFont typeface="Wingdings" panose="05000000000000000000" pitchFamily="2" charset="2"/>
              <a:buChar char="v"/>
            </a:pPr>
            <a:r>
              <a:rPr lang="en-US" sz="2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í</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thức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âm</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285750" marR="0" indent="-285750">
              <a:lnSpc>
                <a:spcPct val="107000"/>
              </a:lnSpc>
              <a:spcBef>
                <a:spcPts val="0"/>
              </a:spcBef>
              <a:spcAft>
                <a:spcPts val="500"/>
              </a:spcAft>
              <a:buFont typeface="Wingdings" panose="05000000000000000000" pitchFamily="2" charset="2"/>
              <a:buChar char="v"/>
            </a:pP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âm</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tuyệt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quả</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chiều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chọn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285750" marR="0" indent="-285750">
              <a:lnSpc>
                <a:spcPct val="107000"/>
              </a:lnSpc>
              <a:spcBef>
                <a:spcPts val="0"/>
              </a:spcBef>
              <a:spcAft>
                <a:spcPts val="500"/>
              </a:spcAft>
              <a:buFont typeface="Wingdings" panose="05000000000000000000" pitchFamily="2" charset="2"/>
              <a:buChar char="v"/>
            </a:pP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đứng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đều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8" name="Picture 17" descr="empty-red-rectangle">
            <a:extLst>
              <a:ext uri="{FF2B5EF4-FFF2-40B4-BE49-F238E27FC236}">
                <a16:creationId xmlns:a16="http://schemas.microsoft.com/office/drawing/2014/main" id="{3354BE48-7B2C-DABB-6EA7-CEF58E654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911445"/>
            <a:ext cx="2455471" cy="135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9" name="Object 29">
                <a:extLst>
                  <a:ext uri="{FF2B5EF4-FFF2-40B4-BE49-F238E27FC236}">
                    <a16:creationId xmlns:a16="http://schemas.microsoft.com/office/drawing/2014/main" id="{165605FF-08C7-68F8-50E5-D1B13DF15CC1}"/>
                  </a:ext>
                </a:extLst>
              </p:cNvPr>
              <p:cNvSpPr txBox="1"/>
              <p:nvPr/>
            </p:nvSpPr>
            <p:spPr bwMode="auto">
              <a:xfrm>
                <a:off x="2188772" y="1983691"/>
                <a:ext cx="1723407" cy="12112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𝑎</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𝐹</m:t>
                              </m:r>
                            </m:e>
                          </m:acc>
                        </m:num>
                        <m:den>
                          <m:r>
                            <a:rPr lang="en-US" sz="2800" i="1">
                              <a:solidFill>
                                <a:srgbClr val="000000"/>
                              </a:solidFill>
                              <a:latin typeface="Cambria Math" panose="02040503050406030204" pitchFamily="18" charset="0"/>
                            </a:rPr>
                            <m:t>𝑚</m:t>
                          </m:r>
                        </m:den>
                      </m:f>
                    </m:oMath>
                  </m:oMathPara>
                </a14:m>
                <a:endParaRPr lang="en-US" sz="2800" dirty="0"/>
              </a:p>
            </p:txBody>
          </p:sp>
        </mc:Choice>
        <mc:Fallback>
          <p:sp>
            <p:nvSpPr>
              <p:cNvPr id="19" name="Object 29">
                <a:extLst>
                  <a:ext uri="{FF2B5EF4-FFF2-40B4-BE49-F238E27FC236}">
                    <a16:creationId xmlns:a16="http://schemas.microsoft.com/office/drawing/2014/main" id="{165605FF-08C7-68F8-50E5-D1B13DF15CC1}"/>
                  </a:ext>
                </a:extLst>
              </p:cNvPr>
              <p:cNvSpPr txBox="1">
                <a:spLocks noRot="1" noChangeAspect="1" noMove="1" noResize="1" noEditPoints="1" noAdjustHandles="1" noChangeArrowheads="1" noChangeShapeType="1" noTextEdit="1"/>
              </p:cNvSpPr>
              <p:nvPr/>
            </p:nvSpPr>
            <p:spPr bwMode="auto">
              <a:xfrm>
                <a:off x="2188772" y="1983691"/>
                <a:ext cx="1723407" cy="1211262"/>
              </a:xfrm>
              <a:prstGeom prst="rect">
                <a:avLst/>
              </a:prstGeom>
              <a:blipFill>
                <a:blip r:embed="rId8"/>
                <a:stretch>
                  <a:fillRect/>
                </a:stretch>
              </a:blipFill>
              <a:ln>
                <a:noFill/>
              </a:ln>
              <a:effectLst/>
            </p:spPr>
            <p:txBody>
              <a:bodyPr/>
              <a:lstStyle/>
              <a:p>
                <a:r>
                  <a:rPr lang="en-US">
                    <a:noFill/>
                  </a:rPr>
                  <a:t> </a:t>
                </a:r>
              </a:p>
            </p:txBody>
          </p:sp>
        </mc:Fallback>
      </mc:AlternateContent>
      <p:sp>
        <p:nvSpPr>
          <p:cNvPr id="20" name="TextBox 19">
            <a:extLst>
              <a:ext uri="{FF2B5EF4-FFF2-40B4-BE49-F238E27FC236}">
                <a16:creationId xmlns:a16="http://schemas.microsoft.com/office/drawing/2014/main" id="{E1514E49-9CE0-3A8E-23E1-9ABC0F3D6CD2}"/>
              </a:ext>
            </a:extLst>
          </p:cNvPr>
          <p:cNvSpPr txBox="1"/>
          <p:nvPr/>
        </p:nvSpPr>
        <p:spPr>
          <a:xfrm>
            <a:off x="6136893" y="2349211"/>
            <a:ext cx="1451757" cy="458780"/>
          </a:xfrm>
          <a:prstGeom prst="rect">
            <a:avLst/>
          </a:prstGeom>
          <a:noFill/>
        </p:spPr>
        <p:txBody>
          <a:bodyPr wrap="square">
            <a:spAutoFit/>
          </a:bodyPr>
          <a:lstStyle/>
          <a:p>
            <a:pPr marL="0" marR="0" algn="just">
              <a:lnSpc>
                <a:spcPct val="107000"/>
              </a:lnSpc>
              <a:spcBef>
                <a:spcPts val="0"/>
              </a:spcBef>
              <a:spcAft>
                <a:spcPts val="500"/>
              </a:spcAft>
            </a:pPr>
            <a:r>
              <a:rPr lang="vi-VN"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 trị:</a:t>
            </a:r>
            <a:endPar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6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4D910D-0051-237C-24D1-3B7433FC6CA6}"/>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653E61B9-56E8-59C9-4A0B-5D90978C1B6E}"/>
                </a:ext>
              </a:extLst>
            </p:cNvPr>
            <p:cNvGrpSpPr>
              <a:grpSpLocks/>
            </p:cNvGrpSpPr>
            <p:nvPr/>
          </p:nvGrpSpPr>
          <p:grpSpPr bwMode="auto">
            <a:xfrm>
              <a:off x="330533" y="2267004"/>
              <a:ext cx="4741541" cy="708275"/>
              <a:chOff x="587624" y="3377549"/>
              <a:chExt cx="2441672" cy="1364238"/>
            </a:xfrm>
          </p:grpSpPr>
          <p:pic>
            <p:nvPicPr>
              <p:cNvPr id="8" name="Picture 8" descr="empty-green-rectangle">
                <a:extLst>
                  <a:ext uri="{FF2B5EF4-FFF2-40B4-BE49-F238E27FC236}">
                    <a16:creationId xmlns:a16="http://schemas.microsoft.com/office/drawing/2014/main" id="{6F3B204D-5D94-365B-A99E-641E05192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44167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D239EB61-8E8F-2D0D-656F-87E6F8BF2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8643157-1B25-DED4-AEEC-325BC1D9D15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CE8A6F60-34B2-AA4E-1B53-DCC5C32AEF4E}"/>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Định luật III Newton</a:t>
              </a:r>
              <a:endParaRPr lang="en-US" sz="2500" dirty="0">
                <a:cs typeface="Arial" panose="020B0604020202020204" pitchFamily="34" charset="0"/>
              </a:endParaRPr>
            </a:p>
          </p:txBody>
        </p:sp>
      </p:grpSp>
      <p:pic>
        <p:nvPicPr>
          <p:cNvPr id="10" name="Picture 4" descr="empty-blue-rectangle">
            <a:extLst>
              <a:ext uri="{FF2B5EF4-FFF2-40B4-BE49-F238E27FC236}">
                <a16:creationId xmlns:a16="http://schemas.microsoft.com/office/drawing/2014/main" id="{50B18C50-4229-9701-A4E5-81471FE5F1E2}"/>
              </a:ext>
            </a:extLst>
          </p:cNvPr>
          <p:cNvPicPr>
            <a:picLocks noChangeAspect="1" noChangeArrowheads="1"/>
          </p:cNvPicPr>
          <p:nvPr/>
        </p:nvPicPr>
        <p:blipFill>
          <a:blip r:embed="rId5"/>
          <a:srcRect/>
          <a:stretch>
            <a:fillRect/>
          </a:stretch>
        </p:blipFill>
        <p:spPr bwMode="auto">
          <a:xfrm>
            <a:off x="343201" y="1810618"/>
            <a:ext cx="11405148" cy="1371600"/>
          </a:xfrm>
          <a:prstGeom prst="rect">
            <a:avLst/>
          </a:prstGeom>
          <a:noFill/>
          <a:ln w="9525">
            <a:noFill/>
            <a:miter lim="800000"/>
            <a:headEnd/>
            <a:tailEnd/>
          </a:ln>
        </p:spPr>
      </p:pic>
      <p:sp>
        <p:nvSpPr>
          <p:cNvPr id="11" name="TextBox 10">
            <a:extLst>
              <a:ext uri="{FF2B5EF4-FFF2-40B4-BE49-F238E27FC236}">
                <a16:creationId xmlns:a16="http://schemas.microsoft.com/office/drawing/2014/main" id="{9152DA2C-2BD9-4426-8EAC-FC25BD0175EA}"/>
              </a:ext>
            </a:extLst>
          </p:cNvPr>
          <p:cNvSpPr txBox="1"/>
          <p:nvPr/>
        </p:nvSpPr>
        <p:spPr>
          <a:xfrm>
            <a:off x="343201" y="914400"/>
            <a:ext cx="11405148" cy="769441"/>
          </a:xfrm>
          <a:prstGeom prst="rect">
            <a:avLst/>
          </a:prstGeom>
          <a:noFill/>
        </p:spPr>
        <p:txBody>
          <a:bodyPr wrap="square">
            <a:spAutoFit/>
          </a:bodyPr>
          <a:lstStyle/>
          <a:p>
            <a:pPr algn="just"/>
            <a:r>
              <a:rPr lang="en-US" sz="22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Định</a:t>
            </a:r>
            <a:r>
              <a:rPr lang="en-US" sz="22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luật</a:t>
            </a:r>
            <a:r>
              <a:rPr lang="en-US" sz="22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II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xem</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nó</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chịu</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do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vi-VN"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gây nên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đầy</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đủ</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xem</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chúng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cần</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nó</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i="1"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2" name="TextBox 11">
            <a:extLst>
              <a:ext uri="{FF2B5EF4-FFF2-40B4-BE49-F238E27FC236}">
                <a16:creationId xmlns:a16="http://schemas.microsoft.com/office/drawing/2014/main" id="{220E06DC-AF1E-F189-3405-8C89C67D42E8}"/>
              </a:ext>
            </a:extLst>
          </p:cNvPr>
          <p:cNvSpPr txBox="1"/>
          <p:nvPr/>
        </p:nvSpPr>
        <p:spPr>
          <a:xfrm>
            <a:off x="870127" y="1879945"/>
            <a:ext cx="10351295" cy="1246495"/>
          </a:xfrm>
          <a:prstGeom prst="rect">
            <a:avLst/>
          </a:prstGeom>
          <a:noFill/>
        </p:spPr>
        <p:txBody>
          <a:bodyPr wrap="square">
            <a:spAutoFit/>
          </a:bodyPr>
          <a:lstStyle/>
          <a:p>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ĐL III Newton: </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mỗi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kia,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a:t>
            </a:r>
            <a:endPar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C5A9BF3-16E5-BCE7-A182-191B5CA47D9D}"/>
              </a:ext>
            </a:extLst>
          </p:cNvPr>
          <p:cNvSpPr txBox="1"/>
          <p:nvPr/>
        </p:nvSpPr>
        <p:spPr>
          <a:xfrm>
            <a:off x="727681" y="3442327"/>
            <a:ext cx="5562600" cy="2015936"/>
          </a:xfrm>
          <a:prstGeom prst="rect">
            <a:avLst/>
          </a:prstGeom>
          <a:noFill/>
        </p:spPr>
        <p:txBody>
          <a:bodyPr wrap="square">
            <a:spAutoFit/>
          </a:bodyPr>
          <a:lstStyle/>
          <a:p>
            <a:pPr algn="just"/>
            <a:r>
              <a:rPr lang="en-US" sz="25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ặc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lvl="1" algn="just"/>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đặt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lvl="1" algn="just"/>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chiều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lvl="1" algn="just"/>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7" name="TextBox 16">
            <a:extLst>
              <a:ext uri="{FF2B5EF4-FFF2-40B4-BE49-F238E27FC236}">
                <a16:creationId xmlns:a16="http://schemas.microsoft.com/office/drawing/2014/main" id="{CA3EF28D-C1B9-8E06-0446-0C76978E2768}"/>
              </a:ext>
            </a:extLst>
          </p:cNvPr>
          <p:cNvSpPr txBox="1"/>
          <p:nvPr/>
        </p:nvSpPr>
        <p:spPr>
          <a:xfrm>
            <a:off x="762000" y="6077634"/>
            <a:ext cx="6012280" cy="646331"/>
          </a:xfrm>
          <a:prstGeom prst="rect">
            <a:avLst/>
          </a:prstGeom>
          <a:noFill/>
        </p:spPr>
        <p:txBody>
          <a:bodyPr wrap="square">
            <a:spAutoFit/>
          </a:bodyPr>
          <a:lstStyle/>
          <a:p>
            <a:pPr algn="just"/>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*Cần tránh việc hiểu lầm rằng một lực là hệ quả tác dụng của lực kia vì thực tế thì hai lực xuất hiện đồng thời</a:t>
            </a:r>
            <a:endParaRPr lang="en-US" i="1"/>
          </a:p>
        </p:txBody>
      </p:sp>
      <p:pic>
        <p:nvPicPr>
          <p:cNvPr id="21" name="Picture 20">
            <a:extLst>
              <a:ext uri="{FF2B5EF4-FFF2-40B4-BE49-F238E27FC236}">
                <a16:creationId xmlns:a16="http://schemas.microsoft.com/office/drawing/2014/main" id="{CE37DD1C-A243-4C83-EA03-5CB9FEC48790}"/>
              </a:ext>
            </a:extLst>
          </p:cNvPr>
          <p:cNvPicPr>
            <a:picLocks noChangeAspect="1"/>
          </p:cNvPicPr>
          <p:nvPr/>
        </p:nvPicPr>
        <p:blipFill>
          <a:blip r:embed="rId6"/>
          <a:stretch>
            <a:fillRect/>
          </a:stretch>
        </p:blipFill>
        <p:spPr>
          <a:xfrm>
            <a:off x="7646842" y="3230280"/>
            <a:ext cx="3888143" cy="3528825"/>
          </a:xfrm>
          <a:prstGeom prst="rect">
            <a:avLst/>
          </a:prstGeom>
          <a:ln>
            <a:noFill/>
          </a:ln>
          <a:effectLst>
            <a:softEdge rad="112500"/>
          </a:effectLst>
        </p:spPr>
      </p:pic>
      <p:cxnSp>
        <p:nvCxnSpPr>
          <p:cNvPr id="23" name="Straight Arrow Connector 22">
            <a:extLst>
              <a:ext uri="{FF2B5EF4-FFF2-40B4-BE49-F238E27FC236}">
                <a16:creationId xmlns:a16="http://schemas.microsoft.com/office/drawing/2014/main" id="{7C1AF808-4F41-DE53-E1C2-C7E4034FE581}"/>
              </a:ext>
            </a:extLst>
          </p:cNvPr>
          <p:cNvCxnSpPr>
            <a:cxnSpLocks/>
          </p:cNvCxnSpPr>
          <p:nvPr/>
        </p:nvCxnSpPr>
        <p:spPr>
          <a:xfrm flipV="1">
            <a:off x="8915400" y="5520338"/>
            <a:ext cx="457200" cy="42326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8AEF61-FA4E-2FA7-2961-4D7306339FDB}"/>
              </a:ext>
            </a:extLst>
          </p:cNvPr>
          <p:cNvCxnSpPr>
            <a:cxnSpLocks/>
          </p:cNvCxnSpPr>
          <p:nvPr/>
        </p:nvCxnSpPr>
        <p:spPr>
          <a:xfrm flipH="1">
            <a:off x="8305800" y="6017874"/>
            <a:ext cx="446913" cy="3829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025B2D2-B76F-2E72-5ABF-7B73765B4540}"/>
                  </a:ext>
                </a:extLst>
              </p:cNvPr>
              <p:cNvSpPr txBox="1"/>
              <p:nvPr/>
            </p:nvSpPr>
            <p:spPr>
              <a:xfrm>
                <a:off x="7757595" y="5714497"/>
                <a:ext cx="929205" cy="610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smtClean="0">
                              <a:solidFill>
                                <a:schemeClr val="bg1"/>
                              </a:solidFill>
                              <a:latin typeface="Cambria Math" panose="02040503050406030204" pitchFamily="18" charset="0"/>
                            </a:rPr>
                          </m:ctrlPr>
                        </m:accPr>
                        <m:e>
                          <m:r>
                            <a:rPr lang="en-US" sz="3000" b="0" i="1" smtClean="0">
                              <a:solidFill>
                                <a:schemeClr val="bg1"/>
                              </a:solidFill>
                              <a:latin typeface="Cambria Math" panose="02040503050406030204" pitchFamily="18" charset="0"/>
                            </a:rPr>
                            <m:t>𝐹</m:t>
                          </m:r>
                          <m:r>
                            <a:rPr lang="en-US" sz="3000" b="0" i="1" baseline="-25000" smtClean="0">
                              <a:solidFill>
                                <a:schemeClr val="bg1"/>
                              </a:solidFill>
                              <a:latin typeface="Cambria Math" panose="02040503050406030204" pitchFamily="18" charset="0"/>
                            </a:rPr>
                            <m:t>1</m:t>
                          </m:r>
                        </m:e>
                      </m:acc>
                    </m:oMath>
                  </m:oMathPara>
                </a14:m>
                <a:endParaRPr lang="en-US" sz="3000">
                  <a:solidFill>
                    <a:schemeClr val="bg1"/>
                  </a:solidFill>
                </a:endParaRPr>
              </a:p>
            </p:txBody>
          </p:sp>
        </mc:Choice>
        <mc:Fallback xmlns="">
          <p:sp>
            <p:nvSpPr>
              <p:cNvPr id="29" name="TextBox 28">
                <a:extLst>
                  <a:ext uri="{FF2B5EF4-FFF2-40B4-BE49-F238E27FC236}">
                    <a16:creationId xmlns:a16="http://schemas.microsoft.com/office/drawing/2014/main" id="{F025B2D2-B76F-2E72-5ABF-7B73765B4540}"/>
                  </a:ext>
                </a:extLst>
              </p:cNvPr>
              <p:cNvSpPr txBox="1">
                <a:spLocks noRot="1" noChangeAspect="1" noMove="1" noResize="1" noEditPoints="1" noAdjustHandles="1" noChangeArrowheads="1" noChangeShapeType="1" noTextEdit="1"/>
              </p:cNvSpPr>
              <p:nvPr/>
            </p:nvSpPr>
            <p:spPr>
              <a:xfrm>
                <a:off x="7757595" y="5714497"/>
                <a:ext cx="929205" cy="61010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04F57562-910E-CE81-AE37-33AC64534859}"/>
                  </a:ext>
                </a:extLst>
              </p:cNvPr>
              <p:cNvSpPr txBox="1"/>
              <p:nvPr/>
            </p:nvSpPr>
            <p:spPr>
              <a:xfrm>
                <a:off x="9181687" y="5120224"/>
                <a:ext cx="929205" cy="610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smtClean="0">
                              <a:solidFill>
                                <a:srgbClr val="002060"/>
                              </a:solidFill>
                              <a:latin typeface="Cambria Math" panose="02040503050406030204" pitchFamily="18" charset="0"/>
                            </a:rPr>
                          </m:ctrlPr>
                        </m:accPr>
                        <m:e>
                          <m:r>
                            <a:rPr lang="en-US" sz="3000" b="0" i="1" smtClean="0">
                              <a:solidFill>
                                <a:srgbClr val="002060"/>
                              </a:solidFill>
                              <a:latin typeface="Cambria Math" panose="02040503050406030204" pitchFamily="18" charset="0"/>
                            </a:rPr>
                            <m:t>𝐹</m:t>
                          </m:r>
                          <m:r>
                            <a:rPr lang="en-US" sz="3000" b="0" i="1" baseline="-25000" smtClean="0">
                              <a:solidFill>
                                <a:srgbClr val="002060"/>
                              </a:solidFill>
                              <a:latin typeface="Cambria Math" panose="02040503050406030204" pitchFamily="18" charset="0"/>
                            </a:rPr>
                            <m:t>2</m:t>
                          </m:r>
                        </m:e>
                      </m:acc>
                    </m:oMath>
                  </m:oMathPara>
                </a14:m>
                <a:endParaRPr lang="en-US" sz="3000">
                  <a:solidFill>
                    <a:srgbClr val="002060"/>
                  </a:solidFill>
                </a:endParaRPr>
              </a:p>
            </p:txBody>
          </p:sp>
        </mc:Choice>
        <mc:Fallback xmlns="">
          <p:sp>
            <p:nvSpPr>
              <p:cNvPr id="32" name="TextBox 31">
                <a:extLst>
                  <a:ext uri="{FF2B5EF4-FFF2-40B4-BE49-F238E27FC236}">
                    <a16:creationId xmlns:a16="http://schemas.microsoft.com/office/drawing/2014/main" id="{04F57562-910E-CE81-AE37-33AC64534859}"/>
                  </a:ext>
                </a:extLst>
              </p:cNvPr>
              <p:cNvSpPr txBox="1">
                <a:spLocks noRot="1" noChangeAspect="1" noMove="1" noResize="1" noEditPoints="1" noAdjustHandles="1" noChangeArrowheads="1" noChangeShapeType="1" noTextEdit="1"/>
              </p:cNvSpPr>
              <p:nvPr/>
            </p:nvSpPr>
            <p:spPr>
              <a:xfrm>
                <a:off x="9181687" y="5120224"/>
                <a:ext cx="929205" cy="61010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00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P spid="29"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F5ACAB-0850-9E4B-2F3F-69C64B2952A2}"/>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B5F79B1B-1023-2D06-5995-4E3695537001}"/>
                </a:ext>
              </a:extLst>
            </p:cNvPr>
            <p:cNvGrpSpPr>
              <a:grpSpLocks/>
            </p:cNvGrpSpPr>
            <p:nvPr/>
          </p:nvGrpSpPr>
          <p:grpSpPr bwMode="auto">
            <a:xfrm>
              <a:off x="330533" y="2267004"/>
              <a:ext cx="4741541" cy="708275"/>
              <a:chOff x="587624" y="3377549"/>
              <a:chExt cx="2441672" cy="1364238"/>
            </a:xfrm>
          </p:grpSpPr>
          <p:pic>
            <p:nvPicPr>
              <p:cNvPr id="8" name="Picture 8" descr="empty-green-rectangle">
                <a:extLst>
                  <a:ext uri="{FF2B5EF4-FFF2-40B4-BE49-F238E27FC236}">
                    <a16:creationId xmlns:a16="http://schemas.microsoft.com/office/drawing/2014/main" id="{89C94B05-E2E3-5A64-BC62-BB07DA4BD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44167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D82F7DAF-8FEE-82C4-3001-E092B7F46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7A18FC66-A433-70CE-0C38-2E7044619FE1}"/>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AA9AF49F-1E80-4518-5889-A22A28DFBD65}"/>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Định luật III Newton</a:t>
              </a:r>
              <a:endParaRPr lang="en-US" sz="2500" dirty="0">
                <a:cs typeface="Arial" panose="020B0604020202020204" pitchFamily="34" charset="0"/>
              </a:endParaRPr>
            </a:p>
          </p:txBody>
        </p:sp>
      </p:grpSp>
      <p:pic>
        <p:nvPicPr>
          <p:cNvPr id="10" name="Picture 4" descr="empty-blue-rectangle">
            <a:extLst>
              <a:ext uri="{FF2B5EF4-FFF2-40B4-BE49-F238E27FC236}">
                <a16:creationId xmlns:a16="http://schemas.microsoft.com/office/drawing/2014/main" id="{93EE82CB-417C-640F-46BC-03A473A95D6E}"/>
              </a:ext>
            </a:extLst>
          </p:cNvPr>
          <p:cNvPicPr>
            <a:picLocks noChangeAspect="1" noChangeArrowheads="1"/>
          </p:cNvPicPr>
          <p:nvPr/>
        </p:nvPicPr>
        <p:blipFill>
          <a:blip r:embed="rId4"/>
          <a:srcRect/>
          <a:stretch>
            <a:fillRect/>
          </a:stretch>
        </p:blipFill>
        <p:spPr bwMode="auto">
          <a:xfrm>
            <a:off x="139841" y="1371600"/>
            <a:ext cx="6880450" cy="4267201"/>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64F16E-16C0-6135-632C-B3DB6008B2A1}"/>
                  </a:ext>
                </a:extLst>
              </p:cNvPr>
              <p:cNvSpPr txBox="1"/>
              <p:nvPr/>
            </p:nvSpPr>
            <p:spPr>
              <a:xfrm>
                <a:off x="585866" y="1640312"/>
                <a:ext cx="6102670" cy="1481816"/>
              </a:xfrm>
              <a:prstGeom prst="rect">
                <a:avLst/>
              </a:prstGeom>
              <a:noFill/>
            </p:spPr>
            <p:txBody>
              <a:bodyPr wrap="square">
                <a:spAutoFit/>
              </a:bodyPr>
              <a:lstStyle/>
              <a:p>
                <a:r>
                  <a:rPr lang="en-US" sz="2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Các cặp lực và phản lực</a:t>
                </a:r>
              </a:p>
              <a:p>
                <a:pPr marL="342900" indent="-342900">
                  <a:buFont typeface="Arial" panose="020B0604020202020204" pitchFamily="34" charset="0"/>
                  <a:buChar char="•"/>
                </a:pPr>
                <a:r>
                  <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Lực hấp dẫn:  </a:t>
                </a:r>
                <a14:m>
                  <m:oMath xmlns:m="http://schemas.openxmlformats.org/officeDocument/2006/math">
                    <m:acc>
                      <m:accPr>
                        <m:chr m:val="⃗"/>
                        <m:ctrlPr>
                          <a:rPr lang="en-US" sz="2800" i="1" smtClean="0">
                            <a:solidFill>
                              <a:schemeClr val="tx1"/>
                            </a:solidFill>
                            <a:latin typeface="Cambria Math" panose="02040503050406030204" pitchFamily="18" charset="0"/>
                          </a:rPr>
                        </m:ctrlPr>
                      </m:accPr>
                      <m:e>
                        <m:r>
                          <a:rPr lang="en-US" sz="2800" b="0" i="1" smtClean="0">
                            <a:solidFill>
                              <a:schemeClr val="tx1"/>
                            </a:solidFill>
                            <a:latin typeface="Cambria Math" panose="02040503050406030204" pitchFamily="18" charset="0"/>
                          </a:rPr>
                          <m:t>𝑃</m:t>
                        </m:r>
                      </m:e>
                    </m:acc>
                  </m:oMath>
                </a14:m>
                <a:r>
                  <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𝑃</m:t>
                        </m:r>
                        <m:r>
                          <a:rPr lang="en-US" sz="2800" i="1">
                            <a:solidFill>
                              <a:schemeClr val="tx1"/>
                            </a:solidFill>
                            <a:latin typeface="Cambria Math" panose="02040503050406030204" pitchFamily="18" charset="0"/>
                          </a:rPr>
                          <m:t>′</m:t>
                        </m:r>
                      </m:e>
                    </m:acc>
                    <m:r>
                      <a:rPr lang="en-US" sz="2800" i="1">
                        <a:solidFill>
                          <a:schemeClr val="tx1"/>
                        </a:solidFill>
                        <a:latin typeface="Cambria Math" panose="02040503050406030204" pitchFamily="18" charset="0"/>
                      </a:rPr>
                      <m:t> </m:t>
                    </m:r>
                  </m:oMath>
                </a14:m>
                <a:endPar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Lực ép giữa người và mặt đất: </a:t>
                </a:r>
                <a14:m>
                  <m:oMath xmlns:m="http://schemas.openxmlformats.org/officeDocument/2006/math">
                    <m:acc>
                      <m:accPr>
                        <m:chr m:val="⃗"/>
                        <m:ctrlPr>
                          <a:rPr lang="en-US" sz="2800" i="1" smtClean="0">
                            <a:solidFill>
                              <a:schemeClr val="tx1"/>
                            </a:solidFill>
                            <a:latin typeface="Cambria Math" panose="02040503050406030204" pitchFamily="18" charset="0"/>
                          </a:rPr>
                        </m:ctrlPr>
                      </m:accPr>
                      <m:e>
                        <m:r>
                          <a:rPr lang="en-US" sz="2800" b="0" i="1" smtClean="0">
                            <a:solidFill>
                              <a:schemeClr val="tx1"/>
                            </a:solidFill>
                            <a:latin typeface="Cambria Math" panose="02040503050406030204" pitchFamily="18" charset="0"/>
                          </a:rPr>
                          <m:t>𝑄</m:t>
                        </m:r>
                      </m:e>
                    </m:acc>
                  </m:oMath>
                </a14:m>
                <a:r>
                  <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800" i="1">
                            <a:solidFill>
                              <a:schemeClr val="tx1"/>
                            </a:solidFill>
                            <a:latin typeface="Cambria Math" panose="02040503050406030204" pitchFamily="18" charset="0"/>
                          </a:rPr>
                        </m:ctrlPr>
                      </m:accPr>
                      <m:e>
                        <m:r>
                          <a:rPr lang="en-US" sz="2800" i="1">
                            <a:solidFill>
                              <a:schemeClr val="tx1"/>
                            </a:solidFill>
                            <a:latin typeface="Cambria Math" panose="02040503050406030204" pitchFamily="18" charset="0"/>
                          </a:rPr>
                          <m:t>𝑁</m:t>
                        </m:r>
                      </m:e>
                    </m:acc>
                  </m:oMath>
                </a14:m>
                <a:r>
                  <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CC64F16E-16C0-6135-632C-B3DB6008B2A1}"/>
                  </a:ext>
                </a:extLst>
              </p:cNvPr>
              <p:cNvSpPr txBox="1">
                <a:spLocks noRot="1" noChangeAspect="1" noMove="1" noResize="1" noEditPoints="1" noAdjustHandles="1" noChangeArrowheads="1" noChangeShapeType="1" noTextEdit="1"/>
              </p:cNvSpPr>
              <p:nvPr/>
            </p:nvSpPr>
            <p:spPr>
              <a:xfrm>
                <a:off x="585866" y="1640312"/>
                <a:ext cx="6102670" cy="1481816"/>
              </a:xfrm>
              <a:prstGeom prst="rect">
                <a:avLst/>
              </a:prstGeom>
              <a:blipFill>
                <a:blip r:embed="rId5"/>
                <a:stretch>
                  <a:fillRect l="-1598" t="-2881" b="-8642"/>
                </a:stretch>
              </a:blipFill>
            </p:spPr>
            <p:txBody>
              <a:bodyPr/>
              <a:lstStyle/>
              <a:p>
                <a:r>
                  <a:rPr lang="en-US">
                    <a:noFill/>
                  </a:rPr>
                  <a:t> </a:t>
                </a:r>
              </a:p>
            </p:txBody>
          </p:sp>
        </mc:Fallback>
      </mc:AlternateContent>
      <p:pic>
        <p:nvPicPr>
          <p:cNvPr id="12" name="Picture 2" descr="http://convergenceconsultinggroup.com/wp-content/uploads/2013/10/Services_Comprehensive_sm.jpg">
            <a:extLst>
              <a:ext uri="{FF2B5EF4-FFF2-40B4-BE49-F238E27FC236}">
                <a16:creationId xmlns:a16="http://schemas.microsoft.com/office/drawing/2014/main" id="{781B31E5-5F64-599A-D96B-A07A403A58F7}"/>
              </a:ext>
            </a:extLst>
          </p:cNvPr>
          <p:cNvPicPr>
            <a:picLocks noChangeAspect="1" noChangeArrowheads="1"/>
          </p:cNvPicPr>
          <p:nvPr/>
        </p:nvPicPr>
        <p:blipFill>
          <a:blip r:embed="rId6" cstate="print"/>
          <a:srcRect/>
          <a:stretch>
            <a:fillRect/>
          </a:stretch>
        </p:blipFill>
        <p:spPr bwMode="auto">
          <a:xfrm>
            <a:off x="7707780" y="2037290"/>
            <a:ext cx="3916075" cy="3916075"/>
          </a:xfrm>
          <a:prstGeom prst="rect">
            <a:avLst/>
          </a:prstGeom>
          <a:noFill/>
        </p:spPr>
      </p:pic>
      <p:pic>
        <p:nvPicPr>
          <p:cNvPr id="13" name="Picture 12">
            <a:extLst>
              <a:ext uri="{FF2B5EF4-FFF2-40B4-BE49-F238E27FC236}">
                <a16:creationId xmlns:a16="http://schemas.microsoft.com/office/drawing/2014/main" id="{71F0DADA-F8D3-F861-6D41-FD95919480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3778" l="10000" r="90000">
                        <a14:foregroundMark x1="51833" y1="10444" x2="51833" y2="10444"/>
                        <a14:foregroundMark x1="53667" y1="11778" x2="53667" y2="11778"/>
                        <a14:foregroundMark x1="44833" y1="93778" x2="44833" y2="93778"/>
                        <a14:foregroundMark x1="41667" y1="93778" x2="41667" y2="93778"/>
                        <a14:foregroundMark x1="65333" y1="93556" x2="65333" y2="93556"/>
                        <a14:foregroundMark x1="46333" y1="14556" x2="46333" y2="14556"/>
                        <a14:foregroundMark x1="48167" y1="13222" x2="48167" y2="13222"/>
                        <a14:foregroundMark x1="48167" y1="11778" x2="48167" y2="11778"/>
                        <a14:foregroundMark x1="51833" y1="10778" x2="51833" y2="10778"/>
                      </a14:backgroundRemoval>
                    </a14:imgEffect>
                  </a14:imgLayer>
                </a14:imgProps>
              </a:ext>
              <a:ext uri="{28A0092B-C50C-407E-A947-70E740481C1C}">
                <a14:useLocalDpi xmlns:a14="http://schemas.microsoft.com/office/drawing/2010/main" val="0"/>
              </a:ext>
            </a:extLst>
          </a:blip>
          <a:srcRect l="31529" t="7965" r="27483" b="2926"/>
          <a:stretch/>
        </p:blipFill>
        <p:spPr>
          <a:xfrm>
            <a:off x="9372600" y="304800"/>
            <a:ext cx="762000" cy="2484826"/>
          </a:xfrm>
          <a:prstGeom prst="rect">
            <a:avLst/>
          </a:prstGeom>
        </p:spPr>
      </p:pic>
      <p:cxnSp>
        <p:nvCxnSpPr>
          <p:cNvPr id="15" name="Straight Arrow Connector 14">
            <a:extLst>
              <a:ext uri="{FF2B5EF4-FFF2-40B4-BE49-F238E27FC236}">
                <a16:creationId xmlns:a16="http://schemas.microsoft.com/office/drawing/2014/main" id="{199F267E-3137-7FC1-EDBA-15EF87AFFD62}"/>
              </a:ext>
            </a:extLst>
          </p:cNvPr>
          <p:cNvCxnSpPr/>
          <p:nvPr/>
        </p:nvCxnSpPr>
        <p:spPr>
          <a:xfrm>
            <a:off x="9753600" y="1300291"/>
            <a:ext cx="0" cy="914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14F29F4-921B-36C6-2CF6-5F4DD10D7149}"/>
              </a:ext>
            </a:extLst>
          </p:cNvPr>
          <p:cNvSpPr/>
          <p:nvPr/>
        </p:nvSpPr>
        <p:spPr>
          <a:xfrm>
            <a:off x="9665818" y="1224091"/>
            <a:ext cx="175563"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4680156E-8F77-CA56-C78D-ACC31C22B353}"/>
              </a:ext>
            </a:extLst>
          </p:cNvPr>
          <p:cNvCxnSpPr>
            <a:cxnSpLocks/>
          </p:cNvCxnSpPr>
          <p:nvPr/>
        </p:nvCxnSpPr>
        <p:spPr>
          <a:xfrm flipV="1">
            <a:off x="9688981" y="3205291"/>
            <a:ext cx="0" cy="8662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931D772-0A98-D6CB-4389-810FCE32071B}"/>
              </a:ext>
            </a:extLst>
          </p:cNvPr>
          <p:cNvSpPr/>
          <p:nvPr/>
        </p:nvSpPr>
        <p:spPr>
          <a:xfrm>
            <a:off x="9601200" y="3995328"/>
            <a:ext cx="175563"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0F3201A7-370B-2B83-69A5-AFDD920649DA}"/>
              </a:ext>
            </a:extLst>
          </p:cNvPr>
          <p:cNvCxnSpPr/>
          <p:nvPr/>
        </p:nvCxnSpPr>
        <p:spPr>
          <a:xfrm>
            <a:off x="9906000" y="2748091"/>
            <a:ext cx="0" cy="9144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79C6DEB-2486-3EAE-79A4-3A258D5739A2}"/>
              </a:ext>
            </a:extLst>
          </p:cNvPr>
          <p:cNvCxnSpPr>
            <a:cxnSpLocks/>
          </p:cNvCxnSpPr>
          <p:nvPr/>
        </p:nvCxnSpPr>
        <p:spPr>
          <a:xfrm flipV="1">
            <a:off x="9906000" y="1788773"/>
            <a:ext cx="0" cy="86623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B57310A-9ECF-C6A1-CB79-27199F6C1D46}"/>
                  </a:ext>
                </a:extLst>
              </p:cNvPr>
              <p:cNvSpPr txBox="1"/>
              <p:nvPr/>
            </p:nvSpPr>
            <p:spPr>
              <a:xfrm>
                <a:off x="8710095" y="1732238"/>
                <a:ext cx="929205" cy="610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0" i="1" smtClean="0">
                              <a:solidFill>
                                <a:srgbClr val="FF0000"/>
                              </a:solidFill>
                              <a:latin typeface="Cambria Math" panose="02040503050406030204" pitchFamily="18" charset="0"/>
                            </a:rPr>
                            <m:t>𝑃</m:t>
                          </m:r>
                        </m:e>
                      </m:acc>
                    </m:oMath>
                  </m:oMathPara>
                </a14:m>
                <a:endParaRPr lang="en-US" sz="3000">
                  <a:solidFill>
                    <a:srgbClr val="FF0000"/>
                  </a:solidFill>
                </a:endParaRPr>
              </a:p>
            </p:txBody>
          </p:sp>
        </mc:Choice>
        <mc:Fallback xmlns="">
          <p:sp>
            <p:nvSpPr>
              <p:cNvPr id="22" name="TextBox 21">
                <a:extLst>
                  <a:ext uri="{FF2B5EF4-FFF2-40B4-BE49-F238E27FC236}">
                    <a16:creationId xmlns:a16="http://schemas.microsoft.com/office/drawing/2014/main" id="{5B57310A-9ECF-C6A1-CB79-27199F6C1D46}"/>
                  </a:ext>
                </a:extLst>
              </p:cNvPr>
              <p:cNvSpPr txBox="1">
                <a:spLocks noRot="1" noChangeAspect="1" noMove="1" noResize="1" noEditPoints="1" noAdjustHandles="1" noChangeArrowheads="1" noChangeShapeType="1" noTextEdit="1"/>
              </p:cNvSpPr>
              <p:nvPr/>
            </p:nvSpPr>
            <p:spPr>
              <a:xfrm>
                <a:off x="8710095" y="1732238"/>
                <a:ext cx="929205" cy="6101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F53370C-849C-3855-3446-B8BDF5F0F355}"/>
                  </a:ext>
                </a:extLst>
              </p:cNvPr>
              <p:cNvSpPr txBox="1"/>
              <p:nvPr/>
            </p:nvSpPr>
            <p:spPr>
              <a:xfrm>
                <a:off x="9880600" y="3185773"/>
                <a:ext cx="929205" cy="610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smtClean="0">
                              <a:solidFill>
                                <a:srgbClr val="FFC000"/>
                              </a:solidFill>
                              <a:latin typeface="Cambria Math" panose="02040503050406030204" pitchFamily="18" charset="0"/>
                            </a:rPr>
                          </m:ctrlPr>
                        </m:accPr>
                        <m:e>
                          <m:r>
                            <a:rPr lang="en-US" sz="3000" b="0" i="1" smtClean="0">
                              <a:solidFill>
                                <a:srgbClr val="FFC000"/>
                              </a:solidFill>
                              <a:latin typeface="Cambria Math" panose="02040503050406030204" pitchFamily="18" charset="0"/>
                            </a:rPr>
                            <m:t>𝑄</m:t>
                          </m:r>
                        </m:e>
                      </m:acc>
                    </m:oMath>
                  </m:oMathPara>
                </a14:m>
                <a:endParaRPr lang="en-US" sz="3000">
                  <a:solidFill>
                    <a:srgbClr val="FFC000"/>
                  </a:solidFill>
                </a:endParaRPr>
              </a:p>
            </p:txBody>
          </p:sp>
        </mc:Choice>
        <mc:Fallback xmlns="">
          <p:sp>
            <p:nvSpPr>
              <p:cNvPr id="23" name="TextBox 22">
                <a:extLst>
                  <a:ext uri="{FF2B5EF4-FFF2-40B4-BE49-F238E27FC236}">
                    <a16:creationId xmlns:a16="http://schemas.microsoft.com/office/drawing/2014/main" id="{DF53370C-849C-3855-3446-B8BDF5F0F355}"/>
                  </a:ext>
                </a:extLst>
              </p:cNvPr>
              <p:cNvSpPr txBox="1">
                <a:spLocks noRot="1" noChangeAspect="1" noMove="1" noResize="1" noEditPoints="1" noAdjustHandles="1" noChangeArrowheads="1" noChangeShapeType="1" noTextEdit="1"/>
              </p:cNvSpPr>
              <p:nvPr/>
            </p:nvSpPr>
            <p:spPr>
              <a:xfrm>
                <a:off x="9880600" y="3185773"/>
                <a:ext cx="929205" cy="61010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2B0BC09-BFB9-50E3-4FAE-B99F486CE14F}"/>
                  </a:ext>
                </a:extLst>
              </p:cNvPr>
              <p:cNvSpPr txBox="1"/>
              <p:nvPr/>
            </p:nvSpPr>
            <p:spPr>
              <a:xfrm>
                <a:off x="8738144" y="3068438"/>
                <a:ext cx="929205" cy="6482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0" i="1" smtClean="0">
                              <a:solidFill>
                                <a:srgbClr val="FF0000"/>
                              </a:solidFill>
                              <a:latin typeface="Cambria Math" panose="02040503050406030204" pitchFamily="18" charset="0"/>
                            </a:rPr>
                            <m:t>𝑃</m:t>
                          </m:r>
                          <m:r>
                            <a:rPr lang="en-US" sz="3000" b="0" i="1" smtClean="0">
                              <a:solidFill>
                                <a:srgbClr val="FF0000"/>
                              </a:solidFill>
                              <a:latin typeface="Cambria Math" panose="02040503050406030204" pitchFamily="18" charset="0"/>
                            </a:rPr>
                            <m:t>′</m:t>
                          </m:r>
                        </m:e>
                      </m:acc>
                    </m:oMath>
                  </m:oMathPara>
                </a14:m>
                <a:endParaRPr lang="en-US" sz="3000">
                  <a:solidFill>
                    <a:srgbClr val="FF0000"/>
                  </a:solidFill>
                </a:endParaRPr>
              </a:p>
            </p:txBody>
          </p:sp>
        </mc:Choice>
        <mc:Fallback xmlns="">
          <p:sp>
            <p:nvSpPr>
              <p:cNvPr id="24" name="TextBox 23">
                <a:extLst>
                  <a:ext uri="{FF2B5EF4-FFF2-40B4-BE49-F238E27FC236}">
                    <a16:creationId xmlns:a16="http://schemas.microsoft.com/office/drawing/2014/main" id="{62B0BC09-BFB9-50E3-4FAE-B99F486CE14F}"/>
                  </a:ext>
                </a:extLst>
              </p:cNvPr>
              <p:cNvSpPr txBox="1">
                <a:spLocks noRot="1" noChangeAspect="1" noMove="1" noResize="1" noEditPoints="1" noAdjustHandles="1" noChangeArrowheads="1" noChangeShapeType="1" noTextEdit="1"/>
              </p:cNvSpPr>
              <p:nvPr/>
            </p:nvSpPr>
            <p:spPr>
              <a:xfrm>
                <a:off x="8738144" y="3068438"/>
                <a:ext cx="929205" cy="6482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5AD9AE-9581-3622-5751-8BF9E2DC6C17}"/>
                  </a:ext>
                </a:extLst>
              </p:cNvPr>
              <p:cNvSpPr txBox="1"/>
              <p:nvPr/>
            </p:nvSpPr>
            <p:spPr>
              <a:xfrm>
                <a:off x="9974797" y="1848808"/>
                <a:ext cx="929205" cy="610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smtClean="0">
                              <a:solidFill>
                                <a:srgbClr val="FFC000"/>
                              </a:solidFill>
                              <a:latin typeface="Cambria Math" panose="02040503050406030204" pitchFamily="18" charset="0"/>
                            </a:rPr>
                          </m:ctrlPr>
                        </m:accPr>
                        <m:e>
                          <m:r>
                            <a:rPr lang="en-US" sz="3000" i="1">
                              <a:solidFill>
                                <a:srgbClr val="FFC000"/>
                              </a:solidFill>
                              <a:latin typeface="Cambria Math" panose="02040503050406030204" pitchFamily="18" charset="0"/>
                            </a:rPr>
                            <m:t>𝑁</m:t>
                          </m:r>
                        </m:e>
                      </m:acc>
                    </m:oMath>
                  </m:oMathPara>
                </a14:m>
                <a:endParaRPr lang="en-US" sz="3000">
                  <a:solidFill>
                    <a:srgbClr val="FFC000"/>
                  </a:solidFill>
                </a:endParaRPr>
              </a:p>
            </p:txBody>
          </p:sp>
        </mc:Choice>
        <mc:Fallback xmlns="">
          <p:sp>
            <p:nvSpPr>
              <p:cNvPr id="25" name="TextBox 24">
                <a:extLst>
                  <a:ext uri="{FF2B5EF4-FFF2-40B4-BE49-F238E27FC236}">
                    <a16:creationId xmlns:a16="http://schemas.microsoft.com/office/drawing/2014/main" id="{C95AD9AE-9581-3622-5751-8BF9E2DC6C17}"/>
                  </a:ext>
                </a:extLst>
              </p:cNvPr>
              <p:cNvSpPr txBox="1">
                <a:spLocks noRot="1" noChangeAspect="1" noMove="1" noResize="1" noEditPoints="1" noAdjustHandles="1" noChangeArrowheads="1" noChangeShapeType="1" noTextEdit="1"/>
              </p:cNvSpPr>
              <p:nvPr/>
            </p:nvSpPr>
            <p:spPr>
              <a:xfrm>
                <a:off x="9974797" y="1848808"/>
                <a:ext cx="929205" cy="610103"/>
              </a:xfrm>
              <a:prstGeom prst="rect">
                <a:avLst/>
              </a:prstGeom>
              <a:blipFill>
                <a:blip r:embed="rId12"/>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D3BD105-7A92-7190-D246-D794C79204D9}"/>
              </a:ext>
            </a:extLst>
          </p:cNvPr>
          <p:cNvSpPr txBox="1"/>
          <p:nvPr/>
        </p:nvSpPr>
        <p:spPr>
          <a:xfrm>
            <a:off x="7276562" y="5878716"/>
            <a:ext cx="4725475" cy="646331"/>
          </a:xfrm>
          <a:prstGeom prst="rect">
            <a:avLst/>
          </a:prstGeom>
          <a:noFill/>
        </p:spPr>
        <p:txBody>
          <a:bodyPr wrap="square">
            <a:spAutoFit/>
          </a:bodyPr>
          <a:lstStyle/>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Minh họa các lực trong tương tác giữa</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 Đất và người đứng trên mặt đất</a:t>
            </a:r>
            <a:endParaRPr lang="en-US" sz="16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4C51514-6EAF-288B-4544-3B240AF7CE9E}"/>
                  </a:ext>
                </a:extLst>
              </p:cNvPr>
              <p:cNvSpPr txBox="1"/>
              <p:nvPr/>
            </p:nvSpPr>
            <p:spPr>
              <a:xfrm>
                <a:off x="702967" y="3390840"/>
                <a:ext cx="5754197" cy="2045303"/>
              </a:xfrm>
              <a:prstGeom prst="rect">
                <a:avLst/>
              </a:prstGeom>
              <a:noFill/>
            </p:spPr>
            <p:txBody>
              <a:bodyPr wrap="square">
                <a:spAutoFit/>
              </a:bodyPr>
              <a:lstStyle/>
              <a:p>
                <a:pPr algn="just"/>
                <a:r>
                  <a:rPr lang="en-US" sz="25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Chú ý: </a:t>
                </a:r>
              </a:p>
              <a:p>
                <a:pPr algn="just"/>
                <a14:m>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b="0" i="1" smtClean="0">
                            <a:solidFill>
                              <a:schemeClr val="tx1"/>
                            </a:solidFill>
                            <a:latin typeface="Cambria Math" panose="02040503050406030204" pitchFamily="18" charset="0"/>
                          </a:rPr>
                          <m:t>𝑃</m:t>
                        </m:r>
                      </m:e>
                    </m:acc>
                  </m:oMath>
                </a14:m>
                <a:r>
                  <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2400" i="1">
                            <a:solidFill>
                              <a:schemeClr val="tx1"/>
                            </a:solidFill>
                            <a:latin typeface="Cambria Math" panose="02040503050406030204" pitchFamily="18" charset="0"/>
                          </a:rPr>
                        </m:ctrlPr>
                      </m:accPr>
                      <m:e>
                        <m:r>
                          <a:rPr lang="en-US" sz="2400" i="1">
                            <a:solidFill>
                              <a:schemeClr val="tx1"/>
                            </a:solidFill>
                            <a:latin typeface="Cambria Math" panose="02040503050406030204" pitchFamily="18" charset="0"/>
                          </a:rPr>
                          <m:t>𝑁</m:t>
                        </m:r>
                      </m:e>
                    </m:acc>
                  </m:oMath>
                </a14:m>
                <a:r>
                  <a:rPr lang="en-US" sz="25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không phải là cặp lực - phản lực vì mặc dù chúng ngược hướng và có độ lớn bằng nhau nhưng chúng không tác động lên hai vật khác nhau.</a:t>
                </a:r>
                <a:endParaRPr lang="en-US" sz="2500">
                  <a:solidFill>
                    <a:schemeClr val="tx1"/>
                  </a:solidFill>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24C51514-6EAF-288B-4544-3B240AF7CE9E}"/>
                  </a:ext>
                </a:extLst>
              </p:cNvPr>
              <p:cNvSpPr txBox="1">
                <a:spLocks noRot="1" noChangeAspect="1" noMove="1" noResize="1" noEditPoints="1" noAdjustHandles="1" noChangeArrowheads="1" noChangeShapeType="1" noTextEdit="1"/>
              </p:cNvSpPr>
              <p:nvPr/>
            </p:nvSpPr>
            <p:spPr>
              <a:xfrm>
                <a:off x="702967" y="3390840"/>
                <a:ext cx="5754197" cy="2045303"/>
              </a:xfrm>
              <a:prstGeom prst="rect">
                <a:avLst/>
              </a:prstGeom>
              <a:blipFill>
                <a:blip r:embed="rId13"/>
                <a:stretch>
                  <a:fillRect l="-1695" t="-2083" r="-1801" b="-5655"/>
                </a:stretch>
              </a:blipFill>
            </p:spPr>
            <p:txBody>
              <a:bodyPr/>
              <a:lstStyle/>
              <a:p>
                <a:r>
                  <a:rPr lang="en-US">
                    <a:noFill/>
                  </a:rPr>
                  <a:t> </a:t>
                </a:r>
              </a:p>
            </p:txBody>
          </p:sp>
        </mc:Fallback>
      </mc:AlternateContent>
    </p:spTree>
    <p:extLst>
      <p:ext uri="{BB962C8B-B14F-4D97-AF65-F5344CB8AC3E}">
        <p14:creationId xmlns:p14="http://schemas.microsoft.com/office/powerpoint/2010/main" val="64435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8" grpId="0" animBg="1"/>
      <p:bldP spid="22"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1027997" y="727497"/>
            <a:ext cx="9871516"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biểu diễn cặp lực - phản lực giữa hai cực từ gần nhau của hai nam châm ở hình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98363" y="753467"/>
            <a:ext cx="10995274" cy="86889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304800" y="28115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21" name="Picture 20" descr="A picture containing text, stationary, businesscard, accessory&#10;&#10;Description automatically generated">
            <a:extLst>
              <a:ext uri="{FF2B5EF4-FFF2-40B4-BE49-F238E27FC236}">
                <a16:creationId xmlns:a16="http://schemas.microsoft.com/office/drawing/2014/main" id="{00ABACEC-D9F3-97F4-A80E-CFFB4169C2AA}"/>
              </a:ext>
            </a:extLst>
          </p:cNvPr>
          <p:cNvPicPr>
            <a:picLocks noChangeAspect="1"/>
          </p:cNvPicPr>
          <p:nvPr/>
        </p:nvPicPr>
        <p:blipFill rotWithShape="1">
          <a:blip r:embed="rId4">
            <a:extLst>
              <a:ext uri="{28A0092B-C50C-407E-A947-70E740481C1C}">
                <a14:useLocalDpi xmlns:a14="http://schemas.microsoft.com/office/drawing/2010/main" val="0"/>
              </a:ext>
            </a:extLst>
          </a:blip>
          <a:srcRect l="-1157" t="16293"/>
          <a:stretch/>
        </p:blipFill>
        <p:spPr>
          <a:xfrm>
            <a:off x="6257958" y="2347771"/>
            <a:ext cx="5232521" cy="3507233"/>
          </a:xfrm>
          <a:prstGeom prst="rect">
            <a:avLst/>
          </a:prstGeom>
          <a:ln>
            <a:noFill/>
          </a:ln>
          <a:effectLst>
            <a:softEdge rad="112500"/>
          </a:effectLst>
        </p:spPr>
      </p:pic>
      <p:pic>
        <p:nvPicPr>
          <p:cNvPr id="22" name="Picture 21">
            <a:extLst>
              <a:ext uri="{FF2B5EF4-FFF2-40B4-BE49-F238E27FC236}">
                <a16:creationId xmlns:a16="http://schemas.microsoft.com/office/drawing/2014/main" id="{8F5137C2-8FC2-812C-59B8-C5D36F7EDFCB}"/>
              </a:ext>
            </a:extLst>
          </p:cNvPr>
          <p:cNvPicPr>
            <a:picLocks noChangeAspect="1"/>
          </p:cNvPicPr>
          <p:nvPr/>
        </p:nvPicPr>
        <p:blipFill rotWithShape="1">
          <a:blip r:embed="rId5">
            <a:extLst>
              <a:ext uri="{28A0092B-C50C-407E-A947-70E740481C1C}">
                <a14:useLocalDpi xmlns:a14="http://schemas.microsoft.com/office/drawing/2010/main" val="0"/>
              </a:ext>
            </a:extLst>
          </a:blip>
          <a:srcRect l="11827" t="56223" r="7180" b="9640"/>
          <a:stretch/>
        </p:blipFill>
        <p:spPr>
          <a:xfrm>
            <a:off x="598363" y="2370808"/>
            <a:ext cx="5636558" cy="3510777"/>
          </a:xfrm>
          <a:prstGeom prst="rect">
            <a:avLst/>
          </a:prstGeom>
          <a:ln>
            <a:noFill/>
          </a:ln>
          <a:effectLst>
            <a:softEdge rad="112500"/>
          </a:effectLst>
        </p:spPr>
      </p:pic>
    </p:spTree>
    <p:extLst>
      <p:ext uri="{BB962C8B-B14F-4D97-AF65-F5344CB8AC3E}">
        <p14:creationId xmlns:p14="http://schemas.microsoft.com/office/powerpoint/2010/main" val="319363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791689" y="749922"/>
            <a:ext cx="11074646"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chỉ ra cặp vật tương tác và hướng của lực tương tác giữa chúng trong các trường hợp sau: </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đóng đinh, tay ta cảm nhận được lực dội lại.</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Bóng đập vào tường bị bật ra. </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Chân ta đạp vào mặt đất để bước đi. </a:t>
            </a:r>
          </a:p>
          <a:p>
            <a:pPr marL="457200" marR="0" indent="-457200">
              <a:spcBef>
                <a:spcPts val="0"/>
              </a:spcBef>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Quả bóng bay bơm căng được thả ra khi không buộc kín thì sẽ bay vụt đi.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C3BC263-C3EC-44E6-A176-C15522572E9C}"/>
              </a:ext>
            </a:extLst>
          </p:cNvPr>
          <p:cNvSpPr/>
          <p:nvPr/>
        </p:nvSpPr>
        <p:spPr>
          <a:xfrm>
            <a:off x="510962" y="753465"/>
            <a:ext cx="11308861" cy="2397113"/>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0BF0085E-1967-0059-5715-8D51CF8CFEF4}"/>
              </a:ext>
            </a:extLst>
          </p:cNvPr>
          <p:cNvPicPr>
            <a:picLocks noChangeAspect="1"/>
          </p:cNvPicPr>
          <p:nvPr/>
        </p:nvPicPr>
        <p:blipFill rotWithShape="1">
          <a:blip r:embed="rId4">
            <a:extLst>
              <a:ext uri="{28A0092B-C50C-407E-A947-70E740481C1C}">
                <a14:useLocalDpi xmlns:a14="http://schemas.microsoft.com/office/drawing/2010/main" val="0"/>
              </a:ext>
            </a:extLst>
          </a:blip>
          <a:srcRect l="19098" t="496" r="10708" b="14944"/>
          <a:stretch/>
        </p:blipFill>
        <p:spPr>
          <a:xfrm>
            <a:off x="471169" y="3395330"/>
            <a:ext cx="2971800" cy="2386641"/>
          </a:xfrm>
          <a:prstGeom prst="rect">
            <a:avLst/>
          </a:prstGeom>
          <a:ln>
            <a:noFill/>
          </a:ln>
          <a:effectLst>
            <a:softEdge rad="112500"/>
          </a:effectLst>
        </p:spPr>
      </p:pic>
      <p:pic>
        <p:nvPicPr>
          <p:cNvPr id="12" name="Picture 11" descr="A tennis ball hitting a tennis racket&#10;&#10;Description automatically generated with low confidence">
            <a:extLst>
              <a:ext uri="{FF2B5EF4-FFF2-40B4-BE49-F238E27FC236}">
                <a16:creationId xmlns:a16="http://schemas.microsoft.com/office/drawing/2014/main" id="{772C5150-6E12-7B5D-68FC-B75E37F5F417}"/>
              </a:ext>
            </a:extLst>
          </p:cNvPr>
          <p:cNvPicPr>
            <a:picLocks noChangeAspect="1"/>
          </p:cNvPicPr>
          <p:nvPr/>
        </p:nvPicPr>
        <p:blipFill rotWithShape="1">
          <a:blip r:embed="rId5">
            <a:extLst>
              <a:ext uri="{28A0092B-C50C-407E-A947-70E740481C1C}">
                <a14:useLocalDpi xmlns:a14="http://schemas.microsoft.com/office/drawing/2010/main" val="0"/>
              </a:ext>
            </a:extLst>
          </a:blip>
          <a:srcRect r="25078" b="3333"/>
          <a:stretch/>
        </p:blipFill>
        <p:spPr>
          <a:xfrm>
            <a:off x="3340700" y="3382924"/>
            <a:ext cx="2946467" cy="2376008"/>
          </a:xfrm>
          <a:prstGeom prst="rect">
            <a:avLst/>
          </a:prstGeom>
          <a:ln>
            <a:noFill/>
          </a:ln>
          <a:effectLst>
            <a:softEdge rad="112500"/>
          </a:effectLst>
        </p:spPr>
      </p:pic>
      <p:pic>
        <p:nvPicPr>
          <p:cNvPr id="17" name="Picture 16" descr="A close-up of a person's legs&#10;&#10;Description automatically generated">
            <a:extLst>
              <a:ext uri="{FF2B5EF4-FFF2-40B4-BE49-F238E27FC236}">
                <a16:creationId xmlns:a16="http://schemas.microsoft.com/office/drawing/2014/main" id="{C096C78D-1659-F8F6-1F50-3722F56E20F0}"/>
              </a:ext>
            </a:extLst>
          </p:cNvPr>
          <p:cNvPicPr>
            <a:picLocks noChangeAspect="1"/>
          </p:cNvPicPr>
          <p:nvPr/>
        </p:nvPicPr>
        <p:blipFill rotWithShape="1">
          <a:blip r:embed="rId6">
            <a:extLst>
              <a:ext uri="{28A0092B-C50C-407E-A947-70E740481C1C}">
                <a14:useLocalDpi xmlns:a14="http://schemas.microsoft.com/office/drawing/2010/main" val="0"/>
              </a:ext>
            </a:extLst>
          </a:blip>
          <a:srcRect l="8983" t="-862" r="6541" b="-1"/>
          <a:stretch/>
        </p:blipFill>
        <p:spPr>
          <a:xfrm flipH="1">
            <a:off x="6147671" y="3359887"/>
            <a:ext cx="3149533" cy="2635242"/>
          </a:xfrm>
          <a:prstGeom prst="rect">
            <a:avLst/>
          </a:prstGeom>
          <a:ln>
            <a:noFill/>
          </a:ln>
          <a:effectLst>
            <a:softEdge rad="112500"/>
          </a:effectLst>
        </p:spPr>
      </p:pic>
      <p:pic>
        <p:nvPicPr>
          <p:cNvPr id="14" name="Picture 13">
            <a:extLst>
              <a:ext uri="{FF2B5EF4-FFF2-40B4-BE49-F238E27FC236}">
                <a16:creationId xmlns:a16="http://schemas.microsoft.com/office/drawing/2014/main" id="{75F62F47-13A1-F97E-80B8-061EAC5936C4}"/>
              </a:ext>
            </a:extLst>
          </p:cNvPr>
          <p:cNvPicPr>
            <a:picLocks noChangeAspect="1"/>
          </p:cNvPicPr>
          <p:nvPr/>
        </p:nvPicPr>
        <p:blipFill rotWithShape="1">
          <a:blip r:embed="rId7">
            <a:extLst>
              <a:ext uri="{28A0092B-C50C-407E-A947-70E740481C1C}">
                <a14:useLocalDpi xmlns:a14="http://schemas.microsoft.com/office/drawing/2010/main" val="0"/>
              </a:ext>
            </a:extLst>
          </a:blip>
          <a:srcRect t="577" r="32548" b="-747"/>
          <a:stretch/>
        </p:blipFill>
        <p:spPr>
          <a:xfrm>
            <a:off x="9268095" y="3416595"/>
            <a:ext cx="2551728" cy="2526328"/>
          </a:xfrm>
          <a:prstGeom prst="rect">
            <a:avLst/>
          </a:prstGeom>
          <a:ln>
            <a:noFill/>
          </a:ln>
          <a:effectLst>
            <a:softEdge rad="112500"/>
          </a:effectLst>
        </p:spPr>
      </p:pic>
    </p:spTree>
    <p:extLst>
      <p:ext uri="{BB962C8B-B14F-4D97-AF65-F5344CB8AC3E}">
        <p14:creationId xmlns:p14="http://schemas.microsoft.com/office/powerpoint/2010/main" val="32536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888754" y="695742"/>
            <a:ext cx="1084604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vật rơi xuống, khi va chạm với mặt đất thì giảm tốc đột ngột về không trong khoảng thời gian rất ngắn.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xác định hướng của hợp lực tác dụng lên vật khi va chạm với mặt đất.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giải thích vì sao một cốc thủy tinh nếu rơi xuống đệm cao su thì không bị vỡ như khi rơi xuống mặt sàn cứng. Biết thời gian nếu cốc va chạm với mặt sàn cứng là 0,01 giây, thời gian nếu cốc va chạm với đệm cao su là 0,20 giây.</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C3BC263-C3EC-44E6-A176-C15522572E9C}"/>
              </a:ext>
            </a:extLst>
          </p:cNvPr>
          <p:cNvSpPr/>
          <p:nvPr/>
        </p:nvSpPr>
        <p:spPr>
          <a:xfrm>
            <a:off x="457200" y="657448"/>
            <a:ext cx="11308861" cy="2195706"/>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CD85405D-AC9D-BAB9-F2C2-6ED0691D1A51}"/>
              </a:ext>
            </a:extLst>
          </p:cNvPr>
          <p:cNvPicPr>
            <a:picLocks noChangeAspect="1"/>
          </p:cNvPicPr>
          <p:nvPr/>
        </p:nvPicPr>
        <p:blipFill rotWithShape="1">
          <a:blip r:embed="rId4">
            <a:extLst>
              <a:ext uri="{28A0092B-C50C-407E-A947-70E740481C1C}">
                <a14:useLocalDpi xmlns:a14="http://schemas.microsoft.com/office/drawing/2010/main" val="0"/>
              </a:ext>
            </a:extLst>
          </a:blip>
          <a:srcRect t="10633"/>
          <a:stretch/>
        </p:blipFill>
        <p:spPr>
          <a:xfrm>
            <a:off x="3276600" y="3048000"/>
            <a:ext cx="5638800" cy="3349292"/>
          </a:xfrm>
          <a:prstGeom prst="rect">
            <a:avLst/>
          </a:prstGeom>
          <a:ln>
            <a:noFill/>
          </a:ln>
          <a:effectLst>
            <a:softEdge rad="112500"/>
          </a:effectLst>
        </p:spPr>
      </p:pic>
    </p:spTree>
    <p:extLst>
      <p:ext uri="{BB962C8B-B14F-4D97-AF65-F5344CB8AC3E}">
        <p14:creationId xmlns:p14="http://schemas.microsoft.com/office/powerpoint/2010/main" val="64666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F16A578F-F983-4D39-91D8-71D769D4E311}"/>
              </a:ext>
            </a:extLst>
          </p:cNvPr>
          <p:cNvGrpSpPr/>
          <p:nvPr/>
        </p:nvGrpSpPr>
        <p:grpSpPr>
          <a:xfrm>
            <a:off x="3804615" y="253531"/>
            <a:ext cx="4721554"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23B88B46-93E1-4864-9F6A-CA797DA500A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134AFC57-E2AB-465C-A0C2-C9F99C3BD52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Kiến thức, kĩ năng cốt lõi</a:t>
              </a:r>
            </a:p>
          </p:txBody>
        </p:sp>
      </p:grpSp>
      <p:sp>
        <p:nvSpPr>
          <p:cNvPr id="7" name="Rectangle: Rounded Corners 6">
            <a:extLst>
              <a:ext uri="{FF2B5EF4-FFF2-40B4-BE49-F238E27FC236}">
                <a16:creationId xmlns:a16="http://schemas.microsoft.com/office/drawing/2014/main" id="{08679E84-2231-4160-B8B2-AD6690AD6E77}"/>
              </a:ext>
            </a:extLst>
          </p:cNvPr>
          <p:cNvSpPr/>
          <p:nvPr/>
        </p:nvSpPr>
        <p:spPr>
          <a:xfrm>
            <a:off x="506149" y="993108"/>
            <a:ext cx="11308861" cy="3754343"/>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8" name="Group 17">
            <a:extLst>
              <a:ext uri="{FF2B5EF4-FFF2-40B4-BE49-F238E27FC236}">
                <a16:creationId xmlns:a16="http://schemas.microsoft.com/office/drawing/2014/main" id="{E57D36A0-63DE-44AE-8926-AB266F373420}"/>
              </a:ext>
            </a:extLst>
          </p:cNvPr>
          <p:cNvGrpSpPr/>
          <p:nvPr/>
        </p:nvGrpSpPr>
        <p:grpSpPr>
          <a:xfrm>
            <a:off x="212647" y="663290"/>
            <a:ext cx="685800" cy="659631"/>
            <a:chOff x="863600" y="861263"/>
            <a:chExt cx="685800" cy="659631"/>
          </a:xfrm>
        </p:grpSpPr>
        <p:sp>
          <p:nvSpPr>
            <p:cNvPr id="15" name="Oval 14">
              <a:extLst>
                <a:ext uri="{FF2B5EF4-FFF2-40B4-BE49-F238E27FC236}">
                  <a16:creationId xmlns:a16="http://schemas.microsoft.com/office/drawing/2014/main" id="{22437C0D-AF0B-459A-9FC8-0416743DA0CD}"/>
                </a:ext>
              </a:extLst>
            </p:cNvPr>
            <p:cNvSpPr/>
            <p:nvPr/>
          </p:nvSpPr>
          <p:spPr>
            <a:xfrm>
              <a:off x="863600" y="861263"/>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key, mirror&#10;&#10;Description automatically generated">
              <a:extLst>
                <a:ext uri="{FF2B5EF4-FFF2-40B4-BE49-F238E27FC236}">
                  <a16:creationId xmlns:a16="http://schemas.microsoft.com/office/drawing/2014/main" id="{2952558D-F431-4EFF-B628-C3108DE850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333" b="83667" l="22500" r="78375">
                          <a14:foregroundMark x1="78375" y1="74167" x2="78375" y2="74167"/>
                          <a14:foregroundMark x1="40625" y1="20500" x2="40625" y2="20500"/>
                        </a14:backgroundRemoval>
                      </a14:imgEffect>
                    </a14:imgLayer>
                  </a14:imgProps>
                </a:ext>
                <a:ext uri="{28A0092B-C50C-407E-A947-70E740481C1C}">
                  <a14:useLocalDpi xmlns:a14="http://schemas.microsoft.com/office/drawing/2010/main" val="0"/>
                </a:ext>
              </a:extLst>
            </a:blip>
            <a:srcRect l="15625" t="12500" r="15625" b="8333"/>
            <a:stretch/>
          </p:blipFill>
          <p:spPr>
            <a:xfrm>
              <a:off x="903372" y="912111"/>
              <a:ext cx="646028" cy="557933"/>
            </a:xfrm>
            <a:prstGeom prst="rect">
              <a:avLst/>
            </a:prstGeom>
          </p:spPr>
        </p:pic>
      </p:grpSp>
      <p:sp>
        <p:nvSpPr>
          <p:cNvPr id="25" name="TextBox 24">
            <a:extLst>
              <a:ext uri="{FF2B5EF4-FFF2-40B4-BE49-F238E27FC236}">
                <a16:creationId xmlns:a16="http://schemas.microsoft.com/office/drawing/2014/main" id="{671B89F9-7415-46C4-8971-00919F6DDB1B}"/>
              </a:ext>
            </a:extLst>
          </p:cNvPr>
          <p:cNvSpPr txBox="1"/>
          <p:nvPr/>
        </p:nvSpPr>
        <p:spPr>
          <a:xfrm>
            <a:off x="960426" y="1182506"/>
            <a:ext cx="10787404" cy="3260893"/>
          </a:xfrm>
          <a:prstGeom prst="rect">
            <a:avLst/>
          </a:prstGeom>
          <a:noFill/>
        </p:spPr>
        <p:txBody>
          <a:bodyPr wrap="square">
            <a:spAutoFit/>
          </a:bodyPr>
          <a:lstStyle/>
          <a:p>
            <a:pPr marL="285750" marR="0" indent="-285750">
              <a:lnSpc>
                <a:spcPct val="107000"/>
              </a:lnSpc>
              <a:spcBef>
                <a:spcPts val="0"/>
              </a:spcBef>
              <a:spcAft>
                <a:spcPts val="1200"/>
              </a:spcAft>
              <a:buFont typeface="Wingdings" panose="05000000000000000000" pitchFamily="2" charset="2"/>
              <a:buChar char="Ø"/>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 Newton: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đứng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hoặc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đều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trừ</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285750" marR="0" indent="-285750">
              <a:lnSpc>
                <a:spcPct val="107000"/>
              </a:lnSpc>
              <a:spcBef>
                <a:spcPts val="0"/>
              </a:spcBef>
              <a:spcAft>
                <a:spcPts val="1200"/>
              </a:spcAft>
              <a:buFont typeface="Wingdings" panose="05000000000000000000" pitchFamily="2" charset="2"/>
              <a:buChar char="Ø"/>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II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Newton: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thuận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L="285750" marR="0" indent="-285750">
              <a:lnSpc>
                <a:spcPct val="107000"/>
              </a:lnSpc>
              <a:spcBef>
                <a:spcPts val="0"/>
              </a:spcBef>
              <a:spcAft>
                <a:spcPts val="1200"/>
              </a:spcAft>
              <a:buFont typeface="Wingdings" panose="05000000000000000000" pitchFamily="2" charset="2"/>
              <a:buChar char="Ø"/>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III Newton: Khi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mỗi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kia,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chiều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782441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33F671-EE6F-4B86-803D-25AAAD7B34C0}"/>
              </a:ext>
            </a:extLst>
          </p:cNvPr>
          <p:cNvSpPr/>
          <p:nvPr/>
        </p:nvSpPr>
        <p:spPr>
          <a:xfrm>
            <a:off x="721182" y="718933"/>
            <a:ext cx="11073384" cy="1567846"/>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8" name="Group 56">
            <a:extLst>
              <a:ext uri="{FF2B5EF4-FFF2-40B4-BE49-F238E27FC236}">
                <a16:creationId xmlns:a16="http://schemas.microsoft.com/office/drawing/2014/main" id="{711FC771-894C-4847-ACC1-06DE7C0098A4}"/>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471FDB34-2A15-4139-B94F-6E6D419299E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46984CC-D66C-4275-B680-B413D0649C7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grpSp>
        <p:nvGrpSpPr>
          <p:cNvPr id="2" name="Group 1">
            <a:extLst>
              <a:ext uri="{FF2B5EF4-FFF2-40B4-BE49-F238E27FC236}">
                <a16:creationId xmlns:a16="http://schemas.microsoft.com/office/drawing/2014/main" id="{50A71570-980C-341F-A9C7-7161EEE83A69}"/>
              </a:ext>
            </a:extLst>
          </p:cNvPr>
          <p:cNvGrpSpPr/>
          <p:nvPr/>
        </p:nvGrpSpPr>
        <p:grpSpPr>
          <a:xfrm>
            <a:off x="404083" y="368405"/>
            <a:ext cx="11216502" cy="1774471"/>
            <a:chOff x="406655" y="376641"/>
            <a:chExt cx="11216502" cy="1774471"/>
          </a:xfrm>
        </p:grpSpPr>
        <p:grpSp>
          <p:nvGrpSpPr>
            <p:cNvPr id="21" name="Group 20">
              <a:extLst>
                <a:ext uri="{FF2B5EF4-FFF2-40B4-BE49-F238E27FC236}">
                  <a16:creationId xmlns:a16="http://schemas.microsoft.com/office/drawing/2014/main" id="{731CB9B2-E5CB-4569-90C0-4076F3D20D02}"/>
                </a:ext>
              </a:extLst>
            </p:cNvPr>
            <p:cNvGrpSpPr/>
            <p:nvPr/>
          </p:nvGrpSpPr>
          <p:grpSpPr>
            <a:xfrm>
              <a:off x="406655" y="376641"/>
              <a:ext cx="629053" cy="615878"/>
              <a:chOff x="1971697" y="5029561"/>
              <a:chExt cx="685800" cy="691672"/>
            </a:xfrm>
          </p:grpSpPr>
          <p:sp>
            <p:nvSpPr>
              <p:cNvPr id="18" name="Oval 17">
                <a:extLst>
                  <a:ext uri="{FF2B5EF4-FFF2-40B4-BE49-F238E27FC236}">
                    <a16:creationId xmlns:a16="http://schemas.microsoft.com/office/drawing/2014/main" id="{AD930F08-B6EC-4B30-A5CA-BB0E65C07D3A}"/>
                  </a:ext>
                </a:extLst>
              </p:cNvPr>
              <p:cNvSpPr/>
              <p:nvPr/>
            </p:nvSpPr>
            <p:spPr>
              <a:xfrm>
                <a:off x="1971697" y="5061602"/>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air of light bulbs&#10;&#10;Description automatically generated with medium confidence">
                <a:extLst>
                  <a:ext uri="{FF2B5EF4-FFF2-40B4-BE49-F238E27FC236}">
                    <a16:creationId xmlns:a16="http://schemas.microsoft.com/office/drawing/2014/main" id="{36F63716-23A9-4144-8A85-6C5A4C01176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595" b="80665" l="56705" r="89080">
                            <a14:foregroundMark x1="75096" y1="80665" x2="75096" y2="80665"/>
                            <a14:foregroundMark x1="65709" y1="53172" x2="65709" y2="53172"/>
                          </a14:backgroundRemoval>
                        </a14:imgEffect>
                      </a14:imgLayer>
                    </a14:imgProps>
                  </a:ext>
                  <a:ext uri="{28A0092B-C50C-407E-A947-70E740481C1C}">
                    <a14:useLocalDpi xmlns:a14="http://schemas.microsoft.com/office/drawing/2010/main" val="0"/>
                  </a:ext>
                </a:extLst>
              </a:blip>
              <a:srcRect l="52713" t="5967" r="6684" b="17370"/>
              <a:stretch/>
            </p:blipFill>
            <p:spPr>
              <a:xfrm>
                <a:off x="2046964" y="5029561"/>
                <a:ext cx="600097" cy="659631"/>
              </a:xfrm>
              <a:prstGeom prst="rect">
                <a:avLst/>
              </a:prstGeom>
              <a:noFill/>
            </p:spPr>
          </p:pic>
        </p:grpSp>
        <p:sp>
          <p:nvSpPr>
            <p:cNvPr id="15" name="Text Box 29">
              <a:extLst>
                <a:ext uri="{FF2B5EF4-FFF2-40B4-BE49-F238E27FC236}">
                  <a16:creationId xmlns:a16="http://schemas.microsoft.com/office/drawing/2014/main" id="{A0CE2FAB-B96A-EF21-7936-43D209AE9916}"/>
                </a:ext>
              </a:extLst>
            </p:cNvPr>
            <p:cNvSpPr txBox="1">
              <a:spLocks noChangeArrowheads="1"/>
            </p:cNvSpPr>
            <p:nvPr/>
          </p:nvSpPr>
          <p:spPr bwMode="auto">
            <a:xfrm>
              <a:off x="750915" y="844600"/>
              <a:ext cx="10872242"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đã biết rằng nếu một vật bị biến đổi chuyển động (có gia tốc) thì phải có lực tác dụng lên nó. Điều này khá dễ hình dung khi ta tác dụng lực lên xe đẩy thì xe tăng tốc.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ngừng đẩy, xe sẽ chuyển động như thế nào?</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50" name="TextBox 49">
            <a:extLst>
              <a:ext uri="{FF2B5EF4-FFF2-40B4-BE49-F238E27FC236}">
                <a16:creationId xmlns:a16="http://schemas.microsoft.com/office/drawing/2014/main" id="{0B2F5603-9AB7-5271-810A-DE4795934968}"/>
              </a:ext>
            </a:extLst>
          </p:cNvPr>
          <p:cNvSpPr txBox="1"/>
          <p:nvPr/>
        </p:nvSpPr>
        <p:spPr>
          <a:xfrm>
            <a:off x="774716" y="5029200"/>
            <a:ext cx="457200" cy="477054"/>
          </a:xfrm>
          <a:prstGeom prst="rect">
            <a:avLst/>
          </a:prstGeom>
          <a:noFill/>
        </p:spPr>
        <p:txBody>
          <a:bodyPr wrap="square">
            <a:spAutoFit/>
          </a:bodyPr>
          <a:lstStyle/>
          <a:p>
            <a:r>
              <a:rPr lang="en-US" sz="2500">
                <a:solidFill>
                  <a:schemeClr val="bg1"/>
                </a:solidFill>
                <a:latin typeface="Arial" panose="020B0604020202020204" pitchFamily="34" charset="0"/>
                <a:cs typeface="Arial" panose="020B0604020202020204" pitchFamily="34" charset="0"/>
              </a:rPr>
              <a:t>1</a:t>
            </a:r>
            <a:endParaRPr lang="en-US" sz="2500">
              <a:solidFill>
                <a:schemeClr val="bg1"/>
              </a:solidFill>
            </a:endParaRPr>
          </a:p>
        </p:txBody>
      </p:sp>
      <p:sp>
        <p:nvSpPr>
          <p:cNvPr id="51" name="TextBox 50">
            <a:extLst>
              <a:ext uri="{FF2B5EF4-FFF2-40B4-BE49-F238E27FC236}">
                <a16:creationId xmlns:a16="http://schemas.microsoft.com/office/drawing/2014/main" id="{ED253199-F776-F553-DAA0-8F6D616CE542}"/>
              </a:ext>
            </a:extLst>
          </p:cNvPr>
          <p:cNvSpPr txBox="1"/>
          <p:nvPr/>
        </p:nvSpPr>
        <p:spPr>
          <a:xfrm>
            <a:off x="2514600" y="4572000"/>
            <a:ext cx="457200" cy="477054"/>
          </a:xfrm>
          <a:prstGeom prst="rect">
            <a:avLst/>
          </a:prstGeom>
          <a:noFill/>
        </p:spPr>
        <p:txBody>
          <a:bodyPr wrap="square">
            <a:spAutoFit/>
          </a:bodyPr>
          <a:lstStyle/>
          <a:p>
            <a:r>
              <a:rPr lang="en-US" sz="2500">
                <a:solidFill>
                  <a:schemeClr val="bg1"/>
                </a:solidFill>
                <a:latin typeface="Arial" panose="020B0604020202020204" pitchFamily="34" charset="0"/>
                <a:cs typeface="Arial" panose="020B0604020202020204" pitchFamily="34" charset="0"/>
              </a:rPr>
              <a:t>2</a:t>
            </a:r>
            <a:endParaRPr lang="en-US" sz="2500">
              <a:solidFill>
                <a:schemeClr val="bg1"/>
              </a:solidFill>
            </a:endParaRPr>
          </a:p>
        </p:txBody>
      </p:sp>
      <p:pic>
        <p:nvPicPr>
          <p:cNvPr id="17" name="Picture 16" descr="A person pushing a shopping cart full of groceries&#10;&#10;Description automatically generated">
            <a:extLst>
              <a:ext uri="{FF2B5EF4-FFF2-40B4-BE49-F238E27FC236}">
                <a16:creationId xmlns:a16="http://schemas.microsoft.com/office/drawing/2014/main" id="{491C67A4-620B-EDC7-FC5D-F4495FE6EE14}"/>
              </a:ext>
            </a:extLst>
          </p:cNvPr>
          <p:cNvPicPr>
            <a:picLocks noChangeAspect="1"/>
          </p:cNvPicPr>
          <p:nvPr/>
        </p:nvPicPr>
        <p:blipFill rotWithShape="1">
          <a:blip r:embed="rId4">
            <a:extLst>
              <a:ext uri="{28A0092B-C50C-407E-A947-70E740481C1C}">
                <a14:useLocalDpi xmlns:a14="http://schemas.microsoft.com/office/drawing/2010/main" val="0"/>
              </a:ext>
            </a:extLst>
          </a:blip>
          <a:srcRect l="9959" r="30488"/>
          <a:stretch/>
        </p:blipFill>
        <p:spPr>
          <a:xfrm>
            <a:off x="721182" y="2378242"/>
            <a:ext cx="3927018" cy="4396135"/>
          </a:xfrm>
          <a:prstGeom prst="rect">
            <a:avLst/>
          </a:prstGeom>
        </p:spPr>
      </p:pic>
      <p:sp>
        <p:nvSpPr>
          <p:cNvPr id="30" name="TextBox 29">
            <a:extLst>
              <a:ext uri="{FF2B5EF4-FFF2-40B4-BE49-F238E27FC236}">
                <a16:creationId xmlns:a16="http://schemas.microsoft.com/office/drawing/2014/main" id="{46DADC7B-A353-1C30-4B22-DA88FC89D595}"/>
              </a:ext>
            </a:extLst>
          </p:cNvPr>
          <p:cNvSpPr txBox="1"/>
          <p:nvPr/>
        </p:nvSpPr>
        <p:spPr>
          <a:xfrm>
            <a:off x="5257800" y="2608777"/>
            <a:ext cx="6010407" cy="790537"/>
          </a:xfrm>
          <a:prstGeom prst="rect">
            <a:avLst/>
          </a:prstGeom>
          <a:noFill/>
        </p:spPr>
        <p:txBody>
          <a:bodyPr wrap="square">
            <a:spAutoFit/>
          </a:bodyPr>
          <a:lstStyle/>
          <a:p>
            <a:pPr marL="342900" marR="0" indent="-342900" algn="just">
              <a:lnSpc>
                <a:spcPct val="107000"/>
              </a:lnSpc>
              <a:spcBef>
                <a:spcPts val="0"/>
              </a:spcBef>
              <a:spcAft>
                <a:spcPts val="500"/>
              </a:spcAft>
              <a:buFont typeface="Wingdings" panose="05000000000000000000" pitchFamily="2" charset="2"/>
              <a:buChar char="v"/>
            </a:pP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N</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ếu ngừng tác dụng lực lên xe thì xe chỉ chuyển động thêm một đoạn rồi dừng lại.</a:t>
            </a:r>
          </a:p>
        </p:txBody>
      </p:sp>
      <p:sp>
        <p:nvSpPr>
          <p:cNvPr id="16" name="TextBox 15">
            <a:extLst>
              <a:ext uri="{FF2B5EF4-FFF2-40B4-BE49-F238E27FC236}">
                <a16:creationId xmlns:a16="http://schemas.microsoft.com/office/drawing/2014/main" id="{0A296E58-8BD9-0B37-E674-F8D9E8A00C32}"/>
              </a:ext>
            </a:extLst>
          </p:cNvPr>
          <p:cNvSpPr txBox="1"/>
          <p:nvPr/>
        </p:nvSpPr>
        <p:spPr>
          <a:xfrm>
            <a:off x="5257799" y="3477501"/>
            <a:ext cx="6010407" cy="1152816"/>
          </a:xfrm>
          <a:prstGeom prst="rect">
            <a:avLst/>
          </a:prstGeom>
          <a:noFill/>
        </p:spPr>
        <p:txBody>
          <a:bodyPr wrap="square">
            <a:spAutoFit/>
          </a:bodyPr>
          <a:lstStyle/>
          <a:p>
            <a:pPr marL="342900" marR="0" indent="-342900" algn="just">
              <a:lnSpc>
                <a:spcPct val="107000"/>
              </a:lnSpc>
              <a:spcBef>
                <a:spcPts val="0"/>
              </a:spcBef>
              <a:spcAft>
                <a:spcPts val="500"/>
              </a:spcAft>
              <a:buFont typeface="Wingdings" panose="05000000000000000000" pitchFamily="2" charset="2"/>
              <a:buChar char="v"/>
            </a:pPr>
            <a:r>
              <a:rPr lang="en-US" sz="2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Điều</a:t>
            </a:r>
            <a:r>
              <a:rPr lang="en-US" sz="2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này</a:t>
            </a:r>
            <a:r>
              <a:rPr lang="en-US" sz="2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khiến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dễ</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rằng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cần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duy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Tuy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nhiên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2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đúng</a:t>
            </a:r>
            <a:r>
              <a:rPr lang="vi-VN"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3E43814-0DA3-ECBB-70C3-5EDFE849DF3D}"/>
              </a:ext>
            </a:extLst>
          </p:cNvPr>
          <p:cNvSpPr txBox="1"/>
          <p:nvPr/>
        </p:nvSpPr>
        <p:spPr>
          <a:xfrm>
            <a:off x="5264887" y="4761975"/>
            <a:ext cx="6010407" cy="1515095"/>
          </a:xfrm>
          <a:prstGeom prst="rect">
            <a:avLst/>
          </a:prstGeom>
          <a:noFill/>
        </p:spPr>
        <p:txBody>
          <a:bodyPr wrap="square">
            <a:spAutoFit/>
          </a:bodyPr>
          <a:lstStyle/>
          <a:p>
            <a:pPr marL="342900" marR="0" indent="-342900" algn="just">
              <a:lnSpc>
                <a:spcPct val="107000"/>
              </a:lnSpc>
              <a:spcBef>
                <a:spcPts val="0"/>
              </a:spcBef>
              <a:spcAft>
                <a:spcPts val="500"/>
              </a:spcAft>
              <a:buFont typeface="Wingdings" panose="05000000000000000000" pitchFamily="2" charset="2"/>
              <a:buChar char="v"/>
            </a:pP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tay</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2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dừng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dần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còn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tác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ma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sát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trở</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875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D74BAE-08A4-C77A-5B89-6D0AA913C04F}"/>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A8876499-76AA-AF0A-D7F3-4AE05E12006E}"/>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931B4337-0AD9-E538-8748-432BFCE76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99A944F6-9E12-2DEC-D723-36DBDC6CA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C09C684-60FC-EB29-DEA1-FB27F6CB971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8ED66EF1-63E7-F1DA-DA17-3530B29A2176}"/>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Định luật I Newton</a:t>
              </a:r>
              <a:endParaRPr lang="en-US" sz="2500" dirty="0">
                <a:cs typeface="Arial" panose="020B0604020202020204" pitchFamily="34" charset="0"/>
              </a:endParaRPr>
            </a:p>
          </p:txBody>
        </p:sp>
      </p:grpSp>
      <p:pic>
        <p:nvPicPr>
          <p:cNvPr id="15" name="Picture 14" descr="empty-red-rectangle">
            <a:extLst>
              <a:ext uri="{FF2B5EF4-FFF2-40B4-BE49-F238E27FC236}">
                <a16:creationId xmlns:a16="http://schemas.microsoft.com/office/drawing/2014/main" id="{0A20FCEF-F2F1-F6C8-B8FA-18262B681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38600"/>
            <a:ext cx="668372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2C4F20C-327A-9BCD-25B4-924963C1BEA1}"/>
              </a:ext>
            </a:extLst>
          </p:cNvPr>
          <p:cNvSpPr txBox="1"/>
          <p:nvPr/>
        </p:nvSpPr>
        <p:spPr>
          <a:xfrm>
            <a:off x="5362981" y="4211732"/>
            <a:ext cx="6016160" cy="2015936"/>
          </a:xfrm>
          <a:prstGeom prst="rect">
            <a:avLst/>
          </a:prstGeom>
          <a:noFill/>
        </p:spPr>
        <p:txBody>
          <a:bodyPr wrap="square">
            <a:spAutoFit/>
          </a:bodyPr>
          <a:lstStyle/>
          <a:p>
            <a:pPr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K</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 lực đẩy xe của tay có tác dụng triệt tiêu sự cản trở của lực ma sát hoặc khi không có lực tác dụng lên xe (tay ngừng đẩy, không có ma sát) thì xe có thể duy trì tốc độ đang có.</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7" name="TextBox 16">
            <a:extLst>
              <a:ext uri="{FF2B5EF4-FFF2-40B4-BE49-F238E27FC236}">
                <a16:creationId xmlns:a16="http://schemas.microsoft.com/office/drawing/2014/main" id="{28F452BE-845E-906C-DD9A-2C312B346AE9}"/>
              </a:ext>
            </a:extLst>
          </p:cNvPr>
          <p:cNvSpPr txBox="1"/>
          <p:nvPr/>
        </p:nvSpPr>
        <p:spPr>
          <a:xfrm>
            <a:off x="5029200" y="872569"/>
            <a:ext cx="6408695" cy="1515095"/>
          </a:xfrm>
          <a:prstGeom prst="rect">
            <a:avLst/>
          </a:prstGeom>
          <a:noFill/>
        </p:spPr>
        <p:txBody>
          <a:bodyPr wrap="square">
            <a:spAutoFit/>
          </a:bodyPr>
          <a:lstStyle/>
          <a:p>
            <a:pPr marL="342900" marR="0" indent="-342900" algn="just">
              <a:lnSpc>
                <a:spcPct val="107000"/>
              </a:lnSpc>
              <a:spcBef>
                <a:spcPts val="0"/>
              </a:spcBef>
              <a:spcAft>
                <a:spcPts val="500"/>
              </a:spcAft>
              <a:buFont typeface="Wingdings" panose="05000000000000000000" pitchFamily="2" charset="2"/>
              <a:buChar char="v"/>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lực đẩy của tay cân bằng với lực ma sát thì chuyển động của xe được duy trì. Khi không có lực đẩy của tay thì lực ma sát khiển xe giảm tốc độ rồi dừng lại. </a:t>
            </a:r>
          </a:p>
        </p:txBody>
      </p:sp>
      <p:pic>
        <p:nvPicPr>
          <p:cNvPr id="18" name="Picture 17" descr="A person pushing a shopping cart full of groceries&#10;&#10;Description automatically generated">
            <a:extLst>
              <a:ext uri="{FF2B5EF4-FFF2-40B4-BE49-F238E27FC236}">
                <a16:creationId xmlns:a16="http://schemas.microsoft.com/office/drawing/2014/main" id="{429C0137-79F4-0743-EF34-BF52863B7B69}"/>
              </a:ext>
            </a:extLst>
          </p:cNvPr>
          <p:cNvPicPr>
            <a:picLocks noChangeAspect="1"/>
          </p:cNvPicPr>
          <p:nvPr/>
        </p:nvPicPr>
        <p:blipFill rotWithShape="1">
          <a:blip r:embed="rId5">
            <a:extLst>
              <a:ext uri="{28A0092B-C50C-407E-A947-70E740481C1C}">
                <a14:useLocalDpi xmlns:a14="http://schemas.microsoft.com/office/drawing/2010/main" val="0"/>
              </a:ext>
            </a:extLst>
          </a:blip>
          <a:srcRect l="9959" r="30488"/>
          <a:stretch/>
        </p:blipFill>
        <p:spPr>
          <a:xfrm>
            <a:off x="139840" y="905005"/>
            <a:ext cx="3927018" cy="4396135"/>
          </a:xfrm>
          <a:prstGeom prst="rect">
            <a:avLst/>
          </a:prstGeom>
        </p:spPr>
      </p:pic>
      <p:sp>
        <p:nvSpPr>
          <p:cNvPr id="12" name="TextBox 11">
            <a:extLst>
              <a:ext uri="{FF2B5EF4-FFF2-40B4-BE49-F238E27FC236}">
                <a16:creationId xmlns:a16="http://schemas.microsoft.com/office/drawing/2014/main" id="{271C36E9-35CD-B8C9-571E-B5BB70A5622C}"/>
              </a:ext>
            </a:extLst>
          </p:cNvPr>
          <p:cNvSpPr txBox="1"/>
          <p:nvPr/>
        </p:nvSpPr>
        <p:spPr>
          <a:xfrm>
            <a:off x="4966902" y="2431384"/>
            <a:ext cx="6408695" cy="1152816"/>
          </a:xfrm>
          <a:prstGeom prst="rect">
            <a:avLst/>
          </a:prstGeom>
          <a:noFill/>
        </p:spPr>
        <p:txBody>
          <a:bodyPr wrap="square">
            <a:spAutoFit/>
          </a:bodyPr>
          <a:lstStyle/>
          <a:p>
            <a:pPr marL="342900" marR="0" indent="-342900" algn="just">
              <a:lnSpc>
                <a:spcPct val="107000"/>
              </a:lnSpc>
              <a:spcBef>
                <a:spcPts val="0"/>
              </a:spcBef>
              <a:spcAft>
                <a:spcPts val="500"/>
              </a:spcAft>
              <a:buFont typeface="Wingdings" panose="05000000000000000000" pitchFamily="2" charset="2"/>
              <a:buChar char="v"/>
            </a:pPr>
            <a:r>
              <a:rPr lang="en-US" sz="22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ếu</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bôi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trơn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trục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bánh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sàn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rất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nhẵn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dừng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đẩ</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vẫn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vi-VN" sz="2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tục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cũ</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686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0D74BAE-08A4-C77A-5B89-6D0AA913C04F}"/>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A8876499-76AA-AF0A-D7F3-4AE05E12006E}"/>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931B4337-0AD9-E538-8748-432BFCE76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99A944F6-9E12-2DEC-D723-36DBDC6CA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C09C684-60FC-EB29-DEA1-FB27F6CB971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8ED66EF1-63E7-F1DA-DA17-3530B29A2176}"/>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Định luật I Newton</a:t>
              </a:r>
              <a:endParaRPr lang="en-US" sz="2500" dirty="0">
                <a:cs typeface="Arial" panose="020B0604020202020204" pitchFamily="34" charset="0"/>
              </a:endParaRPr>
            </a:p>
          </p:txBody>
        </p:sp>
      </p:grpSp>
      <p:pic>
        <p:nvPicPr>
          <p:cNvPr id="15" name="Picture 14" descr="empty-red-rectangle">
            <a:extLst>
              <a:ext uri="{FF2B5EF4-FFF2-40B4-BE49-F238E27FC236}">
                <a16:creationId xmlns:a16="http://schemas.microsoft.com/office/drawing/2014/main" id="{0A20FCEF-F2F1-F6C8-B8FA-18262B681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86596"/>
            <a:ext cx="10850651" cy="92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2C4F20C-327A-9BCD-25B4-924963C1BEA1}"/>
              </a:ext>
            </a:extLst>
          </p:cNvPr>
          <p:cNvSpPr txBox="1"/>
          <p:nvPr/>
        </p:nvSpPr>
        <p:spPr>
          <a:xfrm>
            <a:off x="579964" y="921830"/>
            <a:ext cx="9889687" cy="885755"/>
          </a:xfrm>
          <a:prstGeom prst="rect">
            <a:avLst/>
          </a:prstGeom>
          <a:noFill/>
        </p:spPr>
        <p:txBody>
          <a:bodyPr wrap="square">
            <a:spAutoFit/>
          </a:bodyPr>
          <a:lstStyle/>
          <a:p>
            <a:pPr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sẽ</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đứng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hoặc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thẳng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đều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mãi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trừ</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khi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hợp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rPr>
              <a:t> </a:t>
            </a:r>
            <a:r>
              <a:rPr lang="en-US" sz="2500" b="1" dirty="0" err="1">
                <a:solidFill>
                  <a:srgbClr val="000000"/>
                </a:solidFill>
                <a:effectLst/>
                <a:latin typeface="Arial" panose="020B0604020202020204" pitchFamily="34" charset="0"/>
                <a:ea typeface="Times New Roman" panose="02020603050405020304" pitchFamily="18" charset="0"/>
              </a:rPr>
              <a:t>khác</a:t>
            </a:r>
            <a:r>
              <a:rPr lang="en-US" sz="2500" b="1" dirty="0">
                <a:solidFill>
                  <a:srgbClr val="000000"/>
                </a:solidFill>
                <a:effectLst/>
                <a:latin typeface="Arial" panose="020B0604020202020204" pitchFamily="34" charset="0"/>
                <a:ea typeface="Times New Roman" panose="02020603050405020304" pitchFamily="18" charset="0"/>
              </a:rPr>
              <a:t> </a:t>
            </a:r>
            <a:r>
              <a:rPr lang="en-US" sz="2500" b="1" dirty="0" err="1">
                <a:solidFill>
                  <a:srgbClr val="000000"/>
                </a:solidFill>
                <a:effectLst/>
                <a:latin typeface="Arial" panose="020B0604020202020204" pitchFamily="34" charset="0"/>
                <a:ea typeface="Times New Roman" panose="02020603050405020304" pitchFamily="18" charset="0"/>
              </a:rPr>
              <a:t>không</a:t>
            </a:r>
            <a:r>
              <a:rPr lang="en-US" sz="2500" b="1"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rPr>
              <a:t>.</a:t>
            </a:r>
          </a:p>
        </p:txBody>
      </p:sp>
      <p:sp>
        <p:nvSpPr>
          <p:cNvPr id="12" name="TextBox 11">
            <a:extLst>
              <a:ext uri="{FF2B5EF4-FFF2-40B4-BE49-F238E27FC236}">
                <a16:creationId xmlns:a16="http://schemas.microsoft.com/office/drawing/2014/main" id="{2D99C361-0956-541C-18FC-FB73BFA6CB38}"/>
              </a:ext>
            </a:extLst>
          </p:cNvPr>
          <p:cNvSpPr txBox="1"/>
          <p:nvPr/>
        </p:nvSpPr>
        <p:spPr>
          <a:xfrm>
            <a:off x="579964" y="1965554"/>
            <a:ext cx="10474393" cy="1107996"/>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200" dirty="0">
                <a:solidFill>
                  <a:srgbClr val="000000"/>
                </a:solidFill>
                <a:effectLst/>
                <a:latin typeface="Arial" panose="020B0604020202020204" pitchFamily="34" charset="0"/>
                <a:ea typeface="Times New Roman" panose="02020603050405020304" pitchFamily="18" charset="0"/>
              </a:rPr>
              <a:t>Xe </a:t>
            </a:r>
            <a:r>
              <a:rPr lang="en-US" sz="2200" dirty="0" err="1">
                <a:solidFill>
                  <a:srgbClr val="000000"/>
                </a:solidFill>
                <a:effectLst/>
                <a:latin typeface="Arial" panose="020B0604020202020204" pitchFamily="34" charset="0"/>
                <a:ea typeface="Times New Roman" panose="02020603050405020304" pitchFamily="18" charset="0"/>
              </a:rPr>
              <a:t>đẩy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hàng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cũng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như</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các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vật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khác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đều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không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thể</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ngay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lập</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tức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thay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đổi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vận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mà</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luôn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rPr>
              <a:t> xu </a:t>
            </a:r>
            <a:r>
              <a:rPr lang="en-US" sz="2200" dirty="0" err="1">
                <a:solidFill>
                  <a:srgbClr val="000000"/>
                </a:solidFill>
                <a:effectLst/>
                <a:latin typeface="Arial" panose="020B0604020202020204" pitchFamily="34" charset="0"/>
                <a:ea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duy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trì</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thái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động</a:t>
            </a:r>
            <a:r>
              <a:rPr lang="en-US" sz="2200" dirty="0">
                <a:solidFill>
                  <a:srgbClr val="000000"/>
                </a:solidFill>
                <a:effectLst/>
                <a:latin typeface="Arial" panose="020B0604020202020204" pitchFamily="34" charset="0"/>
                <a:ea typeface="Times New Roman" panose="02020603050405020304" pitchFamily="18" charset="0"/>
              </a:rPr>
              <a:t> hay </a:t>
            </a:r>
            <a:r>
              <a:rPr lang="en-US" sz="2200" dirty="0" err="1">
                <a:solidFill>
                  <a:srgbClr val="000000"/>
                </a:solidFill>
                <a:effectLst/>
                <a:latin typeface="Arial" panose="020B0604020202020204" pitchFamily="34" charset="0"/>
                <a:ea typeface="Times New Roman" panose="02020603050405020304" pitchFamily="18" charset="0"/>
              </a:rPr>
              <a:t>đứng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yên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có</a:t>
            </a:r>
            <a:r>
              <a:rPr lang="en-US" sz="2200" dirty="0">
                <a:solidFill>
                  <a:srgbClr val="000000"/>
                </a:solidFill>
                <a:effectLst/>
                <a:latin typeface="Arial" panose="020B0604020202020204" pitchFamily="34" charset="0"/>
                <a:ea typeface="Times New Roman" panose="02020603050405020304" pitchFamily="18" charset="0"/>
              </a:rPr>
              <a:t>. </a:t>
            </a:r>
          </a:p>
          <a:p>
            <a:pPr marL="342900" marR="0" indent="-342900" algn="just">
              <a:spcBef>
                <a:spcPts val="0"/>
              </a:spcBef>
              <a:buFont typeface="Wingdings" panose="05000000000000000000" pitchFamily="2" charset="2"/>
              <a:buChar char="v"/>
            </a:pPr>
            <a:r>
              <a:rPr lang="en-US" sz="2200" dirty="0" err="1">
                <a:solidFill>
                  <a:srgbClr val="000000"/>
                </a:solidFill>
                <a:effectLst/>
                <a:latin typeface="Arial" panose="020B0604020202020204" pitchFamily="34" charset="0"/>
                <a:ea typeface="Times New Roman" panose="02020603050405020304" pitchFamily="18" charset="0"/>
              </a:rPr>
              <a:t>Đặc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điểm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này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được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gọi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rPr>
              <a:t> </a:t>
            </a:r>
            <a:r>
              <a:rPr lang="en-US" sz="2200" b="1" dirty="0" err="1">
                <a:solidFill>
                  <a:srgbClr val="000000"/>
                </a:solidFill>
                <a:effectLst/>
                <a:latin typeface="Arial" panose="020B0604020202020204" pitchFamily="34" charset="0"/>
                <a:ea typeface="Times New Roman" panose="02020603050405020304" pitchFamily="18" charset="0"/>
              </a:rPr>
              <a:t>quán</a:t>
            </a:r>
            <a:r>
              <a:rPr lang="en-US" sz="2200" b="1" dirty="0">
                <a:solidFill>
                  <a:srgbClr val="000000"/>
                </a:solidFill>
                <a:effectLst/>
                <a:latin typeface="Arial" panose="020B0604020202020204" pitchFamily="34" charset="0"/>
                <a:ea typeface="Times New Roman" panose="02020603050405020304" pitchFamily="18" charset="0"/>
              </a:rPr>
              <a:t> </a:t>
            </a:r>
            <a:r>
              <a:rPr lang="en-US" sz="2200" b="1" dirty="0" err="1">
                <a:solidFill>
                  <a:srgbClr val="000000"/>
                </a:solidFill>
                <a:effectLst/>
                <a:latin typeface="Arial" panose="020B0604020202020204" pitchFamily="34" charset="0"/>
                <a:ea typeface="Times New Roman" panose="02020603050405020304" pitchFamily="18" charset="0"/>
              </a:rPr>
              <a:t>tính</a:t>
            </a:r>
            <a:r>
              <a:rPr lang="en-US" sz="2200" b="1"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vật</a:t>
            </a:r>
            <a:r>
              <a:rPr lang="en-US" sz="2200" dirty="0">
                <a:solidFill>
                  <a:srgbClr val="000000"/>
                </a:solidFill>
                <a:effectLst/>
                <a:latin typeface="Arial" panose="020B0604020202020204" pitchFamily="34" charset="0"/>
                <a:ea typeface="Times New Roman" panose="02020603050405020304" pitchFamily="18" charset="0"/>
              </a:rPr>
              <a:t>. </a:t>
            </a:r>
          </a:p>
        </p:txBody>
      </p:sp>
      <p:sp>
        <p:nvSpPr>
          <p:cNvPr id="14" name="TextBox 13">
            <a:extLst>
              <a:ext uri="{FF2B5EF4-FFF2-40B4-BE49-F238E27FC236}">
                <a16:creationId xmlns:a16="http://schemas.microsoft.com/office/drawing/2014/main" id="{A8F694E6-F638-C289-D488-E1AF65336877}"/>
              </a:ext>
            </a:extLst>
          </p:cNvPr>
          <p:cNvSpPr txBox="1"/>
          <p:nvPr/>
        </p:nvSpPr>
        <p:spPr>
          <a:xfrm>
            <a:off x="1600200" y="4233215"/>
            <a:ext cx="3137514" cy="1631216"/>
          </a:xfrm>
          <a:prstGeom prst="rect">
            <a:avLst/>
          </a:prstGeom>
          <a:noFill/>
        </p:spPr>
        <p:txBody>
          <a:bodyPr wrap="square">
            <a:spAutoFit/>
          </a:bodyPr>
          <a:lstStyle/>
          <a:p>
            <a:pPr marR="0" algn="just">
              <a:spcBef>
                <a:spcPts val="0"/>
              </a:spcBef>
            </a:pPr>
            <a:r>
              <a:rPr lang="en-US" sz="2000" i="1">
                <a:solidFill>
                  <a:srgbClr val="000000"/>
                </a:solidFill>
                <a:effectLst/>
                <a:latin typeface="Arial" panose="020B0604020202020204" pitchFamily="34" charset="0"/>
                <a:ea typeface="Times New Roman" panose="02020603050405020304" pitchFamily="18" charset="0"/>
              </a:rPr>
              <a:t>Ví dụ: khi xe buýt đang chuyển động mà bất ngờ tăng tốc, thì người ngồi trên xe sẽ bị nghiêng người về phía sau</a:t>
            </a:r>
            <a:endPar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Picture 12" descr="Diagram&#10;&#10;Description automatically generated">
            <a:extLst>
              <a:ext uri="{FF2B5EF4-FFF2-40B4-BE49-F238E27FC236}">
                <a16:creationId xmlns:a16="http://schemas.microsoft.com/office/drawing/2014/main" id="{EFEEA6F1-44FB-21D0-D2A4-C2A4EF1469BA}"/>
              </a:ext>
            </a:extLst>
          </p:cNvPr>
          <p:cNvPicPr>
            <a:picLocks noChangeAspect="1"/>
          </p:cNvPicPr>
          <p:nvPr/>
        </p:nvPicPr>
        <p:blipFill rotWithShape="1">
          <a:blip r:embed="rId6">
            <a:extLst>
              <a:ext uri="{28A0092B-C50C-407E-A947-70E740481C1C}">
                <a14:useLocalDpi xmlns:a14="http://schemas.microsoft.com/office/drawing/2010/main" val="0"/>
              </a:ext>
            </a:extLst>
          </a:blip>
          <a:srcRect l="-2333" t="6491" r="1013" b="5261"/>
          <a:stretch/>
        </p:blipFill>
        <p:spPr>
          <a:xfrm>
            <a:off x="5029200" y="3454667"/>
            <a:ext cx="4057851" cy="3188312"/>
          </a:xfrm>
          <a:prstGeom prst="rect">
            <a:avLst/>
          </a:prstGeom>
          <a:ln>
            <a:noFill/>
          </a:ln>
          <a:effectLst>
            <a:softEdge rad="112500"/>
          </a:effectLst>
        </p:spPr>
      </p:pic>
    </p:spTree>
    <p:extLst>
      <p:ext uri="{BB962C8B-B14F-4D97-AF65-F5344CB8AC3E}">
        <p14:creationId xmlns:p14="http://schemas.microsoft.com/office/powerpoint/2010/main" val="256728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872684" y="741566"/>
            <a:ext cx="10720954"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giải thích vì sao khi xe phanh gấp thì người ngồi trên ô tô bị nghiêng về phía trước và nêu ý nghĩa của việc đeo dây an toàn khi ngồi trên ô tô.</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98363" y="753467"/>
            <a:ext cx="10995274" cy="92711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304800" y="28115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21" name="Picture 20" descr="A picture containing indoor&#10;&#10;Description automatically generated">
            <a:extLst>
              <a:ext uri="{FF2B5EF4-FFF2-40B4-BE49-F238E27FC236}">
                <a16:creationId xmlns:a16="http://schemas.microsoft.com/office/drawing/2014/main" id="{BAD2229E-A02D-F68C-2B47-B7E9008D1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9" y="2033174"/>
            <a:ext cx="5143501" cy="2886076"/>
          </a:xfrm>
          <a:prstGeom prst="rect">
            <a:avLst/>
          </a:prstGeom>
        </p:spPr>
      </p:pic>
      <p:pic>
        <p:nvPicPr>
          <p:cNvPr id="22" name="Picture 21" descr="A screenshot of a video game&#10;&#10;Description automatically generated">
            <a:extLst>
              <a:ext uri="{FF2B5EF4-FFF2-40B4-BE49-F238E27FC236}">
                <a16:creationId xmlns:a16="http://schemas.microsoft.com/office/drawing/2014/main" id="{EF0980D9-0CDB-8932-768A-FC39170C0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033174"/>
            <a:ext cx="5130802" cy="2886076"/>
          </a:xfrm>
          <a:prstGeom prst="rect">
            <a:avLst/>
          </a:prstGeom>
        </p:spPr>
      </p:pic>
    </p:spTree>
    <p:extLst>
      <p:ext uri="{BB962C8B-B14F-4D97-AF65-F5344CB8AC3E}">
        <p14:creationId xmlns:p14="http://schemas.microsoft.com/office/powerpoint/2010/main" val="338355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870DB8-F950-7A38-6D55-275616A39526}"/>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09B07FCE-BFF1-34D5-741F-F57252FEBD42}"/>
                </a:ext>
              </a:extLst>
            </p:cNvPr>
            <p:cNvGrpSpPr>
              <a:grpSpLocks/>
            </p:cNvGrpSpPr>
            <p:nvPr/>
          </p:nvGrpSpPr>
          <p:grpSpPr bwMode="auto">
            <a:xfrm>
              <a:off x="330533" y="2267004"/>
              <a:ext cx="4741541" cy="708275"/>
              <a:chOff x="587624" y="3377549"/>
              <a:chExt cx="2441672" cy="1364238"/>
            </a:xfrm>
          </p:grpSpPr>
          <p:pic>
            <p:nvPicPr>
              <p:cNvPr id="8" name="Picture 8" descr="empty-green-rectangle">
                <a:extLst>
                  <a:ext uri="{FF2B5EF4-FFF2-40B4-BE49-F238E27FC236}">
                    <a16:creationId xmlns:a16="http://schemas.microsoft.com/office/drawing/2014/main" id="{C0C5E43E-FCEE-C8EB-7E0D-A95102F11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44167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2D494C4F-93E8-B1E0-5FA0-A6D009C13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9240EB6F-9E7D-760A-7F9E-B1A8A4BD373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A0EF1F82-CC13-0B70-1A67-D1C88D577207}"/>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Định luật II Newton</a:t>
              </a:r>
              <a:endParaRPr lang="en-US" sz="2500" dirty="0">
                <a:cs typeface="Arial" panose="020B0604020202020204" pitchFamily="34" charset="0"/>
              </a:endParaRPr>
            </a:p>
          </p:txBody>
        </p:sp>
      </p:grpSp>
      <p:sp>
        <p:nvSpPr>
          <p:cNvPr id="12" name="TextBox 11">
            <a:extLst>
              <a:ext uri="{FF2B5EF4-FFF2-40B4-BE49-F238E27FC236}">
                <a16:creationId xmlns:a16="http://schemas.microsoft.com/office/drawing/2014/main" id="{FD616527-668D-3C7A-4917-435296D4D9DF}"/>
              </a:ext>
            </a:extLst>
          </p:cNvPr>
          <p:cNvSpPr txBox="1"/>
          <p:nvPr/>
        </p:nvSpPr>
        <p:spPr>
          <a:xfrm>
            <a:off x="320842" y="849775"/>
            <a:ext cx="9595750"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Mối liên hệ về độ lớn giữa lực F, khối lượng m và gia tốc a của vật:</a:t>
            </a:r>
          </a:p>
        </p:txBody>
      </p:sp>
      <p:grpSp>
        <p:nvGrpSpPr>
          <p:cNvPr id="25" name="Group 24">
            <a:extLst>
              <a:ext uri="{FF2B5EF4-FFF2-40B4-BE49-F238E27FC236}">
                <a16:creationId xmlns:a16="http://schemas.microsoft.com/office/drawing/2014/main" id="{D774EAEF-B9D8-A65E-B5B2-8911E49BFDCD}"/>
              </a:ext>
            </a:extLst>
          </p:cNvPr>
          <p:cNvGrpSpPr/>
          <p:nvPr/>
        </p:nvGrpSpPr>
        <p:grpSpPr>
          <a:xfrm>
            <a:off x="1789237" y="3857955"/>
            <a:ext cx="7696200" cy="684952"/>
            <a:chOff x="1725464" y="5267556"/>
            <a:chExt cx="7696200" cy="669161"/>
          </a:xfrm>
        </p:grpSpPr>
        <p:pic>
          <p:nvPicPr>
            <p:cNvPr id="10" name="Picture 4" descr="empty-blue-rectangle">
              <a:extLst>
                <a:ext uri="{FF2B5EF4-FFF2-40B4-BE49-F238E27FC236}">
                  <a16:creationId xmlns:a16="http://schemas.microsoft.com/office/drawing/2014/main" id="{4BA00C07-5F08-485C-1C29-85FB3BD648AF}"/>
                </a:ext>
              </a:extLst>
            </p:cNvPr>
            <p:cNvPicPr>
              <a:picLocks noChangeAspect="1" noChangeArrowheads="1"/>
            </p:cNvPicPr>
            <p:nvPr/>
          </p:nvPicPr>
          <p:blipFill>
            <a:blip r:embed="rId4"/>
            <a:srcRect/>
            <a:stretch>
              <a:fillRect/>
            </a:stretch>
          </p:blipFill>
          <p:spPr bwMode="auto">
            <a:xfrm>
              <a:off x="1725464" y="5267556"/>
              <a:ext cx="7696200" cy="669161"/>
            </a:xfrm>
            <a:prstGeom prst="rect">
              <a:avLst/>
            </a:prstGeom>
            <a:noFill/>
            <a:ln w="9525">
              <a:noFill/>
              <a:miter lim="800000"/>
              <a:headEnd/>
              <a:tailEnd/>
            </a:ln>
          </p:spPr>
        </p:pic>
        <p:sp>
          <p:nvSpPr>
            <p:cNvPr id="11" name="TextBox 10">
              <a:extLst>
                <a:ext uri="{FF2B5EF4-FFF2-40B4-BE49-F238E27FC236}">
                  <a16:creationId xmlns:a16="http://schemas.microsoft.com/office/drawing/2014/main" id="{CA6B0EBF-BAB1-0C67-B184-818523345B72}"/>
                </a:ext>
              </a:extLst>
            </p:cNvPr>
            <p:cNvSpPr txBox="1"/>
            <p:nvPr/>
          </p:nvSpPr>
          <p:spPr>
            <a:xfrm>
              <a:off x="2422818" y="5363610"/>
              <a:ext cx="6705600" cy="477054"/>
            </a:xfrm>
            <a:prstGeom prst="rect">
              <a:avLst/>
            </a:prstGeom>
            <a:noFill/>
          </p:spPr>
          <p:txBody>
            <a:bodyPr wrap="square">
              <a:spAutoFit/>
            </a:bodyPr>
            <a:lstStyle/>
            <a:p>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K</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hối lượng của vật là mức quán tính của nó</a:t>
              </a:r>
              <a:endParaRPr lang="en-US" sz="2500"/>
            </a:p>
          </p:txBody>
        </p:sp>
      </p:grpSp>
      <p:sp>
        <p:nvSpPr>
          <p:cNvPr id="13" name="TextBox 12">
            <a:extLst>
              <a:ext uri="{FF2B5EF4-FFF2-40B4-BE49-F238E27FC236}">
                <a16:creationId xmlns:a16="http://schemas.microsoft.com/office/drawing/2014/main" id="{9387226A-F002-DC27-1810-67E7C5C97D74}"/>
              </a:ext>
            </a:extLst>
          </p:cNvPr>
          <p:cNvSpPr txBox="1"/>
          <p:nvPr/>
        </p:nvSpPr>
        <p:spPr>
          <a:xfrm>
            <a:off x="320842" y="2795498"/>
            <a:ext cx="10237656" cy="885755"/>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lực F không đổi, vật có khối lượng lớn hơn sẽ thu được gia tốc nhỏ hơn (vật có khối lượng càng lớn thì càng khó thay đổi chuyển động). </a:t>
            </a:r>
          </a:p>
        </p:txBody>
      </p:sp>
      <p:grpSp>
        <p:nvGrpSpPr>
          <p:cNvPr id="26" name="Group 25">
            <a:extLst>
              <a:ext uri="{FF2B5EF4-FFF2-40B4-BE49-F238E27FC236}">
                <a16:creationId xmlns:a16="http://schemas.microsoft.com/office/drawing/2014/main" id="{A8503B80-6045-E3D5-65CD-914BBC6128E5}"/>
              </a:ext>
            </a:extLst>
          </p:cNvPr>
          <p:cNvGrpSpPr/>
          <p:nvPr/>
        </p:nvGrpSpPr>
        <p:grpSpPr>
          <a:xfrm>
            <a:off x="1981200" y="1491256"/>
            <a:ext cx="1971317" cy="1046206"/>
            <a:chOff x="1690171" y="2107433"/>
            <a:chExt cx="1971317" cy="1041519"/>
          </a:xfrm>
        </p:grpSpPr>
        <p:pic>
          <p:nvPicPr>
            <p:cNvPr id="16" name="Picture 15" descr="empty-red-rectangle">
              <a:extLst>
                <a:ext uri="{FF2B5EF4-FFF2-40B4-BE49-F238E27FC236}">
                  <a16:creationId xmlns:a16="http://schemas.microsoft.com/office/drawing/2014/main" id="{AACA0886-0F1D-3D86-64AD-064618FFF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171" y="2107433"/>
              <a:ext cx="1971317" cy="104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070A6C6-F48C-8E32-3530-F0EB34BD6B4F}"/>
                    </a:ext>
                  </a:extLst>
                </p:cNvPr>
                <p:cNvSpPr txBox="1"/>
                <p:nvPr/>
              </p:nvSpPr>
              <p:spPr>
                <a:xfrm>
                  <a:off x="2008285" y="2183633"/>
                  <a:ext cx="1579346" cy="793872"/>
                </a:xfrm>
                <a:prstGeom prst="rect">
                  <a:avLst/>
                </a:prstGeom>
                <a:noFill/>
              </p:spPr>
              <p:txBody>
                <a:bodyPr wrap="square">
                  <a:spAutoFit/>
                </a:bodyPr>
                <a:lstStyle/>
                <a:p>
                  <a:pPr marL="0" marR="0">
                    <a:lnSpc>
                      <a:spcPct val="107000"/>
                    </a:lnSpc>
                    <a:spcBef>
                      <a:spcPts val="0"/>
                    </a:spcBef>
                    <a:spcAft>
                      <a:spcPts val="5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 </a:t>
                  </a:r>
                  <a14:m>
                    <m:oMath xmlns:m="http://schemas.openxmlformats.org/officeDocument/2006/math">
                      <m:f>
                        <m:fPr>
                          <m:ctrlPr>
                            <a:rPr lang="en-US" sz="3000" i="1" smtClean="0">
                              <a:solidFill>
                                <a:srgbClr val="000000"/>
                              </a:solidFill>
                              <a:effectLst/>
                              <a:latin typeface="Cambria Math" panose="02040503050406030204" pitchFamily="18" charset="0"/>
                              <a:cs typeface="Times New Roman" panose="02020603050405020304" pitchFamily="18" charset="0"/>
                            </a:rPr>
                          </m:ctrlPr>
                        </m:fPr>
                        <m:num>
                          <m:r>
                            <a:rPr lang="en-US" sz="3000" b="0" i="1" smtClean="0">
                              <a:solidFill>
                                <a:srgbClr val="000000"/>
                              </a:solidFill>
                              <a:effectLst/>
                              <a:latin typeface="Cambria Math" panose="02040503050406030204" pitchFamily="18" charset="0"/>
                              <a:cs typeface="Times New Roman" panose="02020603050405020304" pitchFamily="18" charset="0"/>
                            </a:rPr>
                            <m:t>𝐹</m:t>
                          </m:r>
                        </m:num>
                        <m:den>
                          <m:r>
                            <a:rPr lang="en-US" sz="3000" b="0" i="1" smtClean="0">
                              <a:solidFill>
                                <a:srgbClr val="000000"/>
                              </a:solidFill>
                              <a:effectLst/>
                              <a:latin typeface="Cambria Math" panose="02040503050406030204" pitchFamily="18" charset="0"/>
                              <a:cs typeface="Times New Roman" panose="02020603050405020304" pitchFamily="18" charset="0"/>
                            </a:rPr>
                            <m:t>𝑚</m:t>
                          </m:r>
                        </m:den>
                      </m:f>
                    </m:oMath>
                  </a14:m>
                  <a:endPar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070A6C6-F48C-8E32-3530-F0EB34BD6B4F}"/>
                    </a:ext>
                  </a:extLst>
                </p:cNvPr>
                <p:cNvSpPr txBox="1">
                  <a:spLocks noRot="1" noChangeAspect="1" noMove="1" noResize="1" noEditPoints="1" noAdjustHandles="1" noChangeArrowheads="1" noChangeShapeType="1" noTextEdit="1"/>
                </p:cNvSpPr>
                <p:nvPr/>
              </p:nvSpPr>
              <p:spPr>
                <a:xfrm>
                  <a:off x="2008285" y="2183633"/>
                  <a:ext cx="1579346" cy="793872"/>
                </a:xfrm>
                <a:prstGeom prst="rect">
                  <a:avLst/>
                </a:prstGeom>
                <a:blipFill>
                  <a:blip r:embed="rId6"/>
                  <a:stretch>
                    <a:fillRect l="-8880" b="-8397"/>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3D87366B-2332-14AD-9371-8A5BFB24A6FE}"/>
              </a:ext>
            </a:extLst>
          </p:cNvPr>
          <p:cNvSpPr txBox="1"/>
          <p:nvPr/>
        </p:nvSpPr>
        <p:spPr>
          <a:xfrm>
            <a:off x="4463706" y="1575799"/>
            <a:ext cx="849044"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hay</a:t>
            </a:r>
            <a:endParaRPr lang="en-US" sz="2500"/>
          </a:p>
        </p:txBody>
      </p:sp>
      <p:grpSp>
        <p:nvGrpSpPr>
          <p:cNvPr id="27" name="Group 26">
            <a:extLst>
              <a:ext uri="{FF2B5EF4-FFF2-40B4-BE49-F238E27FC236}">
                <a16:creationId xmlns:a16="http://schemas.microsoft.com/office/drawing/2014/main" id="{11859371-AA01-0B31-B1FA-BDF6EBA5BF30}"/>
              </a:ext>
            </a:extLst>
          </p:cNvPr>
          <p:cNvGrpSpPr/>
          <p:nvPr/>
        </p:nvGrpSpPr>
        <p:grpSpPr>
          <a:xfrm>
            <a:off x="5616246" y="1513251"/>
            <a:ext cx="2526011" cy="866159"/>
            <a:chOff x="5304729" y="2125152"/>
            <a:chExt cx="2526011" cy="1041519"/>
          </a:xfrm>
        </p:grpSpPr>
        <p:pic>
          <p:nvPicPr>
            <p:cNvPr id="19" name="Picture 18" descr="empty-red-rectangle">
              <a:extLst>
                <a:ext uri="{FF2B5EF4-FFF2-40B4-BE49-F238E27FC236}">
                  <a16:creationId xmlns:a16="http://schemas.microsoft.com/office/drawing/2014/main" id="{346AB000-00AF-AAAA-D93B-6C185689F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729" y="2125152"/>
              <a:ext cx="2133600" cy="104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5EF2F2C-62DF-4ED4-A223-FD3AAA86D4E5}"/>
                </a:ext>
              </a:extLst>
            </p:cNvPr>
            <p:cNvSpPr txBox="1"/>
            <p:nvPr/>
          </p:nvSpPr>
          <p:spPr>
            <a:xfrm>
              <a:off x="5602439" y="2263188"/>
              <a:ext cx="2228301" cy="661764"/>
            </a:xfrm>
            <a:prstGeom prst="rect">
              <a:avLst/>
            </a:prstGeom>
            <a:noFill/>
          </p:spPr>
          <p:txBody>
            <a:bodyPr wrap="square">
              <a:spAutoFit/>
            </a:bodyPr>
            <a:lstStyle/>
            <a:p>
              <a:pPr marL="0" marR="0">
                <a:lnSpc>
                  <a:spcPct val="107000"/>
                </a:lnSpc>
                <a:spcBef>
                  <a:spcPts val="0"/>
                </a:spcBef>
                <a:spcAft>
                  <a:spcPts val="500"/>
                </a:spcAft>
              </a:pPr>
              <a:r>
                <a:rPr lang="en-US" sz="3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 = ma  </a:t>
              </a:r>
            </a:p>
          </p:txBody>
        </p:sp>
      </p:grpSp>
      <p:sp>
        <p:nvSpPr>
          <p:cNvPr id="24" name="TextBox 23">
            <a:extLst>
              <a:ext uri="{FF2B5EF4-FFF2-40B4-BE49-F238E27FC236}">
                <a16:creationId xmlns:a16="http://schemas.microsoft.com/office/drawing/2014/main" id="{F8393A45-B181-F510-D4C0-CA40ACF28E68}"/>
              </a:ext>
            </a:extLst>
          </p:cNvPr>
          <p:cNvSpPr txBox="1"/>
          <p:nvPr/>
        </p:nvSpPr>
        <p:spPr>
          <a:xfrm>
            <a:off x="526743" y="5170750"/>
            <a:ext cx="11265614" cy="483209"/>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vật chịu tác dụng của nhiều lực, F trong (1) là độ lớn của hợp lực. </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8" name="TextBox 27">
            <a:extLst>
              <a:ext uri="{FF2B5EF4-FFF2-40B4-BE49-F238E27FC236}">
                <a16:creationId xmlns:a16="http://schemas.microsoft.com/office/drawing/2014/main" id="{7066DB05-08F4-791D-79C0-0BF961520C19}"/>
              </a:ext>
            </a:extLst>
          </p:cNvPr>
          <p:cNvSpPr txBox="1"/>
          <p:nvPr/>
        </p:nvSpPr>
        <p:spPr>
          <a:xfrm>
            <a:off x="8142257" y="1705717"/>
            <a:ext cx="849044" cy="477054"/>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2500" dirty="0"/>
          </a:p>
        </p:txBody>
      </p:sp>
    </p:spTree>
    <p:extLst>
      <p:ext uri="{BB962C8B-B14F-4D97-AF65-F5344CB8AC3E}">
        <p14:creationId xmlns:p14="http://schemas.microsoft.com/office/powerpoint/2010/main" val="90090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4"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888754" y="729496"/>
            <a:ext cx="1084604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dụng mối liên hệ ở phương trình (1) để giải thích các hiện tượng sau:</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Xe đua thường có khối lượng nhỏ.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Người chơi quần vợt muốn bóng chuyển động thật nhanh để ghi điểm thì đánh càng mạnh.</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Hãy giải thích lí do tốc độ giới hạn quy định cho xe tải thường nhỏ hơn của xe con.</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C3BC263-C3EC-44E6-A176-C15522572E9C}"/>
              </a:ext>
            </a:extLst>
          </p:cNvPr>
          <p:cNvSpPr/>
          <p:nvPr/>
        </p:nvSpPr>
        <p:spPr>
          <a:xfrm>
            <a:off x="510962" y="753466"/>
            <a:ext cx="11308861" cy="1785104"/>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pic>
        <p:nvPicPr>
          <p:cNvPr id="20" name="Content Placeholder 4">
            <a:extLst>
              <a:ext uri="{FF2B5EF4-FFF2-40B4-BE49-F238E27FC236}">
                <a16:creationId xmlns:a16="http://schemas.microsoft.com/office/drawing/2014/main" id="{31A8C575-233B-1005-B40B-6AA45637512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76" t="14269" r="18278" b="-76"/>
          <a:stretch/>
        </p:blipFill>
        <p:spPr>
          <a:xfrm>
            <a:off x="486096" y="3124199"/>
            <a:ext cx="3095303" cy="2286369"/>
          </a:xfrm>
          <a:prstGeom prst="rect">
            <a:avLst/>
          </a:prstGeom>
          <a:ln>
            <a:noFill/>
          </a:ln>
          <a:effectLst>
            <a:softEdge rad="112500"/>
          </a:effectLst>
        </p:spPr>
      </p:pic>
      <p:pic>
        <p:nvPicPr>
          <p:cNvPr id="4" name="Picture 3" descr="A picture containing tennis, person, racket, person&#10;&#10;Description automatically generated">
            <a:extLst>
              <a:ext uri="{FF2B5EF4-FFF2-40B4-BE49-F238E27FC236}">
                <a16:creationId xmlns:a16="http://schemas.microsoft.com/office/drawing/2014/main" id="{7A44AF50-FA25-42AC-71AC-845B689CDC89}"/>
              </a:ext>
            </a:extLst>
          </p:cNvPr>
          <p:cNvPicPr>
            <a:picLocks noChangeAspect="1"/>
          </p:cNvPicPr>
          <p:nvPr/>
        </p:nvPicPr>
        <p:blipFill rotWithShape="1">
          <a:blip r:embed="rId5">
            <a:extLst>
              <a:ext uri="{28A0092B-C50C-407E-A947-70E740481C1C}">
                <a14:useLocalDpi xmlns:a14="http://schemas.microsoft.com/office/drawing/2010/main" val="0"/>
              </a:ext>
            </a:extLst>
          </a:blip>
          <a:srcRect l="29789" t="152" r="20000" b="-39"/>
          <a:stretch/>
        </p:blipFill>
        <p:spPr>
          <a:xfrm>
            <a:off x="3657600" y="3124198"/>
            <a:ext cx="3067192" cy="2286370"/>
          </a:xfrm>
          <a:prstGeom prst="rect">
            <a:avLst/>
          </a:prstGeom>
          <a:ln>
            <a:noFill/>
          </a:ln>
          <a:effectLst>
            <a:softEdge rad="112500"/>
          </a:effectLst>
        </p:spPr>
      </p:pic>
      <p:pic>
        <p:nvPicPr>
          <p:cNvPr id="24" name="Picture 23">
            <a:extLst>
              <a:ext uri="{FF2B5EF4-FFF2-40B4-BE49-F238E27FC236}">
                <a16:creationId xmlns:a16="http://schemas.microsoft.com/office/drawing/2014/main" id="{E03C56D6-4807-1CD8-4960-D99838A31120}"/>
              </a:ext>
            </a:extLst>
          </p:cNvPr>
          <p:cNvPicPr>
            <a:picLocks noChangeAspect="1"/>
          </p:cNvPicPr>
          <p:nvPr/>
        </p:nvPicPr>
        <p:blipFill>
          <a:blip r:embed="rId6"/>
          <a:stretch>
            <a:fillRect/>
          </a:stretch>
        </p:blipFill>
        <p:spPr>
          <a:xfrm>
            <a:off x="6747829" y="3124197"/>
            <a:ext cx="5071994" cy="2281787"/>
          </a:xfrm>
          <a:prstGeom prst="rect">
            <a:avLst/>
          </a:prstGeom>
          <a:ln>
            <a:noFill/>
          </a:ln>
          <a:effectLst>
            <a:softEdge rad="112500"/>
          </a:effectLst>
        </p:spPr>
      </p:pic>
    </p:spTree>
    <p:extLst>
      <p:ext uri="{BB962C8B-B14F-4D97-AF65-F5344CB8AC3E}">
        <p14:creationId xmlns:p14="http://schemas.microsoft.com/office/powerpoint/2010/main" val="397554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1027997" y="727497"/>
            <a:ext cx="9871516"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Biểu diễn hợp lực và gia tốc của người nhảy dù khi đang rơi chưa bung dù và khi dù đã bung ra</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98363" y="753467"/>
            <a:ext cx="10995274" cy="86889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304800" y="28115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14" name="Picture 13" descr="A person parachuting in the air&#10;&#10;Description automatically generated with medium confidence">
            <a:extLst>
              <a:ext uri="{FF2B5EF4-FFF2-40B4-BE49-F238E27FC236}">
                <a16:creationId xmlns:a16="http://schemas.microsoft.com/office/drawing/2014/main" id="{3C8E20AB-7073-9AA7-2BF3-82E207D0B0F5}"/>
              </a:ext>
            </a:extLst>
          </p:cNvPr>
          <p:cNvPicPr>
            <a:picLocks noChangeAspect="1"/>
          </p:cNvPicPr>
          <p:nvPr/>
        </p:nvPicPr>
        <p:blipFill rotWithShape="1">
          <a:blip r:embed="rId4">
            <a:extLst>
              <a:ext uri="{28A0092B-C50C-407E-A947-70E740481C1C}">
                <a14:useLocalDpi xmlns:a14="http://schemas.microsoft.com/office/drawing/2010/main" val="0"/>
              </a:ext>
            </a:extLst>
          </a:blip>
          <a:srcRect l="20401" t="874" r="10670" b="9608"/>
          <a:stretch/>
        </p:blipFill>
        <p:spPr>
          <a:xfrm>
            <a:off x="7086600" y="2003644"/>
            <a:ext cx="3200400" cy="4120767"/>
          </a:xfrm>
          <a:prstGeom prst="rect">
            <a:avLst/>
          </a:prstGeom>
          <a:ln>
            <a:noFill/>
          </a:ln>
          <a:effectLst>
            <a:softEdge rad="112500"/>
          </a:effectLst>
        </p:spPr>
      </p:pic>
      <p:pic>
        <p:nvPicPr>
          <p:cNvPr id="23" name="Picture 22" descr="A picture containing person&#10;&#10;Description automatically generated">
            <a:extLst>
              <a:ext uri="{FF2B5EF4-FFF2-40B4-BE49-F238E27FC236}">
                <a16:creationId xmlns:a16="http://schemas.microsoft.com/office/drawing/2014/main" id="{77F41ACF-A0F3-DF29-EBFA-1FCE98352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3200400"/>
            <a:ext cx="3302000" cy="1981200"/>
          </a:xfrm>
          <a:prstGeom prst="rect">
            <a:avLst/>
          </a:prstGeom>
        </p:spPr>
      </p:pic>
    </p:spTree>
    <p:extLst>
      <p:ext uri="{BB962C8B-B14F-4D97-AF65-F5344CB8AC3E}">
        <p14:creationId xmlns:p14="http://schemas.microsoft.com/office/powerpoint/2010/main" val="341143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870DB8-F950-7A38-6D55-275616A39526}"/>
              </a:ext>
            </a:extLst>
          </p:cNvPr>
          <p:cNvGrpSpPr/>
          <p:nvPr/>
        </p:nvGrpSpPr>
        <p:grpSpPr>
          <a:xfrm>
            <a:off x="-228600" y="152400"/>
            <a:ext cx="11992898" cy="532949"/>
            <a:chOff x="74035" y="2231322"/>
            <a:chExt cx="11918589" cy="743957"/>
          </a:xfrm>
        </p:grpSpPr>
        <p:grpSp>
          <p:nvGrpSpPr>
            <p:cNvPr id="5" name="Group 70">
              <a:extLst>
                <a:ext uri="{FF2B5EF4-FFF2-40B4-BE49-F238E27FC236}">
                  <a16:creationId xmlns:a16="http://schemas.microsoft.com/office/drawing/2014/main" id="{09B07FCE-BFF1-34D5-741F-F57252FEBD42}"/>
                </a:ext>
              </a:extLst>
            </p:cNvPr>
            <p:cNvGrpSpPr>
              <a:grpSpLocks/>
            </p:cNvGrpSpPr>
            <p:nvPr/>
          </p:nvGrpSpPr>
          <p:grpSpPr bwMode="auto">
            <a:xfrm>
              <a:off x="330533" y="2267004"/>
              <a:ext cx="5498819" cy="708275"/>
              <a:chOff x="587624" y="3377549"/>
              <a:chExt cx="2831635" cy="1364238"/>
            </a:xfrm>
          </p:grpSpPr>
          <p:pic>
            <p:nvPicPr>
              <p:cNvPr id="8" name="Picture 8" descr="empty-green-rectangle">
                <a:extLst>
                  <a:ext uri="{FF2B5EF4-FFF2-40B4-BE49-F238E27FC236}">
                    <a16:creationId xmlns:a16="http://schemas.microsoft.com/office/drawing/2014/main" id="{C0C5E43E-FCEE-C8EB-7E0D-A95102F11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283163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2D494C4F-93E8-B1E0-5FA0-A6D009C13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9240EB6F-9E7D-760A-7F9E-B1A8A4BD373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A0EF1F82-CC13-0B70-1A67-D1C88D577207}"/>
                </a:ext>
              </a:extLst>
            </p:cNvPr>
            <p:cNvSpPr>
              <a:spLocks noChangeArrowheads="1"/>
            </p:cNvSpPr>
            <p:nvPr/>
          </p:nvSpPr>
          <p:spPr bwMode="auto">
            <a:xfrm>
              <a:off x="1209204" y="2231322"/>
              <a:ext cx="10783420" cy="69170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Định luật II Newton</a:t>
              </a:r>
              <a:endParaRPr lang="en-US" sz="2500" dirty="0">
                <a:cs typeface="Arial" panose="020B0604020202020204" pitchFamily="34" charset="0"/>
              </a:endParaRPr>
            </a:p>
          </p:txBody>
        </p:sp>
      </p:grpSp>
      <p:sp>
        <p:nvSpPr>
          <p:cNvPr id="12" name="TextBox 11">
            <a:extLst>
              <a:ext uri="{FF2B5EF4-FFF2-40B4-BE49-F238E27FC236}">
                <a16:creationId xmlns:a16="http://schemas.microsoft.com/office/drawing/2014/main" id="{FD616527-668D-3C7A-4917-435296D4D9DF}"/>
              </a:ext>
            </a:extLst>
          </p:cNvPr>
          <p:cNvSpPr txBox="1"/>
          <p:nvPr/>
        </p:nvSpPr>
        <p:spPr>
          <a:xfrm>
            <a:off x="381000" y="814998"/>
            <a:ext cx="10972800" cy="88575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 lực và gia tốc đều là các đại lượng có hướng. </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Vậy hướng của chúng có liên hệ với nhau như thế nào? </a:t>
            </a:r>
          </a:p>
        </p:txBody>
      </p:sp>
      <p:pic>
        <p:nvPicPr>
          <p:cNvPr id="15" name="Picture 4" descr="empty-blue-rectangle">
            <a:extLst>
              <a:ext uri="{FF2B5EF4-FFF2-40B4-BE49-F238E27FC236}">
                <a16:creationId xmlns:a16="http://schemas.microsoft.com/office/drawing/2014/main" id="{7829EE12-135D-0108-4E35-BB23227A2061}"/>
              </a:ext>
            </a:extLst>
          </p:cNvPr>
          <p:cNvPicPr>
            <a:picLocks noChangeAspect="1" noChangeArrowheads="1"/>
          </p:cNvPicPr>
          <p:nvPr/>
        </p:nvPicPr>
        <p:blipFill>
          <a:blip r:embed="rId4"/>
          <a:srcRect/>
          <a:stretch>
            <a:fillRect/>
          </a:stretch>
        </p:blipFill>
        <p:spPr bwMode="auto">
          <a:xfrm>
            <a:off x="0" y="5932638"/>
            <a:ext cx="12347716" cy="639697"/>
          </a:xfrm>
          <a:prstGeom prst="rect">
            <a:avLst/>
          </a:prstGeom>
          <a:noFill/>
          <a:ln w="9525">
            <a:noFill/>
            <a:miter lim="800000"/>
            <a:headEnd/>
            <a:tailEnd/>
          </a:ln>
        </p:spPr>
      </p:pic>
      <p:sp>
        <p:nvSpPr>
          <p:cNvPr id="16" name="TextBox 15">
            <a:extLst>
              <a:ext uri="{FF2B5EF4-FFF2-40B4-BE49-F238E27FC236}">
                <a16:creationId xmlns:a16="http://schemas.microsoft.com/office/drawing/2014/main" id="{D2DDFA36-740A-F445-93EF-6FFDDBB685DD}"/>
              </a:ext>
            </a:extLst>
          </p:cNvPr>
          <p:cNvSpPr txBox="1"/>
          <p:nvPr/>
        </p:nvSpPr>
        <p:spPr>
          <a:xfrm>
            <a:off x="526743" y="6013960"/>
            <a:ext cx="11508044"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rPr>
              <a:t>Gia tốc của vận động viên luôn cùng hướng với hợp lực tác dụng lên người đó. </a:t>
            </a:r>
            <a:endParaRPr lang="en-US" sz="2500"/>
          </a:p>
        </p:txBody>
      </p:sp>
      <p:sp>
        <p:nvSpPr>
          <p:cNvPr id="17" name="TextBox 16">
            <a:extLst>
              <a:ext uri="{FF2B5EF4-FFF2-40B4-BE49-F238E27FC236}">
                <a16:creationId xmlns:a16="http://schemas.microsoft.com/office/drawing/2014/main" id="{AC02AA19-A365-5FFD-EC72-C6CC7EA76822}"/>
              </a:ext>
            </a:extLst>
          </p:cNvPr>
          <p:cNvSpPr txBox="1"/>
          <p:nvPr/>
        </p:nvSpPr>
        <p:spPr>
          <a:xfrm>
            <a:off x="381000" y="1624118"/>
            <a:ext cx="9419289" cy="430887"/>
          </a:xfrm>
          <a:prstGeom prst="rect">
            <a:avLst/>
          </a:prstGeom>
          <a:noFill/>
        </p:spPr>
        <p:txBody>
          <a:bodyPr wrap="square">
            <a:spAutoFit/>
          </a:bodyPr>
          <a:lstStyle/>
          <a:p>
            <a:pPr marL="0" marR="0">
              <a:spcBef>
                <a:spcPts val="0"/>
              </a:spcBef>
            </a:pP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 trường hợp vận động viên nhảy dù ở bài trước. </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8" name="TextBox 17">
            <a:extLst>
              <a:ext uri="{FF2B5EF4-FFF2-40B4-BE49-F238E27FC236}">
                <a16:creationId xmlns:a16="http://schemas.microsoft.com/office/drawing/2014/main" id="{A6D679A0-99BB-7260-BF14-5A0EEE805707}"/>
              </a:ext>
            </a:extLst>
          </p:cNvPr>
          <p:cNvSpPr txBox="1"/>
          <p:nvPr/>
        </p:nvSpPr>
        <p:spPr>
          <a:xfrm>
            <a:off x="381000" y="4802995"/>
            <a:ext cx="5486400" cy="1107996"/>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chưa bung dù (P &gt; F</a:t>
            </a:r>
            <a:r>
              <a:rPr lang="en-US" sz="22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cản</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a:t>
            </a:r>
            <a:r>
              <a:rPr lang="en-US" sz="22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 lực</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 P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rơi nhanh dần vì có gia tốc hướng xuống, cùng chiều chuyển động. </a:t>
            </a:r>
          </a:p>
        </p:txBody>
      </p:sp>
      <p:sp>
        <p:nvSpPr>
          <p:cNvPr id="20" name="TextBox 19">
            <a:extLst>
              <a:ext uri="{FF2B5EF4-FFF2-40B4-BE49-F238E27FC236}">
                <a16:creationId xmlns:a16="http://schemas.microsoft.com/office/drawing/2014/main" id="{C5E3EC67-6F72-ADD7-7E88-02591501C584}"/>
              </a:ext>
            </a:extLst>
          </p:cNvPr>
          <p:cNvSpPr txBox="1"/>
          <p:nvPr/>
        </p:nvSpPr>
        <p:spPr>
          <a:xfrm>
            <a:off x="6375869" y="4810345"/>
            <a:ext cx="5486400" cy="1107996"/>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bung dù (P &lt; F</a:t>
            </a:r>
            <a:r>
              <a:rPr lang="en-US" sz="22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cản</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a:t>
            </a:r>
            <a:r>
              <a:rPr lang="en-US" sz="22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 lực</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t>
            </a:r>
            <a:r>
              <a:rPr lang="en-US" sz="22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cản</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rơi chậm dần vì có gia tốc hướng lên, ngược chiều chuyển động. </a:t>
            </a:r>
          </a:p>
        </p:txBody>
      </p:sp>
      <p:pic>
        <p:nvPicPr>
          <p:cNvPr id="21" name="Picture 20">
            <a:extLst>
              <a:ext uri="{FF2B5EF4-FFF2-40B4-BE49-F238E27FC236}">
                <a16:creationId xmlns:a16="http://schemas.microsoft.com/office/drawing/2014/main" id="{B77449C2-6C0B-306A-93A2-ECDB9389F759}"/>
              </a:ext>
            </a:extLst>
          </p:cNvPr>
          <p:cNvPicPr>
            <a:picLocks noChangeAspect="1"/>
          </p:cNvPicPr>
          <p:nvPr/>
        </p:nvPicPr>
        <p:blipFill rotWithShape="1">
          <a:blip r:embed="rId5"/>
          <a:srcRect l="2994" t="-234" r="71493" b="2622"/>
          <a:stretch/>
        </p:blipFill>
        <p:spPr>
          <a:xfrm>
            <a:off x="2286000" y="2652994"/>
            <a:ext cx="838200" cy="1825322"/>
          </a:xfrm>
          <a:prstGeom prst="rect">
            <a:avLst/>
          </a:prstGeom>
        </p:spPr>
      </p:pic>
      <p:pic>
        <p:nvPicPr>
          <p:cNvPr id="22" name="Picture 21">
            <a:extLst>
              <a:ext uri="{FF2B5EF4-FFF2-40B4-BE49-F238E27FC236}">
                <a16:creationId xmlns:a16="http://schemas.microsoft.com/office/drawing/2014/main" id="{CFE0F1C0-B583-E7CD-51D8-9A56D3662165}"/>
              </a:ext>
            </a:extLst>
          </p:cNvPr>
          <p:cNvPicPr>
            <a:picLocks noChangeAspect="1"/>
          </p:cNvPicPr>
          <p:nvPr/>
        </p:nvPicPr>
        <p:blipFill rotWithShape="1">
          <a:blip r:embed="rId6"/>
          <a:srcRect l="2748" t="1561" r="52693"/>
          <a:stretch/>
        </p:blipFill>
        <p:spPr>
          <a:xfrm>
            <a:off x="8077200" y="1803722"/>
            <a:ext cx="1485487" cy="2679320"/>
          </a:xfrm>
          <a:prstGeom prst="rect">
            <a:avLst/>
          </a:prstGeom>
        </p:spPr>
      </p:pic>
    </p:spTree>
    <p:extLst>
      <p:ext uri="{BB962C8B-B14F-4D97-AF65-F5344CB8AC3E}">
        <p14:creationId xmlns:p14="http://schemas.microsoft.com/office/powerpoint/2010/main" val="312407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13993</TotalTime>
  <Words>1451</Words>
  <PresentationFormat>Widescreen</PresentationFormat>
  <Paragraphs>106</Paragraphs>
  <Slides>16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2022-07-01T09:35:22Z</dcterms:modified>
</cp:coreProperties>
</file>