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13" r:id="rId3"/>
    <p:sldId id="301" r:id="rId4"/>
    <p:sldId id="315" r:id="rId5"/>
    <p:sldId id="333" r:id="rId6"/>
    <p:sldId id="317" r:id="rId7"/>
    <p:sldId id="326" r:id="rId8"/>
    <p:sldId id="328" r:id="rId9"/>
    <p:sldId id="327" r:id="rId10"/>
    <p:sldId id="329" r:id="rId11"/>
    <p:sldId id="330" r:id="rId12"/>
    <p:sldId id="331" r:id="rId13"/>
    <p:sldId id="332" r:id="rId14"/>
    <p:sldId id="320" r:id="rId15"/>
    <p:sldId id="334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139" autoAdjust="0"/>
  </p:normalViewPr>
  <p:slideViewPr>
    <p:cSldViewPr>
      <p:cViewPr varScale="1">
        <p:scale>
          <a:sx n="34" d="100"/>
          <a:sy n="34" d="100"/>
        </p:scale>
        <p:origin x="198" y="10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2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89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9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8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8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0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0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31/3/2022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tm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965285" y="3448230"/>
                  <a:ext cx="347883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917987" y="5288484"/>
              <a:ext cx="124968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§5.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Elip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§6.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Hypebol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§7.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Parabol</a:t>
              </a:r>
              <a:endParaRPr lang="en-US" sz="4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§8.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Sự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thống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giữa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đường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conic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chuyên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đề</a:t>
              </a:r>
              <a:r>
                <a:rPr lang="en-US" sz="48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48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49" y="2428363"/>
              <a:ext cx="118833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CHUYÊN ĐỀ 3</a:t>
              </a:r>
            </a:p>
            <a:p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BA ĐƯỜNG CONIC VÀ ỨNG DỤNG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23149032" cy="259079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3.19.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23149032" cy="2590799"/>
              </a:xfrm>
              <a:prstGeom prst="rect">
                <a:avLst/>
              </a:prstGeom>
              <a:blipFill>
                <a:blip r:embed="rId3"/>
                <a:stretch>
                  <a:fillRect t="-819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791200"/>
                <a:ext cx="23149032" cy="76017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91200"/>
                <a:ext cx="23149032" cy="7601748"/>
              </a:xfrm>
              <a:prstGeom prst="rect">
                <a:avLst/>
              </a:prstGeom>
              <a:blipFill>
                <a:blip r:embed="rId4"/>
                <a:stretch>
                  <a:fillRect l="-1185" t="-2722" r="-3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230314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10896600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3.20.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clip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Halley.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(Theo: nssdc.gsfc.nasa.gov).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10896600" cy="10192548"/>
              </a:xfrm>
              <a:prstGeom prst="rect">
                <a:avLst/>
              </a:prstGeom>
              <a:blipFill>
                <a:blip r:embed="rId3"/>
                <a:stretch>
                  <a:fillRect t="-2031" r="-72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4800" y="3200400"/>
                <a:ext cx="122524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 algn="just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914400" lvl="1" indent="0" algn="just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Halley.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3200400"/>
                <a:ext cx="12252432" cy="10192548"/>
              </a:xfrm>
              <a:prstGeom prst="rect">
                <a:avLst/>
              </a:prstGeom>
              <a:blipFill>
                <a:blip r:embed="rId4"/>
                <a:stretch>
                  <a:fillRect t="-2031" r="-21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396059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1181100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(Theo: nssdc.gsfc.nasa.gov).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Halley.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11811002" cy="10192548"/>
              </a:xfrm>
              <a:prstGeom prst="rect">
                <a:avLst/>
              </a:prstGeom>
              <a:blipFill>
                <a:blip r:embed="rId3"/>
                <a:stretch>
                  <a:fillRect t="-2031" r="-18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49202" y="3200400"/>
                <a:ext cx="11338030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𝟗𝟔𝟕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𝟓𝟖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r>
                  <a:rPr lang="en-US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202" y="3200400"/>
                <a:ext cx="11338030" cy="10192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5BC69468-EC20-4AF5-BD3E-5464B8F02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3944" y="1917700"/>
            <a:ext cx="8508545" cy="46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99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2192000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  <a:p>
            <a:pPr marL="914400" lvl="1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chổi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gồm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băng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bụi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chục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chổi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phun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bụi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đuôi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dặm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lvl="1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(Theo: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solarsystem.nasa.gov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14400" lvl="1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chổi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khoa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Trời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914400" lvl="1" indent="0">
              <a:buNone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chổi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01600" y="1981200"/>
                <a:ext cx="112014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khỏi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Newton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den>
                        </m:f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den>
                        </m:f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den>
                        </m:f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𝑮𝑴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den>
                        </m:f>
                      </m:e>
                    </m:rad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1981200"/>
                <a:ext cx="11201400" cy="11411749"/>
              </a:xfrm>
              <a:prstGeom prst="rect">
                <a:avLst/>
              </a:prstGeom>
              <a:blipFill>
                <a:blip r:embed="rId3"/>
                <a:stretch>
                  <a:fillRect t="-1814" r="-10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4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1"/>
                <a:ext cx="13487400" cy="10972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chổi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quỹ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𝟔𝟕𝟒𝟎𝟖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hấp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dẫn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𝟗𝟖𝟗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𝒌𝒈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lvl="4"/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1"/>
                <a:ext cx="13487400" cy="10972800"/>
              </a:xfrm>
              <a:prstGeom prst="rect">
                <a:avLst/>
              </a:prstGeom>
              <a:blipFill>
                <a:blip r:embed="rId3"/>
                <a:stretch>
                  <a:fillRect l="-2033" t="-18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4325600" y="1981200"/>
            <a:ext cx="9725892" cy="10972801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9F09860-B3EF-45DA-B519-180BB8E51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4"/>
          <a:stretch/>
        </p:blipFill>
        <p:spPr bwMode="auto">
          <a:xfrm>
            <a:off x="15103710" y="2286000"/>
            <a:ext cx="8169672" cy="5736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17294E-5E3F-4B91-8BED-BC3DE276D083}"/>
              </a:ext>
            </a:extLst>
          </p:cNvPr>
          <p:cNvSpPr txBox="1"/>
          <p:nvPr/>
        </p:nvSpPr>
        <p:spPr>
          <a:xfrm>
            <a:off x="14603408" y="8501203"/>
            <a:ext cx="9170276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phóng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tốc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baseline="-250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800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.­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0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6" y="1809815"/>
            <a:ext cx="22808132" cy="11677585"/>
            <a:chOff x="1447795" y="1793811"/>
            <a:chExt cx="22808132" cy="116775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5" y="1793811"/>
              <a:ext cx="22808132" cy="11677585"/>
              <a:chOff x="1447795" y="1793811"/>
              <a:chExt cx="22808132" cy="1167758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8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965285" y="3448230"/>
                    <a:ext cx="3478837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48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1"/>
                <a:ext cx="15354835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2" y="1953929"/>
                <a:ext cx="151248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CHUYÊN ĐỀ 3: BA ĐƯỜNG CONIC VÀ ỨNG DỤNG</a:t>
                </a:r>
                <a:endParaRPr lang="vi-VN" sz="48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1" y="5264640"/>
                <a:ext cx="15683237" cy="1613173"/>
                <a:chOff x="7459670" y="7086600"/>
                <a:chExt cx="15685056" cy="1613361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848438"/>
                  <a:ext cx="14052270" cy="8310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GIAO CỦA MẶT PHẲNG VỚI MẶT TRÒN XOAY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5" cy="1613361"/>
                  <a:chOff x="7459669" y="7543800"/>
                  <a:chExt cx="1381118" cy="1613361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8313612"/>
                    <a:ext cx="1371600" cy="843549"/>
                    <a:chOff x="7469187" y="8313612"/>
                    <a:chExt cx="1371600" cy="843549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993572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35755" y="8326067"/>
                      <a:ext cx="572702" cy="83109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1" y="7265593"/>
                <a:ext cx="19667926" cy="1692110"/>
                <a:chOff x="7459668" y="6975878"/>
                <a:chExt cx="19670188" cy="1692305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49790" y="6975878"/>
                  <a:ext cx="17980066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XÁC ĐỊNH ĐƯỜNG CONIC THEO TÂM SAI VÀ ĐƯỜNG CHUẨN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68" y="7003024"/>
                  <a:ext cx="1449948" cy="1665159"/>
                  <a:chOff x="7459669" y="6022329"/>
                  <a:chExt cx="1437978" cy="1665159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526047" y="6022329"/>
                    <a:ext cx="1371600" cy="834726"/>
                    <a:chOff x="7526047" y="6022329"/>
                    <a:chExt cx="1371600" cy="834726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46087" y="5702289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800" b="1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83076" y="6025962"/>
                      <a:ext cx="572701" cy="83109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8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8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44" y="11114248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2772444" y="8746996"/>
                <a:ext cx="1269206" cy="832722"/>
                <a:chOff x="-1993230" y="3905975"/>
                <a:chExt cx="1269206" cy="832722"/>
              </a:xfrm>
            </p:grpSpPr>
            <p:sp>
              <p:nvSpPr>
                <p:cNvPr id="94" name="Rounded Rectangle 93"/>
                <p:cNvSpPr/>
                <p:nvPr/>
              </p:nvSpPr>
              <p:spPr>
                <a:xfrm>
                  <a:off x="-1993230" y="3934025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-1662400" y="3905975"/>
                  <a:ext cx="577402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*</a:t>
                  </a:r>
                </a:p>
              </p:txBody>
            </p:sp>
          </p:grpSp>
          <p:sp>
            <p:nvSpPr>
              <p:cNvPr id="50" name="Isosceles Triangle 44"/>
              <p:cNvSpPr/>
              <p:nvPr/>
            </p:nvSpPr>
            <p:spPr>
              <a:xfrm rot="16200000">
                <a:off x="1439999" y="9989999"/>
                <a:ext cx="143672" cy="128073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4" name="Group 74"/>
              <p:cNvGrpSpPr/>
              <p:nvPr/>
            </p:nvGrpSpPr>
            <p:grpSpPr>
              <a:xfrm>
                <a:off x="1447800" y="8670994"/>
                <a:ext cx="9353322" cy="3730504"/>
                <a:chOff x="7459670" y="6394952"/>
                <a:chExt cx="9354404" cy="3730935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10134871" y="6394952"/>
                  <a:ext cx="6679203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Luyện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tập</a:t>
                  </a: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70620" y="9971249"/>
                  <a:ext cx="143688" cy="165588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Baumans"/>
                </a:rPr>
                <a:t>HÌNH HỌC  </a:t>
              </a:r>
              <a:endParaRPr sz="4800" b="1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193143"/>
              <a:chOff x="4902568" y="2922072"/>
              <a:chExt cx="1316269" cy="119314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830956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➉</a:t>
                </a:r>
                <a:endParaRPr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E248C2BE-8566-4C92-B9DC-0F7EBDD7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194" y="3323647"/>
            <a:ext cx="14067664" cy="2382899"/>
          </a:xfrm>
          <a:prstGeom prst="rect">
            <a:avLst/>
          </a:prstGeom>
        </p:spPr>
      </p:pic>
      <p:sp>
        <p:nvSpPr>
          <p:cNvPr id="114" name="TextBox 321">
            <a:extLst>
              <a:ext uri="{FF2B5EF4-FFF2-40B4-BE49-F238E27FC236}">
                <a16:creationId xmlns:a16="http://schemas.microsoft.com/office/drawing/2014/main" id="{39A246B9-3D0B-4A2B-A2B0-AD412E909BB4}"/>
              </a:ext>
            </a:extLst>
          </p:cNvPr>
          <p:cNvSpPr txBox="1"/>
          <p:nvPr/>
        </p:nvSpPr>
        <p:spPr>
          <a:xfrm>
            <a:off x="9801753" y="3604433"/>
            <a:ext cx="8867248" cy="1723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kern="1200" dirty="0">
                <a:solidFill>
                  <a:srgbClr val="FCFFE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 THỐNG NHẤT </a:t>
            </a:r>
          </a:p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kern="1200" dirty="0">
                <a:solidFill>
                  <a:srgbClr val="FCFFE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 BA ĐƯỜNG CONIC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TextBox 321">
            <a:extLst>
              <a:ext uri="{FF2B5EF4-FFF2-40B4-BE49-F238E27FC236}">
                <a16:creationId xmlns:a16="http://schemas.microsoft.com/office/drawing/2014/main" id="{EFE5FD9A-8DAE-41E9-BE5B-4B8636094028}"/>
              </a:ext>
            </a:extLst>
          </p:cNvPr>
          <p:cNvSpPr txBox="1"/>
          <p:nvPr/>
        </p:nvSpPr>
        <p:spPr>
          <a:xfrm>
            <a:off x="7876091" y="3444727"/>
            <a:ext cx="1573453" cy="25228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VÀ 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76600"/>
                <a:ext cx="23164800" cy="22974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tiêu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3164800" cy="2297401"/>
              </a:xfrm>
              <a:prstGeom prst="rect">
                <a:avLst/>
              </a:prstGeom>
              <a:blipFill>
                <a:blip r:embed="rId3"/>
                <a:stretch>
                  <a:fillRect l="-1184" t="-31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5650200"/>
                <a:ext cx="23164800" cy="7684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nor/>
                          </m:rPr>
                          <a:rPr lang="en-US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𝑴𝑭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</m:e>
                          </m:d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650200"/>
                <a:ext cx="23164800" cy="7684800"/>
              </a:xfrm>
              <a:prstGeom prst="rect">
                <a:avLst/>
              </a:prstGeom>
              <a:blipFill>
                <a:blip r:embed="rId4"/>
                <a:stretch>
                  <a:fillRect l="-1184" t="-27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 VÀ BÀI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100" y="9788450"/>
                <a:ext cx="17453264" cy="360082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*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*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*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9788450"/>
                <a:ext cx="17453264" cy="3600822"/>
              </a:xfrm>
              <a:prstGeom prst="rect">
                <a:avLst/>
              </a:prstGeom>
              <a:blipFill>
                <a:blip r:embed="rId3"/>
                <a:stretch>
                  <a:fillRect l="-558" t="-5912" b="-574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803564" y="2710599"/>
            <a:ext cx="23164800" cy="621909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quỹ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parabol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hay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hyperbol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1C134-F847-4157-ACC6-CF4EB5245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089" y="4191000"/>
            <a:ext cx="15376559" cy="4738688"/>
          </a:xfrm>
          <a:prstGeom prst="rect">
            <a:avLst/>
          </a:prstGeom>
        </p:spPr>
      </p:pic>
      <p:pic>
        <p:nvPicPr>
          <p:cNvPr id="9" name="Picture 8" descr="A light in the dark&#10;&#10;Description automatically generated with low confidence">
            <a:extLst>
              <a:ext uri="{FF2B5EF4-FFF2-40B4-BE49-F238E27FC236}">
                <a16:creationId xmlns:a16="http://schemas.microsoft.com/office/drawing/2014/main" id="{7B3F3A06-2AE6-40D2-A631-A80DCAD44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89" y="9579272"/>
            <a:ext cx="4884615" cy="381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97B4D0-86E4-452F-AB4F-D8D7DBCEDE5D}"/>
              </a:ext>
            </a:extLst>
          </p:cNvPr>
          <p:cNvSpPr txBox="1"/>
          <p:nvPr/>
        </p:nvSpPr>
        <p:spPr>
          <a:xfrm>
            <a:off x="803564" y="8829788"/>
            <a:ext cx="2316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chổi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Halley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chu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75 – 76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800" b="1" i="1" dirty="0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endParaRPr lang="en-US" sz="4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F52CC-62FA-4AD1-8677-2C8ADE6DED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39"/>
          <a:stretch/>
        </p:blipFill>
        <p:spPr>
          <a:xfrm>
            <a:off x="16401773" y="4288681"/>
            <a:ext cx="7178663" cy="46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3.17.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blipFill>
                <a:blip r:embed="rId3"/>
                <a:stretch>
                  <a:fillRect l="-4438"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0" lvl="1" indent="-914400">
                  <a:buAutoNum type="alphaLcParenR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trình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blipFill>
                <a:blip r:embed="rId4"/>
                <a:stretch>
                  <a:fillRect t="-2031" r="-14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956776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3.17.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blipFill>
                <a:blip r:embed="rId3"/>
                <a:stretch>
                  <a:fillRect l="-4438"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Phương trình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hyperbol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hypebol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e>
                            </m:rad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blipFill>
                <a:blip r:embed="rId4"/>
                <a:stretch>
                  <a:fillRect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424218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3.17.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conic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:r>
                  <a:rPr lang="en-US" b="1" baseline="30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6172199" cy="10192548"/>
              </a:xfrm>
              <a:prstGeom prst="rect">
                <a:avLst/>
              </a:prstGeom>
              <a:blipFill>
                <a:blip r:embed="rId3"/>
                <a:stretch>
                  <a:fillRect l="-4438"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chuẩn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parabol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200400"/>
                <a:ext cx="16976832" cy="10192548"/>
              </a:xfrm>
              <a:prstGeom prst="rect">
                <a:avLst/>
              </a:prstGeom>
              <a:blipFill>
                <a:blip r:embed="rId4"/>
                <a:stretch>
                  <a:fillRect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2688647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10134600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3.18.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10134600" cy="10192548"/>
              </a:xfrm>
              <a:prstGeom prst="rect">
                <a:avLst/>
              </a:prstGeom>
              <a:blipFill>
                <a:blip r:embed="rId3"/>
                <a:stretch>
                  <a:fillRect t="-2031" r="-16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72800" y="3200400"/>
                <a:ext cx="130144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828800" lvl="1" indent="-914400">
                  <a:buAutoNum type="alphaLcParenR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0" y="3200400"/>
                <a:ext cx="13014432" cy="10192548"/>
              </a:xfrm>
              <a:prstGeom prst="rect">
                <a:avLst/>
              </a:prstGeom>
              <a:blipFill>
                <a:blip r:embed="rId4"/>
                <a:stretch>
                  <a:fillRect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91079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00401"/>
                <a:ext cx="10896600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3.18.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):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00401"/>
                <a:ext cx="10896600" cy="10192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734800" y="3200400"/>
                <a:ext cx="12252432" cy="10192548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elip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𝑶𝑴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𝟔𝟒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lvl="1" indent="0">
                  <a:buNone/>
                </a:pPr>
                <a:r>
                  <a:rPr 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800" y="3200400"/>
                <a:ext cx="12252432" cy="10192548"/>
              </a:xfrm>
              <a:prstGeom prst="rect">
                <a:avLst/>
              </a:prstGeom>
              <a:blipFill>
                <a:blip r:embed="rId4"/>
                <a:stretch>
                  <a:fillRect t="-20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5A470A8-037C-465E-A5B8-DFF2043E65BD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49032" cy="132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1354078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3286</TotalTime>
  <Words>1658</Words>
  <PresentationFormat>Custom</PresentationFormat>
  <Paragraphs>156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Tahoma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2022-03-31T13:43:44Z</dcterms:modified>
</cp:coreProperties>
</file>