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300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98" r:id="rId12"/>
    <p:sldId id="277" r:id="rId13"/>
    <p:sldId id="286" r:id="rId14"/>
    <p:sldId id="299" r:id="rId15"/>
    <p:sldId id="294" r:id="rId16"/>
    <p:sldId id="293" r:id="rId17"/>
    <p:sldId id="295" r:id="rId18"/>
    <p:sldId id="289" r:id="rId19"/>
    <p:sldId id="259" r:id="rId20"/>
    <p:sldId id="287" r:id="rId21"/>
    <p:sldId id="288" r:id="rId22"/>
    <p:sldId id="279" r:id="rId23"/>
    <p:sldId id="280" r:id="rId24"/>
  </p:sldIdLst>
  <p:sldSz cx="12192000" cy="6858000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723"/>
    <a:srgbClr val="365422"/>
    <a:srgbClr val="000099"/>
    <a:srgbClr val="FFFFFF"/>
    <a:srgbClr val="43682A"/>
    <a:srgbClr val="003300"/>
    <a:srgbClr val="002600"/>
    <a:srgbClr val="004800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51" autoAdjust="0"/>
    <p:restoredTop sz="94200" autoAdjust="0"/>
  </p:normalViewPr>
  <p:slideViewPr>
    <p:cSldViewPr snapToGrid="0">
      <p:cViewPr>
        <p:scale>
          <a:sx n="73" d="100"/>
          <a:sy n="73" d="100"/>
        </p:scale>
        <p:origin x="-72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4" Type="http://schemas.openxmlformats.org/officeDocument/2006/relationships/image" Target="../media/image9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1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9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1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1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4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7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8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7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9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5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57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1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58.bin"/><Relationship Id="rId3" Type="http://schemas.openxmlformats.org/officeDocument/2006/relationships/slide" Target="slide19.xml"/><Relationship Id="rId21" Type="http://schemas.openxmlformats.org/officeDocument/2006/relationships/image" Target="../media/image58.w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56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7.bin"/><Relationship Id="rId20" Type="http://schemas.openxmlformats.org/officeDocument/2006/relationships/oleObject" Target="../embeddings/oleObject59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57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0.wmf"/><Relationship Id="rId11" Type="http://schemas.openxmlformats.org/officeDocument/2006/relationships/slide" Target="slide19.xml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5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6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0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60.wmf"/><Relationship Id="rId11" Type="http://schemas.openxmlformats.org/officeDocument/2006/relationships/image" Target="../media/image64.wmf"/><Relationship Id="rId5" Type="http://schemas.openxmlformats.org/officeDocument/2006/relationships/oleObject" Target="../embeddings/oleObject65.bin"/><Relationship Id="rId15" Type="http://schemas.openxmlformats.org/officeDocument/2006/relationships/image" Target="../media/image66.wmf"/><Relationship Id="rId10" Type="http://schemas.openxmlformats.org/officeDocument/2006/relationships/oleObject" Target="../embeddings/oleObject67.bin"/><Relationship Id="rId4" Type="http://schemas.openxmlformats.org/officeDocument/2006/relationships/image" Target="../media/image59.wmf"/><Relationship Id="rId9" Type="http://schemas.openxmlformats.org/officeDocument/2006/relationships/slide" Target="slide19.xml"/><Relationship Id="rId14" Type="http://schemas.openxmlformats.org/officeDocument/2006/relationships/oleObject" Target="../embeddings/oleObject6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slide" Target="slide19.xml"/><Relationship Id="rId7" Type="http://schemas.openxmlformats.org/officeDocument/2006/relationships/image" Target="../media/image6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71.wmf"/><Relationship Id="rId5" Type="http://schemas.openxmlformats.org/officeDocument/2006/relationships/image" Target="../media/image68.wmf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71.bin"/><Relationship Id="rId9" Type="http://schemas.openxmlformats.org/officeDocument/2006/relationships/image" Target="../media/image7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slide" Target="slide19.xml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slide" Target="slide19.xml"/><Relationship Id="rId7" Type="http://schemas.openxmlformats.org/officeDocument/2006/relationships/image" Target="../media/image7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76.wmf"/><Relationship Id="rId4" Type="http://schemas.openxmlformats.org/officeDocument/2006/relationships/oleObject" Target="../embeddings/oleObject79.bin"/><Relationship Id="rId9" Type="http://schemas.openxmlformats.org/officeDocument/2006/relationships/image" Target="../media/image7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image" Target="../media/image83.wmf"/><Relationship Id="rId18" Type="http://schemas.openxmlformats.org/officeDocument/2006/relationships/image" Target="../media/image85.wmf"/><Relationship Id="rId3" Type="http://schemas.openxmlformats.org/officeDocument/2006/relationships/slide" Target="slide19.xml"/><Relationship Id="rId7" Type="http://schemas.openxmlformats.org/officeDocument/2006/relationships/image" Target="../media/image80.wmf"/><Relationship Id="rId12" Type="http://schemas.openxmlformats.org/officeDocument/2006/relationships/oleObject" Target="../embeddings/oleObject86.bin"/><Relationship Id="rId17" Type="http://schemas.openxmlformats.org/officeDocument/2006/relationships/oleObject" Target="../embeddings/oleObject89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8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82.wmf"/><Relationship Id="rId5" Type="http://schemas.openxmlformats.org/officeDocument/2006/relationships/image" Target="../media/image79.wmf"/><Relationship Id="rId15" Type="http://schemas.openxmlformats.org/officeDocument/2006/relationships/image" Target="../media/image84.wmf"/><Relationship Id="rId10" Type="http://schemas.openxmlformats.org/officeDocument/2006/relationships/oleObject" Target="../embeddings/oleObject85.bin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1.wmf"/><Relationship Id="rId14" Type="http://schemas.openxmlformats.org/officeDocument/2006/relationships/oleObject" Target="../embeddings/oleObject8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slide" Target="slide19.xml"/><Relationship Id="rId7" Type="http://schemas.openxmlformats.org/officeDocument/2006/relationships/image" Target="../media/image8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86.wmf"/><Relationship Id="rId4" Type="http://schemas.openxmlformats.org/officeDocument/2006/relationships/oleObject" Target="../embeddings/oleObject90.bin"/><Relationship Id="rId9" Type="http://schemas.openxmlformats.org/officeDocument/2006/relationships/image" Target="../media/image8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slide" Target="slide19.xml"/><Relationship Id="rId7" Type="http://schemas.openxmlformats.org/officeDocument/2006/relationships/image" Target="../media/image9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92.wmf"/><Relationship Id="rId5" Type="http://schemas.openxmlformats.org/officeDocument/2006/relationships/image" Target="../media/image89.wmf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3.bin"/><Relationship Id="rId9" Type="http://schemas.openxmlformats.org/officeDocument/2006/relationships/image" Target="../media/image9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7.png"/><Relationship Id="rId11" Type="http://schemas.openxmlformats.org/officeDocument/2006/relationships/image" Target="../media/image102.png"/><Relationship Id="rId5" Type="http://schemas.openxmlformats.org/officeDocument/2006/relationships/image" Target="../media/image96.png"/><Relationship Id="rId10" Type="http://schemas.openxmlformats.org/officeDocument/2006/relationships/image" Target="../media/image101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7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32" Type="http://schemas.openxmlformats.org/officeDocument/2006/relationships/image" Target="../media/image16.wmf"/><Relationship Id="rId37" Type="http://schemas.openxmlformats.org/officeDocument/2006/relationships/oleObject" Target="../embeddings/oleObject1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36" Type="http://schemas.openxmlformats.org/officeDocument/2006/relationships/image" Target="../media/image18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Relationship Id="rId35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5.bin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35.bin"/><Relationship Id="rId21" Type="http://schemas.openxmlformats.org/officeDocument/2006/relationships/oleObject" Target="../embeddings/oleObject44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43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9.wmf"/><Relationship Id="rId22" Type="http://schemas.openxmlformats.org/officeDocument/2006/relationships/image" Target="../media/image4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slide" Target="slide19.xml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image" Target="../media/image49.wmf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8.bin"/><Relationship Id="rId14" Type="http://schemas.openxmlformats.org/officeDocument/2006/relationships/oleObject" Target="../embeddings/oleObject5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2788" y="609161"/>
            <a:ext cx="6777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239" y="1562650"/>
            <a:ext cx="1892913" cy="18929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3203" y="3792415"/>
            <a:ext cx="107769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TRÌNH DẠY HỌC TRÊN TRUYỀN HÌNH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TOÁN LỚP 6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1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58998" y="1520158"/>
            <a:ext cx="105580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83326" y="1981823"/>
            <a:ext cx="5891347" cy="13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 Quỳnh :</a:t>
            </a:r>
          </a:p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Mẫu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chung : 336</a:t>
            </a:r>
          </a:p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Ta có : </a:t>
            </a:r>
            <a:endParaRPr 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990795"/>
              </p:ext>
            </p:extLst>
          </p:nvPr>
        </p:nvGraphicFramePr>
        <p:xfrm>
          <a:off x="1636713" y="3217863"/>
          <a:ext cx="255587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7" name="Equation" r:id="rId4" imgW="1244520" imgH="393480" progId="Equation.DSMT4">
                  <p:embed/>
                </p:oleObj>
              </mc:Choice>
              <mc:Fallback>
                <p:oleObj name="Equation" r:id="rId4" imgW="1244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6713" y="3217863"/>
                        <a:ext cx="2555875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256436"/>
              </p:ext>
            </p:extLst>
          </p:nvPr>
        </p:nvGraphicFramePr>
        <p:xfrm>
          <a:off x="1674813" y="3940175"/>
          <a:ext cx="24923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8" name="Equation" r:id="rId6" imgW="1193760" imgH="393480" progId="Equation.DSMT4">
                  <p:embed/>
                </p:oleObj>
              </mc:Choice>
              <mc:Fallback>
                <p:oleObj name="Equation" r:id="rId6" imgW="1193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940175"/>
                        <a:ext cx="2492375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652555"/>
              </p:ext>
            </p:extLst>
          </p:nvPr>
        </p:nvGraphicFramePr>
        <p:xfrm>
          <a:off x="1563688" y="4746625"/>
          <a:ext cx="261143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9" name="Equation" r:id="rId8" imgW="1396800" imgH="393480" progId="Equation.DSMT4">
                  <p:embed/>
                </p:oleObj>
              </mc:Choice>
              <mc:Fallback>
                <p:oleObj name="Equation" r:id="rId8" imgW="1396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4746625"/>
                        <a:ext cx="2611437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5682759" y="2106642"/>
            <a:ext cx="28138" cy="336669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210403" y="1886892"/>
            <a:ext cx="5659709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 Hoa :</a:t>
            </a:r>
          </a:p>
          <a:p>
            <a:pPr algn="just">
              <a:spcBef>
                <a:spcPts val="6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Ta có :  </a:t>
            </a:r>
          </a:p>
          <a:p>
            <a:pPr algn="just">
              <a:spcBef>
                <a:spcPts val="6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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đồng mẫu phân số :</a:t>
            </a:r>
          </a:p>
          <a:p>
            <a:pPr algn="just">
              <a:spcBef>
                <a:spcPts val="6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Mẫu chung : 48</a:t>
            </a:r>
          </a:p>
          <a:p>
            <a:pPr algn="just">
              <a:spcBef>
                <a:spcPts val="6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có: 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916614"/>
              </p:ext>
            </p:extLst>
          </p:nvPr>
        </p:nvGraphicFramePr>
        <p:xfrm>
          <a:off x="7543800" y="2085975"/>
          <a:ext cx="14986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80" name="Equation" r:id="rId10" imgW="660240" imgH="393480" progId="Equation.DSMT4">
                  <p:embed/>
                </p:oleObj>
              </mc:Choice>
              <mc:Fallback>
                <p:oleObj name="Equation" r:id="rId10" imgW="660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085975"/>
                        <a:ext cx="1498600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789803"/>
              </p:ext>
            </p:extLst>
          </p:nvPr>
        </p:nvGraphicFramePr>
        <p:xfrm>
          <a:off x="7580313" y="3486150"/>
          <a:ext cx="228282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81" name="Equation" r:id="rId12" imgW="1104840" imgH="393480" progId="Equation.DSMT4">
                  <p:embed/>
                </p:oleObj>
              </mc:Choice>
              <mc:Fallback>
                <p:oleObj name="Equation" r:id="rId12" imgW="1104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0313" y="3486150"/>
                        <a:ext cx="2282825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786938"/>
              </p:ext>
            </p:extLst>
          </p:nvPr>
        </p:nvGraphicFramePr>
        <p:xfrm>
          <a:off x="7566025" y="4214813"/>
          <a:ext cx="227965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82" name="Equation" r:id="rId14" imgW="1041120" imgH="393480" progId="Equation.DSMT4">
                  <p:embed/>
                </p:oleObj>
              </mc:Choice>
              <mc:Fallback>
                <p:oleObj name="Equation" r:id="rId14" imgW="1041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6025" y="4214813"/>
                        <a:ext cx="2279650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760871"/>
              </p:ext>
            </p:extLst>
          </p:nvPr>
        </p:nvGraphicFramePr>
        <p:xfrm>
          <a:off x="7567613" y="4951413"/>
          <a:ext cx="23082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83" name="Equation" r:id="rId16" imgW="1130040" imgH="393480" progId="Equation.DSMT4">
                  <p:embed/>
                </p:oleObj>
              </mc:Choice>
              <mc:Fallback>
                <p:oleObj name="Equation" r:id="rId16" imgW="1130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7613" y="4951413"/>
                        <a:ext cx="2308225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458338" y="5721542"/>
            <a:ext cx="9484839" cy="830997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Lưu ý :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Trước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khi quy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mẫu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các phân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số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 nên rút gọn phân số về dạng tối giản (nếu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cần).</a:t>
            </a:r>
            <a:endParaRPr lang="en-US" sz="2400" u="sng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45496" y="828049"/>
            <a:ext cx="8533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1 (Bài 28 – SGK tr19).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đồng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mẫu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 số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sau :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417904"/>
              </p:ext>
            </p:extLst>
          </p:nvPr>
        </p:nvGraphicFramePr>
        <p:xfrm>
          <a:off x="8265145" y="650341"/>
          <a:ext cx="2000200" cy="777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84" name="Equation" r:id="rId18" imgW="838080" imgH="393480" progId="Equation.DSMT4">
                  <p:embed/>
                </p:oleObj>
              </mc:Choice>
              <mc:Fallback>
                <p:oleObj name="Equation" r:id="rId18" imgW="838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5145" y="650341"/>
                        <a:ext cx="2000200" cy="777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550823" y="337280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505155"/>
              </p:ext>
            </p:extLst>
          </p:nvPr>
        </p:nvGraphicFramePr>
        <p:xfrm>
          <a:off x="9757864" y="2574925"/>
          <a:ext cx="19558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85" name="Equation" r:id="rId20" imgW="888840" imgH="393480" progId="Equation.DSMT4">
                  <p:embed/>
                </p:oleObj>
              </mc:Choice>
              <mc:Fallback>
                <p:oleObj name="Equation" r:id="rId20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7864" y="2574925"/>
                        <a:ext cx="195580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627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13" grpId="0"/>
      <p:bldP spid="13" grpId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7975" y="243864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 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773637"/>
              </p:ext>
            </p:extLst>
          </p:nvPr>
        </p:nvGraphicFramePr>
        <p:xfrm>
          <a:off x="1307237" y="1309416"/>
          <a:ext cx="22002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5" name="Equation" r:id="rId3" imgW="850680" imgH="393480" progId="Equation.DSMT4">
                  <p:embed/>
                </p:oleObj>
              </mc:Choice>
              <mc:Fallback>
                <p:oleObj name="Equation" r:id="rId3" imgW="850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7237" y="1309416"/>
                        <a:ext cx="2200275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771701"/>
              </p:ext>
            </p:extLst>
          </p:nvPr>
        </p:nvGraphicFramePr>
        <p:xfrm>
          <a:off x="4647247" y="1427617"/>
          <a:ext cx="21177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6" name="Equation" r:id="rId5" imgW="863280" imgH="393480" progId="Equation.DSMT4">
                  <p:embed/>
                </p:oleObj>
              </mc:Choice>
              <mc:Fallback>
                <p:oleObj name="Equation" r:id="rId5" imgW="863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7247" y="1427617"/>
                        <a:ext cx="21177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468286"/>
              </p:ext>
            </p:extLst>
          </p:nvPr>
        </p:nvGraphicFramePr>
        <p:xfrm>
          <a:off x="1285875" y="2824163"/>
          <a:ext cx="2487613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7" name="Equation" r:id="rId7" imgW="1002960" imgH="393480" progId="Equation.DSMT4">
                  <p:embed/>
                </p:oleObj>
              </mc:Choice>
              <mc:Fallback>
                <p:oleObj name="Equation" r:id="rId7" imgW="1002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2824163"/>
                        <a:ext cx="2487613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427786"/>
              </p:ext>
            </p:extLst>
          </p:nvPr>
        </p:nvGraphicFramePr>
        <p:xfrm>
          <a:off x="4630647" y="2808378"/>
          <a:ext cx="24860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8" name="Equation" r:id="rId9" imgW="990360" imgH="393480" progId="Equation.DSMT4">
                  <p:embed/>
                </p:oleObj>
              </mc:Choice>
              <mc:Fallback>
                <p:oleObj name="Equation" r:id="rId9" imgW="990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647" y="2808378"/>
                        <a:ext cx="248602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9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662879" y="743125"/>
            <a:ext cx="94477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(Bài 30 – SGK tr19).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Quy đồng mẫu các phân số sau 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7975" y="243864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607602"/>
              </p:ext>
            </p:extLst>
          </p:nvPr>
        </p:nvGraphicFramePr>
        <p:xfrm>
          <a:off x="823913" y="1204913"/>
          <a:ext cx="22002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1" name="Equation" r:id="rId3" imgW="850680" imgH="393480" progId="Equation.DSMT4">
                  <p:embed/>
                </p:oleObj>
              </mc:Choice>
              <mc:Fallback>
                <p:oleObj name="Equation" r:id="rId3" imgW="850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1204913"/>
                        <a:ext cx="2200275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215153"/>
              </p:ext>
            </p:extLst>
          </p:nvPr>
        </p:nvGraphicFramePr>
        <p:xfrm>
          <a:off x="6154841" y="1285361"/>
          <a:ext cx="21177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2" name="Equation" r:id="rId5" imgW="863280" imgH="393480" progId="Equation.DSMT4">
                  <p:embed/>
                </p:oleObj>
              </mc:Choice>
              <mc:Fallback>
                <p:oleObj name="Equation" r:id="rId5" imgW="863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4841" y="1285361"/>
                        <a:ext cx="21177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89454"/>
              </p:ext>
            </p:extLst>
          </p:nvPr>
        </p:nvGraphicFramePr>
        <p:xfrm>
          <a:off x="2744788" y="3313113"/>
          <a:ext cx="260191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3" name="Equation" r:id="rId7" imgW="1041120" imgH="393480" progId="Equation.DSMT4">
                  <p:embed/>
                </p:oleObj>
              </mc:Choice>
              <mc:Fallback>
                <p:oleObj name="Equation" r:id="rId7" imgW="1041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3313113"/>
                        <a:ext cx="2601912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5274645" y="2183691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 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1234833" y="2722974"/>
            <a:ext cx="33234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Mẫu  chung : 120</a:t>
            </a:r>
          </a:p>
        </p:txBody>
      </p:sp>
      <p:sp>
        <p:nvSpPr>
          <p:cNvPr id="12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160165" y="2742331"/>
            <a:ext cx="33234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b) Ta có :   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5871757" y="2630719"/>
            <a:ext cx="0" cy="384845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62879" y="743125"/>
            <a:ext cx="94477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(Bài 30 – SGK tr19).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đồng mẫu các phân số sau 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358563"/>
              </p:ext>
            </p:extLst>
          </p:nvPr>
        </p:nvGraphicFramePr>
        <p:xfrm>
          <a:off x="7789862" y="2572048"/>
          <a:ext cx="16192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4" name="Equation" r:id="rId10" imgW="660240" imgH="393480" progId="Equation.DSMT4">
                  <p:embed/>
                </p:oleObj>
              </mc:Choice>
              <mc:Fallback>
                <p:oleObj name="Equation" r:id="rId10" imgW="660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862" y="2572048"/>
                        <a:ext cx="161925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160165" y="3488363"/>
            <a:ext cx="33234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=&gt; Quy đồng mẫu :   </a:t>
            </a:r>
          </a:p>
        </p:txBody>
      </p:sp>
      <p:graphicFrame>
        <p:nvGraphicFramePr>
          <p:cNvPr id="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155546"/>
              </p:ext>
            </p:extLst>
          </p:nvPr>
        </p:nvGraphicFramePr>
        <p:xfrm>
          <a:off x="8916988" y="3321050"/>
          <a:ext cx="14636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5" name="Equation" r:id="rId12" imgW="596880" imgH="393480" progId="Equation.DSMT4">
                  <p:embed/>
                </p:oleObj>
              </mc:Choice>
              <mc:Fallback>
                <p:oleObj name="Equation" r:id="rId12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6988" y="3321050"/>
                        <a:ext cx="146367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160164" y="4167631"/>
            <a:ext cx="4224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chung : 73 . 13 = 949</a:t>
            </a:r>
          </a:p>
        </p:txBody>
      </p:sp>
      <p:graphicFrame>
        <p:nvGraphicFramePr>
          <p:cNvPr id="2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668611"/>
              </p:ext>
            </p:extLst>
          </p:nvPr>
        </p:nvGraphicFramePr>
        <p:xfrm>
          <a:off x="6316663" y="4733925"/>
          <a:ext cx="289718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6" name="Equation" r:id="rId14" imgW="1180800" imgH="393480" progId="Equation.DSMT4">
                  <p:embed/>
                </p:oleObj>
              </mc:Choice>
              <mc:Fallback>
                <p:oleObj name="Equation" r:id="rId14" imgW="1180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6663" y="4733925"/>
                        <a:ext cx="2897187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448726"/>
              </p:ext>
            </p:extLst>
          </p:nvPr>
        </p:nvGraphicFramePr>
        <p:xfrm>
          <a:off x="6402388" y="5635625"/>
          <a:ext cx="277018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7" name="Equation" r:id="rId16" imgW="1130040" imgH="393480" progId="Equation.DSMT4">
                  <p:embed/>
                </p:oleObj>
              </mc:Choice>
              <mc:Fallback>
                <p:oleObj name="Equation" r:id="rId16" imgW="1130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2388" y="5635625"/>
                        <a:ext cx="2770187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1545655" y="3513039"/>
            <a:ext cx="33234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   </a:t>
            </a:r>
          </a:p>
        </p:txBody>
      </p:sp>
    </p:spTree>
    <p:extLst>
      <p:ext uri="{BB962C8B-B14F-4D97-AF65-F5344CB8AC3E}">
        <p14:creationId xmlns:p14="http://schemas.microsoft.com/office/powerpoint/2010/main" val="150905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12" grpId="0"/>
      <p:bldP spid="21" grpId="0"/>
      <p:bldP spid="23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7975" y="243864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374919" y="2153135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012668" y="2726945"/>
            <a:ext cx="595345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Mẫu  chung : 120</a:t>
            </a:r>
          </a:p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724550"/>
              </p:ext>
            </p:extLst>
          </p:nvPr>
        </p:nvGraphicFramePr>
        <p:xfrm>
          <a:off x="2300288" y="3113088"/>
          <a:ext cx="27051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01" name="Equation" r:id="rId4" imgW="1091880" imgH="393480" progId="Equation.DSMT4">
                  <p:embed/>
                </p:oleObj>
              </mc:Choice>
              <mc:Fallback>
                <p:oleObj name="Equation" r:id="rId4" imgW="109188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3113088"/>
                        <a:ext cx="27051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908302"/>
              </p:ext>
            </p:extLst>
          </p:nvPr>
        </p:nvGraphicFramePr>
        <p:xfrm>
          <a:off x="2160588" y="4137025"/>
          <a:ext cx="289083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02" name="Equation" r:id="rId6" imgW="1168200" imgH="393480" progId="Equation.DSMT4">
                  <p:embed/>
                </p:oleObj>
              </mc:Choice>
              <mc:Fallback>
                <p:oleObj name="Equation" r:id="rId6" imgW="1168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4137025"/>
                        <a:ext cx="289083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135428"/>
              </p:ext>
            </p:extLst>
          </p:nvPr>
        </p:nvGraphicFramePr>
        <p:xfrm>
          <a:off x="2220913" y="5148263"/>
          <a:ext cx="27971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03" name="Equation" r:id="rId8" imgW="1130040" imgH="393480" progId="Equation.DSMT4">
                  <p:embed/>
                </p:oleObj>
              </mc:Choice>
              <mc:Fallback>
                <p:oleObj name="Equation" r:id="rId8" imgW="1130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5148263"/>
                        <a:ext cx="279717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672762" y="2749507"/>
            <a:ext cx="41883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 thấy 60 . 2 = 120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mà 120 là bội của 30 và 40.</a:t>
            </a:r>
          </a:p>
        </p:txBody>
      </p:sp>
      <p:sp>
        <p:nvSpPr>
          <p:cNvPr id="1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672762" y="3595614"/>
            <a:ext cx="380948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Thừa số phụ :  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120 : 30 = 4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120 :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60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 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120 :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40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 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448137" y="2715584"/>
            <a:ext cx="17253" cy="346314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161310" y="2193759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Gợi ý  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976065"/>
              </p:ext>
            </p:extLst>
          </p:nvPr>
        </p:nvGraphicFramePr>
        <p:xfrm>
          <a:off x="1516063" y="1203325"/>
          <a:ext cx="248920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04" name="Equation" r:id="rId10" imgW="1002960" imgH="393480" progId="Equation.DSMT4">
                  <p:embed/>
                </p:oleObj>
              </mc:Choice>
              <mc:Fallback>
                <p:oleObj name="Equation" r:id="rId10" imgW="1002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1203325"/>
                        <a:ext cx="2489200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62879" y="743125"/>
            <a:ext cx="94477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(Bài 30 – SGK tr19).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đồng mẫu các phân số sau: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21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10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7975" y="243864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121387" y="2153135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012668" y="2614800"/>
            <a:ext cx="59534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 chung : 180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4293"/>
              </p:ext>
            </p:extLst>
          </p:nvPr>
        </p:nvGraphicFramePr>
        <p:xfrm>
          <a:off x="2181225" y="3113088"/>
          <a:ext cx="27051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1" name="Equation" r:id="rId4" imgW="1091880" imgH="393480" progId="Equation.DSMT4">
                  <p:embed/>
                </p:oleObj>
              </mc:Choice>
              <mc:Fallback>
                <p:oleObj name="Equation" r:id="rId4" imgW="1091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225" y="3113088"/>
                        <a:ext cx="27051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701280"/>
              </p:ext>
            </p:extLst>
          </p:nvPr>
        </p:nvGraphicFramePr>
        <p:xfrm>
          <a:off x="1970088" y="4017963"/>
          <a:ext cx="317658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2" name="Equation" r:id="rId6" imgW="1282680" imgH="393480" progId="Equation.DSMT4">
                  <p:embed/>
                </p:oleObj>
              </mc:Choice>
              <mc:Fallback>
                <p:oleObj name="Equation" r:id="rId6" imgW="1282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4017963"/>
                        <a:ext cx="317658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362939"/>
              </p:ext>
            </p:extLst>
          </p:nvPr>
        </p:nvGraphicFramePr>
        <p:xfrm>
          <a:off x="2038350" y="4999038"/>
          <a:ext cx="3363913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3" name="Equation" r:id="rId8" imgW="1358640" imgH="393480" progId="Equation.DSMT4">
                  <p:embed/>
                </p:oleObj>
              </mc:Choice>
              <mc:Fallback>
                <p:oleObj name="Equation" r:id="rId8" imgW="1358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4999038"/>
                        <a:ext cx="3363913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672762" y="2710318"/>
            <a:ext cx="41883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 thấy 90 . 2 = 180;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Mà 180 là bội của 60 và 18. </a:t>
            </a:r>
          </a:p>
        </p:txBody>
      </p:sp>
      <p:sp>
        <p:nvSpPr>
          <p:cNvPr id="1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672763" y="3705999"/>
            <a:ext cx="3809488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Thừa số phụ :  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180 : 60 = 3 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180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18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10 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180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9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448137" y="2715584"/>
            <a:ext cx="17253" cy="346314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8977961" y="2171296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Gợi ý 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62879" y="743125"/>
            <a:ext cx="94477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(Bài 30 – SGK tr 19).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đồng mẫu các phân số sau 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706443"/>
              </p:ext>
            </p:extLst>
          </p:nvPr>
        </p:nvGraphicFramePr>
        <p:xfrm>
          <a:off x="1503372" y="1204790"/>
          <a:ext cx="24860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4" name="Equation" r:id="rId10" imgW="990360" imgH="393480" progId="Equation.DSMT4">
                  <p:embed/>
                </p:oleObj>
              </mc:Choice>
              <mc:Fallback>
                <p:oleObj name="Equation" r:id="rId10" imgW="9903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72" y="1204790"/>
                        <a:ext cx="248602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992106" y="3244334"/>
            <a:ext cx="1089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</a:t>
            </a:r>
          </a:p>
        </p:txBody>
      </p:sp>
    </p:spTree>
    <p:extLst>
      <p:ext uri="{BB962C8B-B14F-4D97-AF65-F5344CB8AC3E}">
        <p14:creationId xmlns:p14="http://schemas.microsoft.com/office/powerpoint/2010/main" val="190395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10" grpId="0"/>
      <p:bldP spid="11" grpId="0"/>
      <p:bldP spid="1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208257" y="607626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208257" y="1238941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3 (Bài 32b – SGK tr19).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đồng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các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 số sau 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797362"/>
              </p:ext>
            </p:extLst>
          </p:nvPr>
        </p:nvGraphicFramePr>
        <p:xfrm>
          <a:off x="4192588" y="1700213"/>
          <a:ext cx="24701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02" name="Equation" r:id="rId4" imgW="1015920" imgH="393480" progId="Equation.DSMT4">
                  <p:embed/>
                </p:oleObj>
              </mc:Choice>
              <mc:Fallback>
                <p:oleObj name="Equation" r:id="rId4" imgW="1015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588" y="1700213"/>
                        <a:ext cx="2470150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91218" y="3239741"/>
            <a:ext cx="4449568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BCNN của các mẫu là : 2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.3.11</a:t>
            </a:r>
          </a:p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Thừa số phụ : </a:t>
            </a:r>
          </a:p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(2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.3.11) : (2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.3) =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2.11</a:t>
            </a: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(2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.3.11) : (2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.11)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3</a:t>
            </a:r>
          </a:p>
          <a:p>
            <a:pPr algn="just">
              <a:spcBef>
                <a:spcPct val="50000"/>
              </a:spcBef>
            </a:pP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79517" y="2523044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794894" y="2963519"/>
            <a:ext cx="34506" cy="37055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037760" y="3076620"/>
            <a:ext cx="595345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 chung :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.3.11</a:t>
            </a:r>
          </a:p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297430"/>
              </p:ext>
            </p:extLst>
          </p:nvPr>
        </p:nvGraphicFramePr>
        <p:xfrm>
          <a:off x="1341438" y="4092575"/>
          <a:ext cx="47593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03" name="Equation" r:id="rId6" imgW="2082600" imgH="393480" progId="Equation.DSMT4">
                  <p:embed/>
                </p:oleObj>
              </mc:Choice>
              <mc:Fallback>
                <p:oleObj name="Equation" r:id="rId6" imgW="2082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4092575"/>
                        <a:ext cx="475932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468190"/>
              </p:ext>
            </p:extLst>
          </p:nvPr>
        </p:nvGraphicFramePr>
        <p:xfrm>
          <a:off x="1323975" y="5060950"/>
          <a:ext cx="48291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04" name="Equation" r:id="rId8" imgW="2019240" imgH="393480" progId="Equation.DSMT4">
                  <p:embed/>
                </p:oleObj>
              </mc:Choice>
              <mc:Fallback>
                <p:oleObj name="Equation" r:id="rId8" imgW="2019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5060950"/>
                        <a:ext cx="482917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8984439" y="2614955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Gợi ý 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3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21" grpId="0"/>
      <p:bldP spid="23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219540" y="411681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3. 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208257" y="886240"/>
            <a:ext cx="847132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4.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Hai phân số                     có bằng nhau không ?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718601"/>
              </p:ext>
            </p:extLst>
          </p:nvPr>
        </p:nvGraphicFramePr>
        <p:xfrm>
          <a:off x="4025900" y="747030"/>
          <a:ext cx="1418017" cy="685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7" name="Equation" r:id="rId4" imgW="672840" imgH="393480" progId="Equation.DSMT4">
                  <p:embed/>
                </p:oleObj>
              </mc:Choice>
              <mc:Fallback>
                <p:oleObj name="Equation" r:id="rId4" imgW="672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900" y="747030"/>
                        <a:ext cx="1418017" cy="6853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147253" y="2134857"/>
            <a:ext cx="22653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 </a:t>
            </a:r>
            <a:endParaRPr lang="en-US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23071" y="2452828"/>
            <a:ext cx="752048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50000"/>
              </a:spcBef>
              <a:buAutoNum type="alphaLcParenR"/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Cách 1 :   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(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5) . (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84) = 14 . 30   (= 420)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Vậy 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479824" y="4251527"/>
            <a:ext cx="7520485" cy="207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Cách 3 : Ta có 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Mẫu chung : 84</a:t>
            </a:r>
          </a:p>
          <a:p>
            <a:pPr algn="just">
              <a:spcBef>
                <a:spcPts val="18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 có </a:t>
            </a:r>
          </a:p>
          <a:p>
            <a:pPr algn="just">
              <a:spcBef>
                <a:spcPts val="18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Vậy</a:t>
            </a:r>
            <a:endParaRPr lang="en-US" sz="2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474088"/>
              </p:ext>
            </p:extLst>
          </p:nvPr>
        </p:nvGraphicFramePr>
        <p:xfrm>
          <a:off x="2470150" y="5195888"/>
          <a:ext cx="223837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8" name="Equation" r:id="rId6" imgW="1079280" imgH="393480" progId="Equation.DSMT4">
                  <p:embed/>
                </p:oleObj>
              </mc:Choice>
              <mc:Fallback>
                <p:oleObj name="Equation" r:id="rId6" imgW="1079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5195888"/>
                        <a:ext cx="2238375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842475"/>
              </p:ext>
            </p:extLst>
          </p:nvPr>
        </p:nvGraphicFramePr>
        <p:xfrm>
          <a:off x="2088276" y="3412636"/>
          <a:ext cx="1294720" cy="662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9" name="Equation" r:id="rId8" imgW="634680" imgH="393480" progId="Equation.DSMT4">
                  <p:embed/>
                </p:oleObj>
              </mc:Choice>
              <mc:Fallback>
                <p:oleObj name="Equation" r:id="rId8" imgW="634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8276" y="3412636"/>
                        <a:ext cx="1294720" cy="662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525753" y="2552295"/>
            <a:ext cx="6761174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Cách 2 : 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Vậy 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469014"/>
              </p:ext>
            </p:extLst>
          </p:nvPr>
        </p:nvGraphicFramePr>
        <p:xfrm>
          <a:off x="7507745" y="2822043"/>
          <a:ext cx="2924783" cy="718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0" name="Equation" r:id="rId10" imgW="1409400" imgH="419040" progId="Equation.DSMT4">
                  <p:embed/>
                </p:oleObj>
              </mc:Choice>
              <mc:Fallback>
                <p:oleObj name="Equation" r:id="rId10" imgW="14094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7745" y="2822043"/>
                        <a:ext cx="2924783" cy="718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044282" y="1539214"/>
            <a:ext cx="847132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b) Tìm số nguyên x, biết : 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136062"/>
              </p:ext>
            </p:extLst>
          </p:nvPr>
        </p:nvGraphicFramePr>
        <p:xfrm>
          <a:off x="5487446" y="1415356"/>
          <a:ext cx="168275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1" name="Equation" r:id="rId12" imgW="774360" imgH="393480" progId="Equation.DSMT4">
                  <p:embed/>
                </p:oleObj>
              </mc:Choice>
              <mc:Fallback>
                <p:oleObj name="Equation" r:id="rId12" imgW="774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446" y="1415356"/>
                        <a:ext cx="168275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911089"/>
              </p:ext>
            </p:extLst>
          </p:nvPr>
        </p:nvGraphicFramePr>
        <p:xfrm>
          <a:off x="3404147" y="4144915"/>
          <a:ext cx="1436902" cy="644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2" name="Equation" r:id="rId14" imgW="723600" imgH="393480" progId="Equation.DSMT4">
                  <p:embed/>
                </p:oleObj>
              </mc:Choice>
              <mc:Fallback>
                <p:oleObj name="Equation" r:id="rId14" imgW="723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4147" y="4144915"/>
                        <a:ext cx="1436902" cy="644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5998060" y="2653889"/>
            <a:ext cx="34506" cy="37055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94690"/>
              </p:ext>
            </p:extLst>
          </p:nvPr>
        </p:nvGraphicFramePr>
        <p:xfrm>
          <a:off x="7471954" y="3490296"/>
          <a:ext cx="1294720" cy="662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3" name="Equation" r:id="rId16" imgW="634680" imgH="393480" progId="Equation.DSMT4">
                  <p:embed/>
                </p:oleObj>
              </mc:Choice>
              <mc:Fallback>
                <p:oleObj name="Equation" r:id="rId16" imgW="634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1954" y="3490296"/>
                        <a:ext cx="1294720" cy="662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800171"/>
              </p:ext>
            </p:extLst>
          </p:nvPr>
        </p:nvGraphicFramePr>
        <p:xfrm>
          <a:off x="2429691" y="5846104"/>
          <a:ext cx="1294720" cy="662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4" name="Equation" r:id="rId17" imgW="634680" imgH="393480" progId="Equation.DSMT4">
                  <p:embed/>
                </p:oleObj>
              </mc:Choice>
              <mc:Fallback>
                <p:oleObj name="Equation" r:id="rId17" imgW="634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9691" y="5846104"/>
                        <a:ext cx="1294720" cy="662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62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21" grpId="0"/>
      <p:bldP spid="12" grpId="0"/>
      <p:bldP spid="13" grpId="0"/>
      <p:bldP spid="10" grpId="0"/>
      <p:bldP spid="14" grpId="0"/>
      <p:bldP spid="1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208257" y="607626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3. 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551657" y="1965230"/>
            <a:ext cx="22653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</a:t>
            </a:r>
            <a:endParaRPr lang="en-US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55671" y="2428347"/>
            <a:ext cx="752048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chung : 240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                        nên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559274"/>
              </p:ext>
            </p:extLst>
          </p:nvPr>
        </p:nvGraphicFramePr>
        <p:xfrm>
          <a:off x="2413998" y="2792413"/>
          <a:ext cx="14890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92" name="Equation" r:id="rId4" imgW="622080" imgH="393480" progId="Equation.DSMT4">
                  <p:embed/>
                </p:oleObj>
              </mc:Choice>
              <mc:Fallback>
                <p:oleObj name="Equation" r:id="rId4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998" y="2792413"/>
                        <a:ext cx="148907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208257" y="1302390"/>
            <a:ext cx="847132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Tìm số nguyên x, biết : 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875534"/>
              </p:ext>
            </p:extLst>
          </p:nvPr>
        </p:nvGraphicFramePr>
        <p:xfrm>
          <a:off x="5318125" y="1166813"/>
          <a:ext cx="180816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93" name="Equation" r:id="rId6" imgW="774360" imgH="393480" progId="Equation.DSMT4">
                  <p:embed/>
                </p:oleObj>
              </mc:Choice>
              <mc:Fallback>
                <p:oleObj name="Equation" r:id="rId6" imgW="774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5" y="1166813"/>
                        <a:ext cx="1808163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092949"/>
              </p:ext>
            </p:extLst>
          </p:nvPr>
        </p:nvGraphicFramePr>
        <p:xfrm>
          <a:off x="4827697" y="2772003"/>
          <a:ext cx="192722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94" name="Equation" r:id="rId8" imgW="825480" imgH="393480" progId="Equation.DSMT4">
                  <p:embed/>
                </p:oleObj>
              </mc:Choice>
              <mc:Fallback>
                <p:oleObj name="Equation" r:id="rId8" imgW="825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7697" y="2772003"/>
                        <a:ext cx="1927225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55671" y="3734633"/>
            <a:ext cx="7520485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Suy ra : 2x – 1 = 9 </a:t>
            </a:r>
          </a:p>
          <a:p>
            <a:pPr algn="just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2x     = 9 + 1 </a:t>
            </a:r>
          </a:p>
          <a:p>
            <a:pPr algn="just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2x     = 10</a:t>
            </a:r>
          </a:p>
          <a:p>
            <a:pPr algn="just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x       = 10 : 2</a:t>
            </a:r>
          </a:p>
          <a:p>
            <a:pPr algn="just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x       = 5  (là số nguyên)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Vậy x = 5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134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3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6802" y="452872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176118" y="982811"/>
            <a:ext cx="957186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5.</a:t>
            </a: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Nhà vua có một mảnh đất rộng và muốn thưởng một phần của </a:t>
            </a:r>
          </a:p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mảnh đất cho hai vị quan. Vị quan đầu tiên xin nhà vua thưởng cho </a:t>
            </a:r>
          </a:p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mình     mảnh đất. Vị quan thứ hai xin nhà vua thưởng cho mình     </a:t>
            </a:r>
          </a:p>
          <a:p>
            <a:pPr algn="just">
              <a:spcBef>
                <a:spcPts val="12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mảnh đất. Em hãy giúp nhà vua tìm cách chia mảnh đất để dễ dàng</a:t>
            </a:r>
          </a:p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trao thưởng cho hai vị quan ?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75301"/>
              </p:ext>
            </p:extLst>
          </p:nvPr>
        </p:nvGraphicFramePr>
        <p:xfrm>
          <a:off x="1994648" y="1709665"/>
          <a:ext cx="3079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3" name="Equation" r:id="rId4" imgW="139680" imgH="393480" progId="Equation.DSMT4">
                  <p:embed/>
                </p:oleObj>
              </mc:Choice>
              <mc:Fallback>
                <p:oleObj name="Equation" r:id="rId4" imgW="13968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4648" y="1709665"/>
                        <a:ext cx="307975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887589"/>
              </p:ext>
            </p:extLst>
          </p:nvPr>
        </p:nvGraphicFramePr>
        <p:xfrm>
          <a:off x="9643602" y="1691069"/>
          <a:ext cx="342003" cy="728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4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43602" y="1691069"/>
                        <a:ext cx="342003" cy="728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829359" y="3141791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</a:t>
            </a:r>
          </a:p>
        </p:txBody>
      </p:sp>
      <p:sp>
        <p:nvSpPr>
          <p:cNvPr id="8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03430" y="3607566"/>
            <a:ext cx="3996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Mẫu chung : 5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7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35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143209"/>
              </p:ext>
            </p:extLst>
          </p:nvPr>
        </p:nvGraphicFramePr>
        <p:xfrm>
          <a:off x="2936875" y="3995738"/>
          <a:ext cx="2243138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5" name="Equation" r:id="rId8" imgW="876240" imgH="393480" progId="Equation.DSMT4">
                  <p:embed/>
                </p:oleObj>
              </mc:Choice>
              <mc:Fallback>
                <p:oleObj name="Equation" r:id="rId8" imgW="876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3995738"/>
                        <a:ext cx="2243138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929235"/>
              </p:ext>
            </p:extLst>
          </p:nvPr>
        </p:nvGraphicFramePr>
        <p:xfrm>
          <a:off x="5602288" y="3995738"/>
          <a:ext cx="22098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6" name="Equation" r:id="rId10" imgW="863280" imgH="393480" progId="Equation.DSMT4">
                  <p:embed/>
                </p:oleObj>
              </mc:Choice>
              <mc:Fallback>
                <p:oleObj name="Equation" r:id="rId10" imgW="863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2288" y="3995738"/>
                        <a:ext cx="220980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03430" y="4121483"/>
            <a:ext cx="19983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Ta có : </a:t>
            </a:r>
          </a:p>
        </p:txBody>
      </p:sp>
      <p:sp>
        <p:nvSpPr>
          <p:cNvPr id="12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03430" y="4992725"/>
            <a:ext cx="96563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Vậy Nhà vua sẽ chia mảnh đất thành 35 phần bằng nhau và thưởng cho vị quan thứ nhất </a:t>
            </a:r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 phần,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thưởng cho vị quan thứ hai </a:t>
            </a:r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 phần.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78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84717" y="2822304"/>
            <a:ext cx="5729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Quy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tắc quy đồng mẫu nhiều phân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058590" y="1713300"/>
            <a:ext cx="9757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đồng mẫu hai phân số là biến đổi hai phân số đã cho thành hai phân số tương ứng bằng chúng nhưng cùng có chung một mẫu.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544" y="592799"/>
            <a:ext cx="4775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TỔNG KẾT BÀI HỌC </a:t>
            </a:r>
            <a:endParaRPr lang="en-U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14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2788" y="609161"/>
            <a:ext cx="6777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3000" y="3656957"/>
            <a:ext cx="9717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TIẾT 73 : QUY ĐỒNG MẪU NHIỀU PHÂN SỐ</a:t>
            </a:r>
            <a:endParaRPr lang="en-U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239" y="1575713"/>
            <a:ext cx="1892913" cy="18929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97341" y="4958132"/>
            <a:ext cx="746871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GVGD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NGUYỄN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 THU HUYỀN</a:t>
            </a:r>
            <a:endParaRPr lang="vi-VN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THCS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ĐỀN </a:t>
            </a:r>
            <a:r>
              <a:rPr lang="en-US" sz="2600" b="1" dirty="0" smtClean="0">
                <a:solidFill>
                  <a:srgbClr val="FFFF00"/>
                </a:solidFill>
                <a:latin typeface=".VnArial" pitchFamily="34" charset="0"/>
                <a:cs typeface="Arial" panose="020B0604020202020204" pitchFamily="34" charset="0"/>
              </a:rPr>
              <a:t>LỪ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QUẬN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HOÀNG MAI.</a:t>
            </a:r>
            <a:endParaRPr lang="vi-VN" sz="26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3554">
            <a:off x="7825970" y="4883370"/>
            <a:ext cx="3161989" cy="119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31637">
            <a:off x="4281242" y="5237421"/>
            <a:ext cx="3684621" cy="81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1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412" y="3781980"/>
            <a:ext cx="2545684" cy="2460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969" y="3441945"/>
            <a:ext cx="2626253" cy="98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9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604" y="3477214"/>
            <a:ext cx="3425763" cy="51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411" y="3477214"/>
            <a:ext cx="3000312" cy="107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7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665" y="798311"/>
            <a:ext cx="3166904" cy="98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704" y="845890"/>
            <a:ext cx="2079050" cy="83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101" y="1222232"/>
            <a:ext cx="2102804" cy="287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10" y="3434957"/>
            <a:ext cx="2691783" cy="235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88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71654" y="2797964"/>
            <a:ext cx="5747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Quy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tắc quy đồng mẫu nhiều phân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058590" y="1713300"/>
            <a:ext cx="93786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Bef>
                <a:spcPts val="600"/>
              </a:spcBef>
            </a:pP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đồng mẫu hai phân số là biến đổi hai phân số đã cho thành hai phân số tương ứng bằng chúng nhưng cùng có chung một mẫu.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058591" y="3543891"/>
            <a:ext cx="93786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Lưu ý: Trước khi quy đồng mẫu các phân số ta biến đổi phân số có mẫu âm (nếu có) thành phân số có mẫu dương; Rút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gọn phân số về dạng tối giản (nếu cần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sz="24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69544" y="592799"/>
            <a:ext cx="4775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TỔNG KẾT BÀI HỌC </a:t>
            </a:r>
            <a:endParaRPr lang="en-U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09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792876" y="2137955"/>
            <a:ext cx="8318863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Học thuộc quy tắc quy đồng mẫu nhiều phân số.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Làm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 :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29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33; 34; 35 (SGK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tr19 - 20)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Khuyến khích các em tự làm bài 36 (SGK tr20)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Chuẩn bị bài tiết sau : Tia phân giác của một góc.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58818" y="1296761"/>
            <a:ext cx="69851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altLang="vi-VN" sz="3600" b="1" dirty="0">
                <a:solidFill>
                  <a:srgbClr val="FFFF00"/>
                </a:solidFill>
                <a:latin typeface="Arial" charset="0"/>
              </a:rPr>
              <a:t>HƯỚNG DẪN </a:t>
            </a:r>
            <a:r>
              <a:rPr lang="en-US" altLang="vi-VN" sz="3600" b="1" dirty="0" smtClean="0">
                <a:solidFill>
                  <a:srgbClr val="FFFF00"/>
                </a:solidFill>
                <a:latin typeface="Arial" charset="0"/>
              </a:rPr>
              <a:t>ÔN TẬP Ở NHÀ</a:t>
            </a:r>
            <a:endParaRPr lang="vi-VN" altLang="vi-VN" sz="3600" b="1" dirty="0">
              <a:solidFill>
                <a:srgbClr val="FFFF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98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2788" y="321775"/>
            <a:ext cx="6777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239" y="1249138"/>
            <a:ext cx="1892913" cy="18929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3203" y="3792415"/>
            <a:ext cx="107769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TRÌNH DẠY HỌC TRÊN TRUYỀN HÌNH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TOÁN LỚP 6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82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3537584" y="2139496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273769" y="763976"/>
            <a:ext cx="838567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Hãy </a:t>
            </a:r>
            <a:r>
              <a:rPr lang="en-US" sz="2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điền số thích hợp vào ô </a:t>
            </a:r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vuông :</a:t>
            </a:r>
            <a:endParaRPr lang="en-US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398782"/>
              </p:ext>
            </p:extLst>
          </p:nvPr>
        </p:nvGraphicFramePr>
        <p:xfrm>
          <a:off x="2356939" y="2204406"/>
          <a:ext cx="1143471" cy="90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5" name="Equation" r:id="rId3" imgW="495000" imgH="393480" progId="Equation.DSMT4">
                  <p:embed/>
                </p:oleObj>
              </mc:Choice>
              <mc:Fallback>
                <p:oleObj name="Equation" r:id="rId3" imgW="495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6939" y="2204406"/>
                        <a:ext cx="1143471" cy="909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903253"/>
              </p:ext>
            </p:extLst>
          </p:nvPr>
        </p:nvGraphicFramePr>
        <p:xfrm>
          <a:off x="3563439" y="2213794"/>
          <a:ext cx="670209" cy="90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6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439" y="2213794"/>
                        <a:ext cx="670209" cy="909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616587"/>
              </p:ext>
            </p:extLst>
          </p:nvPr>
        </p:nvGraphicFramePr>
        <p:xfrm>
          <a:off x="3121155" y="3468041"/>
          <a:ext cx="354235" cy="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7" name="Equation" r:id="rId7" imgW="152280" imgH="177480" progId="Equation.DSMT4">
                  <p:embed/>
                </p:oleObj>
              </mc:Choice>
              <mc:Fallback>
                <p:oleObj name="Equation" r:id="rId7" imgW="152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155" y="3468041"/>
                        <a:ext cx="354235" cy="37953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419130"/>
              </p:ext>
            </p:extLst>
          </p:nvPr>
        </p:nvGraphicFramePr>
        <p:xfrm>
          <a:off x="3099427" y="1293226"/>
          <a:ext cx="324937" cy="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8" name="Equation" r:id="rId9" imgW="152280" imgH="177480" progId="Equation.DSMT4">
                  <p:embed/>
                </p:oleObj>
              </mc:Choice>
              <mc:Fallback>
                <p:oleObj name="Equation" r:id="rId9" imgW="152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9427" y="1293226"/>
                        <a:ext cx="324937" cy="37953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445949"/>
              </p:ext>
            </p:extLst>
          </p:nvPr>
        </p:nvGraphicFramePr>
        <p:xfrm>
          <a:off x="4926106" y="2209939"/>
          <a:ext cx="791633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9" name="Equation" r:id="rId11" imgW="342720" imgH="393480" progId="Equation.DSMT4">
                  <p:embed/>
                </p:oleObj>
              </mc:Choice>
              <mc:Fallback>
                <p:oleObj name="Equation" r:id="rId11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6106" y="2209939"/>
                        <a:ext cx="791633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Curved Up Arrow 52"/>
          <p:cNvSpPr/>
          <p:nvPr/>
        </p:nvSpPr>
        <p:spPr>
          <a:xfrm>
            <a:off x="5178789" y="3148657"/>
            <a:ext cx="1240972" cy="250133"/>
          </a:xfrm>
          <a:prstGeom prst="curved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219055"/>
              </p:ext>
            </p:extLst>
          </p:nvPr>
        </p:nvGraphicFramePr>
        <p:xfrm>
          <a:off x="5592537" y="3477169"/>
          <a:ext cx="324937" cy="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0" name="Equation" r:id="rId13" imgW="152280" imgH="177480" progId="Equation.DSMT4">
                  <p:embed/>
                </p:oleObj>
              </mc:Choice>
              <mc:Fallback>
                <p:oleObj name="Equation" r:id="rId13" imgW="152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537" y="3477169"/>
                        <a:ext cx="324937" cy="37953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Curved Down Arrow 54"/>
          <p:cNvSpPr/>
          <p:nvPr/>
        </p:nvSpPr>
        <p:spPr>
          <a:xfrm>
            <a:off x="5165726" y="1862682"/>
            <a:ext cx="1240972" cy="291942"/>
          </a:xfrm>
          <a:prstGeom prst="curved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571043"/>
              </p:ext>
            </p:extLst>
          </p:nvPr>
        </p:nvGraphicFramePr>
        <p:xfrm>
          <a:off x="5551080" y="1344929"/>
          <a:ext cx="324937" cy="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1" name="Equation" r:id="rId15" imgW="152280" imgH="177480" progId="Equation.DSMT4">
                  <p:embed/>
                </p:oleObj>
              </mc:Choice>
              <mc:Fallback>
                <p:oleObj name="Equation" r:id="rId15" imgW="152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080" y="1344929"/>
                        <a:ext cx="324937" cy="37953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Curved Up Arrow 57"/>
          <p:cNvSpPr/>
          <p:nvPr/>
        </p:nvSpPr>
        <p:spPr>
          <a:xfrm>
            <a:off x="2711807" y="3161185"/>
            <a:ext cx="1240972" cy="250133"/>
          </a:xfrm>
          <a:prstGeom prst="curved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Curved Down Arrow 58"/>
          <p:cNvSpPr/>
          <p:nvPr/>
        </p:nvSpPr>
        <p:spPr>
          <a:xfrm>
            <a:off x="2711807" y="1784517"/>
            <a:ext cx="1240972" cy="291942"/>
          </a:xfrm>
          <a:prstGeom prst="curved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7900652" y="4131564"/>
            <a:ext cx="4081140" cy="861774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Cách làm này gọi là quy đồng mẫu hai phân số.</a:t>
            </a:r>
            <a:endParaRPr lang="en-US" sz="25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Arrow Connector 60"/>
          <p:cNvCxnSpPr>
            <a:cxnSpLocks noChangeShapeType="1"/>
          </p:cNvCxnSpPr>
          <p:nvPr/>
        </p:nvCxnSpPr>
        <p:spPr bwMode="auto">
          <a:xfrm>
            <a:off x="6984336" y="4534954"/>
            <a:ext cx="746499" cy="9875"/>
          </a:xfrm>
          <a:prstGeom prst="straightConnector1">
            <a:avLst/>
          </a:prstGeom>
          <a:noFill/>
          <a:ln w="57150" cap="sq" algn="ctr">
            <a:solidFill>
              <a:srgbClr val="FFC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23"/>
          <p:cNvSpPr>
            <a:spLocks noChangeArrowheads="1"/>
          </p:cNvSpPr>
          <p:nvPr/>
        </p:nvSpPr>
        <p:spPr bwMode="auto">
          <a:xfrm>
            <a:off x="5811657" y="2174685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774235"/>
              </p:ext>
            </p:extLst>
          </p:nvPr>
        </p:nvGraphicFramePr>
        <p:xfrm>
          <a:off x="5778002" y="2253389"/>
          <a:ext cx="781539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2" name="Equation" r:id="rId17" imgW="266400" imgH="393480" progId="Equation.DSMT4">
                  <p:embed/>
                </p:oleObj>
              </mc:Choice>
              <mc:Fallback>
                <p:oleObj name="Equation" r:id="rId17" imgW="266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002" y="2253389"/>
                        <a:ext cx="781539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ectangle 23"/>
          <p:cNvSpPr>
            <a:spLocks noChangeArrowheads="1"/>
          </p:cNvSpPr>
          <p:nvPr/>
        </p:nvSpPr>
        <p:spPr bwMode="auto">
          <a:xfrm>
            <a:off x="3537584" y="2139475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23"/>
          <p:cNvSpPr>
            <a:spLocks noChangeArrowheads="1"/>
          </p:cNvSpPr>
          <p:nvPr/>
        </p:nvSpPr>
        <p:spPr bwMode="auto">
          <a:xfrm>
            <a:off x="5812338" y="2180750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48470"/>
              </p:ext>
            </p:extLst>
          </p:nvPr>
        </p:nvGraphicFramePr>
        <p:xfrm>
          <a:off x="4462463" y="2445560"/>
          <a:ext cx="1936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3" name="Equation" r:id="rId19" imgW="75960" imgH="164880" progId="Equation.DSMT4">
                  <p:embed/>
                </p:oleObj>
              </mc:Choice>
              <mc:Fallback>
                <p:oleObj name="Equation" r:id="rId19" imgW="75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2445560"/>
                        <a:ext cx="1936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Rectangle 23"/>
          <p:cNvSpPr>
            <a:spLocks noChangeArrowheads="1"/>
          </p:cNvSpPr>
          <p:nvPr/>
        </p:nvSpPr>
        <p:spPr bwMode="auto">
          <a:xfrm>
            <a:off x="3458573" y="5039450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7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746411"/>
              </p:ext>
            </p:extLst>
          </p:nvPr>
        </p:nvGraphicFramePr>
        <p:xfrm>
          <a:off x="2277564" y="5104768"/>
          <a:ext cx="1143471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4" name="Equation" r:id="rId21" imgW="495000" imgH="393480" progId="Equation.DSMT4">
                  <p:embed/>
                </p:oleObj>
              </mc:Choice>
              <mc:Fallback>
                <p:oleObj name="Equation" r:id="rId21" imgW="495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7564" y="5104768"/>
                        <a:ext cx="1143471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261606"/>
              </p:ext>
            </p:extLst>
          </p:nvPr>
        </p:nvGraphicFramePr>
        <p:xfrm>
          <a:off x="3501527" y="5114293"/>
          <a:ext cx="633585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5" name="Equation" r:id="rId23" imgW="215640" imgH="393480" progId="Equation.DSMT4">
                  <p:embed/>
                </p:oleObj>
              </mc:Choice>
              <mc:Fallback>
                <p:oleObj name="Equation" r:id="rId23" imgW="215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1527" y="5114293"/>
                        <a:ext cx="633585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787254"/>
              </p:ext>
            </p:extLst>
          </p:nvPr>
        </p:nvGraphicFramePr>
        <p:xfrm>
          <a:off x="3028317" y="6367692"/>
          <a:ext cx="485791" cy="346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6" name="Equation" r:id="rId25" imgW="228600" imgH="177480" progId="Equation.DSMT4">
                  <p:embed/>
                </p:oleObj>
              </mc:Choice>
              <mc:Fallback>
                <p:oleObj name="Equation" r:id="rId25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317" y="6367692"/>
                        <a:ext cx="485791" cy="34699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402487"/>
              </p:ext>
            </p:extLst>
          </p:nvPr>
        </p:nvGraphicFramePr>
        <p:xfrm>
          <a:off x="3077524" y="4250127"/>
          <a:ext cx="439970" cy="342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7" name="Equation" r:id="rId27" imgW="228600" imgH="177480" progId="Equation.DSMT4">
                  <p:embed/>
                </p:oleObj>
              </mc:Choice>
              <mc:Fallback>
                <p:oleObj name="Equation" r:id="rId27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7524" y="4250127"/>
                        <a:ext cx="439970" cy="342599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06326"/>
              </p:ext>
            </p:extLst>
          </p:nvPr>
        </p:nvGraphicFramePr>
        <p:xfrm>
          <a:off x="4847095" y="5109893"/>
          <a:ext cx="791633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8" name="Equation" r:id="rId29" imgW="342720" imgH="393480" progId="Equation.DSMT4">
                  <p:embed/>
                </p:oleObj>
              </mc:Choice>
              <mc:Fallback>
                <p:oleObj name="Equation" r:id="rId29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7095" y="5109893"/>
                        <a:ext cx="791633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Curved Up Arrow 91"/>
          <p:cNvSpPr/>
          <p:nvPr/>
        </p:nvSpPr>
        <p:spPr>
          <a:xfrm>
            <a:off x="5099778" y="6048611"/>
            <a:ext cx="1240972" cy="250133"/>
          </a:xfrm>
          <a:prstGeom prst="curved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558951"/>
              </p:ext>
            </p:extLst>
          </p:nvPr>
        </p:nvGraphicFramePr>
        <p:xfrm>
          <a:off x="5507991" y="6377218"/>
          <a:ext cx="466447" cy="363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9" name="Equation" r:id="rId31" imgW="228600" imgH="177480" progId="Equation.DSMT4">
                  <p:embed/>
                </p:oleObj>
              </mc:Choice>
              <mc:Fallback>
                <p:oleObj name="Equation" r:id="rId31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7991" y="6377218"/>
                        <a:ext cx="466447" cy="363216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Curved Down Arrow 93"/>
          <p:cNvSpPr/>
          <p:nvPr/>
        </p:nvSpPr>
        <p:spPr>
          <a:xfrm>
            <a:off x="5086715" y="4762636"/>
            <a:ext cx="1240972" cy="291942"/>
          </a:xfrm>
          <a:prstGeom prst="curved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571565"/>
              </p:ext>
            </p:extLst>
          </p:nvPr>
        </p:nvGraphicFramePr>
        <p:xfrm>
          <a:off x="5466716" y="4245204"/>
          <a:ext cx="466447" cy="363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0" name="Equation" r:id="rId33" imgW="228600" imgH="177480" progId="Equation.DSMT4">
                  <p:embed/>
                </p:oleObj>
              </mc:Choice>
              <mc:Fallback>
                <p:oleObj name="Equation" r:id="rId33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6716" y="4245204"/>
                        <a:ext cx="466447" cy="36321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Curved Up Arrow 95"/>
          <p:cNvSpPr/>
          <p:nvPr/>
        </p:nvSpPr>
        <p:spPr>
          <a:xfrm>
            <a:off x="2632796" y="6061139"/>
            <a:ext cx="1240972" cy="250133"/>
          </a:xfrm>
          <a:prstGeom prst="curved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Curved Down Arrow 96"/>
          <p:cNvSpPr/>
          <p:nvPr/>
        </p:nvSpPr>
        <p:spPr>
          <a:xfrm>
            <a:off x="2632796" y="4684471"/>
            <a:ext cx="1240972" cy="291942"/>
          </a:xfrm>
          <a:prstGeom prst="curved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9" name="Rectangle 23"/>
          <p:cNvSpPr>
            <a:spLocks noChangeArrowheads="1"/>
          </p:cNvSpPr>
          <p:nvPr/>
        </p:nvSpPr>
        <p:spPr bwMode="auto">
          <a:xfrm>
            <a:off x="5732646" y="5074639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698784"/>
              </p:ext>
            </p:extLst>
          </p:nvPr>
        </p:nvGraphicFramePr>
        <p:xfrm>
          <a:off x="5714502" y="5164864"/>
          <a:ext cx="744049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1" name="Equation" r:id="rId35" imgW="253800" imgH="393480" progId="Equation.DSMT4">
                  <p:embed/>
                </p:oleObj>
              </mc:Choice>
              <mc:Fallback>
                <p:oleObj name="Equation" r:id="rId35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502" y="5164864"/>
                        <a:ext cx="744049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Rectangle 23"/>
          <p:cNvSpPr>
            <a:spLocks noChangeArrowheads="1"/>
          </p:cNvSpPr>
          <p:nvPr/>
        </p:nvSpPr>
        <p:spPr bwMode="auto">
          <a:xfrm>
            <a:off x="3458573" y="5039429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48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23"/>
          <p:cNvSpPr>
            <a:spLocks noChangeArrowheads="1"/>
          </p:cNvSpPr>
          <p:nvPr/>
        </p:nvSpPr>
        <p:spPr bwMode="auto">
          <a:xfrm>
            <a:off x="5733327" y="5080704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942349"/>
              </p:ext>
            </p:extLst>
          </p:nvPr>
        </p:nvGraphicFramePr>
        <p:xfrm>
          <a:off x="4383452" y="5345514"/>
          <a:ext cx="216661" cy="468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2" name="Equation" r:id="rId37" imgW="75960" imgH="164880" progId="Equation.DSMT4">
                  <p:embed/>
                </p:oleObj>
              </mc:Choice>
              <mc:Fallback>
                <p:oleObj name="Equation" r:id="rId37" imgW="75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452" y="5345514"/>
                        <a:ext cx="216661" cy="468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23"/>
          <p:cNvSpPr>
            <a:spLocks noChangeArrowheads="1"/>
          </p:cNvSpPr>
          <p:nvPr/>
        </p:nvSpPr>
        <p:spPr bwMode="auto">
          <a:xfrm>
            <a:off x="3535944" y="2135496"/>
            <a:ext cx="621518" cy="483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23"/>
          <p:cNvSpPr>
            <a:spLocks noChangeArrowheads="1"/>
          </p:cNvSpPr>
          <p:nvPr/>
        </p:nvSpPr>
        <p:spPr bwMode="auto">
          <a:xfrm>
            <a:off x="5825401" y="2180464"/>
            <a:ext cx="555580" cy="483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23"/>
          <p:cNvSpPr>
            <a:spLocks noChangeArrowheads="1"/>
          </p:cNvSpPr>
          <p:nvPr/>
        </p:nvSpPr>
        <p:spPr bwMode="auto">
          <a:xfrm>
            <a:off x="3467616" y="5039429"/>
            <a:ext cx="621518" cy="483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48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5746390" y="5070109"/>
            <a:ext cx="555580" cy="483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5805312" y="2764797"/>
            <a:ext cx="601785" cy="521454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3558874" y="2737350"/>
            <a:ext cx="601785" cy="521454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5751756" y="5652223"/>
            <a:ext cx="601785" cy="521454"/>
          </a:xfrm>
          <a:prstGeom prst="ellipse">
            <a:avLst/>
          </a:prstGeom>
          <a:noFill/>
          <a:ln w="38100" cap="sq" algn="ctr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52" name="Oval 51"/>
          <p:cNvSpPr>
            <a:spLocks noChangeArrowheads="1"/>
          </p:cNvSpPr>
          <p:nvPr/>
        </p:nvSpPr>
        <p:spPr bwMode="auto">
          <a:xfrm>
            <a:off x="3477683" y="5625562"/>
            <a:ext cx="601785" cy="521454"/>
          </a:xfrm>
          <a:prstGeom prst="ellipse">
            <a:avLst/>
          </a:prstGeom>
          <a:noFill/>
          <a:ln w="38100" cap="sq" algn="ctr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67" name="TextBox 1"/>
          <p:cNvSpPr txBox="1"/>
          <p:nvPr/>
        </p:nvSpPr>
        <p:spPr>
          <a:xfrm>
            <a:off x="4392431" y="249167"/>
            <a:ext cx="34613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 TRA BÀI CŨ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29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3" grpId="0" animBg="1"/>
      <p:bldP spid="53" grpId="1" animBg="1"/>
      <p:bldP spid="55" grpId="0" animBg="1"/>
      <p:bldP spid="55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2" grpId="0" animBg="1"/>
      <p:bldP spid="64" grpId="0" animBg="1"/>
      <p:bldP spid="64" grpId="1" animBg="1"/>
      <p:bldP spid="65" grpId="0" animBg="1"/>
      <p:bldP spid="65" grpId="1" animBg="1"/>
      <p:bldP spid="86" grpId="0" animBg="1"/>
      <p:bldP spid="92" grpId="0" animBg="1"/>
      <p:bldP spid="92" grpId="1" animBg="1"/>
      <p:bldP spid="94" grpId="0" animBg="1"/>
      <p:bldP spid="94" grpId="1" animBg="1"/>
      <p:bldP spid="96" grpId="0" animBg="1"/>
      <p:bldP spid="96" grpId="1" animBg="1"/>
      <p:bldP spid="97" grpId="0" animBg="1"/>
      <p:bldP spid="97" grpId="1" animBg="1"/>
      <p:bldP spid="99" grpId="0" animBg="1"/>
      <p:bldP spid="101" grpId="0" animBg="1"/>
      <p:bldP spid="101" grpId="1" animBg="1"/>
      <p:bldP spid="102" grpId="0" animBg="1"/>
      <p:bldP spid="102" grpId="1" animBg="1"/>
      <p:bldP spid="40" grpId="0"/>
      <p:bldP spid="41" grpId="0"/>
      <p:bldP spid="42" grpId="0"/>
      <p:bldP spid="45" grpId="0"/>
      <p:bldP spid="46" grpId="0" animBg="1"/>
      <p:bldP spid="47" grpId="0" animBg="1"/>
      <p:bldP spid="50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907733" y="1112876"/>
            <a:ext cx="84582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1. Quy </a:t>
            </a:r>
            <a:r>
              <a:rPr lang="en-US" sz="2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đồng</a:t>
            </a: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mẫu hai phân 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số (SGK – tr16, 17)</a:t>
            </a:r>
            <a:endParaRPr lang="en-US" sz="26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35"/>
          <p:cNvSpPr>
            <a:spLocks noChangeArrowheads="1"/>
          </p:cNvSpPr>
          <p:nvPr/>
        </p:nvSpPr>
        <p:spPr bwMode="auto">
          <a:xfrm>
            <a:off x="1038968" y="2189069"/>
            <a:ext cx="9195752" cy="1200329"/>
          </a:xfrm>
          <a:prstGeom prst="rect">
            <a:avLst/>
          </a:prstGeom>
          <a:noFill/>
          <a:ln w="38100">
            <a:solidFill>
              <a:schemeClr val="accent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/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đồng mẫu hai phân số là biến đổi hai phân số đã cho thành hai phân số tương ứng bằng chúng nhưng cùng có chung một mẫu. 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902851" y="4746129"/>
            <a:ext cx="933186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Hai phân số                      có thể được quy đồng với các mẫu chung </a:t>
            </a:r>
          </a:p>
          <a:p>
            <a:pPr algn="just">
              <a:spcBef>
                <a:spcPts val="600"/>
              </a:spcBef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hác như 80, 120, 160, ... 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615476"/>
              </p:ext>
            </p:extLst>
          </p:nvPr>
        </p:nvGraphicFramePr>
        <p:xfrm>
          <a:off x="2283499" y="3609930"/>
          <a:ext cx="143351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27" name="Equation" r:id="rId3" imgW="685800" imgH="393480" progId="Equation.DSMT4">
                  <p:embed/>
                </p:oleObj>
              </mc:Choice>
              <mc:Fallback>
                <p:oleObj name="Equation" r:id="rId3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3499" y="3609930"/>
                        <a:ext cx="1433513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33106"/>
              </p:ext>
            </p:extLst>
          </p:nvPr>
        </p:nvGraphicFramePr>
        <p:xfrm>
          <a:off x="3443171" y="4597974"/>
          <a:ext cx="872685" cy="823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28" name="Equation" r:id="rId5" imgW="419040" imgH="393480" progId="Equation.DSMT4">
                  <p:embed/>
                </p:oleObj>
              </mc:Choice>
              <mc:Fallback>
                <p:oleObj name="Equation" r:id="rId5" imgW="419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171" y="4597974"/>
                        <a:ext cx="872685" cy="823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2139441" y="524691"/>
            <a:ext cx="7454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Tiết 73 : QUY ĐỒNG 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MẪU NHIỀU PHÂN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1814" y="3790291"/>
            <a:ext cx="1122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Ví dụ :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143844"/>
              </p:ext>
            </p:extLst>
          </p:nvPr>
        </p:nvGraphicFramePr>
        <p:xfrm>
          <a:off x="4122821" y="3609930"/>
          <a:ext cx="14065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29" name="Equation" r:id="rId7" imgW="672840" imgH="393480" progId="Equation.DSMT4">
                  <p:embed/>
                </p:oleObj>
              </mc:Choice>
              <mc:Fallback>
                <p:oleObj name="Equation" r:id="rId7" imgW="672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821" y="3609930"/>
                        <a:ext cx="140652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661786"/>
              </p:ext>
            </p:extLst>
          </p:nvPr>
        </p:nvGraphicFramePr>
        <p:xfrm>
          <a:off x="2826605" y="4614692"/>
          <a:ext cx="4778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30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6605" y="4614692"/>
                        <a:ext cx="477838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305458" y="1644926"/>
            <a:ext cx="59502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Thế nào là quy đồng mẫu hai phân số?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4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 animBg="1"/>
      <p:bldP spid="54" grpId="0"/>
      <p:bldP spid="5" grpId="0"/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2058816" y="2799794"/>
            <a:ext cx="914400" cy="685800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2100510" y="1193454"/>
            <a:ext cx="914400" cy="685800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3028779" y="1471057"/>
            <a:ext cx="1163637" cy="715962"/>
          </a:xfrm>
          <a:prstGeom prst="straightConnector1">
            <a:avLst/>
          </a:prstGeom>
          <a:noFill/>
          <a:ln w="25400" cap="sq" algn="ctr">
            <a:solidFill>
              <a:srgbClr val="FFC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2952579" y="2171144"/>
            <a:ext cx="1239837" cy="884238"/>
          </a:xfrm>
          <a:prstGeom prst="straightConnector1">
            <a:avLst/>
          </a:prstGeom>
          <a:noFill/>
          <a:ln w="25400" cap="sq" algn="ctr">
            <a:solidFill>
              <a:srgbClr val="FFC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4192416" y="1656794"/>
            <a:ext cx="1947127" cy="956469"/>
          </a:xfrm>
          <a:prstGeom prst="ellipse">
            <a:avLst/>
          </a:prstGeom>
          <a:solidFill>
            <a:schemeClr val="bg1"/>
          </a:solidFill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 sz="2400" b="1" i="1" dirty="0"/>
              <a:t>Mẫu chung</a:t>
            </a:r>
            <a:endParaRPr lang="vi-VN" sz="2400" b="1" i="1" dirty="0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6903928" y="1601687"/>
            <a:ext cx="3053751" cy="1066800"/>
          </a:xfrm>
          <a:prstGeom prst="ellipse">
            <a:avLst/>
          </a:prstGeom>
          <a:solidFill>
            <a:schemeClr val="bg1"/>
          </a:solidFill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BCNN(5, 8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)</a:t>
            </a:r>
            <a:endParaRPr lang="vi-VN" sz="24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602707"/>
              </p:ext>
            </p:extLst>
          </p:nvPr>
        </p:nvGraphicFramePr>
        <p:xfrm>
          <a:off x="722313" y="533400"/>
          <a:ext cx="2473325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51" name="Equation" r:id="rId3" imgW="647640" imgH="393480" progId="Equation.DSMT4">
                  <p:embed/>
                </p:oleObj>
              </mc:Choice>
              <mc:Fallback>
                <p:oleObj name="Equation" r:id="rId3" imgW="6476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533400"/>
                        <a:ext cx="2473325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737327"/>
              </p:ext>
            </p:extLst>
          </p:nvPr>
        </p:nvGraphicFramePr>
        <p:xfrm>
          <a:off x="660400" y="2146300"/>
          <a:ext cx="2473325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52" name="Equation" r:id="rId5" imgW="647640" imgH="393480" progId="Equation.DSMT4">
                  <p:embed/>
                </p:oleObj>
              </mc:Choice>
              <mc:Fallback>
                <p:oleObj name="Equation" r:id="rId5" imgW="647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146300"/>
                        <a:ext cx="2473325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68"/>
          <p:cNvSpPr>
            <a:spLocks noChangeShapeType="1"/>
          </p:cNvSpPr>
          <p:nvPr/>
        </p:nvSpPr>
        <p:spPr bwMode="auto">
          <a:xfrm flipV="1">
            <a:off x="5973642" y="3373981"/>
            <a:ext cx="1513957" cy="188597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1" name="Line 69"/>
          <p:cNvSpPr>
            <a:spLocks noChangeShapeType="1"/>
          </p:cNvSpPr>
          <p:nvPr/>
        </p:nvSpPr>
        <p:spPr bwMode="auto">
          <a:xfrm flipV="1">
            <a:off x="5973643" y="4589165"/>
            <a:ext cx="1607408" cy="670794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2" name="Line 70"/>
          <p:cNvSpPr>
            <a:spLocks noChangeShapeType="1"/>
          </p:cNvSpPr>
          <p:nvPr/>
        </p:nvSpPr>
        <p:spPr bwMode="auto">
          <a:xfrm>
            <a:off x="5973642" y="5259959"/>
            <a:ext cx="1513957" cy="648466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3" name="Rectangle 72"/>
          <p:cNvSpPr>
            <a:spLocks noChangeArrowheads="1"/>
          </p:cNvSpPr>
          <p:nvPr/>
        </p:nvSpPr>
        <p:spPr bwMode="auto">
          <a:xfrm>
            <a:off x="7581051" y="2896938"/>
            <a:ext cx="3525329" cy="830997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 tích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 số ra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thừa số nguyên tố.</a:t>
            </a:r>
          </a:p>
        </p:txBody>
      </p:sp>
      <p:sp>
        <p:nvSpPr>
          <p:cNvPr id="14" name="Rectangle 73"/>
          <p:cNvSpPr>
            <a:spLocks noChangeArrowheads="1"/>
          </p:cNvSpPr>
          <p:nvPr/>
        </p:nvSpPr>
        <p:spPr bwMode="auto">
          <a:xfrm>
            <a:off x="7581052" y="4158159"/>
            <a:ext cx="3525328" cy="738664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Chọn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thừa số nguyên tố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chung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 riêng.</a:t>
            </a:r>
          </a:p>
        </p:txBody>
      </p:sp>
      <p:sp>
        <p:nvSpPr>
          <p:cNvPr id="15" name="Rectangle 74"/>
          <p:cNvSpPr>
            <a:spLocks noChangeArrowheads="1"/>
          </p:cNvSpPr>
          <p:nvPr/>
        </p:nvSpPr>
        <p:spPr bwMode="auto">
          <a:xfrm>
            <a:off x="7504852" y="5326793"/>
            <a:ext cx="3601528" cy="1107996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Lập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tích các thừa số đã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mỗi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thừa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 lấy với  số mũ lớn nhất.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72"/>
          <p:cNvSpPr>
            <a:spLocks noChangeArrowheads="1"/>
          </p:cNvSpPr>
          <p:nvPr/>
        </p:nvSpPr>
        <p:spPr bwMode="auto">
          <a:xfrm>
            <a:off x="1035882" y="5029126"/>
            <a:ext cx="4937760" cy="461665"/>
          </a:xfrm>
          <a:prstGeom prst="rect">
            <a:avLst/>
          </a:prstGeom>
          <a:solidFill>
            <a:srgbClr val="FFFF00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* Các b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ước tìm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BCNN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của các số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>
            <a:off x="6157429" y="2177144"/>
            <a:ext cx="746499" cy="9875"/>
          </a:xfrm>
          <a:prstGeom prst="straightConnector1">
            <a:avLst/>
          </a:prstGeom>
          <a:noFill/>
          <a:ln w="25400" cap="sq" algn="ctr">
            <a:solidFill>
              <a:srgbClr val="FFC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587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0" grpId="0" animBg="1"/>
      <p:bldP spid="31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122100" y="317033"/>
            <a:ext cx="868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 Quy đồng mẫu nhiều phân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số </a:t>
            </a:r>
            <a:endParaRPr lang="en-US" sz="28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21521" y="891034"/>
            <a:ext cx="660765" cy="5023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57796" y="1254490"/>
            <a:ext cx="1007582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b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Tìm các phân số lần lượt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bằng                              nhưng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cùng có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mẫu là BCNN(2, 5, 3, 8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                                                                          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791794" y="880890"/>
            <a:ext cx="7543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Tìm BCNN của các số 2, 5, 3, 8.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267061"/>
              </p:ext>
            </p:extLst>
          </p:nvPr>
        </p:nvGraphicFramePr>
        <p:xfrm>
          <a:off x="6554994" y="1125365"/>
          <a:ext cx="438784" cy="794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31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994" y="1125365"/>
                        <a:ext cx="438784" cy="794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84000"/>
              </p:ext>
            </p:extLst>
          </p:nvPr>
        </p:nvGraphicFramePr>
        <p:xfrm>
          <a:off x="7117306" y="1124313"/>
          <a:ext cx="605074" cy="794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32" name="Equation" r:id="rId5" imgW="279360" imgH="393480" progId="Equation.DSMT4">
                  <p:embed/>
                </p:oleObj>
              </mc:Choice>
              <mc:Fallback>
                <p:oleObj name="Equation" r:id="rId5" imgW="279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7306" y="1124313"/>
                        <a:ext cx="605074" cy="7943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987321"/>
              </p:ext>
            </p:extLst>
          </p:nvPr>
        </p:nvGraphicFramePr>
        <p:xfrm>
          <a:off x="7832697" y="1125365"/>
          <a:ext cx="438784" cy="794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33" name="Equation" r:id="rId7" imgW="203040" imgH="393480" progId="Equation.DSMT4">
                  <p:embed/>
                </p:oleObj>
              </mc:Choice>
              <mc:Fallback>
                <p:oleObj name="Equation" r:id="rId7" imgW="203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2697" y="1125365"/>
                        <a:ext cx="438784" cy="794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212605"/>
              </p:ext>
            </p:extLst>
          </p:nvPr>
        </p:nvGraphicFramePr>
        <p:xfrm>
          <a:off x="8301038" y="1125538"/>
          <a:ext cx="4953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34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1038" y="1125538"/>
                        <a:ext cx="495300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1451904" y="2738837"/>
            <a:ext cx="629412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Ta có :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= 2;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24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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BCNN (2,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5, 3,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8) = 2</a:t>
            </a:r>
            <a:r>
              <a:rPr lang="en-US" sz="24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3. 5 =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120.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75"/>
          <p:cNvSpPr txBox="1">
            <a:spLocks noChangeArrowheads="1"/>
          </p:cNvSpPr>
          <p:nvPr/>
        </p:nvSpPr>
        <p:spPr bwMode="auto">
          <a:xfrm>
            <a:off x="1523301" y="3754500"/>
            <a:ext cx="52634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b) Các phân số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bằng phân số trên và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có cùng mẫu 120 là :</a:t>
            </a:r>
          </a:p>
        </p:txBody>
      </p:sp>
      <p:graphicFrame>
        <p:nvGraphicFramePr>
          <p:cNvPr id="18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466256"/>
              </p:ext>
            </p:extLst>
          </p:nvPr>
        </p:nvGraphicFramePr>
        <p:xfrm>
          <a:off x="1863725" y="4586288"/>
          <a:ext cx="2220913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35" name="Equation" r:id="rId11" imgW="1143000" imgH="393480" progId="Equation.DSMT4">
                  <p:embed/>
                </p:oleObj>
              </mc:Choice>
              <mc:Fallback>
                <p:oleObj name="Equation" r:id="rId11" imgW="1143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5" y="4586288"/>
                        <a:ext cx="2220913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329708"/>
              </p:ext>
            </p:extLst>
          </p:nvPr>
        </p:nvGraphicFramePr>
        <p:xfrm>
          <a:off x="4054475" y="4654550"/>
          <a:ext cx="24447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36" name="Equation" r:id="rId13" imgW="1384200" imgH="393480" progId="Equation.DSMT4">
                  <p:embed/>
                </p:oleObj>
              </mc:Choice>
              <mc:Fallback>
                <p:oleObj name="Equation" r:id="rId13" imgW="1384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4475" y="4654550"/>
                        <a:ext cx="24447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632962"/>
              </p:ext>
            </p:extLst>
          </p:nvPr>
        </p:nvGraphicFramePr>
        <p:xfrm>
          <a:off x="1854200" y="5487988"/>
          <a:ext cx="194627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37" name="Equation" r:id="rId15" imgW="1117440" imgH="393480" progId="Equation.DSMT4">
                  <p:embed/>
                </p:oleObj>
              </mc:Choice>
              <mc:Fallback>
                <p:oleObj name="Equation" r:id="rId15" imgW="1117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5487988"/>
                        <a:ext cx="1946275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009142"/>
              </p:ext>
            </p:extLst>
          </p:nvPr>
        </p:nvGraphicFramePr>
        <p:xfrm>
          <a:off x="4068763" y="5505450"/>
          <a:ext cx="235902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38" name="Equation" r:id="rId17" imgW="1371600" imgH="393480" progId="Equation.DSMT4">
                  <p:embed/>
                </p:oleObj>
              </mc:Choice>
              <mc:Fallback>
                <p:oleObj name="Equation" r:id="rId17" imgW="1371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63" y="5505450"/>
                        <a:ext cx="235902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>
            <a:off x="7528889" y="2738837"/>
            <a:ext cx="34506" cy="3915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486389" y="2218474"/>
            <a:ext cx="19997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Lời giải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005921"/>
              </p:ext>
            </p:extLst>
          </p:nvPr>
        </p:nvGraphicFramePr>
        <p:xfrm>
          <a:off x="6599646" y="2500985"/>
          <a:ext cx="650240" cy="1527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39" name="Equation" r:id="rId19" imgW="177480" imgH="253800" progId="Equation.DSMT4">
                  <p:embed/>
                </p:oleObj>
              </mc:Choice>
              <mc:Fallback>
                <p:oleObj name="Equation" r:id="rId19" imgW="177480" imgH="2538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9646" y="2500985"/>
                        <a:ext cx="650240" cy="15270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Line 68"/>
          <p:cNvSpPr>
            <a:spLocks noChangeShapeType="1"/>
          </p:cNvSpPr>
          <p:nvPr/>
        </p:nvSpPr>
        <p:spPr bwMode="auto">
          <a:xfrm flipV="1">
            <a:off x="7122325" y="3246668"/>
            <a:ext cx="81312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35451" y="2871646"/>
            <a:ext cx="3442298" cy="8828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Tìm mẫu chung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(chọn là BCNN)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2531584" y="4585497"/>
            <a:ext cx="564313" cy="404515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276308" y="4625037"/>
            <a:ext cx="564313" cy="404515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2505458" y="5474120"/>
            <a:ext cx="564313" cy="404515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5183344" y="5474119"/>
            <a:ext cx="564313" cy="404515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31" name="Line 68"/>
          <p:cNvSpPr>
            <a:spLocks noChangeShapeType="1"/>
          </p:cNvSpPr>
          <p:nvPr/>
        </p:nvSpPr>
        <p:spPr bwMode="auto">
          <a:xfrm flipV="1">
            <a:off x="5840621" y="4664557"/>
            <a:ext cx="1997093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935450" y="4223130"/>
            <a:ext cx="3442299" cy="8828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Tìm thừa số phụ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 mẫu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977219"/>
              </p:ext>
            </p:extLst>
          </p:nvPr>
        </p:nvGraphicFramePr>
        <p:xfrm>
          <a:off x="6540467" y="4585497"/>
          <a:ext cx="650240" cy="2272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40" name="Equation" r:id="rId21" imgW="177480" imgH="253800" progId="Equation.DSMT4">
                  <p:embed/>
                </p:oleObj>
              </mc:Choice>
              <mc:Fallback>
                <p:oleObj name="Equation" r:id="rId21" imgW="177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467" y="4585497"/>
                        <a:ext cx="650240" cy="22725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Line 68"/>
          <p:cNvSpPr>
            <a:spLocks noChangeShapeType="1"/>
          </p:cNvSpPr>
          <p:nvPr/>
        </p:nvSpPr>
        <p:spPr bwMode="auto">
          <a:xfrm flipV="1">
            <a:off x="7122323" y="5670065"/>
            <a:ext cx="81312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935452" y="5430894"/>
            <a:ext cx="3442299" cy="8828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001">
            <a:schemeClr val="lt1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 cả tử và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mẫu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với thừa số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phụ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tương ứng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80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16" grpId="0" build="p"/>
      <p:bldP spid="17" grpId="0"/>
      <p:bldP spid="23" grpId="0"/>
      <p:bldP spid="24" grpId="0" animBg="1"/>
      <p:bldP spid="8" grpId="0" animBg="1"/>
      <p:bldP spid="25" grpId="0" animBg="1"/>
      <p:bldP spid="26" grpId="0" animBg="1"/>
      <p:bldP spid="27" grpId="0" animBg="1"/>
      <p:bldP spid="29" grpId="0" animBg="1"/>
      <p:bldP spid="31" grpId="0" animBg="1"/>
      <p:bldP spid="32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9"/>
          <p:cNvSpPr txBox="1">
            <a:spLocks noChangeArrowheads="1"/>
          </p:cNvSpPr>
          <p:nvPr/>
        </p:nvSpPr>
        <p:spPr bwMode="auto">
          <a:xfrm>
            <a:off x="1574202" y="1609041"/>
            <a:ext cx="8919626" cy="4924425"/>
          </a:xfrm>
          <a:prstGeom prst="rect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Muốn quy đồng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nhiều phân số  với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ta làm </a:t>
            </a: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như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sau : </a:t>
            </a:r>
            <a:endParaRPr lang="en-US" sz="2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Bước </a:t>
            </a:r>
            <a:r>
              <a:rPr lang="en-US" sz="26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 :</a:t>
            </a:r>
            <a:r>
              <a:rPr lang="en-US" sz="2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Tìm một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(thường là                                                 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) để làm mẫu chung.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Bước 2 :</a:t>
            </a:r>
            <a:r>
              <a:rPr lang="en-US" sz="26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Tìm                       của mỗi mẫu ( bằng cách            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). </a:t>
            </a:r>
            <a:r>
              <a:rPr lang="en-US" sz="2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Bước 3 :</a:t>
            </a:r>
            <a:r>
              <a:rPr lang="en-US" sz="26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của mỗi phân số với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</a:t>
            </a:r>
            <a:endParaRPr lang="vi-VN" sz="2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2"/>
          <p:cNvSpPr txBox="1">
            <a:spLocks noChangeArrowheads="1"/>
          </p:cNvSpPr>
          <p:nvPr/>
        </p:nvSpPr>
        <p:spPr bwMode="auto">
          <a:xfrm>
            <a:off x="1097280" y="783885"/>
            <a:ext cx="95489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* Quy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tắc quy đồng mẫu nhiều phân số</a:t>
            </a:r>
            <a:r>
              <a:rPr lang="vi-VN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(SGK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tr18</a:t>
            </a:r>
            <a:r>
              <a:rPr lang="vi-VN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: </a:t>
            </a:r>
            <a:endParaRPr lang="vi-VN" sz="28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677246" y="2148760"/>
            <a:ext cx="183255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 dương 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433814" y="2706172"/>
            <a:ext cx="387638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ội chung của các mẫu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703417" y="3260712"/>
            <a:ext cx="12618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BCNN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710407" y="3805407"/>
            <a:ext cx="210826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hừa số phụ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410639" y="4338658"/>
            <a:ext cx="427713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</a:t>
            </a: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chung cho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từng </a:t>
            </a: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058893" y="4898687"/>
            <a:ext cx="316785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Nhân cả tử và mẫu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575645" y="5418062"/>
            <a:ext cx="391806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thừa số phụ tương ứng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8642108" y="1598920"/>
            <a:ext cx="96616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ẫu</a:t>
            </a:r>
            <a:endParaRPr lang="vi-VN" sz="2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640960" y="4347660"/>
            <a:ext cx="153935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hia </a:t>
            </a:r>
            <a:endParaRPr lang="vi-VN" sz="2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39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96581" y="5187416"/>
            <a:ext cx="529005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64"/>
          <p:cNvSpPr txBox="1">
            <a:spLocks noChangeArrowheads="1"/>
          </p:cNvSpPr>
          <p:nvPr/>
        </p:nvSpPr>
        <p:spPr bwMode="auto">
          <a:xfrm>
            <a:off x="803483" y="2747786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Arial" charset="0"/>
            </a:endParaRPr>
          </a:p>
        </p:txBody>
      </p:sp>
      <p:sp>
        <p:nvSpPr>
          <p:cNvPr id="5" name="Text Box 65"/>
          <p:cNvSpPr txBox="1">
            <a:spLocks noChangeArrowheads="1"/>
          </p:cNvSpPr>
          <p:nvPr/>
        </p:nvSpPr>
        <p:spPr bwMode="auto">
          <a:xfrm>
            <a:off x="727283" y="2825574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Arial" charset="0"/>
            </a:endParaRPr>
          </a:p>
        </p:txBody>
      </p:sp>
      <p:sp>
        <p:nvSpPr>
          <p:cNvPr id="6" name="Rectangle 68"/>
          <p:cNvSpPr>
            <a:spLocks noChangeArrowheads="1"/>
          </p:cNvSpPr>
          <p:nvPr/>
        </p:nvSpPr>
        <p:spPr bwMode="auto">
          <a:xfrm>
            <a:off x="-263317" y="407040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0"/>
          <p:cNvSpPr txBox="1">
            <a:spLocks noChangeArrowheads="1"/>
          </p:cNvSpPr>
          <p:nvPr/>
        </p:nvSpPr>
        <p:spPr bwMode="auto">
          <a:xfrm>
            <a:off x="734731" y="2482345"/>
            <a:ext cx="965986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60000"/>
              </a:lnSpc>
              <a:spcBef>
                <a:spcPct val="20000"/>
              </a:spcBef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Tìm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BCNN(12, 30) : 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12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30 =  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BCNN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(12, 30)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798038" y="4039886"/>
            <a:ext cx="7162800" cy="734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Tìm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thừa số phụ :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: 12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: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 =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72"/>
          <p:cNvSpPr txBox="1">
            <a:spLocks noChangeArrowheads="1"/>
          </p:cNvSpPr>
          <p:nvPr/>
        </p:nvSpPr>
        <p:spPr bwMode="auto">
          <a:xfrm>
            <a:off x="789824" y="4722451"/>
            <a:ext cx="92947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Nhân tử và mẫu của mỗi phân số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với thừa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số phụ tương ứng :</a:t>
            </a:r>
          </a:p>
        </p:txBody>
      </p:sp>
      <p:graphicFrame>
        <p:nvGraphicFramePr>
          <p:cNvPr id="10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459444"/>
              </p:ext>
            </p:extLst>
          </p:nvPr>
        </p:nvGraphicFramePr>
        <p:xfrm>
          <a:off x="2487613" y="5136923"/>
          <a:ext cx="2860675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23" name="Equation" r:id="rId3" imgW="1079280" imgH="431640" progId="Equation.DSMT4">
                  <p:embed/>
                </p:oleObj>
              </mc:Choice>
              <mc:Fallback>
                <p:oleObj name="Equation" r:id="rId3" imgW="1079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613" y="5136923"/>
                        <a:ext cx="2860675" cy="105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551488"/>
              </p:ext>
            </p:extLst>
          </p:nvPr>
        </p:nvGraphicFramePr>
        <p:xfrm>
          <a:off x="4335410" y="2603712"/>
          <a:ext cx="610576" cy="444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24" name="Equation" r:id="rId5" imgW="279360" imgH="203040" progId="Equation.DSMT4">
                  <p:embed/>
                </p:oleObj>
              </mc:Choice>
              <mc:Fallback>
                <p:oleObj name="Equation" r:id="rId5" imgW="279360" imgH="20304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410" y="2603712"/>
                        <a:ext cx="610576" cy="444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013085"/>
              </p:ext>
            </p:extLst>
          </p:nvPr>
        </p:nvGraphicFramePr>
        <p:xfrm>
          <a:off x="4364038" y="3008313"/>
          <a:ext cx="7858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25" name="Equation" r:id="rId7" imgW="355320" imgH="177480" progId="Equation.DSMT4">
                  <p:embed/>
                </p:oleObj>
              </mc:Choice>
              <mc:Fallback>
                <p:oleObj name="Equation" r:id="rId7" imgW="35532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3008313"/>
                        <a:ext cx="7858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328617"/>
              </p:ext>
            </p:extLst>
          </p:nvPr>
        </p:nvGraphicFramePr>
        <p:xfrm>
          <a:off x="3826724" y="4335456"/>
          <a:ext cx="4476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26" name="Equation" r:id="rId9" imgW="203040" imgH="177480" progId="Equation.DSMT4">
                  <p:embed/>
                </p:oleObj>
              </mc:Choice>
              <mc:Fallback>
                <p:oleObj name="Equation" r:id="rId9" imgW="20304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6724" y="4335456"/>
                        <a:ext cx="44767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28280"/>
              </p:ext>
            </p:extLst>
          </p:nvPr>
        </p:nvGraphicFramePr>
        <p:xfrm>
          <a:off x="3813389" y="3941671"/>
          <a:ext cx="4476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27" name="Equation" r:id="rId11" imgW="203040" imgH="177480" progId="Equation.DSMT4">
                  <p:embed/>
                </p:oleObj>
              </mc:Choice>
              <mc:Fallback>
                <p:oleObj name="Equation" r:id="rId11" imgW="20304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3389" y="3941671"/>
                        <a:ext cx="44767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545863"/>
              </p:ext>
            </p:extLst>
          </p:nvPr>
        </p:nvGraphicFramePr>
        <p:xfrm>
          <a:off x="5027210" y="3930399"/>
          <a:ext cx="252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28" name="Equation" r:id="rId13" imgW="114120" imgH="177480" progId="Equation.DSMT4">
                  <p:embed/>
                </p:oleObj>
              </mc:Choice>
              <mc:Fallback>
                <p:oleObj name="Equation" r:id="rId13" imgW="11412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7210" y="3930399"/>
                        <a:ext cx="2524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652662"/>
              </p:ext>
            </p:extLst>
          </p:nvPr>
        </p:nvGraphicFramePr>
        <p:xfrm>
          <a:off x="5056749" y="4329235"/>
          <a:ext cx="28098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29" name="Equation" r:id="rId15" imgW="126720" imgH="164880" progId="Equation.DSMT4">
                  <p:embed/>
                </p:oleObj>
              </mc:Choice>
              <mc:Fallback>
                <p:oleObj name="Equation" r:id="rId15" imgW="126720" imgH="1648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749" y="4329235"/>
                        <a:ext cx="280987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520969"/>
              </p:ext>
            </p:extLst>
          </p:nvPr>
        </p:nvGraphicFramePr>
        <p:xfrm>
          <a:off x="4357688" y="3400425"/>
          <a:ext cx="15430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30" name="Equation" r:id="rId17" imgW="698400" imgH="203040" progId="Equation.DSMT4">
                  <p:embed/>
                </p:oleObj>
              </mc:Choice>
              <mc:Fallback>
                <p:oleObj name="Equation" r:id="rId17" imgW="698400" imgH="20304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400425"/>
                        <a:ext cx="154305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022218"/>
              </p:ext>
            </p:extLst>
          </p:nvPr>
        </p:nvGraphicFramePr>
        <p:xfrm>
          <a:off x="5768975" y="5138510"/>
          <a:ext cx="2862263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31" name="Equation" r:id="rId19" imgW="1079280" imgH="431640" progId="Equation.DSMT4">
                  <p:embed/>
                </p:oleObj>
              </mc:Choice>
              <mc:Fallback>
                <p:oleObj name="Equation" r:id="rId19" imgW="1079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8975" y="5138510"/>
                        <a:ext cx="2862263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260902"/>
              </p:ext>
            </p:extLst>
          </p:nvPr>
        </p:nvGraphicFramePr>
        <p:xfrm>
          <a:off x="8548915" y="771525"/>
          <a:ext cx="14493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32" name="Equation" r:id="rId21" imgW="609480" imgH="393480" progId="Equation.DSMT4">
                  <p:embed/>
                </p:oleObj>
              </mc:Choice>
              <mc:Fallback>
                <p:oleObj name="Equation" r:id="rId21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8915" y="771525"/>
                        <a:ext cx="1449388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577975" y="355134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Luyện tập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581806" y="863796"/>
            <a:ext cx="602182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?3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3988" y="1058465"/>
            <a:ext cx="7510389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60000"/>
              </a:lnSpc>
              <a:spcBef>
                <a:spcPts val="6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Điền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vào chỗ trống để quy đồng mẫu các phân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 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49336" y="1818887"/>
            <a:ext cx="1290739" cy="328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72953" y="3043373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...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272953" y="3434085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...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803416" y="4346846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...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803416" y="3982260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...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3970455" y="5776519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024758" y="5155358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81"/>
          <p:cNvSpPr txBox="1">
            <a:spLocks noChangeArrowheads="1"/>
          </p:cNvSpPr>
          <p:nvPr/>
        </p:nvSpPr>
        <p:spPr bwMode="auto">
          <a:xfrm>
            <a:off x="3957101" y="5117744"/>
            <a:ext cx="531499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38" name="Text Box 81"/>
          <p:cNvSpPr txBox="1">
            <a:spLocks noChangeArrowheads="1"/>
          </p:cNvSpPr>
          <p:nvPr/>
        </p:nvSpPr>
        <p:spPr bwMode="auto">
          <a:xfrm>
            <a:off x="3887405" y="5655186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763097" y="5207609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778220" y="5798880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373008" y="5183859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114094" y="5248724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81"/>
          <p:cNvSpPr txBox="1">
            <a:spLocks noChangeArrowheads="1"/>
          </p:cNvSpPr>
          <p:nvPr/>
        </p:nvSpPr>
        <p:spPr bwMode="auto">
          <a:xfrm>
            <a:off x="4625599" y="5115684"/>
            <a:ext cx="720134" cy="53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81"/>
          <p:cNvSpPr txBox="1">
            <a:spLocks noChangeArrowheads="1"/>
          </p:cNvSpPr>
          <p:nvPr/>
        </p:nvSpPr>
        <p:spPr bwMode="auto">
          <a:xfrm>
            <a:off x="4625599" y="5638904"/>
            <a:ext cx="720134" cy="53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320755" y="5785816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Box 81"/>
          <p:cNvSpPr txBox="1">
            <a:spLocks noChangeArrowheads="1"/>
          </p:cNvSpPr>
          <p:nvPr/>
        </p:nvSpPr>
        <p:spPr bwMode="auto">
          <a:xfrm>
            <a:off x="7172421" y="5112319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81"/>
          <p:cNvSpPr txBox="1">
            <a:spLocks noChangeArrowheads="1"/>
          </p:cNvSpPr>
          <p:nvPr/>
        </p:nvSpPr>
        <p:spPr bwMode="auto">
          <a:xfrm>
            <a:off x="7193048" y="5631799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065168" y="5710635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Box 81"/>
          <p:cNvSpPr txBox="1">
            <a:spLocks noChangeArrowheads="1"/>
          </p:cNvSpPr>
          <p:nvPr/>
        </p:nvSpPr>
        <p:spPr bwMode="auto">
          <a:xfrm>
            <a:off x="7966963" y="5148583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81"/>
          <p:cNvSpPr txBox="1">
            <a:spLocks noChangeArrowheads="1"/>
          </p:cNvSpPr>
          <p:nvPr/>
        </p:nvSpPr>
        <p:spPr bwMode="auto">
          <a:xfrm>
            <a:off x="7967136" y="5603634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62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13" grpId="0"/>
      <p:bldP spid="15" grpId="0"/>
      <p:bldP spid="16" grpId="0"/>
      <p:bldP spid="47" grpId="0" animBg="1"/>
      <p:bldP spid="48" grpId="0" animBg="1"/>
      <p:bldP spid="18" grpId="0"/>
      <p:bldP spid="38" grpId="0"/>
      <p:bldP spid="49" grpId="0" animBg="1"/>
      <p:bldP spid="50" grpId="0" animBg="1"/>
      <p:bldP spid="51" grpId="0" animBg="1"/>
      <p:bldP spid="52" grpId="0" animBg="1"/>
      <p:bldP spid="39" grpId="0"/>
      <p:bldP spid="40" grpId="0"/>
      <p:bldP spid="53" grpId="0" animBg="1"/>
      <p:bldP spid="42" grpId="0"/>
      <p:bldP spid="43" grpId="0"/>
      <p:bldP spid="54" grpId="0" animBg="1"/>
      <p:bldP spid="44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152084"/>
              </p:ext>
            </p:extLst>
          </p:nvPr>
        </p:nvGraphicFramePr>
        <p:xfrm>
          <a:off x="6670675" y="662714"/>
          <a:ext cx="1898559" cy="758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14" name="Equation" r:id="rId3" imgW="914400" imgH="393480" progId="Equation.DSMT4">
                  <p:embed/>
                </p:oleObj>
              </mc:Choice>
              <mc:Fallback>
                <p:oleObj name="Equation" r:id="rId3" imgW="914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0675" y="662714"/>
                        <a:ext cx="1898559" cy="7583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44290" y="1600491"/>
            <a:ext cx="160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</a:t>
            </a:r>
            <a:endParaRPr lang="en-US" sz="2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624056"/>
              </p:ext>
            </p:extLst>
          </p:nvPr>
        </p:nvGraphicFramePr>
        <p:xfrm>
          <a:off x="1622425" y="2058988"/>
          <a:ext cx="12287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15" name="Equation" r:id="rId5" imgW="774360" imgH="457200" progId="Equation.DSMT4">
                  <p:embed/>
                </p:oleObj>
              </mc:Choice>
              <mc:Fallback>
                <p:oleObj name="Equation" r:id="rId5" imgW="7743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2058988"/>
                        <a:ext cx="1228725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68386" y="2208630"/>
            <a:ext cx="121921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có : 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604500" y="2233748"/>
            <a:ext cx="5408024" cy="159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Tìm BCNN (44, 18, 36) : </a:t>
            </a:r>
          </a:p>
          <a:p>
            <a:pPr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44 = 2</a:t>
            </a:r>
            <a:r>
              <a:rPr lang="en-US" sz="22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. 11	                                             </a:t>
            </a:r>
          </a:p>
          <a:p>
            <a:pPr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18 = 2 . 3</a:t>
            </a:r>
            <a:r>
              <a:rPr lang="en-US" sz="22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36 =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3</a:t>
            </a:r>
            <a:r>
              <a:rPr lang="en-US" sz="2200" baseline="30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BCNN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(44, 18, 36) =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3</a:t>
            </a:r>
            <a:r>
              <a:rPr lang="en-US" sz="22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.11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590218" y="2233748"/>
            <a:ext cx="34506" cy="342246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68390" y="3699068"/>
            <a:ext cx="161005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440094"/>
              </p:ext>
            </p:extLst>
          </p:nvPr>
        </p:nvGraphicFramePr>
        <p:xfrm>
          <a:off x="1547813" y="4360863"/>
          <a:ext cx="2438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16" name="Equation" r:id="rId7" imgW="1434960" imgH="393480" progId="Equation.DSMT4">
                  <p:embed/>
                </p:oleObj>
              </mc:Choice>
              <mc:Fallback>
                <p:oleObj name="Equation" r:id="rId7" imgW="1434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360863"/>
                        <a:ext cx="2438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59871"/>
              </p:ext>
            </p:extLst>
          </p:nvPr>
        </p:nvGraphicFramePr>
        <p:xfrm>
          <a:off x="1543050" y="5114925"/>
          <a:ext cx="22447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17" name="Equation" r:id="rId9" imgW="1193760" imgH="393480" progId="Equation.DSMT4">
                  <p:embed/>
                </p:oleObj>
              </mc:Choice>
              <mc:Fallback>
                <p:oleObj name="Equation" r:id="rId9" imgW="1193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5114925"/>
                        <a:ext cx="22447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851272" y="5918740"/>
            <a:ext cx="10199584" cy="769441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Lưu ý :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Trước khi quy đồng mẫu các phân số ta biến đổi phân số có mẫu âm (nếu có) thành phân số có mẫu dương.</a:t>
            </a:r>
            <a:endParaRPr lang="en-US" sz="2200" u="sng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668390" y="3298760"/>
            <a:ext cx="5346074" cy="308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chung :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396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637787" y="3907937"/>
            <a:ext cx="4413069" cy="1426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Tìm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thừa số phụ :  </a:t>
            </a:r>
            <a:endParaRPr lang="en-US" sz="2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396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44 = 9</a:t>
            </a:r>
            <a:endParaRPr lang="en-US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396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18 = 22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396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36 = 11</a:t>
            </a:r>
            <a:endParaRPr lang="en-US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065774"/>
              </p:ext>
            </p:extLst>
          </p:nvPr>
        </p:nvGraphicFramePr>
        <p:xfrm>
          <a:off x="1638300" y="3617913"/>
          <a:ext cx="1941513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18" name="Equation" r:id="rId11" imgW="1143000" imgH="393480" progId="Equation.DSMT4">
                  <p:embed/>
                </p:oleObj>
              </mc:Choice>
              <mc:Fallback>
                <p:oleObj name="Equation" r:id="rId11" imgW="1143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3617913"/>
                        <a:ext cx="1941513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9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1577474" y="828049"/>
            <a:ext cx="739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b) Quy đồng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mẫu các phân số sau :</a:t>
            </a: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851272" y="337280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 </a:t>
            </a:r>
            <a:r>
              <a:rPr lang="en-US" sz="2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8386" y="2743089"/>
            <a:ext cx="4151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quy đồng mẫu các phân số :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2099"/>
              </p:ext>
            </p:extLst>
          </p:nvPr>
        </p:nvGraphicFramePr>
        <p:xfrm>
          <a:off x="4626701" y="2625725"/>
          <a:ext cx="18256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19" name="Equation" r:id="rId14" imgW="952200" imgH="393480" progId="Equation.DSMT4">
                  <p:embed/>
                </p:oleObj>
              </mc:Choice>
              <mc:Fallback>
                <p:oleObj name="Equation" r:id="rId14" imgW="952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6701" y="2625725"/>
                        <a:ext cx="18256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533319" y="1581784"/>
            <a:ext cx="160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3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Gợi ý</a:t>
            </a:r>
            <a:endParaRPr lang="en-US" sz="23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976902" y="803597"/>
            <a:ext cx="602182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?3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800936" y="3492382"/>
            <a:ext cx="655949" cy="3088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396</a:t>
            </a:r>
          </a:p>
        </p:txBody>
      </p:sp>
    </p:spTree>
    <p:extLst>
      <p:ext uri="{BB962C8B-B14F-4D97-AF65-F5344CB8AC3E}">
        <p14:creationId xmlns:p14="http://schemas.microsoft.com/office/powerpoint/2010/main" val="410495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3" dur="19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3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35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3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8" grpId="0" build="p"/>
      <p:bldP spid="8" grpId="1" uiExpand="1" build="allAtOnce"/>
      <p:bldP spid="13" grpId="0" build="p"/>
      <p:bldP spid="13" grpId="1" build="allAtOnce"/>
      <p:bldP spid="21" grpId="0" animBg="1"/>
      <p:bldP spid="23" grpId="0"/>
      <p:bldP spid="23" grpId="1"/>
      <p:bldP spid="24" grpId="0" uiExpand="1" build="p"/>
      <p:bldP spid="24" grpId="1" build="allAtOnce"/>
      <p:bldP spid="2" grpId="0"/>
      <p:bldP spid="2" grpId="1"/>
      <p:bldP spid="26" grpId="0"/>
      <p:bldP spid="26" grpId="1"/>
      <p:bldP spid="3" grpId="0"/>
      <p:bldP spid="3" grpId="1"/>
      <p:bldP spid="3" grpId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49&quot;&gt;&lt;object type=&quot;3&quot; unique_id=&quot;10050&quot;&gt;&lt;property id=&quot;20148&quot; value=&quot;5&quot;/&gt;&lt;property id=&quot;20300&quot; value=&quot;Slide 1&quot;/&gt;&lt;property id=&quot;20307&quot; value=&quot;256&quot;/&gt;&lt;/object&gt;&lt;object type=&quot;3&quot; unique_id=&quot;10051&quot;&gt;&lt;property id=&quot;20148&quot; value=&quot;5&quot;/&gt;&lt;property id=&quot;20300&quot; value=&quot;Slide 2&quot;/&gt;&lt;property id=&quot;20307&quot; value=&quot;274&quot;/&gt;&lt;/object&gt;&lt;object type=&quot;3&quot; unique_id=&quot;10052&quot;&gt;&lt;property id=&quot;20148&quot; value=&quot;5&quot;/&gt;&lt;property id=&quot;20300&quot; value=&quot;Slide 3&quot;/&gt;&lt;property id=&quot;20307&quot; value=&quot;257&quot;/&gt;&lt;/object&gt;&lt;object type=&quot;3&quot; unique_id=&quot;10053&quot;&gt;&lt;property id=&quot;20148&quot; value=&quot;5&quot;/&gt;&lt;property id=&quot;20300&quot; value=&quot;Slide 4&quot;/&gt;&lt;property id=&quot;20307&quot; value=&quot;269&quot;/&gt;&lt;/object&gt;&lt;object type=&quot;3&quot; unique_id=&quot;10054&quot;&gt;&lt;property id=&quot;20148&quot; value=&quot;5&quot;/&gt;&lt;property id=&quot;20300&quot; value=&quot;Slide 5&quot;/&gt;&lt;property id=&quot;20307&quot; value=&quot;270&quot;/&gt;&lt;/object&gt;&lt;object type=&quot;3&quot; unique_id=&quot;10055&quot;&gt;&lt;property id=&quot;20148&quot; value=&quot;5&quot;/&gt;&lt;property id=&quot;20300&quot; value=&quot;Slide 6&quot;/&gt;&lt;property id=&quot;20307&quot; value=&quot;271&quot;/&gt;&lt;/object&gt;&lt;object type=&quot;3&quot; unique_id=&quot;10056&quot;&gt;&lt;property id=&quot;20148&quot; value=&quot;5&quot;/&gt;&lt;property id=&quot;20300&quot; value=&quot;Slide 7&quot;/&gt;&lt;property id=&quot;20307&quot; value=&quot;258&quot;/&gt;&lt;/object&gt;&lt;object type=&quot;3&quot; unique_id=&quot;10057&quot;&gt;&lt;property id=&quot;20148&quot; value=&quot;5&quot;/&gt;&lt;property id=&quot;20300&quot; value=&quot;Slide 9&quot;/&gt;&lt;property id=&quot;20307&quot; value=&quot;272&quot;/&gt;&lt;/object&gt;&lt;object type=&quot;3&quot; unique_id=&quot;10058&quot;&gt;&lt;property id=&quot;20148&quot; value=&quot;5&quot;/&gt;&lt;property id=&quot;20300&quot; value=&quot;Slide 10&quot;/&gt;&lt;property id=&quot;20307&quot; value=&quot;259&quot;/&gt;&lt;/object&gt;&lt;object type=&quot;3&quot; unique_id=&quot;10059&quot;&gt;&lt;property id=&quot;20148&quot; value=&quot;5&quot;/&gt;&lt;property id=&quot;20300&quot; value=&quot;Slide 11&quot;/&gt;&lt;property id=&quot;20307&quot; value=&quot;260&quot;/&gt;&lt;/object&gt;&lt;object type=&quot;3&quot; unique_id=&quot;10060&quot;&gt;&lt;property id=&quot;20148&quot; value=&quot;5&quot;/&gt;&lt;property id=&quot;20300&quot; value=&quot;Slide 12&quot;/&gt;&lt;property id=&quot;20307&quot; value=&quot;261&quot;/&gt;&lt;/object&gt;&lt;object type=&quot;3&quot; unique_id=&quot;10061&quot;&gt;&lt;property id=&quot;20148&quot; value=&quot;5&quot;/&gt;&lt;property id=&quot;20300&quot; value=&quot;Slide 13&quot;/&gt;&lt;property id=&quot;20307&quot; value=&quot;262&quot;/&gt;&lt;/object&gt;&lt;object type=&quot;3&quot; unique_id=&quot;10062&quot;&gt;&lt;property id=&quot;20148&quot; value=&quot;5&quot;/&gt;&lt;property id=&quot;20300&quot; value=&quot;Slide 14&quot;/&gt;&lt;property id=&quot;20307&quot; value=&quot;263&quot;/&gt;&lt;/object&gt;&lt;object type=&quot;3&quot; unique_id=&quot;10063&quot;&gt;&lt;property id=&quot;20148&quot; value=&quot;5&quot;/&gt;&lt;property id=&quot;20300&quot; value=&quot;Slide 15&quot;/&gt;&lt;property id=&quot;20307&quot; value=&quot;264&quot;/&gt;&lt;/object&gt;&lt;object type=&quot;3&quot; unique_id=&quot;10064&quot;&gt;&lt;property id=&quot;20148&quot; value=&quot;5&quot;/&gt;&lt;property id=&quot;20300&quot; value=&quot;Slide 16&quot;/&gt;&lt;property id=&quot;20307&quot; value=&quot;265&quot;/&gt;&lt;/object&gt;&lt;object type=&quot;3&quot; unique_id=&quot;10065&quot;&gt;&lt;property id=&quot;20148&quot; value=&quot;5&quot;/&gt;&lt;property id=&quot;20300&quot; value=&quot;Slide 17&quot;/&gt;&lt;property id=&quot;20307&quot; value=&quot;266&quot;/&gt;&lt;/object&gt;&lt;object type=&quot;3&quot; unique_id=&quot;10066&quot;&gt;&lt;property id=&quot;20148&quot; value=&quot;5&quot;/&gt;&lt;property id=&quot;20300&quot; value=&quot;Slide 18&quot;/&gt;&lt;property id=&quot;20307&quot; value=&quot;267&quot;/&gt;&lt;/object&gt;&lt;object type=&quot;3&quot; unique_id=&quot;10067&quot;&gt;&lt;property id=&quot;20148&quot; value=&quot;5&quot;/&gt;&lt;property id=&quot;20300&quot; value=&quot;Slide 19&quot;/&gt;&lt;property id=&quot;20307&quot; value=&quot;268&quot;/&gt;&lt;/object&gt;&lt;object type=&quot;3&quot; unique_id=&quot;10188&quot;&gt;&lt;property id=&quot;20148&quot; value=&quot;5&quot;/&gt;&lt;property id=&quot;20300&quot; value=&quot;Slide 8&quot;/&gt;&lt;property id=&quot;20307&quot; value=&quot;275&quot;/&gt;&lt;/object&gt;&lt;/object&gt;&lt;object type=&quot;8&quot; unique_id=&quot;1008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6353</TotalTime>
  <Words>1482</Words>
  <Application>Microsoft Office PowerPoint</Application>
  <PresentationFormat>Custom</PresentationFormat>
  <Paragraphs>216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Office Theme</vt:lpstr>
      <vt:lpstr>Equation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381</cp:revision>
  <dcterms:created xsi:type="dcterms:W3CDTF">2020-03-11T10:08:33Z</dcterms:created>
  <dcterms:modified xsi:type="dcterms:W3CDTF">2020-04-05T09:45:25Z</dcterms:modified>
</cp:coreProperties>
</file>