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8" r:id="rId10"/>
    <p:sldId id="269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  <p:sldId id="276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4" r:id="rId37"/>
    <p:sldId id="292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4" r:id="rId47"/>
    <p:sldId id="266" r:id="rId48"/>
    <p:sldId id="305" r:id="rId49"/>
  </p:sldIdLst>
  <p:sldSz cx="18288000" cy="10287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Open Sans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Dotum" panose="020B0600000101010101" pitchFamily="34" charset="-127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9FF"/>
    <a:srgbClr val="FFC111"/>
    <a:srgbClr val="FFF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276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3E59-DC1F-4C58-872F-F7251AA26B66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688E-6A67-4DDA-A2BA-C8D5D0042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688E-6A67-4DDA-A2BA-C8D5D0042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9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5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1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4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1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9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1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688E-6A67-4DDA-A2BA-C8D5D0042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2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3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6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9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3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6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1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F43DF45-0A26-47B7-9C01-048FA7822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41B9903-8AE2-43AC-B205-B7C51EFB73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3.sv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7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64.png"/><Relationship Id="rId4" Type="http://schemas.openxmlformats.org/officeDocument/2006/relationships/image" Target="../media/image3.svg"/><Relationship Id="rId9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1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533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89002" y="51171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26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98998" y="6055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2"/>
          <p:cNvGrpSpPr/>
          <p:nvPr/>
        </p:nvGrpSpPr>
        <p:grpSpPr>
          <a:xfrm>
            <a:off x="1711101" y="1880027"/>
            <a:ext cx="14900499" cy="6311473"/>
            <a:chOff x="0" y="0"/>
            <a:chExt cx="3454583" cy="1463274"/>
          </a:xfrm>
        </p:grpSpPr>
        <p:sp>
          <p:nvSpPr>
            <p:cNvPr id="14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41"/>
          <p:cNvSpPr txBox="1"/>
          <p:nvPr/>
        </p:nvSpPr>
        <p:spPr>
          <a:xfrm>
            <a:off x="3041669" y="2745581"/>
            <a:ext cx="1229905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pc="204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  <a:endParaRPr lang="en-US" sz="8000" b="1" spc="204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/>
          <p:cNvSpPr/>
          <p:nvPr/>
        </p:nvSpPr>
        <p:spPr>
          <a:xfrm rot="411704">
            <a:off x="14453007" y="7136309"/>
            <a:ext cx="3027230" cy="2314296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3" y="0"/>
                </a:lnTo>
                <a:lnTo>
                  <a:pt x="3585613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 rot="-1475543">
            <a:off x="959635" y="1314476"/>
            <a:ext cx="1562626" cy="2022817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6" y="0"/>
                </a:lnTo>
                <a:lnTo>
                  <a:pt x="1562626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294396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256198">
            <a:off x="16705799" y="213615"/>
            <a:ext cx="1415706" cy="1734403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1143000" y="647700"/>
            <a:ext cx="1766967" cy="9879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rgbClr val="000000"/>
                    </a:solidFill>
                  </a:rPr>
                  <a:t>Từ kết quả của HĐ1, em có nhận xét gì về quan hệ giữa hệ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của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với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?</a:t>
                </a:r>
                <a:endParaRPr lang="vi-VN" sz="40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91895"/>
                <a:ext cx="16018702" cy="2862322"/>
              </a:xfrm>
              <a:prstGeom prst="rect">
                <a:avLst/>
              </a:prstGeom>
              <a:blipFill>
                <a:blip r:embed="rId6"/>
                <a:stretch>
                  <a:fillRect l="-1370" r="-137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8136869" y="4311707"/>
            <a:ext cx="2026293" cy="1275995"/>
            <a:chOff x="981393" y="777308"/>
            <a:chExt cx="1858639" cy="12759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22092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nhọn.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góc tạo bởi đường thẳng này và trục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góc tù.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29104"/>
                <a:ext cx="16094902" cy="3862596"/>
              </a:xfrm>
              <a:prstGeom prst="rect">
                <a:avLst/>
              </a:prstGeom>
              <a:blipFill>
                <a:blip r:embed="rId8"/>
                <a:stretch>
                  <a:fillRect l="-1212" r="-1326" b="-30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57322">
            <a:off x="15415666" y="9155356"/>
            <a:ext cx="2617301" cy="79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049504" y="2541845"/>
            <a:ext cx="415690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lang="en-US" sz="6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Dotum" panose="020B0600000101010101" pitchFamily="34" charset="-127"/>
                    <a:cs typeface="Times New Roman" panose="02020603050405020304" pitchFamily="18" charset="0"/>
                  </a:rPr>
                  <a:t>Ta gọi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hệ số góc của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45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661" y="4000873"/>
                <a:ext cx="10142678" cy="2862322"/>
              </a:xfrm>
              <a:prstGeom prst="rect">
                <a:avLst/>
              </a:prstGeom>
              <a:blipFill>
                <a:blip r:embed="rId7"/>
                <a:stretch>
                  <a:fillRect l="-2524" r="-2524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014967" y="6116394"/>
            <a:ext cx="3511112" cy="33954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87817" y="929869"/>
            <a:ext cx="2548954" cy="2671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9"/>
          <p:cNvSpPr/>
          <p:nvPr/>
        </p:nvSpPr>
        <p:spPr>
          <a:xfrm rot="217817" flipH="1">
            <a:off x="39443" y="7353672"/>
            <a:ext cx="2429622" cy="2209648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</a:t>
                </a:r>
                <a:r>
                  <a:rPr lang="en-US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hệ số góc là </a:t>
                </a:r>
                <a14:m>
                  <m:oMath xmlns:m="http://schemas.openxmlformats.org/officeDocument/2006/math"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1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</a:t>
                </a:r>
                <a:r>
                  <a:rPr lang="en-US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thẳng                     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</a:t>
                </a:r>
                <a:r>
                  <a:rPr lang="vi-VN" sz="41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41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là</a:t>
                </a:r>
                <a:endParaRPr lang="en-US" sz="41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204" y="5340361"/>
                <a:ext cx="15392400" cy="4031873"/>
              </a:xfrm>
              <a:prstGeom prst="rect">
                <a:avLst/>
              </a:prstGeom>
              <a:blipFill>
                <a:blip r:embed="rId6"/>
                <a:stretch>
                  <a:fillRect l="-1307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025744" y="753361"/>
            <a:ext cx="13431853" cy="2332739"/>
            <a:chOff x="1980678" y="936822"/>
            <a:chExt cx="13431853" cy="23327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0678" y="1326782"/>
              <a:ext cx="1900120" cy="1799761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462097" y="936822"/>
              <a:ext cx="10950434" cy="2332739"/>
              <a:chOff x="3995529" y="1355015"/>
              <a:chExt cx="10950434" cy="2332739"/>
            </a:xfrm>
          </p:grpSpPr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995529" y="1355015"/>
                <a:ext cx="10950434" cy="921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Xác định hệ số góc của mỗi đường thẳng </a:t>
                </a: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sau</a:t>
                </a:r>
                <a:r>
                  <a:rPr kumimoji="0" lang="en-US" altLang="en-US" sz="4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 Sans" panose="020B0604020202020204" charset="0"/>
                  </a:rPr>
                  <a:t>:</a:t>
                </a:r>
                <a:endParaRPr kumimoji="0" lang="en-US" altLang="en-US" sz="4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=3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=2−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1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1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1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4100"/>
                  </a:p>
                </p:txBody>
              </p:sp>
            </mc:Choice>
            <mc:Fallback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4241" y="2414264"/>
                    <a:ext cx="8471550" cy="12734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Group 25"/>
          <p:cNvGrpSpPr/>
          <p:nvPr/>
        </p:nvGrpSpPr>
        <p:grpSpPr>
          <a:xfrm>
            <a:off x="8139358" y="36957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832" y="8063639"/>
                <a:ext cx="3322063" cy="12734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1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0485" y="8098744"/>
                <a:ext cx="1586075" cy="12734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8105" y="571500"/>
            <a:ext cx="17068800" cy="9245110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8095" y="507849"/>
            <a:ext cx="3166251" cy="120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5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dương,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lên từ trái sáng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nhọn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207" y="2133600"/>
                <a:ext cx="10992597" cy="2654573"/>
              </a:xfrm>
              <a:prstGeom prst="rect">
                <a:avLst/>
              </a:prstGeom>
              <a:blipFill>
                <a:blip r:embed="rId7"/>
                <a:stretch>
                  <a:fillRect l="-1608" r="-1719" b="-5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9920" y="2095500"/>
            <a:ext cx="4648336" cy="40619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Khi </a:t>
                </a:r>
                <a:r>
                  <a:rPr lang="vi-VN" sz="37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âm,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xuống từ trái sang phải. Góc tạo bởi đường thẳng này và trục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là </a:t>
                </a:r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góc </a:t>
                </a:r>
                <a:r>
                  <a:rPr lang="vi-VN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tù</a:t>
                </a:r>
                <a:r>
                  <a:rPr lang="en-US" sz="37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46" y="6298927"/>
                <a:ext cx="10611737" cy="2654573"/>
              </a:xfrm>
              <a:prstGeom prst="rect">
                <a:avLst/>
              </a:prstGeom>
              <a:blipFill>
                <a:blip r:embed="rId10"/>
                <a:stretch>
                  <a:fillRect l="-1608" r="-1838" b="-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4991100"/>
            <a:ext cx="4237864" cy="4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4400" y="651577"/>
            <a:ext cx="16306799" cy="1824923"/>
            <a:chOff x="533401" y="311863"/>
            <a:chExt cx="16306799" cy="1824923"/>
          </a:xfrm>
        </p:grpSpPr>
        <p:sp>
          <p:nvSpPr>
            <p:cNvPr id="14" name="Rounded Rectangle 13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hàm số bậc nhất có đồ thị là đường thẳng có hệ </a:t>
                  </a:r>
                  <a:r>
                    <a:rPr lang="vi-VN" sz="4000"/>
                    <a:t>số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=− 2</m:t>
                      </m:r>
                    </m:oMath>
                  </a14:m>
                  <a:r>
                    <a:rPr lang="vi-VN" sz="4000" smtClean="0"/>
                    <a:t> </a:t>
                  </a:r>
                  <a:r>
                    <a:rPr lang="vi-VN" sz="4000"/>
                    <a:t>và đi qua điểm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(1; 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a14:m>
                  <a:endParaRPr lang="vi-VN" sz="4000"/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824923"/>
                </a:xfrm>
                <a:prstGeom prst="rect">
                  <a:avLst/>
                </a:prstGeom>
                <a:blipFill>
                  <a:blip r:embed="rId3"/>
                  <a:stretch>
                    <a:fillRect l="-1556" r="-1556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45339"/>
            <a:ext cx="5063134" cy="691212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53006" y="3181705"/>
            <a:ext cx="2026293" cy="1275995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Hàm số bậc nhất cần tìm có dạng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Vì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(1; 2) 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nên ta có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 −2 . 1 + 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6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33436"/>
                <a:ext cx="11353800" cy="4248664"/>
              </a:xfrm>
              <a:prstGeom prst="rect">
                <a:avLst/>
              </a:prstGeom>
              <a:blipFill>
                <a:blip r:embed="rId6"/>
                <a:stretch>
                  <a:fillRect l="-1879" b="-5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79901" y="2476500"/>
            <a:ext cx="1833697" cy="1100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01009">
            <a:off x="-220707" y="8063236"/>
            <a:ext cx="1357819" cy="15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09600" y="5715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1828800"/>
            <a:ext cx="1699260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Tìm hàm số bậc nhất có đồ thị là đường thẳng có hệ số góc là 3 và cắt trục tung tại điểm có tung độ bằng –1.</a:t>
            </a:r>
            <a:endParaRPr lang="vi-VN" sz="3800"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123076" y="3810000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thì hàm số bậc nhất có dạng: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Đồ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thị hàm số cắt trục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điểm có tung độ bằng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, tức là đồ thị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0;−1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−1=3.0+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Hàm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số cần tìm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97019"/>
                <a:ext cx="16992600" cy="4708981"/>
              </a:xfrm>
              <a:prstGeom prst="rect">
                <a:avLst/>
              </a:prstGeom>
              <a:blipFill>
                <a:blip r:embed="rId4"/>
                <a:stretch>
                  <a:fillRect l="-1184" r="-1148" b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348" y="443116"/>
            <a:ext cx="1178666" cy="136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3723">
            <a:off x="17034591" y="8467896"/>
            <a:ext cx="1409290" cy="16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4642" y="218573"/>
            <a:ext cx="4800600" cy="1295401"/>
            <a:chOff x="304800" y="266693"/>
            <a:chExt cx="6438171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3"/>
              <a:ext cx="6438171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55340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7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 LUẬN</a:t>
              </a:r>
              <a:endParaRPr lang="en-US" sz="4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Đường thẳng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 có hệ số góc bằng bao 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nhiêu</a:t>
                </a:r>
                <a:r>
                  <a:rPr kumimoji="0" lang="en-US" altLang="en-US" sz="3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anose="020B0604020202020204" pitchFamily="34" charset="0"/>
                  </a:rPr>
                  <a:t>?</a:t>
                </a:r>
              </a:p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Theo em, bạn nào trả lời đúng, bạn nào trả lời sai? Vì </a:t>
                </a:r>
                <a:r>
                  <a:rPr lang="en-US" sz="3800">
                    <a:solidFill>
                      <a:srgbClr val="000000"/>
                    </a:solidFill>
                    <a:cs typeface="Arial" panose="020B0604020202020204" pitchFamily="34" charset="0"/>
                  </a:rPr>
                  <a:t>sao</a:t>
                </a:r>
                <a:r>
                  <a:rPr lang="en-US" sz="3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?</a:t>
                </a:r>
                <a:endParaRPr lang="en-US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859" y="1638300"/>
                <a:ext cx="7075341" cy="3964162"/>
              </a:xfrm>
              <a:prstGeom prst="rect">
                <a:avLst/>
              </a:prstGeom>
              <a:blipFill>
                <a:blip r:embed="rId4"/>
                <a:stretch>
                  <a:fillRect l="-2842" r="-2756" b="-2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03" y="1868662"/>
            <a:ext cx="10046297" cy="38662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a typeface="Dotum" panose="020B0600000101010101" pitchFamily="34" charset="-127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⟺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hệ số góc của đường thẳng trên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Vuông đúng.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528371"/>
                <a:ext cx="10821582" cy="3263329"/>
              </a:xfrm>
              <a:prstGeom prst="rect">
                <a:avLst/>
              </a:prstGeom>
              <a:blipFill>
                <a:blip r:embed="rId7"/>
                <a:stretch>
                  <a:fillRect l="-1859" b="-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057400" y="5926881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5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800" b="1" i="0" u="none" strike="noStrike" kern="1200" cap="none" spc="0" normalizeH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61" y="8763539"/>
            <a:ext cx="1234481" cy="10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" y="1326297"/>
            <a:ext cx="16459200" cy="7170004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267675" y="286245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 rot="350176">
            <a:off x="15235924" y="6159077"/>
            <a:ext cx="2667000" cy="2363263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1676400" y="3112681"/>
            <a:ext cx="1488853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7500" b="1" smtClean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ĐƯỜNG </a:t>
            </a:r>
            <a:r>
              <a:rPr lang="vi-VN" sz="7500" b="1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THẲNG SONG SONG VÀ ĐƯỜNG THẲNG CẮT NHAU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21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84629" y="466231"/>
            <a:ext cx="11000737" cy="943469"/>
            <a:chOff x="2646572" y="344362"/>
            <a:chExt cx="11000737" cy="943469"/>
          </a:xfrm>
        </p:grpSpPr>
        <p:sp>
          <p:nvSpPr>
            <p:cNvPr id="22" name="Rectangle 21"/>
            <p:cNvSpPr/>
            <p:nvPr/>
          </p:nvSpPr>
          <p:spPr>
            <a:xfrm>
              <a:off x="3958438" y="350971"/>
              <a:ext cx="9688871" cy="936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n-NO" sz="4100" b="1" i="1">
                  <a:solidFill>
                    <a:srgbClr val="C00000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song song</a:t>
              </a: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344362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>
                    <a:solidFill>
                      <a:prstClr val="black"/>
                    </a:solidFill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, vẽ hai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</a:rPr>
                  <a:t>. Có nhận xét gì về vị trí tương đối của hai đường thẳng này?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16" y="1562100"/>
                <a:ext cx="15267226" cy="1800493"/>
              </a:xfrm>
              <a:prstGeom prst="rect">
                <a:avLst/>
              </a:prstGeom>
              <a:blipFill>
                <a:blip r:embed="rId5"/>
                <a:stretch>
                  <a:fillRect l="-1278" r="-12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65483" y="1930520"/>
            <a:ext cx="1556932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3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28074" y="34671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endParaRPr lang="en-US" sz="3700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7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vi-VN" sz="37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7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83" y="4838700"/>
                <a:ext cx="9144000" cy="3826304"/>
              </a:xfrm>
              <a:prstGeom prst="rect">
                <a:avLst/>
              </a:prstGeom>
              <a:blipFill>
                <a:blip r:embed="rId7"/>
                <a:stretch>
                  <a:fillRect l="-1933" r="-206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989" y="3472997"/>
            <a:ext cx="7168011" cy="63187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558" y="8877300"/>
            <a:ext cx="13351042" cy="854465"/>
            <a:chOff x="364958" y="8877300"/>
            <a:chExt cx="13351042" cy="8544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700"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Hai đường thẳng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</m:t>
                      </m:r>
                    </m:oMath>
                  </a14:m>
                  <a:r>
                    <a:rPr lang="vi-VN" sz="3700"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</a:t>
                  </a:r>
                  <a:r>
                    <a:rPr lang="vi-VN" sz="370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song song với nhau.</a:t>
                  </a:r>
                  <a:endParaRPr lang="en-US" sz="37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8877300"/>
                  <a:ext cx="12772214" cy="854465"/>
                </a:xfrm>
                <a:prstGeom prst="rect">
                  <a:avLst/>
                </a:prstGeom>
                <a:blipFill>
                  <a:blip r:embed="rId10"/>
                  <a:stretch>
                    <a:fillRect l="-1479" r="-52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/>
            <p:cNvSpPr/>
            <p:nvPr/>
          </p:nvSpPr>
          <p:spPr>
            <a:xfrm>
              <a:off x="364958" y="9214184"/>
              <a:ext cx="501317" cy="3728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19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504436" y="2417643"/>
            <a:ext cx="3219150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3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3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và</a:t>
                </a:r>
                <a:r>
                  <a:rPr lang="en-US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43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3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3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 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lại; trùng nhau khi </a:t>
                </a:r>
                <a14:m>
                  <m:oMath xmlns:m="http://schemas.openxmlformats.org/officeDocument/2006/math"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3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3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3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3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545" y="3893827"/>
                <a:ext cx="12914932" cy="3459473"/>
              </a:xfrm>
              <a:prstGeom prst="rect">
                <a:avLst/>
              </a:prstGeom>
              <a:blipFill>
                <a:blip r:embed="rId7"/>
                <a:stretch>
                  <a:fillRect l="-1889" r="-1889" b="-3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1028700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129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9800" y="5303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6591300"/>
            <a:ext cx="2438400" cy="28561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ounded Rectangular Callout 23"/>
              <p:cNvSpPr/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Làm thế nào để biết hai đường thẳng </a:t>
                </a:r>
                <a14:m>
                  <m:oMath xmlns:m="http://schemas.openxmlformats.org/officeDocument/2006/math"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3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300" i="1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300" i="1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 </a:t>
                </a:r>
                <a:r>
                  <a:rPr lang="vi-VN" sz="3300" smtClean="0">
                    <a:ea typeface="Calibri" panose="020F0502020204030204" pitchFamily="34" charset="0"/>
                  </a:rPr>
                  <a:t>song </a:t>
                </a:r>
                <a:r>
                  <a:rPr lang="vi-VN" sz="3300">
                    <a:ea typeface="Calibri" panose="020F0502020204030204" pitchFamily="34" charset="0"/>
                  </a:rPr>
                  <a:t>song hay cắt nhau nhỉ?</a:t>
                </a:r>
                <a:endParaRPr lang="en-US" sz="3300"/>
              </a:p>
            </p:txBody>
          </p:sp>
        </mc:Choice>
        <mc:Fallback>
          <p:sp>
            <p:nvSpPr>
              <p:cNvPr id="24" name="Rounded 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62569"/>
                <a:ext cx="5504645" cy="3306482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ular Callout 24"/>
              <p:cNvSpPr/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3300">
                    <a:ea typeface="Calibri" panose="020F0502020204030204" pitchFamily="34" charset="0"/>
                  </a:rPr>
                  <a:t>Cứ vẽ hai đường thẳng nay trong cùng một mặt phẳng tọa độ </a:t>
                </a:r>
                <a14:m>
                  <m:oMath xmlns:m="http://schemas.openxmlformats.org/officeDocument/2006/math"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  <m:r>
                      <a:rPr lang="vi-VN" sz="33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>
                    <a:ea typeface="Calibri" panose="020F0502020204030204" pitchFamily="34" charset="0"/>
                  </a:rPr>
                  <a:t>là biết ngay mà!</a:t>
                </a:r>
                <a:endParaRPr lang="en-US" sz="3300"/>
              </a:p>
            </p:txBody>
          </p:sp>
        </mc:Choice>
        <mc:Fallback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958" y="4182979"/>
                <a:ext cx="4815893" cy="3306482"/>
              </a:xfrm>
              <a:prstGeom prst="wedgeRoundRectCallout">
                <a:avLst>
                  <a:gd name="adj1" fmla="val 15620"/>
                  <a:gd name="adj2" fmla="val 6030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314" y="7565661"/>
            <a:ext cx="2403734" cy="2683239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11734800" y="2705100"/>
            <a:ext cx="6083371" cy="3306482"/>
          </a:xfrm>
          <a:prstGeom prst="wedgeRoundRectCallout">
            <a:avLst>
              <a:gd name="adj1" fmla="val 14666"/>
              <a:gd name="adj2" fmla="val 64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300">
                <a:ea typeface="Calibri" panose="020F0502020204030204" pitchFamily="34" charset="0"/>
              </a:rPr>
              <a:t>Anh có một cách nhanh hơn nhiều mà không cần vẽ hình. Trong bài học này chúng ta cùng tìm hiểu nhé!</a:t>
            </a:r>
            <a:endParaRPr lang="en-US" sz="33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5630582"/>
            <a:ext cx="3210582" cy="3459079"/>
          </a:xfrm>
          <a:prstGeom prst="rect">
            <a:avLst/>
          </a:prstGeom>
        </p:spPr>
      </p:pic>
      <p:sp>
        <p:nvSpPr>
          <p:cNvPr id="30" name="Freeform 8"/>
          <p:cNvSpPr/>
          <p:nvPr/>
        </p:nvSpPr>
        <p:spPr>
          <a:xfrm rot="1045462">
            <a:off x="16385598" y="353921"/>
            <a:ext cx="1518562" cy="1776878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song song với nhau: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; 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=−1+2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43" y="5676900"/>
                <a:ext cx="10551109" cy="4016484"/>
              </a:xfrm>
              <a:prstGeom prst="rect">
                <a:avLst/>
              </a:prstGeom>
              <a:blipFill>
                <a:blip r:embed="rId6"/>
                <a:stretch>
                  <a:fillRect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0853" y="4019905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7800" y="647700"/>
            <a:ext cx="15359910" cy="2902018"/>
            <a:chOff x="1679092" y="800100"/>
            <a:chExt cx="15359910" cy="2902018"/>
          </a:xfrm>
        </p:grpSpPr>
        <p:grpSp>
          <p:nvGrpSpPr>
            <p:cNvPr id="25" name="Group 24"/>
            <p:cNvGrpSpPr/>
            <p:nvPr/>
          </p:nvGrpSpPr>
          <p:grpSpPr>
            <a:xfrm>
              <a:off x="1752600" y="800100"/>
              <a:ext cx="15087600" cy="1985159"/>
              <a:chOff x="2411637" y="1162288"/>
              <a:chExt cx="15087600" cy="198515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1637" y="1490104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4041635" y="1162288"/>
                <a:ext cx="13457602" cy="1985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1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song song với nhau trong các đường thẳng sau:</a:t>
                </a:r>
                <a:endParaRPr kumimoji="0" lang="en-US" altLang="en-US" sz="41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+1;   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=−1−2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=2+2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    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=−1+2</m:t>
                        </m:r>
                        <m:r>
                          <a:rPr lang="vi-VN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410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092" y="2994232"/>
                  <a:ext cx="15359910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0600" y="888852"/>
            <a:ext cx="16306799" cy="1938992"/>
            <a:chOff x="533401" y="311863"/>
            <a:chExt cx="16306799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Ví dụ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 smtClean="0"/>
                    <a:t>Tìm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/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vi-VN" sz="400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+2 </m:t>
                      </m:r>
                      <m:d>
                        <m:d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≠1</m:t>
                          </m:r>
                        </m:e>
                      </m:d>
                    </m:oMath>
                  </a14:m>
                  <a:r>
                    <a:rPr lang="en-US" sz="4000" smtClean="0"/>
                    <a:t> </a:t>
                  </a:r>
                  <a:r>
                    <a:rPr lang="vi-VN" sz="4000" smtClean="0"/>
                    <a:t>song </a:t>
                  </a:r>
                  <a:r>
                    <a:rPr lang="vi-VN" sz="4000"/>
                    <a:t>song với </a:t>
                  </a:r>
                  <a:r>
                    <a:rPr lang="vi-VN" sz="4000"/>
                    <a:t>đường </a:t>
                  </a:r>
                  <a:r>
                    <a:rPr lang="vi-VN" sz="4000" smtClean="0"/>
                    <a:t>thẳng</a:t>
                  </a:r>
                  <a:r>
                    <a:rPr lang="en-US" sz="4000" smtClean="0"/>
                    <a:t>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latin typeface="Cambria Math" panose="02040503050406030204" pitchFamily="18" charset="0"/>
                        </a:rPr>
                        <m:t> = −2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</a:rPr>
                        <m:t>+1.</m:t>
                      </m:r>
                    </m:oMath>
                  </a14:m>
                  <a:endParaRPr lang="vi-VN" sz="4000"/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716000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5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9" y="3418082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Hai đường thẳng đã cho song song với nhau khi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+ 1 = −2</m:t>
                    </m:r>
                  </m:oMath>
                </a14:m>
                <a:r>
                  <a:rPr lang="vi-VN" sz="4000"/>
                  <a:t>, tức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 smtClean="0">
                        <a:latin typeface="Cambria Math" panose="02040503050406030204" pitchFamily="18" charset="0"/>
                      </a:rPr>
                      <m:t> = –3.</m:t>
                    </m:r>
                  </m:oMath>
                </a14:m>
                <a:endParaRPr lang="vi-VN" sz="4000"/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Giá trị này thoả mãn điều kiện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r>
                  <a:rPr lang="vi-VN" sz="4000"/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/>
                  <a:t>Vậy giá trị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/>
                  <a:t> cần tìm là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 = –3</m:t>
                    </m:r>
                  </m:oMath>
                </a14:m>
                <a:r>
                  <a:rPr lang="vi-VN" sz="4000" smtClean="0"/>
                  <a:t>.</a:t>
                </a:r>
                <a:endParaRPr lang="vi-VN" sz="40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7" y="5215109"/>
                <a:ext cx="14575119" cy="3979359"/>
              </a:xfrm>
              <a:prstGeom prst="rect">
                <a:avLst/>
              </a:prstGeom>
              <a:blipFill>
                <a:blip r:embed="rId5"/>
                <a:stretch>
                  <a:fillRect l="-1506" r="-1506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8428749"/>
            <a:ext cx="2010733" cy="158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3949">
            <a:off x="243594" y="3650965"/>
            <a:ext cx="1462859" cy="17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1330" y="789672"/>
            <a:ext cx="10652728" cy="1001028"/>
            <a:chOff x="2646572" y="350971"/>
            <a:chExt cx="10652728" cy="1001028"/>
          </a:xfrm>
        </p:grpSpPr>
        <p:sp>
          <p:nvSpPr>
            <p:cNvPr id="22" name="Rectangle 21"/>
            <p:cNvSpPr/>
            <p:nvPr/>
          </p:nvSpPr>
          <p:spPr>
            <a:xfrm>
              <a:off x="3876528" y="350971"/>
              <a:ext cx="9422772" cy="957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200" b="1" i="1">
                  <a:solidFill>
                    <a:srgbClr val="C00000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Nhận biết hai đường thẳng cắt nhau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72" y="40853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800">
                    <a:solidFill>
                      <a:prstClr val="black"/>
                    </a:solidFill>
                  </a:rPr>
                  <a:t>Cho hai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–1 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–3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. Bằng cách so sánh hai hệ số góc, hãy cho biết hai đường thẳng này có song song hay trùng nhau không.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3449241"/>
                <a:ext cx="16595557" cy="1846659"/>
              </a:xfrm>
              <a:prstGeom prst="rect">
                <a:avLst/>
              </a:prstGeom>
              <a:blipFill>
                <a:blip r:embed="rId5"/>
                <a:stretch>
                  <a:fillRect l="-1175" r="-1175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938464" y="2271299"/>
            <a:ext cx="1949117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97604" y="5676900"/>
            <a:ext cx="1865566" cy="1197974"/>
            <a:chOff x="981393" y="777308"/>
            <a:chExt cx="1858639" cy="12759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22092" y="976785"/>
              <a:ext cx="1419799" cy="72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2≠1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hai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song song</a:t>
                </a: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cũng không trùng nhau.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200900"/>
                <a:ext cx="16595557" cy="1846659"/>
              </a:xfrm>
              <a:prstGeom prst="rect">
                <a:avLst/>
              </a:prstGeom>
              <a:blipFill>
                <a:blip r:embed="rId7"/>
                <a:stretch>
                  <a:fillRect l="-1212" r="-1176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108838" y="2077830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5000" y="1409700"/>
            <a:ext cx="14335106" cy="6951543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7428293" y="2552700"/>
            <a:ext cx="3371437" cy="136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đường thẳng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≠0)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4500" i="1" smtClean="0">
                  <a:effectLst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vi-VN" sz="4500" i="1">
                                <a:effectLst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vi-VN" sz="45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cắt nhau khi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5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5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ngược lại.</a:t>
                </a:r>
                <a:endParaRPr lang="en-US" sz="45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144" y="4152900"/>
                <a:ext cx="13324817" cy="2712346"/>
              </a:xfrm>
              <a:prstGeom prst="rect">
                <a:avLst/>
              </a:prstGeom>
              <a:blipFill>
                <a:blip r:embed="rId7"/>
                <a:stretch>
                  <a:fillRect l="-1921" b="-8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422812" y="943938"/>
            <a:ext cx="2766728" cy="2675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968107" flipH="1">
            <a:off x="1225445" y="6703003"/>
            <a:ext cx="1619297" cy="1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9"/>
          <p:cNvSpPr/>
          <p:nvPr/>
        </p:nvSpPr>
        <p:spPr>
          <a:xfrm rot="629681" flipH="1">
            <a:off x="-632636" y="3985795"/>
            <a:ext cx="2714465" cy="240423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Các đường thẳng cắt nhau là: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=2+2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=1−2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77" y="5295900"/>
                <a:ext cx="10551109" cy="4147930"/>
              </a:xfrm>
              <a:prstGeom prst="rect">
                <a:avLst/>
              </a:prstGeom>
              <a:blipFill>
                <a:blip r:embed="rId6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136869" y="3543300"/>
            <a:ext cx="2026293" cy="1275995"/>
            <a:chOff x="981393" y="777308"/>
            <a:chExt cx="1858639" cy="12759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2995" y="907043"/>
            <a:ext cx="16827331" cy="1874257"/>
            <a:chOff x="1308542" y="1385278"/>
            <a:chExt cx="16827331" cy="1874257"/>
          </a:xfrm>
        </p:grpSpPr>
        <p:grpSp>
          <p:nvGrpSpPr>
            <p:cNvPr id="25" name="Group 24"/>
            <p:cNvGrpSpPr/>
            <p:nvPr/>
          </p:nvGrpSpPr>
          <p:grpSpPr>
            <a:xfrm>
              <a:off x="1308542" y="1385278"/>
              <a:ext cx="16288121" cy="1836277"/>
              <a:chOff x="1967579" y="1747466"/>
              <a:chExt cx="16288121" cy="18362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7579" y="2076688"/>
                <a:ext cx="1513550" cy="1507055"/>
              </a:xfrm>
              <a:prstGeom prst="rect">
                <a:avLst/>
              </a:prstGeom>
            </p:spPr>
          </p:pic>
          <p:sp>
            <p:nvSpPr>
              <p:cNvPr id="18" name="Rectangle 1"/>
              <p:cNvSpPr>
                <a:spLocks noChangeArrowheads="1"/>
              </p:cNvSpPr>
              <p:nvPr/>
            </p:nvSpPr>
            <p:spPr bwMode="auto">
              <a:xfrm>
                <a:off x="3712421" y="1747466"/>
                <a:ext cx="14543279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Tìm các cặp đường thẳng cắt nhau trong các đường thẳng </a:t>
                </a:r>
                <a:r>
                  <a:rPr lang="vi-VN" altLang="en-US" sz="4000">
                    <a:solidFill>
                      <a:srgbClr val="000000"/>
                    </a:solidFill>
                    <a:ea typeface="Open Sans" panose="020B0604020202020204" charset="0"/>
                  </a:rPr>
                  <a:t>sau</a:t>
                </a:r>
                <a:r>
                  <a:rPr lang="vi-VN" altLang="en-US" sz="4000" smtClean="0">
                    <a:solidFill>
                      <a:srgbClr val="000000"/>
                    </a:solidFill>
                    <a:ea typeface="Open Sans" panose="020B0604020202020204" charset="0"/>
                  </a:rPr>
                  <a:t>:</a:t>
                </a:r>
                <a:endParaRPr lang="vi-VN" altLang="en-US" sz="4000">
                  <a:solidFill>
                    <a:srgbClr val="000000"/>
                  </a:solidFill>
                  <a:ea typeface="Open Sans" panose="020B060402020202020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=2+2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      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 1 – 2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7823" y="2476500"/>
                  <a:ext cx="15358050" cy="78303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75534" y="7935301"/>
            <a:ext cx="166435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000" y="1028700"/>
            <a:ext cx="16002000" cy="1938992"/>
            <a:chOff x="533401" y="311863"/>
            <a:chExt cx="16002000" cy="1938992"/>
          </a:xfrm>
        </p:grpSpPr>
        <p:sp>
          <p:nvSpPr>
            <p:cNvPr id="12" name="Rounded Rectangle 11"/>
            <p:cNvSpPr/>
            <p:nvPr/>
          </p:nvSpPr>
          <p:spPr>
            <a:xfrm>
              <a:off x="533401" y="753021"/>
              <a:ext cx="2209799" cy="10376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500"/>
                    </a:spcAft>
                  </a:pPr>
                  <a:r>
                    <a:rPr lang="vi-VN" sz="4000">
                      <a:solidFill>
                        <a:prstClr val="black"/>
                      </a:solidFill>
                    </a:rPr>
                    <a:t>Tìm các giá trị của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 để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 (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) cắt đường thẳng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+ 1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</a:rPr>
                    <a:t>.</a:t>
                  </a:r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1863"/>
                  <a:ext cx="13411201" cy="1938992"/>
                </a:xfrm>
                <a:prstGeom prst="rect">
                  <a:avLst/>
                </a:prstGeom>
                <a:blipFill>
                  <a:blip r:embed="rId3"/>
                  <a:stretch>
                    <a:fillRect l="-1590" r="-1590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8130847" y="3671711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2" y="976785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prstClr val="black"/>
                    </a:solidFill>
                  </a:rPr>
                  <a:t>Hai đường thẳng đã cho cắt nhau khi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prstClr val="black"/>
                    </a:solidFill>
                  </a:rPr>
                  <a:t>Kết hợp với điều kiện đã cho, ta được các giá trị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 cần tìm là</a:t>
                </a:r>
                <a:r>
                  <a:rPr lang="vi-VN" sz="4000">
                    <a:solidFill>
                      <a:prstClr val="black"/>
                    </a:solidFill>
                  </a:rPr>
                  <a:t>: </a:t>
                </a:r>
                <a:endParaRPr lang="en-US" sz="4000" smtClean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smtClean="0">
                    <a:solidFill>
                      <a:prstClr val="black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prstClr val="black"/>
                        </a:solidFill>
                      </a:rPr>
                      <m:t>𝑚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000" i="1">
                        <a:solidFill>
                          <a:prstClr val="black"/>
                        </a:solidFill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</a:rPr>
                  <a:t>.</a:t>
                </a:r>
                <a:endParaRPr lang="vi-VN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435" y="5448300"/>
                <a:ext cx="14575119" cy="3170099"/>
              </a:xfrm>
              <a:prstGeom prst="rect">
                <a:avLst/>
              </a:prstGeom>
              <a:blipFill>
                <a:blip r:embed="rId5"/>
                <a:stretch>
                  <a:fillRect l="-150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997" y="7871097"/>
            <a:ext cx="1655960" cy="190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1851" flipH="1">
            <a:off x="115869" y="2757105"/>
            <a:ext cx="1759156" cy="23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Tìm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 để đồ thị của hai hàm số đã cho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:</a:t>
                </a:r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a) Hai đường thẳng song song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với 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</a:t>
                </a:r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) Hai đường thẳng cắt nhau.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a typeface="Arial" panose="020B0604020202020204" pitchFamily="34" charset="0"/>
                    <a:cs typeface="Times New Roman" panose="02020603050405020304" pitchFamily="18" charset="0"/>
                  </a:rPr>
                  <a:t>Điều kiện để 2 hàm số là hàm số bậc nhất lần lượt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a) Để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8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Vậy với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hai đồ thị của hàm số song song </a:t>
                </a:r>
                <a:r>
                  <a:rPr lang="vi-VN" sz="38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60767"/>
                <a:ext cx="16992600" cy="4683333"/>
              </a:xfrm>
              <a:prstGeom prst="rect">
                <a:avLst/>
              </a:prstGeom>
              <a:blipFill>
                <a:blip r:embed="rId5"/>
                <a:stretch>
                  <a:fillRect l="-1184" b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solidFill>
                      <a:prstClr val="black"/>
                    </a:solidFill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vi-VN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2000" y="533400"/>
            <a:ext cx="3718560" cy="1028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Tìm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của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để đồ thị của hai hàm số đã cho là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Hai đường thẳng song song với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nhau.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638300"/>
                <a:ext cx="16840200" cy="1846659"/>
              </a:xfrm>
              <a:prstGeom prst="rect">
                <a:avLst/>
              </a:prstGeom>
              <a:blipFill>
                <a:blip r:embed="rId3"/>
                <a:stretch>
                  <a:fillRect l="-1194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287508" y="3845447"/>
            <a:ext cx="1965647" cy="1238319"/>
            <a:chOff x="981393" y="777308"/>
            <a:chExt cx="1858639" cy="1275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2" y="976785"/>
              <a:ext cx="1419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Để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cắt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thì: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−1⟺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Kết hợp điều kiện ta thấy, với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đồ thị của hàm số cắt nhau.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24500"/>
                <a:ext cx="13792200" cy="3908762"/>
              </a:xfrm>
              <a:prstGeom prst="rect">
                <a:avLst/>
              </a:prstGeom>
              <a:blipFill>
                <a:blip r:embed="rId5"/>
                <a:stretch>
                  <a:fillRect l="-1458" r="-141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4825">
            <a:off x="-266382" y="3106874"/>
            <a:ext cx="1409290" cy="1604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 hàm số bậc nhất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𝑚𝑥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–1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23900"/>
                <a:ext cx="13273050" cy="677108"/>
              </a:xfrm>
              <a:prstGeom prst="rect">
                <a:avLst/>
              </a:prstGeom>
              <a:blipFill>
                <a:blip r:embed="rId7"/>
                <a:stretch>
                  <a:fillRect l="-15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559" y="7223738"/>
            <a:ext cx="2130999" cy="2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0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642" y="218572"/>
            <a:ext cx="5013158" cy="1295401"/>
            <a:chOff x="304800" y="266692"/>
            <a:chExt cx="6723236" cy="1295401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304800" y="266692"/>
              <a:ext cx="6723236" cy="1295401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06" y="511342"/>
              <a:ext cx="5908125" cy="815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7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Thử</a:t>
              </a:r>
              <a:r>
                <a:rPr kumimoji="0" lang="en-US" sz="47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thách nhỏ</a:t>
              </a:r>
              <a:endParaRPr kumimoji="0" lang="en-US" sz="4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Liệu hai đường thẳng phân biệt có cùng hệ số góc có thể </a:t>
                </a:r>
                <a:r>
                  <a:rPr lang="vi-VN" altLang="en-U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</a:t>
                </a:r>
                <a:r>
                  <a:rPr lang="vi-VN" altLang="en-U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:</a:t>
                </a:r>
                <a:endParaRPr lang="en-US" altLang="en-US" sz="4000" smtClean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a)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không</a:t>
                </a:r>
                <a:r>
                  <a:rPr lang="en-US" sz="40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?</a:t>
                </a:r>
                <a:endParaRPr lang="en-US" sz="40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b) Cùng giao điểm với trục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không?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68" y="1714500"/>
                <a:ext cx="15609741" cy="3170099"/>
              </a:xfrm>
              <a:prstGeom prst="rect">
                <a:avLst/>
              </a:prstGeom>
              <a:blipFill>
                <a:blip r:embed="rId3"/>
                <a:stretch>
                  <a:fillRect l="-1406" b="-44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Hai đường thẳng phân biệt có cùng hệ số góc thì chúng phải song song với nhau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Do </a:t>
                </a:r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mà chúng không thể có cùng giao điểm với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được.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776234"/>
                <a:ext cx="17165526" cy="2939266"/>
              </a:xfrm>
              <a:prstGeom prst="rect">
                <a:avLst/>
              </a:prstGeom>
              <a:blipFill>
                <a:blip r:embed="rId4"/>
                <a:stretch>
                  <a:fillRect l="-1279" r="-1279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8020391" y="50673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0101" y="1685000"/>
            <a:ext cx="2208564" cy="30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4800" y="9689102"/>
            <a:ext cx="18797996" cy="9398998"/>
            <a:chOff x="-228600" y="7810500"/>
            <a:chExt cx="18797996" cy="9398998"/>
          </a:xfrm>
        </p:grpSpPr>
        <p:sp>
          <p:nvSpPr>
            <p:cNvPr id="2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5"/>
          <p:cNvSpPr txBox="1"/>
          <p:nvPr/>
        </p:nvSpPr>
        <p:spPr>
          <a:xfrm>
            <a:off x="6016445" y="470237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 rot="1045462">
            <a:off x="16498345" y="219021"/>
            <a:ext cx="1437927" cy="149808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470574" y="1756708"/>
            <a:ext cx="15721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trình bày cách làm của anh Pi để trả lời câu hỏi của bạn Vuông trong tình huống mở đầu.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02385" y="3945681"/>
            <a:ext cx="2264228" cy="1426419"/>
            <a:chOff x="1104912" y="690519"/>
            <a:chExt cx="2140966" cy="14698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song song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với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vi-VN" sz="40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lang="vi-VN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000" i="1">
                        <a:effectLst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4000" i="1">
                            <a:effectLst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chúng </a:t>
                </a:r>
                <a:r>
                  <a:rPr lang="vi-VN" sz="40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cắt </a:t>
                </a:r>
                <a:r>
                  <a:rPr lang="vi-VN" sz="40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nhau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5" y="5556234"/>
                <a:ext cx="15697081" cy="4006866"/>
              </a:xfrm>
              <a:prstGeom prst="rect">
                <a:avLst/>
              </a:prstGeom>
              <a:blipFill>
                <a:blip r:embed="rId5"/>
                <a:stretch>
                  <a:fillRect l="-1243" r="-1398" b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8724900"/>
            <a:ext cx="989415" cy="11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95400" y="1729872"/>
            <a:ext cx="15763595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300" b="1" ker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CHƯƠNG VII. PHƯƠNG TRÌNH BẬC NHẤT VÀ HÀM SỐ BẬC NHẤT</a:t>
            </a:r>
            <a:endParaRPr lang="en-US" sz="7300" b="1" kern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680" y="5286027"/>
            <a:ext cx="13482639" cy="33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>
                <a:solidFill>
                  <a:srgbClr val="C00000"/>
                </a:solidFill>
                <a:cs typeface="Arial" panose="020B0604020202020204" pitchFamily="34" charset="0"/>
              </a:rPr>
              <a:t>BÀI 29. HỆ SỐ GÓC CỦA ĐƯỜNG THẲNG </a:t>
            </a:r>
            <a:endParaRPr lang="en-US" sz="75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0238553">
            <a:off x="511361" y="795863"/>
            <a:ext cx="1803438" cy="2081271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38174" y="7132587"/>
            <a:ext cx="2335476" cy="2861226"/>
          </a:xfrm>
          <a:custGeom>
            <a:avLst/>
            <a:gdLst/>
            <a:ahLst/>
            <a:cxnLst/>
            <a:rect l="l" t="t" r="r" b="b"/>
            <a:pathLst>
              <a:path w="2335476" h="2861226">
                <a:moveTo>
                  <a:pt x="0" y="0"/>
                </a:moveTo>
                <a:lnTo>
                  <a:pt x="2335476" y="0"/>
                </a:lnTo>
                <a:lnTo>
                  <a:pt x="2335476" y="2861226"/>
                </a:lnTo>
                <a:lnTo>
                  <a:pt x="0" y="2861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709154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2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5" y="5676900"/>
            <a:ext cx="11056079" cy="174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80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0"/>
            <a:ext cx="3032091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0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517707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5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5000">
                    <a:effectLst/>
                    <a:ea typeface="Arial" panose="020B0604020202020204" pitchFamily="34" charset="0"/>
                  </a:rPr>
                  <a:t>	</a:t>
                </a:r>
                <a:endParaRPr lang="en-US" sz="5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517707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5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5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 b="-2128"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5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 </a:t>
                </a:r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 số góc của đường thẳng </a:t>
                </a:r>
                <a14:m>
                  <m:oMath xmlns:m="http://schemas.openxmlformats.org/officeDocument/2006/math"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5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5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5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381" y="114300"/>
                <a:ext cx="15119838" cy="1375518"/>
              </a:xfrm>
              <a:prstGeom prst="roundRect">
                <a:avLst/>
              </a:prstGeom>
              <a:blipFill>
                <a:blip r:embed="rId12"/>
                <a:stretch>
                  <a:fillRect b="-8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114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500" smtClean="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45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5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5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83439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1" y="5147418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5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fr-FR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đồ thị hàm số là đường thẳng có hệ số góc bằng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điểm </a:t>
                </a:r>
                <a14:m>
                  <m:oMath xmlns:m="http://schemas.openxmlformats.org/officeDocument/2006/math">
                    <m:r>
                      <a:rPr lang="vi-VN" sz="45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(0;1)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4" y="114300"/>
                <a:ext cx="16361019" cy="1714500"/>
              </a:xfrm>
              <a:prstGeom prst="roundRect">
                <a:avLst/>
              </a:prstGeom>
              <a:blipFill>
                <a:blip r:embed="rId12"/>
                <a:stretch>
                  <a:fillRect l="-707" t="-6667" r="-521" b="-2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9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effectLst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00" y="6629400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ea typeface="Times New Roman" panose="02020603050405020304" pitchFamily="18" charset="0"/>
                <a:cs typeface="Times New Roman" panose="02020603050405020304" pitchFamily="18" charset="0"/>
              </a:rPr>
              <a:t>D. Không xác định được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30000"/>
                  </a:lnSpc>
                </a:pPr>
                <a:r>
                  <a:rPr lang="fr-FR" sz="4000" b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Tìm giá trị của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 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≠−1)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42" y="58949"/>
                <a:ext cx="16205481" cy="2021311"/>
              </a:xfrm>
              <a:prstGeom prst="roundRect">
                <a:avLst/>
              </a:prstGeom>
              <a:blipFill>
                <a:blip r:embed="rId11"/>
                <a:stretch>
                  <a:fillRect l="-376" b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44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âu TL A"/>
              <p:cNvSpPr/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6629400"/>
                <a:ext cx="4457700" cy="13944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âu TL C"/>
              <p:cNvSpPr/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55" y="8343900"/>
                <a:ext cx="4457700" cy="13944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âu TL B"/>
              <p:cNvSpPr/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8345325"/>
                <a:ext cx="4457700" cy="13944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âu TL D"/>
              <p:cNvSpPr/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vi-VN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6629400"/>
                <a:ext cx="4457700" cy="13944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2" y="5147418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5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hàm số bậc nhất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biết rằng đồ thị của nó song song với đường thẳng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đi qua gốc tọa độ.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12"/>
                <a:stretch>
                  <a:fillRect l="-359" r="-215" b="-7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07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3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5" y="2400300"/>
            <a:ext cx="3032091" cy="2747118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284555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A</a:t>
            </a:r>
            <a:r>
              <a:rPr lang="vi-VN" sz="4100">
                <a:ea typeface="Arial" panose="020B0604020202020204" pitchFamily="34" charset="0"/>
              </a:rPr>
              <a:t>. </a:t>
            </a:r>
            <a:r>
              <a:rPr lang="vi-VN" sz="4100" smtClean="0">
                <a:ea typeface="Arial" panose="020B0604020202020204" pitchFamily="34" charset="0"/>
              </a:rPr>
              <a:t>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3284555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C. −7</a:t>
            </a:r>
            <a:r>
              <a:rPr lang="vi-VN" sz="4100">
                <a:ea typeface="Arial" panose="020B0604020202020204" pitchFamily="34" charset="0"/>
              </a:rPr>
              <a:t> 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10629900" y="66294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100">
                <a:ea typeface="Arial" panose="020B0604020202020204" pitchFamily="34" charset="0"/>
              </a:rPr>
              <a:t>B</a:t>
            </a:r>
            <a:r>
              <a:rPr lang="vi-VN" sz="4100">
                <a:ea typeface="Arial" panose="020B0604020202020204" pitchFamily="34" charset="0"/>
              </a:rPr>
              <a:t>. </a:t>
            </a:r>
            <a:r>
              <a:rPr lang="vi-VN" sz="4100" smtClean="0">
                <a:ea typeface="Arial" panose="020B0604020202020204" pitchFamily="34" charset="0"/>
              </a:rPr>
              <a:t>11</a:t>
            </a:r>
            <a:endParaRPr lang="en-US" sz="4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10629900" y="8343900"/>
            <a:ext cx="4457700" cy="139446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4100">
                <a:ea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  <a:endParaRPr lang="en-US" sz="410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7543801" y="5167266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2" y="5143500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pic>
        <p:nvPicPr>
          <p:cNvPr id="16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43786" y="2541064"/>
            <a:ext cx="3842351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/>
              <p:cNvSpPr/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42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5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 qua điểm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(−1; 2)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Hệ số góc của đường thẳng </a:t>
                </a:r>
                <a14:m>
                  <m:oMath xmlns:m="http://schemas.openxmlformats.org/officeDocument/2006/math"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63" y="77176"/>
                <a:ext cx="16976558" cy="1910615"/>
              </a:xfrm>
              <a:prstGeom prst="roundRect">
                <a:avLst/>
              </a:prstGeom>
              <a:blipFill>
                <a:blip r:embed="rId8"/>
                <a:stretch>
                  <a:fillRect l="-466" r="-323" b="-10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54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7646" y="7068874"/>
            <a:ext cx="2125267" cy="28239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7.30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đi qua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(1; – 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1091580"/>
                <a:ext cx="15829547" cy="1839606"/>
              </a:xfrm>
              <a:prstGeom prst="rect">
                <a:avLst/>
              </a:prstGeom>
              <a:blipFill>
                <a:blip r:embed="rId6"/>
                <a:stretch>
                  <a:fillRect l="-1387" r="-138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993393" y="3412724"/>
            <a:ext cx="2264228" cy="1426419"/>
            <a:chOff x="1104912" y="690519"/>
            <a:chExt cx="2140966" cy="14698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 thẳng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1;−2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−2=3.1+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66" y="5219700"/>
                <a:ext cx="15625233" cy="4016484"/>
              </a:xfrm>
              <a:prstGeom prst="rect">
                <a:avLst/>
              </a:prstGeom>
              <a:blipFill>
                <a:blip r:embed="rId8"/>
                <a:stretch>
                  <a:fillRect l="-1405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79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7"/>
          <p:cNvGrpSpPr/>
          <p:nvPr/>
        </p:nvGrpSpPr>
        <p:grpSpPr>
          <a:xfrm>
            <a:off x="425116" y="419100"/>
            <a:ext cx="17449800" cy="9448800"/>
            <a:chOff x="0" y="0"/>
            <a:chExt cx="4521135" cy="2620190"/>
          </a:xfrm>
        </p:grpSpPr>
        <p:sp>
          <p:nvSpPr>
            <p:cNvPr id="14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5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200" y="8496920"/>
            <a:ext cx="1180686" cy="13709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7.31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0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40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cs typeface="Arial" panose="020B0604020202020204" pitchFamily="34" charset="0"/>
                  </a:rPr>
                  <a:t>Tìm hàm số bậc nhất có đồ thị là đường thẳng có hệ số góc là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–2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 và cắt trục hoành tại điểm có hoành độ bằng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.</a:t>
                </a:r>
                <a:endParaRPr lang="en-US" sz="4000" smtClean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918508"/>
                <a:ext cx="15829547" cy="1938992"/>
              </a:xfrm>
              <a:prstGeom prst="rect">
                <a:avLst/>
              </a:prstGeom>
              <a:blipFill>
                <a:blip r:embed="rId6"/>
                <a:stretch>
                  <a:fillRect l="-1387" r="-13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8020391" y="3314700"/>
            <a:ext cx="2264228" cy="1426419"/>
            <a:chOff x="1104912" y="690519"/>
            <a:chExt cx="2140966" cy="146981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cần tìm có dạng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cắt trục hoành tại điểm có hoành độ bằng 3 nên ta có: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0=−2 . 3+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734" y="5165616"/>
                <a:ext cx="16250511" cy="4016484"/>
              </a:xfrm>
              <a:prstGeom prst="rect">
                <a:avLst/>
              </a:prstGeom>
              <a:blipFill>
                <a:blip r:embed="rId8"/>
                <a:stretch>
                  <a:fillRect l="-1351" b="-2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4" y="3069933"/>
            <a:ext cx="1786118" cy="16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28600" y="266700"/>
            <a:ext cx="17754600" cy="97536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423" y="3869618"/>
            <a:ext cx="1568775" cy="1807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7.32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Hãy chỉ ra các cặp đường thẳng song song với nhau và các cặp đường thẳng cắt nhau trong các đường thẳng </a:t>
                </a:r>
                <a:r>
                  <a:rPr lang="vi-VN" sz="3800">
                    <a:cs typeface="Arial" panose="020B0604020202020204" pitchFamily="34" charset="0"/>
                  </a:rPr>
                  <a:t>sau</a:t>
                </a:r>
                <a:r>
                  <a:rPr lang="vi-VN" sz="3800" smtClean="0">
                    <a:cs typeface="Arial" panose="020B0604020202020204" pitchFamily="34" charset="0"/>
                  </a:rPr>
                  <a:t>.</a:t>
                </a:r>
                <a:endParaRPr lang="en-US" sz="3800" smtClean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+2;            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vi-VN" sz="38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2900"/>
                <a:ext cx="17425757" cy="2723823"/>
              </a:xfrm>
              <a:prstGeom prst="rect">
                <a:avLst/>
              </a:prstGeom>
              <a:blipFill>
                <a:blip r:embed="rId4"/>
                <a:stretch>
                  <a:fillRect l="-1155" r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song song là: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(vì có cùng hệ số góc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cặp đường thẳng cắt nhau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93" y="5177167"/>
                <a:ext cx="17215213" cy="4614533"/>
              </a:xfrm>
              <a:prstGeom prst="rect">
                <a:avLst/>
              </a:prstGeom>
              <a:blipFill>
                <a:blip r:embed="rId5"/>
                <a:stretch>
                  <a:fillRect l="-1169" r="-1169" b="-4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973785" y="3314700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8"/>
          <p:cNvSpPr/>
          <p:nvPr/>
        </p:nvSpPr>
        <p:spPr>
          <a:xfrm rot="1045462">
            <a:off x="-34304" y="3520017"/>
            <a:ext cx="1214526" cy="1323120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372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5276" y="5193302"/>
            <a:ext cx="18797996" cy="9398998"/>
            <a:chOff x="-228600" y="7810500"/>
            <a:chExt cx="18797996" cy="9398998"/>
          </a:xfrm>
        </p:grpSpPr>
        <p:sp>
          <p:nvSpPr>
            <p:cNvPr id="25" name="Freeform 2"/>
            <p:cNvSpPr/>
            <p:nvPr/>
          </p:nvSpPr>
          <p:spPr>
            <a:xfrm>
              <a:off x="-228600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6" name="Freeform 3"/>
            <p:cNvSpPr/>
            <p:nvPr/>
          </p:nvSpPr>
          <p:spPr>
            <a:xfrm>
              <a:off x="9170398" y="7810500"/>
              <a:ext cx="9398998" cy="9398998"/>
            </a:xfrm>
            <a:custGeom>
              <a:avLst/>
              <a:gdLst/>
              <a:ahLst/>
              <a:cxnLst/>
              <a:rect l="l" t="t" r="r" b="b"/>
              <a:pathLst>
                <a:path w="9398998" h="9398998">
                  <a:moveTo>
                    <a:pt x="0" y="0"/>
                  </a:moveTo>
                  <a:lnTo>
                    <a:pt x="9398998" y="0"/>
                  </a:lnTo>
                  <a:lnTo>
                    <a:pt x="9398998" y="9398998"/>
                  </a:lnTo>
                  <a:lnTo>
                    <a:pt x="0" y="9398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86266" y="87655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71342" y="-3924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516510" y="669070"/>
            <a:ext cx="17217996" cy="881783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32"/>
          <p:cNvSpPr txBox="1"/>
          <p:nvPr/>
        </p:nvSpPr>
        <p:spPr>
          <a:xfrm>
            <a:off x="4925903" y="1672320"/>
            <a:ext cx="839920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9"/>
              </a:lnSpc>
            </a:pPr>
            <a:r>
              <a:rPr lang="vi-VN" sz="6600" b="1" spc="116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spc="116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6"/>
          <p:cNvSpPr txBox="1"/>
          <p:nvPr/>
        </p:nvSpPr>
        <p:spPr>
          <a:xfrm>
            <a:off x="4500131" y="3665778"/>
            <a:ext cx="11674143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Hệ số góc của đường thẳng 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7"/>
          <p:cNvSpPr txBox="1"/>
          <p:nvPr/>
        </p:nvSpPr>
        <p:spPr>
          <a:xfrm>
            <a:off x="4500130" y="5909681"/>
            <a:ext cx="11674143" cy="1862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300" b="1" spc="80">
                <a:cs typeface="Arial" panose="020B0604020202020204" pitchFamily="34" charset="0"/>
              </a:rPr>
              <a:t>Đường thẳng song song và đường thẳng cắt nhau</a:t>
            </a:r>
            <a:endParaRPr lang="en-US" sz="4300" b="1" spc="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lded Corner 19"/>
          <p:cNvSpPr/>
          <p:nvPr/>
        </p:nvSpPr>
        <p:spPr>
          <a:xfrm>
            <a:off x="2601416" y="3619500"/>
            <a:ext cx="1400178" cy="1261199"/>
          </a:xfrm>
          <a:prstGeom prst="foldedCorner">
            <a:avLst/>
          </a:prstGeom>
          <a:solidFill>
            <a:srgbClr val="5BB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olded Corner 20"/>
          <p:cNvSpPr/>
          <p:nvPr/>
        </p:nvSpPr>
        <p:spPr>
          <a:xfrm>
            <a:off x="2601416" y="6256039"/>
            <a:ext cx="1400178" cy="1261199"/>
          </a:xfrm>
          <a:prstGeom prst="foldedCorner">
            <a:avLst/>
          </a:prstGeom>
          <a:solidFill>
            <a:srgbClr val="FFC1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828" y="7248906"/>
            <a:ext cx="2226214" cy="289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0" y="607272"/>
            <a:ext cx="1568378" cy="2083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32001" y="2552700"/>
            <a:ext cx="11056079" cy="23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1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1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443" y="6251608"/>
            <a:ext cx="4641110" cy="27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32395" y="3749371"/>
            <a:ext cx="2118178" cy="10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852" y="8961360"/>
            <a:ext cx="1014454" cy="1118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7.33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Cho hàm số bậc nhất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–5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=(2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 Tìm các giá trị của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 để đồ thị của hai hàm số </a:t>
                </a:r>
                <a:r>
                  <a:rPr lang="vi-VN" sz="3800">
                    <a:cs typeface="Arial" panose="020B0604020202020204" pitchFamily="34" charset="0"/>
                  </a:rPr>
                  <a:t>là</a:t>
                </a:r>
                <a:r>
                  <a:rPr lang="vi-VN" sz="3800" smtClean="0">
                    <a:cs typeface="Arial" panose="020B0604020202020204" pitchFamily="34" charset="0"/>
                  </a:rPr>
                  <a:t>:</a:t>
                </a:r>
                <a:endParaRPr lang="vi-VN" sz="38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cs typeface="Arial" panose="020B0604020202020204" pitchFamily="34" charset="0"/>
                  </a:rPr>
                  <a:t>a) Hai đường thẳng song song </a:t>
                </a:r>
                <a:r>
                  <a:rPr lang="vi-VN" sz="3800">
                    <a:cs typeface="Arial" panose="020B0604020202020204" pitchFamily="34" charset="0"/>
                  </a:rPr>
                  <a:t>với </a:t>
                </a:r>
                <a:r>
                  <a:rPr lang="vi-VN" sz="3800" smtClean="0">
                    <a:cs typeface="Arial" panose="020B0604020202020204" pitchFamily="34" charset="0"/>
                  </a:rPr>
                  <a:t>nhau.</a:t>
                </a:r>
                <a:r>
                  <a:rPr lang="en-US" sz="3800" smtClean="0">
                    <a:cs typeface="Arial" panose="020B0604020202020204" pitchFamily="34" charset="0"/>
                  </a:rPr>
                  <a:t>		       </a:t>
                </a:r>
                <a:r>
                  <a:rPr lang="vi-VN" sz="3800" smtClean="0">
                    <a:cs typeface="Arial" panose="020B0604020202020204" pitchFamily="34" charset="0"/>
                  </a:rPr>
                  <a:t>b</a:t>
                </a:r>
                <a:r>
                  <a:rPr lang="vi-VN" sz="3800">
                    <a:cs typeface="Arial" panose="020B0604020202020204" pitchFamily="34" charset="0"/>
                  </a:rPr>
                  <a:t>) Hai đường thẳng cắt nhau.</a:t>
                </a: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" y="342900"/>
                <a:ext cx="17425757" cy="2723823"/>
              </a:xfrm>
              <a:prstGeom prst="rect">
                <a:avLst/>
              </a:prstGeom>
              <a:blipFill>
                <a:blip r:embed="rId5"/>
                <a:stretch>
                  <a:fillRect l="-1154" r="-1119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998273" y="3314700"/>
            <a:ext cx="2264228" cy="1426419"/>
            <a:chOff x="1104912" y="690519"/>
            <a:chExt cx="2140966" cy="14698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đường thẳng đã cho song song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(TMĐK)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giá trị 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cần </a:t>
                </a: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Hai đường thẳng cắt nhau khi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kiện, ta được: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</m:t>
                    </m:r>
                    <m:f>
                      <m:f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2" y="4723735"/>
                <a:ext cx="17026483" cy="5249386"/>
              </a:xfrm>
              <a:prstGeom prst="rect">
                <a:avLst/>
              </a:prstGeom>
              <a:blipFill>
                <a:blip r:embed="rId7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04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0" y="9061139"/>
            <a:ext cx="1219200" cy="959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949">
            <a:off x="16429147" y="2373366"/>
            <a:ext cx="1462859" cy="1791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7.34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8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8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8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800">
                    <a:cs typeface="Arial" panose="020B0604020202020204" pitchFamily="34" charset="0"/>
                  </a:rPr>
                  <a:t>Tìm hàm số bậc nhất có đồ thị là đường thẳng song song với đường thẳng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–3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smtClean="0"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cs typeface="Arial" panose="020B0604020202020204" pitchFamily="34" charset="0"/>
                  </a:rPr>
                  <a:t>và đi qua điểm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6) </m:t>
                    </m:r>
                  </m:oMath>
                </a14:m>
                <a:r>
                  <a:rPr lang="vi-VN" sz="380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0" y="553641"/>
                <a:ext cx="16374999" cy="1846659"/>
              </a:xfrm>
              <a:prstGeom prst="rect">
                <a:avLst/>
              </a:prstGeom>
              <a:blipFill>
                <a:blip r:embed="rId5"/>
                <a:stretch>
                  <a:fillRect l="-1229" r="-1229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8011885" y="2574081"/>
            <a:ext cx="2264228" cy="1426419"/>
            <a:chOff x="1104912" y="690519"/>
            <a:chExt cx="2140966" cy="146981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22091" y="976784"/>
              <a:ext cx="1900268" cy="697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hàm 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cầ</a:t>
                </a: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đồ thị của hàm số song song với đường 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≠1)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hàm số đi qua điểm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ta có: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6=−3 . 2+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(TMĐK)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hàm số cần tìm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9100"/>
                <a:ext cx="16764000" cy="5355312"/>
              </a:xfrm>
              <a:prstGeom prst="rect">
                <a:avLst/>
              </a:prstGeom>
              <a:blipFill>
                <a:blip r:embed="rId7"/>
                <a:stretch>
                  <a:fillRect l="-1200" r="-1200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11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90298">
            <a:off x="812714" y="8438609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428" y="8231470"/>
            <a:ext cx="1024360" cy="14711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7.35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 – </a:t>
                </a:r>
                <a:r>
                  <a:rPr lang="vi-VN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3900" b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3900" b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900" b="1" smtClean="0">
                    <a:solidFill>
                      <a:schemeClr val="tx2"/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900">
                    <a:cs typeface="Arial" panose="020B0604020202020204" pitchFamily="34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cho hai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</m:t>
                    </m:r>
                  </m:oMath>
                </a14:m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a) Vẽ hai đường thẳng đã cho trên cùng mặt phẳng tọa </a:t>
                </a:r>
                <a:r>
                  <a:rPr lang="vi-VN" sz="3900">
                    <a:cs typeface="Arial" panose="020B0604020202020204" pitchFamily="34" charset="0"/>
                  </a:rPr>
                  <a:t>độ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b) Tìm giao điểm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của hai đường thẳng đã </a:t>
                </a:r>
                <a:r>
                  <a:rPr lang="vi-VN" sz="3900">
                    <a:cs typeface="Arial" panose="020B0604020202020204" pitchFamily="34" charset="0"/>
                  </a:rPr>
                  <a:t>cho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c) Gọi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. Chứng minh rằng tam </a:t>
                </a:r>
                <a:r>
                  <a:rPr lang="vi-VN" sz="3900">
                    <a:cs typeface="Arial" panose="020B0604020202020204" pitchFamily="34" charset="0"/>
                  </a:rPr>
                  <a:t>giác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𝑂𝐴𝐵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, tức hai đường </a:t>
                </a:r>
                <a:r>
                  <a:rPr lang="vi-VN" sz="3900">
                    <a:cs typeface="Arial" panose="020B0604020202020204" pitchFamily="34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–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+2 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vuông góc với </a:t>
                </a:r>
                <a:r>
                  <a:rPr lang="vi-VN" sz="3900">
                    <a:cs typeface="Arial" panose="020B0604020202020204" pitchFamily="34" charset="0"/>
                  </a:rPr>
                  <a:t>nhau</a:t>
                </a:r>
                <a:r>
                  <a:rPr lang="vi-VN" sz="3900" smtClean="0">
                    <a:cs typeface="Arial" panose="020B0604020202020204" pitchFamily="34" charset="0"/>
                  </a:rPr>
                  <a:t>.</a:t>
                </a:r>
                <a:endParaRPr lang="vi-VN" sz="39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>
                    <a:cs typeface="Arial" panose="020B0604020202020204" pitchFamily="34" charset="0"/>
                  </a:rPr>
                  <a:t>d) Có nhận xét gì về tích hai hệ số góc của hai đường thẳng đã cho?</a:t>
                </a: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850" y="926227"/>
                <a:ext cx="15350300" cy="7798673"/>
              </a:xfrm>
              <a:prstGeom prst="rect">
                <a:avLst/>
              </a:prstGeom>
              <a:blipFill>
                <a:blip r:embed="rId5"/>
                <a:stretch>
                  <a:fillRect l="-1350" r="-1350" b="-2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87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1866900"/>
                <a:ext cx="8554792" cy="3677930"/>
              </a:xfrm>
              <a:prstGeom prst="rect">
                <a:avLst/>
              </a:prstGeom>
              <a:blipFill>
                <a:blip r:embed="rId4"/>
                <a:stretch>
                  <a:fillRect l="-2350" r="-2279" b="-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1104900"/>
            <a:ext cx="6830150" cy="5983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8200" y="7658100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Phương trình hoành độ giao điểm của hai đường thẳng đã cho: </a:t>
                </a:r>
                <a:endParaRPr lang="en-US" sz="380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hai đường thẳng cắt nhau tại điểm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lang="en-US" sz="380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008" y="5753100"/>
                <a:ext cx="10277078" cy="3600986"/>
              </a:xfrm>
              <a:prstGeom prst="rect">
                <a:avLst/>
              </a:prstGeom>
              <a:blipFill>
                <a:blip r:embed="rId8"/>
                <a:stretch>
                  <a:fillRect l="-1957" r="-195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1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54998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44000" y="5539002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25642" y="619935"/>
            <a:ext cx="16992600" cy="9019365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5270" y="190500"/>
            <a:ext cx="2264228" cy="1426419"/>
            <a:chOff x="1104912" y="690519"/>
            <a:chExt cx="2140966" cy="1469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12" y="690519"/>
              <a:ext cx="2140966" cy="14698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2091" y="976784"/>
              <a:ext cx="1900268" cy="72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098" y="822256"/>
            <a:ext cx="1247015" cy="1790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Cho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được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+2=0⟺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7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0;2</m:t>
                        </m:r>
                      </m:e>
                    </m:d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chung;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𝑂𝐵𝐴</m:t>
                        </m:r>
                      </m:e>
                    </m:acc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𝑂𝐶𝐴</m:t>
                        </m:r>
                      </m:e>
                    </m:acc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</a:t>
                </a:r>
                <a:r>
                  <a: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7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 </a:t>
                </a: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=1.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37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hai đường thẳng vuông góc với nhau thì tích hai hệ số góc bằng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vi-VN" sz="37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859" y="1562100"/>
                <a:ext cx="16114166" cy="8012835"/>
              </a:xfrm>
              <a:prstGeom prst="rect">
                <a:avLst/>
              </a:prstGeom>
              <a:blipFill>
                <a:blip r:embed="rId5"/>
                <a:stretch>
                  <a:fillRect l="-1211" b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0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2871" y="523374"/>
            <a:ext cx="17419268" cy="9428246"/>
          </a:xfrm>
          <a:custGeom>
            <a:avLst/>
            <a:gdLst/>
            <a:ahLst/>
            <a:cxnLst/>
            <a:rect l="l" t="t" r="r" b="b"/>
            <a:pathLst>
              <a:path w="9485648" h="5857388">
                <a:moveTo>
                  <a:pt x="0" y="0"/>
                </a:moveTo>
                <a:lnTo>
                  <a:pt x="9485648" y="0"/>
                </a:lnTo>
                <a:lnTo>
                  <a:pt x="9485648" y="5857388"/>
                </a:lnTo>
                <a:lnTo>
                  <a:pt x="0" y="585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5862755" y="7417104"/>
            <a:ext cx="1778737" cy="218425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32"/>
          <p:cNvSpPr txBox="1"/>
          <p:nvPr/>
        </p:nvSpPr>
        <p:spPr>
          <a:xfrm>
            <a:off x="3870334" y="755984"/>
            <a:ext cx="1015290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vi-VN" sz="6600" b="1" spc="147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spc="147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2794919" y="2704756"/>
            <a:ext cx="1465387" cy="1465387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2794919" y="4886029"/>
            <a:ext cx="1465387" cy="1465387"/>
          </a:xfrm>
          <a:prstGeom prst="foldedCorner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2794919" y="7107113"/>
            <a:ext cx="1465387" cy="1465387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vi-VN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2797" y="2923290"/>
            <a:ext cx="10453271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Ôn lại các kiến thức đã học trong bài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4776" y="5059395"/>
            <a:ext cx="11790624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smtClean="0">
                <a:cs typeface="Arial" panose="020B0604020202020204" pitchFamily="34" charset="0"/>
              </a:rPr>
              <a:t>Hoàn </a:t>
            </a:r>
            <a:r>
              <a:rPr lang="vi-VN" sz="4200">
                <a:cs typeface="Arial" panose="020B0604020202020204" pitchFamily="34" charset="0"/>
              </a:rPr>
              <a:t>thành các bài tập trong SBT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2797" y="7308891"/>
            <a:ext cx="104532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200" b="1">
                <a:cs typeface="Arial" panose="020B0604020202020204" pitchFamily="34" charset="0"/>
              </a:rPr>
              <a:t>Bài </a:t>
            </a:r>
            <a:r>
              <a:rPr lang="en-US" sz="4200" b="1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4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54144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062143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46493" y="-3670799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2"/>
          <p:cNvGrpSpPr/>
          <p:nvPr/>
        </p:nvGrpSpPr>
        <p:grpSpPr>
          <a:xfrm>
            <a:off x="1219200" y="1409700"/>
            <a:ext cx="15925800" cy="7696200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chemeClr val="bg1"/>
            </a:solidFill>
            <a:ln w="209550">
              <a:solidFill>
                <a:srgbClr val="FFCB7C"/>
              </a:solidFill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09900" y="2171700"/>
            <a:ext cx="1234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vi-VN" sz="8000" b="1" kern="0" smtClean="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HẸN GẶP LẠI CÁC EM TRONG TIẾT HỌC SAU!</a:t>
            </a:r>
            <a:endParaRPr lang="vi-VN" sz="8000" b="1" kern="0">
              <a:solidFill>
                <a:srgbClr val="1F497D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Freeform 8"/>
          <p:cNvSpPr/>
          <p:nvPr/>
        </p:nvSpPr>
        <p:spPr>
          <a:xfrm>
            <a:off x="871635" y="6608689"/>
            <a:ext cx="3723274" cy="2857613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6770" y="7111406"/>
            <a:ext cx="2774219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54144" y="-302727"/>
            <a:ext cx="8733856" cy="4792704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62294" y="1326296"/>
            <a:ext cx="12363413" cy="7634407"/>
          </a:xfrm>
          <a:custGeom>
            <a:avLst/>
            <a:gdLst/>
            <a:ahLst/>
            <a:cxnLst/>
            <a:rect l="l" t="t" r="r" b="b"/>
            <a:pathLst>
              <a:path w="12363413" h="7634407">
                <a:moveTo>
                  <a:pt x="0" y="0"/>
                </a:moveTo>
                <a:lnTo>
                  <a:pt x="12363412" y="0"/>
                </a:lnTo>
                <a:lnTo>
                  <a:pt x="12363412" y="7634408"/>
                </a:lnTo>
                <a:lnTo>
                  <a:pt x="0" y="76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1978263" y="7554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335000" y="5550382"/>
            <a:ext cx="3681603" cy="3321026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3615960" y="3099447"/>
            <a:ext cx="1105607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HỆ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 </a:t>
            </a:r>
            <a:endParaRPr lang="en-US" sz="7500" b="1" smtClean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7500" b="1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</a:t>
            </a:r>
            <a:r>
              <a:rPr lang="vi-VN" sz="7500" b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ĐƯỜNG THẲNG</a:t>
            </a:r>
            <a:endParaRPr lang="en-US" sz="750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-246493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9152505" y="4798768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8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6918" y="495300"/>
            <a:ext cx="15545682" cy="965577"/>
            <a:chOff x="408861" y="342900"/>
            <a:chExt cx="15545682" cy="9655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4100" b="1" i="1" smtClean="0">
                      <a:solidFill>
                        <a:srgbClr val="C00000"/>
                      </a:solidFill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Góc tạo bởi đường thẳng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𝒂𝒙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 và trục </a:t>
                  </a:r>
                  <a14:m>
                    <m:oMath xmlns:m="http://schemas.openxmlformats.org/officeDocument/2006/math">
                      <m:r>
                        <a:rPr lang="vi-VN" sz="4100" b="1" i="1">
                          <a:solidFill>
                            <a:srgbClr val="C00000"/>
                          </a:solidFill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𝑶𝒙</m:t>
                      </m:r>
                    </m:oMath>
                  </a14:m>
                  <a:r>
                    <a:rPr lang="vi-VN" sz="4100" b="1" i="1">
                      <a:solidFill>
                        <a:srgbClr val="C00000"/>
                      </a:solidFill>
                      <a:effectLst/>
                      <a:ea typeface="Dotum" panose="020B0600000101010101" pitchFamily="34" charset="-127"/>
                      <a:cs typeface="Times New Roman" panose="02020603050405020304" pitchFamily="18" charset="0"/>
                    </a:rPr>
                    <a:t>.</a:t>
                  </a:r>
                  <a:endParaRPr lang="en-US" sz="4100">
                    <a:solidFill>
                      <a:srgbClr val="C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204" y="350971"/>
                  <a:ext cx="14303339" cy="957506"/>
                </a:xfrm>
                <a:prstGeom prst="rect">
                  <a:avLst/>
                </a:prstGeom>
                <a:blipFill>
                  <a:blip r:embed="rId3"/>
                  <a:stretch>
                    <a:fillRect l="-1534" b="-22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861" y="342900"/>
              <a:ext cx="1066800" cy="9434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3700" smtClean="0"/>
                  <a:t>Trong mặt phẳng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3700"/>
                  <a:t>, góc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3700"/>
                  <a:t> tạo bởi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≠0) </m:t>
                    </m:r>
                  </m:oMath>
                </a14:m>
                <a:r>
                  <a:rPr lang="vi-VN" sz="3700"/>
                  <a:t>và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 là góc tạo bởi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r>
                  <a:rPr lang="vi-VN" sz="3700"/>
                  <a:t> và tia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𝐴𝑇</m:t>
                    </m:r>
                  </m:oMath>
                </a14:m>
                <a:r>
                  <a:rPr lang="vi-VN" sz="3700"/>
                  <a:t>, trong đó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700"/>
                  <a:t> là giao điểm của đường thẳng </a:t>
                </a:r>
                <a:r>
                  <a:rPr lang="en-US" sz="3700" smtClean="0"/>
                  <a:t>         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00"/>
                  <a:t>với trục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700"/>
                  <a:t>,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vi-VN" sz="3700"/>
                  <a:t> là một điểm nào đó thuộc đường thẳng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700" smtClean="0"/>
                  <a:t> </a:t>
                </a:r>
                <a:r>
                  <a:rPr lang="vi-VN" sz="3700" smtClean="0"/>
                  <a:t>và </a:t>
                </a:r>
                <a:r>
                  <a:rPr lang="vi-VN" sz="3700"/>
                  <a:t>có tung độ dương. Chú ý rằng </a:t>
                </a:r>
                <a14:m>
                  <m:oMath xmlns:m="http://schemas.openxmlformats.org/officeDocument/2006/math">
                    <m:r>
                      <a:rPr lang="vi-VN" sz="3700" i="1" smtClean="0">
                        <a:latin typeface="Cambria Math" panose="02040503050406030204" pitchFamily="18" charset="0"/>
                      </a:rPr>
                      <m:t>0° &lt;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700" i="1" smtClean="0">
                        <a:latin typeface="Cambria Math" panose="02040503050406030204" pitchFamily="18" charset="0"/>
                      </a:rPr>
                      <m:t>&lt; 180° </m:t>
                    </m:r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700"/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62100"/>
                <a:ext cx="16840200" cy="3508653"/>
              </a:xfrm>
              <a:prstGeom prst="rect">
                <a:avLst/>
              </a:prstGeom>
              <a:blipFill>
                <a:blip r:embed="rId5"/>
                <a:stretch>
                  <a:fillRect l="-1122" r="-1086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5067300"/>
            <a:ext cx="10325100" cy="48332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584" y="7928811"/>
            <a:ext cx="1555784" cy="197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609600" y="495300"/>
            <a:ext cx="17068800" cy="9220200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8062833" y="1352433"/>
            <a:ext cx="2209800" cy="1197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Trên cùng một mặt phẳng tọa độ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, vẽ hai đường thẳng </a:t>
                </a:r>
                <a:r>
                  <a:rPr lang="vi-VN" sz="4300">
                    <a:cs typeface="Arial" panose="020B0604020202020204" pitchFamily="34" charset="0"/>
                  </a:rPr>
                  <a:t>sau</a:t>
                </a:r>
                <a:r>
                  <a:rPr lang="vi-VN" sz="4300" smtClean="0">
                    <a:cs typeface="Arial" panose="020B0604020202020204" pitchFamily="34" charset="0"/>
                  </a:rPr>
                  <a:t>:</a:t>
                </a:r>
                <a:endParaRPr lang="en-US" sz="4300" smtClean="0"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′): 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–2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a)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90°.</m:t>
                    </m:r>
                  </m:oMath>
                </a14:m>
                <a:endParaRPr lang="vi-VN" sz="4300"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vi-VN" sz="4300">
                    <a:cs typeface="Arial" panose="020B0604020202020204" pitchFamily="34" charset="0"/>
                  </a:rPr>
                  <a:t>b) So sánh góc tạo bởi đường thẳng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 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r>
                  <a:rPr lang="vi-VN" sz="4300">
                    <a:cs typeface="Arial" panose="020B0604020202020204" pitchFamily="34" charset="0"/>
                  </a:rPr>
                  <a:t>.</a:t>
                </a:r>
                <a:endParaRPr lang="vi-VN" sz="430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82" y="2934586"/>
                <a:ext cx="16018702" cy="5180714"/>
              </a:xfrm>
              <a:prstGeom prst="rect">
                <a:avLst/>
              </a:prstGeom>
              <a:blipFill>
                <a:blip r:embed="rId3"/>
                <a:stretch>
                  <a:fillRect l="-1484" b="-4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027" y="864897"/>
            <a:ext cx="1599673" cy="2297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968046" y="8139133"/>
            <a:ext cx="1159947" cy="2199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=−2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82701"/>
                <a:ext cx="8881640" cy="5299399"/>
              </a:xfrm>
              <a:prstGeom prst="rect">
                <a:avLst/>
              </a:prstGeom>
              <a:blipFill>
                <a:blip r:embed="rId4"/>
                <a:stretch>
                  <a:fillRect l="-2060" r="-2266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469" y="3479905"/>
            <a:ext cx="7467531" cy="6389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940" y="728773"/>
                <a:ext cx="4092852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</m:oMath>
                </a14:m>
                <a:endParaRPr lang="en-US" sz="3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đồ thị giao với trục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33500"/>
                <a:ext cx="14325600" cy="2173928"/>
              </a:xfrm>
              <a:prstGeom prst="rect">
                <a:avLst/>
              </a:prstGeom>
              <a:blipFill>
                <a:blip r:embed="rId8"/>
                <a:stretch>
                  <a:fillRect l="-1277" b="-10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-228600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9170398" y="-4457700"/>
            <a:ext cx="9398998" cy="9398998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7"/>
          <p:cNvGrpSpPr/>
          <p:nvPr/>
        </p:nvGrpSpPr>
        <p:grpSpPr>
          <a:xfrm>
            <a:off x="244642" y="222584"/>
            <a:ext cx="17771490" cy="9797716"/>
            <a:chOff x="0" y="0"/>
            <a:chExt cx="4521135" cy="2620190"/>
          </a:xfrm>
        </p:grpSpPr>
        <p:sp>
          <p:nvSpPr>
            <p:cNvPr id="15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16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0" y="438505"/>
            <a:ext cx="2026293" cy="1275995"/>
            <a:chOff x="981393" y="777308"/>
            <a:chExt cx="1858639" cy="127599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93" y="777308"/>
              <a:ext cx="1858639" cy="1275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77948" y="992827"/>
              <a:ext cx="14197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Giải: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a)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nhỏ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7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b) Góc tạo bởi đường thẳng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′) 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và trục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4000"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597" y="7277573"/>
                <a:ext cx="14325600" cy="2185855"/>
              </a:xfrm>
              <a:prstGeom prst="rect">
                <a:avLst/>
              </a:prstGeom>
              <a:blipFill>
                <a:blip r:embed="rId4"/>
                <a:stretch>
                  <a:fillRect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0298">
            <a:off x="614497" y="8962983"/>
            <a:ext cx="858413" cy="1627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0" y="619935"/>
            <a:ext cx="1222988" cy="1756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584" y="746004"/>
            <a:ext cx="7913627" cy="6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2495</Words>
  <PresentationFormat>Custom</PresentationFormat>
  <Paragraphs>256</Paragraphs>
  <Slides>47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Cambria Math</vt:lpstr>
      <vt:lpstr>Open Sans</vt:lpstr>
      <vt:lpstr>Calibri</vt:lpstr>
      <vt:lpstr>Times New Roman</vt:lpstr>
      <vt:lpstr>Dotum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2023-12-01T03:37:34Z</dcterms:modified>
  <dc:identifier>DAF1cscCFCQ</dc:identifier>
</cp:coreProperties>
</file>