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49" r:id="rId3"/>
    <p:sldId id="330" r:id="rId4"/>
    <p:sldId id="332" r:id="rId5"/>
    <p:sldId id="333" r:id="rId6"/>
    <p:sldId id="258" r:id="rId7"/>
    <p:sldId id="259" r:id="rId8"/>
    <p:sldId id="294" r:id="rId9"/>
    <p:sldId id="295" r:id="rId10"/>
    <p:sldId id="296" r:id="rId11"/>
    <p:sldId id="298" r:id="rId12"/>
    <p:sldId id="299" r:id="rId13"/>
    <p:sldId id="337" r:id="rId14"/>
    <p:sldId id="300" r:id="rId15"/>
    <p:sldId id="304" r:id="rId16"/>
    <p:sldId id="305" r:id="rId17"/>
    <p:sldId id="334"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38" r:id="rId31"/>
    <p:sldId id="318" r:id="rId32"/>
    <p:sldId id="339" r:id="rId33"/>
    <p:sldId id="319" r:id="rId34"/>
    <p:sldId id="264" r:id="rId35"/>
    <p:sldId id="321" r:id="rId36"/>
    <p:sldId id="325" r:id="rId37"/>
    <p:sldId id="346" r:id="rId38"/>
    <p:sldId id="322" r:id="rId39"/>
    <p:sldId id="324" r:id="rId40"/>
    <p:sldId id="342" r:id="rId41"/>
    <p:sldId id="343" r:id="rId42"/>
    <p:sldId id="344" r:id="rId43"/>
    <p:sldId id="326" r:id="rId44"/>
    <p:sldId id="335" r:id="rId45"/>
    <p:sldId id="336" r:id="rId46"/>
    <p:sldId id="328" r:id="rId47"/>
    <p:sldId id="329" r:id="rId48"/>
    <p:sldId id="348" r:id="rId49"/>
    <p:sldId id="340" r:id="rId50"/>
    <p:sldId id="34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014"/>
    <a:srgbClr val="424642"/>
    <a:srgbClr val="536162"/>
    <a:srgbClr val="B6BC92"/>
    <a:srgbClr val="F3F4ED"/>
    <a:srgbClr val="F4E2BA"/>
    <a:srgbClr val="074D93"/>
    <a:srgbClr val="FBD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5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F313-8BC1-4032-ADE6-B8641C19B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78DB4E-1B6C-4780-944B-C9214173B8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19958-2713-405D-9934-FA6938B0D904}"/>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a:extLst>
              <a:ext uri="{FF2B5EF4-FFF2-40B4-BE49-F238E27FC236}">
                <a16:creationId xmlns:a16="http://schemas.microsoft.com/office/drawing/2014/main" id="{52231FD8-0D84-42B4-82B4-67FBF7C8C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D0D00-0001-49EA-AA11-2AC2F0975A28}"/>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412993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6367-F429-4654-892C-D95E81EEB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2B8D60-9F3A-44D2-9A64-32900EE13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7FBE0-D522-4B32-B424-71E221503399}"/>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a:extLst>
              <a:ext uri="{FF2B5EF4-FFF2-40B4-BE49-F238E27FC236}">
                <a16:creationId xmlns:a16="http://schemas.microsoft.com/office/drawing/2014/main" id="{3957AC6F-92B8-4706-AE5E-A88EA62B3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79D91-A15E-4A47-947D-FA8275E94AA1}"/>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0362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562BF-9912-40A2-BBA2-47502D589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D928FD-A4C1-466A-98E7-089D14A41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4E687-E0B1-4A05-8E76-EC0A55866C1A}"/>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a:extLst>
              <a:ext uri="{FF2B5EF4-FFF2-40B4-BE49-F238E27FC236}">
                <a16:creationId xmlns:a16="http://schemas.microsoft.com/office/drawing/2014/main" id="{5D1B487D-A7F4-47AE-8C36-94A99F927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E50F8-9140-4A9C-B2EC-602FCF374A35}"/>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201600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9475EDD-B825-4A2E-B05C-A20B30C86D89}" type="datetimeFigureOut">
              <a:rPr lang="en-US" smtClean="0"/>
              <a:t>10/08/2021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183645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99801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9475EDD-B825-4A2E-B05C-A20B30C86D89}" type="datetimeFigureOut">
              <a:rPr lang="en-US" smtClean="0"/>
              <a:t>10/08/2021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67248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9475EDD-B825-4A2E-B05C-A20B30C86D89}" type="datetimeFigureOut">
              <a:rPr lang="en-US" smtClean="0"/>
              <a:t>10/08/2021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7519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9475EDD-B825-4A2E-B05C-A20B30C86D89}" type="datetimeFigureOut">
              <a:rPr lang="en-US" smtClean="0"/>
              <a:t>10/08/2021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251214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475EDD-B825-4A2E-B05C-A20B30C86D89}" type="datetimeFigureOut">
              <a:rPr lang="en-US" smtClean="0"/>
              <a:t>10/08/2021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242518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9475EDD-B825-4A2E-B05C-A20B30C86D89}" type="datetimeFigureOut">
              <a:rPr lang="en-US" smtClean="0"/>
              <a:t>10/08/2021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83524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475EDD-B825-4A2E-B05C-A20B30C86D89}" type="datetimeFigureOut">
              <a:rPr lang="en-US" smtClean="0"/>
              <a:t>10/08/2021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218976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3D27-CBB5-47B0-9229-FF4519E40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45123-2864-4776-8F19-ECE6AAA07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89DE2-E9EE-493B-9046-2A32C1DD58A9}"/>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a:extLst>
              <a:ext uri="{FF2B5EF4-FFF2-40B4-BE49-F238E27FC236}">
                <a16:creationId xmlns:a16="http://schemas.microsoft.com/office/drawing/2014/main" id="{EABB3A1E-EE92-4480-9CC3-B0D6039C8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8DDF-8D05-450B-BBE5-BF5D917947C7}"/>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89196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9475EDD-B825-4A2E-B05C-A20B30C86D89}" type="datetimeFigureOut">
              <a:rPr lang="en-US" smtClean="0"/>
              <a:t>10/08/2021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587938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99301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9475EDD-B825-4A2E-B05C-A20B30C86D89}" type="datetimeFigureOut">
              <a:rPr lang="en-US" smtClean="0"/>
              <a:t>10/08/2021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50450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2086-AA97-46BB-AFB6-A908AD2CB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6F708-454E-4DA6-BAF0-2FA5780A46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D93BA-B029-44C0-8544-03D97C85A772}"/>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5" name="Footer Placeholder 4">
            <a:extLst>
              <a:ext uri="{FF2B5EF4-FFF2-40B4-BE49-F238E27FC236}">
                <a16:creationId xmlns:a16="http://schemas.microsoft.com/office/drawing/2014/main" id="{0027EC89-50E8-4CE6-BF6E-116CEF3A7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07899-C273-4187-8E4B-F9C9C34257FB}"/>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125270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6E9D-B140-4C17-AD57-541FACB76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1CF20-2B64-4D39-BDC6-1E2C8EF2A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96BF3-C54E-463C-9750-C505B0484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91B40-2FFE-4359-9990-1EA83164235F}"/>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6" name="Footer Placeholder 5">
            <a:extLst>
              <a:ext uri="{FF2B5EF4-FFF2-40B4-BE49-F238E27FC236}">
                <a16:creationId xmlns:a16="http://schemas.microsoft.com/office/drawing/2014/main" id="{4E9F594F-465B-4EFA-91E8-39B262C41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86A02-C5BE-4664-824A-444124B2E634}"/>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51642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0CA9-1126-41B6-9618-9871913320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F88F4F-3167-4389-82F6-0AD14676A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41EF9-B818-4458-8542-840BF23185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451266-0786-4FEC-93FD-57A9144FA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8BB699-4AD8-4D83-A393-CB6F9EE234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2C5B91-CC24-48BF-B510-7AA81D94E54B}"/>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8" name="Footer Placeholder 7">
            <a:extLst>
              <a:ext uri="{FF2B5EF4-FFF2-40B4-BE49-F238E27FC236}">
                <a16:creationId xmlns:a16="http://schemas.microsoft.com/office/drawing/2014/main" id="{B2B063ED-C176-48C4-8419-7CA0C1B32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77FAF8-F0E1-4289-A015-E81CEB3B8BE5}"/>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422776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84ED-8423-4287-9AF5-3B1D4B481B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1655A-C795-4181-A5DE-6157D327FFB3}"/>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4" name="Footer Placeholder 3">
            <a:extLst>
              <a:ext uri="{FF2B5EF4-FFF2-40B4-BE49-F238E27FC236}">
                <a16:creationId xmlns:a16="http://schemas.microsoft.com/office/drawing/2014/main" id="{11C06958-2F9A-402E-BF08-043D6E38A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950B60-AD00-4E4E-B8B8-6EED861A7181}"/>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08395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2697E-E22B-472E-B379-F4C5DFBC979A}"/>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3" name="Footer Placeholder 2">
            <a:extLst>
              <a:ext uri="{FF2B5EF4-FFF2-40B4-BE49-F238E27FC236}">
                <a16:creationId xmlns:a16="http://schemas.microsoft.com/office/drawing/2014/main" id="{254B4A89-EC72-461A-8B60-D3D3461071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D17F48-CD0F-4E70-BC16-AC1AF7A49ECD}"/>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382953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27A0-7E52-45A1-8FC3-1C5F512F6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DD470-C258-4A2C-BE88-067E422AC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F2E391-AD74-48B9-8C04-105432299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D7F5C7-FF26-4356-89BD-CE0C1410A636}"/>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6" name="Footer Placeholder 5">
            <a:extLst>
              <a:ext uri="{FF2B5EF4-FFF2-40B4-BE49-F238E27FC236}">
                <a16:creationId xmlns:a16="http://schemas.microsoft.com/office/drawing/2014/main" id="{BD78A654-5825-40D2-B318-B47C1631B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D4032-A746-4C17-992F-1A466AE61409}"/>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160889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2501-B2E9-48F9-9758-25927B89C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44BB17-E345-43D8-93AF-B656A1CD5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44C6C8-010C-4C8F-8627-C83C6CDC0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ACCFE-5AC0-4B02-9911-8D2D4B2B5F21}"/>
              </a:ext>
            </a:extLst>
          </p:cNvPr>
          <p:cNvSpPr>
            <a:spLocks noGrp="1"/>
          </p:cNvSpPr>
          <p:nvPr>
            <p:ph type="dt" sz="half" idx="10"/>
          </p:nvPr>
        </p:nvSpPr>
        <p:spPr/>
        <p:txBody>
          <a:bodyPr/>
          <a:lstStyle/>
          <a:p>
            <a:fld id="{49475EDD-B825-4A2E-B05C-A20B30C86D89}" type="datetimeFigureOut">
              <a:rPr lang="en-US" smtClean="0"/>
              <a:t>10/08/2021</a:t>
            </a:fld>
            <a:endParaRPr lang="en-US"/>
          </a:p>
        </p:txBody>
      </p:sp>
      <p:sp>
        <p:nvSpPr>
          <p:cNvPr id="6" name="Footer Placeholder 5">
            <a:extLst>
              <a:ext uri="{FF2B5EF4-FFF2-40B4-BE49-F238E27FC236}">
                <a16:creationId xmlns:a16="http://schemas.microsoft.com/office/drawing/2014/main" id="{4B96F6D6-6AEE-4061-B38C-2690A5ECB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C55B-F98B-471F-A842-F8296E804706}"/>
              </a:ext>
            </a:extLst>
          </p:cNvPr>
          <p:cNvSpPr>
            <a:spLocks noGrp="1"/>
          </p:cNvSpPr>
          <p:nvPr>
            <p:ph type="sldNum" sz="quarter" idx="12"/>
          </p:nvPr>
        </p:nvSpPr>
        <p:spPr/>
        <p:txBody>
          <a:bodyPr/>
          <a:lstStyle/>
          <a:p>
            <a:fld id="{773A5CDE-82FE-47EF-8F2C-9236910654D7}" type="slidenum">
              <a:rPr lang="en-US" smtClean="0"/>
              <a:t>‹#›</a:t>
            </a:fld>
            <a:endParaRPr lang="en-US"/>
          </a:p>
        </p:txBody>
      </p:sp>
    </p:spTree>
    <p:extLst>
      <p:ext uri="{BB962C8B-B14F-4D97-AF65-F5344CB8AC3E}">
        <p14:creationId xmlns:p14="http://schemas.microsoft.com/office/powerpoint/2010/main" val="202927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4CD42-9F18-49B1-9B99-E209F8618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C47A18-A408-4A10-9C81-CD05606EA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E761-B927-4C7B-A284-631FB5913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75EDD-B825-4A2E-B05C-A20B30C86D89}" type="datetimeFigureOut">
              <a:rPr lang="en-US" smtClean="0"/>
              <a:t>10/08/2021</a:t>
            </a:fld>
            <a:endParaRPr lang="en-US"/>
          </a:p>
        </p:txBody>
      </p:sp>
      <p:sp>
        <p:nvSpPr>
          <p:cNvPr id="5" name="Footer Placeholder 4">
            <a:extLst>
              <a:ext uri="{FF2B5EF4-FFF2-40B4-BE49-F238E27FC236}">
                <a16:creationId xmlns:a16="http://schemas.microsoft.com/office/drawing/2014/main" id="{3556654C-6977-4B8F-9761-3CBF337DD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2C9C0-5C64-46EF-A8D1-F301930D2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A5CDE-82FE-47EF-8F2C-9236910654D7}" type="slidenum">
              <a:rPr lang="en-US" smtClean="0"/>
              <a:t>‹#›</a:t>
            </a:fld>
            <a:endParaRPr lang="en-US"/>
          </a:p>
        </p:txBody>
      </p:sp>
    </p:spTree>
    <p:extLst>
      <p:ext uri="{BB962C8B-B14F-4D97-AF65-F5344CB8AC3E}">
        <p14:creationId xmlns:p14="http://schemas.microsoft.com/office/powerpoint/2010/main" val="3288167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9475EDD-B825-4A2E-B05C-A20B30C86D89}" type="datetimeFigureOut">
              <a:rPr lang="en-US" smtClean="0"/>
              <a:t>10/08/2021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73A5CDE-82FE-47EF-8F2C-9236910654D7}" type="slidenum">
              <a:rPr lang="en-US" smtClean="0"/>
              <a:t>‹#›</a:t>
            </a:fld>
            <a:endParaRPr lang="en-US"/>
          </a:p>
        </p:txBody>
      </p:sp>
    </p:spTree>
    <p:extLst>
      <p:ext uri="{BB962C8B-B14F-4D97-AF65-F5344CB8AC3E}">
        <p14:creationId xmlns:p14="http://schemas.microsoft.com/office/powerpoint/2010/main" val="70514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4.png"/><Relationship Id="rId4" Type="http://schemas.microsoft.com/office/2007/relationships/hdphoto" Target="../media/hdphoto2.wdp"/><Relationship Id="rId9"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C000"/>
          </a:solidFill>
        </p:spPr>
        <p:txBody>
          <a:bodyPr/>
          <a:lstStyle/>
          <a:p>
            <a:r>
              <a:rPr lang="en-US" dirty="0" smtClean="0">
                <a:solidFill>
                  <a:srgbClr val="002060"/>
                </a:solidFill>
              </a:rPr>
              <a:t>KHỞI ĐỘNG</a:t>
            </a:r>
            <a:endParaRPr lang="en-US" dirty="0">
              <a:solidFill>
                <a:srgbClr val="002060"/>
              </a:solidFill>
            </a:endParaRPr>
          </a:p>
        </p:txBody>
      </p:sp>
      <p:sp>
        <p:nvSpPr>
          <p:cNvPr id="3" name="Subtitle 2"/>
          <p:cNvSpPr>
            <a:spLocks noGrp="1"/>
          </p:cNvSpPr>
          <p:nvPr>
            <p:ph type="subTitle" idx="1"/>
          </p:nvPr>
        </p:nvSpPr>
        <p:spPr>
          <a:solidFill>
            <a:schemeClr val="accent2"/>
          </a:solidFill>
        </p:spPr>
        <p:txBody>
          <a:bodyPr>
            <a:normAutofit/>
          </a:bodyPr>
          <a:lstStyle/>
          <a:p>
            <a:r>
              <a:rPr lang="en-US" sz="2400" dirty="0" err="1" smtClean="0"/>
              <a:t>Nhìn</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đoán</a:t>
            </a:r>
            <a:r>
              <a:rPr lang="en-US" sz="2400" dirty="0" smtClean="0"/>
              <a:t> </a:t>
            </a:r>
            <a:r>
              <a:rPr lang="en-US" sz="2400" dirty="0" err="1" smtClean="0"/>
              <a:t>địa</a:t>
            </a:r>
            <a:r>
              <a:rPr lang="en-US" sz="2400" dirty="0" smtClean="0"/>
              <a:t> </a:t>
            </a:r>
            <a:r>
              <a:rPr lang="en-US" sz="2400" dirty="0" err="1" smtClean="0"/>
              <a:t>danh</a:t>
            </a:r>
            <a:endParaRPr lang="en-US" sz="2400" dirty="0"/>
          </a:p>
        </p:txBody>
      </p:sp>
    </p:spTree>
    <p:extLst>
      <p:ext uri="{BB962C8B-B14F-4D97-AF65-F5344CB8AC3E}">
        <p14:creationId xmlns:p14="http://schemas.microsoft.com/office/powerpoint/2010/main" val="1866450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4" y="1233285"/>
            <a:ext cx="1521752"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a:t>
            </a:r>
          </a:p>
        </p:txBody>
      </p:sp>
      <p:pic>
        <p:nvPicPr>
          <p:cNvPr id="5" name="Graphic 4" descr="Europe with solid fill">
            <a:extLst>
              <a:ext uri="{FF2B5EF4-FFF2-40B4-BE49-F238E27FC236}">
                <a16:creationId xmlns:a16="http://schemas.microsoft.com/office/drawing/2014/main" id="{0E43B712-B733-4A3C-ACD7-B6720480ED6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2953" y="1146329"/>
            <a:ext cx="758686" cy="758686"/>
          </a:xfrm>
          <a:prstGeom prst="rect">
            <a:avLst/>
          </a:prstGeom>
        </p:spPr>
      </p:pic>
      <p:pic>
        <p:nvPicPr>
          <p:cNvPr id="7" name="Picture 6" descr="Diagram&#10;&#10;Description automatically generated">
            <a:extLst>
              <a:ext uri="{FF2B5EF4-FFF2-40B4-BE49-F238E27FC236}">
                <a16:creationId xmlns:a16="http://schemas.microsoft.com/office/drawing/2014/main" id="{186D7FDA-BD6B-4277-83A9-4A7CF2E9B172}"/>
              </a:ext>
            </a:extLst>
          </p:cNvPr>
          <p:cNvPicPr>
            <a:picLocks noChangeAspect="1"/>
          </p:cNvPicPr>
          <p:nvPr/>
        </p:nvPicPr>
        <p:blipFill rotWithShape="1">
          <a:blip r:embed="rId4">
            <a:extLst>
              <a:ext uri="{28A0092B-C50C-407E-A947-70E740481C1C}">
                <a14:useLocalDpi xmlns:a14="http://schemas.microsoft.com/office/drawing/2010/main" val="0"/>
              </a:ext>
            </a:extLst>
          </a:blip>
          <a:srcRect l="4512" t="1372" r="2364" b="1397"/>
          <a:stretch/>
        </p:blipFill>
        <p:spPr>
          <a:xfrm>
            <a:off x="4901172" y="1588168"/>
            <a:ext cx="7290827" cy="5169084"/>
          </a:xfrm>
          <a:prstGeom prst="rect">
            <a:avLst/>
          </a:prstGeom>
        </p:spPr>
      </p:pic>
      <p:pic>
        <p:nvPicPr>
          <p:cNvPr id="11" name="Picture 10" descr="Map&#10;&#10;Description automatically generated">
            <a:extLst>
              <a:ext uri="{FF2B5EF4-FFF2-40B4-BE49-F238E27FC236}">
                <a16:creationId xmlns:a16="http://schemas.microsoft.com/office/drawing/2014/main" id="{F0C8A493-1DC3-4D47-99D9-277EAA19364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874" r="9018"/>
          <a:stretch/>
        </p:blipFill>
        <p:spPr>
          <a:xfrm>
            <a:off x="3427369" y="5286777"/>
            <a:ext cx="1284089" cy="1452736"/>
          </a:xfrm>
          <a:prstGeom prst="rect">
            <a:avLst/>
          </a:prstGeom>
        </p:spPr>
      </p:pic>
      <p:sp>
        <p:nvSpPr>
          <p:cNvPr id="8" name="TextBox 7">
            <a:extLst>
              <a:ext uri="{FF2B5EF4-FFF2-40B4-BE49-F238E27FC236}">
                <a16:creationId xmlns:a16="http://schemas.microsoft.com/office/drawing/2014/main" id="{7E4028BB-1F65-4B5D-848C-F127ECE9200F}"/>
              </a:ext>
            </a:extLst>
          </p:cNvPr>
          <p:cNvSpPr txBox="1"/>
          <p:nvPr/>
        </p:nvSpPr>
        <p:spPr>
          <a:xfrm>
            <a:off x="303144" y="2226062"/>
            <a:ext cx="4408314" cy="523220"/>
          </a:xfrm>
          <a:prstGeom prst="rect">
            <a:avLst/>
          </a:prstGeom>
          <a:noFill/>
        </p:spPr>
        <p:txBody>
          <a:bodyPr wrap="square" rtlCol="0">
            <a:spAutoFit/>
          </a:bodyPr>
          <a:lstStyle/>
          <a:p>
            <a:pPr marL="342900" indent="-342900" algn="just">
              <a:buFont typeface="Wingdings" panose="05000000000000000000" pitchFamily="2" charset="2"/>
              <a:buChar char="§"/>
            </a:pPr>
            <a:r>
              <a:rPr lang="en-US" sz="2800" dirty="0">
                <a:solidFill>
                  <a:srgbClr val="424642"/>
                </a:solidFill>
                <a:latin typeface="Arial" panose="020B0604020202020204" pitchFamily="34" charset="0"/>
                <a:ea typeface="Times New Roman" panose="02020603050405020304" pitchFamily="18" charset="0"/>
                <a:cs typeface="Arial" panose="020B0604020202020204" pitchFamily="34" charset="0"/>
              </a:rPr>
              <a:t>T</a:t>
            </a:r>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huộc lục địa Á – Âu.</a:t>
            </a:r>
            <a:endParaRPr lang="en-US" sz="3600" dirty="0">
              <a:solidFill>
                <a:srgbClr val="424642"/>
              </a:solidFill>
              <a:latin typeface="Arial" panose="020B0604020202020204" pitchFamily="34" charset="0"/>
              <a:cs typeface="Arial" panose="020B0604020202020204" pitchFamily="34" charset="0"/>
            </a:endParaRPr>
          </a:p>
        </p:txBody>
      </p:sp>
      <p:pic>
        <p:nvPicPr>
          <p:cNvPr id="9" name="Picture 8" descr="Table&#10;&#10;Description automatically generated">
            <a:extLst>
              <a:ext uri="{FF2B5EF4-FFF2-40B4-BE49-F238E27FC236}">
                <a16:creationId xmlns:a16="http://schemas.microsoft.com/office/drawing/2014/main" id="{C0C1C0A1-B5D8-440D-97E9-BC2CB22734DE}"/>
              </a:ext>
            </a:extLst>
          </p:cNvPr>
          <p:cNvPicPr>
            <a:picLocks noChangeAspect="1"/>
          </p:cNvPicPr>
          <p:nvPr/>
        </p:nvPicPr>
        <p:blipFill rotWithShape="1">
          <a:blip r:embed="rId6">
            <a:extLst>
              <a:ext uri="{28A0092B-C50C-407E-A947-70E740481C1C}">
                <a14:useLocalDpi xmlns:a14="http://schemas.microsoft.com/office/drawing/2010/main" val="0"/>
              </a:ext>
            </a:extLst>
          </a:blip>
          <a:srcRect l="531" t="5725" r="43569" b="28704"/>
          <a:stretch/>
        </p:blipFill>
        <p:spPr>
          <a:xfrm>
            <a:off x="4901172" y="2022062"/>
            <a:ext cx="7273882" cy="4385219"/>
          </a:xfrm>
          <a:prstGeom prst="rect">
            <a:avLst/>
          </a:prstGeom>
        </p:spPr>
      </p:pic>
      <p:sp>
        <p:nvSpPr>
          <p:cNvPr id="10" name="TextBox 9">
            <a:extLst>
              <a:ext uri="{FF2B5EF4-FFF2-40B4-BE49-F238E27FC236}">
                <a16:creationId xmlns:a16="http://schemas.microsoft.com/office/drawing/2014/main" id="{36049B70-6FE6-4C97-A0C4-410BD404F3D8}"/>
              </a:ext>
            </a:extLst>
          </p:cNvPr>
          <p:cNvSpPr txBox="1"/>
          <p:nvPr/>
        </p:nvSpPr>
        <p:spPr>
          <a:xfrm>
            <a:off x="303145" y="2829144"/>
            <a:ext cx="4509880" cy="523220"/>
          </a:xfrm>
          <a:prstGeom prst="rect">
            <a:avLst/>
          </a:prstGeom>
          <a:noFill/>
        </p:spPr>
        <p:txBody>
          <a:bodyPr wrap="square" rtlCol="0">
            <a:spAutoFit/>
          </a:bodyPr>
          <a:lstStyle/>
          <a:p>
            <a:pPr marL="285750" indent="-285750">
              <a:buFont typeface="Wingdings" panose="05000000000000000000" pitchFamily="2" charset="2"/>
              <a:buChar char="§"/>
            </a:pPr>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 Diện tích 10 triệu km</a:t>
            </a:r>
            <a:r>
              <a:rPr lang="en-US" sz="2800" baseline="300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2</a:t>
            </a:r>
            <a:r>
              <a:rPr lang="en-US" sz="2800" baseline="30000" dirty="0">
                <a:solidFill>
                  <a:srgbClr val="424642"/>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34411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1+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4" y="1233285"/>
            <a:ext cx="1521752"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a:t>
            </a:r>
          </a:p>
        </p:txBody>
      </p:sp>
      <p:pic>
        <p:nvPicPr>
          <p:cNvPr id="5" name="Graphic 4" descr="Europe with solid fill">
            <a:extLst>
              <a:ext uri="{FF2B5EF4-FFF2-40B4-BE49-F238E27FC236}">
                <a16:creationId xmlns:a16="http://schemas.microsoft.com/office/drawing/2014/main" id="{0E43B712-B733-4A3C-ACD7-B6720480ED6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2953" y="1146329"/>
            <a:ext cx="758686" cy="758686"/>
          </a:xfrm>
          <a:prstGeom prst="rect">
            <a:avLst/>
          </a:prstGeom>
        </p:spPr>
      </p:pic>
      <p:pic>
        <p:nvPicPr>
          <p:cNvPr id="11" name="Picture 10" descr="Map&#10;&#10;Description automatically generated">
            <a:extLst>
              <a:ext uri="{FF2B5EF4-FFF2-40B4-BE49-F238E27FC236}">
                <a16:creationId xmlns:a16="http://schemas.microsoft.com/office/drawing/2014/main" id="{F0C8A493-1DC3-4D47-99D9-277EAA193649}"/>
              </a:ext>
            </a:extLst>
          </p:cNvPr>
          <p:cNvPicPr>
            <a:picLocks noChangeAspect="1"/>
          </p:cNvPicPr>
          <p:nvPr/>
        </p:nvPicPr>
        <p:blipFill rotWithShape="1">
          <a:blip r:embed="rId4">
            <a:extLst>
              <a:ext uri="{28A0092B-C50C-407E-A947-70E740481C1C}">
                <a14:useLocalDpi xmlns:a14="http://schemas.microsoft.com/office/drawing/2010/main" val="0"/>
              </a:ext>
            </a:extLst>
          </a:blip>
          <a:srcRect l="8874" r="9018"/>
          <a:stretch/>
        </p:blipFill>
        <p:spPr>
          <a:xfrm>
            <a:off x="6247832" y="187188"/>
            <a:ext cx="5779935" cy="6539048"/>
          </a:xfrm>
          <a:prstGeom prst="rect">
            <a:avLst/>
          </a:prstGeom>
        </p:spPr>
      </p:pic>
      <p:sp>
        <p:nvSpPr>
          <p:cNvPr id="12" name="TextBox 11">
            <a:extLst>
              <a:ext uri="{FF2B5EF4-FFF2-40B4-BE49-F238E27FC236}">
                <a16:creationId xmlns:a16="http://schemas.microsoft.com/office/drawing/2014/main" id="{C82E144B-1814-4B6E-AE80-88A3CAD5E50D}"/>
              </a:ext>
            </a:extLst>
          </p:cNvPr>
          <p:cNvSpPr txBox="1"/>
          <p:nvPr/>
        </p:nvSpPr>
        <p:spPr>
          <a:xfrm>
            <a:off x="303144" y="2225759"/>
            <a:ext cx="5269391" cy="523220"/>
          </a:xfrm>
          <a:prstGeom prst="rect">
            <a:avLst/>
          </a:prstGeom>
          <a:noFill/>
        </p:spPr>
        <p:txBody>
          <a:bodyPr wrap="none" rtlCol="0">
            <a:spAutoFit/>
          </a:bodyPr>
          <a:lstStyle/>
          <a:p>
            <a:pPr marL="285750" indent="-285750">
              <a:buFont typeface="Wingdings" panose="05000000000000000000" pitchFamily="2" charset="2"/>
              <a:buChar char="§"/>
            </a:pPr>
            <a:r>
              <a:rPr lang="en-US" sz="2800" dirty="0">
                <a:solidFill>
                  <a:srgbClr val="424642"/>
                </a:solidFill>
                <a:latin typeface="Arial" panose="020B0604020202020204" pitchFamily="34" charset="0"/>
                <a:ea typeface="Times New Roman" panose="02020603050405020304" pitchFamily="18" charset="0"/>
                <a:cs typeface="Arial" panose="020B0604020202020204" pitchFamily="34" charset="0"/>
              </a:rPr>
              <a:t>3 mặt giáp biển và đại dương:</a:t>
            </a:r>
            <a:endPar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3619C52E-E065-4C58-9F52-B0CFA0D7A9B3}"/>
              </a:ext>
            </a:extLst>
          </p:cNvPr>
          <p:cNvSpPr txBox="1"/>
          <p:nvPr/>
        </p:nvSpPr>
        <p:spPr>
          <a:xfrm>
            <a:off x="777815" y="2866026"/>
            <a:ext cx="4477508" cy="523220"/>
          </a:xfrm>
          <a:prstGeom prst="rect">
            <a:avLst/>
          </a:prstGeom>
          <a:noFill/>
        </p:spPr>
        <p:txBody>
          <a:bodyPr wrap="none" rtlCol="0">
            <a:spAutoFit/>
          </a:bodyPr>
          <a:lstStyle/>
          <a:p>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Bắc giáp Bắc Băng Dương</a:t>
            </a:r>
          </a:p>
        </p:txBody>
      </p:sp>
      <p:sp>
        <p:nvSpPr>
          <p:cNvPr id="14" name="TextBox 13">
            <a:extLst>
              <a:ext uri="{FF2B5EF4-FFF2-40B4-BE49-F238E27FC236}">
                <a16:creationId xmlns:a16="http://schemas.microsoft.com/office/drawing/2014/main" id="{3D3DED3F-D818-402E-8AC2-8B3F9CF093F9}"/>
              </a:ext>
            </a:extLst>
          </p:cNvPr>
          <p:cNvSpPr txBox="1"/>
          <p:nvPr/>
        </p:nvSpPr>
        <p:spPr>
          <a:xfrm>
            <a:off x="777815" y="3429000"/>
            <a:ext cx="4024884" cy="523220"/>
          </a:xfrm>
          <a:prstGeom prst="rect">
            <a:avLst/>
          </a:prstGeom>
          <a:noFill/>
        </p:spPr>
        <p:txBody>
          <a:bodyPr wrap="none" rtlCol="0">
            <a:spAutoFit/>
          </a:bodyPr>
          <a:lstStyle/>
          <a:p>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Nam giáp Địa Trung Hải</a:t>
            </a:r>
          </a:p>
        </p:txBody>
      </p:sp>
      <p:sp>
        <p:nvSpPr>
          <p:cNvPr id="15" name="TextBox 14">
            <a:extLst>
              <a:ext uri="{FF2B5EF4-FFF2-40B4-BE49-F238E27FC236}">
                <a16:creationId xmlns:a16="http://schemas.microsoft.com/office/drawing/2014/main" id="{37B8CE53-582C-4993-8D7C-42085ABAE5E7}"/>
              </a:ext>
            </a:extLst>
          </p:cNvPr>
          <p:cNvSpPr txBox="1"/>
          <p:nvPr/>
        </p:nvSpPr>
        <p:spPr>
          <a:xfrm>
            <a:off x="751403" y="4011317"/>
            <a:ext cx="4132798" cy="523220"/>
          </a:xfrm>
          <a:prstGeom prst="rect">
            <a:avLst/>
          </a:prstGeom>
          <a:noFill/>
        </p:spPr>
        <p:txBody>
          <a:bodyPr wrap="none" rtlCol="0">
            <a:spAutoFit/>
          </a:bodyPr>
          <a:lstStyle/>
          <a:p>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Tây giáp Đại Tây Dương</a:t>
            </a:r>
          </a:p>
        </p:txBody>
      </p:sp>
      <p:sp>
        <p:nvSpPr>
          <p:cNvPr id="17" name="TextBox 16">
            <a:extLst>
              <a:ext uri="{FF2B5EF4-FFF2-40B4-BE49-F238E27FC236}">
                <a16:creationId xmlns:a16="http://schemas.microsoft.com/office/drawing/2014/main" id="{C6338D2D-5035-4D77-BF99-D1DE2F3A0584}"/>
              </a:ext>
            </a:extLst>
          </p:cNvPr>
          <p:cNvSpPr txBox="1"/>
          <p:nvPr/>
        </p:nvSpPr>
        <p:spPr>
          <a:xfrm>
            <a:off x="303144" y="4626505"/>
            <a:ext cx="4430071" cy="523220"/>
          </a:xfrm>
          <a:prstGeom prst="rect">
            <a:avLst/>
          </a:prstGeom>
          <a:noFill/>
        </p:spPr>
        <p:txBody>
          <a:bodyPr wrap="square" rtlCol="0">
            <a:spAutoFit/>
          </a:bodyPr>
          <a:lstStyle/>
          <a:p>
            <a:pPr marL="342900" indent="-342900" algn="just">
              <a:buFont typeface="Wingdings" panose="05000000000000000000" pitchFamily="2" charset="2"/>
              <a:buChar char="§"/>
            </a:pPr>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Nằm giữa 36</a:t>
            </a:r>
            <a:r>
              <a:rPr lang="en-US" sz="2800" baseline="300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o</a:t>
            </a:r>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B và 71</a:t>
            </a:r>
            <a:r>
              <a:rPr lang="en-US" sz="2800" baseline="300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o</a:t>
            </a:r>
            <a:r>
              <a:rPr lang="en-US" sz="28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rPr>
              <a:t>B.</a:t>
            </a:r>
            <a:endParaRPr lang="en-US" sz="36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Arrow: Striped Right 5">
            <a:extLst>
              <a:ext uri="{FF2B5EF4-FFF2-40B4-BE49-F238E27FC236}">
                <a16:creationId xmlns:a16="http://schemas.microsoft.com/office/drawing/2014/main" id="{67A7E3E5-B082-4186-91CC-86D1A4AB282A}"/>
              </a:ext>
            </a:extLst>
          </p:cNvPr>
          <p:cNvSpPr/>
          <p:nvPr/>
        </p:nvSpPr>
        <p:spPr>
          <a:xfrm>
            <a:off x="399378" y="3009987"/>
            <a:ext cx="304800" cy="214894"/>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Striped Right 17">
            <a:extLst>
              <a:ext uri="{FF2B5EF4-FFF2-40B4-BE49-F238E27FC236}">
                <a16:creationId xmlns:a16="http://schemas.microsoft.com/office/drawing/2014/main" id="{F7099431-7C59-4654-B1BA-A24247DFC11E}"/>
              </a:ext>
            </a:extLst>
          </p:cNvPr>
          <p:cNvSpPr/>
          <p:nvPr/>
        </p:nvSpPr>
        <p:spPr>
          <a:xfrm>
            <a:off x="392805" y="3584319"/>
            <a:ext cx="304800" cy="214894"/>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Striped Right 18">
            <a:extLst>
              <a:ext uri="{FF2B5EF4-FFF2-40B4-BE49-F238E27FC236}">
                <a16:creationId xmlns:a16="http://schemas.microsoft.com/office/drawing/2014/main" id="{91A64621-A637-4427-964B-0E971BC4295E}"/>
              </a:ext>
            </a:extLst>
          </p:cNvPr>
          <p:cNvSpPr/>
          <p:nvPr/>
        </p:nvSpPr>
        <p:spPr>
          <a:xfrm>
            <a:off x="388536" y="4143784"/>
            <a:ext cx="304800" cy="214894"/>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123C22-946F-497B-9582-683D7BB4D10A}"/>
              </a:ext>
            </a:extLst>
          </p:cNvPr>
          <p:cNvSpPr txBox="1"/>
          <p:nvPr/>
        </p:nvSpPr>
        <p:spPr>
          <a:xfrm>
            <a:off x="9137799" y="464187"/>
            <a:ext cx="2377261" cy="430887"/>
          </a:xfrm>
          <a:prstGeom prst="rect">
            <a:avLst/>
          </a:prstGeom>
          <a:solidFill>
            <a:srgbClr val="536162"/>
          </a:solidFill>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Mũi </a:t>
            </a:r>
            <a:r>
              <a:rPr lang="en-US" sz="2200" dirty="0" err="1">
                <a:solidFill>
                  <a:schemeClr val="bg1"/>
                </a:solidFill>
                <a:latin typeface="Arial" panose="020B0604020202020204" pitchFamily="34" charset="0"/>
                <a:cs typeface="Arial" panose="020B0604020202020204" pitchFamily="34" charset="0"/>
              </a:rPr>
              <a:t>Noockin</a:t>
            </a:r>
            <a:r>
              <a:rPr lang="en-US" sz="2200" dirty="0">
                <a:solidFill>
                  <a:schemeClr val="bg1"/>
                </a:solidFill>
                <a:latin typeface="Arial" panose="020B0604020202020204" pitchFamily="34" charset="0"/>
                <a:cs typeface="Arial" panose="020B0604020202020204" pitchFamily="34" charset="0"/>
              </a:rPr>
              <a:t> </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71</a:t>
            </a:r>
            <a:r>
              <a:rPr lang="en-US" sz="20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a:t>
            </a:r>
            <a:r>
              <a:rPr lang="en-US" sz="2200" dirty="0">
                <a:solidFill>
                  <a:schemeClr val="bg1"/>
                </a:solidFill>
                <a:latin typeface="Arial" panose="020B0604020202020204" pitchFamily="34" charset="0"/>
                <a:cs typeface="Arial" panose="020B0604020202020204" pitchFamily="34" charset="0"/>
              </a:rPr>
              <a:t> </a:t>
            </a:r>
          </a:p>
        </p:txBody>
      </p:sp>
      <p:cxnSp>
        <p:nvCxnSpPr>
          <p:cNvPr id="21" name="Connector: Curved 20">
            <a:extLst>
              <a:ext uri="{FF2B5EF4-FFF2-40B4-BE49-F238E27FC236}">
                <a16:creationId xmlns:a16="http://schemas.microsoft.com/office/drawing/2014/main" id="{C98AD8CE-0745-45CA-AE08-046545160551}"/>
              </a:ext>
            </a:extLst>
          </p:cNvPr>
          <p:cNvCxnSpPr>
            <a:cxnSpLocks/>
          </p:cNvCxnSpPr>
          <p:nvPr/>
        </p:nvCxnSpPr>
        <p:spPr>
          <a:xfrm rot="5400000">
            <a:off x="9679574" y="662837"/>
            <a:ext cx="576915" cy="1018472"/>
          </a:xfrm>
          <a:prstGeom prst="curvedConnector2">
            <a:avLst/>
          </a:prstGeom>
          <a:ln>
            <a:solidFill>
              <a:srgbClr val="42464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8A2900C-A200-4A41-89A0-DA392F40099D}"/>
              </a:ext>
            </a:extLst>
          </p:cNvPr>
          <p:cNvSpPr txBox="1"/>
          <p:nvPr/>
        </p:nvSpPr>
        <p:spPr>
          <a:xfrm>
            <a:off x="6421897" y="5762848"/>
            <a:ext cx="2208873" cy="430887"/>
          </a:xfrm>
          <a:prstGeom prst="rect">
            <a:avLst/>
          </a:prstGeom>
          <a:solidFill>
            <a:srgbClr val="536162"/>
          </a:solidFill>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Mũi </a:t>
            </a:r>
            <a:r>
              <a:rPr lang="en-US" sz="2200" dirty="0" err="1">
                <a:solidFill>
                  <a:schemeClr val="bg1"/>
                </a:solidFill>
                <a:latin typeface="Arial" panose="020B0604020202020204" pitchFamily="34" charset="0"/>
                <a:cs typeface="Arial" panose="020B0604020202020204" pitchFamily="34" charset="0"/>
              </a:rPr>
              <a:t>Marôki</a:t>
            </a:r>
            <a:r>
              <a:rPr lang="en-US" sz="22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36</a:t>
            </a:r>
            <a:r>
              <a:rPr lang="en-US" sz="20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a:t>
            </a:r>
            <a:r>
              <a:rPr lang="en-US" sz="2200" dirty="0">
                <a:solidFill>
                  <a:schemeClr val="bg1"/>
                </a:solidFill>
                <a:latin typeface="Arial" panose="020B0604020202020204" pitchFamily="34" charset="0"/>
                <a:cs typeface="Arial" panose="020B0604020202020204" pitchFamily="34" charset="0"/>
              </a:rPr>
              <a:t> </a:t>
            </a:r>
          </a:p>
        </p:txBody>
      </p:sp>
      <p:cxnSp>
        <p:nvCxnSpPr>
          <p:cNvPr id="33" name="Connector: Curved 32">
            <a:extLst>
              <a:ext uri="{FF2B5EF4-FFF2-40B4-BE49-F238E27FC236}">
                <a16:creationId xmlns:a16="http://schemas.microsoft.com/office/drawing/2014/main" id="{99527CF6-13CE-418B-9A14-75803E1A9F79}"/>
              </a:ext>
            </a:extLst>
          </p:cNvPr>
          <p:cNvCxnSpPr>
            <a:cxnSpLocks/>
          </p:cNvCxnSpPr>
          <p:nvPr/>
        </p:nvCxnSpPr>
        <p:spPr>
          <a:xfrm rot="10800000">
            <a:off x="6783575" y="5212273"/>
            <a:ext cx="753392" cy="550574"/>
          </a:xfrm>
          <a:prstGeom prst="curvedConnector3">
            <a:avLst>
              <a:gd name="adj1" fmla="val 50000"/>
            </a:avLst>
          </a:prstGeom>
          <a:ln>
            <a:solidFill>
              <a:srgbClr val="536162"/>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90A03C5-3065-474D-94E0-C4485AED0990}"/>
              </a:ext>
            </a:extLst>
          </p:cNvPr>
          <p:cNvSpPr/>
          <p:nvPr/>
        </p:nvSpPr>
        <p:spPr>
          <a:xfrm>
            <a:off x="9366031" y="1405647"/>
            <a:ext cx="118354" cy="118354"/>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6014"/>
              </a:solidFill>
            </a:endParaRPr>
          </a:p>
        </p:txBody>
      </p:sp>
      <p:sp>
        <p:nvSpPr>
          <p:cNvPr id="22" name="Oval 21">
            <a:extLst>
              <a:ext uri="{FF2B5EF4-FFF2-40B4-BE49-F238E27FC236}">
                <a16:creationId xmlns:a16="http://schemas.microsoft.com/office/drawing/2014/main" id="{BB38DE3E-0157-41A6-AD67-F50CF9BB9FA5}"/>
              </a:ext>
            </a:extLst>
          </p:cNvPr>
          <p:cNvSpPr/>
          <p:nvPr/>
        </p:nvSpPr>
        <p:spPr>
          <a:xfrm>
            <a:off x="6724397" y="5146321"/>
            <a:ext cx="118354" cy="118354"/>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6014"/>
              </a:solidFill>
            </a:endParaRPr>
          </a:p>
        </p:txBody>
      </p:sp>
    </p:spTree>
    <p:extLst>
      <p:ext uri="{BB962C8B-B14F-4D97-AF65-F5344CB8AC3E}">
        <p14:creationId xmlns:p14="http://schemas.microsoft.com/office/powerpoint/2010/main" val="37298370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6" grpId="0" animBg="1"/>
      <p:bldP spid="18" grpId="0" animBg="1"/>
      <p:bldP spid="19" grpId="0" animBg="1"/>
      <p:bldP spid="7" grpId="0" animBg="1"/>
      <p:bldP spid="24" grpId="0" animBg="1"/>
      <p:bldP spid="9"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4" y="1233285"/>
            <a:ext cx="1521752"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a:t>
            </a:r>
          </a:p>
        </p:txBody>
      </p:sp>
      <p:pic>
        <p:nvPicPr>
          <p:cNvPr id="5" name="Graphic 4" descr="Europe with solid fill">
            <a:extLst>
              <a:ext uri="{FF2B5EF4-FFF2-40B4-BE49-F238E27FC236}">
                <a16:creationId xmlns:a16="http://schemas.microsoft.com/office/drawing/2014/main" id="{0E43B712-B733-4A3C-ACD7-B6720480ED6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2953" y="1146329"/>
            <a:ext cx="758686" cy="758686"/>
          </a:xfrm>
          <a:prstGeom prst="rect">
            <a:avLst/>
          </a:prstGeom>
        </p:spPr>
      </p:pic>
      <p:pic>
        <p:nvPicPr>
          <p:cNvPr id="11" name="Picture 10" descr="Map&#10;&#10;Description automatically generated">
            <a:extLst>
              <a:ext uri="{FF2B5EF4-FFF2-40B4-BE49-F238E27FC236}">
                <a16:creationId xmlns:a16="http://schemas.microsoft.com/office/drawing/2014/main" id="{F0C8A493-1DC3-4D47-99D9-277EAA193649}"/>
              </a:ext>
            </a:extLst>
          </p:cNvPr>
          <p:cNvPicPr>
            <a:picLocks noChangeAspect="1"/>
          </p:cNvPicPr>
          <p:nvPr/>
        </p:nvPicPr>
        <p:blipFill rotWithShape="1">
          <a:blip r:embed="rId4">
            <a:extLst>
              <a:ext uri="{28A0092B-C50C-407E-A947-70E740481C1C}">
                <a14:useLocalDpi xmlns:a14="http://schemas.microsoft.com/office/drawing/2010/main" val="0"/>
              </a:ext>
            </a:extLst>
          </a:blip>
          <a:srcRect l="8874" r="9018"/>
          <a:stretch/>
        </p:blipFill>
        <p:spPr>
          <a:xfrm>
            <a:off x="6247832" y="187188"/>
            <a:ext cx="5779935" cy="6539048"/>
          </a:xfrm>
          <a:prstGeom prst="rect">
            <a:avLst/>
          </a:prstGeom>
        </p:spPr>
      </p:pic>
      <p:sp>
        <p:nvSpPr>
          <p:cNvPr id="8" name="TextBox 7">
            <a:extLst>
              <a:ext uri="{FF2B5EF4-FFF2-40B4-BE49-F238E27FC236}">
                <a16:creationId xmlns:a16="http://schemas.microsoft.com/office/drawing/2014/main" id="{ACA6E67A-B2F5-456A-A1C8-D4975EFD3C6B}"/>
              </a:ext>
            </a:extLst>
          </p:cNvPr>
          <p:cNvSpPr txBox="1"/>
          <p:nvPr/>
        </p:nvSpPr>
        <p:spPr>
          <a:xfrm>
            <a:off x="578790" y="3117694"/>
            <a:ext cx="5457250" cy="954107"/>
          </a:xfrm>
          <a:prstGeom prst="rect">
            <a:avLst/>
          </a:prstGeom>
          <a:noFill/>
        </p:spPr>
        <p:txBody>
          <a:bodyPr wrap="square" rtlCol="0">
            <a:spAutoFit/>
          </a:bodyPr>
          <a:lstStyle/>
          <a:p>
            <a:pPr algn="just"/>
            <a:r>
              <a:rPr lang="en-US" sz="2800" b="1" dirty="0">
                <a:solidFill>
                  <a:srgbClr val="424642"/>
                </a:solidFill>
                <a:latin typeface="Arial" panose="020B0604020202020204" pitchFamily="34" charset="0"/>
                <a:cs typeface="Arial" panose="020B0604020202020204" pitchFamily="34" charset="0"/>
              </a:rPr>
              <a:t>Em hãy nhận xét đường bờ biển của châu Âu?</a:t>
            </a:r>
          </a:p>
        </p:txBody>
      </p:sp>
      <p:sp>
        <p:nvSpPr>
          <p:cNvPr id="10" name="Rectangle: Rounded Corners 9">
            <a:extLst>
              <a:ext uri="{FF2B5EF4-FFF2-40B4-BE49-F238E27FC236}">
                <a16:creationId xmlns:a16="http://schemas.microsoft.com/office/drawing/2014/main" id="{05111118-0C92-4E80-B8DA-FC098544D4E7}"/>
              </a:ext>
            </a:extLst>
          </p:cNvPr>
          <p:cNvSpPr/>
          <p:nvPr/>
        </p:nvSpPr>
        <p:spPr>
          <a:xfrm>
            <a:off x="382953" y="2913692"/>
            <a:ext cx="5779935" cy="1439055"/>
          </a:xfrm>
          <a:prstGeom prst="roundRect">
            <a:avLst/>
          </a:prstGeom>
          <a:noFill/>
          <a:ln w="28575">
            <a:solidFill>
              <a:srgbClr val="C0601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4642"/>
              </a:solidFill>
            </a:endParaRPr>
          </a:p>
        </p:txBody>
      </p:sp>
      <p:cxnSp>
        <p:nvCxnSpPr>
          <p:cNvPr id="25" name="Straight Connector 24">
            <a:extLst>
              <a:ext uri="{FF2B5EF4-FFF2-40B4-BE49-F238E27FC236}">
                <a16:creationId xmlns:a16="http://schemas.microsoft.com/office/drawing/2014/main" id="{A3AFDCC9-E76F-4E5B-8088-A21B93556D2D}"/>
              </a:ext>
            </a:extLst>
          </p:cNvPr>
          <p:cNvCxnSpPr/>
          <p:nvPr/>
        </p:nvCxnSpPr>
        <p:spPr>
          <a:xfrm>
            <a:off x="777286" y="1939331"/>
            <a:ext cx="0" cy="974361"/>
          </a:xfrm>
          <a:prstGeom prst="line">
            <a:avLst/>
          </a:prstGeom>
          <a:ln w="28575">
            <a:solidFill>
              <a:srgbClr val="C06014"/>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291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outVertic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4" y="1233285"/>
            <a:ext cx="1521752"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a:t>
            </a:r>
          </a:p>
        </p:txBody>
      </p:sp>
      <p:pic>
        <p:nvPicPr>
          <p:cNvPr id="5" name="Graphic 4" descr="Europe with solid fill">
            <a:extLst>
              <a:ext uri="{FF2B5EF4-FFF2-40B4-BE49-F238E27FC236}">
                <a16:creationId xmlns:a16="http://schemas.microsoft.com/office/drawing/2014/main" id="{0E43B712-B733-4A3C-ACD7-B6720480ED6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2953" y="1146329"/>
            <a:ext cx="758686" cy="758686"/>
          </a:xfrm>
          <a:prstGeom prst="rect">
            <a:avLst/>
          </a:prstGeom>
        </p:spPr>
      </p:pic>
      <p:pic>
        <p:nvPicPr>
          <p:cNvPr id="11" name="Picture 10" descr="Map&#10;&#10;Description automatically generated">
            <a:extLst>
              <a:ext uri="{FF2B5EF4-FFF2-40B4-BE49-F238E27FC236}">
                <a16:creationId xmlns:a16="http://schemas.microsoft.com/office/drawing/2014/main" id="{F0C8A493-1DC3-4D47-99D9-277EAA193649}"/>
              </a:ext>
            </a:extLst>
          </p:cNvPr>
          <p:cNvPicPr>
            <a:picLocks noChangeAspect="1"/>
          </p:cNvPicPr>
          <p:nvPr/>
        </p:nvPicPr>
        <p:blipFill rotWithShape="1">
          <a:blip r:embed="rId4">
            <a:extLst>
              <a:ext uri="{28A0092B-C50C-407E-A947-70E740481C1C}">
                <a14:useLocalDpi xmlns:a14="http://schemas.microsoft.com/office/drawing/2010/main" val="0"/>
              </a:ext>
            </a:extLst>
          </a:blip>
          <a:srcRect l="8874" r="9018"/>
          <a:stretch/>
        </p:blipFill>
        <p:spPr>
          <a:xfrm>
            <a:off x="179410" y="93594"/>
            <a:ext cx="5880197" cy="6652479"/>
          </a:xfrm>
          <a:prstGeom prst="rect">
            <a:avLst/>
          </a:prstGeom>
          <a:ln>
            <a:noFill/>
          </a:ln>
          <a:effectLst/>
        </p:spPr>
      </p:pic>
      <p:pic>
        <p:nvPicPr>
          <p:cNvPr id="9" name="Picture 8" descr="Map&#10;&#10;Description automatically generated">
            <a:extLst>
              <a:ext uri="{FF2B5EF4-FFF2-40B4-BE49-F238E27FC236}">
                <a16:creationId xmlns:a16="http://schemas.microsoft.com/office/drawing/2014/main" id="{C0518256-2CBF-4D8C-9AB7-EDEFE4BC4B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265" y="144010"/>
            <a:ext cx="5638286" cy="6586783"/>
          </a:xfrm>
          <a:prstGeom prst="rect">
            <a:avLst/>
          </a:prstGeom>
          <a:ln>
            <a:no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566A2AE1-2750-447A-BC6F-0BCF8A0ECE17}"/>
              </a:ext>
            </a:extLst>
          </p:cNvPr>
          <p:cNvSpPr txBox="1"/>
          <p:nvPr/>
        </p:nvSpPr>
        <p:spPr>
          <a:xfrm>
            <a:off x="8998750" y="6361461"/>
            <a:ext cx="2925801" cy="369332"/>
          </a:xfrm>
          <a:prstGeom prst="rect">
            <a:avLst/>
          </a:prstGeom>
          <a:solidFill>
            <a:srgbClr val="F4E2BA"/>
          </a:solidFill>
          <a:ln>
            <a:noFill/>
          </a:ln>
        </p:spPr>
        <p:txBody>
          <a:bodyPr wrap="none" rtlCol="0">
            <a:spAutoFit/>
          </a:bodyPr>
          <a:lstStyle/>
          <a:p>
            <a:r>
              <a:rPr lang="en-US" dirty="0">
                <a:solidFill>
                  <a:srgbClr val="C06014"/>
                </a:solidFill>
                <a:latin typeface="Arial" panose="020B0604020202020204" pitchFamily="34" charset="0"/>
                <a:cs typeface="Arial" panose="020B0604020202020204" pitchFamily="34" charset="0"/>
              </a:rPr>
              <a:t>Lược đồ tự nhiên châu Phi</a:t>
            </a:r>
          </a:p>
        </p:txBody>
      </p:sp>
    </p:spTree>
    <p:extLst>
      <p:ext uri="{BB962C8B-B14F-4D97-AF65-F5344CB8AC3E}">
        <p14:creationId xmlns:p14="http://schemas.microsoft.com/office/powerpoint/2010/main" val="37153136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4" y="1233285"/>
            <a:ext cx="1521752"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a:t>
            </a:r>
          </a:p>
        </p:txBody>
      </p:sp>
      <p:pic>
        <p:nvPicPr>
          <p:cNvPr id="5" name="Graphic 4" descr="Europe with solid fill">
            <a:extLst>
              <a:ext uri="{FF2B5EF4-FFF2-40B4-BE49-F238E27FC236}">
                <a16:creationId xmlns:a16="http://schemas.microsoft.com/office/drawing/2014/main" id="{0E43B712-B733-4A3C-ACD7-B6720480ED6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2953" y="1146329"/>
            <a:ext cx="758686" cy="758686"/>
          </a:xfrm>
          <a:prstGeom prst="rect">
            <a:avLst/>
          </a:prstGeom>
        </p:spPr>
      </p:pic>
      <p:pic>
        <p:nvPicPr>
          <p:cNvPr id="11" name="Picture 10" descr="Map&#10;&#10;Description automatically generated">
            <a:extLst>
              <a:ext uri="{FF2B5EF4-FFF2-40B4-BE49-F238E27FC236}">
                <a16:creationId xmlns:a16="http://schemas.microsoft.com/office/drawing/2014/main" id="{F0C8A493-1DC3-4D47-99D9-277EAA193649}"/>
              </a:ext>
            </a:extLst>
          </p:cNvPr>
          <p:cNvPicPr>
            <a:picLocks noChangeAspect="1"/>
          </p:cNvPicPr>
          <p:nvPr/>
        </p:nvPicPr>
        <p:blipFill rotWithShape="1">
          <a:blip r:embed="rId4">
            <a:extLst>
              <a:ext uri="{28A0092B-C50C-407E-A947-70E740481C1C}">
                <a14:useLocalDpi xmlns:a14="http://schemas.microsoft.com/office/drawing/2010/main" val="0"/>
              </a:ext>
            </a:extLst>
          </a:blip>
          <a:srcRect l="8874" r="9018"/>
          <a:stretch/>
        </p:blipFill>
        <p:spPr>
          <a:xfrm>
            <a:off x="6311803" y="187188"/>
            <a:ext cx="5795119" cy="6556227"/>
          </a:xfrm>
          <a:prstGeom prst="rect">
            <a:avLst/>
          </a:prstGeom>
          <a:ln>
            <a:noFill/>
          </a:ln>
          <a:effectLst/>
        </p:spPr>
      </p:pic>
      <p:pic>
        <p:nvPicPr>
          <p:cNvPr id="9" name="Picture 8" descr="Map&#10;&#10;Description automatically generated">
            <a:extLst>
              <a:ext uri="{FF2B5EF4-FFF2-40B4-BE49-F238E27FC236}">
                <a16:creationId xmlns:a16="http://schemas.microsoft.com/office/drawing/2014/main" id="{C0518256-2CBF-4D8C-9AB7-EDEFE4BC4B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50770" y="7130128"/>
            <a:ext cx="1141230" cy="1333213"/>
          </a:xfrm>
          <a:prstGeom prst="rect">
            <a:avLst/>
          </a:prstGeom>
          <a:ln>
            <a:no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16C6423F-C38D-4D80-83C2-00C96FE64E4C}"/>
              </a:ext>
            </a:extLst>
          </p:cNvPr>
          <p:cNvSpPr txBox="1"/>
          <p:nvPr/>
        </p:nvSpPr>
        <p:spPr>
          <a:xfrm>
            <a:off x="303143" y="2273229"/>
            <a:ext cx="5620951" cy="954107"/>
          </a:xfrm>
          <a:prstGeom prst="rect">
            <a:avLst/>
          </a:prstGeom>
          <a:noFill/>
        </p:spPr>
        <p:txBody>
          <a:bodyPr wrap="square" rtlCol="0">
            <a:spAutoFit/>
          </a:bodyPr>
          <a:lstStyle/>
          <a:p>
            <a:pPr marL="342900" indent="-342900" algn="just">
              <a:buFont typeface="Wingdings" panose="05000000000000000000" pitchFamily="2" charset="2"/>
              <a:buChar char="§"/>
            </a:pPr>
            <a:r>
              <a:rPr lang="en-US" sz="2800" dirty="0">
                <a:solidFill>
                  <a:srgbClr val="424642"/>
                </a:solidFill>
                <a:latin typeface="Arial" panose="020B0604020202020204" pitchFamily="34" charset="0"/>
                <a:cs typeface="Arial" panose="020B0604020202020204" pitchFamily="34" charset="0"/>
              </a:rPr>
              <a:t>Đường bờ biển dài, bị cắt xẻ mạnh.</a:t>
            </a:r>
          </a:p>
        </p:txBody>
      </p:sp>
    </p:spTree>
    <p:extLst>
      <p:ext uri="{BB962C8B-B14F-4D97-AF65-F5344CB8AC3E}">
        <p14:creationId xmlns:p14="http://schemas.microsoft.com/office/powerpoint/2010/main" val="27900665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C83B13-5F96-44D5-BDAC-EA087A17F148}"/>
              </a:ext>
            </a:extLst>
          </p:cNvPr>
          <p:cNvSpPr/>
          <p:nvPr/>
        </p:nvSpPr>
        <p:spPr>
          <a:xfrm>
            <a:off x="304800" y="7312086"/>
            <a:ext cx="4895850" cy="1137794"/>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EA390C-FC38-4EB3-BF72-4133FCDEE327}"/>
              </a:ext>
            </a:extLst>
          </p:cNvPr>
          <p:cNvSpPr/>
          <p:nvPr/>
        </p:nvSpPr>
        <p:spPr>
          <a:xfrm>
            <a:off x="0" y="-106702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997458"/>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4" name="Rectangle 3">
            <a:extLst>
              <a:ext uri="{FF2B5EF4-FFF2-40B4-BE49-F238E27FC236}">
                <a16:creationId xmlns:a16="http://schemas.microsoft.com/office/drawing/2014/main" id="{B31CA551-438D-408C-990C-BDD127505B8F}"/>
              </a:ext>
            </a:extLst>
          </p:cNvPr>
          <p:cNvSpPr/>
          <p:nvPr/>
        </p:nvSpPr>
        <p:spPr>
          <a:xfrm>
            <a:off x="-5229727" y="945231"/>
            <a:ext cx="4895850" cy="4541634"/>
          </a:xfrm>
          <a:prstGeom prst="rect">
            <a:avLst/>
          </a:prstGeom>
          <a:noFill/>
          <a:ln w="38100">
            <a:solidFill>
              <a:srgbClr val="5361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4F674A-9396-472B-A577-D5933CF2C692}"/>
              </a:ext>
            </a:extLst>
          </p:cNvPr>
          <p:cNvSpPr txBox="1"/>
          <p:nvPr/>
        </p:nvSpPr>
        <p:spPr>
          <a:xfrm>
            <a:off x="-4734425" y="981261"/>
            <a:ext cx="4247552" cy="1330364"/>
          </a:xfrm>
          <a:prstGeom prst="rect">
            <a:avLst/>
          </a:prstGeom>
          <a:noFill/>
        </p:spPr>
        <p:txBody>
          <a:bodyPr wrap="square" rtlCol="0">
            <a:spAutoFit/>
          </a:bodyPr>
          <a:lstStyle/>
          <a:p>
            <a:pPr marL="0" marR="0" algn="just">
              <a:lnSpc>
                <a:spcPct val="115000"/>
              </a:lnSpc>
              <a:spcBef>
                <a:spcPts val="0"/>
              </a:spcBef>
              <a:spcAft>
                <a:spcPts val="0"/>
              </a:spcAft>
              <a:tabLst>
                <a:tab pos="104775" algn="l"/>
              </a:tabLst>
            </a:pPr>
            <a:r>
              <a:rPr lang="en-US" sz="2400" b="1" dirty="0">
                <a:solidFill>
                  <a:srgbClr val="424642"/>
                </a:solidFill>
                <a:effectLst/>
                <a:latin typeface="Arial" panose="020B0604020202020204" pitchFamily="34" charset="0"/>
                <a:ea typeface="Calibri" panose="020F0502020204030204" pitchFamily="34" charset="0"/>
                <a:cs typeface="Arial" panose="020B0604020202020204" pitchFamily="34" charset="0"/>
              </a:rPr>
              <a:t>Hãy gắn thẻ có tên các biển, bán đảo dưới đây vào bản đồ trống thích hợp.</a:t>
            </a:r>
            <a:endParaRPr lang="en-US" sz="2400" b="1"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64C30B5E-081F-4A5E-BC36-0E87906B5A07}"/>
              </a:ext>
            </a:extLst>
          </p:cNvPr>
          <p:cNvSpPr txBox="1"/>
          <p:nvPr/>
        </p:nvSpPr>
        <p:spPr>
          <a:xfrm>
            <a:off x="-5076732" y="2349725"/>
            <a:ext cx="4589859" cy="1330364"/>
          </a:xfrm>
          <a:prstGeom prst="rect">
            <a:avLst/>
          </a:prstGeom>
          <a:noFill/>
        </p:spPr>
        <p:txBody>
          <a:bodyPr wrap="square" rtlCol="0">
            <a:spAutoFit/>
          </a:bodyPr>
          <a:lstStyle/>
          <a:p>
            <a:pPr marL="342900" marR="0" indent="-342900" algn="just">
              <a:lnSpc>
                <a:spcPct val="115000"/>
              </a:lnSpc>
              <a:spcBef>
                <a:spcPts val="0"/>
              </a:spcBef>
              <a:spcAft>
                <a:spcPts val="0"/>
              </a:spcAft>
              <a:buFont typeface="Wingdings" panose="05000000000000000000" pitchFamily="2" charset="2"/>
              <a:buChar char="§"/>
              <a:tabLst>
                <a:tab pos="104775" algn="l"/>
              </a:tabLst>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Các biển: Địa Trung Hải, Măng – sơ, Biển Bắc, Ban – tích, Biển Đen, Biển Trắng.</a:t>
            </a:r>
          </a:p>
        </p:txBody>
      </p:sp>
      <p:sp>
        <p:nvSpPr>
          <p:cNvPr id="7" name="Arrow: Striped Right 6">
            <a:extLst>
              <a:ext uri="{FF2B5EF4-FFF2-40B4-BE49-F238E27FC236}">
                <a16:creationId xmlns:a16="http://schemas.microsoft.com/office/drawing/2014/main" id="{760447C6-F0EF-4677-AEDB-CD6D411FD468}"/>
              </a:ext>
            </a:extLst>
          </p:cNvPr>
          <p:cNvSpPr/>
          <p:nvPr/>
        </p:nvSpPr>
        <p:spPr>
          <a:xfrm>
            <a:off x="-5039824" y="1119491"/>
            <a:ext cx="286348" cy="244840"/>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TextBox 7">
            <a:extLst>
              <a:ext uri="{FF2B5EF4-FFF2-40B4-BE49-F238E27FC236}">
                <a16:creationId xmlns:a16="http://schemas.microsoft.com/office/drawing/2014/main" id="{186DD775-46ED-4386-B15B-4C747FD6C927}"/>
              </a:ext>
            </a:extLst>
          </p:cNvPr>
          <p:cNvSpPr txBox="1"/>
          <p:nvPr/>
        </p:nvSpPr>
        <p:spPr>
          <a:xfrm>
            <a:off x="-5020774" y="3717006"/>
            <a:ext cx="4533901"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Các bán đảo: X can – đi – na – vi, I – bê – rich, I-ta-li-a, Ban – căng.</a:t>
            </a:r>
            <a:endParaRPr lang="en-US" sz="24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
            </a:pPr>
            <a:endParaRPr lang="en-US" sz="2400" dirty="0"/>
          </a:p>
        </p:txBody>
      </p:sp>
      <p:sp>
        <p:nvSpPr>
          <p:cNvPr id="9" name="TextBox 8">
            <a:extLst>
              <a:ext uri="{FF2B5EF4-FFF2-40B4-BE49-F238E27FC236}">
                <a16:creationId xmlns:a16="http://schemas.microsoft.com/office/drawing/2014/main" id="{E62521B1-6255-4440-910D-97E71FC867E9}"/>
              </a:ext>
            </a:extLst>
          </p:cNvPr>
          <p:cNvSpPr txBox="1"/>
          <p:nvPr/>
        </p:nvSpPr>
        <p:spPr>
          <a:xfrm>
            <a:off x="-5020774" y="4929950"/>
            <a:ext cx="4533901" cy="461665"/>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Thời gian: 1 phút 30 giây</a:t>
            </a:r>
            <a:endParaRPr lang="en-US" sz="24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5137" y="4671636"/>
            <a:ext cx="6403806" cy="5603331"/>
          </a:xfrm>
          <a:prstGeom prst="rect">
            <a:avLst/>
          </a:prstGeom>
        </p:spPr>
      </p:pic>
      <p:sp>
        <p:nvSpPr>
          <p:cNvPr id="11" name="TextBox 10">
            <a:extLst>
              <a:ext uri="{FF2B5EF4-FFF2-40B4-BE49-F238E27FC236}">
                <a16:creationId xmlns:a16="http://schemas.microsoft.com/office/drawing/2014/main" id="{4DA4E079-A2EB-4418-B3C1-F2E74B0F1CD0}"/>
              </a:ext>
            </a:extLst>
          </p:cNvPr>
          <p:cNvSpPr txBox="1"/>
          <p:nvPr/>
        </p:nvSpPr>
        <p:spPr>
          <a:xfrm>
            <a:off x="800102" y="7281505"/>
            <a:ext cx="3571619" cy="1131848"/>
          </a:xfrm>
          <a:prstGeom prst="rect">
            <a:avLst/>
          </a:prstGeom>
          <a:noFill/>
        </p:spPr>
        <p:txBody>
          <a:bodyPr wrap="non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Tên biển: 1, 2, 3, 4, 5, 6</a:t>
            </a:r>
          </a:p>
          <a:p>
            <a:pPr>
              <a:lnSpc>
                <a:spcPct val="150000"/>
              </a:lnSpc>
            </a:pPr>
            <a:r>
              <a:rPr lang="en-US" sz="2400" b="1" dirty="0">
                <a:solidFill>
                  <a:schemeClr val="bg1"/>
                </a:solidFill>
                <a:latin typeface="Arial" panose="020B0604020202020204" pitchFamily="34" charset="0"/>
                <a:cs typeface="Arial" panose="020B0604020202020204" pitchFamily="34" charset="0"/>
              </a:rPr>
              <a:t>Tên bán đảo: A, B, C, D</a:t>
            </a:r>
          </a:p>
        </p:txBody>
      </p:sp>
      <p:pic>
        <p:nvPicPr>
          <p:cNvPr id="14" name="Graphic 13" descr="Chevron arrows with solid fill">
            <a:extLst>
              <a:ext uri="{FF2B5EF4-FFF2-40B4-BE49-F238E27FC236}">
                <a16:creationId xmlns:a16="http://schemas.microsoft.com/office/drawing/2014/main" id="{4F92F51C-2145-4E2B-B5D0-9A8E266E38F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3753" y="7481165"/>
            <a:ext cx="305399" cy="305399"/>
          </a:xfrm>
          <a:prstGeom prst="rect">
            <a:avLst/>
          </a:prstGeom>
        </p:spPr>
      </p:pic>
      <p:pic>
        <p:nvPicPr>
          <p:cNvPr id="15" name="Graphic 14" descr="Chevron arrows with solid fill">
            <a:extLst>
              <a:ext uri="{FF2B5EF4-FFF2-40B4-BE49-F238E27FC236}">
                <a16:creationId xmlns:a16="http://schemas.microsoft.com/office/drawing/2014/main" id="{810EE858-1F07-4AA9-938C-5B27703047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3753" y="8010045"/>
            <a:ext cx="305399" cy="305399"/>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15737305" y="989115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13405938" y="8136626"/>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14304296" y="733493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15460578" y="7058210"/>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16864262" y="874699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16330862" y="5674934"/>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15026191" y="6231626"/>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13454066" y="9313510"/>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15050255" y="9170198"/>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15897192" y="9304680"/>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42169699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C83B13-5F96-44D5-BDAC-EA087A17F148}"/>
              </a:ext>
            </a:extLst>
          </p:cNvPr>
          <p:cNvSpPr/>
          <p:nvPr/>
        </p:nvSpPr>
        <p:spPr>
          <a:xfrm>
            <a:off x="304800" y="5583721"/>
            <a:ext cx="4895850" cy="1137794"/>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4" name="Rectangle 3">
            <a:extLst>
              <a:ext uri="{FF2B5EF4-FFF2-40B4-BE49-F238E27FC236}">
                <a16:creationId xmlns:a16="http://schemas.microsoft.com/office/drawing/2014/main" id="{B31CA551-438D-408C-990C-BDD127505B8F}"/>
              </a:ext>
            </a:extLst>
          </p:cNvPr>
          <p:cNvSpPr/>
          <p:nvPr/>
        </p:nvSpPr>
        <p:spPr>
          <a:xfrm>
            <a:off x="304800" y="952500"/>
            <a:ext cx="4895850" cy="4541634"/>
          </a:xfrm>
          <a:prstGeom prst="rect">
            <a:avLst/>
          </a:prstGeom>
          <a:noFill/>
          <a:ln w="38100">
            <a:solidFill>
              <a:srgbClr val="5361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4F674A-9396-472B-A577-D5933CF2C692}"/>
              </a:ext>
            </a:extLst>
          </p:cNvPr>
          <p:cNvSpPr txBox="1"/>
          <p:nvPr/>
        </p:nvSpPr>
        <p:spPr>
          <a:xfrm>
            <a:off x="800102" y="988530"/>
            <a:ext cx="4247552" cy="941796"/>
          </a:xfrm>
          <a:prstGeom prst="rect">
            <a:avLst/>
          </a:prstGeom>
          <a:noFill/>
        </p:spPr>
        <p:txBody>
          <a:bodyPr wrap="square" rtlCol="0">
            <a:spAutoFit/>
          </a:bodyPr>
          <a:lstStyle/>
          <a:p>
            <a:pPr marL="0" marR="0" algn="just">
              <a:lnSpc>
                <a:spcPct val="115000"/>
              </a:lnSpc>
              <a:spcBef>
                <a:spcPts val="0"/>
              </a:spcBef>
              <a:spcAft>
                <a:spcPts val="0"/>
              </a:spcAft>
              <a:tabLst>
                <a:tab pos="104775" algn="l"/>
              </a:tabLst>
            </a:pPr>
            <a:r>
              <a:rPr lang="en-US" sz="2400" b="1" dirty="0" err="1">
                <a:solidFill>
                  <a:srgbClr val="424642"/>
                </a:solidFill>
                <a:effectLst/>
                <a:latin typeface="Arial" panose="020B0604020202020204" pitchFamily="34" charset="0"/>
                <a:ea typeface="Calibri" panose="020F0502020204030204" pitchFamily="34" charset="0"/>
                <a:cs typeface="Arial" panose="020B0604020202020204" pitchFamily="34" charset="0"/>
              </a:rPr>
              <a:t>Hãy</a:t>
            </a:r>
            <a:r>
              <a:rPr lang="en-US" sz="2400" b="1" dirty="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424642"/>
                </a:solidFill>
                <a:effectLst/>
                <a:latin typeface="Arial" panose="020B0604020202020204" pitchFamily="34" charset="0"/>
                <a:ea typeface="Calibri" panose="020F0502020204030204" pitchFamily="34" charset="0"/>
                <a:cs typeface="Arial" panose="020B0604020202020204" pitchFamily="34" charset="0"/>
              </a:rPr>
              <a:t>xác</a:t>
            </a:r>
            <a:r>
              <a:rPr lang="en-US" sz="2400" b="1" dirty="0" smtClean="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424642"/>
                </a:solidFill>
                <a:effectLst/>
                <a:latin typeface="Arial" panose="020B0604020202020204" pitchFamily="34" charset="0"/>
                <a:ea typeface="Calibri" panose="020F0502020204030204" pitchFamily="34" charset="0"/>
                <a:cs typeface="Arial" panose="020B0604020202020204" pitchFamily="34" charset="0"/>
              </a:rPr>
              <a:t>định</a:t>
            </a:r>
            <a:r>
              <a:rPr lang="en-US" sz="2400" b="1" dirty="0" smtClean="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424642"/>
                </a:solidFill>
                <a:effectLst/>
                <a:latin typeface="Arial" panose="020B0604020202020204" pitchFamily="34" charset="0"/>
                <a:ea typeface="Calibri" panose="020F0502020204030204" pitchFamily="34" charset="0"/>
                <a:cs typeface="Arial" panose="020B0604020202020204" pitchFamily="34" charset="0"/>
              </a:rPr>
              <a:t>các</a:t>
            </a:r>
            <a:r>
              <a:rPr lang="en-US" sz="2400" b="1" dirty="0" smtClean="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424642"/>
                </a:solidFill>
                <a:effectLst/>
                <a:latin typeface="Arial" panose="020B0604020202020204" pitchFamily="34" charset="0"/>
                <a:ea typeface="Calibri" panose="020F0502020204030204" pitchFamily="34" charset="0"/>
                <a:cs typeface="Arial" panose="020B0604020202020204" pitchFamily="34" charset="0"/>
              </a:rPr>
              <a:t>biển, bán đảo dưới </a:t>
            </a:r>
            <a:r>
              <a:rPr lang="en-US" sz="2400" b="1" dirty="0" err="1">
                <a:solidFill>
                  <a:srgbClr val="424642"/>
                </a:solidFill>
                <a:effectLst/>
                <a:latin typeface="Arial" panose="020B0604020202020204" pitchFamily="34" charset="0"/>
                <a:ea typeface="Calibri" panose="020F0502020204030204" pitchFamily="34" charset="0"/>
                <a:cs typeface="Arial" panose="020B0604020202020204" pitchFamily="34" charset="0"/>
              </a:rPr>
              <a:t>đây</a:t>
            </a:r>
            <a:r>
              <a:rPr lang="en-US" sz="2400" b="1" dirty="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424642"/>
                </a:solidFill>
                <a:effectLst/>
                <a:latin typeface="Arial" panose="020B0604020202020204" pitchFamily="34" charset="0"/>
                <a:ea typeface="Calibri" panose="020F0502020204030204" pitchFamily="34" charset="0"/>
                <a:cs typeface="Arial" panose="020B0604020202020204" pitchFamily="34" charset="0"/>
              </a:rPr>
              <a:t>trên</a:t>
            </a:r>
            <a:r>
              <a:rPr lang="en-US" sz="2400" b="1" dirty="0" smtClean="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424642"/>
                </a:solidFill>
                <a:effectLst/>
                <a:latin typeface="Arial" panose="020B0604020202020204" pitchFamily="34" charset="0"/>
                <a:ea typeface="Calibri" panose="020F0502020204030204" pitchFamily="34" charset="0"/>
                <a:cs typeface="Arial" panose="020B0604020202020204" pitchFamily="34" charset="0"/>
              </a:rPr>
              <a:t>bản</a:t>
            </a:r>
            <a:r>
              <a:rPr lang="en-US" sz="2400" b="1" dirty="0">
                <a:solidFill>
                  <a:srgbClr val="424642"/>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smtClean="0">
                <a:solidFill>
                  <a:srgbClr val="424642"/>
                </a:solidFill>
                <a:effectLst/>
                <a:latin typeface="Arial" panose="020B0604020202020204" pitchFamily="34" charset="0"/>
                <a:ea typeface="Calibri" panose="020F0502020204030204" pitchFamily="34" charset="0"/>
                <a:cs typeface="Arial" panose="020B0604020202020204" pitchFamily="34" charset="0"/>
              </a:rPr>
              <a:t>đồ</a:t>
            </a:r>
            <a:endParaRPr lang="en-US" sz="2400" b="1"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64C30B5E-081F-4A5E-BC36-0E87906B5A07}"/>
              </a:ext>
            </a:extLst>
          </p:cNvPr>
          <p:cNvSpPr txBox="1"/>
          <p:nvPr/>
        </p:nvSpPr>
        <p:spPr>
          <a:xfrm>
            <a:off x="457795" y="2356994"/>
            <a:ext cx="4589859" cy="1330364"/>
          </a:xfrm>
          <a:prstGeom prst="rect">
            <a:avLst/>
          </a:prstGeom>
          <a:noFill/>
        </p:spPr>
        <p:txBody>
          <a:bodyPr wrap="square" rtlCol="0">
            <a:spAutoFit/>
          </a:bodyPr>
          <a:lstStyle/>
          <a:p>
            <a:pPr marL="342900" marR="0" indent="-342900" algn="just">
              <a:lnSpc>
                <a:spcPct val="115000"/>
              </a:lnSpc>
              <a:spcBef>
                <a:spcPts val="0"/>
              </a:spcBef>
              <a:spcAft>
                <a:spcPts val="0"/>
              </a:spcAft>
              <a:buFont typeface="Wingdings" panose="05000000000000000000" pitchFamily="2" charset="2"/>
              <a:buChar char="§"/>
              <a:tabLst>
                <a:tab pos="104775" algn="l"/>
              </a:tabLst>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Các biển: Địa Trung Hải, Măng – sơ, Biển Bắc, Ban – tích, Biển Đen, Biển Trắng.</a:t>
            </a:r>
          </a:p>
        </p:txBody>
      </p:sp>
      <p:sp>
        <p:nvSpPr>
          <p:cNvPr id="7" name="Arrow: Striped Right 6">
            <a:extLst>
              <a:ext uri="{FF2B5EF4-FFF2-40B4-BE49-F238E27FC236}">
                <a16:creationId xmlns:a16="http://schemas.microsoft.com/office/drawing/2014/main" id="{760447C6-F0EF-4677-AEDB-CD6D411FD468}"/>
              </a:ext>
            </a:extLst>
          </p:cNvPr>
          <p:cNvSpPr/>
          <p:nvPr/>
        </p:nvSpPr>
        <p:spPr>
          <a:xfrm>
            <a:off x="494703" y="1126760"/>
            <a:ext cx="286348" cy="244840"/>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TextBox 7">
            <a:extLst>
              <a:ext uri="{FF2B5EF4-FFF2-40B4-BE49-F238E27FC236}">
                <a16:creationId xmlns:a16="http://schemas.microsoft.com/office/drawing/2014/main" id="{186DD775-46ED-4386-B15B-4C747FD6C927}"/>
              </a:ext>
            </a:extLst>
          </p:cNvPr>
          <p:cNvSpPr txBox="1"/>
          <p:nvPr/>
        </p:nvSpPr>
        <p:spPr>
          <a:xfrm>
            <a:off x="513753" y="3724275"/>
            <a:ext cx="4533901"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Các bán đảo: X can – đi – na – vi, I – bê – rich, I-ta-li-a, Ban – căng.</a:t>
            </a:r>
            <a:endParaRPr lang="en-US" sz="24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
            </a:pPr>
            <a:endParaRPr lang="en-US" sz="2400" dirty="0"/>
          </a:p>
        </p:txBody>
      </p:sp>
      <p:sp>
        <p:nvSpPr>
          <p:cNvPr id="9" name="TextBox 8">
            <a:extLst>
              <a:ext uri="{FF2B5EF4-FFF2-40B4-BE49-F238E27FC236}">
                <a16:creationId xmlns:a16="http://schemas.microsoft.com/office/drawing/2014/main" id="{E62521B1-6255-4440-910D-97E71FC867E9}"/>
              </a:ext>
            </a:extLst>
          </p:cNvPr>
          <p:cNvSpPr txBox="1"/>
          <p:nvPr/>
        </p:nvSpPr>
        <p:spPr>
          <a:xfrm>
            <a:off x="513753" y="4937219"/>
            <a:ext cx="4533901" cy="461665"/>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Thời gian: 1 phút 30 giây</a:t>
            </a:r>
            <a:endParaRPr lang="en-US" sz="24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442" y="941847"/>
            <a:ext cx="6403806" cy="5603331"/>
          </a:xfrm>
          <a:prstGeom prst="rect">
            <a:avLst/>
          </a:prstGeom>
        </p:spPr>
      </p:pic>
      <p:sp>
        <p:nvSpPr>
          <p:cNvPr id="11" name="TextBox 10">
            <a:extLst>
              <a:ext uri="{FF2B5EF4-FFF2-40B4-BE49-F238E27FC236}">
                <a16:creationId xmlns:a16="http://schemas.microsoft.com/office/drawing/2014/main" id="{4DA4E079-A2EB-4418-B3C1-F2E74B0F1CD0}"/>
              </a:ext>
            </a:extLst>
          </p:cNvPr>
          <p:cNvSpPr txBox="1"/>
          <p:nvPr/>
        </p:nvSpPr>
        <p:spPr>
          <a:xfrm>
            <a:off x="800102" y="5553140"/>
            <a:ext cx="3571619" cy="1131848"/>
          </a:xfrm>
          <a:prstGeom prst="rect">
            <a:avLst/>
          </a:prstGeom>
          <a:noFill/>
        </p:spPr>
        <p:txBody>
          <a:bodyPr wrap="non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Tên biển: 1, 2, 3, 4, 5, 6</a:t>
            </a:r>
          </a:p>
          <a:p>
            <a:pPr>
              <a:lnSpc>
                <a:spcPct val="150000"/>
              </a:lnSpc>
            </a:pPr>
            <a:r>
              <a:rPr lang="en-US" sz="2400" b="1" dirty="0">
                <a:solidFill>
                  <a:schemeClr val="bg1"/>
                </a:solidFill>
                <a:latin typeface="Arial" panose="020B0604020202020204" pitchFamily="34" charset="0"/>
                <a:cs typeface="Arial" panose="020B0604020202020204" pitchFamily="34" charset="0"/>
              </a:rPr>
              <a:t>Tên bán đảo: A, B, C, D</a:t>
            </a:r>
          </a:p>
        </p:txBody>
      </p:sp>
      <p:pic>
        <p:nvPicPr>
          <p:cNvPr id="14" name="Graphic 13" descr="Chevron arrows with solid fill">
            <a:extLst>
              <a:ext uri="{FF2B5EF4-FFF2-40B4-BE49-F238E27FC236}">
                <a16:creationId xmlns:a16="http://schemas.microsoft.com/office/drawing/2014/main" id="{4F92F51C-2145-4E2B-B5D0-9A8E266E38F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3753" y="5752800"/>
            <a:ext cx="305399" cy="305399"/>
          </a:xfrm>
          <a:prstGeom prst="rect">
            <a:avLst/>
          </a:prstGeom>
        </p:spPr>
      </p:pic>
      <p:pic>
        <p:nvPicPr>
          <p:cNvPr id="15" name="Graphic 14" descr="Chevron arrows with solid fill">
            <a:extLst>
              <a:ext uri="{FF2B5EF4-FFF2-40B4-BE49-F238E27FC236}">
                <a16:creationId xmlns:a16="http://schemas.microsoft.com/office/drawing/2014/main" id="{810EE858-1F07-4AA9-938C-5B27703047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3753" y="6281680"/>
            <a:ext cx="305399" cy="305399"/>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14610" y="616136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283243" y="440683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181601" y="360514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37883" y="332842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41567" y="501720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08167" y="194514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03496" y="250183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31371" y="558372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27560" y="544040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774497" y="557489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3398820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26" name="TextBox 25">
            <a:extLst>
              <a:ext uri="{FF2B5EF4-FFF2-40B4-BE49-F238E27FC236}">
                <a16:creationId xmlns:a16="http://schemas.microsoft.com/office/drawing/2014/main" id="{F421BC47-028F-402C-A726-A1FC469BB88E}"/>
              </a:ext>
            </a:extLst>
          </p:cNvPr>
          <p:cNvSpPr txBox="1"/>
          <p:nvPr/>
        </p:nvSpPr>
        <p:spPr>
          <a:xfrm>
            <a:off x="1010245" y="179812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27" name="TextBox 26">
            <a:extLst>
              <a:ext uri="{FF2B5EF4-FFF2-40B4-BE49-F238E27FC236}">
                <a16:creationId xmlns:a16="http://schemas.microsoft.com/office/drawing/2014/main" id="{2AA2BD27-F643-4AAB-9A42-86ECA52F32D5}"/>
              </a:ext>
            </a:extLst>
          </p:cNvPr>
          <p:cNvSpPr txBox="1"/>
          <p:nvPr/>
        </p:nvSpPr>
        <p:spPr>
          <a:xfrm>
            <a:off x="1009039" y="2595263"/>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28" name="TextBox 27">
            <a:extLst>
              <a:ext uri="{FF2B5EF4-FFF2-40B4-BE49-F238E27FC236}">
                <a16:creationId xmlns:a16="http://schemas.microsoft.com/office/drawing/2014/main" id="{649273F1-3AFD-44BF-BF11-C17754C52CBF}"/>
              </a:ext>
            </a:extLst>
          </p:cNvPr>
          <p:cNvSpPr txBox="1"/>
          <p:nvPr/>
        </p:nvSpPr>
        <p:spPr>
          <a:xfrm>
            <a:off x="1008436" y="3392405"/>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33" name="TextBox 32">
            <a:extLst>
              <a:ext uri="{FF2B5EF4-FFF2-40B4-BE49-F238E27FC236}">
                <a16:creationId xmlns:a16="http://schemas.microsoft.com/office/drawing/2014/main" id="{0DE00BBC-22E5-4BF9-91CF-A6A7A9476627}"/>
              </a:ext>
            </a:extLst>
          </p:cNvPr>
          <p:cNvSpPr txBox="1"/>
          <p:nvPr/>
        </p:nvSpPr>
        <p:spPr>
          <a:xfrm>
            <a:off x="1010791" y="4986689"/>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34" name="TextBox 33">
            <a:extLst>
              <a:ext uri="{FF2B5EF4-FFF2-40B4-BE49-F238E27FC236}">
                <a16:creationId xmlns:a16="http://schemas.microsoft.com/office/drawing/2014/main" id="{7C321334-AA08-4D4F-8CCB-04A735A9814B}"/>
              </a:ext>
            </a:extLst>
          </p:cNvPr>
          <p:cNvSpPr txBox="1"/>
          <p:nvPr/>
        </p:nvSpPr>
        <p:spPr>
          <a:xfrm>
            <a:off x="1010188" y="578383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Tree>
    <p:extLst>
      <p:ext uri="{BB962C8B-B14F-4D97-AF65-F5344CB8AC3E}">
        <p14:creationId xmlns:p14="http://schemas.microsoft.com/office/powerpoint/2010/main" val="41257517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33" grpId="0" animBg="1"/>
      <p:bldP spid="34"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26" name="TextBox 25">
            <a:extLst>
              <a:ext uri="{FF2B5EF4-FFF2-40B4-BE49-F238E27FC236}">
                <a16:creationId xmlns:a16="http://schemas.microsoft.com/office/drawing/2014/main" id="{F421BC47-028F-402C-A726-A1FC469BB88E}"/>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27" name="TextBox 26">
            <a:extLst>
              <a:ext uri="{FF2B5EF4-FFF2-40B4-BE49-F238E27FC236}">
                <a16:creationId xmlns:a16="http://schemas.microsoft.com/office/drawing/2014/main" id="{2AA2BD27-F643-4AAB-9A42-86ECA52F32D5}"/>
              </a:ext>
            </a:extLst>
          </p:cNvPr>
          <p:cNvSpPr txBox="1"/>
          <p:nvPr/>
        </p:nvSpPr>
        <p:spPr>
          <a:xfrm>
            <a:off x="1009039" y="2595263"/>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28" name="TextBox 27">
            <a:extLst>
              <a:ext uri="{FF2B5EF4-FFF2-40B4-BE49-F238E27FC236}">
                <a16:creationId xmlns:a16="http://schemas.microsoft.com/office/drawing/2014/main" id="{649273F1-3AFD-44BF-BF11-C17754C52CBF}"/>
              </a:ext>
            </a:extLst>
          </p:cNvPr>
          <p:cNvSpPr txBox="1"/>
          <p:nvPr/>
        </p:nvSpPr>
        <p:spPr>
          <a:xfrm>
            <a:off x="1008436" y="3392405"/>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33" name="TextBox 32">
            <a:extLst>
              <a:ext uri="{FF2B5EF4-FFF2-40B4-BE49-F238E27FC236}">
                <a16:creationId xmlns:a16="http://schemas.microsoft.com/office/drawing/2014/main" id="{0DE00BBC-22E5-4BF9-91CF-A6A7A9476627}"/>
              </a:ext>
            </a:extLst>
          </p:cNvPr>
          <p:cNvSpPr txBox="1"/>
          <p:nvPr/>
        </p:nvSpPr>
        <p:spPr>
          <a:xfrm>
            <a:off x="1010791" y="4986689"/>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34" name="TextBox 33">
            <a:extLst>
              <a:ext uri="{FF2B5EF4-FFF2-40B4-BE49-F238E27FC236}">
                <a16:creationId xmlns:a16="http://schemas.microsoft.com/office/drawing/2014/main" id="{7C321334-AA08-4D4F-8CCB-04A735A9814B}"/>
              </a:ext>
            </a:extLst>
          </p:cNvPr>
          <p:cNvSpPr txBox="1"/>
          <p:nvPr/>
        </p:nvSpPr>
        <p:spPr>
          <a:xfrm>
            <a:off x="1010188" y="578383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Tree>
    <p:extLst>
      <p:ext uri="{BB962C8B-B14F-4D97-AF65-F5344CB8AC3E}">
        <p14:creationId xmlns:p14="http://schemas.microsoft.com/office/powerpoint/2010/main" val="40680368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28" name="TextBox 27">
            <a:extLst>
              <a:ext uri="{FF2B5EF4-FFF2-40B4-BE49-F238E27FC236}">
                <a16:creationId xmlns:a16="http://schemas.microsoft.com/office/drawing/2014/main" id="{649273F1-3AFD-44BF-BF11-C17754C52CBF}"/>
              </a:ext>
            </a:extLst>
          </p:cNvPr>
          <p:cNvSpPr txBox="1"/>
          <p:nvPr/>
        </p:nvSpPr>
        <p:spPr>
          <a:xfrm>
            <a:off x="1008436" y="3392405"/>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33" name="TextBox 32">
            <a:extLst>
              <a:ext uri="{FF2B5EF4-FFF2-40B4-BE49-F238E27FC236}">
                <a16:creationId xmlns:a16="http://schemas.microsoft.com/office/drawing/2014/main" id="{0DE00BBC-22E5-4BF9-91CF-A6A7A9476627}"/>
              </a:ext>
            </a:extLst>
          </p:cNvPr>
          <p:cNvSpPr txBox="1"/>
          <p:nvPr/>
        </p:nvSpPr>
        <p:spPr>
          <a:xfrm>
            <a:off x="1010791" y="4986689"/>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34" name="TextBox 33">
            <a:extLst>
              <a:ext uri="{FF2B5EF4-FFF2-40B4-BE49-F238E27FC236}">
                <a16:creationId xmlns:a16="http://schemas.microsoft.com/office/drawing/2014/main" id="{7C321334-AA08-4D4F-8CCB-04A735A9814B}"/>
              </a:ext>
            </a:extLst>
          </p:cNvPr>
          <p:cNvSpPr txBox="1"/>
          <p:nvPr/>
        </p:nvSpPr>
        <p:spPr>
          <a:xfrm>
            <a:off x="1010188" y="578383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
        <p:nvSpPr>
          <p:cNvPr id="29" name="TextBox 28">
            <a:extLst>
              <a:ext uri="{FF2B5EF4-FFF2-40B4-BE49-F238E27FC236}">
                <a16:creationId xmlns:a16="http://schemas.microsoft.com/office/drawing/2014/main" id="{5FAECDE0-4FCA-4932-BFEB-F53975CD106D}"/>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30" name="TextBox 29">
            <a:extLst>
              <a:ext uri="{FF2B5EF4-FFF2-40B4-BE49-F238E27FC236}">
                <a16:creationId xmlns:a16="http://schemas.microsoft.com/office/drawing/2014/main" id="{8C86F51A-B363-4BD9-98DA-C5B4B223754F}"/>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Tree>
    <p:extLst>
      <p:ext uri="{BB962C8B-B14F-4D97-AF65-F5344CB8AC3E}">
        <p14:creationId xmlns:p14="http://schemas.microsoft.com/office/powerpoint/2010/main" val="38893979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nature, outdoor, clouds&#10;&#10;Description automatically generated">
            <a:extLst>
              <a:ext uri="{FF2B5EF4-FFF2-40B4-BE49-F238E27FC236}">
                <a16:creationId xmlns:a16="http://schemas.microsoft.com/office/drawing/2014/main" id="{64F6C5AB-3D92-4B85-88D9-E885EFA41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00" y="538320"/>
            <a:ext cx="5713909" cy="3806891"/>
          </a:xfrm>
          <a:prstGeom prst="rect">
            <a:avLst/>
          </a:prstGeom>
        </p:spPr>
      </p:pic>
      <p:pic>
        <p:nvPicPr>
          <p:cNvPr id="5" name="Picture 4" descr="A picture containing building, water, outdoor, way&#10;&#10;Description automatically generated">
            <a:extLst>
              <a:ext uri="{FF2B5EF4-FFF2-40B4-BE49-F238E27FC236}">
                <a16:creationId xmlns:a16="http://schemas.microsoft.com/office/drawing/2014/main" id="{F0301EAE-BB9E-46AD-884C-712A4BE64ADB}"/>
              </a:ext>
            </a:extLst>
          </p:cNvPr>
          <p:cNvPicPr>
            <a:picLocks noChangeAspect="1"/>
          </p:cNvPicPr>
          <p:nvPr/>
        </p:nvPicPr>
        <p:blipFill rotWithShape="1">
          <a:blip r:embed="rId3">
            <a:extLst>
              <a:ext uri="{28A0092B-C50C-407E-A947-70E740481C1C}">
                <a14:useLocalDpi xmlns:a14="http://schemas.microsoft.com/office/drawing/2010/main" val="0"/>
              </a:ext>
            </a:extLst>
          </a:blip>
          <a:srcRect l="7785" t="1320" b="12251"/>
          <a:stretch/>
        </p:blipFill>
        <p:spPr>
          <a:xfrm>
            <a:off x="6950692" y="984108"/>
            <a:ext cx="4554242" cy="5335572"/>
          </a:xfrm>
          <a:prstGeom prst="rect">
            <a:avLst/>
          </a:prstGeom>
        </p:spPr>
      </p:pic>
      <p:sp>
        <p:nvSpPr>
          <p:cNvPr id="6" name="TextBox 5">
            <a:extLst>
              <a:ext uri="{FF2B5EF4-FFF2-40B4-BE49-F238E27FC236}">
                <a16:creationId xmlns:a16="http://schemas.microsoft.com/office/drawing/2014/main" id="{39340E92-4A66-41BC-8BDC-244B0659840B}"/>
              </a:ext>
            </a:extLst>
          </p:cNvPr>
          <p:cNvSpPr txBox="1"/>
          <p:nvPr/>
        </p:nvSpPr>
        <p:spPr>
          <a:xfrm>
            <a:off x="518077" y="4868431"/>
            <a:ext cx="5852956" cy="1446550"/>
          </a:xfrm>
          <a:prstGeom prst="rect">
            <a:avLst/>
          </a:prstGeom>
          <a:noFill/>
        </p:spPr>
        <p:txBody>
          <a:bodyPr wrap="square" rtlCol="0">
            <a:spAutoFit/>
          </a:bodyPr>
          <a:lstStyle/>
          <a:p>
            <a:pPr algn="just"/>
            <a:r>
              <a:rPr lang="vi-VN" sz="2200" b="0" i="0" dirty="0">
                <a:solidFill>
                  <a:srgbClr val="536162"/>
                </a:solidFill>
                <a:effectLst/>
              </a:rPr>
              <a:t>Thiên đường biển vùng Địa Trung Hải nổi tiếng với một bên là đại dương bao la, một bên là những ngôi nhà mái vòm hai màu xanh trắng trên các sườn núi. </a:t>
            </a:r>
            <a:endParaRPr lang="en-US" sz="2200" dirty="0">
              <a:solidFill>
                <a:srgbClr val="536162"/>
              </a:solidFill>
            </a:endParaRPr>
          </a:p>
        </p:txBody>
      </p:sp>
      <p:sp>
        <p:nvSpPr>
          <p:cNvPr id="7" name="TextBox 6">
            <a:extLst>
              <a:ext uri="{FF2B5EF4-FFF2-40B4-BE49-F238E27FC236}">
                <a16:creationId xmlns:a16="http://schemas.microsoft.com/office/drawing/2014/main" id="{BDA67535-D816-4719-AC94-40393AD641B3}"/>
              </a:ext>
            </a:extLst>
          </p:cNvPr>
          <p:cNvSpPr txBox="1"/>
          <p:nvPr/>
        </p:nvSpPr>
        <p:spPr>
          <a:xfrm>
            <a:off x="518077" y="4345211"/>
            <a:ext cx="3817071" cy="523220"/>
          </a:xfrm>
          <a:prstGeom prst="rect">
            <a:avLst/>
          </a:prstGeom>
          <a:noFill/>
        </p:spPr>
        <p:txBody>
          <a:bodyPr wrap="none" rtlCol="0">
            <a:spAutoFit/>
          </a:bodyPr>
          <a:lstStyle/>
          <a:p>
            <a:r>
              <a:rPr lang="en-US" sz="2800" b="1" i="0" dirty="0">
                <a:solidFill>
                  <a:srgbClr val="536162"/>
                </a:solidFill>
                <a:effectLst/>
                <a:latin typeface="Arial" panose="020B0604020202020204" pitchFamily="34" charset="0"/>
                <a:cs typeface="Arial" panose="020B0604020202020204" pitchFamily="34" charset="0"/>
              </a:rPr>
              <a:t>Đảo Santorini, Hi Lạp</a:t>
            </a:r>
          </a:p>
        </p:txBody>
      </p:sp>
      <p:sp>
        <p:nvSpPr>
          <p:cNvPr id="8" name="TextBox 7">
            <a:extLst>
              <a:ext uri="{FF2B5EF4-FFF2-40B4-BE49-F238E27FC236}">
                <a16:creationId xmlns:a16="http://schemas.microsoft.com/office/drawing/2014/main" id="{036C2D30-4D86-4868-B43A-45923259FD25}"/>
              </a:ext>
            </a:extLst>
          </p:cNvPr>
          <p:cNvSpPr txBox="1"/>
          <p:nvPr/>
        </p:nvSpPr>
        <p:spPr>
          <a:xfrm>
            <a:off x="6881168" y="428804"/>
            <a:ext cx="3697872" cy="523220"/>
          </a:xfrm>
          <a:prstGeom prst="rect">
            <a:avLst/>
          </a:prstGeom>
          <a:noFill/>
        </p:spPr>
        <p:txBody>
          <a:bodyPr wrap="none" rtlCol="0">
            <a:spAutoFit/>
          </a:bodyPr>
          <a:lstStyle/>
          <a:p>
            <a:r>
              <a:rPr lang="en-US" sz="2800" b="1" i="0" dirty="0">
                <a:solidFill>
                  <a:srgbClr val="536162"/>
                </a:solidFill>
                <a:effectLst/>
                <a:latin typeface="Arial" panose="020B0604020202020204" pitchFamily="34" charset="0"/>
                <a:cs typeface="Arial" panose="020B0604020202020204" pitchFamily="34" charset="0"/>
              </a:rPr>
              <a:t>Thành phố Venice, Ý</a:t>
            </a:r>
          </a:p>
        </p:txBody>
      </p:sp>
    </p:spTree>
    <p:extLst>
      <p:ext uri="{BB962C8B-B14F-4D97-AF65-F5344CB8AC3E}">
        <p14:creationId xmlns:p14="http://schemas.microsoft.com/office/powerpoint/2010/main" val="41500718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33" name="TextBox 32">
            <a:extLst>
              <a:ext uri="{FF2B5EF4-FFF2-40B4-BE49-F238E27FC236}">
                <a16:creationId xmlns:a16="http://schemas.microsoft.com/office/drawing/2014/main" id="{0DE00BBC-22E5-4BF9-91CF-A6A7A9476627}"/>
              </a:ext>
            </a:extLst>
          </p:cNvPr>
          <p:cNvSpPr txBox="1"/>
          <p:nvPr/>
        </p:nvSpPr>
        <p:spPr>
          <a:xfrm>
            <a:off x="1010791" y="4986689"/>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34" name="TextBox 33">
            <a:extLst>
              <a:ext uri="{FF2B5EF4-FFF2-40B4-BE49-F238E27FC236}">
                <a16:creationId xmlns:a16="http://schemas.microsoft.com/office/drawing/2014/main" id="{7C321334-AA08-4D4F-8CCB-04A735A9814B}"/>
              </a:ext>
            </a:extLst>
          </p:cNvPr>
          <p:cNvSpPr txBox="1"/>
          <p:nvPr/>
        </p:nvSpPr>
        <p:spPr>
          <a:xfrm>
            <a:off x="1010188" y="578383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
        <p:nvSpPr>
          <p:cNvPr id="30" name="TextBox 29">
            <a:extLst>
              <a:ext uri="{FF2B5EF4-FFF2-40B4-BE49-F238E27FC236}">
                <a16:creationId xmlns:a16="http://schemas.microsoft.com/office/drawing/2014/main" id="{8C722E65-1BF4-4CDD-95AB-8E97DA2A6192}"/>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
        <p:nvSpPr>
          <p:cNvPr id="28" name="TextBox 27">
            <a:extLst>
              <a:ext uri="{FF2B5EF4-FFF2-40B4-BE49-F238E27FC236}">
                <a16:creationId xmlns:a16="http://schemas.microsoft.com/office/drawing/2014/main" id="{7EBD2A5A-63B5-45D1-9902-E6932C0D6C4C}"/>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31" name="TextBox 30">
            <a:extLst>
              <a:ext uri="{FF2B5EF4-FFF2-40B4-BE49-F238E27FC236}">
                <a16:creationId xmlns:a16="http://schemas.microsoft.com/office/drawing/2014/main" id="{F9B24ECA-03CE-401E-9E0C-397E8818D019}"/>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Tree>
    <p:extLst>
      <p:ext uri="{BB962C8B-B14F-4D97-AF65-F5344CB8AC3E}">
        <p14:creationId xmlns:p14="http://schemas.microsoft.com/office/powerpoint/2010/main" val="35588167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33" name="TextBox 32">
            <a:extLst>
              <a:ext uri="{FF2B5EF4-FFF2-40B4-BE49-F238E27FC236}">
                <a16:creationId xmlns:a16="http://schemas.microsoft.com/office/drawing/2014/main" id="{0DE00BBC-22E5-4BF9-91CF-A6A7A9476627}"/>
              </a:ext>
            </a:extLst>
          </p:cNvPr>
          <p:cNvSpPr txBox="1"/>
          <p:nvPr/>
        </p:nvSpPr>
        <p:spPr>
          <a:xfrm>
            <a:off x="1010791" y="4986689"/>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34" name="TextBox 33">
            <a:extLst>
              <a:ext uri="{FF2B5EF4-FFF2-40B4-BE49-F238E27FC236}">
                <a16:creationId xmlns:a16="http://schemas.microsoft.com/office/drawing/2014/main" id="{7C321334-AA08-4D4F-8CCB-04A735A9814B}"/>
              </a:ext>
            </a:extLst>
          </p:cNvPr>
          <p:cNvSpPr txBox="1"/>
          <p:nvPr/>
        </p:nvSpPr>
        <p:spPr>
          <a:xfrm>
            <a:off x="1010188" y="578383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
        <p:nvSpPr>
          <p:cNvPr id="31" name="TextBox 30">
            <a:extLst>
              <a:ext uri="{FF2B5EF4-FFF2-40B4-BE49-F238E27FC236}">
                <a16:creationId xmlns:a16="http://schemas.microsoft.com/office/drawing/2014/main" id="{FEBA97CF-C886-4D35-A310-28078B00B1AB}"/>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28" name="TextBox 27">
            <a:extLst>
              <a:ext uri="{FF2B5EF4-FFF2-40B4-BE49-F238E27FC236}">
                <a16:creationId xmlns:a16="http://schemas.microsoft.com/office/drawing/2014/main" id="{34AA8438-35F5-4F81-8899-7A647A562EC0}"/>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32" name="TextBox 31">
            <a:extLst>
              <a:ext uri="{FF2B5EF4-FFF2-40B4-BE49-F238E27FC236}">
                <a16:creationId xmlns:a16="http://schemas.microsoft.com/office/drawing/2014/main" id="{531D2B0F-5257-4B7A-B67A-88360C98EA20}"/>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41" name="TextBox 40">
            <a:extLst>
              <a:ext uri="{FF2B5EF4-FFF2-40B4-BE49-F238E27FC236}">
                <a16:creationId xmlns:a16="http://schemas.microsoft.com/office/drawing/2014/main" id="{6CE30E05-E411-4043-AE25-43D0670036E6}"/>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1257830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34" name="TextBox 33">
            <a:extLst>
              <a:ext uri="{FF2B5EF4-FFF2-40B4-BE49-F238E27FC236}">
                <a16:creationId xmlns:a16="http://schemas.microsoft.com/office/drawing/2014/main" id="{7C321334-AA08-4D4F-8CCB-04A735A9814B}"/>
              </a:ext>
            </a:extLst>
          </p:cNvPr>
          <p:cNvSpPr txBox="1"/>
          <p:nvPr/>
        </p:nvSpPr>
        <p:spPr>
          <a:xfrm>
            <a:off x="1010188" y="5783831"/>
            <a:ext cx="2266355" cy="480901"/>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
        <p:nvSpPr>
          <p:cNvPr id="41" name="TextBox 40">
            <a:extLst>
              <a:ext uri="{FF2B5EF4-FFF2-40B4-BE49-F238E27FC236}">
                <a16:creationId xmlns:a16="http://schemas.microsoft.com/office/drawing/2014/main" id="{7D752CCF-6170-4592-88E3-488CB41B3B16}"/>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28" name="TextBox 27">
            <a:extLst>
              <a:ext uri="{FF2B5EF4-FFF2-40B4-BE49-F238E27FC236}">
                <a16:creationId xmlns:a16="http://schemas.microsoft.com/office/drawing/2014/main" id="{B31937F1-3C7B-49E2-A52A-7B5D67BA5139}"/>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32" name="TextBox 31">
            <a:extLst>
              <a:ext uri="{FF2B5EF4-FFF2-40B4-BE49-F238E27FC236}">
                <a16:creationId xmlns:a16="http://schemas.microsoft.com/office/drawing/2014/main" id="{FC1065A1-F3AE-49FD-B599-9F9F29C24F92}"/>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33" name="TextBox 32">
            <a:extLst>
              <a:ext uri="{FF2B5EF4-FFF2-40B4-BE49-F238E27FC236}">
                <a16:creationId xmlns:a16="http://schemas.microsoft.com/office/drawing/2014/main" id="{FBD4EA63-77AE-4CA7-9944-4453CFA5329F}"/>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43" name="TextBox 42">
            <a:extLst>
              <a:ext uri="{FF2B5EF4-FFF2-40B4-BE49-F238E27FC236}">
                <a16:creationId xmlns:a16="http://schemas.microsoft.com/office/drawing/2014/main" id="{BD855D16-2D00-42B0-BADD-E34C818A3AC8}"/>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28401224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0" name="Picture 9" descr="Map&#10;&#10;Description automatically generated">
            <a:extLst>
              <a:ext uri="{FF2B5EF4-FFF2-40B4-BE49-F238E27FC236}">
                <a16:creationId xmlns:a16="http://schemas.microsoft.com/office/drawing/2014/main" id="{614067BE-CA53-49FC-BF5D-82BF2AF1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16" name="Oval 15">
            <a:extLst>
              <a:ext uri="{FF2B5EF4-FFF2-40B4-BE49-F238E27FC236}">
                <a16:creationId xmlns:a16="http://schemas.microsoft.com/office/drawing/2014/main" id="{966A9E2F-CF6A-474D-AA30-E6AEEF847A82}"/>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79F3C76E-0A16-4514-8219-F2D34049803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A8FA814-D83D-437A-AB68-7A69B66EC5AE}"/>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D8AFDAEE-7020-445D-9190-949CBCC4BC0B}"/>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749A4F93-7D3F-47D6-A5AE-50A3B644D652}"/>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E17E8B66-2300-4EDA-BE65-0A8BB7294F7F}"/>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82F7A085-A34D-4C8D-8361-1D02097FE49A}"/>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F4EF491E-B582-4C02-A062-37BE995D74E9}"/>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24" name="Oval 23">
            <a:extLst>
              <a:ext uri="{FF2B5EF4-FFF2-40B4-BE49-F238E27FC236}">
                <a16:creationId xmlns:a16="http://schemas.microsoft.com/office/drawing/2014/main" id="{E4473DBA-9AA1-494B-B6EC-1DAF408491DE}"/>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25" name="Oval 24">
            <a:extLst>
              <a:ext uri="{FF2B5EF4-FFF2-40B4-BE49-F238E27FC236}">
                <a16:creationId xmlns:a16="http://schemas.microsoft.com/office/drawing/2014/main" id="{CCB52953-F0D6-440C-94C2-946F05F2900B}"/>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pic>
        <p:nvPicPr>
          <p:cNvPr id="39" name="Graphic 38" descr="Chevron arrows with solid fill">
            <a:extLst>
              <a:ext uri="{FF2B5EF4-FFF2-40B4-BE49-F238E27FC236}">
                <a16:creationId xmlns:a16="http://schemas.microsoft.com/office/drawing/2014/main" id="{878FB952-D5ED-4D51-8F8C-83C01D719A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6624" y="4979865"/>
            <a:ext cx="465711" cy="465711"/>
          </a:xfrm>
          <a:prstGeom prst="rect">
            <a:avLst/>
          </a:prstGeom>
        </p:spPr>
      </p:pic>
      <p:pic>
        <p:nvPicPr>
          <p:cNvPr id="40" name="Graphic 39" descr="Chevron arrows with solid fill">
            <a:extLst>
              <a:ext uri="{FF2B5EF4-FFF2-40B4-BE49-F238E27FC236}">
                <a16:creationId xmlns:a16="http://schemas.microsoft.com/office/drawing/2014/main" id="{B85E50D4-6A79-48FF-852F-2786CD06B2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5785273"/>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241604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BIỂN</a:t>
            </a:r>
          </a:p>
        </p:txBody>
      </p:sp>
      <p:sp>
        <p:nvSpPr>
          <p:cNvPr id="43" name="TextBox 42">
            <a:extLst>
              <a:ext uri="{FF2B5EF4-FFF2-40B4-BE49-F238E27FC236}">
                <a16:creationId xmlns:a16="http://schemas.microsoft.com/office/drawing/2014/main" id="{609ADA83-EA89-488B-BAFB-5C650164F7E2}"/>
              </a:ext>
            </a:extLst>
          </p:cNvPr>
          <p:cNvSpPr txBox="1"/>
          <p:nvPr/>
        </p:nvSpPr>
        <p:spPr>
          <a:xfrm rot="4440864">
            <a:off x="8745497" y="1573431"/>
            <a:ext cx="1236418"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sp>
        <p:nvSpPr>
          <p:cNvPr id="28" name="TextBox 27">
            <a:extLst>
              <a:ext uri="{FF2B5EF4-FFF2-40B4-BE49-F238E27FC236}">
                <a16:creationId xmlns:a16="http://schemas.microsoft.com/office/drawing/2014/main" id="{8D2A4364-32EC-477B-932F-5E6DFC6817FA}"/>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32" name="TextBox 31">
            <a:extLst>
              <a:ext uri="{FF2B5EF4-FFF2-40B4-BE49-F238E27FC236}">
                <a16:creationId xmlns:a16="http://schemas.microsoft.com/office/drawing/2014/main" id="{4D623531-CC85-4ADC-976D-6646937907B6}"/>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33" name="TextBox 32">
            <a:extLst>
              <a:ext uri="{FF2B5EF4-FFF2-40B4-BE49-F238E27FC236}">
                <a16:creationId xmlns:a16="http://schemas.microsoft.com/office/drawing/2014/main" id="{B995D01F-4C77-4ED9-A971-AD5E49398C88}"/>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34" name="TextBox 33">
            <a:extLst>
              <a:ext uri="{FF2B5EF4-FFF2-40B4-BE49-F238E27FC236}">
                <a16:creationId xmlns:a16="http://schemas.microsoft.com/office/drawing/2014/main" id="{7ACBD7B4-C3BF-46B6-9D2C-C56202720468}"/>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44" name="TextBox 43">
            <a:extLst>
              <a:ext uri="{FF2B5EF4-FFF2-40B4-BE49-F238E27FC236}">
                <a16:creationId xmlns:a16="http://schemas.microsoft.com/office/drawing/2014/main" id="{BE57FB92-6287-4EB0-B323-8E8D9EBA1F81}"/>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42505747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26" name="TextBox 25">
            <a:extLst>
              <a:ext uri="{FF2B5EF4-FFF2-40B4-BE49-F238E27FC236}">
                <a16:creationId xmlns:a16="http://schemas.microsoft.com/office/drawing/2014/main" id="{F421BC47-028F-402C-A726-A1FC469BB88E}"/>
              </a:ext>
            </a:extLst>
          </p:cNvPr>
          <p:cNvSpPr txBox="1"/>
          <p:nvPr/>
        </p:nvSpPr>
        <p:spPr>
          <a:xfrm>
            <a:off x="1010245" y="1798121"/>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X can-đi-na-vi</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AA2BD27-F643-4AAB-9A42-86ECA52F32D5}"/>
              </a:ext>
            </a:extLst>
          </p:cNvPr>
          <p:cNvSpPr txBox="1"/>
          <p:nvPr/>
        </p:nvSpPr>
        <p:spPr>
          <a:xfrm>
            <a:off x="1009039" y="2595263"/>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I-bê-rich</a:t>
            </a:r>
          </a:p>
        </p:txBody>
      </p:sp>
      <p:sp>
        <p:nvSpPr>
          <p:cNvPr id="28" name="TextBox 27">
            <a:extLst>
              <a:ext uri="{FF2B5EF4-FFF2-40B4-BE49-F238E27FC236}">
                <a16:creationId xmlns:a16="http://schemas.microsoft.com/office/drawing/2014/main" id="{649273F1-3AFD-44BF-BF11-C17754C52CBF}"/>
              </a:ext>
            </a:extLst>
          </p:cNvPr>
          <p:cNvSpPr txBox="1"/>
          <p:nvPr/>
        </p:nvSpPr>
        <p:spPr>
          <a:xfrm>
            <a:off x="1008436" y="3392405"/>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I-ta-li-a</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căng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146" y="4136639"/>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346761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BÁN ĐẢO</a:t>
            </a:r>
          </a:p>
        </p:txBody>
      </p:sp>
      <p:pic>
        <p:nvPicPr>
          <p:cNvPr id="33" name="Picture 32" descr="Map&#10;&#10;Description automatically generated">
            <a:extLst>
              <a:ext uri="{FF2B5EF4-FFF2-40B4-BE49-F238E27FC236}">
                <a16:creationId xmlns:a16="http://schemas.microsoft.com/office/drawing/2014/main" id="{A5BC69A7-06BA-4DF4-B60F-14AC5A8EA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34" name="Oval 33">
            <a:extLst>
              <a:ext uri="{FF2B5EF4-FFF2-40B4-BE49-F238E27FC236}">
                <a16:creationId xmlns:a16="http://schemas.microsoft.com/office/drawing/2014/main" id="{6D57E1EB-74A9-41A3-9CE4-5037818A2F5B}"/>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39" name="Oval 38">
            <a:extLst>
              <a:ext uri="{FF2B5EF4-FFF2-40B4-BE49-F238E27FC236}">
                <a16:creationId xmlns:a16="http://schemas.microsoft.com/office/drawing/2014/main" id="{482F39DF-6B37-46B2-925F-F2A74503D24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40" name="Oval 39">
            <a:extLst>
              <a:ext uri="{FF2B5EF4-FFF2-40B4-BE49-F238E27FC236}">
                <a16:creationId xmlns:a16="http://schemas.microsoft.com/office/drawing/2014/main" id="{7458B0AA-BF4A-47C6-A728-06197C425F4A}"/>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56" name="Oval 55">
            <a:extLst>
              <a:ext uri="{FF2B5EF4-FFF2-40B4-BE49-F238E27FC236}">
                <a16:creationId xmlns:a16="http://schemas.microsoft.com/office/drawing/2014/main" id="{8918B9F0-C7DD-45FC-BA1C-A55E6F74F2A5}"/>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57" name="Oval 56">
            <a:extLst>
              <a:ext uri="{FF2B5EF4-FFF2-40B4-BE49-F238E27FC236}">
                <a16:creationId xmlns:a16="http://schemas.microsoft.com/office/drawing/2014/main" id="{204B9C0E-6669-42E8-B662-6507AF980FEC}"/>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58" name="Oval 57">
            <a:extLst>
              <a:ext uri="{FF2B5EF4-FFF2-40B4-BE49-F238E27FC236}">
                <a16:creationId xmlns:a16="http://schemas.microsoft.com/office/drawing/2014/main" id="{35D126C2-93B2-47D0-8CA4-38927A7E0A00}"/>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59" name="Oval 58">
            <a:extLst>
              <a:ext uri="{FF2B5EF4-FFF2-40B4-BE49-F238E27FC236}">
                <a16:creationId xmlns:a16="http://schemas.microsoft.com/office/drawing/2014/main" id="{0440B500-21F7-42D5-97C5-BE0F6FE5F53E}"/>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60" name="Oval 59">
            <a:extLst>
              <a:ext uri="{FF2B5EF4-FFF2-40B4-BE49-F238E27FC236}">
                <a16:creationId xmlns:a16="http://schemas.microsoft.com/office/drawing/2014/main" id="{11A383B4-DE9F-429B-880C-67B0CD5559A8}"/>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61" name="Oval 60">
            <a:extLst>
              <a:ext uri="{FF2B5EF4-FFF2-40B4-BE49-F238E27FC236}">
                <a16:creationId xmlns:a16="http://schemas.microsoft.com/office/drawing/2014/main" id="{91F132A7-0017-448E-9CE8-599CF2FBD585}"/>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62" name="Oval 61">
            <a:extLst>
              <a:ext uri="{FF2B5EF4-FFF2-40B4-BE49-F238E27FC236}">
                <a16:creationId xmlns:a16="http://schemas.microsoft.com/office/drawing/2014/main" id="{841CA5FA-1488-4A2E-8029-90E9DF5247A0}"/>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63" name="TextBox 62">
            <a:extLst>
              <a:ext uri="{FF2B5EF4-FFF2-40B4-BE49-F238E27FC236}">
                <a16:creationId xmlns:a16="http://schemas.microsoft.com/office/drawing/2014/main" id="{F26EF95C-DA04-4132-9670-BAB44AC4F473}"/>
              </a:ext>
            </a:extLst>
          </p:cNvPr>
          <p:cNvSpPr txBox="1"/>
          <p:nvPr/>
        </p:nvSpPr>
        <p:spPr>
          <a:xfrm rot="4440864">
            <a:off x="8745497" y="1573431"/>
            <a:ext cx="1236418"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sp>
        <p:nvSpPr>
          <p:cNvPr id="64" name="TextBox 63">
            <a:extLst>
              <a:ext uri="{FF2B5EF4-FFF2-40B4-BE49-F238E27FC236}">
                <a16:creationId xmlns:a16="http://schemas.microsoft.com/office/drawing/2014/main" id="{C60A47AE-283A-4E86-8386-796551B00A23}"/>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65" name="TextBox 64">
            <a:extLst>
              <a:ext uri="{FF2B5EF4-FFF2-40B4-BE49-F238E27FC236}">
                <a16:creationId xmlns:a16="http://schemas.microsoft.com/office/drawing/2014/main" id="{4006DCD2-409B-4433-87BA-D881AE339103}"/>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66" name="TextBox 65">
            <a:extLst>
              <a:ext uri="{FF2B5EF4-FFF2-40B4-BE49-F238E27FC236}">
                <a16:creationId xmlns:a16="http://schemas.microsoft.com/office/drawing/2014/main" id="{00B22A7A-C92E-4A01-8CA4-B4414076F1C9}"/>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67" name="TextBox 66">
            <a:extLst>
              <a:ext uri="{FF2B5EF4-FFF2-40B4-BE49-F238E27FC236}">
                <a16:creationId xmlns:a16="http://schemas.microsoft.com/office/drawing/2014/main" id="{58980A07-DF50-4F94-A5A1-60303BC2708A}"/>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68" name="TextBox 67">
            <a:extLst>
              <a:ext uri="{FF2B5EF4-FFF2-40B4-BE49-F238E27FC236}">
                <a16:creationId xmlns:a16="http://schemas.microsoft.com/office/drawing/2014/main" id="{DC6120BE-D58B-4771-916E-B2A646CFB20E}"/>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23274797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578592E5-919E-4D0C-962A-B02EA06E0FCC}"/>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pic>
        <p:nvPicPr>
          <p:cNvPr id="34" name="Picture 33" descr="Map&#10;&#10;Description automatically generated">
            <a:extLst>
              <a:ext uri="{FF2B5EF4-FFF2-40B4-BE49-F238E27FC236}">
                <a16:creationId xmlns:a16="http://schemas.microsoft.com/office/drawing/2014/main" id="{8EE00D00-9C0B-4BBE-A159-9FE015CAE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27" name="TextBox 26">
            <a:extLst>
              <a:ext uri="{FF2B5EF4-FFF2-40B4-BE49-F238E27FC236}">
                <a16:creationId xmlns:a16="http://schemas.microsoft.com/office/drawing/2014/main" id="{2AA2BD27-F643-4AAB-9A42-86ECA52F32D5}"/>
              </a:ext>
            </a:extLst>
          </p:cNvPr>
          <p:cNvSpPr txBox="1"/>
          <p:nvPr/>
        </p:nvSpPr>
        <p:spPr>
          <a:xfrm>
            <a:off x="1009039" y="2595263"/>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I-bê-rich</a:t>
            </a:r>
          </a:p>
        </p:txBody>
      </p:sp>
      <p:sp>
        <p:nvSpPr>
          <p:cNvPr id="28" name="TextBox 27">
            <a:extLst>
              <a:ext uri="{FF2B5EF4-FFF2-40B4-BE49-F238E27FC236}">
                <a16:creationId xmlns:a16="http://schemas.microsoft.com/office/drawing/2014/main" id="{649273F1-3AFD-44BF-BF11-C17754C52CBF}"/>
              </a:ext>
            </a:extLst>
          </p:cNvPr>
          <p:cNvSpPr txBox="1"/>
          <p:nvPr/>
        </p:nvSpPr>
        <p:spPr>
          <a:xfrm>
            <a:off x="1008436" y="3392405"/>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I-ta-li-a</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căng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85146" y="4136639"/>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346761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BÁN ĐẢO</a:t>
            </a:r>
          </a:p>
        </p:txBody>
      </p:sp>
      <p:sp>
        <p:nvSpPr>
          <p:cNvPr id="39" name="Oval 38">
            <a:extLst>
              <a:ext uri="{FF2B5EF4-FFF2-40B4-BE49-F238E27FC236}">
                <a16:creationId xmlns:a16="http://schemas.microsoft.com/office/drawing/2014/main" id="{631507F2-CEEF-412D-B925-45AD085BAD56}"/>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40" name="Oval 39">
            <a:extLst>
              <a:ext uri="{FF2B5EF4-FFF2-40B4-BE49-F238E27FC236}">
                <a16:creationId xmlns:a16="http://schemas.microsoft.com/office/drawing/2014/main" id="{E8698F97-BC92-4E29-A454-98EE9867B2DD}"/>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56" name="Oval 55">
            <a:extLst>
              <a:ext uri="{FF2B5EF4-FFF2-40B4-BE49-F238E27FC236}">
                <a16:creationId xmlns:a16="http://schemas.microsoft.com/office/drawing/2014/main" id="{2F6C2C31-0A5F-43EC-92AB-B38F169825B4}"/>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57" name="Oval 56">
            <a:extLst>
              <a:ext uri="{FF2B5EF4-FFF2-40B4-BE49-F238E27FC236}">
                <a16:creationId xmlns:a16="http://schemas.microsoft.com/office/drawing/2014/main" id="{FA774145-C1BE-4180-9D7A-310A42D928E0}"/>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58" name="Oval 57">
            <a:extLst>
              <a:ext uri="{FF2B5EF4-FFF2-40B4-BE49-F238E27FC236}">
                <a16:creationId xmlns:a16="http://schemas.microsoft.com/office/drawing/2014/main" id="{C6432A3B-B5AF-42C6-A67A-5A3DA408D337}"/>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59" name="Oval 58">
            <a:extLst>
              <a:ext uri="{FF2B5EF4-FFF2-40B4-BE49-F238E27FC236}">
                <a16:creationId xmlns:a16="http://schemas.microsoft.com/office/drawing/2014/main" id="{D21AE3BE-C31A-4435-A3C7-420A918DD677}"/>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61" name="Oval 60">
            <a:extLst>
              <a:ext uri="{FF2B5EF4-FFF2-40B4-BE49-F238E27FC236}">
                <a16:creationId xmlns:a16="http://schemas.microsoft.com/office/drawing/2014/main" id="{6F4B3331-4AC3-468B-9581-6A21C8C0BBB6}"/>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62" name="Oval 61">
            <a:extLst>
              <a:ext uri="{FF2B5EF4-FFF2-40B4-BE49-F238E27FC236}">
                <a16:creationId xmlns:a16="http://schemas.microsoft.com/office/drawing/2014/main" id="{F2D965DE-4FF9-4B78-AB5E-D08DC00DE99C}"/>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63" name="Oval 62">
            <a:extLst>
              <a:ext uri="{FF2B5EF4-FFF2-40B4-BE49-F238E27FC236}">
                <a16:creationId xmlns:a16="http://schemas.microsoft.com/office/drawing/2014/main" id="{0378F465-A8EC-439F-83F5-D998B7BE8343}"/>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64" name="TextBox 63">
            <a:extLst>
              <a:ext uri="{FF2B5EF4-FFF2-40B4-BE49-F238E27FC236}">
                <a16:creationId xmlns:a16="http://schemas.microsoft.com/office/drawing/2014/main" id="{7F24C27D-B135-46A6-97BA-F61D1691ACC8}"/>
              </a:ext>
            </a:extLst>
          </p:cNvPr>
          <p:cNvSpPr txBox="1"/>
          <p:nvPr/>
        </p:nvSpPr>
        <p:spPr>
          <a:xfrm rot="4440864">
            <a:off x="8745497" y="1573431"/>
            <a:ext cx="1236418"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sp>
        <p:nvSpPr>
          <p:cNvPr id="65" name="TextBox 64">
            <a:extLst>
              <a:ext uri="{FF2B5EF4-FFF2-40B4-BE49-F238E27FC236}">
                <a16:creationId xmlns:a16="http://schemas.microsoft.com/office/drawing/2014/main" id="{3873070F-4A03-4F42-A13D-04377EC3BE4D}"/>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66" name="TextBox 65">
            <a:extLst>
              <a:ext uri="{FF2B5EF4-FFF2-40B4-BE49-F238E27FC236}">
                <a16:creationId xmlns:a16="http://schemas.microsoft.com/office/drawing/2014/main" id="{FFEDA727-6D3D-4CE7-977E-899B62DD74AB}"/>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67" name="TextBox 66">
            <a:extLst>
              <a:ext uri="{FF2B5EF4-FFF2-40B4-BE49-F238E27FC236}">
                <a16:creationId xmlns:a16="http://schemas.microsoft.com/office/drawing/2014/main" id="{A46B7A46-FB57-4438-98FB-7FB75FA037F8}"/>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68" name="TextBox 67">
            <a:extLst>
              <a:ext uri="{FF2B5EF4-FFF2-40B4-BE49-F238E27FC236}">
                <a16:creationId xmlns:a16="http://schemas.microsoft.com/office/drawing/2014/main" id="{D7F634A1-CD11-4F88-BCB4-8CC3AD6C98CC}"/>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69" name="TextBox 68">
            <a:extLst>
              <a:ext uri="{FF2B5EF4-FFF2-40B4-BE49-F238E27FC236}">
                <a16:creationId xmlns:a16="http://schemas.microsoft.com/office/drawing/2014/main" id="{78DCCE3A-6BA8-410A-B532-66A420145009}"/>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
        <p:nvSpPr>
          <p:cNvPr id="71" name="TextBox 70">
            <a:extLst>
              <a:ext uri="{FF2B5EF4-FFF2-40B4-BE49-F238E27FC236}">
                <a16:creationId xmlns:a16="http://schemas.microsoft.com/office/drawing/2014/main" id="{8DAF8468-AB65-4AFA-8662-12A85D7214B0}"/>
              </a:ext>
            </a:extLst>
          </p:cNvPr>
          <p:cNvSpPr txBox="1"/>
          <p:nvPr/>
        </p:nvSpPr>
        <p:spPr>
          <a:xfrm rot="18194814">
            <a:off x="7464591" y="2576025"/>
            <a:ext cx="1278864"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X can-đi-na-vi</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76043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28" name="TextBox 27">
            <a:extLst>
              <a:ext uri="{FF2B5EF4-FFF2-40B4-BE49-F238E27FC236}">
                <a16:creationId xmlns:a16="http://schemas.microsoft.com/office/drawing/2014/main" id="{649273F1-3AFD-44BF-BF11-C17754C52CBF}"/>
              </a:ext>
            </a:extLst>
          </p:cNvPr>
          <p:cNvSpPr txBox="1"/>
          <p:nvPr/>
        </p:nvSpPr>
        <p:spPr>
          <a:xfrm>
            <a:off x="1008436" y="3392405"/>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I-ta-li-a</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căng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146" y="4136639"/>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346761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BÁN ĐẢO</a:t>
            </a:r>
          </a:p>
        </p:txBody>
      </p:sp>
      <p:pic>
        <p:nvPicPr>
          <p:cNvPr id="29" name="Picture 28" descr="Map&#10;&#10;Description automatically generated">
            <a:extLst>
              <a:ext uri="{FF2B5EF4-FFF2-40B4-BE49-F238E27FC236}">
                <a16:creationId xmlns:a16="http://schemas.microsoft.com/office/drawing/2014/main" id="{6D93871F-2234-4B05-BFF4-44DA4298A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30" name="Oval 29">
            <a:extLst>
              <a:ext uri="{FF2B5EF4-FFF2-40B4-BE49-F238E27FC236}">
                <a16:creationId xmlns:a16="http://schemas.microsoft.com/office/drawing/2014/main" id="{26AA0822-171B-481C-9968-88F0B8642E2C}"/>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E287CE9A-6F77-4D14-BA28-C714070F8A0F}"/>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41" name="Oval 40">
            <a:extLst>
              <a:ext uri="{FF2B5EF4-FFF2-40B4-BE49-F238E27FC236}">
                <a16:creationId xmlns:a16="http://schemas.microsoft.com/office/drawing/2014/main" id="{848BA3E8-6E58-4ED8-AD1A-EC901EC33EB4}"/>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43" name="Oval 42">
            <a:extLst>
              <a:ext uri="{FF2B5EF4-FFF2-40B4-BE49-F238E27FC236}">
                <a16:creationId xmlns:a16="http://schemas.microsoft.com/office/drawing/2014/main" id="{1DF96243-F85D-40D7-8D21-F36312B4B375}"/>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44" name="Oval 43">
            <a:extLst>
              <a:ext uri="{FF2B5EF4-FFF2-40B4-BE49-F238E27FC236}">
                <a16:creationId xmlns:a16="http://schemas.microsoft.com/office/drawing/2014/main" id="{6F68FC39-25BB-467E-B10D-07741CBBD2A0}"/>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45" name="Oval 44">
            <a:extLst>
              <a:ext uri="{FF2B5EF4-FFF2-40B4-BE49-F238E27FC236}">
                <a16:creationId xmlns:a16="http://schemas.microsoft.com/office/drawing/2014/main" id="{4A315CC1-D7A1-49A6-B78B-032EF19F922E}"/>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46" name="Oval 45">
            <a:extLst>
              <a:ext uri="{FF2B5EF4-FFF2-40B4-BE49-F238E27FC236}">
                <a16:creationId xmlns:a16="http://schemas.microsoft.com/office/drawing/2014/main" id="{8935C7CA-2DD7-4B37-B11F-CFE3A3298E00}"/>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47" name="Oval 46">
            <a:extLst>
              <a:ext uri="{FF2B5EF4-FFF2-40B4-BE49-F238E27FC236}">
                <a16:creationId xmlns:a16="http://schemas.microsoft.com/office/drawing/2014/main" id="{1ED96F44-E222-438A-B583-0649DB493EAF}"/>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48" name="Oval 47">
            <a:extLst>
              <a:ext uri="{FF2B5EF4-FFF2-40B4-BE49-F238E27FC236}">
                <a16:creationId xmlns:a16="http://schemas.microsoft.com/office/drawing/2014/main" id="{7D76EC41-C959-4C55-8D2D-B1702146FA48}"/>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49" name="Oval 48">
            <a:extLst>
              <a:ext uri="{FF2B5EF4-FFF2-40B4-BE49-F238E27FC236}">
                <a16:creationId xmlns:a16="http://schemas.microsoft.com/office/drawing/2014/main" id="{16149C67-5BA9-45EF-AA18-6B824A52D731}"/>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40" name="TextBox 39">
            <a:extLst>
              <a:ext uri="{FF2B5EF4-FFF2-40B4-BE49-F238E27FC236}">
                <a16:creationId xmlns:a16="http://schemas.microsoft.com/office/drawing/2014/main" id="{37273FA9-5ACD-4098-8BA2-3ACDBC785E92}"/>
              </a:ext>
            </a:extLst>
          </p:cNvPr>
          <p:cNvSpPr txBox="1"/>
          <p:nvPr/>
        </p:nvSpPr>
        <p:spPr>
          <a:xfrm>
            <a:off x="5988566" y="5589770"/>
            <a:ext cx="969022"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I-bê-rich</a:t>
            </a:r>
          </a:p>
        </p:txBody>
      </p:sp>
      <p:sp>
        <p:nvSpPr>
          <p:cNvPr id="56" name="TextBox 55">
            <a:extLst>
              <a:ext uri="{FF2B5EF4-FFF2-40B4-BE49-F238E27FC236}">
                <a16:creationId xmlns:a16="http://schemas.microsoft.com/office/drawing/2014/main" id="{9025FA19-AD6B-4F7A-9F3A-C213804017BC}"/>
              </a:ext>
            </a:extLst>
          </p:cNvPr>
          <p:cNvSpPr txBox="1"/>
          <p:nvPr/>
        </p:nvSpPr>
        <p:spPr>
          <a:xfrm rot="18194814">
            <a:off x="7464591" y="2576025"/>
            <a:ext cx="1278864"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X can-đi-na-vi</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0EA45A1-5748-4F6A-A945-7EA214976C18}"/>
              </a:ext>
            </a:extLst>
          </p:cNvPr>
          <p:cNvSpPr txBox="1"/>
          <p:nvPr/>
        </p:nvSpPr>
        <p:spPr>
          <a:xfrm rot="4440864">
            <a:off x="8745497" y="1573431"/>
            <a:ext cx="1236418"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sp>
        <p:nvSpPr>
          <p:cNvPr id="58" name="TextBox 57">
            <a:extLst>
              <a:ext uri="{FF2B5EF4-FFF2-40B4-BE49-F238E27FC236}">
                <a16:creationId xmlns:a16="http://schemas.microsoft.com/office/drawing/2014/main" id="{4CF8FFB1-F077-45D6-A8BB-96B29EA92CF1}"/>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59" name="TextBox 58">
            <a:extLst>
              <a:ext uri="{FF2B5EF4-FFF2-40B4-BE49-F238E27FC236}">
                <a16:creationId xmlns:a16="http://schemas.microsoft.com/office/drawing/2014/main" id="{FA234661-4437-46CD-BB98-1A77DA7CD3E1}"/>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60" name="TextBox 59">
            <a:extLst>
              <a:ext uri="{FF2B5EF4-FFF2-40B4-BE49-F238E27FC236}">
                <a16:creationId xmlns:a16="http://schemas.microsoft.com/office/drawing/2014/main" id="{B39A0734-C733-4A7F-A788-C51AB2CCB909}"/>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61" name="TextBox 60">
            <a:extLst>
              <a:ext uri="{FF2B5EF4-FFF2-40B4-BE49-F238E27FC236}">
                <a16:creationId xmlns:a16="http://schemas.microsoft.com/office/drawing/2014/main" id="{B3376E2A-035E-44D0-B7AD-F209DD5824C4}"/>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62" name="TextBox 61">
            <a:extLst>
              <a:ext uri="{FF2B5EF4-FFF2-40B4-BE49-F238E27FC236}">
                <a16:creationId xmlns:a16="http://schemas.microsoft.com/office/drawing/2014/main" id="{E3106739-5DC7-4853-BE15-6118454635BC}"/>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42782215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32" name="TextBox 31">
            <a:extLst>
              <a:ext uri="{FF2B5EF4-FFF2-40B4-BE49-F238E27FC236}">
                <a16:creationId xmlns:a16="http://schemas.microsoft.com/office/drawing/2014/main" id="{9FE9D700-FCB7-4A52-BEF4-FFEE21FF36F7}"/>
              </a:ext>
            </a:extLst>
          </p:cNvPr>
          <p:cNvSpPr txBox="1"/>
          <p:nvPr/>
        </p:nvSpPr>
        <p:spPr>
          <a:xfrm>
            <a:off x="1011997" y="4189547"/>
            <a:ext cx="2266355" cy="480901"/>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căng</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146" y="4136639"/>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346761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BÁN ĐẢO</a:t>
            </a:r>
          </a:p>
        </p:txBody>
      </p:sp>
      <p:pic>
        <p:nvPicPr>
          <p:cNvPr id="29" name="Picture 28" descr="Map&#10;&#10;Description automatically generated">
            <a:extLst>
              <a:ext uri="{FF2B5EF4-FFF2-40B4-BE49-F238E27FC236}">
                <a16:creationId xmlns:a16="http://schemas.microsoft.com/office/drawing/2014/main" id="{6D93871F-2234-4B05-BFF4-44DA4298A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30" name="Oval 29">
            <a:extLst>
              <a:ext uri="{FF2B5EF4-FFF2-40B4-BE49-F238E27FC236}">
                <a16:creationId xmlns:a16="http://schemas.microsoft.com/office/drawing/2014/main" id="{26AA0822-171B-481C-9968-88F0B8642E2C}"/>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E287CE9A-6F77-4D14-BA28-C714070F8A0F}"/>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41" name="Oval 40">
            <a:extLst>
              <a:ext uri="{FF2B5EF4-FFF2-40B4-BE49-F238E27FC236}">
                <a16:creationId xmlns:a16="http://schemas.microsoft.com/office/drawing/2014/main" id="{848BA3E8-6E58-4ED8-AD1A-EC901EC33EB4}"/>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43" name="Oval 42">
            <a:extLst>
              <a:ext uri="{FF2B5EF4-FFF2-40B4-BE49-F238E27FC236}">
                <a16:creationId xmlns:a16="http://schemas.microsoft.com/office/drawing/2014/main" id="{1DF96243-F85D-40D7-8D21-F36312B4B375}"/>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44" name="Oval 43">
            <a:extLst>
              <a:ext uri="{FF2B5EF4-FFF2-40B4-BE49-F238E27FC236}">
                <a16:creationId xmlns:a16="http://schemas.microsoft.com/office/drawing/2014/main" id="{6F68FC39-25BB-467E-B10D-07741CBBD2A0}"/>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45" name="Oval 44">
            <a:extLst>
              <a:ext uri="{FF2B5EF4-FFF2-40B4-BE49-F238E27FC236}">
                <a16:creationId xmlns:a16="http://schemas.microsoft.com/office/drawing/2014/main" id="{4A315CC1-D7A1-49A6-B78B-032EF19F922E}"/>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46" name="Oval 45">
            <a:extLst>
              <a:ext uri="{FF2B5EF4-FFF2-40B4-BE49-F238E27FC236}">
                <a16:creationId xmlns:a16="http://schemas.microsoft.com/office/drawing/2014/main" id="{8935C7CA-2DD7-4B37-B11F-CFE3A3298E00}"/>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47" name="Oval 46">
            <a:extLst>
              <a:ext uri="{FF2B5EF4-FFF2-40B4-BE49-F238E27FC236}">
                <a16:creationId xmlns:a16="http://schemas.microsoft.com/office/drawing/2014/main" id="{1ED96F44-E222-438A-B583-0649DB493EAF}"/>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48" name="Oval 47">
            <a:extLst>
              <a:ext uri="{FF2B5EF4-FFF2-40B4-BE49-F238E27FC236}">
                <a16:creationId xmlns:a16="http://schemas.microsoft.com/office/drawing/2014/main" id="{7D76EC41-C959-4C55-8D2D-B1702146FA48}"/>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49" name="Oval 48">
            <a:extLst>
              <a:ext uri="{FF2B5EF4-FFF2-40B4-BE49-F238E27FC236}">
                <a16:creationId xmlns:a16="http://schemas.microsoft.com/office/drawing/2014/main" id="{16149C67-5BA9-45EF-AA18-6B824A52D731}"/>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39" name="TextBox 38">
            <a:extLst>
              <a:ext uri="{FF2B5EF4-FFF2-40B4-BE49-F238E27FC236}">
                <a16:creationId xmlns:a16="http://schemas.microsoft.com/office/drawing/2014/main" id="{C5083144-7BAB-433E-9511-EDD55D6C6DD5}"/>
              </a:ext>
            </a:extLst>
          </p:cNvPr>
          <p:cNvSpPr txBox="1"/>
          <p:nvPr/>
        </p:nvSpPr>
        <p:spPr>
          <a:xfrm rot="2190808">
            <a:off x="7657349" y="5503632"/>
            <a:ext cx="765590"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I-ta-li-a</a:t>
            </a:r>
          </a:p>
        </p:txBody>
      </p:sp>
      <p:sp>
        <p:nvSpPr>
          <p:cNvPr id="40" name="TextBox 39">
            <a:extLst>
              <a:ext uri="{FF2B5EF4-FFF2-40B4-BE49-F238E27FC236}">
                <a16:creationId xmlns:a16="http://schemas.microsoft.com/office/drawing/2014/main" id="{4A6475CE-2347-47A2-B90D-299915C0C3DC}"/>
              </a:ext>
            </a:extLst>
          </p:cNvPr>
          <p:cNvSpPr txBox="1"/>
          <p:nvPr/>
        </p:nvSpPr>
        <p:spPr>
          <a:xfrm>
            <a:off x="5988566" y="5589770"/>
            <a:ext cx="969022"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I-bê-rich</a:t>
            </a:r>
          </a:p>
        </p:txBody>
      </p:sp>
      <p:sp>
        <p:nvSpPr>
          <p:cNvPr id="56" name="TextBox 55">
            <a:extLst>
              <a:ext uri="{FF2B5EF4-FFF2-40B4-BE49-F238E27FC236}">
                <a16:creationId xmlns:a16="http://schemas.microsoft.com/office/drawing/2014/main" id="{4E1E8EFD-035C-4CF8-AB2E-BE7163AE1468}"/>
              </a:ext>
            </a:extLst>
          </p:cNvPr>
          <p:cNvSpPr txBox="1"/>
          <p:nvPr/>
        </p:nvSpPr>
        <p:spPr>
          <a:xfrm rot="18194814">
            <a:off x="7464591" y="2576025"/>
            <a:ext cx="1278864"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X can-đi-na-vi</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9F86BA0-BBEC-43E3-9ED4-78FA503652F0}"/>
              </a:ext>
            </a:extLst>
          </p:cNvPr>
          <p:cNvSpPr txBox="1"/>
          <p:nvPr/>
        </p:nvSpPr>
        <p:spPr>
          <a:xfrm rot="4440864">
            <a:off x="8745497" y="1573431"/>
            <a:ext cx="1236418"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sp>
        <p:nvSpPr>
          <p:cNvPr id="58" name="TextBox 57">
            <a:extLst>
              <a:ext uri="{FF2B5EF4-FFF2-40B4-BE49-F238E27FC236}">
                <a16:creationId xmlns:a16="http://schemas.microsoft.com/office/drawing/2014/main" id="{42C02B8D-501E-442D-941F-8D6C0B2CA6F9}"/>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59" name="TextBox 58">
            <a:extLst>
              <a:ext uri="{FF2B5EF4-FFF2-40B4-BE49-F238E27FC236}">
                <a16:creationId xmlns:a16="http://schemas.microsoft.com/office/drawing/2014/main" id="{4D5A4D3C-4533-4A21-86B8-0D1F9AF38B1A}"/>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60" name="TextBox 59">
            <a:extLst>
              <a:ext uri="{FF2B5EF4-FFF2-40B4-BE49-F238E27FC236}">
                <a16:creationId xmlns:a16="http://schemas.microsoft.com/office/drawing/2014/main" id="{648C52CC-F648-4C57-B128-82DF55E5B76D}"/>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61" name="TextBox 60">
            <a:extLst>
              <a:ext uri="{FF2B5EF4-FFF2-40B4-BE49-F238E27FC236}">
                <a16:creationId xmlns:a16="http://schemas.microsoft.com/office/drawing/2014/main" id="{876B77A3-8A51-4B30-B916-F61512500A6A}"/>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62" name="TextBox 61">
            <a:extLst>
              <a:ext uri="{FF2B5EF4-FFF2-40B4-BE49-F238E27FC236}">
                <a16:creationId xmlns:a16="http://schemas.microsoft.com/office/drawing/2014/main" id="{747A4A1C-EF6E-4341-BDF4-95859782CE25}"/>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4868225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35" name="Graphic 34" descr="Chevron arrows with solid fill">
            <a:extLst>
              <a:ext uri="{FF2B5EF4-FFF2-40B4-BE49-F238E27FC236}">
                <a16:creationId xmlns:a16="http://schemas.microsoft.com/office/drawing/2014/main" id="{6BA7998C-AC85-4CEC-B9F1-5A0B0321568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1805715"/>
            <a:ext cx="465711" cy="465711"/>
          </a:xfrm>
          <a:prstGeom prst="rect">
            <a:avLst/>
          </a:prstGeom>
        </p:spPr>
      </p:pic>
      <p:pic>
        <p:nvPicPr>
          <p:cNvPr id="36" name="Graphic 35" descr="Chevron arrows with solid fill">
            <a:extLst>
              <a:ext uri="{FF2B5EF4-FFF2-40B4-BE49-F238E27FC236}">
                <a16:creationId xmlns:a16="http://schemas.microsoft.com/office/drawing/2014/main" id="{A50B15D8-C0BD-41A4-87D8-6AF9547115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2590281"/>
            <a:ext cx="465711" cy="465711"/>
          </a:xfrm>
          <a:prstGeom prst="rect">
            <a:avLst/>
          </a:prstGeom>
        </p:spPr>
      </p:pic>
      <p:pic>
        <p:nvPicPr>
          <p:cNvPr id="37" name="Graphic 36" descr="Chevron arrows with solid fill">
            <a:extLst>
              <a:ext uri="{FF2B5EF4-FFF2-40B4-BE49-F238E27FC236}">
                <a16:creationId xmlns:a16="http://schemas.microsoft.com/office/drawing/2014/main" id="{A0CDAEFF-61CE-44AB-A942-0005F083DB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752" y="3363045"/>
            <a:ext cx="465711" cy="465711"/>
          </a:xfrm>
          <a:prstGeom prst="rect">
            <a:avLst/>
          </a:prstGeom>
        </p:spPr>
      </p:pic>
      <p:pic>
        <p:nvPicPr>
          <p:cNvPr id="38" name="Graphic 37" descr="Chevron arrows with solid fill">
            <a:extLst>
              <a:ext uri="{FF2B5EF4-FFF2-40B4-BE49-F238E27FC236}">
                <a16:creationId xmlns:a16="http://schemas.microsoft.com/office/drawing/2014/main" id="{6888A879-A4D4-4444-93CD-20BC744324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5146" y="4136639"/>
            <a:ext cx="465711" cy="465711"/>
          </a:xfrm>
          <a:prstGeom prst="rect">
            <a:avLst/>
          </a:prstGeom>
        </p:spPr>
      </p:pic>
      <p:sp>
        <p:nvSpPr>
          <p:cNvPr id="42" name="TextBox 41">
            <a:extLst>
              <a:ext uri="{FF2B5EF4-FFF2-40B4-BE49-F238E27FC236}">
                <a16:creationId xmlns:a16="http://schemas.microsoft.com/office/drawing/2014/main" id="{D6BDFA31-F068-4D32-AB86-54AB0331865A}"/>
              </a:ext>
            </a:extLst>
          </p:cNvPr>
          <p:cNvSpPr txBox="1"/>
          <p:nvPr/>
        </p:nvSpPr>
        <p:spPr>
          <a:xfrm>
            <a:off x="204129" y="992196"/>
            <a:ext cx="3467616" cy="646331"/>
          </a:xfrm>
          <a:prstGeom prst="rect">
            <a:avLst/>
          </a:prstGeom>
          <a:noFill/>
        </p:spPr>
        <p:txBody>
          <a:bodyPr wrap="none" rtlCol="0">
            <a:spAutoFit/>
          </a:bodyPr>
          <a:lstStyle/>
          <a:p>
            <a:r>
              <a:rPr lang="en-US" sz="3600" b="1" dirty="0">
                <a:solidFill>
                  <a:srgbClr val="424642"/>
                </a:solidFill>
                <a:latin typeface="Arial" panose="020B0604020202020204" pitchFamily="34" charset="0"/>
                <a:cs typeface="Arial" panose="020B0604020202020204" pitchFamily="34" charset="0"/>
              </a:rPr>
              <a:t>CÁC BÁN ĐẢO</a:t>
            </a:r>
          </a:p>
        </p:txBody>
      </p:sp>
      <p:pic>
        <p:nvPicPr>
          <p:cNvPr id="29" name="Picture 28" descr="Map&#10;&#10;Description automatically generated">
            <a:extLst>
              <a:ext uri="{FF2B5EF4-FFF2-40B4-BE49-F238E27FC236}">
                <a16:creationId xmlns:a16="http://schemas.microsoft.com/office/drawing/2014/main" id="{6D93871F-2234-4B05-BFF4-44DA4298A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542" y="998997"/>
            <a:ext cx="6403806" cy="5603331"/>
          </a:xfrm>
          <a:prstGeom prst="rect">
            <a:avLst/>
          </a:prstGeom>
        </p:spPr>
      </p:pic>
      <p:sp>
        <p:nvSpPr>
          <p:cNvPr id="30" name="Oval 29">
            <a:extLst>
              <a:ext uri="{FF2B5EF4-FFF2-40B4-BE49-F238E27FC236}">
                <a16:creationId xmlns:a16="http://schemas.microsoft.com/office/drawing/2014/main" id="{26AA0822-171B-481C-9968-88F0B8642E2C}"/>
              </a:ext>
            </a:extLst>
          </p:cNvPr>
          <p:cNvSpPr/>
          <p:nvPr/>
        </p:nvSpPr>
        <p:spPr>
          <a:xfrm>
            <a:off x="8652710" y="6218512"/>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E287CE9A-6F77-4D14-BA28-C714070F8A0F}"/>
              </a:ext>
            </a:extLst>
          </p:cNvPr>
          <p:cNvSpPr/>
          <p:nvPr/>
        </p:nvSpPr>
        <p:spPr>
          <a:xfrm>
            <a:off x="6321343" y="4463987"/>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41" name="Oval 40">
            <a:extLst>
              <a:ext uri="{FF2B5EF4-FFF2-40B4-BE49-F238E27FC236}">
                <a16:creationId xmlns:a16="http://schemas.microsoft.com/office/drawing/2014/main" id="{848BA3E8-6E58-4ED8-AD1A-EC901EC33EB4}"/>
              </a:ext>
            </a:extLst>
          </p:cNvPr>
          <p:cNvSpPr/>
          <p:nvPr/>
        </p:nvSpPr>
        <p:spPr>
          <a:xfrm>
            <a:off x="7219701" y="366229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43" name="Oval 42">
            <a:extLst>
              <a:ext uri="{FF2B5EF4-FFF2-40B4-BE49-F238E27FC236}">
                <a16:creationId xmlns:a16="http://schemas.microsoft.com/office/drawing/2014/main" id="{1DF96243-F85D-40D7-8D21-F36312B4B375}"/>
              </a:ext>
            </a:extLst>
          </p:cNvPr>
          <p:cNvSpPr/>
          <p:nvPr/>
        </p:nvSpPr>
        <p:spPr>
          <a:xfrm>
            <a:off x="8375983" y="3385571"/>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44" name="Oval 43">
            <a:extLst>
              <a:ext uri="{FF2B5EF4-FFF2-40B4-BE49-F238E27FC236}">
                <a16:creationId xmlns:a16="http://schemas.microsoft.com/office/drawing/2014/main" id="{6F68FC39-25BB-467E-B10D-07741CBBD2A0}"/>
              </a:ext>
            </a:extLst>
          </p:cNvPr>
          <p:cNvSpPr/>
          <p:nvPr/>
        </p:nvSpPr>
        <p:spPr>
          <a:xfrm>
            <a:off x="9779667" y="5074358"/>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a:t>
            </a:r>
          </a:p>
        </p:txBody>
      </p:sp>
      <p:sp>
        <p:nvSpPr>
          <p:cNvPr id="45" name="Oval 44">
            <a:extLst>
              <a:ext uri="{FF2B5EF4-FFF2-40B4-BE49-F238E27FC236}">
                <a16:creationId xmlns:a16="http://schemas.microsoft.com/office/drawing/2014/main" id="{4A315CC1-D7A1-49A6-B78B-032EF19F922E}"/>
              </a:ext>
            </a:extLst>
          </p:cNvPr>
          <p:cNvSpPr/>
          <p:nvPr/>
        </p:nvSpPr>
        <p:spPr>
          <a:xfrm>
            <a:off x="9246267" y="2002295"/>
            <a:ext cx="276727" cy="276727"/>
          </a:xfrm>
          <a:prstGeom prst="ellipse">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a:t>
            </a:r>
          </a:p>
        </p:txBody>
      </p:sp>
      <p:sp>
        <p:nvSpPr>
          <p:cNvPr id="46" name="Oval 45">
            <a:extLst>
              <a:ext uri="{FF2B5EF4-FFF2-40B4-BE49-F238E27FC236}">
                <a16:creationId xmlns:a16="http://schemas.microsoft.com/office/drawing/2014/main" id="{8935C7CA-2DD7-4B37-B11F-CFE3A3298E00}"/>
              </a:ext>
            </a:extLst>
          </p:cNvPr>
          <p:cNvSpPr/>
          <p:nvPr/>
        </p:nvSpPr>
        <p:spPr>
          <a:xfrm>
            <a:off x="7941596" y="2558987"/>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a:t>
            </a:r>
          </a:p>
        </p:txBody>
      </p:sp>
      <p:sp>
        <p:nvSpPr>
          <p:cNvPr id="47" name="Oval 46">
            <a:extLst>
              <a:ext uri="{FF2B5EF4-FFF2-40B4-BE49-F238E27FC236}">
                <a16:creationId xmlns:a16="http://schemas.microsoft.com/office/drawing/2014/main" id="{1ED96F44-E222-438A-B583-0649DB493EAF}"/>
              </a:ext>
            </a:extLst>
          </p:cNvPr>
          <p:cNvSpPr/>
          <p:nvPr/>
        </p:nvSpPr>
        <p:spPr>
          <a:xfrm>
            <a:off x="6369471" y="564087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t>
            </a:r>
          </a:p>
        </p:txBody>
      </p:sp>
      <p:sp>
        <p:nvSpPr>
          <p:cNvPr id="48" name="Oval 47">
            <a:extLst>
              <a:ext uri="{FF2B5EF4-FFF2-40B4-BE49-F238E27FC236}">
                <a16:creationId xmlns:a16="http://schemas.microsoft.com/office/drawing/2014/main" id="{7D76EC41-C959-4C55-8D2D-B1702146FA48}"/>
              </a:ext>
            </a:extLst>
          </p:cNvPr>
          <p:cNvSpPr/>
          <p:nvPr/>
        </p:nvSpPr>
        <p:spPr>
          <a:xfrm>
            <a:off x="7965660" y="5497559"/>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t>
            </a:r>
          </a:p>
        </p:txBody>
      </p:sp>
      <p:sp>
        <p:nvSpPr>
          <p:cNvPr id="49" name="Oval 48">
            <a:extLst>
              <a:ext uri="{FF2B5EF4-FFF2-40B4-BE49-F238E27FC236}">
                <a16:creationId xmlns:a16="http://schemas.microsoft.com/office/drawing/2014/main" id="{16149C67-5BA9-45EF-AA18-6B824A52D731}"/>
              </a:ext>
            </a:extLst>
          </p:cNvPr>
          <p:cNvSpPr/>
          <p:nvPr/>
        </p:nvSpPr>
        <p:spPr>
          <a:xfrm>
            <a:off x="8812597" y="5632041"/>
            <a:ext cx="276727" cy="27672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
            </a:r>
          </a:p>
        </p:txBody>
      </p:sp>
      <p:sp>
        <p:nvSpPr>
          <p:cNvPr id="40" name="TextBox 39">
            <a:extLst>
              <a:ext uri="{FF2B5EF4-FFF2-40B4-BE49-F238E27FC236}">
                <a16:creationId xmlns:a16="http://schemas.microsoft.com/office/drawing/2014/main" id="{977337DD-7732-4B71-878A-B86BFBD267E1}"/>
              </a:ext>
            </a:extLst>
          </p:cNvPr>
          <p:cNvSpPr txBox="1"/>
          <p:nvPr/>
        </p:nvSpPr>
        <p:spPr>
          <a:xfrm rot="2809676">
            <a:off x="8374016" y="5427855"/>
            <a:ext cx="1031846"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căng</a:t>
            </a:r>
          </a:p>
        </p:txBody>
      </p:sp>
      <p:sp>
        <p:nvSpPr>
          <p:cNvPr id="32" name="TextBox 31">
            <a:extLst>
              <a:ext uri="{FF2B5EF4-FFF2-40B4-BE49-F238E27FC236}">
                <a16:creationId xmlns:a16="http://schemas.microsoft.com/office/drawing/2014/main" id="{8159503F-6AAB-4001-8BEB-6D09A884452E}"/>
              </a:ext>
            </a:extLst>
          </p:cNvPr>
          <p:cNvSpPr txBox="1"/>
          <p:nvPr/>
        </p:nvSpPr>
        <p:spPr>
          <a:xfrm rot="2190808">
            <a:off x="7657349" y="5503632"/>
            <a:ext cx="765590"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I-ta-li-a</a:t>
            </a:r>
          </a:p>
        </p:txBody>
      </p:sp>
      <p:sp>
        <p:nvSpPr>
          <p:cNvPr id="56" name="TextBox 55">
            <a:extLst>
              <a:ext uri="{FF2B5EF4-FFF2-40B4-BE49-F238E27FC236}">
                <a16:creationId xmlns:a16="http://schemas.microsoft.com/office/drawing/2014/main" id="{62649E42-1105-4A1C-9B7D-FBC8B05E4458}"/>
              </a:ext>
            </a:extLst>
          </p:cNvPr>
          <p:cNvSpPr txBox="1"/>
          <p:nvPr/>
        </p:nvSpPr>
        <p:spPr>
          <a:xfrm>
            <a:off x="5988566" y="5589770"/>
            <a:ext cx="969022"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I-bê-rich</a:t>
            </a:r>
          </a:p>
        </p:txBody>
      </p:sp>
      <p:sp>
        <p:nvSpPr>
          <p:cNvPr id="57" name="TextBox 56">
            <a:extLst>
              <a:ext uri="{FF2B5EF4-FFF2-40B4-BE49-F238E27FC236}">
                <a16:creationId xmlns:a16="http://schemas.microsoft.com/office/drawing/2014/main" id="{D3C3186B-C151-4660-AA6C-0EC4B39CD54F}"/>
              </a:ext>
            </a:extLst>
          </p:cNvPr>
          <p:cNvSpPr txBox="1"/>
          <p:nvPr/>
        </p:nvSpPr>
        <p:spPr>
          <a:xfrm rot="18194814">
            <a:off x="7464591" y="2576025"/>
            <a:ext cx="1278864" cy="318998"/>
          </a:xfrm>
          <a:prstGeom prst="rect">
            <a:avLst/>
          </a:prstGeom>
          <a:solidFill>
            <a:srgbClr val="536162"/>
          </a:solidFill>
        </p:spPr>
        <p:txBody>
          <a:bodyPr wrap="square" rtlCol="0">
            <a:spAutoFit/>
          </a:bodyPr>
          <a:lstStyle/>
          <a:p>
            <a:pPr marR="0" algn="ctr">
              <a:lnSpc>
                <a:spcPct val="115000"/>
              </a:lnSpc>
              <a:spcBef>
                <a:spcPts val="0"/>
              </a:spcBef>
              <a:spcAft>
                <a:spcPts val="0"/>
              </a:spcAft>
              <a:tabLst>
                <a:tab pos="104775" algn="l"/>
              </a:tabLst>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X can-đi-na-vi</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30230BF1-0B3F-4986-AD51-B99A50EFC1BB}"/>
              </a:ext>
            </a:extLst>
          </p:cNvPr>
          <p:cNvSpPr txBox="1"/>
          <p:nvPr/>
        </p:nvSpPr>
        <p:spPr>
          <a:xfrm rot="4440864">
            <a:off x="8745497" y="1573431"/>
            <a:ext cx="1236418"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Trắng</a:t>
            </a:r>
          </a:p>
        </p:txBody>
      </p:sp>
      <p:sp>
        <p:nvSpPr>
          <p:cNvPr id="59" name="TextBox 58">
            <a:extLst>
              <a:ext uri="{FF2B5EF4-FFF2-40B4-BE49-F238E27FC236}">
                <a16:creationId xmlns:a16="http://schemas.microsoft.com/office/drawing/2014/main" id="{1D135F4E-B585-4F9F-BF55-D59741D0D4BE}"/>
              </a:ext>
            </a:extLst>
          </p:cNvPr>
          <p:cNvSpPr txBox="1"/>
          <p:nvPr/>
        </p:nvSpPr>
        <p:spPr>
          <a:xfrm>
            <a:off x="9688471" y="4979865"/>
            <a:ext cx="1053256"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Đen</a:t>
            </a:r>
          </a:p>
        </p:txBody>
      </p:sp>
      <p:sp>
        <p:nvSpPr>
          <p:cNvPr id="60" name="TextBox 59">
            <a:extLst>
              <a:ext uri="{FF2B5EF4-FFF2-40B4-BE49-F238E27FC236}">
                <a16:creationId xmlns:a16="http://schemas.microsoft.com/office/drawing/2014/main" id="{A21EB258-0336-47BB-A9BA-3028FA51DB84}"/>
              </a:ext>
            </a:extLst>
          </p:cNvPr>
          <p:cNvSpPr txBox="1"/>
          <p:nvPr/>
        </p:nvSpPr>
        <p:spPr>
          <a:xfrm rot="5100166">
            <a:off x="7974452" y="3079811"/>
            <a:ext cx="111630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Ban - tích</a:t>
            </a:r>
          </a:p>
        </p:txBody>
      </p:sp>
      <p:sp>
        <p:nvSpPr>
          <p:cNvPr id="61" name="TextBox 60">
            <a:extLst>
              <a:ext uri="{FF2B5EF4-FFF2-40B4-BE49-F238E27FC236}">
                <a16:creationId xmlns:a16="http://schemas.microsoft.com/office/drawing/2014/main" id="{7D385318-3A94-424E-B123-3A3E72853183}"/>
              </a:ext>
            </a:extLst>
          </p:cNvPr>
          <p:cNvSpPr txBox="1"/>
          <p:nvPr/>
        </p:nvSpPr>
        <p:spPr>
          <a:xfrm>
            <a:off x="5797512" y="4369494"/>
            <a:ext cx="1047661"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Măng Sơ</a:t>
            </a:r>
          </a:p>
        </p:txBody>
      </p:sp>
      <p:sp>
        <p:nvSpPr>
          <p:cNvPr id="62" name="TextBox 61">
            <a:extLst>
              <a:ext uri="{FF2B5EF4-FFF2-40B4-BE49-F238E27FC236}">
                <a16:creationId xmlns:a16="http://schemas.microsoft.com/office/drawing/2014/main" id="{73E24BF1-7E0A-4953-A2D7-8C548B201752}"/>
              </a:ext>
            </a:extLst>
          </p:cNvPr>
          <p:cNvSpPr txBox="1"/>
          <p:nvPr/>
        </p:nvSpPr>
        <p:spPr>
          <a:xfrm>
            <a:off x="8482160" y="6233375"/>
            <a:ext cx="1435870"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Địa Trung Hải </a:t>
            </a:r>
          </a:p>
        </p:txBody>
      </p:sp>
      <p:sp>
        <p:nvSpPr>
          <p:cNvPr id="63" name="TextBox 62">
            <a:extLst>
              <a:ext uri="{FF2B5EF4-FFF2-40B4-BE49-F238E27FC236}">
                <a16:creationId xmlns:a16="http://schemas.microsoft.com/office/drawing/2014/main" id="{C1634B97-08A8-4D9C-884C-5E412E2DE773}"/>
              </a:ext>
            </a:extLst>
          </p:cNvPr>
          <p:cNvSpPr txBox="1"/>
          <p:nvPr/>
        </p:nvSpPr>
        <p:spPr>
          <a:xfrm rot="4726953">
            <a:off x="6771845" y="3424788"/>
            <a:ext cx="1068354" cy="351378"/>
          </a:xfrm>
          <a:prstGeom prst="rect">
            <a:avLst/>
          </a:prstGeom>
          <a:solidFill>
            <a:srgbClr val="C06014"/>
          </a:solidFill>
        </p:spPr>
        <p:txBody>
          <a:bodyPr wrap="square" rtlCol="0">
            <a:spAutoFit/>
          </a:bodyPr>
          <a:lstStyle/>
          <a:p>
            <a:pPr marR="0" algn="ctr">
              <a:lnSpc>
                <a:spcPct val="115000"/>
              </a:lnSpc>
              <a:spcBef>
                <a:spcPts val="0"/>
              </a:spcBef>
              <a:spcAft>
                <a:spcPts val="0"/>
              </a:spcAft>
              <a:tabLst>
                <a:tab pos="104775" algn="l"/>
              </a:tabLs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Biển Bắc</a:t>
            </a:r>
          </a:p>
        </p:txBody>
      </p:sp>
    </p:spTree>
    <p:extLst>
      <p:ext uri="{BB962C8B-B14F-4D97-AF65-F5344CB8AC3E}">
        <p14:creationId xmlns:p14="http://schemas.microsoft.com/office/powerpoint/2010/main" val="6063029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3" y="1233285"/>
            <a:ext cx="1981393"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Địa hình</a:t>
            </a:r>
          </a:p>
        </p:txBody>
      </p:sp>
      <p:pic>
        <p:nvPicPr>
          <p:cNvPr id="6" name="Graphic 5" descr="Mountains with solid fill">
            <a:extLst>
              <a:ext uri="{FF2B5EF4-FFF2-40B4-BE49-F238E27FC236}">
                <a16:creationId xmlns:a16="http://schemas.microsoft.com/office/drawing/2014/main" id="{0D56BDF5-78A3-414B-BE9E-10A15266D77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9344" y="1117872"/>
            <a:ext cx="815599" cy="815599"/>
          </a:xfrm>
          <a:prstGeom prst="rect">
            <a:avLst/>
          </a:prstGeom>
        </p:spPr>
      </p:pic>
      <p:pic>
        <p:nvPicPr>
          <p:cNvPr id="8" name="Picture 7" descr="Map&#10;&#10;Description automatically generated">
            <a:extLst>
              <a:ext uri="{FF2B5EF4-FFF2-40B4-BE49-F238E27FC236}">
                <a16:creationId xmlns:a16="http://schemas.microsoft.com/office/drawing/2014/main" id="{BA13815B-4D0B-4A05-A5A5-9A2610815D5C}"/>
              </a:ext>
            </a:extLst>
          </p:cNvPr>
          <p:cNvPicPr>
            <a:picLocks noChangeAspect="1"/>
          </p:cNvPicPr>
          <p:nvPr/>
        </p:nvPicPr>
        <p:blipFill rotWithShape="1">
          <a:blip r:embed="rId4">
            <a:extLst>
              <a:ext uri="{28A0092B-C50C-407E-A947-70E740481C1C}">
                <a14:useLocalDpi xmlns:a14="http://schemas.microsoft.com/office/drawing/2010/main" val="0"/>
              </a:ext>
            </a:extLst>
          </a:blip>
          <a:srcRect l="8874" r="9018"/>
          <a:stretch/>
        </p:blipFill>
        <p:spPr>
          <a:xfrm>
            <a:off x="6311803" y="187188"/>
            <a:ext cx="5795119" cy="6556227"/>
          </a:xfrm>
          <a:prstGeom prst="rect">
            <a:avLst/>
          </a:prstGeom>
          <a:ln>
            <a:noFill/>
          </a:ln>
          <a:effectLst/>
        </p:spPr>
      </p:pic>
    </p:spTree>
    <p:extLst>
      <p:ext uri="{BB962C8B-B14F-4D97-AF65-F5344CB8AC3E}">
        <p14:creationId xmlns:p14="http://schemas.microsoft.com/office/powerpoint/2010/main" val="5562218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building, outdoor, old&#10;&#10;Description automatically generated">
            <a:extLst>
              <a:ext uri="{FF2B5EF4-FFF2-40B4-BE49-F238E27FC236}">
                <a16:creationId xmlns:a16="http://schemas.microsoft.com/office/drawing/2014/main" id="{A1BDAA2A-F7F7-400B-AD4E-19ACEC1B5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989" y="178537"/>
            <a:ext cx="6233078" cy="3658282"/>
          </a:xfrm>
          <a:prstGeom prst="rect">
            <a:avLst/>
          </a:prstGeom>
        </p:spPr>
      </p:pic>
      <p:pic>
        <p:nvPicPr>
          <p:cNvPr id="5" name="Picture 4" descr="A ferris wheel by a body of water&#10;&#10;Description automatically generated with medium confidence">
            <a:extLst>
              <a:ext uri="{FF2B5EF4-FFF2-40B4-BE49-F238E27FC236}">
                <a16:creationId xmlns:a16="http://schemas.microsoft.com/office/drawing/2014/main" id="{C0E6C08E-6896-46DE-8C7F-DD662FCE0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32" y="2476271"/>
            <a:ext cx="6104742" cy="4070846"/>
          </a:xfrm>
          <a:prstGeom prst="rect">
            <a:avLst/>
          </a:prstGeom>
        </p:spPr>
      </p:pic>
      <p:sp>
        <p:nvSpPr>
          <p:cNvPr id="9" name="TextBox 8">
            <a:extLst>
              <a:ext uri="{FF2B5EF4-FFF2-40B4-BE49-F238E27FC236}">
                <a16:creationId xmlns:a16="http://schemas.microsoft.com/office/drawing/2014/main" id="{FCF4FF91-1E34-40DE-9091-E9BADD2FE21F}"/>
              </a:ext>
            </a:extLst>
          </p:cNvPr>
          <p:cNvSpPr txBox="1"/>
          <p:nvPr/>
        </p:nvSpPr>
        <p:spPr>
          <a:xfrm>
            <a:off x="6759741" y="3930064"/>
            <a:ext cx="5184319" cy="523220"/>
          </a:xfrm>
          <a:prstGeom prst="rect">
            <a:avLst/>
          </a:prstGeom>
          <a:noFill/>
        </p:spPr>
        <p:txBody>
          <a:bodyPr wrap="square">
            <a:spAutoFit/>
          </a:bodyPr>
          <a:lstStyle/>
          <a:p>
            <a:pPr algn="l"/>
            <a:r>
              <a:rPr lang="vi-VN" sz="2800" b="1" i="0" dirty="0">
                <a:solidFill>
                  <a:srgbClr val="536162"/>
                </a:solidFill>
                <a:effectLst/>
              </a:rPr>
              <a:t>Đấu trường cổ Colosseum, Ý</a:t>
            </a:r>
          </a:p>
        </p:txBody>
      </p:sp>
      <p:sp>
        <p:nvSpPr>
          <p:cNvPr id="10" name="TextBox 9">
            <a:extLst>
              <a:ext uri="{FF2B5EF4-FFF2-40B4-BE49-F238E27FC236}">
                <a16:creationId xmlns:a16="http://schemas.microsoft.com/office/drawing/2014/main" id="{158126AA-7195-4DB0-AB41-2B08C377BE6E}"/>
              </a:ext>
            </a:extLst>
          </p:cNvPr>
          <p:cNvSpPr txBox="1"/>
          <p:nvPr/>
        </p:nvSpPr>
        <p:spPr>
          <a:xfrm>
            <a:off x="6759742" y="4391729"/>
            <a:ext cx="4917625" cy="1107996"/>
          </a:xfrm>
          <a:prstGeom prst="rect">
            <a:avLst/>
          </a:prstGeom>
          <a:noFill/>
        </p:spPr>
        <p:txBody>
          <a:bodyPr wrap="square" rtlCol="0">
            <a:spAutoFit/>
          </a:bodyPr>
          <a:lstStyle/>
          <a:p>
            <a:pPr algn="just"/>
            <a:r>
              <a:rPr lang="vi-VN" sz="2200" b="0" i="0" dirty="0">
                <a:solidFill>
                  <a:srgbClr val="424642"/>
                </a:solidFill>
                <a:effectLst/>
              </a:rPr>
              <a:t>Công trình được xem là một trong những biểu tượng đẹp nhất của Đế chế La Mã.</a:t>
            </a:r>
            <a:endParaRPr lang="en-US" sz="2200" dirty="0">
              <a:solidFill>
                <a:srgbClr val="424642"/>
              </a:solidFill>
            </a:endParaRPr>
          </a:p>
        </p:txBody>
      </p:sp>
      <p:cxnSp>
        <p:nvCxnSpPr>
          <p:cNvPr id="12" name="Straight Connector 11">
            <a:extLst>
              <a:ext uri="{FF2B5EF4-FFF2-40B4-BE49-F238E27FC236}">
                <a16:creationId xmlns:a16="http://schemas.microsoft.com/office/drawing/2014/main" id="{8B733A60-A057-4E63-8731-6ECB2CA974A9}"/>
              </a:ext>
            </a:extLst>
          </p:cNvPr>
          <p:cNvCxnSpPr/>
          <p:nvPr/>
        </p:nvCxnSpPr>
        <p:spPr>
          <a:xfrm>
            <a:off x="6179219" y="2189771"/>
            <a:ext cx="0" cy="3689685"/>
          </a:xfrm>
          <a:prstGeom prst="line">
            <a:avLst/>
          </a:prstGeom>
          <a:ln w="57150">
            <a:solidFill>
              <a:srgbClr val="C0601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3E4D31-2E23-465A-AB87-33E41D7686E2}"/>
              </a:ext>
            </a:extLst>
          </p:cNvPr>
          <p:cNvCxnSpPr/>
          <p:nvPr/>
        </p:nvCxnSpPr>
        <p:spPr>
          <a:xfrm>
            <a:off x="6589296" y="2762182"/>
            <a:ext cx="0" cy="3689685"/>
          </a:xfrm>
          <a:prstGeom prst="line">
            <a:avLst/>
          </a:prstGeom>
          <a:ln w="57150">
            <a:solidFill>
              <a:srgbClr val="C0601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539092-E7AC-4441-B2B7-A8B6648E1F3E}"/>
              </a:ext>
            </a:extLst>
          </p:cNvPr>
          <p:cNvCxnSpPr>
            <a:cxnSpLocks/>
          </p:cNvCxnSpPr>
          <p:nvPr/>
        </p:nvCxnSpPr>
        <p:spPr>
          <a:xfrm>
            <a:off x="2235869" y="2203554"/>
            <a:ext cx="3962400" cy="0"/>
          </a:xfrm>
          <a:prstGeom prst="line">
            <a:avLst/>
          </a:prstGeom>
          <a:ln w="57150">
            <a:solidFill>
              <a:srgbClr val="C0601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482A38-E945-476A-AE4B-3878B49EA14A}"/>
              </a:ext>
            </a:extLst>
          </p:cNvPr>
          <p:cNvCxnSpPr/>
          <p:nvPr/>
        </p:nvCxnSpPr>
        <p:spPr>
          <a:xfrm>
            <a:off x="3127209" y="2781232"/>
            <a:ext cx="3481137" cy="0"/>
          </a:xfrm>
          <a:prstGeom prst="line">
            <a:avLst/>
          </a:prstGeom>
          <a:ln w="57150">
            <a:solidFill>
              <a:srgbClr val="C0601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EA9BC2-2E63-49DD-B197-F04AFAE21AE1}"/>
              </a:ext>
            </a:extLst>
          </p:cNvPr>
          <p:cNvSpPr txBox="1"/>
          <p:nvPr/>
        </p:nvSpPr>
        <p:spPr>
          <a:xfrm>
            <a:off x="274001" y="1670625"/>
            <a:ext cx="5678387" cy="523220"/>
          </a:xfrm>
          <a:prstGeom prst="rect">
            <a:avLst/>
          </a:prstGeom>
          <a:noFill/>
        </p:spPr>
        <p:txBody>
          <a:bodyPr wrap="square" rtlCol="0">
            <a:spAutoFit/>
          </a:bodyPr>
          <a:lstStyle/>
          <a:p>
            <a:r>
              <a:rPr lang="en-US" sz="2800" b="1" i="0" dirty="0">
                <a:solidFill>
                  <a:srgbClr val="536162"/>
                </a:solidFill>
                <a:effectLst/>
                <a:latin typeface="Arial" panose="020B0604020202020204" pitchFamily="34" charset="0"/>
                <a:cs typeface="Arial" panose="020B0604020202020204" pitchFamily="34" charset="0"/>
              </a:rPr>
              <a:t>Vòng xoay London Eye, Anh</a:t>
            </a:r>
          </a:p>
        </p:txBody>
      </p:sp>
    </p:spTree>
    <p:extLst>
      <p:ext uri="{BB962C8B-B14F-4D97-AF65-F5344CB8AC3E}">
        <p14:creationId xmlns:p14="http://schemas.microsoft.com/office/powerpoint/2010/main" val="12252537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03144"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3" y="1233285"/>
            <a:ext cx="1981393"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Địa hình</a:t>
            </a:r>
          </a:p>
        </p:txBody>
      </p:sp>
      <p:pic>
        <p:nvPicPr>
          <p:cNvPr id="6" name="Graphic 5" descr="Mountains with solid fill">
            <a:extLst>
              <a:ext uri="{FF2B5EF4-FFF2-40B4-BE49-F238E27FC236}">
                <a16:creationId xmlns:a16="http://schemas.microsoft.com/office/drawing/2014/main" id="{0D56BDF5-78A3-414B-BE9E-10A15266D77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9344" y="1117872"/>
            <a:ext cx="815599" cy="815599"/>
          </a:xfrm>
          <a:prstGeom prst="rect">
            <a:avLst/>
          </a:prstGeom>
        </p:spPr>
      </p:pic>
      <p:pic>
        <p:nvPicPr>
          <p:cNvPr id="8" name="Picture 7" descr="Map&#10;&#10;Description automatically generated">
            <a:extLst>
              <a:ext uri="{FF2B5EF4-FFF2-40B4-BE49-F238E27FC236}">
                <a16:creationId xmlns:a16="http://schemas.microsoft.com/office/drawing/2014/main" id="{BA13815B-4D0B-4A05-A5A5-9A2610815D5C}"/>
              </a:ext>
            </a:extLst>
          </p:cNvPr>
          <p:cNvPicPr>
            <a:picLocks noChangeAspect="1"/>
          </p:cNvPicPr>
          <p:nvPr/>
        </p:nvPicPr>
        <p:blipFill rotWithShape="1">
          <a:blip r:embed="rId4">
            <a:extLst>
              <a:ext uri="{28A0092B-C50C-407E-A947-70E740481C1C}">
                <a14:useLocalDpi xmlns:a14="http://schemas.microsoft.com/office/drawing/2010/main" val="0"/>
              </a:ext>
            </a:extLst>
          </a:blip>
          <a:srcRect l="8874" r="9018"/>
          <a:stretch/>
        </p:blipFill>
        <p:spPr>
          <a:xfrm>
            <a:off x="6311803" y="187188"/>
            <a:ext cx="5795119" cy="6556227"/>
          </a:xfrm>
          <a:prstGeom prst="rect">
            <a:avLst/>
          </a:prstGeom>
          <a:ln>
            <a:noFill/>
          </a:ln>
          <a:effectLst/>
        </p:spPr>
      </p:pic>
      <p:sp>
        <p:nvSpPr>
          <p:cNvPr id="5" name="TextBox 4">
            <a:extLst>
              <a:ext uri="{FF2B5EF4-FFF2-40B4-BE49-F238E27FC236}">
                <a16:creationId xmlns:a16="http://schemas.microsoft.com/office/drawing/2014/main" id="{B8413044-C34B-4318-9D96-09D40D0C01FE}"/>
              </a:ext>
            </a:extLst>
          </p:cNvPr>
          <p:cNvSpPr txBox="1"/>
          <p:nvPr/>
        </p:nvSpPr>
        <p:spPr>
          <a:xfrm>
            <a:off x="303144" y="2271682"/>
            <a:ext cx="4551246" cy="523220"/>
          </a:xfrm>
          <a:prstGeom prst="rect">
            <a:avLst/>
          </a:prstGeom>
          <a:noFill/>
        </p:spPr>
        <p:txBody>
          <a:bodyPr wrap="none" rtlCol="0">
            <a:spAutoFit/>
          </a:bodyPr>
          <a:lstStyle/>
          <a:p>
            <a:pPr marL="342900" indent="-342900">
              <a:buFont typeface="Wingdings" panose="05000000000000000000" pitchFamily="2" charset="2"/>
              <a:buChar char="§"/>
            </a:pPr>
            <a:r>
              <a:rPr lang="en-US" sz="2800" dirty="0">
                <a:solidFill>
                  <a:srgbClr val="424642"/>
                </a:solidFill>
                <a:latin typeface="Arial" panose="020B0604020202020204" pitchFamily="34" charset="0"/>
                <a:cs typeface="Arial" panose="020B0604020202020204" pitchFamily="34" charset="0"/>
              </a:rPr>
              <a:t>Có 3 dạng địa hình chính</a:t>
            </a:r>
          </a:p>
        </p:txBody>
      </p:sp>
      <p:sp>
        <p:nvSpPr>
          <p:cNvPr id="9" name="TextBox 8">
            <a:extLst>
              <a:ext uri="{FF2B5EF4-FFF2-40B4-BE49-F238E27FC236}">
                <a16:creationId xmlns:a16="http://schemas.microsoft.com/office/drawing/2014/main" id="{096844D8-3D7A-4FC2-867A-D7E7FCD73CAD}"/>
              </a:ext>
            </a:extLst>
          </p:cNvPr>
          <p:cNvSpPr txBox="1"/>
          <p:nvPr/>
        </p:nvSpPr>
        <p:spPr>
          <a:xfrm>
            <a:off x="1187360" y="2886680"/>
            <a:ext cx="1946367" cy="523220"/>
          </a:xfrm>
          <a:prstGeom prst="rect">
            <a:avLst/>
          </a:prstGeom>
          <a:noFill/>
        </p:spPr>
        <p:txBody>
          <a:bodyPr wrap="none" rtlCol="0">
            <a:spAutoFit/>
          </a:bodyPr>
          <a:lstStyle/>
          <a:p>
            <a:r>
              <a:rPr lang="en-US" sz="2800" dirty="0">
                <a:solidFill>
                  <a:srgbClr val="424642"/>
                </a:solidFill>
                <a:latin typeface="Arial" panose="020B0604020202020204" pitchFamily="34" charset="0"/>
                <a:cs typeface="Arial" panose="020B0604020202020204" pitchFamily="34" charset="0"/>
              </a:rPr>
              <a:t>Đồng bằng</a:t>
            </a:r>
          </a:p>
        </p:txBody>
      </p:sp>
      <p:sp>
        <p:nvSpPr>
          <p:cNvPr id="10" name="TextBox 9">
            <a:extLst>
              <a:ext uri="{FF2B5EF4-FFF2-40B4-BE49-F238E27FC236}">
                <a16:creationId xmlns:a16="http://schemas.microsoft.com/office/drawing/2014/main" id="{0FCECFAC-A7CF-4B2F-B3E5-7BA059266A83}"/>
              </a:ext>
            </a:extLst>
          </p:cNvPr>
          <p:cNvSpPr txBox="1"/>
          <p:nvPr/>
        </p:nvSpPr>
        <p:spPr>
          <a:xfrm>
            <a:off x="1198497" y="3477331"/>
            <a:ext cx="1305165" cy="523220"/>
          </a:xfrm>
          <a:prstGeom prst="rect">
            <a:avLst/>
          </a:prstGeom>
          <a:noFill/>
        </p:spPr>
        <p:txBody>
          <a:bodyPr wrap="none" rtlCol="0">
            <a:spAutoFit/>
          </a:bodyPr>
          <a:lstStyle/>
          <a:p>
            <a:r>
              <a:rPr lang="en-US" sz="2800" dirty="0">
                <a:solidFill>
                  <a:srgbClr val="424642"/>
                </a:solidFill>
                <a:latin typeface="Arial" panose="020B0604020202020204" pitchFamily="34" charset="0"/>
                <a:cs typeface="Arial" panose="020B0604020202020204" pitchFamily="34" charset="0"/>
              </a:rPr>
              <a:t>Núi già</a:t>
            </a:r>
          </a:p>
        </p:txBody>
      </p:sp>
      <p:sp>
        <p:nvSpPr>
          <p:cNvPr id="11" name="TextBox 10">
            <a:extLst>
              <a:ext uri="{FF2B5EF4-FFF2-40B4-BE49-F238E27FC236}">
                <a16:creationId xmlns:a16="http://schemas.microsoft.com/office/drawing/2014/main" id="{6BA810B2-BC6D-4386-8A8A-DD7A7D8BCD60}"/>
              </a:ext>
            </a:extLst>
          </p:cNvPr>
          <p:cNvSpPr txBox="1"/>
          <p:nvPr/>
        </p:nvSpPr>
        <p:spPr>
          <a:xfrm>
            <a:off x="1194943" y="4063099"/>
            <a:ext cx="1244251" cy="523220"/>
          </a:xfrm>
          <a:prstGeom prst="rect">
            <a:avLst/>
          </a:prstGeom>
          <a:noFill/>
        </p:spPr>
        <p:txBody>
          <a:bodyPr wrap="none" rtlCol="0">
            <a:spAutoFit/>
          </a:bodyPr>
          <a:lstStyle/>
          <a:p>
            <a:r>
              <a:rPr lang="en-US" sz="2800" dirty="0">
                <a:solidFill>
                  <a:srgbClr val="424642"/>
                </a:solidFill>
                <a:latin typeface="Arial" panose="020B0604020202020204" pitchFamily="34" charset="0"/>
                <a:cs typeface="Arial" panose="020B0604020202020204" pitchFamily="34" charset="0"/>
              </a:rPr>
              <a:t>Núi trẻ</a:t>
            </a:r>
          </a:p>
        </p:txBody>
      </p:sp>
      <p:sp>
        <p:nvSpPr>
          <p:cNvPr id="12" name="Arrow: Striped Right 11">
            <a:extLst>
              <a:ext uri="{FF2B5EF4-FFF2-40B4-BE49-F238E27FC236}">
                <a16:creationId xmlns:a16="http://schemas.microsoft.com/office/drawing/2014/main" id="{3592767F-B7F8-4DF0-A9EE-B625A865789D}"/>
              </a:ext>
            </a:extLst>
          </p:cNvPr>
          <p:cNvSpPr/>
          <p:nvPr/>
        </p:nvSpPr>
        <p:spPr>
          <a:xfrm>
            <a:off x="798444" y="3001457"/>
            <a:ext cx="286348" cy="244840"/>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3" name="Arrow: Striped Right 12">
            <a:extLst>
              <a:ext uri="{FF2B5EF4-FFF2-40B4-BE49-F238E27FC236}">
                <a16:creationId xmlns:a16="http://schemas.microsoft.com/office/drawing/2014/main" id="{C710CDC6-2072-46E6-952B-999032D38290}"/>
              </a:ext>
            </a:extLst>
          </p:cNvPr>
          <p:cNvSpPr/>
          <p:nvPr/>
        </p:nvSpPr>
        <p:spPr>
          <a:xfrm>
            <a:off x="798444" y="3567152"/>
            <a:ext cx="286348" cy="244840"/>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4" name="Arrow: Striped Right 13">
            <a:extLst>
              <a:ext uri="{FF2B5EF4-FFF2-40B4-BE49-F238E27FC236}">
                <a16:creationId xmlns:a16="http://schemas.microsoft.com/office/drawing/2014/main" id="{5FFE45A4-94A5-4EDC-BBCE-186205C823C7}"/>
              </a:ext>
            </a:extLst>
          </p:cNvPr>
          <p:cNvSpPr/>
          <p:nvPr/>
        </p:nvSpPr>
        <p:spPr>
          <a:xfrm>
            <a:off x="798444" y="4156964"/>
            <a:ext cx="286348" cy="244840"/>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5890089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AC51DC-8AB7-4D55-B74D-7A67B74F3E2A}"/>
              </a:ext>
            </a:extLst>
          </p:cNvPr>
          <p:cNvSpPr/>
          <p:nvPr/>
        </p:nvSpPr>
        <p:spPr>
          <a:xfrm>
            <a:off x="359766" y="262328"/>
            <a:ext cx="1978700"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A362EA-C4AF-4C31-9DC5-FE758006D731}"/>
              </a:ext>
            </a:extLst>
          </p:cNvPr>
          <p:cNvSpPr/>
          <p:nvPr/>
        </p:nvSpPr>
        <p:spPr>
          <a:xfrm>
            <a:off x="359766" y="1306643"/>
            <a:ext cx="1978700" cy="2231035"/>
          </a:xfrm>
          <a:prstGeom prst="rect">
            <a:avLst/>
          </a:prstGeom>
          <a:solidFill>
            <a:srgbClr val="53616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DBA99F-B80D-4339-A607-B578BE4D27C3}"/>
              </a:ext>
            </a:extLst>
          </p:cNvPr>
          <p:cNvSpPr/>
          <p:nvPr/>
        </p:nvSpPr>
        <p:spPr>
          <a:xfrm>
            <a:off x="359766" y="3795009"/>
            <a:ext cx="1978700" cy="1166735"/>
          </a:xfrm>
          <a:prstGeom prst="rect">
            <a:avLst/>
          </a:prstGeom>
          <a:solidFill>
            <a:srgbClr val="42464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ECD392-213D-493F-BFAB-C3C8AB49AC8C}"/>
              </a:ext>
            </a:extLst>
          </p:cNvPr>
          <p:cNvSpPr/>
          <p:nvPr/>
        </p:nvSpPr>
        <p:spPr>
          <a:xfrm>
            <a:off x="359766" y="5219075"/>
            <a:ext cx="1978700" cy="1376597"/>
          </a:xfrm>
          <a:prstGeom prst="rect">
            <a:avLst/>
          </a:prstGeom>
          <a:solidFill>
            <a:srgbClr val="C06014"/>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CCD359-E2CD-4542-9D7E-6898D3CB0349}"/>
              </a:ext>
            </a:extLst>
          </p:cNvPr>
          <p:cNvSpPr/>
          <p:nvPr/>
        </p:nvSpPr>
        <p:spPr>
          <a:xfrm>
            <a:off x="2580808" y="262328"/>
            <a:ext cx="2920582"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8C68E8C-ABE7-410E-99D2-AF82AA9D753F}"/>
              </a:ext>
            </a:extLst>
          </p:cNvPr>
          <p:cNvSpPr/>
          <p:nvPr/>
        </p:nvSpPr>
        <p:spPr>
          <a:xfrm>
            <a:off x="2580808" y="1306643"/>
            <a:ext cx="2920582" cy="2231035"/>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256162-C814-43CF-9349-C328C4A2EB77}"/>
              </a:ext>
            </a:extLst>
          </p:cNvPr>
          <p:cNvSpPr/>
          <p:nvPr/>
        </p:nvSpPr>
        <p:spPr>
          <a:xfrm>
            <a:off x="2580808" y="3795009"/>
            <a:ext cx="2920582" cy="1166735"/>
          </a:xfrm>
          <a:prstGeom prst="rect">
            <a:avLst/>
          </a:prstGeom>
          <a:solidFill>
            <a:srgbClr val="424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F1AB69-1432-4C41-B3C9-A1451F6B151A}"/>
              </a:ext>
            </a:extLst>
          </p:cNvPr>
          <p:cNvSpPr/>
          <p:nvPr/>
        </p:nvSpPr>
        <p:spPr>
          <a:xfrm>
            <a:off x="2580808" y="5219075"/>
            <a:ext cx="2920582" cy="137659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4EFC94-0DA9-4B18-BBF6-A895B560B699}"/>
              </a:ext>
            </a:extLst>
          </p:cNvPr>
          <p:cNvSpPr/>
          <p:nvPr/>
        </p:nvSpPr>
        <p:spPr>
          <a:xfrm>
            <a:off x="5743732" y="262328"/>
            <a:ext cx="2920582"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50637F-082D-4B7E-8E0B-17723DDAD614}"/>
              </a:ext>
            </a:extLst>
          </p:cNvPr>
          <p:cNvSpPr/>
          <p:nvPr/>
        </p:nvSpPr>
        <p:spPr>
          <a:xfrm>
            <a:off x="5743732" y="1306643"/>
            <a:ext cx="2920582" cy="2231035"/>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A7CE95-EA7D-4A1F-B549-1140F76A672F}"/>
              </a:ext>
            </a:extLst>
          </p:cNvPr>
          <p:cNvSpPr/>
          <p:nvPr/>
        </p:nvSpPr>
        <p:spPr>
          <a:xfrm>
            <a:off x="5743732" y="3795009"/>
            <a:ext cx="2920582" cy="1166735"/>
          </a:xfrm>
          <a:prstGeom prst="rect">
            <a:avLst/>
          </a:prstGeom>
          <a:solidFill>
            <a:srgbClr val="424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D6109B-9F46-495B-B971-83DF4F4DB96F}"/>
              </a:ext>
            </a:extLst>
          </p:cNvPr>
          <p:cNvSpPr/>
          <p:nvPr/>
        </p:nvSpPr>
        <p:spPr>
          <a:xfrm>
            <a:off x="5743732" y="5219075"/>
            <a:ext cx="2920582" cy="137659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B35E06-5178-48BB-B714-FA79F717F8A1}"/>
              </a:ext>
            </a:extLst>
          </p:cNvPr>
          <p:cNvSpPr/>
          <p:nvPr/>
        </p:nvSpPr>
        <p:spPr>
          <a:xfrm>
            <a:off x="8911652" y="262328"/>
            <a:ext cx="2920582"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747887-EB50-415B-B399-837C6FA889CB}"/>
              </a:ext>
            </a:extLst>
          </p:cNvPr>
          <p:cNvSpPr/>
          <p:nvPr/>
        </p:nvSpPr>
        <p:spPr>
          <a:xfrm>
            <a:off x="8911652" y="1306643"/>
            <a:ext cx="2920582" cy="2231035"/>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CE2D37-83AA-40AE-B4F0-E980AD1A493A}"/>
              </a:ext>
            </a:extLst>
          </p:cNvPr>
          <p:cNvSpPr/>
          <p:nvPr/>
        </p:nvSpPr>
        <p:spPr>
          <a:xfrm>
            <a:off x="8911652" y="3795009"/>
            <a:ext cx="2920582" cy="1166735"/>
          </a:xfrm>
          <a:prstGeom prst="rect">
            <a:avLst/>
          </a:prstGeom>
          <a:solidFill>
            <a:srgbClr val="424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6062EA-C2E5-43A3-8FD8-36378C1BF750}"/>
              </a:ext>
            </a:extLst>
          </p:cNvPr>
          <p:cNvSpPr/>
          <p:nvPr/>
        </p:nvSpPr>
        <p:spPr>
          <a:xfrm>
            <a:off x="8911652" y="5219075"/>
            <a:ext cx="2920582" cy="137659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BAA455F-BC1E-4A17-AD7E-310A5E3F4728}"/>
              </a:ext>
            </a:extLst>
          </p:cNvPr>
          <p:cNvSpPr txBox="1"/>
          <p:nvPr/>
        </p:nvSpPr>
        <p:spPr>
          <a:xfrm>
            <a:off x="572301" y="424987"/>
            <a:ext cx="1553630" cy="461665"/>
          </a:xfrm>
          <a:prstGeom prst="rect">
            <a:avLst/>
          </a:prstGeom>
          <a:noFill/>
        </p:spPr>
        <p:txBody>
          <a:bodyPr wrap="none" rtlCol="0">
            <a:spAutoFit/>
          </a:bodyPr>
          <a:lstStyle/>
          <a:p>
            <a:r>
              <a:rPr lang="en-US" sz="2400" b="1" dirty="0">
                <a:solidFill>
                  <a:srgbClr val="424642"/>
                </a:solidFill>
                <a:latin typeface="Arial" panose="020B0604020202020204" pitchFamily="34" charset="0"/>
                <a:cs typeface="Arial" panose="020B0604020202020204" pitchFamily="34" charset="0"/>
              </a:rPr>
              <a:t>Đặc điểm</a:t>
            </a:r>
          </a:p>
        </p:txBody>
      </p:sp>
      <p:sp>
        <p:nvSpPr>
          <p:cNvPr id="24" name="TextBox 23">
            <a:extLst>
              <a:ext uri="{FF2B5EF4-FFF2-40B4-BE49-F238E27FC236}">
                <a16:creationId xmlns:a16="http://schemas.microsoft.com/office/drawing/2014/main" id="{81B40A53-0A17-4DAA-B0B5-50A84C38ABE7}"/>
              </a:ext>
            </a:extLst>
          </p:cNvPr>
          <p:cNvSpPr txBox="1"/>
          <p:nvPr/>
        </p:nvSpPr>
        <p:spPr>
          <a:xfrm>
            <a:off x="3264284" y="424986"/>
            <a:ext cx="1789272" cy="461665"/>
          </a:xfrm>
          <a:prstGeom prst="rect">
            <a:avLst/>
          </a:prstGeom>
          <a:noFill/>
        </p:spPr>
        <p:txBody>
          <a:bodyPr wrap="none" rtlCol="0">
            <a:spAutoFit/>
          </a:bodyPr>
          <a:lstStyle/>
          <a:p>
            <a:r>
              <a:rPr lang="en-US" sz="2400" b="1" dirty="0">
                <a:solidFill>
                  <a:srgbClr val="424642"/>
                </a:solidFill>
                <a:latin typeface="Arial" panose="020B0604020202020204" pitchFamily="34" charset="0"/>
                <a:cs typeface="Arial" panose="020B0604020202020204" pitchFamily="34" charset="0"/>
              </a:rPr>
              <a:t>Đồng bằng</a:t>
            </a:r>
          </a:p>
        </p:txBody>
      </p:sp>
      <p:sp>
        <p:nvSpPr>
          <p:cNvPr id="25" name="TextBox 24">
            <a:extLst>
              <a:ext uri="{FF2B5EF4-FFF2-40B4-BE49-F238E27FC236}">
                <a16:creationId xmlns:a16="http://schemas.microsoft.com/office/drawing/2014/main" id="{392766A5-DE48-4E15-8A64-49885D230380}"/>
              </a:ext>
            </a:extLst>
          </p:cNvPr>
          <p:cNvSpPr txBox="1"/>
          <p:nvPr/>
        </p:nvSpPr>
        <p:spPr>
          <a:xfrm>
            <a:off x="6599530" y="424986"/>
            <a:ext cx="1208985" cy="461665"/>
          </a:xfrm>
          <a:prstGeom prst="rect">
            <a:avLst/>
          </a:prstGeom>
          <a:noFill/>
        </p:spPr>
        <p:txBody>
          <a:bodyPr wrap="none" rtlCol="0">
            <a:spAutoFit/>
          </a:bodyPr>
          <a:lstStyle/>
          <a:p>
            <a:r>
              <a:rPr lang="en-US" sz="2400" b="1" dirty="0">
                <a:solidFill>
                  <a:srgbClr val="424642"/>
                </a:solidFill>
                <a:latin typeface="Arial" panose="020B0604020202020204" pitchFamily="34" charset="0"/>
                <a:cs typeface="Arial" panose="020B0604020202020204" pitchFamily="34" charset="0"/>
              </a:rPr>
              <a:t>Núi già</a:t>
            </a:r>
          </a:p>
        </p:txBody>
      </p:sp>
      <p:sp>
        <p:nvSpPr>
          <p:cNvPr id="26" name="TextBox 25">
            <a:extLst>
              <a:ext uri="{FF2B5EF4-FFF2-40B4-BE49-F238E27FC236}">
                <a16:creationId xmlns:a16="http://schemas.microsoft.com/office/drawing/2014/main" id="{28DA6360-DF1C-4D5E-874C-FA3F41A8D1B8}"/>
              </a:ext>
            </a:extLst>
          </p:cNvPr>
          <p:cNvSpPr txBox="1"/>
          <p:nvPr/>
        </p:nvSpPr>
        <p:spPr>
          <a:xfrm>
            <a:off x="9767450" y="424986"/>
            <a:ext cx="1159292" cy="461665"/>
          </a:xfrm>
          <a:prstGeom prst="rect">
            <a:avLst/>
          </a:prstGeom>
          <a:noFill/>
        </p:spPr>
        <p:txBody>
          <a:bodyPr wrap="none" rtlCol="0">
            <a:spAutoFit/>
          </a:bodyPr>
          <a:lstStyle/>
          <a:p>
            <a:r>
              <a:rPr lang="en-US" sz="2400" b="1" dirty="0">
                <a:solidFill>
                  <a:srgbClr val="424642"/>
                </a:solidFill>
                <a:latin typeface="Arial" panose="020B0604020202020204" pitchFamily="34" charset="0"/>
                <a:cs typeface="Arial" panose="020B0604020202020204" pitchFamily="34" charset="0"/>
              </a:rPr>
              <a:t>Núi trẻ</a:t>
            </a:r>
          </a:p>
        </p:txBody>
      </p:sp>
      <p:sp>
        <p:nvSpPr>
          <p:cNvPr id="27" name="TextBox 26">
            <a:extLst>
              <a:ext uri="{FF2B5EF4-FFF2-40B4-BE49-F238E27FC236}">
                <a16:creationId xmlns:a16="http://schemas.microsoft.com/office/drawing/2014/main" id="{9B6D857D-8B6D-4F2E-9D07-A198C3FDBF3B}"/>
              </a:ext>
            </a:extLst>
          </p:cNvPr>
          <p:cNvSpPr txBox="1"/>
          <p:nvPr/>
        </p:nvSpPr>
        <p:spPr>
          <a:xfrm>
            <a:off x="650848" y="2191327"/>
            <a:ext cx="1396536"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Phân bố</a:t>
            </a:r>
          </a:p>
        </p:txBody>
      </p:sp>
      <p:sp>
        <p:nvSpPr>
          <p:cNvPr id="28" name="TextBox 27">
            <a:extLst>
              <a:ext uri="{FF2B5EF4-FFF2-40B4-BE49-F238E27FC236}">
                <a16:creationId xmlns:a16="http://schemas.microsoft.com/office/drawing/2014/main" id="{9EED3913-C40A-41CA-AB53-558AC8593547}"/>
              </a:ext>
            </a:extLst>
          </p:cNvPr>
          <p:cNvSpPr txBox="1"/>
          <p:nvPr/>
        </p:nvSpPr>
        <p:spPr>
          <a:xfrm>
            <a:off x="2614558" y="1591162"/>
            <a:ext cx="2802286" cy="830997"/>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Trải dài từ tây sang đông</a:t>
            </a:r>
          </a:p>
        </p:txBody>
      </p:sp>
      <p:sp>
        <p:nvSpPr>
          <p:cNvPr id="29" name="TextBox 28">
            <a:extLst>
              <a:ext uri="{FF2B5EF4-FFF2-40B4-BE49-F238E27FC236}">
                <a16:creationId xmlns:a16="http://schemas.microsoft.com/office/drawing/2014/main" id="{3A52A580-847C-4990-A955-1BEBF478B176}"/>
              </a:ext>
            </a:extLst>
          </p:cNvPr>
          <p:cNvSpPr txBox="1"/>
          <p:nvPr/>
        </p:nvSpPr>
        <p:spPr>
          <a:xfrm>
            <a:off x="2614558" y="2419848"/>
            <a:ext cx="2802286" cy="830997"/>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Chiếm 2/3 diện tích</a:t>
            </a:r>
          </a:p>
        </p:txBody>
      </p:sp>
      <p:sp>
        <p:nvSpPr>
          <p:cNvPr id="30" name="TextBox 29">
            <a:extLst>
              <a:ext uri="{FF2B5EF4-FFF2-40B4-BE49-F238E27FC236}">
                <a16:creationId xmlns:a16="http://schemas.microsoft.com/office/drawing/2014/main" id="{2AF302AA-1054-4F61-A107-9C197C744D44}"/>
              </a:ext>
            </a:extLst>
          </p:cNvPr>
          <p:cNvSpPr txBox="1"/>
          <p:nvPr/>
        </p:nvSpPr>
        <p:spPr>
          <a:xfrm>
            <a:off x="5802879" y="1593367"/>
            <a:ext cx="2802286" cy="461665"/>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 Trung tâm</a:t>
            </a:r>
          </a:p>
        </p:txBody>
      </p:sp>
      <p:sp>
        <p:nvSpPr>
          <p:cNvPr id="31" name="TextBox 30">
            <a:extLst>
              <a:ext uri="{FF2B5EF4-FFF2-40B4-BE49-F238E27FC236}">
                <a16:creationId xmlns:a16="http://schemas.microsoft.com/office/drawing/2014/main" id="{D63CF645-65B4-4E5E-9B19-8B43180A9A7A}"/>
              </a:ext>
            </a:extLst>
          </p:cNvPr>
          <p:cNvSpPr txBox="1"/>
          <p:nvPr/>
        </p:nvSpPr>
        <p:spPr>
          <a:xfrm>
            <a:off x="5802879" y="2191327"/>
            <a:ext cx="2802286" cy="461665"/>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 Phía bắc </a:t>
            </a:r>
          </a:p>
        </p:txBody>
      </p:sp>
      <p:sp>
        <p:nvSpPr>
          <p:cNvPr id="32" name="TextBox 31">
            <a:extLst>
              <a:ext uri="{FF2B5EF4-FFF2-40B4-BE49-F238E27FC236}">
                <a16:creationId xmlns:a16="http://schemas.microsoft.com/office/drawing/2014/main" id="{C1EBD219-1B37-4C37-BDBD-3353D386DF04}"/>
              </a:ext>
            </a:extLst>
          </p:cNvPr>
          <p:cNvSpPr txBox="1"/>
          <p:nvPr/>
        </p:nvSpPr>
        <p:spPr>
          <a:xfrm>
            <a:off x="9029948" y="1544995"/>
            <a:ext cx="2802286" cy="461665"/>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Phía nam</a:t>
            </a:r>
          </a:p>
        </p:txBody>
      </p:sp>
      <p:sp>
        <p:nvSpPr>
          <p:cNvPr id="33" name="TextBox 32">
            <a:extLst>
              <a:ext uri="{FF2B5EF4-FFF2-40B4-BE49-F238E27FC236}">
                <a16:creationId xmlns:a16="http://schemas.microsoft.com/office/drawing/2014/main" id="{02A81B33-A3B7-46EA-B4B8-FF3C1DB86917}"/>
              </a:ext>
            </a:extLst>
          </p:cNvPr>
          <p:cNvSpPr txBox="1"/>
          <p:nvPr/>
        </p:nvSpPr>
        <p:spPr>
          <a:xfrm>
            <a:off x="9029948" y="2138274"/>
            <a:ext cx="2802286" cy="461665"/>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Phía Tây</a:t>
            </a:r>
          </a:p>
        </p:txBody>
      </p:sp>
      <p:sp>
        <p:nvSpPr>
          <p:cNvPr id="34" name="TextBox 33">
            <a:extLst>
              <a:ext uri="{FF2B5EF4-FFF2-40B4-BE49-F238E27FC236}">
                <a16:creationId xmlns:a16="http://schemas.microsoft.com/office/drawing/2014/main" id="{458E79F9-0C73-4BC6-A22E-F6447E6584FE}"/>
              </a:ext>
            </a:extLst>
          </p:cNvPr>
          <p:cNvSpPr txBox="1"/>
          <p:nvPr/>
        </p:nvSpPr>
        <p:spPr>
          <a:xfrm>
            <a:off x="9029948" y="2728605"/>
            <a:ext cx="2802286" cy="461665"/>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Trung Âu</a:t>
            </a:r>
          </a:p>
        </p:txBody>
      </p:sp>
      <p:sp>
        <p:nvSpPr>
          <p:cNvPr id="35" name="TextBox 34">
            <a:extLst>
              <a:ext uri="{FF2B5EF4-FFF2-40B4-BE49-F238E27FC236}">
                <a16:creationId xmlns:a16="http://schemas.microsoft.com/office/drawing/2014/main" id="{1CEFF769-07F7-4E9E-96D5-54B7BD100B9F}"/>
              </a:ext>
            </a:extLst>
          </p:cNvPr>
          <p:cNvSpPr txBox="1"/>
          <p:nvPr/>
        </p:nvSpPr>
        <p:spPr>
          <a:xfrm>
            <a:off x="2692206" y="3907913"/>
            <a:ext cx="2646990"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Tương đối bằng phẳng</a:t>
            </a:r>
          </a:p>
        </p:txBody>
      </p:sp>
      <p:sp>
        <p:nvSpPr>
          <p:cNvPr id="36" name="TextBox 35">
            <a:extLst>
              <a:ext uri="{FF2B5EF4-FFF2-40B4-BE49-F238E27FC236}">
                <a16:creationId xmlns:a16="http://schemas.microsoft.com/office/drawing/2014/main" id="{F105F51C-AC20-4451-8810-EAA09ED1B656}"/>
              </a:ext>
            </a:extLst>
          </p:cNvPr>
          <p:cNvSpPr txBox="1"/>
          <p:nvPr/>
        </p:nvSpPr>
        <p:spPr>
          <a:xfrm>
            <a:off x="5743732" y="3907913"/>
            <a:ext cx="2920582"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Đỉnh tròn, thấp, sườn thoải</a:t>
            </a:r>
          </a:p>
        </p:txBody>
      </p:sp>
      <p:sp>
        <p:nvSpPr>
          <p:cNvPr id="37" name="TextBox 36">
            <a:extLst>
              <a:ext uri="{FF2B5EF4-FFF2-40B4-BE49-F238E27FC236}">
                <a16:creationId xmlns:a16="http://schemas.microsoft.com/office/drawing/2014/main" id="{C10B9687-9BBA-43F8-9F02-677B51562E2E}"/>
              </a:ext>
            </a:extLst>
          </p:cNvPr>
          <p:cNvSpPr txBox="1"/>
          <p:nvPr/>
        </p:nvSpPr>
        <p:spPr>
          <a:xfrm>
            <a:off x="8886805" y="3907912"/>
            <a:ext cx="2920582"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Đỉnh nhọn, cao, sườn dốc</a:t>
            </a:r>
          </a:p>
        </p:txBody>
      </p:sp>
      <p:sp>
        <p:nvSpPr>
          <p:cNvPr id="38" name="TextBox 37">
            <a:extLst>
              <a:ext uri="{FF2B5EF4-FFF2-40B4-BE49-F238E27FC236}">
                <a16:creationId xmlns:a16="http://schemas.microsoft.com/office/drawing/2014/main" id="{AB18C574-3556-48EF-BC02-FF35DFE4D7F2}"/>
              </a:ext>
            </a:extLst>
          </p:cNvPr>
          <p:cNvSpPr txBox="1"/>
          <p:nvPr/>
        </p:nvSpPr>
        <p:spPr>
          <a:xfrm>
            <a:off x="2757777" y="5286023"/>
            <a:ext cx="2802286"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ĐB Đông Âu</a:t>
            </a:r>
          </a:p>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ĐB Bắc Âu</a:t>
            </a:r>
          </a:p>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ĐB Pháp</a:t>
            </a:r>
          </a:p>
        </p:txBody>
      </p:sp>
      <p:sp>
        <p:nvSpPr>
          <p:cNvPr id="39" name="TextBox 38">
            <a:extLst>
              <a:ext uri="{FF2B5EF4-FFF2-40B4-BE49-F238E27FC236}">
                <a16:creationId xmlns:a16="http://schemas.microsoft.com/office/drawing/2014/main" id="{C9733672-8A42-4E69-83A5-5B14AF769C94}"/>
              </a:ext>
            </a:extLst>
          </p:cNvPr>
          <p:cNvSpPr txBox="1"/>
          <p:nvPr/>
        </p:nvSpPr>
        <p:spPr>
          <a:xfrm>
            <a:off x="5862028" y="5249055"/>
            <a:ext cx="2802286"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Khối núi Trung Tâm</a:t>
            </a:r>
          </a:p>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X-can-đi-na-vi</a:t>
            </a:r>
          </a:p>
        </p:txBody>
      </p:sp>
      <p:sp>
        <p:nvSpPr>
          <p:cNvPr id="40" name="TextBox 39">
            <a:extLst>
              <a:ext uri="{FF2B5EF4-FFF2-40B4-BE49-F238E27FC236}">
                <a16:creationId xmlns:a16="http://schemas.microsoft.com/office/drawing/2014/main" id="{F0B6189C-359A-402D-A437-5C98D0116C85}"/>
              </a:ext>
            </a:extLst>
          </p:cNvPr>
          <p:cNvSpPr txBox="1"/>
          <p:nvPr/>
        </p:nvSpPr>
        <p:spPr>
          <a:xfrm>
            <a:off x="8970800" y="5309015"/>
            <a:ext cx="2802286"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An pơ</a:t>
            </a:r>
          </a:p>
          <a:p>
            <a:pPr marL="342900" indent="-342900" algn="just">
              <a:buFont typeface="Wingdings" panose="05000000000000000000" pitchFamily="2" charset="2"/>
              <a:buChar char="§"/>
            </a:pPr>
            <a:r>
              <a:rPr lang="en-US" sz="2400" dirty="0" err="1">
                <a:solidFill>
                  <a:schemeClr val="bg1"/>
                </a:solidFill>
                <a:latin typeface="Arial" panose="020B0604020202020204" pitchFamily="34" charset="0"/>
                <a:cs typeface="Arial" panose="020B0604020202020204" pitchFamily="34" charset="0"/>
              </a:rPr>
              <a:t>Cac</a:t>
            </a:r>
            <a:r>
              <a:rPr lang="en-US" sz="2400" dirty="0">
                <a:solidFill>
                  <a:schemeClr val="bg1"/>
                </a:solidFill>
                <a:latin typeface="Arial" panose="020B0604020202020204" pitchFamily="34" charset="0"/>
                <a:cs typeface="Arial" panose="020B0604020202020204" pitchFamily="34" charset="0"/>
              </a:rPr>
              <a:t> pat</a:t>
            </a:r>
          </a:p>
          <a:p>
            <a:pPr marL="342900" indent="-342900" algn="just">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Ban căng</a:t>
            </a:r>
          </a:p>
        </p:txBody>
      </p:sp>
      <p:sp>
        <p:nvSpPr>
          <p:cNvPr id="41" name="TextBox 40">
            <a:extLst>
              <a:ext uri="{FF2B5EF4-FFF2-40B4-BE49-F238E27FC236}">
                <a16:creationId xmlns:a16="http://schemas.microsoft.com/office/drawing/2014/main" id="{A82BF736-9B9F-4C8A-9790-B4F8751446D6}"/>
              </a:ext>
            </a:extLst>
          </p:cNvPr>
          <p:cNvSpPr txBox="1"/>
          <p:nvPr/>
        </p:nvSpPr>
        <p:spPr>
          <a:xfrm>
            <a:off x="526592" y="4092577"/>
            <a:ext cx="1686680"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Hình dạng</a:t>
            </a:r>
          </a:p>
        </p:txBody>
      </p:sp>
      <p:sp>
        <p:nvSpPr>
          <p:cNvPr id="42" name="TextBox 41">
            <a:extLst>
              <a:ext uri="{FF2B5EF4-FFF2-40B4-BE49-F238E27FC236}">
                <a16:creationId xmlns:a16="http://schemas.microsoft.com/office/drawing/2014/main" id="{4DB4C77E-F0CC-43C4-874A-31426C514319}"/>
              </a:ext>
            </a:extLst>
          </p:cNvPr>
          <p:cNvSpPr txBox="1"/>
          <p:nvPr/>
        </p:nvSpPr>
        <p:spPr>
          <a:xfrm>
            <a:off x="363180" y="5491874"/>
            <a:ext cx="2013503"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Tên địa hình tiêu biểu</a:t>
            </a:r>
          </a:p>
        </p:txBody>
      </p:sp>
    </p:spTree>
    <p:extLst>
      <p:ext uri="{BB962C8B-B14F-4D97-AF65-F5344CB8AC3E}">
        <p14:creationId xmlns:p14="http://schemas.microsoft.com/office/powerpoint/2010/main" val="41148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500"/>
                                        <p:tgtEl>
                                          <p:spTgt spid="2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outVertical)">
                                      <p:cBhvr>
                                        <p:cTn id="16" dur="500"/>
                                        <p:tgtEl>
                                          <p:spTgt spid="2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Vertical)">
                                      <p:cBhvr>
                                        <p:cTn id="19" dur="500"/>
                                        <p:tgtEl>
                                          <p:spTgt spid="4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outVertical)">
                                      <p:cBhvr>
                                        <p:cTn id="25" dur="500"/>
                                        <p:tgtEl>
                                          <p:spTgt spid="42"/>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outVertical)">
                                      <p:cBhvr>
                                        <p:cTn id="34" dur="500"/>
                                        <p:tgtEl>
                                          <p:spTgt spid="7"/>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outVertical)">
                                      <p:cBhvr>
                                        <p:cTn id="37" dur="500"/>
                                        <p:tgtEl>
                                          <p:spTgt spid="24"/>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outVertical)">
                                      <p:cBhvr>
                                        <p:cTn id="40" dur="500"/>
                                        <p:tgtEl>
                                          <p:spTgt spid="2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Vertical)">
                                      <p:cBhvr>
                                        <p:cTn id="43" dur="500"/>
                                        <p:tgtEl>
                                          <p:spTgt spid="15"/>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outVertical)">
                                      <p:cBhvr>
                                        <p:cTn id="46" dur="500"/>
                                        <p:tgtEl>
                                          <p:spTgt spid="19"/>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outVertical)">
                                      <p:cBhvr>
                                        <p:cTn id="49" dur="500"/>
                                        <p:tgtEl>
                                          <p:spTgt spid="26"/>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outVertical)">
                                      <p:cBhvr>
                                        <p:cTn id="55" dur="500"/>
                                        <p:tgtEl>
                                          <p:spTgt spid="16"/>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outVertical)">
                                      <p:cBhvr>
                                        <p:cTn id="58" dur="500"/>
                                        <p:tgtEl>
                                          <p:spTgt spid="9"/>
                                        </p:tgtEl>
                                      </p:cBhvr>
                                    </p:animEffect>
                                  </p:childTnLst>
                                </p:cTn>
                              </p:par>
                              <p:par>
                                <p:cTn id="59" presetID="16" presetClass="entr" presetSubtype="37"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outVertical)">
                                      <p:cBhvr>
                                        <p:cTn id="61" dur="500"/>
                                        <p:tgtEl>
                                          <p:spTgt spid="17"/>
                                        </p:tgtEl>
                                      </p:cBhvr>
                                    </p:animEffect>
                                  </p:childTnLst>
                                </p:cTn>
                              </p:par>
                              <p:par>
                                <p:cTn id="62" presetID="16" presetClass="entr" presetSubtype="37"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outVertical)">
                                      <p:cBhvr>
                                        <p:cTn id="67" dur="500"/>
                                        <p:tgtEl>
                                          <p:spTgt spid="10"/>
                                        </p:tgtEl>
                                      </p:cBhvr>
                                    </p:animEffect>
                                  </p:childTnLst>
                                </p:cTn>
                              </p:par>
                              <p:par>
                                <p:cTn id="68" presetID="16" presetClass="entr" presetSubtype="37"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outVertical)">
                                      <p:cBhvr>
                                        <p:cTn id="70" dur="500"/>
                                        <p:tgtEl>
                                          <p:spTgt spid="18"/>
                                        </p:tgtEl>
                                      </p:cBhvr>
                                    </p:animEffect>
                                  </p:childTnLst>
                                </p:cTn>
                              </p:par>
                              <p:par>
                                <p:cTn id="71" presetID="16" presetClass="entr" presetSubtype="37"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outVertic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arn(inVertical)">
                                      <p:cBhvr>
                                        <p:cTn id="78" dur="500"/>
                                        <p:tgtEl>
                                          <p:spTgt spid="28"/>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barn(inVertical)">
                                      <p:cBhvr>
                                        <p:cTn id="86" dur="500"/>
                                        <p:tgtEl>
                                          <p:spTgt spid="3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barn(inVertical)">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barn(inVertical)">
                                      <p:cBhvr>
                                        <p:cTn id="96" dur="500"/>
                                        <p:tgtEl>
                                          <p:spTgt spid="30"/>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36">
                                            <p:txEl>
                                              <p:pRg st="0" end="0"/>
                                            </p:txEl>
                                          </p:spTgt>
                                        </p:tgtEl>
                                        <p:attrNameLst>
                                          <p:attrName>style.visibility</p:attrName>
                                        </p:attrNameLst>
                                      </p:cBhvr>
                                      <p:to>
                                        <p:strVal val="visible"/>
                                      </p:to>
                                    </p:set>
                                    <p:animEffect transition="in" filter="barn(inVertical)">
                                      <p:cBhvr>
                                        <p:cTn id="104" dur="500"/>
                                        <p:tgtEl>
                                          <p:spTgt spid="36">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39">
                                            <p:txEl>
                                              <p:pRg st="0" end="0"/>
                                            </p:txEl>
                                          </p:spTgt>
                                        </p:tgtEl>
                                        <p:attrNameLst>
                                          <p:attrName>style.visibility</p:attrName>
                                        </p:attrNameLst>
                                      </p:cBhvr>
                                      <p:to>
                                        <p:strVal val="visible"/>
                                      </p:to>
                                    </p:set>
                                    <p:animEffect transition="in" filter="barn(inVertical)">
                                      <p:cBhvr>
                                        <p:cTn id="109" dur="500"/>
                                        <p:tgtEl>
                                          <p:spTgt spid="39">
                                            <p:txEl>
                                              <p:pRg st="0" end="0"/>
                                            </p:txEl>
                                          </p:spTgt>
                                        </p:tgtEl>
                                      </p:cBhvr>
                                    </p:animEffect>
                                  </p:childTnLst>
                                </p:cTn>
                              </p:par>
                              <p:par>
                                <p:cTn id="110" presetID="16" presetClass="entr" presetSubtype="21" fill="hold" nodeType="withEffect">
                                  <p:stCondLst>
                                    <p:cond delay="0"/>
                                  </p:stCondLst>
                                  <p:childTnLst>
                                    <p:set>
                                      <p:cBhvr>
                                        <p:cTn id="111" dur="1" fill="hold">
                                          <p:stCondLst>
                                            <p:cond delay="0"/>
                                          </p:stCondLst>
                                        </p:cTn>
                                        <p:tgtEl>
                                          <p:spTgt spid="39">
                                            <p:txEl>
                                              <p:pRg st="1" end="1"/>
                                            </p:txEl>
                                          </p:spTgt>
                                        </p:tgtEl>
                                        <p:attrNameLst>
                                          <p:attrName>style.visibility</p:attrName>
                                        </p:attrNameLst>
                                      </p:cBhvr>
                                      <p:to>
                                        <p:strVal val="visible"/>
                                      </p:to>
                                    </p:set>
                                    <p:animEffect transition="in" filter="barn(inVertical)">
                                      <p:cBhvr>
                                        <p:cTn id="112" dur="500"/>
                                        <p:tgtEl>
                                          <p:spTgt spid="39">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barn(inVertical)">
                                      <p:cBhvr>
                                        <p:cTn id="117" dur="500"/>
                                        <p:tgtEl>
                                          <p:spTgt spid="3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barn(inVertical)">
                                      <p:cBhvr>
                                        <p:cTn id="120" dur="500"/>
                                        <p:tgtEl>
                                          <p:spTgt spid="33"/>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barn(inVertical)">
                                      <p:cBhvr>
                                        <p:cTn id="123" dur="500"/>
                                        <p:tgtEl>
                                          <p:spTgt spid="3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nodeType="clickEffect">
                                  <p:stCondLst>
                                    <p:cond delay="0"/>
                                  </p:stCondLst>
                                  <p:childTnLst>
                                    <p:set>
                                      <p:cBhvr>
                                        <p:cTn id="127" dur="1" fill="hold">
                                          <p:stCondLst>
                                            <p:cond delay="0"/>
                                          </p:stCondLst>
                                        </p:cTn>
                                        <p:tgtEl>
                                          <p:spTgt spid="37">
                                            <p:txEl>
                                              <p:pRg st="0" end="0"/>
                                            </p:txEl>
                                          </p:spTgt>
                                        </p:tgtEl>
                                        <p:attrNameLst>
                                          <p:attrName>style.visibility</p:attrName>
                                        </p:attrNameLst>
                                      </p:cBhvr>
                                      <p:to>
                                        <p:strVal val="visible"/>
                                      </p:to>
                                    </p:set>
                                    <p:animEffect transition="in" filter="barn(inVertical)">
                                      <p:cBhvr>
                                        <p:cTn id="128" dur="500"/>
                                        <p:tgtEl>
                                          <p:spTgt spid="37">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nodeType="clickEffect">
                                  <p:stCondLst>
                                    <p:cond delay="0"/>
                                  </p:stCondLst>
                                  <p:childTnLst>
                                    <p:set>
                                      <p:cBhvr>
                                        <p:cTn id="132" dur="1" fill="hold">
                                          <p:stCondLst>
                                            <p:cond delay="0"/>
                                          </p:stCondLst>
                                        </p:cTn>
                                        <p:tgtEl>
                                          <p:spTgt spid="40">
                                            <p:txEl>
                                              <p:pRg st="0" end="0"/>
                                            </p:txEl>
                                          </p:spTgt>
                                        </p:tgtEl>
                                        <p:attrNameLst>
                                          <p:attrName>style.visibility</p:attrName>
                                        </p:attrNameLst>
                                      </p:cBhvr>
                                      <p:to>
                                        <p:strVal val="visible"/>
                                      </p:to>
                                    </p:set>
                                    <p:animEffect transition="in" filter="barn(inVertical)">
                                      <p:cBhvr>
                                        <p:cTn id="133" dur="500"/>
                                        <p:tgtEl>
                                          <p:spTgt spid="40">
                                            <p:txEl>
                                              <p:pRg st="0" end="0"/>
                                            </p:txEl>
                                          </p:spTgt>
                                        </p:tgtEl>
                                      </p:cBhvr>
                                    </p:animEffect>
                                  </p:childTnLst>
                                </p:cTn>
                              </p:par>
                              <p:par>
                                <p:cTn id="134" presetID="16" presetClass="entr" presetSubtype="21" fill="hold" nodeType="withEffect">
                                  <p:stCondLst>
                                    <p:cond delay="0"/>
                                  </p:stCondLst>
                                  <p:childTnLst>
                                    <p:set>
                                      <p:cBhvr>
                                        <p:cTn id="135" dur="1" fill="hold">
                                          <p:stCondLst>
                                            <p:cond delay="0"/>
                                          </p:stCondLst>
                                        </p:cTn>
                                        <p:tgtEl>
                                          <p:spTgt spid="40">
                                            <p:txEl>
                                              <p:pRg st="1" end="1"/>
                                            </p:txEl>
                                          </p:spTgt>
                                        </p:tgtEl>
                                        <p:attrNameLst>
                                          <p:attrName>style.visibility</p:attrName>
                                        </p:attrNameLst>
                                      </p:cBhvr>
                                      <p:to>
                                        <p:strVal val="visible"/>
                                      </p:to>
                                    </p:set>
                                    <p:animEffect transition="in" filter="barn(inVertical)">
                                      <p:cBhvr>
                                        <p:cTn id="136" dur="500"/>
                                        <p:tgtEl>
                                          <p:spTgt spid="40">
                                            <p:txEl>
                                              <p:pRg st="1" end="1"/>
                                            </p:txEl>
                                          </p:spTgt>
                                        </p:tgtEl>
                                      </p:cBhvr>
                                    </p:animEffect>
                                  </p:childTnLst>
                                </p:cTn>
                              </p:par>
                              <p:par>
                                <p:cTn id="137" presetID="16" presetClass="entr" presetSubtype="21" fill="hold" nodeType="withEffect">
                                  <p:stCondLst>
                                    <p:cond delay="0"/>
                                  </p:stCondLst>
                                  <p:childTnLst>
                                    <p:set>
                                      <p:cBhvr>
                                        <p:cTn id="138" dur="1" fill="hold">
                                          <p:stCondLst>
                                            <p:cond delay="0"/>
                                          </p:stCondLst>
                                        </p:cTn>
                                        <p:tgtEl>
                                          <p:spTgt spid="40">
                                            <p:txEl>
                                              <p:pRg st="2" end="2"/>
                                            </p:txEl>
                                          </p:spTgt>
                                        </p:tgtEl>
                                        <p:attrNameLst>
                                          <p:attrName>style.visibility</p:attrName>
                                        </p:attrNameLst>
                                      </p:cBhvr>
                                      <p:to>
                                        <p:strVal val="visible"/>
                                      </p:to>
                                    </p:set>
                                    <p:animEffect transition="in" filter="barn(inVertical)">
                                      <p:cBhvr>
                                        <p:cTn id="139"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8" grpId="0"/>
      <p:bldP spid="41"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0A597D97-203B-498B-95D3-E90DC961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dge over a river with buildings in the background&#10;&#10;Description automatically generated with low confidence">
            <a:extLst>
              <a:ext uri="{FF2B5EF4-FFF2-40B4-BE49-F238E27FC236}">
                <a16:creationId xmlns:a16="http://schemas.microsoft.com/office/drawing/2014/main" id="{B4FA8AA4-FF7A-4842-8C83-EC8712BA630A}"/>
              </a:ext>
            </a:extLst>
          </p:cNvPr>
          <p:cNvPicPr>
            <a:picLocks noChangeAspect="1"/>
          </p:cNvPicPr>
          <p:nvPr/>
        </p:nvPicPr>
        <p:blipFill rotWithShape="1">
          <a:blip r:embed="rId2">
            <a:extLst>
              <a:ext uri="{28A0092B-C50C-407E-A947-70E740481C1C}">
                <a14:useLocalDpi xmlns:a14="http://schemas.microsoft.com/office/drawing/2010/main" val="0"/>
              </a:ext>
            </a:extLst>
          </a:blip>
          <a:srcRect t="31812" b="11265"/>
          <a:stretch/>
        </p:blipFill>
        <p:spPr>
          <a:xfrm>
            <a:off x="4267201" y="10"/>
            <a:ext cx="7924800" cy="3383270"/>
          </a:xfrm>
          <a:prstGeom prst="rect">
            <a:avLst/>
          </a:prstGeom>
        </p:spPr>
      </p:pic>
      <p:pic>
        <p:nvPicPr>
          <p:cNvPr id="7" name="Picture 6" descr="A picture containing mountain, house, nature, town&#10;&#10;Description automatically generated">
            <a:extLst>
              <a:ext uri="{FF2B5EF4-FFF2-40B4-BE49-F238E27FC236}">
                <a16:creationId xmlns:a16="http://schemas.microsoft.com/office/drawing/2014/main" id="{4D456447-F59E-417A-A2E0-2DC100E3662C}"/>
              </a:ext>
            </a:extLst>
          </p:cNvPr>
          <p:cNvPicPr>
            <a:picLocks noChangeAspect="1"/>
          </p:cNvPicPr>
          <p:nvPr/>
        </p:nvPicPr>
        <p:blipFill rotWithShape="1">
          <a:blip r:embed="rId3">
            <a:extLst>
              <a:ext uri="{28A0092B-C50C-407E-A947-70E740481C1C}">
                <a14:useLocalDpi xmlns:a14="http://schemas.microsoft.com/office/drawing/2010/main" val="0"/>
              </a:ext>
            </a:extLst>
          </a:blip>
          <a:srcRect t="20396" r="2" b="2"/>
          <a:stretch/>
        </p:blipFill>
        <p:spPr>
          <a:xfrm>
            <a:off x="4650916" y="3474720"/>
            <a:ext cx="7555832" cy="3383280"/>
          </a:xfrm>
          <a:prstGeom prst="rect">
            <a:avLst/>
          </a:prstGeom>
        </p:spPr>
      </p:pic>
      <p:sp useBgFill="1">
        <p:nvSpPr>
          <p:cNvPr id="16" name="Freeform: Shape 15">
            <a:extLst>
              <a:ext uri="{FF2B5EF4-FFF2-40B4-BE49-F238E27FC236}">
                <a16:creationId xmlns:a16="http://schemas.microsoft.com/office/drawing/2014/main" id="{6A6EF10E-DF41-4BD3-8EB4-6F646531DC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44440417-93DC-4123-9383-3D2CA2CA0E60}"/>
              </a:ext>
            </a:extLst>
          </p:cNvPr>
          <p:cNvSpPr txBox="1"/>
          <p:nvPr/>
        </p:nvSpPr>
        <p:spPr>
          <a:xfrm>
            <a:off x="643468" y="609600"/>
            <a:ext cx="3992700" cy="387719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rgbClr val="C06014"/>
                </a:solidFill>
                <a:latin typeface="Arial" panose="020B0604020202020204" pitchFamily="34" charset="0"/>
                <a:ea typeface="+mj-ea"/>
                <a:cs typeface="Arial" panose="020B0604020202020204" pitchFamily="34" charset="0"/>
              </a:rPr>
              <a:t>II. KHÍ HẬU, SÔNG NGÒI, THỰC VẬT</a:t>
            </a:r>
          </a:p>
        </p:txBody>
      </p:sp>
    </p:spTree>
    <p:extLst>
      <p:ext uri="{BB962C8B-B14F-4D97-AF65-F5344CB8AC3E}">
        <p14:creationId xmlns:p14="http://schemas.microsoft.com/office/powerpoint/2010/main" val="6649541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964E3-792D-4D83-90B7-BE5B7C896EC7}"/>
              </a:ext>
            </a:extLst>
          </p:cNvPr>
          <p:cNvSpPr txBox="1"/>
          <p:nvPr/>
        </p:nvSpPr>
        <p:spPr>
          <a:xfrm rot="16200000">
            <a:off x="-3201535" y="2967335"/>
            <a:ext cx="7554351" cy="923330"/>
          </a:xfrm>
          <a:prstGeom prst="rect">
            <a:avLst/>
          </a:prstGeom>
          <a:noFill/>
          <a:ln>
            <a:noFill/>
          </a:ln>
        </p:spPr>
        <p:txBody>
          <a:bodyPr wrap="square" rtlCol="0">
            <a:spAutoFit/>
          </a:bodyPr>
          <a:lstStyle/>
          <a:p>
            <a:pPr algn="ctr"/>
            <a:r>
              <a:rPr lang="en-US" sz="5400" b="1" dirty="0">
                <a:solidFill>
                  <a:srgbClr val="424642"/>
                </a:solidFill>
                <a:latin typeface="Arial" panose="020B0604020202020204" pitchFamily="34" charset="0"/>
                <a:cs typeface="Arial" panose="020B0604020202020204" pitchFamily="34" charset="0"/>
              </a:rPr>
              <a:t>THẢO LUẬN NHÓM</a:t>
            </a:r>
          </a:p>
        </p:txBody>
      </p:sp>
      <p:sp>
        <p:nvSpPr>
          <p:cNvPr id="3" name="!!1">
            <a:extLst>
              <a:ext uri="{FF2B5EF4-FFF2-40B4-BE49-F238E27FC236}">
                <a16:creationId xmlns:a16="http://schemas.microsoft.com/office/drawing/2014/main" id="{5C585987-0DD1-468B-997F-6DA3E2BD728F}"/>
              </a:ext>
            </a:extLst>
          </p:cNvPr>
          <p:cNvSpPr/>
          <p:nvPr/>
        </p:nvSpPr>
        <p:spPr>
          <a:xfrm>
            <a:off x="1124780" y="1295400"/>
            <a:ext cx="11067220" cy="5562600"/>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a:extLst>
              <a:ext uri="{FF2B5EF4-FFF2-40B4-BE49-F238E27FC236}">
                <a16:creationId xmlns:a16="http://schemas.microsoft.com/office/drawing/2014/main" id="{0E5A9AB1-715B-4EF0-9881-236761E60646}"/>
              </a:ext>
            </a:extLst>
          </p:cNvPr>
          <p:cNvSpPr/>
          <p:nvPr/>
        </p:nvSpPr>
        <p:spPr>
          <a:xfrm>
            <a:off x="1575353" y="2122030"/>
            <a:ext cx="1028700" cy="1028700"/>
          </a:xfrm>
          <a:prstGeom prst="rect">
            <a:avLst/>
          </a:prstGeom>
          <a:solidFill>
            <a:srgbClr val="F3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2">
            <a:extLst>
              <a:ext uri="{FF2B5EF4-FFF2-40B4-BE49-F238E27FC236}">
                <a16:creationId xmlns:a16="http://schemas.microsoft.com/office/drawing/2014/main" id="{3316222F-58BA-4107-932B-F1DB0BCDDE04}"/>
              </a:ext>
            </a:extLst>
          </p:cNvPr>
          <p:cNvSpPr/>
          <p:nvPr/>
        </p:nvSpPr>
        <p:spPr>
          <a:xfrm>
            <a:off x="1575353" y="4362530"/>
            <a:ext cx="1028700" cy="1028700"/>
          </a:xfrm>
          <a:prstGeom prst="rect">
            <a:avLst/>
          </a:prstGeom>
          <a:solidFill>
            <a:srgbClr val="F3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937794-8F41-4FBA-9AB4-819FA07E2568}"/>
              </a:ext>
            </a:extLst>
          </p:cNvPr>
          <p:cNvSpPr txBox="1"/>
          <p:nvPr/>
        </p:nvSpPr>
        <p:spPr>
          <a:xfrm>
            <a:off x="2686870" y="2077755"/>
            <a:ext cx="4633614" cy="584775"/>
          </a:xfrm>
          <a:prstGeom prst="rect">
            <a:avLst/>
          </a:prstGeom>
          <a:noFill/>
          <a:ln>
            <a:noFill/>
          </a:ln>
        </p:spPr>
        <p:txBody>
          <a:bodyPr wrap="square" rtlCol="0">
            <a:spAutoFit/>
          </a:bodyPr>
          <a:lstStyle/>
          <a:p>
            <a:pPr algn="just"/>
            <a:r>
              <a:rPr lang="en-US" sz="3200" b="1" dirty="0">
                <a:solidFill>
                  <a:srgbClr val="C06014"/>
                </a:solidFill>
                <a:latin typeface="Arial" panose="020B0604020202020204" pitchFamily="34" charset="0"/>
                <a:cs typeface="Arial" panose="020B0604020202020204" pitchFamily="34" charset="0"/>
              </a:rPr>
              <a:t>NHÓM 1: KHÍ HẬU</a:t>
            </a:r>
          </a:p>
        </p:txBody>
      </p:sp>
      <p:sp>
        <p:nvSpPr>
          <p:cNvPr id="9" name="TextBox 8">
            <a:extLst>
              <a:ext uri="{FF2B5EF4-FFF2-40B4-BE49-F238E27FC236}">
                <a16:creationId xmlns:a16="http://schemas.microsoft.com/office/drawing/2014/main" id="{80173A3A-B1E6-4A7E-B9A3-98E28CEE6D5B}"/>
              </a:ext>
            </a:extLst>
          </p:cNvPr>
          <p:cNvSpPr txBox="1"/>
          <p:nvPr/>
        </p:nvSpPr>
        <p:spPr>
          <a:xfrm>
            <a:off x="2718353" y="4343480"/>
            <a:ext cx="4824114" cy="584775"/>
          </a:xfrm>
          <a:prstGeom prst="rect">
            <a:avLst/>
          </a:prstGeom>
          <a:noFill/>
          <a:ln>
            <a:noFill/>
          </a:ln>
        </p:spPr>
        <p:txBody>
          <a:bodyPr wrap="square" rtlCol="0">
            <a:spAutoFit/>
          </a:bodyPr>
          <a:lstStyle/>
          <a:p>
            <a:pPr algn="just"/>
            <a:r>
              <a:rPr lang="en-US" sz="3200" b="1" dirty="0">
                <a:solidFill>
                  <a:srgbClr val="C06014"/>
                </a:solidFill>
                <a:latin typeface="Arial" panose="020B0604020202020204" pitchFamily="34" charset="0"/>
                <a:cs typeface="Arial" panose="020B0604020202020204" pitchFamily="34" charset="0"/>
              </a:rPr>
              <a:t>NHÓM 2: SÔNG NGÒI</a:t>
            </a:r>
          </a:p>
        </p:txBody>
      </p:sp>
      <p:sp>
        <p:nvSpPr>
          <p:cNvPr id="11" name="TextBox 10">
            <a:extLst>
              <a:ext uri="{FF2B5EF4-FFF2-40B4-BE49-F238E27FC236}">
                <a16:creationId xmlns:a16="http://schemas.microsoft.com/office/drawing/2014/main" id="{C55A4E4F-26AB-4A91-93BD-988FDECEB193}"/>
              </a:ext>
            </a:extLst>
          </p:cNvPr>
          <p:cNvSpPr txBox="1"/>
          <p:nvPr/>
        </p:nvSpPr>
        <p:spPr>
          <a:xfrm>
            <a:off x="2699302" y="2580153"/>
            <a:ext cx="9206947" cy="1330364"/>
          </a:xfrm>
          <a:prstGeom prst="rect">
            <a:avLst/>
          </a:prstGeom>
          <a:noFill/>
        </p:spPr>
        <p:txBody>
          <a:bodyPr wrap="square" rtlCol="0">
            <a:spAutoFit/>
          </a:bodyPr>
          <a:lstStyle/>
          <a:p>
            <a:pPr marL="0" marR="0" algn="just">
              <a:lnSpc>
                <a:spcPct val="115000"/>
              </a:lnSpc>
              <a:spcBef>
                <a:spcPts val="0"/>
              </a:spcBef>
              <a:spcAft>
                <a:spcPts val="0"/>
              </a:spcAft>
            </a:pP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Dựa</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vào</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51.2,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SGK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trang</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154,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châu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Âu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kiểu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khí</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hậu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kiểu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khí</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hậu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phân</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bố</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ở </a:t>
            </a:r>
            <a:r>
              <a:rPr lang="en-US" sz="24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đâu</a:t>
            </a:r>
            <a:r>
              <a:rPr lang="en-US" sz="24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9B0A1CD0-252C-4C17-BBA9-5B1C03BAC373}"/>
              </a:ext>
            </a:extLst>
          </p:cNvPr>
          <p:cNvSpPr txBox="1"/>
          <p:nvPr/>
        </p:nvSpPr>
        <p:spPr>
          <a:xfrm>
            <a:off x="2764756" y="4928255"/>
            <a:ext cx="8932269" cy="1330364"/>
          </a:xfrm>
          <a:prstGeom prst="rect">
            <a:avLst/>
          </a:prstGeom>
          <a:noFill/>
        </p:spPr>
        <p:txBody>
          <a:bodyPr wrap="square" rtlCol="0">
            <a:spAutoFit/>
          </a:bodyPr>
          <a:lstStyle/>
          <a:p>
            <a:pPr marL="0" marR="0" algn="just">
              <a:lnSpc>
                <a:spcPct val="115000"/>
              </a:lnSpc>
              <a:spcBef>
                <a:spcPts val="0"/>
              </a:spcBef>
              <a:spcAft>
                <a:spcPts val="0"/>
              </a:spcAft>
            </a:pPr>
            <a:r>
              <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Dựa vào hình 51.1 kết hợp với kiến thức SGK trang 154, nhận xét về mật độ sông ngòi ở châu Âu. Kể tên những con sông lớn ở châu Âu. Các sông này đổ vào biển nào?</a:t>
            </a:r>
          </a:p>
        </p:txBody>
      </p:sp>
      <p:sp>
        <p:nvSpPr>
          <p:cNvPr id="18" name="TextBox 17">
            <a:extLst>
              <a:ext uri="{FF2B5EF4-FFF2-40B4-BE49-F238E27FC236}">
                <a16:creationId xmlns:a16="http://schemas.microsoft.com/office/drawing/2014/main" id="{7823E3B8-EC0F-46B9-9ADD-BBAAC3B8E691}"/>
              </a:ext>
            </a:extLst>
          </p:cNvPr>
          <p:cNvSpPr txBox="1"/>
          <p:nvPr/>
        </p:nvSpPr>
        <p:spPr>
          <a:xfrm>
            <a:off x="1037306" y="767571"/>
            <a:ext cx="8732579" cy="523220"/>
          </a:xfrm>
          <a:prstGeom prst="rect">
            <a:avLst/>
          </a:prstGeom>
          <a:noFill/>
        </p:spPr>
        <p:txBody>
          <a:bodyPr wrap="square" rtlCol="0">
            <a:spAutoFit/>
          </a:bodyPr>
          <a:lstStyle/>
          <a:p>
            <a:pPr algn="just"/>
            <a:r>
              <a:rPr lang="en-US" sz="2800" b="1" dirty="0">
                <a:solidFill>
                  <a:srgbClr val="424642"/>
                </a:solidFill>
                <a:latin typeface="Arial" panose="020B0604020202020204" pitchFamily="34" charset="0"/>
                <a:cs typeface="Arial" panose="020B0604020202020204" pitchFamily="34" charset="0"/>
              </a:rPr>
              <a:t>Thảo luận và tìm hiểu các vấn đề sau:</a:t>
            </a:r>
          </a:p>
        </p:txBody>
      </p:sp>
      <p:pic>
        <p:nvPicPr>
          <p:cNvPr id="19" name="Graphic 18" descr="Partial sun with solid fill">
            <a:extLst>
              <a:ext uri="{FF2B5EF4-FFF2-40B4-BE49-F238E27FC236}">
                <a16:creationId xmlns:a16="http://schemas.microsoft.com/office/drawing/2014/main" id="{3BC36F7F-27E5-4954-86CF-8F3E4E6757D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58170" y="2153090"/>
            <a:ext cx="863066" cy="863066"/>
          </a:xfrm>
          <a:prstGeom prst="rect">
            <a:avLst/>
          </a:prstGeom>
        </p:spPr>
      </p:pic>
      <p:pic>
        <p:nvPicPr>
          <p:cNvPr id="20" name="Graphic 19" descr="Water outline">
            <a:extLst>
              <a:ext uri="{FF2B5EF4-FFF2-40B4-BE49-F238E27FC236}">
                <a16:creationId xmlns:a16="http://schemas.microsoft.com/office/drawing/2014/main" id="{9D7C6033-1928-4FF7-BF94-838DE40C3A4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63379" y="4521373"/>
            <a:ext cx="718101" cy="718101"/>
          </a:xfrm>
          <a:prstGeom prst="rect">
            <a:avLst/>
          </a:prstGeom>
        </p:spPr>
      </p:pic>
    </p:spTree>
    <p:extLst>
      <p:ext uri="{BB962C8B-B14F-4D97-AF65-F5344CB8AC3E}">
        <p14:creationId xmlns:p14="http://schemas.microsoft.com/office/powerpoint/2010/main" val="42136629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9E764E88-BAC7-4AD1-9C1A-075C8932C08A}"/>
              </a:ext>
            </a:extLst>
          </p:cNvPr>
          <p:cNvSpPr/>
          <p:nvPr/>
        </p:nvSpPr>
        <p:spPr>
          <a:xfrm rot="1800000">
            <a:off x="1332310" y="2263377"/>
            <a:ext cx="2590800" cy="2590800"/>
          </a:xfrm>
          <a:prstGeom prst="roundRect">
            <a:avLst>
              <a:gd name="adj" fmla="val 21814"/>
            </a:avLst>
          </a:prstGeom>
          <a:solidFill>
            <a:srgbClr val="53616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3">
            <a:extLst>
              <a:ext uri="{FF2B5EF4-FFF2-40B4-BE49-F238E27FC236}">
                <a16:creationId xmlns:a16="http://schemas.microsoft.com/office/drawing/2014/main" id="{D9BB535A-9FFD-4891-B994-C15A18905F36}"/>
              </a:ext>
            </a:extLst>
          </p:cNvPr>
          <p:cNvSpPr/>
          <p:nvPr/>
        </p:nvSpPr>
        <p:spPr>
          <a:xfrm rot="3278189">
            <a:off x="1368882" y="2299949"/>
            <a:ext cx="2590800" cy="2590800"/>
          </a:xfrm>
          <a:prstGeom prst="roundRect">
            <a:avLst>
              <a:gd name="adj" fmla="val 21814"/>
            </a:avLst>
          </a:prstGeom>
          <a:solidFill>
            <a:srgbClr val="53616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a16="http://schemas.microsoft.com/office/drawing/2014/main" id="{BF9ADC39-C618-4498-991F-91493E3A01A8}"/>
              </a:ext>
            </a:extLst>
          </p:cNvPr>
          <p:cNvSpPr/>
          <p:nvPr/>
        </p:nvSpPr>
        <p:spPr>
          <a:xfrm rot="5400000">
            <a:off x="1332310" y="2320528"/>
            <a:ext cx="2590800" cy="2590800"/>
          </a:xfrm>
          <a:prstGeom prst="roundRect">
            <a:avLst>
              <a:gd name="adj" fmla="val 21814"/>
            </a:avLst>
          </a:prstGeom>
          <a:solidFill>
            <a:srgbClr val="53616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2">
            <a:extLst>
              <a:ext uri="{FF2B5EF4-FFF2-40B4-BE49-F238E27FC236}">
                <a16:creationId xmlns:a16="http://schemas.microsoft.com/office/drawing/2014/main" id="{4FD7E541-FF5C-4F7F-A2CC-2AB8F12829E8}"/>
              </a:ext>
            </a:extLst>
          </p:cNvPr>
          <p:cNvSpPr/>
          <p:nvPr/>
        </p:nvSpPr>
        <p:spPr>
          <a:xfrm rot="2911566">
            <a:off x="1367880" y="2350605"/>
            <a:ext cx="2528206" cy="2528206"/>
          </a:xfrm>
          <a:prstGeom prst="roundRect">
            <a:avLst>
              <a:gd name="adj" fmla="val 21814"/>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E3B370-9D59-44B5-A392-9574E8F6FD6C}"/>
              </a:ext>
            </a:extLst>
          </p:cNvPr>
          <p:cNvSpPr txBox="1"/>
          <p:nvPr/>
        </p:nvSpPr>
        <p:spPr>
          <a:xfrm>
            <a:off x="347475" y="3176877"/>
            <a:ext cx="4633614" cy="707886"/>
          </a:xfrm>
          <a:prstGeom prst="rect">
            <a:avLst/>
          </a:prstGeom>
          <a:noFill/>
          <a:ln>
            <a:noFill/>
          </a:ln>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KHÍ HẬU</a:t>
            </a:r>
          </a:p>
        </p:txBody>
      </p:sp>
      <p:pic>
        <p:nvPicPr>
          <p:cNvPr id="8" name="Picture 7">
            <a:extLst>
              <a:ext uri="{FF2B5EF4-FFF2-40B4-BE49-F238E27FC236}">
                <a16:creationId xmlns:a16="http://schemas.microsoft.com/office/drawing/2014/main" id="{8E692F3D-7B59-4F83-B450-F36567B389C2}"/>
              </a:ext>
            </a:extLst>
          </p:cNvPr>
          <p:cNvPicPr>
            <a:picLocks noChangeAspect="1"/>
          </p:cNvPicPr>
          <p:nvPr/>
        </p:nvPicPr>
        <p:blipFill rotWithShape="1">
          <a:blip r:embed="rId2">
            <a:extLst>
              <a:ext uri="{28A0092B-C50C-407E-A947-70E740481C1C}">
                <a14:useLocalDpi xmlns:a14="http://schemas.microsoft.com/office/drawing/2010/main" val="0"/>
              </a:ext>
            </a:extLst>
          </a:blip>
          <a:srcRect b="8814"/>
          <a:stretch/>
        </p:blipFill>
        <p:spPr>
          <a:xfrm>
            <a:off x="6135756" y="0"/>
            <a:ext cx="6003236" cy="6849350"/>
          </a:xfrm>
          <a:prstGeom prst="rect">
            <a:avLst/>
          </a:prstGeom>
        </p:spPr>
      </p:pic>
    </p:spTree>
    <p:extLst>
      <p:ext uri="{BB962C8B-B14F-4D97-AF65-F5344CB8AC3E}">
        <p14:creationId xmlns:p14="http://schemas.microsoft.com/office/powerpoint/2010/main" val="23576543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95250" y="226143"/>
            <a:ext cx="9974240" cy="646331"/>
          </a:xfrm>
          <a:prstGeom prst="rect">
            <a:avLst/>
          </a:prstGeom>
          <a:noFill/>
          <a:ln>
            <a:noFill/>
          </a:ln>
        </p:spPr>
        <p:txBody>
          <a:bodyPr wrap="square" rtlCol="0">
            <a:spAutoFit/>
          </a:bodyPr>
          <a:lstStyle/>
          <a:p>
            <a:pPr algn="just"/>
            <a:r>
              <a:rPr lang="en-US" sz="3600" b="1" dirty="0">
                <a:solidFill>
                  <a:srgbClr val="C06014"/>
                </a:solidFill>
                <a:latin typeface="Arial" panose="020B0604020202020204" pitchFamily="34" charset="0"/>
                <a:cs typeface="Arial" panose="020B0604020202020204" pitchFamily="34" charset="0"/>
              </a:rPr>
              <a:t>II. KHÍ HẬU, SÔNG NGÒI, THỰC VẬT</a:t>
            </a:r>
          </a:p>
        </p:txBody>
      </p:sp>
      <p:sp>
        <p:nvSpPr>
          <p:cNvPr id="4" name="Rectangle 3">
            <a:extLst>
              <a:ext uri="{FF2B5EF4-FFF2-40B4-BE49-F238E27FC236}">
                <a16:creationId xmlns:a16="http://schemas.microsoft.com/office/drawing/2014/main" id="{8177EECF-E92E-4E2D-B6DD-C63391A26401}"/>
              </a:ext>
            </a:extLst>
          </p:cNvPr>
          <p:cNvSpPr/>
          <p:nvPr/>
        </p:nvSpPr>
        <p:spPr>
          <a:xfrm>
            <a:off x="203753" y="1036180"/>
            <a:ext cx="1028700" cy="1028700"/>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53AFE4-7BDC-4B27-B72D-E3AA26448912}"/>
              </a:ext>
            </a:extLst>
          </p:cNvPr>
          <p:cNvSpPr txBox="1"/>
          <p:nvPr/>
        </p:nvSpPr>
        <p:spPr>
          <a:xfrm>
            <a:off x="1289603" y="1227364"/>
            <a:ext cx="2196547" cy="646331"/>
          </a:xfrm>
          <a:prstGeom prst="rect">
            <a:avLst/>
          </a:prstGeom>
          <a:noFill/>
          <a:ln>
            <a:noFill/>
          </a:ln>
        </p:spPr>
        <p:txBody>
          <a:bodyPr wrap="square" rtlCol="0">
            <a:spAutoFit/>
          </a:bodyPr>
          <a:lstStyle/>
          <a:p>
            <a:pPr algn="just"/>
            <a:r>
              <a:rPr lang="en-US" sz="3600" b="1" dirty="0">
                <a:solidFill>
                  <a:srgbClr val="424642"/>
                </a:solidFill>
                <a:latin typeface="Arial" panose="020B0604020202020204" pitchFamily="34" charset="0"/>
                <a:cs typeface="Arial" panose="020B0604020202020204" pitchFamily="34" charset="0"/>
              </a:rPr>
              <a:t>Khí hậu</a:t>
            </a:r>
          </a:p>
        </p:txBody>
      </p:sp>
      <p:sp>
        <p:nvSpPr>
          <p:cNvPr id="7" name="TextBox 6">
            <a:extLst>
              <a:ext uri="{FF2B5EF4-FFF2-40B4-BE49-F238E27FC236}">
                <a16:creationId xmlns:a16="http://schemas.microsoft.com/office/drawing/2014/main" id="{4C5A94D2-7476-48C4-9C20-40B36B15C6C2}"/>
              </a:ext>
            </a:extLst>
          </p:cNvPr>
          <p:cNvSpPr txBox="1"/>
          <p:nvPr/>
        </p:nvSpPr>
        <p:spPr>
          <a:xfrm>
            <a:off x="777932" y="2323976"/>
            <a:ext cx="4915687" cy="954107"/>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solidFill>
                  <a:srgbClr val="424642"/>
                </a:solidFill>
                <a:latin typeface="Arial" panose="020B0604020202020204" pitchFamily="34" charset="0"/>
                <a:cs typeface="Arial" panose="020B0604020202020204" pitchFamily="34" charset="0"/>
              </a:rPr>
              <a:t>Phần lớn: Ôn đới hải dương, ôn đới lục địa.</a:t>
            </a:r>
          </a:p>
        </p:txBody>
      </p:sp>
      <p:sp>
        <p:nvSpPr>
          <p:cNvPr id="8" name="TextBox 7">
            <a:extLst>
              <a:ext uri="{FF2B5EF4-FFF2-40B4-BE49-F238E27FC236}">
                <a16:creationId xmlns:a16="http://schemas.microsoft.com/office/drawing/2014/main" id="{133774AF-D1CE-4F3C-9D89-4B7368A98DC9}"/>
              </a:ext>
            </a:extLst>
          </p:cNvPr>
          <p:cNvSpPr txBox="1"/>
          <p:nvPr/>
        </p:nvSpPr>
        <p:spPr>
          <a:xfrm>
            <a:off x="777934" y="3354283"/>
            <a:ext cx="4915688" cy="52322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solidFill>
                  <a:srgbClr val="424642"/>
                </a:solidFill>
                <a:latin typeface="Arial" panose="020B0604020202020204" pitchFamily="34" charset="0"/>
                <a:cs typeface="Arial" panose="020B0604020202020204" pitchFamily="34" charset="0"/>
              </a:rPr>
              <a:t>Hàn đới.</a:t>
            </a:r>
          </a:p>
        </p:txBody>
      </p:sp>
      <p:pic>
        <p:nvPicPr>
          <p:cNvPr id="10" name="Graphic 9" descr="Partial sun with solid fill">
            <a:extLst>
              <a:ext uri="{FF2B5EF4-FFF2-40B4-BE49-F238E27FC236}">
                <a16:creationId xmlns:a16="http://schemas.microsoft.com/office/drawing/2014/main" id="{54CB2033-F171-469D-82A8-E21FB2A9656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6570" y="1063934"/>
            <a:ext cx="863066" cy="863066"/>
          </a:xfrm>
          <a:prstGeom prst="rect">
            <a:avLst/>
          </a:prstGeom>
        </p:spPr>
      </p:pic>
      <p:sp>
        <p:nvSpPr>
          <p:cNvPr id="13" name="Rectangle 12">
            <a:extLst>
              <a:ext uri="{FF2B5EF4-FFF2-40B4-BE49-F238E27FC236}">
                <a16:creationId xmlns:a16="http://schemas.microsoft.com/office/drawing/2014/main" id="{6494D2E1-B3DE-45B9-BD1D-7B404D5EDDD4}"/>
              </a:ext>
            </a:extLst>
          </p:cNvPr>
          <p:cNvSpPr/>
          <p:nvPr/>
        </p:nvSpPr>
        <p:spPr>
          <a:xfrm flipH="1">
            <a:off x="490072" y="2010318"/>
            <a:ext cx="54357" cy="2719267"/>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E8F38B-7998-4E01-B41A-6A7B79668A42}"/>
              </a:ext>
            </a:extLst>
          </p:cNvPr>
          <p:cNvSpPr/>
          <p:nvPr/>
        </p:nvSpPr>
        <p:spPr>
          <a:xfrm>
            <a:off x="5810249" y="1486874"/>
            <a:ext cx="54357" cy="3242711"/>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F5B64-AE3B-48AF-98BD-88FD351C9153}"/>
              </a:ext>
            </a:extLst>
          </p:cNvPr>
          <p:cNvSpPr/>
          <p:nvPr/>
        </p:nvSpPr>
        <p:spPr>
          <a:xfrm rot="5400000" flipH="1">
            <a:off x="3172850" y="2037829"/>
            <a:ext cx="63335" cy="5320176"/>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DC8DA4-008D-4554-A960-0A694F377725}"/>
              </a:ext>
            </a:extLst>
          </p:cNvPr>
          <p:cNvSpPr/>
          <p:nvPr/>
        </p:nvSpPr>
        <p:spPr>
          <a:xfrm rot="5400000">
            <a:off x="4532647" y="257533"/>
            <a:ext cx="72261" cy="2529276"/>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AFEB39F-5E66-4D98-9C1A-BE33B692F2C3}"/>
              </a:ext>
            </a:extLst>
          </p:cNvPr>
          <p:cNvPicPr>
            <a:picLocks noChangeAspect="1"/>
          </p:cNvPicPr>
          <p:nvPr/>
        </p:nvPicPr>
        <p:blipFill rotWithShape="1">
          <a:blip r:embed="rId4">
            <a:extLst>
              <a:ext uri="{28A0092B-C50C-407E-A947-70E740481C1C}">
                <a14:useLocalDpi xmlns:a14="http://schemas.microsoft.com/office/drawing/2010/main" val="0"/>
              </a:ext>
            </a:extLst>
          </a:blip>
          <a:srcRect b="8814"/>
          <a:stretch/>
        </p:blipFill>
        <p:spPr>
          <a:xfrm>
            <a:off x="6426214" y="870213"/>
            <a:ext cx="5221357" cy="5957271"/>
          </a:xfrm>
          <a:prstGeom prst="rect">
            <a:avLst/>
          </a:prstGeom>
        </p:spPr>
      </p:pic>
      <p:sp>
        <p:nvSpPr>
          <p:cNvPr id="17" name="TextBox 16">
            <a:extLst>
              <a:ext uri="{FF2B5EF4-FFF2-40B4-BE49-F238E27FC236}">
                <a16:creationId xmlns:a16="http://schemas.microsoft.com/office/drawing/2014/main" id="{87A8CC92-8227-4090-9FB7-94F314474DBA}"/>
              </a:ext>
            </a:extLst>
          </p:cNvPr>
          <p:cNvSpPr txBox="1"/>
          <p:nvPr/>
        </p:nvSpPr>
        <p:spPr>
          <a:xfrm>
            <a:off x="777932" y="3898061"/>
            <a:ext cx="6145966" cy="523220"/>
          </a:xfrm>
          <a:prstGeom prst="rect">
            <a:avLst/>
          </a:prstGeom>
          <a:noFill/>
        </p:spPr>
        <p:txBody>
          <a:bodyPr wrap="square">
            <a:spAutoFit/>
          </a:bodyPr>
          <a:lstStyle/>
          <a:p>
            <a:pPr marL="457200" indent="-457200" algn="just">
              <a:buFont typeface="Wingdings" panose="05000000000000000000" pitchFamily="2" charset="2"/>
              <a:buChar char="§"/>
            </a:pPr>
            <a:r>
              <a:rPr lang="en-US" sz="2800" dirty="0">
                <a:solidFill>
                  <a:srgbClr val="424642"/>
                </a:solidFill>
                <a:latin typeface="Arial" panose="020B0604020202020204" pitchFamily="34" charset="0"/>
                <a:cs typeface="Arial" panose="020B0604020202020204" pitchFamily="34" charset="0"/>
              </a:rPr>
              <a:t>Địa trung hải.</a:t>
            </a:r>
          </a:p>
        </p:txBody>
      </p:sp>
      <p:sp>
        <p:nvSpPr>
          <p:cNvPr id="9" name="Rectangle 8">
            <a:extLst>
              <a:ext uri="{FF2B5EF4-FFF2-40B4-BE49-F238E27FC236}">
                <a16:creationId xmlns:a16="http://schemas.microsoft.com/office/drawing/2014/main" id="{6634FAB3-5921-4736-BB7D-1593012841CC}"/>
              </a:ext>
            </a:extLst>
          </p:cNvPr>
          <p:cNvSpPr/>
          <p:nvPr/>
        </p:nvSpPr>
        <p:spPr>
          <a:xfrm>
            <a:off x="490072" y="5101388"/>
            <a:ext cx="5343344" cy="14241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Arial" panose="020B0604020202020204" pitchFamily="34" charset="0"/>
                <a:cs typeface="Arial" panose="020B0604020202020204" pitchFamily="34" charset="0"/>
              </a:rPr>
              <a:t>Vì sao ở phía Tây châu Âu có khí hậu ấm áp và mưa nhiều hơn ở phía đông?</a:t>
            </a:r>
          </a:p>
        </p:txBody>
      </p:sp>
    </p:spTree>
    <p:extLst>
      <p:ext uri="{BB962C8B-B14F-4D97-AF65-F5344CB8AC3E}">
        <p14:creationId xmlns:p14="http://schemas.microsoft.com/office/powerpoint/2010/main" val="24860751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95250" y="226143"/>
            <a:ext cx="9974240" cy="646331"/>
          </a:xfrm>
          <a:prstGeom prst="rect">
            <a:avLst/>
          </a:prstGeom>
          <a:noFill/>
          <a:ln>
            <a:noFill/>
          </a:ln>
        </p:spPr>
        <p:txBody>
          <a:bodyPr wrap="square" rtlCol="0">
            <a:spAutoFit/>
          </a:bodyPr>
          <a:lstStyle/>
          <a:p>
            <a:pPr algn="just"/>
            <a:r>
              <a:rPr lang="en-US" sz="3600" b="1" dirty="0">
                <a:solidFill>
                  <a:srgbClr val="C06014"/>
                </a:solidFill>
                <a:latin typeface="Arial" panose="020B0604020202020204" pitchFamily="34" charset="0"/>
                <a:cs typeface="Arial" panose="020B0604020202020204" pitchFamily="34" charset="0"/>
              </a:rPr>
              <a:t>II. KHÍ HẬU, SÔNG NGÒI, THỰC VẬT</a:t>
            </a:r>
          </a:p>
        </p:txBody>
      </p:sp>
      <p:pic>
        <p:nvPicPr>
          <p:cNvPr id="12" name="Picture 11">
            <a:extLst>
              <a:ext uri="{FF2B5EF4-FFF2-40B4-BE49-F238E27FC236}">
                <a16:creationId xmlns:a16="http://schemas.microsoft.com/office/drawing/2014/main" id="{DAFEB39F-5E66-4D98-9C1A-BE33B692F2C3}"/>
              </a:ext>
            </a:extLst>
          </p:cNvPr>
          <p:cNvPicPr>
            <a:picLocks noChangeAspect="1"/>
          </p:cNvPicPr>
          <p:nvPr/>
        </p:nvPicPr>
        <p:blipFill rotWithShape="1">
          <a:blip r:embed="rId2">
            <a:extLst>
              <a:ext uri="{28A0092B-C50C-407E-A947-70E740481C1C}">
                <a14:useLocalDpi xmlns:a14="http://schemas.microsoft.com/office/drawing/2010/main" val="0"/>
              </a:ext>
            </a:extLst>
          </a:blip>
          <a:srcRect b="8814"/>
          <a:stretch/>
        </p:blipFill>
        <p:spPr>
          <a:xfrm>
            <a:off x="6307035" y="911567"/>
            <a:ext cx="5221357" cy="5957271"/>
          </a:xfrm>
          <a:prstGeom prst="rect">
            <a:avLst/>
          </a:prstGeom>
        </p:spPr>
      </p:pic>
      <p:pic>
        <p:nvPicPr>
          <p:cNvPr id="18" name="Picture 17" descr="Map&#10;&#10;Description automatically generated">
            <a:extLst>
              <a:ext uri="{FF2B5EF4-FFF2-40B4-BE49-F238E27FC236}">
                <a16:creationId xmlns:a16="http://schemas.microsoft.com/office/drawing/2014/main" id="{D1D7129A-80B0-43E6-9BAC-4D7D47C2C9B1}"/>
              </a:ext>
            </a:extLst>
          </p:cNvPr>
          <p:cNvPicPr>
            <a:picLocks noChangeAspect="1"/>
          </p:cNvPicPr>
          <p:nvPr/>
        </p:nvPicPr>
        <p:blipFill rotWithShape="1">
          <a:blip r:embed="rId3">
            <a:extLst>
              <a:ext uri="{28A0092B-C50C-407E-A947-70E740481C1C}">
                <a14:useLocalDpi xmlns:a14="http://schemas.microsoft.com/office/drawing/2010/main" val="0"/>
              </a:ext>
            </a:extLst>
          </a:blip>
          <a:srcRect t="1871" b="5532"/>
          <a:stretch/>
        </p:blipFill>
        <p:spPr>
          <a:xfrm>
            <a:off x="636498" y="911567"/>
            <a:ext cx="5248469" cy="5876823"/>
          </a:xfrm>
          <a:prstGeom prst="rect">
            <a:avLst/>
          </a:prstGeom>
        </p:spPr>
      </p:pic>
    </p:spTree>
    <p:extLst>
      <p:ext uri="{BB962C8B-B14F-4D97-AF65-F5344CB8AC3E}">
        <p14:creationId xmlns:p14="http://schemas.microsoft.com/office/powerpoint/2010/main" val="11173041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E764E88-BAC7-4AD1-9C1A-075C8932C08A}"/>
              </a:ext>
            </a:extLst>
          </p:cNvPr>
          <p:cNvSpPr/>
          <p:nvPr/>
        </p:nvSpPr>
        <p:spPr>
          <a:xfrm rot="1800000">
            <a:off x="7598957" y="1695990"/>
            <a:ext cx="3338351" cy="3338351"/>
          </a:xfrm>
          <a:prstGeom prst="roundRect">
            <a:avLst>
              <a:gd name="adj" fmla="val 21814"/>
            </a:avLst>
          </a:prstGeom>
          <a:solidFill>
            <a:srgbClr val="53616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9BB535A-9FFD-4891-B994-C15A18905F36}"/>
              </a:ext>
            </a:extLst>
          </p:cNvPr>
          <p:cNvSpPr/>
          <p:nvPr/>
        </p:nvSpPr>
        <p:spPr>
          <a:xfrm rot="3278189">
            <a:off x="7650808" y="1747842"/>
            <a:ext cx="3362322" cy="3362322"/>
          </a:xfrm>
          <a:prstGeom prst="roundRect">
            <a:avLst>
              <a:gd name="adj" fmla="val 21814"/>
            </a:avLst>
          </a:prstGeom>
          <a:solidFill>
            <a:srgbClr val="53616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F9ADC39-C618-4498-991F-91493E3A01A8}"/>
              </a:ext>
            </a:extLst>
          </p:cNvPr>
          <p:cNvSpPr/>
          <p:nvPr/>
        </p:nvSpPr>
        <p:spPr>
          <a:xfrm rot="5400000">
            <a:off x="7680892" y="1757617"/>
            <a:ext cx="3342771" cy="3342771"/>
          </a:xfrm>
          <a:prstGeom prst="roundRect">
            <a:avLst>
              <a:gd name="adj" fmla="val 21814"/>
            </a:avLst>
          </a:prstGeom>
          <a:solidFill>
            <a:srgbClr val="53616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2">
            <a:extLst>
              <a:ext uri="{FF2B5EF4-FFF2-40B4-BE49-F238E27FC236}">
                <a16:creationId xmlns:a16="http://schemas.microsoft.com/office/drawing/2014/main" id="{4FD7E541-FF5C-4F7F-A2CC-2AB8F12829E8}"/>
              </a:ext>
            </a:extLst>
          </p:cNvPr>
          <p:cNvSpPr/>
          <p:nvPr/>
        </p:nvSpPr>
        <p:spPr>
          <a:xfrm rot="2911566">
            <a:off x="7889199" y="1986232"/>
            <a:ext cx="2885537" cy="2885537"/>
          </a:xfrm>
          <a:prstGeom prst="roundRect">
            <a:avLst>
              <a:gd name="adj" fmla="val 21814"/>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E3B370-9D59-44B5-A392-9574E8F6FD6C}"/>
              </a:ext>
            </a:extLst>
          </p:cNvPr>
          <p:cNvSpPr txBox="1"/>
          <p:nvPr/>
        </p:nvSpPr>
        <p:spPr>
          <a:xfrm>
            <a:off x="6951325" y="3011235"/>
            <a:ext cx="4633614" cy="707886"/>
          </a:xfrm>
          <a:prstGeom prst="rect">
            <a:avLst/>
          </a:prstGeom>
          <a:noFill/>
          <a:ln>
            <a:noFill/>
          </a:ln>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SÔNG NGÒI</a:t>
            </a:r>
          </a:p>
        </p:txBody>
      </p:sp>
      <p:pic>
        <p:nvPicPr>
          <p:cNvPr id="9" name="Picture 8" descr="Map&#10;&#10;Description automatically generated">
            <a:extLst>
              <a:ext uri="{FF2B5EF4-FFF2-40B4-BE49-F238E27FC236}">
                <a16:creationId xmlns:a16="http://schemas.microsoft.com/office/drawing/2014/main" id="{FF0CF5D2-3667-4D6A-B7D4-9B10309D5B76}"/>
              </a:ext>
            </a:extLst>
          </p:cNvPr>
          <p:cNvPicPr>
            <a:picLocks noChangeAspect="1"/>
          </p:cNvPicPr>
          <p:nvPr/>
        </p:nvPicPr>
        <p:blipFill rotWithShape="1">
          <a:blip r:embed="rId2">
            <a:extLst>
              <a:ext uri="{28A0092B-C50C-407E-A947-70E740481C1C}">
                <a14:useLocalDpi xmlns:a14="http://schemas.microsoft.com/office/drawing/2010/main" val="0"/>
              </a:ext>
            </a:extLst>
          </a:blip>
          <a:srcRect l="8874" r="9018"/>
          <a:stretch/>
        </p:blipFill>
        <p:spPr>
          <a:xfrm>
            <a:off x="76200" y="53621"/>
            <a:ext cx="5924550" cy="6702657"/>
          </a:xfrm>
          <a:prstGeom prst="rect">
            <a:avLst/>
          </a:prstGeom>
          <a:ln>
            <a:noFill/>
          </a:ln>
          <a:effectLst/>
        </p:spPr>
      </p:pic>
    </p:spTree>
    <p:extLst>
      <p:ext uri="{BB962C8B-B14F-4D97-AF65-F5344CB8AC3E}">
        <p14:creationId xmlns:p14="http://schemas.microsoft.com/office/powerpoint/2010/main" val="4690200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95250" y="226143"/>
            <a:ext cx="9974240" cy="646331"/>
          </a:xfrm>
          <a:prstGeom prst="rect">
            <a:avLst/>
          </a:prstGeom>
          <a:noFill/>
          <a:ln>
            <a:noFill/>
          </a:ln>
        </p:spPr>
        <p:txBody>
          <a:bodyPr wrap="square" rtlCol="0">
            <a:spAutoFit/>
          </a:bodyPr>
          <a:lstStyle/>
          <a:p>
            <a:pPr algn="just"/>
            <a:r>
              <a:rPr lang="en-US" sz="3600" b="1" dirty="0">
                <a:solidFill>
                  <a:srgbClr val="C06014"/>
                </a:solidFill>
                <a:latin typeface="Arial" panose="020B0604020202020204" pitchFamily="34" charset="0"/>
                <a:cs typeface="Arial" panose="020B0604020202020204" pitchFamily="34" charset="0"/>
              </a:rPr>
              <a:t>II. KHÍ HẬU, SÔNG NGÒI, THỰC VẬT</a:t>
            </a:r>
          </a:p>
        </p:txBody>
      </p:sp>
      <p:pic>
        <p:nvPicPr>
          <p:cNvPr id="3" name="Picture 2" descr="Map&#10;&#10;Description automatically generated">
            <a:extLst>
              <a:ext uri="{FF2B5EF4-FFF2-40B4-BE49-F238E27FC236}">
                <a16:creationId xmlns:a16="http://schemas.microsoft.com/office/drawing/2014/main" id="{A20D1085-B821-4949-9A62-B6521B34BDB3}"/>
              </a:ext>
            </a:extLst>
          </p:cNvPr>
          <p:cNvPicPr>
            <a:picLocks noChangeAspect="1"/>
          </p:cNvPicPr>
          <p:nvPr/>
        </p:nvPicPr>
        <p:blipFill rotWithShape="1">
          <a:blip r:embed="rId2">
            <a:extLst>
              <a:ext uri="{28A0092B-C50C-407E-A947-70E740481C1C}">
                <a14:useLocalDpi xmlns:a14="http://schemas.microsoft.com/office/drawing/2010/main" val="0"/>
              </a:ext>
            </a:extLst>
          </a:blip>
          <a:srcRect l="8874" r="9018"/>
          <a:stretch/>
        </p:blipFill>
        <p:spPr>
          <a:xfrm>
            <a:off x="6711397" y="888109"/>
            <a:ext cx="5276850" cy="5969891"/>
          </a:xfrm>
          <a:prstGeom prst="rect">
            <a:avLst/>
          </a:prstGeom>
          <a:ln>
            <a:noFill/>
          </a:ln>
          <a:effectLst/>
        </p:spPr>
      </p:pic>
      <p:sp>
        <p:nvSpPr>
          <p:cNvPr id="4" name="Rectangle 3">
            <a:extLst>
              <a:ext uri="{FF2B5EF4-FFF2-40B4-BE49-F238E27FC236}">
                <a16:creationId xmlns:a16="http://schemas.microsoft.com/office/drawing/2014/main" id="{8177EECF-E92E-4E2D-B6DD-C63391A26401}"/>
              </a:ext>
            </a:extLst>
          </p:cNvPr>
          <p:cNvSpPr/>
          <p:nvPr/>
        </p:nvSpPr>
        <p:spPr>
          <a:xfrm>
            <a:off x="203753" y="1036180"/>
            <a:ext cx="1028700" cy="1028700"/>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53AFE4-7BDC-4B27-B72D-E3AA26448912}"/>
              </a:ext>
            </a:extLst>
          </p:cNvPr>
          <p:cNvSpPr txBox="1"/>
          <p:nvPr/>
        </p:nvSpPr>
        <p:spPr>
          <a:xfrm>
            <a:off x="1289603" y="1227364"/>
            <a:ext cx="2590800" cy="646331"/>
          </a:xfrm>
          <a:prstGeom prst="rect">
            <a:avLst/>
          </a:prstGeom>
          <a:noFill/>
          <a:ln>
            <a:noFill/>
          </a:ln>
        </p:spPr>
        <p:txBody>
          <a:bodyPr wrap="square" rtlCol="0">
            <a:spAutoFit/>
          </a:bodyPr>
          <a:lstStyle/>
          <a:p>
            <a:pPr algn="just"/>
            <a:r>
              <a:rPr lang="en-US" sz="3600" b="1" dirty="0">
                <a:solidFill>
                  <a:srgbClr val="424642"/>
                </a:solidFill>
                <a:latin typeface="Arial" panose="020B0604020202020204" pitchFamily="34" charset="0"/>
                <a:cs typeface="Arial" panose="020B0604020202020204" pitchFamily="34" charset="0"/>
              </a:rPr>
              <a:t>Sông ngòi</a:t>
            </a:r>
          </a:p>
        </p:txBody>
      </p:sp>
      <p:pic>
        <p:nvPicPr>
          <p:cNvPr id="6" name="Graphic 5" descr="Water outline">
            <a:extLst>
              <a:ext uri="{FF2B5EF4-FFF2-40B4-BE49-F238E27FC236}">
                <a16:creationId xmlns:a16="http://schemas.microsoft.com/office/drawing/2014/main" id="{521BB1DD-3A19-4E5D-8F62-BCF70BBE14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9052" y="1155594"/>
            <a:ext cx="718101" cy="718101"/>
          </a:xfrm>
          <a:prstGeom prst="rect">
            <a:avLst/>
          </a:prstGeom>
        </p:spPr>
      </p:pic>
      <p:sp>
        <p:nvSpPr>
          <p:cNvPr id="7" name="TextBox 6">
            <a:extLst>
              <a:ext uri="{FF2B5EF4-FFF2-40B4-BE49-F238E27FC236}">
                <a16:creationId xmlns:a16="http://schemas.microsoft.com/office/drawing/2014/main" id="{4C5A94D2-7476-48C4-9C20-40B36B15C6C2}"/>
              </a:ext>
            </a:extLst>
          </p:cNvPr>
          <p:cNvSpPr txBox="1"/>
          <p:nvPr/>
        </p:nvSpPr>
        <p:spPr>
          <a:xfrm>
            <a:off x="870645" y="2220771"/>
            <a:ext cx="3518912" cy="492443"/>
          </a:xfrm>
          <a:prstGeom prst="rect">
            <a:avLst/>
          </a:prstGeom>
          <a:noFill/>
        </p:spPr>
        <p:txBody>
          <a:bodyPr wrap="none" rtlCol="0">
            <a:spAutoFit/>
          </a:bodyPr>
          <a:lstStyle/>
          <a:p>
            <a:pPr marL="457200" indent="-457200">
              <a:buFont typeface="Wingdings" panose="05000000000000000000" pitchFamily="2" charset="2"/>
              <a:buChar char="§"/>
            </a:pPr>
            <a:r>
              <a:rPr lang="en-US" sz="2600" dirty="0">
                <a:solidFill>
                  <a:srgbClr val="424642"/>
                </a:solidFill>
                <a:latin typeface="Arial" panose="020B0604020202020204" pitchFamily="34" charset="0"/>
                <a:cs typeface="Arial" panose="020B0604020202020204" pitchFamily="34" charset="0"/>
              </a:rPr>
              <a:t>Mạng lưới dày đặc.</a:t>
            </a:r>
          </a:p>
        </p:txBody>
      </p:sp>
      <p:sp>
        <p:nvSpPr>
          <p:cNvPr id="8" name="TextBox 7">
            <a:extLst>
              <a:ext uri="{FF2B5EF4-FFF2-40B4-BE49-F238E27FC236}">
                <a16:creationId xmlns:a16="http://schemas.microsoft.com/office/drawing/2014/main" id="{133774AF-D1CE-4F3C-9D89-4B7368A98DC9}"/>
              </a:ext>
            </a:extLst>
          </p:cNvPr>
          <p:cNvSpPr txBox="1"/>
          <p:nvPr/>
        </p:nvSpPr>
        <p:spPr>
          <a:xfrm>
            <a:off x="870646" y="2838327"/>
            <a:ext cx="5039824" cy="892552"/>
          </a:xfrm>
          <a:prstGeom prst="rect">
            <a:avLst/>
          </a:prstGeom>
          <a:noFill/>
        </p:spPr>
        <p:txBody>
          <a:bodyPr wrap="square" rtlCol="0">
            <a:spAutoFit/>
          </a:bodyPr>
          <a:lstStyle/>
          <a:p>
            <a:pPr marL="457200" indent="-457200" algn="just">
              <a:buFont typeface="Wingdings" panose="05000000000000000000" pitchFamily="2" charset="2"/>
              <a:buChar char="§"/>
            </a:pPr>
            <a:r>
              <a:rPr lang="en-US" sz="2600" dirty="0">
                <a:solidFill>
                  <a:srgbClr val="424642"/>
                </a:solidFill>
                <a:latin typeface="Arial" panose="020B0604020202020204" pitchFamily="34" charset="0"/>
                <a:cs typeface="Arial" panose="020B0604020202020204" pitchFamily="34" charset="0"/>
              </a:rPr>
              <a:t>Các sông quan trọng: Đa-</a:t>
            </a:r>
            <a:r>
              <a:rPr lang="en-US" sz="2600" dirty="0" err="1">
                <a:solidFill>
                  <a:srgbClr val="424642"/>
                </a:solidFill>
                <a:latin typeface="Arial" panose="020B0604020202020204" pitchFamily="34" charset="0"/>
                <a:cs typeface="Arial" panose="020B0604020202020204" pitchFamily="34" charset="0"/>
              </a:rPr>
              <a:t>nuyp</a:t>
            </a:r>
            <a:r>
              <a:rPr lang="en-US" sz="2600" dirty="0">
                <a:solidFill>
                  <a:srgbClr val="424642"/>
                </a:solidFill>
                <a:latin typeface="Arial" panose="020B0604020202020204" pitchFamily="34" charset="0"/>
                <a:cs typeface="Arial" panose="020B0604020202020204" pitchFamily="34" charset="0"/>
              </a:rPr>
              <a:t>, Rai-nơ, Von-</a:t>
            </a:r>
            <a:r>
              <a:rPr lang="en-US" sz="2600" dirty="0" err="1">
                <a:solidFill>
                  <a:srgbClr val="424642"/>
                </a:solidFill>
                <a:latin typeface="Arial" panose="020B0604020202020204" pitchFamily="34" charset="0"/>
                <a:cs typeface="Arial" panose="020B0604020202020204" pitchFamily="34" charset="0"/>
              </a:rPr>
              <a:t>ga.</a:t>
            </a:r>
            <a:endParaRPr lang="en-US" sz="2600" dirty="0">
              <a:solidFill>
                <a:srgbClr val="42464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86BEE4-FF2C-4548-8982-58713D7702B8}"/>
              </a:ext>
            </a:extLst>
          </p:cNvPr>
          <p:cNvSpPr txBox="1"/>
          <p:nvPr/>
        </p:nvSpPr>
        <p:spPr>
          <a:xfrm>
            <a:off x="870645" y="3867067"/>
            <a:ext cx="4994105" cy="1292662"/>
          </a:xfrm>
          <a:prstGeom prst="rect">
            <a:avLst/>
          </a:prstGeom>
          <a:noFill/>
        </p:spPr>
        <p:txBody>
          <a:bodyPr wrap="square" rtlCol="0">
            <a:spAutoFit/>
          </a:bodyPr>
          <a:lstStyle/>
          <a:p>
            <a:pPr marL="457200" indent="-457200" algn="just">
              <a:buFont typeface="Wingdings" panose="05000000000000000000" pitchFamily="2" charset="2"/>
              <a:buChar char="§"/>
            </a:pPr>
            <a:r>
              <a:rPr lang="en-US" sz="2600" dirty="0">
                <a:solidFill>
                  <a:srgbClr val="424642"/>
                </a:solidFill>
                <a:latin typeface="Arial" panose="020B0604020202020204" pitchFamily="34" charset="0"/>
                <a:cs typeface="Arial" panose="020B0604020202020204" pitchFamily="34" charset="0"/>
              </a:rPr>
              <a:t>Sông đổ ra Bắc Băng Dương, đóng băng vào mùa đông.</a:t>
            </a:r>
          </a:p>
        </p:txBody>
      </p:sp>
      <p:sp>
        <p:nvSpPr>
          <p:cNvPr id="10" name="Rectangle 9">
            <a:extLst>
              <a:ext uri="{FF2B5EF4-FFF2-40B4-BE49-F238E27FC236}">
                <a16:creationId xmlns:a16="http://schemas.microsoft.com/office/drawing/2014/main" id="{7EF0FBD0-626F-4E2A-AFC1-C97172416555}"/>
              </a:ext>
            </a:extLst>
          </p:cNvPr>
          <p:cNvSpPr/>
          <p:nvPr/>
        </p:nvSpPr>
        <p:spPr>
          <a:xfrm flipH="1">
            <a:off x="677246" y="2064880"/>
            <a:ext cx="68034" cy="3403464"/>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840682-FFB1-4307-BC1D-0161642D66E0}"/>
              </a:ext>
            </a:extLst>
          </p:cNvPr>
          <p:cNvSpPr/>
          <p:nvPr/>
        </p:nvSpPr>
        <p:spPr>
          <a:xfrm>
            <a:off x="6009652" y="1575274"/>
            <a:ext cx="45719" cy="3942994"/>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CCB085-7F69-4E13-90D1-C2B65EDA9407}"/>
              </a:ext>
            </a:extLst>
          </p:cNvPr>
          <p:cNvSpPr/>
          <p:nvPr/>
        </p:nvSpPr>
        <p:spPr>
          <a:xfrm rot="5400000" flipH="1">
            <a:off x="3309711" y="2822466"/>
            <a:ext cx="63432" cy="5328363"/>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C764E6-D7D5-4B3F-8AD8-2CDC581F5531}"/>
              </a:ext>
            </a:extLst>
          </p:cNvPr>
          <p:cNvSpPr/>
          <p:nvPr/>
        </p:nvSpPr>
        <p:spPr>
          <a:xfrm rot="5400000">
            <a:off x="4869256" y="458869"/>
            <a:ext cx="65667" cy="2298478"/>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048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AA70C3-2AD5-42D6-AC00-5977FEA4DA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D1D4658-32CD-4903-BDA6-7B54EEA4ED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ree, nature, surrounded, hillside&#10;&#10;Description automatically generated">
            <a:extLst>
              <a:ext uri="{FF2B5EF4-FFF2-40B4-BE49-F238E27FC236}">
                <a16:creationId xmlns:a16="http://schemas.microsoft.com/office/drawing/2014/main" id="{7B3651F1-5556-4645-86DB-8AFFA054C0F4}"/>
              </a:ext>
            </a:extLst>
          </p:cNvPr>
          <p:cNvPicPr>
            <a:picLocks noChangeAspect="1"/>
          </p:cNvPicPr>
          <p:nvPr/>
        </p:nvPicPr>
        <p:blipFill rotWithShape="1">
          <a:blip r:embed="rId2">
            <a:extLst>
              <a:ext uri="{28A0092B-C50C-407E-A947-70E740481C1C}">
                <a14:useLocalDpi xmlns:a14="http://schemas.microsoft.com/office/drawing/2010/main" val="0"/>
              </a:ext>
            </a:extLst>
          </a:blip>
          <a:srcRect r="6036"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pic>
        <p:nvPicPr>
          <p:cNvPr id="7" name="Picture 6" descr="A picture containing nature, outdoor, mountain, river&#10;&#10;Description automatically generated">
            <a:extLst>
              <a:ext uri="{FF2B5EF4-FFF2-40B4-BE49-F238E27FC236}">
                <a16:creationId xmlns:a16="http://schemas.microsoft.com/office/drawing/2014/main" id="{676B8620-7211-448F-AD7F-D291C65EF3EC}"/>
              </a:ext>
            </a:extLst>
          </p:cNvPr>
          <p:cNvPicPr>
            <a:picLocks noChangeAspect="1"/>
          </p:cNvPicPr>
          <p:nvPr/>
        </p:nvPicPr>
        <p:blipFill rotWithShape="1">
          <a:blip r:embed="rId3">
            <a:extLst>
              <a:ext uri="{28A0092B-C50C-407E-A947-70E740481C1C}">
                <a14:useLocalDpi xmlns:a14="http://schemas.microsoft.com/office/drawing/2010/main" val="0"/>
              </a:ext>
            </a:extLst>
          </a:blip>
          <a:srcRect l="10017" r="1" b="1"/>
          <a:stretch/>
        </p:blipFill>
        <p:spPr>
          <a:xfrm>
            <a:off x="266700" y="360023"/>
            <a:ext cx="5342805" cy="4453168"/>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
        <p:nvSpPr>
          <p:cNvPr id="10" name="TextBox 9">
            <a:extLst>
              <a:ext uri="{FF2B5EF4-FFF2-40B4-BE49-F238E27FC236}">
                <a16:creationId xmlns:a16="http://schemas.microsoft.com/office/drawing/2014/main" id="{62146922-BCB0-40F7-A41F-81971CF92D42}"/>
              </a:ext>
            </a:extLst>
          </p:cNvPr>
          <p:cNvSpPr txBox="1"/>
          <p:nvPr/>
        </p:nvSpPr>
        <p:spPr>
          <a:xfrm>
            <a:off x="8660184" y="284291"/>
            <a:ext cx="3403477" cy="646331"/>
          </a:xfrm>
          <a:prstGeom prst="rect">
            <a:avLst/>
          </a:prstGeom>
          <a:noFill/>
          <a:ln>
            <a:noFill/>
          </a:ln>
        </p:spPr>
        <p:txBody>
          <a:bodyPr wrap="square" rtlCol="0">
            <a:spAutoFit/>
          </a:bodyPr>
          <a:lstStyle/>
          <a:p>
            <a:pPr algn="r"/>
            <a:r>
              <a:rPr lang="en-US" sz="3600" b="1" dirty="0">
                <a:solidFill>
                  <a:srgbClr val="424642"/>
                </a:solidFill>
                <a:latin typeface="Arial" panose="020B0604020202020204" pitchFamily="34" charset="0"/>
                <a:cs typeface="Arial" panose="020B0604020202020204" pitchFamily="34" charset="0"/>
              </a:rPr>
              <a:t>Sông Rai - nơ</a:t>
            </a:r>
          </a:p>
        </p:txBody>
      </p:sp>
    </p:spTree>
    <p:extLst>
      <p:ext uri="{BB962C8B-B14F-4D97-AF65-F5344CB8AC3E}">
        <p14:creationId xmlns:p14="http://schemas.microsoft.com/office/powerpoint/2010/main" val="299351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C9CF173-7038-443E-B013-BF81FA876CBA}"/>
              </a:ext>
            </a:extLst>
          </p:cNvPr>
          <p:cNvSpPr/>
          <p:nvPr/>
        </p:nvSpPr>
        <p:spPr>
          <a:xfrm>
            <a:off x="-2057400" y="-2"/>
            <a:ext cx="11774186" cy="6858001"/>
          </a:xfrm>
          <a:prstGeom prst="parallelogram">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1DBBE9-8D97-4F60-9BE3-652305FE246B}"/>
              </a:ext>
            </a:extLst>
          </p:cNvPr>
          <p:cNvSpPr txBox="1"/>
          <p:nvPr/>
        </p:nvSpPr>
        <p:spPr>
          <a:xfrm>
            <a:off x="8307861" y="6204316"/>
            <a:ext cx="3098925" cy="523220"/>
          </a:xfrm>
          <a:prstGeom prst="rect">
            <a:avLst/>
          </a:prstGeom>
          <a:noFill/>
        </p:spPr>
        <p:txBody>
          <a:bodyPr wrap="none" rtlCol="0">
            <a:spAutoFit/>
          </a:bodyPr>
          <a:lstStyle/>
          <a:p>
            <a:r>
              <a:rPr lang="en-US" sz="2800" b="1" i="0" dirty="0">
                <a:solidFill>
                  <a:srgbClr val="424642"/>
                </a:solidFill>
                <a:effectLst/>
                <a:latin typeface="Arial" panose="020B0604020202020204" pitchFamily="34" charset="0"/>
                <a:cs typeface="Arial" panose="020B0604020202020204" pitchFamily="34" charset="0"/>
              </a:rPr>
              <a:t>Tháp Eiffel, Pháp</a:t>
            </a:r>
          </a:p>
        </p:txBody>
      </p:sp>
      <p:cxnSp>
        <p:nvCxnSpPr>
          <p:cNvPr id="17" name="Straight Connector 16">
            <a:extLst>
              <a:ext uri="{FF2B5EF4-FFF2-40B4-BE49-F238E27FC236}">
                <a16:creationId xmlns:a16="http://schemas.microsoft.com/office/drawing/2014/main" id="{EAABB5EC-794A-45BD-89A5-FBEE317545A3}"/>
              </a:ext>
            </a:extLst>
          </p:cNvPr>
          <p:cNvCxnSpPr>
            <a:cxnSpLocks/>
          </p:cNvCxnSpPr>
          <p:nvPr/>
        </p:nvCxnSpPr>
        <p:spPr>
          <a:xfrm flipH="1">
            <a:off x="8784272" y="263814"/>
            <a:ext cx="1159609" cy="4547909"/>
          </a:xfrm>
          <a:prstGeom prst="line">
            <a:avLst/>
          </a:prstGeom>
          <a:ln w="57150">
            <a:solidFill>
              <a:srgbClr val="C0601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4D8795-E176-47DE-BCE3-97D252DCB2EE}"/>
              </a:ext>
            </a:extLst>
          </p:cNvPr>
          <p:cNvCxnSpPr>
            <a:cxnSpLocks/>
          </p:cNvCxnSpPr>
          <p:nvPr/>
        </p:nvCxnSpPr>
        <p:spPr>
          <a:xfrm flipH="1">
            <a:off x="4210049" y="263814"/>
            <a:ext cx="5771932" cy="0"/>
          </a:xfrm>
          <a:prstGeom prst="line">
            <a:avLst/>
          </a:prstGeom>
          <a:ln w="57150">
            <a:solidFill>
              <a:srgbClr val="C06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8056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AA70C3-2AD5-42D6-AC00-5977FEA4DA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D1D4658-32CD-4903-BDA6-7B54EEA4ED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y, city, old&#10;&#10;Description automatically generated">
            <a:extLst>
              <a:ext uri="{FF2B5EF4-FFF2-40B4-BE49-F238E27FC236}">
                <a16:creationId xmlns:a16="http://schemas.microsoft.com/office/drawing/2014/main" id="{505B0E1A-AACE-491E-94A6-97CCDA7DA194}"/>
              </a:ext>
            </a:extLst>
          </p:cNvPr>
          <p:cNvPicPr>
            <a:picLocks noChangeAspect="1"/>
          </p:cNvPicPr>
          <p:nvPr/>
        </p:nvPicPr>
        <p:blipFill rotWithShape="1">
          <a:blip r:embed="rId2">
            <a:extLst>
              <a:ext uri="{28A0092B-C50C-407E-A947-70E740481C1C}">
                <a14:useLocalDpi xmlns:a14="http://schemas.microsoft.com/office/drawing/2010/main" val="0"/>
              </a:ext>
            </a:extLst>
          </a:blip>
          <a:srcRect l="8945" r="11573"/>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pic>
        <p:nvPicPr>
          <p:cNvPr id="3" name="Picture 2" descr="A bridge over a river with buildings in the background&#10;&#10;Description automatically generated with low confidence">
            <a:extLst>
              <a:ext uri="{FF2B5EF4-FFF2-40B4-BE49-F238E27FC236}">
                <a16:creationId xmlns:a16="http://schemas.microsoft.com/office/drawing/2014/main" id="{ECE0E0B5-730D-4278-9AC4-3829F5558855}"/>
              </a:ext>
            </a:extLst>
          </p:cNvPr>
          <p:cNvPicPr>
            <a:picLocks noChangeAspect="1"/>
          </p:cNvPicPr>
          <p:nvPr/>
        </p:nvPicPr>
        <p:blipFill rotWithShape="1">
          <a:blip r:embed="rId3">
            <a:extLst>
              <a:ext uri="{28A0092B-C50C-407E-A947-70E740481C1C}">
                <a14:useLocalDpi xmlns:a14="http://schemas.microsoft.com/office/drawing/2010/main" val="0"/>
              </a:ext>
            </a:extLst>
          </a:blip>
          <a:srcRect r="10017" b="1"/>
          <a:stretch/>
        </p:blipFill>
        <p:spPr>
          <a:xfrm>
            <a:off x="266700" y="360023"/>
            <a:ext cx="5342805" cy="4453168"/>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
        <p:nvSpPr>
          <p:cNvPr id="15" name="TextBox 14">
            <a:extLst>
              <a:ext uri="{FF2B5EF4-FFF2-40B4-BE49-F238E27FC236}">
                <a16:creationId xmlns:a16="http://schemas.microsoft.com/office/drawing/2014/main" id="{C60E57E4-91EB-47D5-8F6F-3F2C7B5A8DE7}"/>
              </a:ext>
            </a:extLst>
          </p:cNvPr>
          <p:cNvSpPr txBox="1"/>
          <p:nvPr/>
        </p:nvSpPr>
        <p:spPr>
          <a:xfrm>
            <a:off x="8660184" y="284291"/>
            <a:ext cx="3403477" cy="646331"/>
          </a:xfrm>
          <a:prstGeom prst="rect">
            <a:avLst/>
          </a:prstGeom>
          <a:noFill/>
          <a:ln>
            <a:noFill/>
          </a:ln>
        </p:spPr>
        <p:txBody>
          <a:bodyPr wrap="square" rtlCol="0">
            <a:spAutoFit/>
          </a:bodyPr>
          <a:lstStyle/>
          <a:p>
            <a:pPr algn="r"/>
            <a:r>
              <a:rPr lang="en-US" sz="3600" b="1" dirty="0">
                <a:solidFill>
                  <a:srgbClr val="424642"/>
                </a:solidFill>
                <a:latin typeface="Arial" panose="020B0604020202020204" pitchFamily="34" charset="0"/>
                <a:cs typeface="Arial" panose="020B0604020202020204" pitchFamily="34" charset="0"/>
              </a:rPr>
              <a:t>Sông Vôn - ga</a:t>
            </a:r>
          </a:p>
        </p:txBody>
      </p:sp>
    </p:spTree>
    <p:extLst>
      <p:ext uri="{BB962C8B-B14F-4D97-AF65-F5344CB8AC3E}">
        <p14:creationId xmlns:p14="http://schemas.microsoft.com/office/powerpoint/2010/main" val="1931448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FAA70C3-2AD5-42D6-AC00-5977FEA4DA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D1D4658-32CD-4903-BDA6-7B54EEA4ED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ky, water, outdoor&#10;&#10;Description automatically generated">
            <a:extLst>
              <a:ext uri="{FF2B5EF4-FFF2-40B4-BE49-F238E27FC236}">
                <a16:creationId xmlns:a16="http://schemas.microsoft.com/office/drawing/2014/main" id="{0CDC45D5-979D-4ED6-8D56-272041BBF3FC}"/>
              </a:ext>
            </a:extLst>
          </p:cNvPr>
          <p:cNvPicPr>
            <a:picLocks noChangeAspect="1"/>
          </p:cNvPicPr>
          <p:nvPr/>
        </p:nvPicPr>
        <p:blipFill rotWithShape="1">
          <a:blip r:embed="rId2">
            <a:extLst>
              <a:ext uri="{28A0092B-C50C-407E-A947-70E740481C1C}">
                <a14:useLocalDpi xmlns:a14="http://schemas.microsoft.com/office/drawing/2010/main" val="0"/>
              </a:ext>
            </a:extLst>
          </a:blip>
          <a:srcRect l="2656" r="12562" b="-1"/>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pic>
        <p:nvPicPr>
          <p:cNvPr id="5" name="Picture 4" descr="A bridge over water with a city in the background&#10;&#10;Description automatically generated with medium confidence">
            <a:extLst>
              <a:ext uri="{FF2B5EF4-FFF2-40B4-BE49-F238E27FC236}">
                <a16:creationId xmlns:a16="http://schemas.microsoft.com/office/drawing/2014/main" id="{78135834-2263-4E20-B48D-D7306CB2B3FF}"/>
              </a:ext>
            </a:extLst>
          </p:cNvPr>
          <p:cNvPicPr>
            <a:picLocks noChangeAspect="1"/>
          </p:cNvPicPr>
          <p:nvPr/>
        </p:nvPicPr>
        <p:blipFill rotWithShape="1">
          <a:blip r:embed="rId3">
            <a:extLst>
              <a:ext uri="{28A0092B-C50C-407E-A947-70E740481C1C}">
                <a14:useLocalDpi xmlns:a14="http://schemas.microsoft.com/office/drawing/2010/main" val="0"/>
              </a:ext>
            </a:extLst>
          </a:blip>
          <a:srcRect l="20176" r="38" b="-1"/>
          <a:stretch/>
        </p:blipFill>
        <p:spPr>
          <a:xfrm>
            <a:off x="266700" y="360023"/>
            <a:ext cx="5342805" cy="4453168"/>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
        <p:nvSpPr>
          <p:cNvPr id="9" name="TextBox 8">
            <a:extLst>
              <a:ext uri="{FF2B5EF4-FFF2-40B4-BE49-F238E27FC236}">
                <a16:creationId xmlns:a16="http://schemas.microsoft.com/office/drawing/2014/main" id="{A582E268-FC31-4B2B-83DA-6F81A4A725A7}"/>
              </a:ext>
            </a:extLst>
          </p:cNvPr>
          <p:cNvSpPr txBox="1"/>
          <p:nvPr/>
        </p:nvSpPr>
        <p:spPr>
          <a:xfrm>
            <a:off x="8133348" y="284291"/>
            <a:ext cx="3930314" cy="646331"/>
          </a:xfrm>
          <a:prstGeom prst="rect">
            <a:avLst/>
          </a:prstGeom>
          <a:noFill/>
          <a:ln>
            <a:noFill/>
          </a:ln>
        </p:spPr>
        <p:txBody>
          <a:bodyPr wrap="square" rtlCol="0">
            <a:spAutoFit/>
          </a:bodyPr>
          <a:lstStyle/>
          <a:p>
            <a:pPr algn="r"/>
            <a:r>
              <a:rPr lang="en-US" sz="3600" b="1" dirty="0">
                <a:solidFill>
                  <a:srgbClr val="424642"/>
                </a:solidFill>
                <a:latin typeface="Arial" panose="020B0604020202020204" pitchFamily="34" charset="0"/>
                <a:cs typeface="Arial" panose="020B0604020202020204" pitchFamily="34" charset="0"/>
              </a:rPr>
              <a:t>Sông Đa - </a:t>
            </a:r>
            <a:r>
              <a:rPr lang="en-US" sz="3600" b="1" dirty="0" err="1">
                <a:solidFill>
                  <a:srgbClr val="424642"/>
                </a:solidFill>
                <a:latin typeface="Arial" panose="020B0604020202020204" pitchFamily="34" charset="0"/>
                <a:cs typeface="Arial" panose="020B0604020202020204" pitchFamily="34" charset="0"/>
              </a:rPr>
              <a:t>nuyp</a:t>
            </a:r>
            <a:endParaRPr lang="en-US" sz="3600" b="1" dirty="0">
              <a:solidFill>
                <a:srgbClr val="4246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612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CC9648-1163-4D47-94AF-2C9B8A894077}"/>
              </a:ext>
            </a:extLst>
          </p:cNvPr>
          <p:cNvSpPr txBox="1"/>
          <p:nvPr/>
        </p:nvSpPr>
        <p:spPr>
          <a:xfrm>
            <a:off x="1218461" y="1164472"/>
            <a:ext cx="1914307" cy="584775"/>
          </a:xfrm>
          <a:prstGeom prst="rect">
            <a:avLst/>
          </a:prstGeom>
          <a:noFill/>
        </p:spPr>
        <p:txBody>
          <a:bodyPr wrap="none" rtlCol="0">
            <a:spAutoFit/>
          </a:bodyPr>
          <a:lstStyle/>
          <a:p>
            <a:r>
              <a:rPr lang="en-US" sz="3200" b="1" dirty="0">
                <a:solidFill>
                  <a:srgbClr val="424642"/>
                </a:solidFill>
                <a:latin typeface="Arial" panose="020B0604020202020204" pitchFamily="34" charset="0"/>
                <a:cs typeface="Arial" panose="020B0604020202020204" pitchFamily="34" charset="0"/>
              </a:rPr>
              <a:t>Thực vật</a:t>
            </a:r>
          </a:p>
        </p:txBody>
      </p:sp>
      <p:sp>
        <p:nvSpPr>
          <p:cNvPr id="10" name="Rectangle 9">
            <a:extLst>
              <a:ext uri="{FF2B5EF4-FFF2-40B4-BE49-F238E27FC236}">
                <a16:creationId xmlns:a16="http://schemas.microsoft.com/office/drawing/2014/main" id="{A3FCC25B-DA2B-4A1D-A22A-20E16ED9902F}"/>
              </a:ext>
            </a:extLst>
          </p:cNvPr>
          <p:cNvSpPr/>
          <p:nvPr/>
        </p:nvSpPr>
        <p:spPr>
          <a:xfrm>
            <a:off x="150005" y="973288"/>
            <a:ext cx="1028700" cy="1028700"/>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eciduous tree with solid fill">
            <a:extLst>
              <a:ext uri="{FF2B5EF4-FFF2-40B4-BE49-F238E27FC236}">
                <a16:creationId xmlns:a16="http://schemas.microsoft.com/office/drawing/2014/main" id="{BCB0717C-91CF-4957-BBAA-5D9F22EDBFC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3957" y="1076461"/>
            <a:ext cx="760795" cy="760795"/>
          </a:xfrm>
          <a:prstGeom prst="rect">
            <a:avLst/>
          </a:prstGeom>
        </p:spPr>
      </p:pic>
      <p:sp>
        <p:nvSpPr>
          <p:cNvPr id="12" name="TextBox 11">
            <a:extLst>
              <a:ext uri="{FF2B5EF4-FFF2-40B4-BE49-F238E27FC236}">
                <a16:creationId xmlns:a16="http://schemas.microsoft.com/office/drawing/2014/main" id="{766B19D3-0404-4284-B60E-D54A225ABB6D}"/>
              </a:ext>
            </a:extLst>
          </p:cNvPr>
          <p:cNvSpPr txBox="1"/>
          <p:nvPr/>
        </p:nvSpPr>
        <p:spPr>
          <a:xfrm>
            <a:off x="95250" y="226143"/>
            <a:ext cx="9974240" cy="646331"/>
          </a:xfrm>
          <a:prstGeom prst="rect">
            <a:avLst/>
          </a:prstGeom>
          <a:noFill/>
          <a:ln>
            <a:noFill/>
          </a:ln>
        </p:spPr>
        <p:txBody>
          <a:bodyPr wrap="square" rtlCol="0">
            <a:spAutoFit/>
          </a:bodyPr>
          <a:lstStyle/>
          <a:p>
            <a:pPr algn="just"/>
            <a:r>
              <a:rPr lang="en-US" sz="3600" b="1" dirty="0">
                <a:solidFill>
                  <a:srgbClr val="C06014"/>
                </a:solidFill>
                <a:latin typeface="Arial" panose="020B0604020202020204" pitchFamily="34" charset="0"/>
                <a:cs typeface="Arial" panose="020B0604020202020204" pitchFamily="34" charset="0"/>
              </a:rPr>
              <a:t>II. KHÍ HẬU, SÔNG NGÒI, THỰC VẬT</a:t>
            </a:r>
          </a:p>
        </p:txBody>
      </p:sp>
      <p:pic>
        <p:nvPicPr>
          <p:cNvPr id="13" name="Picture 12" descr="Map&#10;&#10;Description automatically generated">
            <a:extLst>
              <a:ext uri="{FF2B5EF4-FFF2-40B4-BE49-F238E27FC236}">
                <a16:creationId xmlns:a16="http://schemas.microsoft.com/office/drawing/2014/main" id="{33E983F1-7EF6-406F-A1FE-8AB0DD0ECDF2}"/>
              </a:ext>
            </a:extLst>
          </p:cNvPr>
          <p:cNvPicPr>
            <a:picLocks noChangeAspect="1"/>
          </p:cNvPicPr>
          <p:nvPr/>
        </p:nvPicPr>
        <p:blipFill rotWithShape="1">
          <a:blip r:embed="rId4">
            <a:extLst>
              <a:ext uri="{28A0092B-C50C-407E-A947-70E740481C1C}">
                <a14:useLocalDpi xmlns:a14="http://schemas.microsoft.com/office/drawing/2010/main" val="0"/>
              </a:ext>
            </a:extLst>
          </a:blip>
          <a:srcRect t="2760" b="5935"/>
          <a:stretch/>
        </p:blipFill>
        <p:spPr>
          <a:xfrm>
            <a:off x="6419859" y="973288"/>
            <a:ext cx="5488184" cy="5799866"/>
          </a:xfrm>
          <a:prstGeom prst="rect">
            <a:avLst/>
          </a:prstGeom>
        </p:spPr>
      </p:pic>
    </p:spTree>
    <p:extLst>
      <p:ext uri="{BB962C8B-B14F-4D97-AF65-F5344CB8AC3E}">
        <p14:creationId xmlns:p14="http://schemas.microsoft.com/office/powerpoint/2010/main" val="26896477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9D19D2-AF7C-4B52-9548-7F6F55269D6D}"/>
              </a:ext>
            </a:extLst>
          </p:cNvPr>
          <p:cNvSpPr/>
          <p:nvPr/>
        </p:nvSpPr>
        <p:spPr>
          <a:xfrm>
            <a:off x="304800" y="952499"/>
            <a:ext cx="4895850" cy="5105700"/>
          </a:xfrm>
          <a:prstGeom prst="rect">
            <a:avLst/>
          </a:prstGeom>
          <a:noFill/>
          <a:ln w="38100">
            <a:solidFill>
              <a:srgbClr val="5361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DE49E2-E679-4A61-A510-48B973C86B0F}"/>
              </a:ext>
            </a:extLst>
          </p:cNvPr>
          <p:cNvSpPr txBox="1"/>
          <p:nvPr/>
        </p:nvSpPr>
        <p:spPr>
          <a:xfrm>
            <a:off x="800102" y="988530"/>
            <a:ext cx="4247552" cy="1330364"/>
          </a:xfrm>
          <a:prstGeom prst="rect">
            <a:avLst/>
          </a:prstGeom>
          <a:noFill/>
        </p:spPr>
        <p:txBody>
          <a:bodyPr wrap="square" rtlCol="0">
            <a:spAutoFit/>
          </a:bodyPr>
          <a:lstStyle/>
          <a:p>
            <a:pPr marL="0" marR="0" algn="just">
              <a:lnSpc>
                <a:spcPct val="115000"/>
              </a:lnSpc>
              <a:spcBef>
                <a:spcPts val="0"/>
              </a:spcBef>
              <a:spcAft>
                <a:spcPts val="0"/>
              </a:spcAft>
              <a:tabLst>
                <a:tab pos="104775" algn="l"/>
              </a:tabLst>
            </a:pPr>
            <a:r>
              <a:rPr lang="en-US" sz="2400" b="1" dirty="0">
                <a:solidFill>
                  <a:srgbClr val="424642"/>
                </a:solidFill>
                <a:effectLst/>
                <a:latin typeface="Arial" panose="020B0604020202020204" pitchFamily="34" charset="0"/>
                <a:ea typeface="Calibri" panose="020F0502020204030204" pitchFamily="34" charset="0"/>
                <a:cs typeface="Arial" panose="020B0604020202020204" pitchFamily="34" charset="0"/>
              </a:rPr>
              <a:t>Hãy gắn thẻ có hình các thảm thực vật tương ứng vào bản đồ trống thích hợp</a:t>
            </a:r>
            <a:endParaRPr lang="en-US" sz="2400" b="1"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Arrow: Striped Right 5">
            <a:extLst>
              <a:ext uri="{FF2B5EF4-FFF2-40B4-BE49-F238E27FC236}">
                <a16:creationId xmlns:a16="http://schemas.microsoft.com/office/drawing/2014/main" id="{4D4FBA52-F442-4BAA-B843-9C6EFCE24559}"/>
              </a:ext>
            </a:extLst>
          </p:cNvPr>
          <p:cNvSpPr/>
          <p:nvPr/>
        </p:nvSpPr>
        <p:spPr>
          <a:xfrm>
            <a:off x="494703" y="1126760"/>
            <a:ext cx="286348" cy="244840"/>
          </a:xfrm>
          <a:prstGeom prst="stripedRightArrow">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TextBox 7">
            <a:extLst>
              <a:ext uri="{FF2B5EF4-FFF2-40B4-BE49-F238E27FC236}">
                <a16:creationId xmlns:a16="http://schemas.microsoft.com/office/drawing/2014/main" id="{20BD7C95-9A74-42BF-907D-BA39AA182981}"/>
              </a:ext>
            </a:extLst>
          </p:cNvPr>
          <p:cNvSpPr txBox="1"/>
          <p:nvPr/>
        </p:nvSpPr>
        <p:spPr>
          <a:xfrm>
            <a:off x="465627" y="5445938"/>
            <a:ext cx="4533901" cy="461665"/>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rgbClr val="424642"/>
                </a:solidFill>
                <a:effectLst/>
                <a:latin typeface="Arial" panose="020B0604020202020204" pitchFamily="34" charset="0"/>
                <a:ea typeface="Calibri" panose="020F0502020204030204" pitchFamily="34" charset="0"/>
                <a:cs typeface="Arial" panose="020B0604020202020204" pitchFamily="34" charset="0"/>
              </a:rPr>
              <a:t>Thời gian: 1 phút</a:t>
            </a:r>
            <a:endParaRPr lang="en-US" sz="2400" dirty="0">
              <a:solidFill>
                <a:srgbClr val="42464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F9B83E9A-8554-411C-A763-F9AA7344E281}"/>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p&#10;&#10;Description automatically generated">
            <a:extLst>
              <a:ext uri="{FF2B5EF4-FFF2-40B4-BE49-F238E27FC236}">
                <a16:creationId xmlns:a16="http://schemas.microsoft.com/office/drawing/2014/main" id="{E9AAECC2-7692-4E8B-8DCF-0D976E9E7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189" y="968133"/>
            <a:ext cx="6403806" cy="5603331"/>
          </a:xfrm>
          <a:prstGeom prst="rect">
            <a:avLst/>
          </a:prstGeom>
        </p:spPr>
      </p:pic>
      <p:sp>
        <p:nvSpPr>
          <p:cNvPr id="14" name="TextBox 13">
            <a:extLst>
              <a:ext uri="{FF2B5EF4-FFF2-40B4-BE49-F238E27FC236}">
                <a16:creationId xmlns:a16="http://schemas.microsoft.com/office/drawing/2014/main" id="{D6168619-065A-418E-8777-E8BE257BB71C}"/>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15" name="TextBox 14">
            <a:extLst>
              <a:ext uri="{FF2B5EF4-FFF2-40B4-BE49-F238E27FC236}">
                <a16:creationId xmlns:a16="http://schemas.microsoft.com/office/drawing/2014/main" id="{F20181EE-4EEE-4F84-B708-B1B331E97148}"/>
              </a:ext>
            </a:extLst>
          </p:cNvPr>
          <p:cNvSpPr txBox="1"/>
          <p:nvPr/>
        </p:nvSpPr>
        <p:spPr>
          <a:xfrm>
            <a:off x="1151488" y="2636997"/>
            <a:ext cx="3852337" cy="461665"/>
          </a:xfrm>
          <a:prstGeom prst="rect">
            <a:avLst/>
          </a:prstGeom>
          <a:noFill/>
        </p:spPr>
        <p:txBody>
          <a:bodyPr wrap="none" rtlCol="0">
            <a:spAutoFit/>
          </a:bodyPr>
          <a:lstStyle/>
          <a:p>
            <a:r>
              <a:rPr lang="en-US" sz="2400" dirty="0">
                <a:solidFill>
                  <a:srgbClr val="424642"/>
                </a:solidFill>
                <a:latin typeface="Arial" panose="020B0604020202020204" pitchFamily="34" charset="0"/>
                <a:cs typeface="Arial" panose="020B0604020202020204" pitchFamily="34" charset="0"/>
              </a:rPr>
              <a:t>Rừng lá cứng địa trung hải</a:t>
            </a:r>
          </a:p>
        </p:txBody>
      </p:sp>
      <p:sp>
        <p:nvSpPr>
          <p:cNvPr id="16" name="TextBox 15">
            <a:extLst>
              <a:ext uri="{FF2B5EF4-FFF2-40B4-BE49-F238E27FC236}">
                <a16:creationId xmlns:a16="http://schemas.microsoft.com/office/drawing/2014/main" id="{C5D2649A-6212-499C-A87D-9EA33DFFFE4D}"/>
              </a:ext>
            </a:extLst>
          </p:cNvPr>
          <p:cNvSpPr txBox="1"/>
          <p:nvPr/>
        </p:nvSpPr>
        <p:spPr>
          <a:xfrm>
            <a:off x="1166825" y="3284622"/>
            <a:ext cx="1846980" cy="461665"/>
          </a:xfrm>
          <a:prstGeom prst="rect">
            <a:avLst/>
          </a:prstGeom>
          <a:noFill/>
        </p:spPr>
        <p:txBody>
          <a:bodyPr wrap="none" rtlCol="0">
            <a:spAutoFit/>
          </a:bodyPr>
          <a:lstStyle/>
          <a:p>
            <a:r>
              <a:rPr lang="en-US" sz="2400" dirty="0">
                <a:solidFill>
                  <a:srgbClr val="424642"/>
                </a:solidFill>
                <a:latin typeface="Arial" panose="020B0604020202020204" pitchFamily="34" charset="0"/>
                <a:cs typeface="Arial" panose="020B0604020202020204" pitchFamily="34" charset="0"/>
              </a:rPr>
              <a:t>Rừng lá kim</a:t>
            </a:r>
          </a:p>
        </p:txBody>
      </p:sp>
      <p:sp>
        <p:nvSpPr>
          <p:cNvPr id="17" name="TextBox 16">
            <a:extLst>
              <a:ext uri="{FF2B5EF4-FFF2-40B4-BE49-F238E27FC236}">
                <a16:creationId xmlns:a16="http://schemas.microsoft.com/office/drawing/2014/main" id="{2421F710-687C-44DA-B069-D226293E3FD5}"/>
              </a:ext>
            </a:extLst>
          </p:cNvPr>
          <p:cNvSpPr txBox="1"/>
          <p:nvPr/>
        </p:nvSpPr>
        <p:spPr>
          <a:xfrm>
            <a:off x="1166825" y="3951039"/>
            <a:ext cx="1984839" cy="461665"/>
          </a:xfrm>
          <a:prstGeom prst="rect">
            <a:avLst/>
          </a:prstGeom>
          <a:noFill/>
        </p:spPr>
        <p:txBody>
          <a:bodyPr wrap="none" rtlCol="0">
            <a:spAutoFit/>
          </a:bodyPr>
          <a:lstStyle/>
          <a:p>
            <a:r>
              <a:rPr lang="en-US" sz="2400" dirty="0">
                <a:solidFill>
                  <a:srgbClr val="424642"/>
                </a:solidFill>
                <a:latin typeface="Arial" panose="020B0604020202020204" pitchFamily="34" charset="0"/>
                <a:cs typeface="Arial" panose="020B0604020202020204" pitchFamily="34" charset="0"/>
              </a:rPr>
              <a:t>Rừng lá rộng</a:t>
            </a:r>
          </a:p>
        </p:txBody>
      </p:sp>
      <p:sp>
        <p:nvSpPr>
          <p:cNvPr id="18" name="TextBox 17">
            <a:extLst>
              <a:ext uri="{FF2B5EF4-FFF2-40B4-BE49-F238E27FC236}">
                <a16:creationId xmlns:a16="http://schemas.microsoft.com/office/drawing/2014/main" id="{656BB108-8F73-4E82-BB17-5599E6CBDFFB}"/>
              </a:ext>
            </a:extLst>
          </p:cNvPr>
          <p:cNvSpPr txBox="1"/>
          <p:nvPr/>
        </p:nvSpPr>
        <p:spPr>
          <a:xfrm>
            <a:off x="1166825" y="4590206"/>
            <a:ext cx="1983235" cy="461665"/>
          </a:xfrm>
          <a:prstGeom prst="rect">
            <a:avLst/>
          </a:prstGeom>
          <a:noFill/>
        </p:spPr>
        <p:txBody>
          <a:bodyPr wrap="none" rtlCol="0">
            <a:spAutoFit/>
          </a:bodyPr>
          <a:lstStyle/>
          <a:p>
            <a:r>
              <a:rPr lang="en-US" sz="2400" dirty="0">
                <a:solidFill>
                  <a:srgbClr val="424642"/>
                </a:solidFill>
                <a:latin typeface="Arial" panose="020B0604020202020204" pitchFamily="34" charset="0"/>
                <a:cs typeface="Arial" panose="020B0604020202020204" pitchFamily="34" charset="0"/>
              </a:rPr>
              <a:t>Thảo nguyên</a:t>
            </a:r>
          </a:p>
        </p:txBody>
      </p:sp>
      <p:pic>
        <p:nvPicPr>
          <p:cNvPr id="21" name="Picture 20" descr="A group of trees&#10;&#10;Description automatically generated with low confidence">
            <a:extLst>
              <a:ext uri="{FF2B5EF4-FFF2-40B4-BE49-F238E27FC236}">
                <a16:creationId xmlns:a16="http://schemas.microsoft.com/office/drawing/2014/main" id="{866D2201-7A7D-485C-9C17-F0FD5F82BDE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1729" b="96859" l="3282" r="29536"/>
                    </a14:imgEffect>
                  </a14:imgLayer>
                </a14:imgProps>
              </a:ext>
              <a:ext uri="{28A0092B-C50C-407E-A947-70E740481C1C}">
                <a14:useLocalDpi xmlns:a14="http://schemas.microsoft.com/office/drawing/2010/main" val="0"/>
              </a:ext>
            </a:extLst>
          </a:blip>
          <a:srcRect t="68588" r="67182"/>
          <a:stretch/>
        </p:blipFill>
        <p:spPr>
          <a:xfrm>
            <a:off x="410376" y="3784456"/>
            <a:ext cx="741112" cy="704039"/>
          </a:xfrm>
          <a:prstGeom prst="rect">
            <a:avLst/>
          </a:prstGeom>
        </p:spPr>
      </p:pic>
      <p:pic>
        <p:nvPicPr>
          <p:cNvPr id="23" name="Picture 22" descr="Diagram&#10;&#10;Description automatically generated">
            <a:extLst>
              <a:ext uri="{FF2B5EF4-FFF2-40B4-BE49-F238E27FC236}">
                <a16:creationId xmlns:a16="http://schemas.microsoft.com/office/drawing/2014/main" id="{B86DA97C-F41B-49C2-B371-6936D6B6AD27}"/>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17069" b="50588" l="67250" r="80140">
                        <a14:foregroundMark x1="74045" y1="17069" x2="74045" y2="17069"/>
                      </a14:backgroundRemoval>
                    </a14:imgEffect>
                  </a14:imgLayer>
                </a14:imgProps>
              </a:ext>
              <a:ext uri="{28A0092B-C50C-407E-A947-70E740481C1C}">
                <a14:useLocalDpi xmlns:a14="http://schemas.microsoft.com/office/drawing/2010/main" val="0"/>
              </a:ext>
            </a:extLst>
          </a:blip>
          <a:srcRect l="65664" t="14414" r="18231" b="45374"/>
          <a:stretch/>
        </p:blipFill>
        <p:spPr>
          <a:xfrm>
            <a:off x="623032" y="3012019"/>
            <a:ext cx="354140" cy="833962"/>
          </a:xfrm>
          <a:prstGeom prst="rect">
            <a:avLst/>
          </a:prstGeom>
        </p:spPr>
      </p:pic>
      <p:pic>
        <p:nvPicPr>
          <p:cNvPr id="25" name="Picture 24" descr="Diagram&#10;&#10;Description automatically generated">
            <a:extLst>
              <a:ext uri="{FF2B5EF4-FFF2-40B4-BE49-F238E27FC236}">
                <a16:creationId xmlns:a16="http://schemas.microsoft.com/office/drawing/2014/main" id="{81ED7638-6B2B-4CF8-A4E0-BA2759B2EC10}"/>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87027" b="98559" l="36914" r="52861"/>
                    </a14:imgEffect>
                  </a14:imgLayer>
                </a14:imgProps>
              </a:ext>
              <a:ext uri="{28A0092B-C50C-407E-A947-70E740481C1C}">
                <a14:useLocalDpi xmlns:a14="http://schemas.microsoft.com/office/drawing/2010/main" val="0"/>
              </a:ext>
            </a:extLst>
          </a:blip>
          <a:srcRect l="34921" t="85586" r="45146"/>
          <a:stretch/>
        </p:blipFill>
        <p:spPr>
          <a:xfrm>
            <a:off x="431540" y="4468164"/>
            <a:ext cx="855840" cy="583707"/>
          </a:xfrm>
          <a:prstGeom prst="rect">
            <a:avLst/>
          </a:prstGeom>
        </p:spPr>
      </p:pic>
      <p:pic>
        <p:nvPicPr>
          <p:cNvPr id="27" name="Picture 26" descr="A picture containing background pattern&#10;&#10;Description automatically generated">
            <a:extLst>
              <a:ext uri="{FF2B5EF4-FFF2-40B4-BE49-F238E27FC236}">
                <a16:creationId xmlns:a16="http://schemas.microsoft.com/office/drawing/2014/main" id="{3B4E3888-9B39-48B3-8DD3-2AA0D65DF36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54139" r="64905" b="8817"/>
          <a:stretch/>
        </p:blipFill>
        <p:spPr>
          <a:xfrm>
            <a:off x="523994" y="2469895"/>
            <a:ext cx="513875" cy="542414"/>
          </a:xfrm>
          <a:prstGeom prst="rect">
            <a:avLst/>
          </a:prstGeom>
        </p:spPr>
      </p:pic>
    </p:spTree>
    <p:extLst>
      <p:ext uri="{BB962C8B-B14F-4D97-AF65-F5344CB8AC3E}">
        <p14:creationId xmlns:p14="http://schemas.microsoft.com/office/powerpoint/2010/main" val="33912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50" fill="hold"/>
                                        <p:tgtEl>
                                          <p:spTgt spid="4"/>
                                        </p:tgtEl>
                                        <p:attrNameLst>
                                          <p:attrName>ppt_x</p:attrName>
                                        </p:attrNameLst>
                                      </p:cBhvr>
                                      <p:tavLst>
                                        <p:tav tm="0">
                                          <p:val>
                                            <p:strVal val="0-#ppt_w/2"/>
                                          </p:val>
                                        </p:tav>
                                        <p:tav tm="100000">
                                          <p:val>
                                            <p:strVal val="#ppt_x"/>
                                          </p:val>
                                        </p:tav>
                                      </p:tavLst>
                                    </p:anim>
                                    <p:anim calcmode="lin" valueType="num">
                                      <p:cBhvr additive="base">
                                        <p:cTn id="20" dur="25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0-#ppt_w/2"/>
                                          </p:val>
                                        </p:tav>
                                        <p:tav tm="100000">
                                          <p:val>
                                            <p:strVal val="#ppt_x"/>
                                          </p:val>
                                        </p:tav>
                                      </p:tavLst>
                                    </p:anim>
                                    <p:anim calcmode="lin" valueType="num">
                                      <p:cBhvr additive="base">
                                        <p:cTn id="24" dur="25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50" fill="hold"/>
                                        <p:tgtEl>
                                          <p:spTgt spid="15"/>
                                        </p:tgtEl>
                                        <p:attrNameLst>
                                          <p:attrName>ppt_x</p:attrName>
                                        </p:attrNameLst>
                                      </p:cBhvr>
                                      <p:tavLst>
                                        <p:tav tm="0">
                                          <p:val>
                                            <p:strVal val="0-#ppt_w/2"/>
                                          </p:val>
                                        </p:tav>
                                        <p:tav tm="100000">
                                          <p:val>
                                            <p:strVal val="#ppt_x"/>
                                          </p:val>
                                        </p:tav>
                                      </p:tavLst>
                                    </p:anim>
                                    <p:anim calcmode="lin" valueType="num">
                                      <p:cBhvr additive="base">
                                        <p:cTn id="32" dur="25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0-#ppt_w/2"/>
                                          </p:val>
                                        </p:tav>
                                        <p:tav tm="100000">
                                          <p:val>
                                            <p:strVal val="#ppt_x"/>
                                          </p:val>
                                        </p:tav>
                                      </p:tavLst>
                                    </p:anim>
                                    <p:anim calcmode="lin" valueType="num">
                                      <p:cBhvr additive="base">
                                        <p:cTn id="36" dur="25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50" fill="hold"/>
                                        <p:tgtEl>
                                          <p:spTgt spid="17"/>
                                        </p:tgtEl>
                                        <p:attrNameLst>
                                          <p:attrName>ppt_x</p:attrName>
                                        </p:attrNameLst>
                                      </p:cBhvr>
                                      <p:tavLst>
                                        <p:tav tm="0">
                                          <p:val>
                                            <p:strVal val="0-#ppt_w/2"/>
                                          </p:val>
                                        </p:tav>
                                        <p:tav tm="100000">
                                          <p:val>
                                            <p:strVal val="#ppt_x"/>
                                          </p:val>
                                        </p:tav>
                                      </p:tavLst>
                                    </p:anim>
                                    <p:anim calcmode="lin" valueType="num">
                                      <p:cBhvr additive="base">
                                        <p:cTn id="40" dur="25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50" fill="hold"/>
                                        <p:tgtEl>
                                          <p:spTgt spid="18"/>
                                        </p:tgtEl>
                                        <p:attrNameLst>
                                          <p:attrName>ppt_x</p:attrName>
                                        </p:attrNameLst>
                                      </p:cBhvr>
                                      <p:tavLst>
                                        <p:tav tm="0">
                                          <p:val>
                                            <p:strVal val="0-#ppt_w/2"/>
                                          </p:val>
                                        </p:tav>
                                        <p:tav tm="100000">
                                          <p:val>
                                            <p:strVal val="#ppt_x"/>
                                          </p:val>
                                        </p:tav>
                                      </p:tavLst>
                                    </p:anim>
                                    <p:anim calcmode="lin" valueType="num">
                                      <p:cBhvr additive="base">
                                        <p:cTn id="44" dur="25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50" fill="hold"/>
                                        <p:tgtEl>
                                          <p:spTgt spid="21"/>
                                        </p:tgtEl>
                                        <p:attrNameLst>
                                          <p:attrName>ppt_x</p:attrName>
                                        </p:attrNameLst>
                                      </p:cBhvr>
                                      <p:tavLst>
                                        <p:tav tm="0">
                                          <p:val>
                                            <p:strVal val="0-#ppt_w/2"/>
                                          </p:val>
                                        </p:tav>
                                        <p:tav tm="100000">
                                          <p:val>
                                            <p:strVal val="#ppt_x"/>
                                          </p:val>
                                        </p:tav>
                                      </p:tavLst>
                                    </p:anim>
                                    <p:anim calcmode="lin" valueType="num">
                                      <p:cBhvr additive="base">
                                        <p:cTn id="48" dur="25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250" fill="hold"/>
                                        <p:tgtEl>
                                          <p:spTgt spid="23"/>
                                        </p:tgtEl>
                                        <p:attrNameLst>
                                          <p:attrName>ppt_x</p:attrName>
                                        </p:attrNameLst>
                                      </p:cBhvr>
                                      <p:tavLst>
                                        <p:tav tm="0">
                                          <p:val>
                                            <p:strVal val="0-#ppt_w/2"/>
                                          </p:val>
                                        </p:tav>
                                        <p:tav tm="100000">
                                          <p:val>
                                            <p:strVal val="#ppt_x"/>
                                          </p:val>
                                        </p:tav>
                                      </p:tavLst>
                                    </p:anim>
                                    <p:anim calcmode="lin" valueType="num">
                                      <p:cBhvr additive="base">
                                        <p:cTn id="52" dur="25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250" fill="hold"/>
                                        <p:tgtEl>
                                          <p:spTgt spid="25"/>
                                        </p:tgtEl>
                                        <p:attrNameLst>
                                          <p:attrName>ppt_x</p:attrName>
                                        </p:attrNameLst>
                                      </p:cBhvr>
                                      <p:tavLst>
                                        <p:tav tm="0">
                                          <p:val>
                                            <p:strVal val="0-#ppt_w/2"/>
                                          </p:val>
                                        </p:tav>
                                        <p:tav tm="100000">
                                          <p:val>
                                            <p:strVal val="#ppt_x"/>
                                          </p:val>
                                        </p:tav>
                                      </p:tavLst>
                                    </p:anim>
                                    <p:anim calcmode="lin" valueType="num">
                                      <p:cBhvr additive="base">
                                        <p:cTn id="56" dur="25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250" fill="hold"/>
                                        <p:tgtEl>
                                          <p:spTgt spid="27"/>
                                        </p:tgtEl>
                                        <p:attrNameLst>
                                          <p:attrName>ppt_x</p:attrName>
                                        </p:attrNameLst>
                                      </p:cBhvr>
                                      <p:tavLst>
                                        <p:tav tm="0">
                                          <p:val>
                                            <p:strVal val="0-#ppt_w/2"/>
                                          </p:val>
                                        </p:tav>
                                        <p:tav tm="100000">
                                          <p:val>
                                            <p:strVal val="#ppt_x"/>
                                          </p:val>
                                        </p:tav>
                                      </p:tavLst>
                                    </p:anim>
                                    <p:anim calcmode="lin" valueType="num">
                                      <p:cBhvr additive="base">
                                        <p:cTn id="60"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8" grpId="0"/>
      <p:bldP spid="12" grpId="0" animBg="1"/>
      <p:bldP spid="14"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B83E9A-8554-411C-A763-F9AA7344E281}"/>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p&#10;&#10;Description automatically generated">
            <a:extLst>
              <a:ext uri="{FF2B5EF4-FFF2-40B4-BE49-F238E27FC236}">
                <a16:creationId xmlns:a16="http://schemas.microsoft.com/office/drawing/2014/main" id="{E9AAECC2-7692-4E8B-8DCF-0D976E9E7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188" y="1563588"/>
            <a:ext cx="5945995" cy="5202746"/>
          </a:xfrm>
          <a:prstGeom prst="rect">
            <a:avLst/>
          </a:prstGeom>
        </p:spPr>
      </p:pic>
      <p:sp>
        <p:nvSpPr>
          <p:cNvPr id="14" name="TextBox 13">
            <a:extLst>
              <a:ext uri="{FF2B5EF4-FFF2-40B4-BE49-F238E27FC236}">
                <a16:creationId xmlns:a16="http://schemas.microsoft.com/office/drawing/2014/main" id="{D6168619-065A-418E-8777-E8BE257BB71C}"/>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pic>
        <p:nvPicPr>
          <p:cNvPr id="19" name="Picture 18" descr="Map&#10;&#10;Description automatically generated">
            <a:extLst>
              <a:ext uri="{FF2B5EF4-FFF2-40B4-BE49-F238E27FC236}">
                <a16:creationId xmlns:a16="http://schemas.microsoft.com/office/drawing/2014/main" id="{A2CD2079-7FD1-40F1-9056-8B8A179A4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6" y="1563589"/>
            <a:ext cx="5945994" cy="5202746"/>
          </a:xfrm>
          <a:prstGeom prst="rect">
            <a:avLst/>
          </a:prstGeom>
        </p:spPr>
      </p:pic>
      <p:sp>
        <p:nvSpPr>
          <p:cNvPr id="3" name="Rectangle: Rounded Corners 2">
            <a:extLst>
              <a:ext uri="{FF2B5EF4-FFF2-40B4-BE49-F238E27FC236}">
                <a16:creationId xmlns:a16="http://schemas.microsoft.com/office/drawing/2014/main" id="{026B2923-C686-4388-AC9F-5BF403A56B5E}"/>
              </a:ext>
            </a:extLst>
          </p:cNvPr>
          <p:cNvSpPr/>
          <p:nvPr/>
        </p:nvSpPr>
        <p:spPr>
          <a:xfrm>
            <a:off x="2175619" y="858931"/>
            <a:ext cx="1903751" cy="569626"/>
          </a:xfrm>
          <a:prstGeom prst="roundRect">
            <a:avLst/>
          </a:prstGeom>
          <a:noFill/>
          <a:ln w="28575">
            <a:solidFill>
              <a:srgbClr val="5361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36162"/>
                </a:solidFill>
                <a:latin typeface="Arial" panose="020B0604020202020204" pitchFamily="34" charset="0"/>
                <a:cs typeface="Arial" panose="020B0604020202020204" pitchFamily="34" charset="0"/>
              </a:rPr>
              <a:t>NHÓM 1</a:t>
            </a:r>
          </a:p>
        </p:txBody>
      </p:sp>
      <p:sp>
        <p:nvSpPr>
          <p:cNvPr id="8" name="Rectangle: Rounded Corners 7">
            <a:extLst>
              <a:ext uri="{FF2B5EF4-FFF2-40B4-BE49-F238E27FC236}">
                <a16:creationId xmlns:a16="http://schemas.microsoft.com/office/drawing/2014/main" id="{CF719D99-4131-4163-BEBA-203A3D6A8069}"/>
              </a:ext>
            </a:extLst>
          </p:cNvPr>
          <p:cNvSpPr/>
          <p:nvPr/>
        </p:nvSpPr>
        <p:spPr>
          <a:xfrm>
            <a:off x="8563927" y="858931"/>
            <a:ext cx="1903751" cy="569626"/>
          </a:xfrm>
          <a:prstGeom prst="roundRect">
            <a:avLst/>
          </a:prstGeom>
          <a:noFill/>
          <a:ln w="28575">
            <a:solidFill>
              <a:srgbClr val="5361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36162"/>
                </a:solidFill>
                <a:latin typeface="Arial" panose="020B0604020202020204" pitchFamily="34" charset="0"/>
                <a:cs typeface="Arial" panose="020B0604020202020204" pitchFamily="34" charset="0"/>
              </a:rPr>
              <a:t>NHÓM 2</a:t>
            </a:r>
          </a:p>
        </p:txBody>
      </p:sp>
    </p:spTree>
    <p:extLst>
      <p:ext uri="{BB962C8B-B14F-4D97-AF65-F5344CB8AC3E}">
        <p14:creationId xmlns:p14="http://schemas.microsoft.com/office/powerpoint/2010/main" val="2410173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A390C-FC38-4EB3-BF72-4133FCDEE327}"/>
              </a:ext>
            </a:extLst>
          </p:cNvPr>
          <p:cNvSpPr/>
          <p:nvPr/>
        </p:nvSpPr>
        <p:spPr>
          <a:xfrm>
            <a:off x="0" y="0"/>
            <a:ext cx="12192000" cy="723900"/>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A37A75-6D39-46F8-8FF2-573EF6918AE3}"/>
              </a:ext>
            </a:extLst>
          </p:cNvPr>
          <p:cNvSpPr txBox="1"/>
          <p:nvPr/>
        </p:nvSpPr>
        <p:spPr>
          <a:xfrm>
            <a:off x="3127495" y="69562"/>
            <a:ext cx="593701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TÔI LÀ CHUYÊN GIA BẢN ĐỒ</a:t>
            </a:r>
          </a:p>
        </p:txBody>
      </p:sp>
      <p:sp>
        <p:nvSpPr>
          <p:cNvPr id="42" name="TextBox 41">
            <a:extLst>
              <a:ext uri="{FF2B5EF4-FFF2-40B4-BE49-F238E27FC236}">
                <a16:creationId xmlns:a16="http://schemas.microsoft.com/office/drawing/2014/main" id="{D6BDFA31-F068-4D32-AB86-54AB0331865A}"/>
              </a:ext>
            </a:extLst>
          </p:cNvPr>
          <p:cNvSpPr txBox="1"/>
          <p:nvPr/>
        </p:nvSpPr>
        <p:spPr>
          <a:xfrm>
            <a:off x="1218461" y="1164472"/>
            <a:ext cx="1914307" cy="584775"/>
          </a:xfrm>
          <a:prstGeom prst="rect">
            <a:avLst/>
          </a:prstGeom>
          <a:noFill/>
        </p:spPr>
        <p:txBody>
          <a:bodyPr wrap="none" rtlCol="0">
            <a:spAutoFit/>
          </a:bodyPr>
          <a:lstStyle/>
          <a:p>
            <a:r>
              <a:rPr lang="en-US" sz="3200" b="1" dirty="0">
                <a:solidFill>
                  <a:srgbClr val="424642"/>
                </a:solidFill>
                <a:latin typeface="Arial" panose="020B0604020202020204" pitchFamily="34" charset="0"/>
                <a:cs typeface="Arial" panose="020B0604020202020204" pitchFamily="34" charset="0"/>
              </a:rPr>
              <a:t>Thực vật</a:t>
            </a:r>
          </a:p>
        </p:txBody>
      </p:sp>
      <p:sp>
        <p:nvSpPr>
          <p:cNvPr id="8" name="Rectangle 7">
            <a:extLst>
              <a:ext uri="{FF2B5EF4-FFF2-40B4-BE49-F238E27FC236}">
                <a16:creationId xmlns:a16="http://schemas.microsoft.com/office/drawing/2014/main" id="{8C20B798-A047-45F8-94C5-0C129A79F7A5}"/>
              </a:ext>
            </a:extLst>
          </p:cNvPr>
          <p:cNvSpPr/>
          <p:nvPr/>
        </p:nvSpPr>
        <p:spPr>
          <a:xfrm>
            <a:off x="150005" y="973288"/>
            <a:ext cx="1028700" cy="1028700"/>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eciduous tree with solid fill">
            <a:extLst>
              <a:ext uri="{FF2B5EF4-FFF2-40B4-BE49-F238E27FC236}">
                <a16:creationId xmlns:a16="http://schemas.microsoft.com/office/drawing/2014/main" id="{9DAEE94A-4255-4E10-926C-FD98CA6D002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3957" y="1076461"/>
            <a:ext cx="760795" cy="760795"/>
          </a:xfrm>
          <a:prstGeom prst="rect">
            <a:avLst/>
          </a:prstGeom>
        </p:spPr>
      </p:pic>
      <p:pic>
        <p:nvPicPr>
          <p:cNvPr id="6" name="Picture 5" descr="Map&#10;&#10;Description automatically generated">
            <a:extLst>
              <a:ext uri="{FF2B5EF4-FFF2-40B4-BE49-F238E27FC236}">
                <a16:creationId xmlns:a16="http://schemas.microsoft.com/office/drawing/2014/main" id="{19AD9F9C-E213-4D3A-BDCB-C26E5C01B8ED}"/>
              </a:ext>
            </a:extLst>
          </p:cNvPr>
          <p:cNvPicPr>
            <a:picLocks noChangeAspect="1"/>
          </p:cNvPicPr>
          <p:nvPr/>
        </p:nvPicPr>
        <p:blipFill rotWithShape="1">
          <a:blip r:embed="rId4">
            <a:extLst>
              <a:ext uri="{28A0092B-C50C-407E-A947-70E740481C1C}">
                <a14:useLocalDpi xmlns:a14="http://schemas.microsoft.com/office/drawing/2010/main" val="0"/>
              </a:ext>
            </a:extLst>
          </a:blip>
          <a:srcRect t="2760" b="5935"/>
          <a:stretch/>
        </p:blipFill>
        <p:spPr>
          <a:xfrm>
            <a:off x="117205" y="795661"/>
            <a:ext cx="5488184" cy="5799866"/>
          </a:xfrm>
          <a:prstGeom prst="rect">
            <a:avLst/>
          </a:prstGeom>
        </p:spPr>
      </p:pic>
      <p:pic>
        <p:nvPicPr>
          <p:cNvPr id="9" name="Picture 8" descr="Map&#10;&#10;Description automatically generated">
            <a:extLst>
              <a:ext uri="{FF2B5EF4-FFF2-40B4-BE49-F238E27FC236}">
                <a16:creationId xmlns:a16="http://schemas.microsoft.com/office/drawing/2014/main" id="{1C6A31D1-ACC0-43EC-B3A8-75EADBA3D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188" y="1563588"/>
            <a:ext cx="5945995" cy="5202746"/>
          </a:xfrm>
          <a:prstGeom prst="rect">
            <a:avLst/>
          </a:prstGeom>
        </p:spPr>
      </p:pic>
    </p:spTree>
    <p:extLst>
      <p:ext uri="{BB962C8B-B14F-4D97-AF65-F5344CB8AC3E}">
        <p14:creationId xmlns:p14="http://schemas.microsoft.com/office/powerpoint/2010/main" val="26772259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921DA1-0BFA-40D8-8EA1-ABE95729E888}"/>
              </a:ext>
            </a:extLst>
          </p:cNvPr>
          <p:cNvSpPr/>
          <p:nvPr/>
        </p:nvSpPr>
        <p:spPr>
          <a:xfrm>
            <a:off x="150005" y="973288"/>
            <a:ext cx="1028700" cy="1028700"/>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CC9648-1163-4D47-94AF-2C9B8A894077}"/>
              </a:ext>
            </a:extLst>
          </p:cNvPr>
          <p:cNvSpPr txBox="1"/>
          <p:nvPr/>
        </p:nvSpPr>
        <p:spPr>
          <a:xfrm>
            <a:off x="1284720" y="1195111"/>
            <a:ext cx="1914307" cy="584775"/>
          </a:xfrm>
          <a:prstGeom prst="rect">
            <a:avLst/>
          </a:prstGeom>
          <a:noFill/>
        </p:spPr>
        <p:txBody>
          <a:bodyPr wrap="none" rtlCol="0">
            <a:spAutoFit/>
          </a:bodyPr>
          <a:lstStyle/>
          <a:p>
            <a:r>
              <a:rPr lang="en-US" sz="3200" b="1" dirty="0">
                <a:solidFill>
                  <a:srgbClr val="424642"/>
                </a:solidFill>
                <a:latin typeface="Arial" panose="020B0604020202020204" pitchFamily="34" charset="0"/>
                <a:cs typeface="Arial" panose="020B0604020202020204" pitchFamily="34" charset="0"/>
              </a:rPr>
              <a:t>Thực vật</a:t>
            </a:r>
          </a:p>
        </p:txBody>
      </p:sp>
      <p:pic>
        <p:nvPicPr>
          <p:cNvPr id="11" name="Graphic 10" descr="Deciduous tree with solid fill">
            <a:extLst>
              <a:ext uri="{FF2B5EF4-FFF2-40B4-BE49-F238E27FC236}">
                <a16:creationId xmlns:a16="http://schemas.microsoft.com/office/drawing/2014/main" id="{BCB0717C-91CF-4957-BBAA-5D9F22EDBFC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0217" y="1195111"/>
            <a:ext cx="581894" cy="581894"/>
          </a:xfrm>
          <a:prstGeom prst="rect">
            <a:avLst/>
          </a:prstGeom>
        </p:spPr>
      </p:pic>
      <p:sp>
        <p:nvSpPr>
          <p:cNvPr id="12" name="TextBox 11">
            <a:extLst>
              <a:ext uri="{FF2B5EF4-FFF2-40B4-BE49-F238E27FC236}">
                <a16:creationId xmlns:a16="http://schemas.microsoft.com/office/drawing/2014/main" id="{6B7C421F-D11F-4910-BF6C-7617BFC961E8}"/>
              </a:ext>
            </a:extLst>
          </p:cNvPr>
          <p:cNvSpPr txBox="1"/>
          <p:nvPr/>
        </p:nvSpPr>
        <p:spPr>
          <a:xfrm>
            <a:off x="95250" y="226143"/>
            <a:ext cx="9974240" cy="646331"/>
          </a:xfrm>
          <a:prstGeom prst="rect">
            <a:avLst/>
          </a:prstGeom>
          <a:noFill/>
          <a:ln>
            <a:noFill/>
          </a:ln>
        </p:spPr>
        <p:txBody>
          <a:bodyPr wrap="square" rtlCol="0">
            <a:spAutoFit/>
          </a:bodyPr>
          <a:lstStyle/>
          <a:p>
            <a:pPr algn="just"/>
            <a:r>
              <a:rPr lang="en-US" sz="3600" b="1" dirty="0">
                <a:solidFill>
                  <a:srgbClr val="C06014"/>
                </a:solidFill>
                <a:latin typeface="Arial" panose="020B0604020202020204" pitchFamily="34" charset="0"/>
                <a:cs typeface="Arial" panose="020B0604020202020204" pitchFamily="34" charset="0"/>
              </a:rPr>
              <a:t>II. KHÍ HẬU, SÔNG NGÒI, THỰC VẬT</a:t>
            </a:r>
          </a:p>
        </p:txBody>
      </p:sp>
      <p:pic>
        <p:nvPicPr>
          <p:cNvPr id="13" name="Picture 12" descr="Map&#10;&#10;Description automatically generated">
            <a:extLst>
              <a:ext uri="{FF2B5EF4-FFF2-40B4-BE49-F238E27FC236}">
                <a16:creationId xmlns:a16="http://schemas.microsoft.com/office/drawing/2014/main" id="{DB7796C6-506D-4886-999D-70279402D974}"/>
              </a:ext>
            </a:extLst>
          </p:cNvPr>
          <p:cNvPicPr>
            <a:picLocks noChangeAspect="1"/>
          </p:cNvPicPr>
          <p:nvPr/>
        </p:nvPicPr>
        <p:blipFill rotWithShape="1">
          <a:blip r:embed="rId4">
            <a:extLst>
              <a:ext uri="{28A0092B-C50C-407E-A947-70E740481C1C}">
                <a14:useLocalDpi xmlns:a14="http://schemas.microsoft.com/office/drawing/2010/main" val="0"/>
              </a:ext>
            </a:extLst>
          </a:blip>
          <a:srcRect t="2760" b="5935"/>
          <a:stretch/>
        </p:blipFill>
        <p:spPr>
          <a:xfrm>
            <a:off x="6419859" y="1013044"/>
            <a:ext cx="5488184" cy="5799866"/>
          </a:xfrm>
          <a:prstGeom prst="rect">
            <a:avLst/>
          </a:prstGeom>
        </p:spPr>
      </p:pic>
      <p:sp>
        <p:nvSpPr>
          <p:cNvPr id="4" name="TextBox 3">
            <a:extLst>
              <a:ext uri="{FF2B5EF4-FFF2-40B4-BE49-F238E27FC236}">
                <a16:creationId xmlns:a16="http://schemas.microsoft.com/office/drawing/2014/main" id="{D464CFCC-CC40-47BE-87D4-B0697F6BDF2D}"/>
              </a:ext>
            </a:extLst>
          </p:cNvPr>
          <p:cNvSpPr txBox="1"/>
          <p:nvPr/>
        </p:nvSpPr>
        <p:spPr>
          <a:xfrm>
            <a:off x="776248" y="2085899"/>
            <a:ext cx="5168790" cy="892552"/>
          </a:xfrm>
          <a:prstGeom prst="rect">
            <a:avLst/>
          </a:prstGeom>
          <a:noFill/>
        </p:spPr>
        <p:txBody>
          <a:bodyPr wrap="square" rtlCol="0">
            <a:spAutoFit/>
          </a:bodyPr>
          <a:lstStyle/>
          <a:p>
            <a:pPr marL="342900" indent="-342900" algn="just">
              <a:buFont typeface="Wingdings" panose="05000000000000000000" pitchFamily="2"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Thay đổi từ tây sang đông và từ bắc xuống nam.</a:t>
            </a:r>
            <a:endParaRPr lang="en-US" sz="26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8A1D87C-6AE6-4249-B3C3-6A7EC4EEAE18}"/>
              </a:ext>
            </a:extLst>
          </p:cNvPr>
          <p:cNvSpPr/>
          <p:nvPr/>
        </p:nvSpPr>
        <p:spPr>
          <a:xfrm>
            <a:off x="6009652" y="1575274"/>
            <a:ext cx="45719" cy="1678341"/>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6465483-7F81-4346-BC4B-497793525248}"/>
              </a:ext>
            </a:extLst>
          </p:cNvPr>
          <p:cNvSpPr/>
          <p:nvPr/>
        </p:nvSpPr>
        <p:spPr>
          <a:xfrm rot="5400000" flipH="1">
            <a:off x="3328927" y="557717"/>
            <a:ext cx="63432" cy="5328363"/>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653D62-A77C-4380-B837-07ED50D80FEC}"/>
              </a:ext>
            </a:extLst>
          </p:cNvPr>
          <p:cNvSpPr/>
          <p:nvPr/>
        </p:nvSpPr>
        <p:spPr>
          <a:xfrm rot="5400000">
            <a:off x="4670531" y="196884"/>
            <a:ext cx="63434" cy="2746287"/>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A38383-B9A5-4422-A2DD-9B1824013305}"/>
              </a:ext>
            </a:extLst>
          </p:cNvPr>
          <p:cNvSpPr/>
          <p:nvPr/>
        </p:nvSpPr>
        <p:spPr>
          <a:xfrm>
            <a:off x="648855" y="1949052"/>
            <a:ext cx="70068" cy="1304564"/>
          </a:xfrm>
          <a:prstGeom prst="rect">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2344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AC51DC-8AB7-4D55-B74D-7A67B74F3E2A}"/>
              </a:ext>
            </a:extLst>
          </p:cNvPr>
          <p:cNvSpPr/>
          <p:nvPr/>
        </p:nvSpPr>
        <p:spPr>
          <a:xfrm>
            <a:off x="472307" y="234256"/>
            <a:ext cx="3058683"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A362EA-C4AF-4C31-9DC5-FE758006D731}"/>
              </a:ext>
            </a:extLst>
          </p:cNvPr>
          <p:cNvSpPr/>
          <p:nvPr/>
        </p:nvSpPr>
        <p:spPr>
          <a:xfrm>
            <a:off x="472307" y="1194100"/>
            <a:ext cx="3058683" cy="1195542"/>
          </a:xfrm>
          <a:prstGeom prst="rect">
            <a:avLst/>
          </a:prstGeom>
          <a:solidFill>
            <a:srgbClr val="53616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CCD359-E2CD-4542-9D7E-6898D3CB0349}"/>
              </a:ext>
            </a:extLst>
          </p:cNvPr>
          <p:cNvSpPr/>
          <p:nvPr/>
        </p:nvSpPr>
        <p:spPr>
          <a:xfrm>
            <a:off x="3917240" y="234256"/>
            <a:ext cx="3646822"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8C68E8C-ABE7-410E-99D2-AF82AA9D753F}"/>
              </a:ext>
            </a:extLst>
          </p:cNvPr>
          <p:cNvSpPr/>
          <p:nvPr/>
        </p:nvSpPr>
        <p:spPr>
          <a:xfrm>
            <a:off x="3917240" y="1194100"/>
            <a:ext cx="3646822" cy="119554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4EFC94-0DA9-4B18-BBF6-A895B560B699}"/>
              </a:ext>
            </a:extLst>
          </p:cNvPr>
          <p:cNvSpPr/>
          <p:nvPr/>
        </p:nvSpPr>
        <p:spPr>
          <a:xfrm>
            <a:off x="8131127" y="234256"/>
            <a:ext cx="3646823" cy="786984"/>
          </a:xfrm>
          <a:prstGeom prst="rect">
            <a:avLst/>
          </a:prstGeom>
          <a:solidFill>
            <a:srgbClr val="B6BC9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50637F-082D-4B7E-8E0B-17723DDAD614}"/>
              </a:ext>
            </a:extLst>
          </p:cNvPr>
          <p:cNvSpPr/>
          <p:nvPr/>
        </p:nvSpPr>
        <p:spPr>
          <a:xfrm>
            <a:off x="8131127" y="1250371"/>
            <a:ext cx="3646823" cy="113927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BAA455F-BC1E-4A17-AD7E-310A5E3F4728}"/>
              </a:ext>
            </a:extLst>
          </p:cNvPr>
          <p:cNvSpPr txBox="1"/>
          <p:nvPr/>
        </p:nvSpPr>
        <p:spPr>
          <a:xfrm>
            <a:off x="684843" y="396915"/>
            <a:ext cx="2401608" cy="461665"/>
          </a:xfrm>
          <a:prstGeom prst="rect">
            <a:avLst/>
          </a:prstGeom>
          <a:noFill/>
        </p:spPr>
        <p:txBody>
          <a:bodyPr wrap="square" rtlCol="0">
            <a:spAutoFit/>
          </a:bodyPr>
          <a:lstStyle/>
          <a:p>
            <a:pPr algn="ctr"/>
            <a:r>
              <a:rPr lang="en-US" sz="2400" b="1" dirty="0">
                <a:solidFill>
                  <a:srgbClr val="424642"/>
                </a:solidFill>
                <a:latin typeface="Arial" panose="020B0604020202020204" pitchFamily="34" charset="0"/>
                <a:cs typeface="Arial" panose="020B0604020202020204" pitchFamily="34" charset="0"/>
              </a:rPr>
              <a:t>Vị trí khu vực</a:t>
            </a:r>
          </a:p>
        </p:txBody>
      </p:sp>
      <p:sp>
        <p:nvSpPr>
          <p:cNvPr id="24" name="TextBox 23">
            <a:extLst>
              <a:ext uri="{FF2B5EF4-FFF2-40B4-BE49-F238E27FC236}">
                <a16:creationId xmlns:a16="http://schemas.microsoft.com/office/drawing/2014/main" id="{81B40A53-0A17-4DAA-B0B5-50A84C38ABE7}"/>
              </a:ext>
            </a:extLst>
          </p:cNvPr>
          <p:cNvSpPr txBox="1"/>
          <p:nvPr/>
        </p:nvSpPr>
        <p:spPr>
          <a:xfrm>
            <a:off x="4600715" y="396914"/>
            <a:ext cx="2234197" cy="461665"/>
          </a:xfrm>
          <a:prstGeom prst="rect">
            <a:avLst/>
          </a:prstGeom>
          <a:noFill/>
        </p:spPr>
        <p:txBody>
          <a:bodyPr wrap="square" rtlCol="0">
            <a:spAutoFit/>
          </a:bodyPr>
          <a:lstStyle/>
          <a:p>
            <a:r>
              <a:rPr lang="en-US" sz="2400" b="1" dirty="0">
                <a:solidFill>
                  <a:srgbClr val="424642"/>
                </a:solidFill>
                <a:latin typeface="Arial" panose="020B0604020202020204" pitchFamily="34" charset="0"/>
                <a:cs typeface="Arial" panose="020B0604020202020204" pitchFamily="34" charset="0"/>
              </a:rPr>
              <a:t>Kiểu khí hậu</a:t>
            </a:r>
          </a:p>
        </p:txBody>
      </p:sp>
      <p:sp>
        <p:nvSpPr>
          <p:cNvPr id="25" name="TextBox 24">
            <a:extLst>
              <a:ext uri="{FF2B5EF4-FFF2-40B4-BE49-F238E27FC236}">
                <a16:creationId xmlns:a16="http://schemas.microsoft.com/office/drawing/2014/main" id="{392766A5-DE48-4E15-8A64-49885D230380}"/>
              </a:ext>
            </a:extLst>
          </p:cNvPr>
          <p:cNvSpPr txBox="1"/>
          <p:nvPr/>
        </p:nvSpPr>
        <p:spPr>
          <a:xfrm>
            <a:off x="9214437" y="401171"/>
            <a:ext cx="1509615" cy="461665"/>
          </a:xfrm>
          <a:prstGeom prst="rect">
            <a:avLst/>
          </a:prstGeom>
          <a:noFill/>
        </p:spPr>
        <p:txBody>
          <a:bodyPr wrap="square" rtlCol="0">
            <a:spAutoFit/>
          </a:bodyPr>
          <a:lstStyle/>
          <a:p>
            <a:r>
              <a:rPr lang="en-US" sz="2400" b="1" dirty="0">
                <a:solidFill>
                  <a:srgbClr val="424642"/>
                </a:solidFill>
                <a:latin typeface="Arial" panose="020B0604020202020204" pitchFamily="34" charset="0"/>
                <a:cs typeface="Arial" panose="020B0604020202020204" pitchFamily="34" charset="0"/>
              </a:rPr>
              <a:t>Thực vật</a:t>
            </a:r>
          </a:p>
        </p:txBody>
      </p:sp>
      <p:sp>
        <p:nvSpPr>
          <p:cNvPr id="27" name="TextBox 26">
            <a:extLst>
              <a:ext uri="{FF2B5EF4-FFF2-40B4-BE49-F238E27FC236}">
                <a16:creationId xmlns:a16="http://schemas.microsoft.com/office/drawing/2014/main" id="{9B6D857D-8B6D-4F2E-9D07-A198C3FDBF3B}"/>
              </a:ext>
            </a:extLst>
          </p:cNvPr>
          <p:cNvSpPr txBox="1"/>
          <p:nvPr/>
        </p:nvSpPr>
        <p:spPr>
          <a:xfrm>
            <a:off x="684843" y="1527920"/>
            <a:ext cx="2586786"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Ven biển Tây Âu</a:t>
            </a:r>
          </a:p>
        </p:txBody>
      </p:sp>
      <p:sp>
        <p:nvSpPr>
          <p:cNvPr id="28" name="TextBox 27">
            <a:extLst>
              <a:ext uri="{FF2B5EF4-FFF2-40B4-BE49-F238E27FC236}">
                <a16:creationId xmlns:a16="http://schemas.microsoft.com/office/drawing/2014/main" id="{9EED3913-C40A-41CA-AB53-558AC8593547}"/>
              </a:ext>
            </a:extLst>
          </p:cNvPr>
          <p:cNvSpPr txBox="1"/>
          <p:nvPr/>
        </p:nvSpPr>
        <p:spPr>
          <a:xfrm>
            <a:off x="3991096" y="1561038"/>
            <a:ext cx="349911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Ôn đới hải dương</a:t>
            </a:r>
          </a:p>
        </p:txBody>
      </p:sp>
      <p:sp>
        <p:nvSpPr>
          <p:cNvPr id="30" name="TextBox 29">
            <a:extLst>
              <a:ext uri="{FF2B5EF4-FFF2-40B4-BE49-F238E27FC236}">
                <a16:creationId xmlns:a16="http://schemas.microsoft.com/office/drawing/2014/main" id="{2AF302AA-1054-4F61-A107-9C197C744D44}"/>
              </a:ext>
            </a:extLst>
          </p:cNvPr>
          <p:cNvSpPr txBox="1"/>
          <p:nvPr/>
        </p:nvSpPr>
        <p:spPr>
          <a:xfrm>
            <a:off x="8219690" y="1537094"/>
            <a:ext cx="3499111"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Rừng cây lá rộng</a:t>
            </a:r>
          </a:p>
        </p:txBody>
      </p:sp>
      <p:sp>
        <p:nvSpPr>
          <p:cNvPr id="43" name="Rectangle 42">
            <a:extLst>
              <a:ext uri="{FF2B5EF4-FFF2-40B4-BE49-F238E27FC236}">
                <a16:creationId xmlns:a16="http://schemas.microsoft.com/office/drawing/2014/main" id="{5F7C6FDF-07E4-4BBE-9A5C-24AC7C6D3B21}"/>
              </a:ext>
            </a:extLst>
          </p:cNvPr>
          <p:cNvSpPr/>
          <p:nvPr/>
        </p:nvSpPr>
        <p:spPr>
          <a:xfrm>
            <a:off x="472307" y="2614843"/>
            <a:ext cx="3058683" cy="1195542"/>
          </a:xfrm>
          <a:prstGeom prst="rect">
            <a:avLst/>
          </a:prstGeom>
          <a:solidFill>
            <a:srgbClr val="53616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569C1E0-F23B-4B94-9C3E-E72D3ACFAE0B}"/>
              </a:ext>
            </a:extLst>
          </p:cNvPr>
          <p:cNvSpPr/>
          <p:nvPr/>
        </p:nvSpPr>
        <p:spPr>
          <a:xfrm>
            <a:off x="3917240" y="2614843"/>
            <a:ext cx="3646822" cy="119554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B4CB177-D82D-45B3-AFDD-05317096E6F7}"/>
              </a:ext>
            </a:extLst>
          </p:cNvPr>
          <p:cNvSpPr/>
          <p:nvPr/>
        </p:nvSpPr>
        <p:spPr>
          <a:xfrm>
            <a:off x="8131127" y="2671114"/>
            <a:ext cx="3646823" cy="113927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BC6B75F-AAEA-48F1-96A5-4C11AD274B32}"/>
              </a:ext>
            </a:extLst>
          </p:cNvPr>
          <p:cNvSpPr txBox="1"/>
          <p:nvPr/>
        </p:nvSpPr>
        <p:spPr>
          <a:xfrm>
            <a:off x="684843" y="2948663"/>
            <a:ext cx="2586786"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Sâu lục địa</a:t>
            </a:r>
          </a:p>
        </p:txBody>
      </p:sp>
      <p:sp>
        <p:nvSpPr>
          <p:cNvPr id="47" name="TextBox 46">
            <a:extLst>
              <a:ext uri="{FF2B5EF4-FFF2-40B4-BE49-F238E27FC236}">
                <a16:creationId xmlns:a16="http://schemas.microsoft.com/office/drawing/2014/main" id="{EAF74549-1A92-4A8E-A9F0-4333FCA3E5A1}"/>
              </a:ext>
            </a:extLst>
          </p:cNvPr>
          <p:cNvSpPr txBox="1"/>
          <p:nvPr/>
        </p:nvSpPr>
        <p:spPr>
          <a:xfrm>
            <a:off x="3991096" y="2981781"/>
            <a:ext cx="349911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Ôn đới lục địa</a:t>
            </a:r>
          </a:p>
        </p:txBody>
      </p:sp>
      <p:sp>
        <p:nvSpPr>
          <p:cNvPr id="48" name="TextBox 47">
            <a:extLst>
              <a:ext uri="{FF2B5EF4-FFF2-40B4-BE49-F238E27FC236}">
                <a16:creationId xmlns:a16="http://schemas.microsoft.com/office/drawing/2014/main" id="{9346FA07-6400-43F8-B279-2D2AEC6E8F3D}"/>
              </a:ext>
            </a:extLst>
          </p:cNvPr>
          <p:cNvSpPr txBox="1"/>
          <p:nvPr/>
        </p:nvSpPr>
        <p:spPr>
          <a:xfrm>
            <a:off x="8219690" y="2957837"/>
            <a:ext cx="3499111"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Rừng là kim</a:t>
            </a:r>
          </a:p>
        </p:txBody>
      </p:sp>
      <p:sp>
        <p:nvSpPr>
          <p:cNvPr id="49" name="Rectangle 48">
            <a:extLst>
              <a:ext uri="{FF2B5EF4-FFF2-40B4-BE49-F238E27FC236}">
                <a16:creationId xmlns:a16="http://schemas.microsoft.com/office/drawing/2014/main" id="{39909A5F-B339-4DD0-89B3-4FC1C3DFD8A7}"/>
              </a:ext>
            </a:extLst>
          </p:cNvPr>
          <p:cNvSpPr/>
          <p:nvPr/>
        </p:nvSpPr>
        <p:spPr>
          <a:xfrm>
            <a:off x="472307" y="4035586"/>
            <a:ext cx="3058683" cy="1195542"/>
          </a:xfrm>
          <a:prstGeom prst="rect">
            <a:avLst/>
          </a:prstGeom>
          <a:solidFill>
            <a:srgbClr val="53616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5CD3E8E-9617-4BBC-A1CB-BF2640E2541C}"/>
              </a:ext>
            </a:extLst>
          </p:cNvPr>
          <p:cNvSpPr/>
          <p:nvPr/>
        </p:nvSpPr>
        <p:spPr>
          <a:xfrm>
            <a:off x="3917240" y="4035586"/>
            <a:ext cx="3646822" cy="119554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771CBC1-361A-4686-923D-DB32116145D2}"/>
              </a:ext>
            </a:extLst>
          </p:cNvPr>
          <p:cNvSpPr/>
          <p:nvPr/>
        </p:nvSpPr>
        <p:spPr>
          <a:xfrm>
            <a:off x="8131127" y="4091857"/>
            <a:ext cx="3646823" cy="113927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0A776AA-5BCF-4184-9754-C0AB594785CC}"/>
              </a:ext>
            </a:extLst>
          </p:cNvPr>
          <p:cNvSpPr txBox="1"/>
          <p:nvPr/>
        </p:nvSpPr>
        <p:spPr>
          <a:xfrm>
            <a:off x="684843" y="4369406"/>
            <a:ext cx="2586786"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Phía đông nam</a:t>
            </a:r>
          </a:p>
        </p:txBody>
      </p:sp>
      <p:sp>
        <p:nvSpPr>
          <p:cNvPr id="53" name="TextBox 52">
            <a:extLst>
              <a:ext uri="{FF2B5EF4-FFF2-40B4-BE49-F238E27FC236}">
                <a16:creationId xmlns:a16="http://schemas.microsoft.com/office/drawing/2014/main" id="{7711E2B4-F91E-42AA-B581-84734CF82F35}"/>
              </a:ext>
            </a:extLst>
          </p:cNvPr>
          <p:cNvSpPr txBox="1"/>
          <p:nvPr/>
        </p:nvSpPr>
        <p:spPr>
          <a:xfrm>
            <a:off x="3991096" y="4245994"/>
            <a:ext cx="3499110"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Cận nhiệt </a:t>
            </a:r>
          </a:p>
          <a:p>
            <a:pPr algn="ctr"/>
            <a:r>
              <a:rPr lang="en-US" sz="2400" dirty="0">
                <a:solidFill>
                  <a:schemeClr val="bg1"/>
                </a:solidFill>
                <a:latin typeface="Arial" panose="020B0604020202020204" pitchFamily="34" charset="0"/>
                <a:cs typeface="Arial" panose="020B0604020202020204" pitchFamily="34" charset="0"/>
              </a:rPr>
              <a:t>Ôn đới lục địa</a:t>
            </a:r>
          </a:p>
        </p:txBody>
      </p:sp>
      <p:sp>
        <p:nvSpPr>
          <p:cNvPr id="54" name="TextBox 53">
            <a:extLst>
              <a:ext uri="{FF2B5EF4-FFF2-40B4-BE49-F238E27FC236}">
                <a16:creationId xmlns:a16="http://schemas.microsoft.com/office/drawing/2014/main" id="{AE77D2C3-1784-49D0-9BCD-98EAD2DE9024}"/>
              </a:ext>
            </a:extLst>
          </p:cNvPr>
          <p:cNvSpPr txBox="1"/>
          <p:nvPr/>
        </p:nvSpPr>
        <p:spPr>
          <a:xfrm>
            <a:off x="8219690" y="4378580"/>
            <a:ext cx="3499111"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Thảo nguyên</a:t>
            </a:r>
          </a:p>
        </p:txBody>
      </p:sp>
      <p:sp>
        <p:nvSpPr>
          <p:cNvPr id="55" name="Rectangle 54">
            <a:extLst>
              <a:ext uri="{FF2B5EF4-FFF2-40B4-BE49-F238E27FC236}">
                <a16:creationId xmlns:a16="http://schemas.microsoft.com/office/drawing/2014/main" id="{00A94FB5-184B-42AC-92A5-70B4E6BA5B29}"/>
              </a:ext>
            </a:extLst>
          </p:cNvPr>
          <p:cNvSpPr/>
          <p:nvPr/>
        </p:nvSpPr>
        <p:spPr>
          <a:xfrm>
            <a:off x="472307" y="5438812"/>
            <a:ext cx="3058683" cy="1195542"/>
          </a:xfrm>
          <a:prstGeom prst="rect">
            <a:avLst/>
          </a:prstGeom>
          <a:solidFill>
            <a:srgbClr val="536162"/>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B88BEC9-22D2-431D-8BF8-83A595221BBC}"/>
              </a:ext>
            </a:extLst>
          </p:cNvPr>
          <p:cNvSpPr/>
          <p:nvPr/>
        </p:nvSpPr>
        <p:spPr>
          <a:xfrm>
            <a:off x="3917240" y="5438812"/>
            <a:ext cx="3646822" cy="119554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43781BA-0347-499D-80D7-705CB3DB1EFB}"/>
              </a:ext>
            </a:extLst>
          </p:cNvPr>
          <p:cNvSpPr/>
          <p:nvPr/>
        </p:nvSpPr>
        <p:spPr>
          <a:xfrm>
            <a:off x="8131127" y="5495083"/>
            <a:ext cx="3646823" cy="1139272"/>
          </a:xfrm>
          <a:prstGeom prst="rect">
            <a:avLst/>
          </a:prstGeom>
          <a:solidFill>
            <a:srgbClr val="536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018E941-90D3-46E3-8774-AF880329A3B4}"/>
              </a:ext>
            </a:extLst>
          </p:cNvPr>
          <p:cNvSpPr txBox="1"/>
          <p:nvPr/>
        </p:nvSpPr>
        <p:spPr>
          <a:xfrm>
            <a:off x="578575" y="5781805"/>
            <a:ext cx="2799322"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Ven Địa Trung Hải</a:t>
            </a:r>
          </a:p>
        </p:txBody>
      </p:sp>
      <p:sp>
        <p:nvSpPr>
          <p:cNvPr id="59" name="TextBox 58">
            <a:extLst>
              <a:ext uri="{FF2B5EF4-FFF2-40B4-BE49-F238E27FC236}">
                <a16:creationId xmlns:a16="http://schemas.microsoft.com/office/drawing/2014/main" id="{09209CA4-9570-476F-B052-ACAC52F7605D}"/>
              </a:ext>
            </a:extLst>
          </p:cNvPr>
          <p:cNvSpPr txBox="1"/>
          <p:nvPr/>
        </p:nvSpPr>
        <p:spPr>
          <a:xfrm>
            <a:off x="3764147" y="5781805"/>
            <a:ext cx="3499110" cy="461665"/>
          </a:xfrm>
          <a:prstGeom prst="rect">
            <a:avLst/>
          </a:prstGeom>
          <a:noFill/>
        </p:spPr>
        <p:txBody>
          <a:bodyPr wrap="square" rtlCol="0">
            <a:spAutoFit/>
          </a:bodyPr>
          <a:lstStyle/>
          <a:p>
            <a:pPr lvl="1" algn="ctr"/>
            <a:r>
              <a:rPr lang="en-US" sz="2400" dirty="0">
                <a:solidFill>
                  <a:schemeClr val="bg1"/>
                </a:solidFill>
                <a:latin typeface="Arial" panose="020B0604020202020204" pitchFamily="34" charset="0"/>
                <a:cs typeface="Arial" panose="020B0604020202020204" pitchFamily="34" charset="0"/>
              </a:rPr>
              <a:t>Địa Trung Hải</a:t>
            </a:r>
          </a:p>
        </p:txBody>
      </p:sp>
      <p:sp>
        <p:nvSpPr>
          <p:cNvPr id="60" name="TextBox 59">
            <a:extLst>
              <a:ext uri="{FF2B5EF4-FFF2-40B4-BE49-F238E27FC236}">
                <a16:creationId xmlns:a16="http://schemas.microsoft.com/office/drawing/2014/main" id="{A3F00CF1-ADE2-4EBD-B4C5-0FFD0399725F}"/>
              </a:ext>
            </a:extLst>
          </p:cNvPr>
          <p:cNvSpPr txBox="1"/>
          <p:nvPr/>
        </p:nvSpPr>
        <p:spPr>
          <a:xfrm>
            <a:off x="8219690" y="5781806"/>
            <a:ext cx="3499111"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Rừng là cứng</a:t>
            </a:r>
          </a:p>
        </p:txBody>
      </p:sp>
    </p:spTree>
    <p:extLst>
      <p:ext uri="{BB962C8B-B14F-4D97-AF65-F5344CB8AC3E}">
        <p14:creationId xmlns:p14="http://schemas.microsoft.com/office/powerpoint/2010/main" val="130902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inVertical)">
                                      <p:cBhvr>
                                        <p:cTn id="40" dur="500"/>
                                        <p:tgtEl>
                                          <p:spTgt spid="4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inVertical)">
                                      <p:cBhvr>
                                        <p:cTn id="46" dur="500"/>
                                        <p:tgtEl>
                                          <p:spTgt spid="4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arn(inVertical)">
                                      <p:cBhvr>
                                        <p:cTn id="49" dur="500"/>
                                        <p:tgtEl>
                                          <p:spTgt spid="4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arn(inVertical)">
                                      <p:cBhvr>
                                        <p:cTn id="52" dur="500"/>
                                        <p:tgtEl>
                                          <p:spTgt spid="5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barn(inVertical)">
                                      <p:cBhvr>
                                        <p:cTn id="55" dur="500"/>
                                        <p:tgtEl>
                                          <p:spTgt spid="5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inVertical)">
                                      <p:cBhvr>
                                        <p:cTn id="58" dur="500"/>
                                        <p:tgtEl>
                                          <p:spTgt spid="5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arn(inVertical)">
                                      <p:cBhvr>
                                        <p:cTn id="61" dur="500"/>
                                        <p:tgtEl>
                                          <p:spTgt spid="5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barn(inVertical)">
                                      <p:cBhvr>
                                        <p:cTn id="64" dur="500"/>
                                        <p:tgtEl>
                                          <p:spTgt spid="5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arn(inVertical)">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arn(inVertical)">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barn(inVertical)">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53">
                                            <p:txEl>
                                              <p:pRg st="1" end="1"/>
                                            </p:txEl>
                                          </p:spTgt>
                                        </p:tgtEl>
                                        <p:attrNameLst>
                                          <p:attrName>style.visibility</p:attrName>
                                        </p:attrNameLst>
                                      </p:cBhvr>
                                      <p:to>
                                        <p:strVal val="visible"/>
                                      </p:to>
                                    </p:set>
                                    <p:animEffect transition="in" filter="barn(inVertical)">
                                      <p:cBhvr>
                                        <p:cTn id="95" dur="500"/>
                                        <p:tgtEl>
                                          <p:spTgt spid="53">
                                            <p:txEl>
                                              <p:pRg st="1" end="1"/>
                                            </p:txEl>
                                          </p:spTgt>
                                        </p:tgtEl>
                                      </p:cBhvr>
                                    </p:animEffect>
                                  </p:childTnLst>
                                </p:cTn>
                              </p:par>
                              <p:par>
                                <p:cTn id="96" presetID="16" presetClass="entr" presetSubtype="21" fill="hold"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Effect transition="in" filter="barn(inVertical)">
                                      <p:cBhvr>
                                        <p:cTn id="98" dur="500"/>
                                        <p:tgtEl>
                                          <p:spTgt spid="5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barn(inVertical)">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barn(inVertical)">
                                      <p:cBhvr>
                                        <p:cTn id="108" dur="500"/>
                                        <p:tgtEl>
                                          <p:spTgt spid="59"/>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arn(inVertical)">
                                      <p:cBhvr>
                                        <p:cTn id="1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5" grpId="0" animBg="1"/>
      <p:bldP spid="16" grpId="0" animBg="1"/>
      <p:bldP spid="23" grpId="0"/>
      <p:bldP spid="24" grpId="0"/>
      <p:bldP spid="25" grpId="0"/>
      <p:bldP spid="27" grpId="0"/>
      <p:bldP spid="28" grpId="0"/>
      <p:bldP spid="30" grpId="0"/>
      <p:bldP spid="43" grpId="0" animBg="1"/>
      <p:bldP spid="44" grpId="0" animBg="1"/>
      <p:bldP spid="45" grpId="0" animBg="1"/>
      <p:bldP spid="46" grpId="0"/>
      <p:bldP spid="47" grpId="0"/>
      <p:bldP spid="48" grpId="0"/>
      <p:bldP spid="49" grpId="0" animBg="1"/>
      <p:bldP spid="50" grpId="0" animBg="1"/>
      <p:bldP spid="51" grpId="0" animBg="1"/>
      <p:bldP spid="52" grpId="0"/>
      <p:bldP spid="54" grpId="0"/>
      <p:bldP spid="55" grpId="0" animBg="1"/>
      <p:bldP spid="56" grpId="0" animBg="1"/>
      <p:bldP spid="57" grpId="0" animBg="1"/>
      <p:bldP spid="58" grpId="0"/>
      <p:bldP spid="59" grpId="0"/>
      <p:bldP spid="6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13342EB-44FF-4F0E-B023-79EEFA5E823D}"/>
              </a:ext>
            </a:extLst>
          </p:cNvPr>
          <p:cNvSpPr/>
          <p:nvPr/>
        </p:nvSpPr>
        <p:spPr>
          <a:xfrm>
            <a:off x="6096000" y="2775284"/>
            <a:ext cx="5806190" cy="3887844"/>
          </a:xfrm>
          <a:prstGeom prst="rect">
            <a:avLst/>
          </a:prstGeom>
          <a:blipFill>
            <a:blip r:embed="rId2"/>
            <a:srcRect/>
            <a:stretch>
              <a:fillRect t="-2252" b="-97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8AC4E5-4458-47B0-B0D0-A70F9A685C8B}"/>
              </a:ext>
            </a:extLst>
          </p:cNvPr>
          <p:cNvSpPr/>
          <p:nvPr/>
        </p:nvSpPr>
        <p:spPr>
          <a:xfrm>
            <a:off x="289810" y="272321"/>
            <a:ext cx="5661285" cy="4315721"/>
          </a:xfrm>
          <a:prstGeom prst="rect">
            <a:avLst/>
          </a:prstGeom>
          <a:blipFill>
            <a:blip r:embed="rId3"/>
            <a:srcRect/>
            <a:stretch>
              <a:fillRect l="-12508" t="-1795" r="-2560" b="17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0E72D7-C456-44DF-BEF5-4F512BD2896A}"/>
              </a:ext>
            </a:extLst>
          </p:cNvPr>
          <p:cNvSpPr txBox="1"/>
          <p:nvPr/>
        </p:nvSpPr>
        <p:spPr>
          <a:xfrm>
            <a:off x="176464" y="4588042"/>
            <a:ext cx="3593432" cy="553998"/>
          </a:xfrm>
          <a:prstGeom prst="rect">
            <a:avLst/>
          </a:prstGeom>
          <a:noFill/>
        </p:spPr>
        <p:txBody>
          <a:bodyPr wrap="square" rtlCol="0">
            <a:spAutoFit/>
          </a:bodyPr>
          <a:lstStyle/>
          <a:p>
            <a:pPr algn="just"/>
            <a:r>
              <a:rPr lang="en-US" sz="3000" b="1" dirty="0">
                <a:solidFill>
                  <a:srgbClr val="536162"/>
                </a:solidFill>
                <a:latin typeface="Arial" panose="020B0604020202020204" pitchFamily="34" charset="0"/>
                <a:cs typeface="Arial" panose="020B0604020202020204" pitchFamily="34" charset="0"/>
              </a:rPr>
              <a:t>Rừng lá kim</a:t>
            </a:r>
            <a:endParaRPr lang="en-US" sz="3000" dirty="0">
              <a:solidFill>
                <a:srgbClr val="53616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5902700-E0C7-4B57-8980-77ED1583B865}"/>
              </a:ext>
            </a:extLst>
          </p:cNvPr>
          <p:cNvSpPr txBox="1"/>
          <p:nvPr/>
        </p:nvSpPr>
        <p:spPr>
          <a:xfrm>
            <a:off x="176464" y="5078649"/>
            <a:ext cx="5240537" cy="461665"/>
          </a:xfrm>
          <a:prstGeom prst="rect">
            <a:avLst/>
          </a:prstGeom>
          <a:noFill/>
        </p:spPr>
        <p:txBody>
          <a:bodyPr wrap="none" rtlCol="0">
            <a:spAutoFit/>
          </a:bodyPr>
          <a:lstStyle/>
          <a:p>
            <a:r>
              <a:rPr lang="en-US" sz="2400" dirty="0">
                <a:solidFill>
                  <a:srgbClr val="536162"/>
                </a:solidFill>
                <a:latin typeface="Arial" panose="020B0604020202020204" pitchFamily="34" charset="0"/>
                <a:cs typeface="Arial" panose="020B0604020202020204" pitchFamily="34" charset="0"/>
              </a:rPr>
              <a:t>Ở v</a:t>
            </a:r>
            <a:r>
              <a:rPr lang="vi-VN" sz="2400" dirty="0">
                <a:solidFill>
                  <a:srgbClr val="536162"/>
                </a:solidFill>
                <a:latin typeface="Arial" panose="020B0604020202020204" pitchFamily="34" charset="0"/>
                <a:cs typeface="Arial" panose="020B0604020202020204" pitchFamily="34" charset="0"/>
              </a:rPr>
              <a:t>ườn quốc gia Oulanka, Phần Lan</a:t>
            </a:r>
            <a:endParaRPr lang="en-US" sz="2400" dirty="0"/>
          </a:p>
        </p:txBody>
      </p:sp>
      <p:sp>
        <p:nvSpPr>
          <p:cNvPr id="13" name="TextBox 12">
            <a:extLst>
              <a:ext uri="{FF2B5EF4-FFF2-40B4-BE49-F238E27FC236}">
                <a16:creationId xmlns:a16="http://schemas.microsoft.com/office/drawing/2014/main" id="{4565BFAD-2964-4C52-9FE7-5A58965BF62C}"/>
              </a:ext>
            </a:extLst>
          </p:cNvPr>
          <p:cNvSpPr txBox="1"/>
          <p:nvPr/>
        </p:nvSpPr>
        <p:spPr>
          <a:xfrm>
            <a:off x="6064441" y="2178654"/>
            <a:ext cx="3593432" cy="553998"/>
          </a:xfrm>
          <a:prstGeom prst="rect">
            <a:avLst/>
          </a:prstGeom>
          <a:noFill/>
        </p:spPr>
        <p:txBody>
          <a:bodyPr wrap="square" rtlCol="0">
            <a:spAutoFit/>
          </a:bodyPr>
          <a:lstStyle/>
          <a:p>
            <a:pPr algn="just"/>
            <a:r>
              <a:rPr lang="en-US" sz="3000" b="1" dirty="0">
                <a:solidFill>
                  <a:srgbClr val="536162"/>
                </a:solidFill>
                <a:latin typeface="Arial" panose="020B0604020202020204" pitchFamily="34" charset="0"/>
                <a:cs typeface="Arial" panose="020B0604020202020204" pitchFamily="34" charset="0"/>
              </a:rPr>
              <a:t>Rừng lá rộng</a:t>
            </a:r>
            <a:endParaRPr lang="en-US" sz="3000" dirty="0">
              <a:solidFill>
                <a:srgbClr val="53616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179305D-2747-4996-9C78-87948896114E}"/>
              </a:ext>
            </a:extLst>
          </p:cNvPr>
          <p:cNvSpPr txBox="1"/>
          <p:nvPr/>
        </p:nvSpPr>
        <p:spPr>
          <a:xfrm>
            <a:off x="8554361" y="2256904"/>
            <a:ext cx="1440651" cy="461665"/>
          </a:xfrm>
          <a:prstGeom prst="rect">
            <a:avLst/>
          </a:prstGeom>
          <a:noFill/>
        </p:spPr>
        <p:txBody>
          <a:bodyPr wrap="none" rtlCol="0">
            <a:spAutoFit/>
          </a:bodyPr>
          <a:lstStyle/>
          <a:p>
            <a:r>
              <a:rPr lang="en-US" sz="2400" dirty="0">
                <a:solidFill>
                  <a:srgbClr val="536162"/>
                </a:solidFill>
                <a:latin typeface="Arial" panose="020B0604020202020204" pitchFamily="34" charset="0"/>
                <a:cs typeface="Arial" panose="020B0604020202020204" pitchFamily="34" charset="0"/>
              </a:rPr>
              <a:t>ở Tây Âu</a:t>
            </a:r>
            <a:endParaRPr lang="en-US" sz="2400" dirty="0"/>
          </a:p>
        </p:txBody>
      </p:sp>
    </p:spTree>
    <p:extLst>
      <p:ext uri="{BB962C8B-B14F-4D97-AF65-F5344CB8AC3E}">
        <p14:creationId xmlns:p14="http://schemas.microsoft.com/office/powerpoint/2010/main" val="36156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C4696-96D4-4E8F-9A72-6238DD769E7A}"/>
              </a:ext>
            </a:extLst>
          </p:cNvPr>
          <p:cNvPicPr>
            <a:picLocks noChangeAspect="1"/>
          </p:cNvPicPr>
          <p:nvPr/>
        </p:nvPicPr>
        <p:blipFill rotWithShape="1">
          <a:blip r:embed="rId2">
            <a:extLst>
              <a:ext uri="{28A0092B-C50C-407E-A947-70E740481C1C}">
                <a14:useLocalDpi xmlns:a14="http://schemas.microsoft.com/office/drawing/2010/main" val="0"/>
              </a:ext>
            </a:extLst>
          </a:blip>
          <a:srcRect r="10713"/>
          <a:stretch/>
        </p:blipFill>
        <p:spPr>
          <a:xfrm>
            <a:off x="197852" y="355934"/>
            <a:ext cx="6331040" cy="3988469"/>
          </a:xfrm>
          <a:prstGeom prst="rect">
            <a:avLst/>
          </a:prstGeom>
        </p:spPr>
      </p:pic>
      <p:sp>
        <p:nvSpPr>
          <p:cNvPr id="3" name="TextBox 2">
            <a:extLst>
              <a:ext uri="{FF2B5EF4-FFF2-40B4-BE49-F238E27FC236}">
                <a16:creationId xmlns:a16="http://schemas.microsoft.com/office/drawing/2014/main" id="{34EB00C4-B13E-41F1-9638-2832756A812A}"/>
              </a:ext>
            </a:extLst>
          </p:cNvPr>
          <p:cNvSpPr txBox="1"/>
          <p:nvPr/>
        </p:nvSpPr>
        <p:spPr>
          <a:xfrm>
            <a:off x="197852" y="4475747"/>
            <a:ext cx="6331040" cy="553998"/>
          </a:xfrm>
          <a:prstGeom prst="rect">
            <a:avLst/>
          </a:prstGeom>
          <a:noFill/>
        </p:spPr>
        <p:txBody>
          <a:bodyPr wrap="square" rtlCol="0">
            <a:spAutoFit/>
          </a:bodyPr>
          <a:lstStyle/>
          <a:p>
            <a:pPr algn="just"/>
            <a:r>
              <a:rPr lang="en-US" sz="3000" b="1" dirty="0">
                <a:solidFill>
                  <a:srgbClr val="536162"/>
                </a:solidFill>
                <a:latin typeface="Arial" panose="020B0604020202020204" pitchFamily="34" charset="0"/>
                <a:cs typeface="Arial" panose="020B0604020202020204" pitchFamily="34" charset="0"/>
              </a:rPr>
              <a:t>Đồng thảo nguyên </a:t>
            </a:r>
            <a:r>
              <a:rPr lang="en-US" sz="2400" dirty="0">
                <a:solidFill>
                  <a:srgbClr val="536162"/>
                </a:solidFill>
                <a:latin typeface="Arial" panose="020B0604020202020204" pitchFamily="34" charset="0"/>
                <a:cs typeface="Arial" panose="020B0604020202020204" pitchFamily="34" charset="0"/>
              </a:rPr>
              <a:t>ở Hungary</a:t>
            </a:r>
            <a:endParaRPr lang="en-US" sz="3000" dirty="0">
              <a:solidFill>
                <a:srgbClr val="53616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0203E6-494D-49B5-B788-C4EA444DA689}"/>
              </a:ext>
            </a:extLst>
          </p:cNvPr>
          <p:cNvSpPr/>
          <p:nvPr/>
        </p:nvSpPr>
        <p:spPr>
          <a:xfrm>
            <a:off x="6866021" y="1459832"/>
            <a:ext cx="4973053" cy="5197642"/>
          </a:xfrm>
          <a:prstGeom prst="rect">
            <a:avLst/>
          </a:prstGeom>
          <a:blipFill>
            <a:blip r:embed="rId3"/>
            <a:srcRect/>
            <a:stretch>
              <a:fillRect l="323" t="-13603" r="-323" b="-245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693C1B-4779-48F4-A473-9AC4110ED9AF}"/>
              </a:ext>
            </a:extLst>
          </p:cNvPr>
          <p:cNvSpPr txBox="1"/>
          <p:nvPr/>
        </p:nvSpPr>
        <p:spPr>
          <a:xfrm>
            <a:off x="6775177" y="794085"/>
            <a:ext cx="5154740" cy="553998"/>
          </a:xfrm>
          <a:prstGeom prst="rect">
            <a:avLst/>
          </a:prstGeom>
          <a:noFill/>
        </p:spPr>
        <p:txBody>
          <a:bodyPr wrap="square" rtlCol="0">
            <a:spAutoFit/>
          </a:bodyPr>
          <a:lstStyle/>
          <a:p>
            <a:pPr algn="just"/>
            <a:r>
              <a:rPr lang="en-US" sz="3000" b="1" dirty="0">
                <a:solidFill>
                  <a:srgbClr val="536162"/>
                </a:solidFill>
                <a:latin typeface="Arial" panose="020B0604020202020204" pitchFamily="34" charset="0"/>
                <a:cs typeface="Arial" panose="020B0604020202020204" pitchFamily="34" charset="0"/>
              </a:rPr>
              <a:t>Rừng là cứng </a:t>
            </a:r>
            <a:r>
              <a:rPr lang="en-US" sz="2400" dirty="0">
                <a:solidFill>
                  <a:srgbClr val="536162"/>
                </a:solidFill>
                <a:latin typeface="Arial" panose="020B0604020202020204" pitchFamily="34" charset="0"/>
                <a:cs typeface="Arial" panose="020B0604020202020204" pitchFamily="34" charset="0"/>
              </a:rPr>
              <a:t>địa trung hải</a:t>
            </a:r>
            <a:endParaRPr lang="en-US" sz="3000" dirty="0">
              <a:solidFill>
                <a:srgbClr val="5361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6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54DC5-A40B-4664-9AB5-C408BF1AA2BA}"/>
              </a:ext>
            </a:extLst>
          </p:cNvPr>
          <p:cNvSpPr txBox="1"/>
          <p:nvPr/>
        </p:nvSpPr>
        <p:spPr>
          <a:xfrm>
            <a:off x="4133864" y="2145489"/>
            <a:ext cx="1842868" cy="646331"/>
          </a:xfrm>
          <a:prstGeom prst="rect">
            <a:avLst/>
          </a:prstGeom>
          <a:noFill/>
        </p:spPr>
        <p:txBody>
          <a:bodyPr wrap="square" rtlCol="0">
            <a:spAutoFit/>
          </a:bodyPr>
          <a:lstStyle/>
          <a:p>
            <a:r>
              <a:rPr lang="en-US" sz="3600" b="1" dirty="0">
                <a:solidFill>
                  <a:srgbClr val="424642"/>
                </a:solidFill>
                <a:latin typeface="Arial" panose="020B0604020202020204" pitchFamily="34" charset="0"/>
                <a:cs typeface="Arial" panose="020B0604020202020204" pitchFamily="34" charset="0"/>
              </a:rPr>
              <a:t>BÀI 51:</a:t>
            </a:r>
          </a:p>
        </p:txBody>
      </p:sp>
      <p:sp>
        <p:nvSpPr>
          <p:cNvPr id="3" name="TextBox 2">
            <a:extLst>
              <a:ext uri="{FF2B5EF4-FFF2-40B4-BE49-F238E27FC236}">
                <a16:creationId xmlns:a16="http://schemas.microsoft.com/office/drawing/2014/main" id="{AAF00EA7-4CF1-45EA-ABD2-B9C73C8F8404}"/>
              </a:ext>
            </a:extLst>
          </p:cNvPr>
          <p:cNvSpPr txBox="1"/>
          <p:nvPr/>
        </p:nvSpPr>
        <p:spPr>
          <a:xfrm>
            <a:off x="3962095" y="2693619"/>
            <a:ext cx="8229905" cy="923330"/>
          </a:xfrm>
          <a:prstGeom prst="rect">
            <a:avLst/>
          </a:prstGeom>
          <a:noFill/>
          <a:ln>
            <a:noFill/>
          </a:ln>
        </p:spPr>
        <p:txBody>
          <a:bodyPr wrap="square" rtlCol="0">
            <a:spAutoFit/>
          </a:bodyPr>
          <a:lstStyle/>
          <a:p>
            <a:pPr algn="ctr"/>
            <a:r>
              <a:rPr lang="en-US" sz="5400" b="1" dirty="0">
                <a:solidFill>
                  <a:srgbClr val="C06014"/>
                </a:solidFill>
                <a:latin typeface="Arial" panose="020B0604020202020204" pitchFamily="34" charset="0"/>
                <a:cs typeface="Arial" panose="020B0604020202020204" pitchFamily="34" charset="0"/>
              </a:rPr>
              <a:t>THIÊN NHIÊN CHÂU ÂU</a:t>
            </a:r>
          </a:p>
        </p:txBody>
      </p:sp>
      <p:pic>
        <p:nvPicPr>
          <p:cNvPr id="5" name="Picture 4" descr="A map of the world&#10;&#10;Description automatically generated with medium confidence">
            <a:extLst>
              <a:ext uri="{FF2B5EF4-FFF2-40B4-BE49-F238E27FC236}">
                <a16:creationId xmlns:a16="http://schemas.microsoft.com/office/drawing/2014/main" id="{84ADAA21-29E1-476E-8E9C-7BCF758E9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02" y="1554256"/>
            <a:ext cx="6771742" cy="4744452"/>
          </a:xfrm>
          <a:prstGeom prst="rect">
            <a:avLst/>
          </a:prstGeom>
        </p:spPr>
      </p:pic>
      <p:pic>
        <p:nvPicPr>
          <p:cNvPr id="7" name="Picture 6" descr="A picture containing text, aircraft&#10;&#10;Description automatically generated">
            <a:extLst>
              <a:ext uri="{FF2B5EF4-FFF2-40B4-BE49-F238E27FC236}">
                <a16:creationId xmlns:a16="http://schemas.microsoft.com/office/drawing/2014/main" id="{61AB7D3A-291C-4BAE-A901-C360E12DD6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64317" y="2270625"/>
            <a:ext cx="6056243" cy="4251483"/>
          </a:xfrm>
          <a:prstGeom prst="rect">
            <a:avLst/>
          </a:prstGeom>
        </p:spPr>
      </p:pic>
    </p:spTree>
    <p:extLst>
      <p:ext uri="{BB962C8B-B14F-4D97-AF65-F5344CB8AC3E}">
        <p14:creationId xmlns:p14="http://schemas.microsoft.com/office/powerpoint/2010/main" val="41760119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200" fill="hold">
                                          <p:stCondLst>
                                            <p:cond delay="0"/>
                                          </p:stCondLst>
                                        </p:cTn>
                                        <p:tgtEl>
                                          <p:spTgt spid="3"/>
                                        </p:tgtEl>
                                        <p:attrNameLst>
                                          <p:attrName>r</p:attrName>
                                        </p:attrNameLst>
                                      </p:cBhvr>
                                    </p:animRot>
                                    <p:animRot by="-240000">
                                      <p:cBhvr>
                                        <p:cTn id="13" dur="400" fill="hold">
                                          <p:stCondLst>
                                            <p:cond delay="400"/>
                                          </p:stCondLst>
                                        </p:cTn>
                                        <p:tgtEl>
                                          <p:spTgt spid="3"/>
                                        </p:tgtEl>
                                        <p:attrNameLst>
                                          <p:attrName>r</p:attrName>
                                        </p:attrNameLst>
                                      </p:cBhvr>
                                    </p:animRot>
                                    <p:animRot by="240000">
                                      <p:cBhvr>
                                        <p:cTn id="14" dur="400" fill="hold">
                                          <p:stCondLst>
                                            <p:cond delay="800"/>
                                          </p:stCondLst>
                                        </p:cTn>
                                        <p:tgtEl>
                                          <p:spTgt spid="3"/>
                                        </p:tgtEl>
                                        <p:attrNameLst>
                                          <p:attrName>r</p:attrName>
                                        </p:attrNameLst>
                                      </p:cBhvr>
                                    </p:animRot>
                                    <p:animRot by="-240000">
                                      <p:cBhvr>
                                        <p:cTn id="15" dur="400" fill="hold">
                                          <p:stCondLst>
                                            <p:cond delay="1200"/>
                                          </p:stCondLst>
                                        </p:cTn>
                                        <p:tgtEl>
                                          <p:spTgt spid="3"/>
                                        </p:tgtEl>
                                        <p:attrNameLst>
                                          <p:attrName>r</p:attrName>
                                        </p:attrNameLst>
                                      </p:cBhvr>
                                    </p:animRot>
                                    <p:animRot by="120000">
                                      <p:cBhvr>
                                        <p:cTn id="16"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424E43-84CD-43E8-AD12-BB5CB3841858}"/>
              </a:ext>
            </a:extLst>
          </p:cNvPr>
          <p:cNvSpPr/>
          <p:nvPr/>
        </p:nvSpPr>
        <p:spPr>
          <a:xfrm>
            <a:off x="2163046" y="2821482"/>
            <a:ext cx="1525112" cy="1525112"/>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B7461C2-E2DA-497E-BE03-83F6DC24CB15}"/>
              </a:ext>
            </a:extLst>
          </p:cNvPr>
          <p:cNvSpPr/>
          <p:nvPr/>
        </p:nvSpPr>
        <p:spPr>
          <a:xfrm>
            <a:off x="8065590" y="2821482"/>
            <a:ext cx="1525112" cy="1525112"/>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E1904D-32DD-4EF7-B3A6-6AA2D8F88DBE}"/>
              </a:ext>
            </a:extLst>
          </p:cNvPr>
          <p:cNvSpPr txBox="1"/>
          <p:nvPr/>
        </p:nvSpPr>
        <p:spPr>
          <a:xfrm>
            <a:off x="2318824" y="1047552"/>
            <a:ext cx="7554351" cy="923330"/>
          </a:xfrm>
          <a:prstGeom prst="rect">
            <a:avLst/>
          </a:prstGeom>
          <a:noFill/>
          <a:ln>
            <a:noFill/>
          </a:ln>
        </p:spPr>
        <p:txBody>
          <a:bodyPr wrap="square" rtlCol="0">
            <a:spAutoFit/>
          </a:bodyPr>
          <a:lstStyle/>
          <a:p>
            <a:pPr algn="ctr"/>
            <a:r>
              <a:rPr lang="en-US" sz="5400" b="1" dirty="0">
                <a:solidFill>
                  <a:srgbClr val="C06014"/>
                </a:solidFill>
                <a:latin typeface="Arial" panose="020B0604020202020204" pitchFamily="34" charset="0"/>
                <a:cs typeface="Arial" panose="020B0604020202020204" pitchFamily="34" charset="0"/>
              </a:rPr>
              <a:t>NỘI DUNG BÀI HỌC</a:t>
            </a:r>
          </a:p>
        </p:txBody>
      </p:sp>
      <p:sp>
        <p:nvSpPr>
          <p:cNvPr id="6" name="TextBox 5">
            <a:extLst>
              <a:ext uri="{FF2B5EF4-FFF2-40B4-BE49-F238E27FC236}">
                <a16:creationId xmlns:a16="http://schemas.microsoft.com/office/drawing/2014/main" id="{672B7D00-8028-4325-8C25-E05B91D84C3F}"/>
              </a:ext>
            </a:extLst>
          </p:cNvPr>
          <p:cNvSpPr txBox="1"/>
          <p:nvPr/>
        </p:nvSpPr>
        <p:spPr>
          <a:xfrm>
            <a:off x="795032" y="4887119"/>
            <a:ext cx="4181628"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 ĐỊA HÌNH</a:t>
            </a:r>
          </a:p>
        </p:txBody>
      </p:sp>
      <p:sp>
        <p:nvSpPr>
          <p:cNvPr id="8" name="TextBox 7">
            <a:extLst>
              <a:ext uri="{FF2B5EF4-FFF2-40B4-BE49-F238E27FC236}">
                <a16:creationId xmlns:a16="http://schemas.microsoft.com/office/drawing/2014/main" id="{1152742D-D594-4BB9-B687-08B6F61D9291}"/>
              </a:ext>
            </a:extLst>
          </p:cNvPr>
          <p:cNvSpPr txBox="1"/>
          <p:nvPr/>
        </p:nvSpPr>
        <p:spPr>
          <a:xfrm>
            <a:off x="6519132" y="4888546"/>
            <a:ext cx="4659644" cy="1077218"/>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KHÍ HẬU, SÔNG NGÒI, THỰC VẬT</a:t>
            </a:r>
          </a:p>
        </p:txBody>
      </p:sp>
      <p:pic>
        <p:nvPicPr>
          <p:cNvPr id="11" name="Graphic 10" descr="Partial sun with solid fill">
            <a:extLst>
              <a:ext uri="{FF2B5EF4-FFF2-40B4-BE49-F238E27FC236}">
                <a16:creationId xmlns:a16="http://schemas.microsoft.com/office/drawing/2014/main" id="{24C58B30-E854-41B7-B853-9FDB80272E1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91754" y="3126838"/>
            <a:ext cx="914400" cy="914400"/>
          </a:xfrm>
          <a:prstGeom prst="rect">
            <a:avLst/>
          </a:prstGeom>
        </p:spPr>
      </p:pic>
      <p:pic>
        <p:nvPicPr>
          <p:cNvPr id="15" name="Graphic 14" descr="Europe with solid fill">
            <a:extLst>
              <a:ext uri="{FF2B5EF4-FFF2-40B4-BE49-F238E27FC236}">
                <a16:creationId xmlns:a16="http://schemas.microsoft.com/office/drawing/2014/main" id="{5F8DC078-EF9E-4FC7-830E-AB704957C94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8646" y="3126838"/>
            <a:ext cx="914400" cy="914400"/>
          </a:xfrm>
          <a:prstGeom prst="rect">
            <a:avLst/>
          </a:prstGeom>
        </p:spPr>
      </p:pic>
    </p:spTree>
    <p:extLst>
      <p:ext uri="{BB962C8B-B14F-4D97-AF65-F5344CB8AC3E}">
        <p14:creationId xmlns:p14="http://schemas.microsoft.com/office/powerpoint/2010/main" val="33270308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424E43-84CD-43E8-AD12-BB5CB3841858}"/>
              </a:ext>
            </a:extLst>
          </p:cNvPr>
          <p:cNvSpPr/>
          <p:nvPr/>
        </p:nvSpPr>
        <p:spPr>
          <a:xfrm>
            <a:off x="1836727" y="2278422"/>
            <a:ext cx="2289684" cy="2289684"/>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B7461C2-E2DA-497E-BE03-83F6DC24CB15}"/>
              </a:ext>
            </a:extLst>
          </p:cNvPr>
          <p:cNvSpPr/>
          <p:nvPr/>
        </p:nvSpPr>
        <p:spPr>
          <a:xfrm>
            <a:off x="8065590" y="2821482"/>
            <a:ext cx="1525112" cy="1525112"/>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E1904D-32DD-4EF7-B3A6-6AA2D8F88DBE}"/>
              </a:ext>
            </a:extLst>
          </p:cNvPr>
          <p:cNvSpPr txBox="1"/>
          <p:nvPr/>
        </p:nvSpPr>
        <p:spPr>
          <a:xfrm>
            <a:off x="2318824" y="1047552"/>
            <a:ext cx="7554351" cy="923330"/>
          </a:xfrm>
          <a:prstGeom prst="rect">
            <a:avLst/>
          </a:prstGeom>
          <a:noFill/>
          <a:ln>
            <a:noFill/>
          </a:ln>
        </p:spPr>
        <p:txBody>
          <a:bodyPr wrap="square" rtlCol="0">
            <a:spAutoFit/>
          </a:bodyPr>
          <a:lstStyle/>
          <a:p>
            <a:pPr algn="ctr"/>
            <a:r>
              <a:rPr lang="en-US" sz="5400" b="1" dirty="0">
                <a:solidFill>
                  <a:srgbClr val="C06014"/>
                </a:solidFill>
                <a:latin typeface="Arial" panose="020B0604020202020204" pitchFamily="34" charset="0"/>
                <a:cs typeface="Arial" panose="020B0604020202020204" pitchFamily="34" charset="0"/>
              </a:rPr>
              <a:t>NỘI DUNG BÀI HỌC</a:t>
            </a:r>
          </a:p>
        </p:txBody>
      </p:sp>
      <p:sp>
        <p:nvSpPr>
          <p:cNvPr id="6" name="TextBox 5">
            <a:extLst>
              <a:ext uri="{FF2B5EF4-FFF2-40B4-BE49-F238E27FC236}">
                <a16:creationId xmlns:a16="http://schemas.microsoft.com/office/drawing/2014/main" id="{672B7D00-8028-4325-8C25-E05B91D84C3F}"/>
              </a:ext>
            </a:extLst>
          </p:cNvPr>
          <p:cNvSpPr txBox="1"/>
          <p:nvPr/>
        </p:nvSpPr>
        <p:spPr>
          <a:xfrm>
            <a:off x="1013224" y="4919800"/>
            <a:ext cx="4181628"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 ĐỊA HÌNH</a:t>
            </a:r>
          </a:p>
        </p:txBody>
      </p:sp>
      <p:sp>
        <p:nvSpPr>
          <p:cNvPr id="8" name="TextBox 7">
            <a:extLst>
              <a:ext uri="{FF2B5EF4-FFF2-40B4-BE49-F238E27FC236}">
                <a16:creationId xmlns:a16="http://schemas.microsoft.com/office/drawing/2014/main" id="{1152742D-D594-4BB9-B687-08B6F61D9291}"/>
              </a:ext>
            </a:extLst>
          </p:cNvPr>
          <p:cNvSpPr txBox="1"/>
          <p:nvPr/>
        </p:nvSpPr>
        <p:spPr>
          <a:xfrm>
            <a:off x="6519132" y="4888546"/>
            <a:ext cx="4659644" cy="1077218"/>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KHÍ HẬU, SÔNG NGÒI, THỰC VẬT</a:t>
            </a:r>
          </a:p>
        </p:txBody>
      </p:sp>
      <p:pic>
        <p:nvPicPr>
          <p:cNvPr id="11" name="Graphic 10" descr="Partial sun with solid fill">
            <a:extLst>
              <a:ext uri="{FF2B5EF4-FFF2-40B4-BE49-F238E27FC236}">
                <a16:creationId xmlns:a16="http://schemas.microsoft.com/office/drawing/2014/main" id="{24C58B30-E854-41B7-B853-9FDB80272E1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91754" y="3126838"/>
            <a:ext cx="914400" cy="914400"/>
          </a:xfrm>
          <a:prstGeom prst="rect">
            <a:avLst/>
          </a:prstGeom>
        </p:spPr>
      </p:pic>
      <p:pic>
        <p:nvPicPr>
          <p:cNvPr id="15" name="Graphic 14" descr="Europe with solid fill">
            <a:extLst>
              <a:ext uri="{FF2B5EF4-FFF2-40B4-BE49-F238E27FC236}">
                <a16:creationId xmlns:a16="http://schemas.microsoft.com/office/drawing/2014/main" id="{5F8DC078-EF9E-4FC7-830E-AB704957C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318824" y="2821482"/>
            <a:ext cx="1255458" cy="1255458"/>
          </a:xfrm>
          <a:prstGeom prst="rect">
            <a:avLst/>
          </a:prstGeom>
        </p:spPr>
      </p:pic>
    </p:spTree>
    <p:extLst>
      <p:ext uri="{BB962C8B-B14F-4D97-AF65-F5344CB8AC3E}">
        <p14:creationId xmlns:p14="http://schemas.microsoft.com/office/powerpoint/2010/main" val="34260666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424E43-84CD-43E8-AD12-BB5CB3841858}"/>
              </a:ext>
            </a:extLst>
          </p:cNvPr>
          <p:cNvSpPr/>
          <p:nvPr/>
        </p:nvSpPr>
        <p:spPr>
          <a:xfrm>
            <a:off x="2163046" y="2821482"/>
            <a:ext cx="1525112" cy="1525112"/>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B7461C2-E2DA-497E-BE03-83F6DC24CB15}"/>
              </a:ext>
            </a:extLst>
          </p:cNvPr>
          <p:cNvSpPr/>
          <p:nvPr/>
        </p:nvSpPr>
        <p:spPr>
          <a:xfrm>
            <a:off x="7609807" y="2381144"/>
            <a:ext cx="2153547" cy="2153547"/>
          </a:xfrm>
          <a:prstGeom prst="ellipse">
            <a:avLst/>
          </a:prstGeom>
          <a:solidFill>
            <a:srgbClr val="424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E1904D-32DD-4EF7-B3A6-6AA2D8F88DBE}"/>
              </a:ext>
            </a:extLst>
          </p:cNvPr>
          <p:cNvSpPr txBox="1"/>
          <p:nvPr/>
        </p:nvSpPr>
        <p:spPr>
          <a:xfrm>
            <a:off x="2248759" y="892236"/>
            <a:ext cx="7554351" cy="923330"/>
          </a:xfrm>
          <a:prstGeom prst="rect">
            <a:avLst/>
          </a:prstGeom>
          <a:noFill/>
          <a:ln>
            <a:noFill/>
          </a:ln>
        </p:spPr>
        <p:txBody>
          <a:bodyPr wrap="square" rtlCol="0">
            <a:spAutoFit/>
          </a:bodyPr>
          <a:lstStyle/>
          <a:p>
            <a:pPr algn="ctr"/>
            <a:r>
              <a:rPr lang="en-US" sz="5400" b="1" dirty="0">
                <a:solidFill>
                  <a:srgbClr val="C06014"/>
                </a:solidFill>
                <a:latin typeface="Arial" panose="020B0604020202020204" pitchFamily="34" charset="0"/>
                <a:cs typeface="Arial" panose="020B0604020202020204" pitchFamily="34" charset="0"/>
              </a:rPr>
              <a:t>NỘI DUNG BÀI HỌC</a:t>
            </a:r>
          </a:p>
        </p:txBody>
      </p:sp>
      <p:sp>
        <p:nvSpPr>
          <p:cNvPr id="6" name="TextBox 5">
            <a:extLst>
              <a:ext uri="{FF2B5EF4-FFF2-40B4-BE49-F238E27FC236}">
                <a16:creationId xmlns:a16="http://schemas.microsoft.com/office/drawing/2014/main" id="{672B7D00-8028-4325-8C25-E05B91D84C3F}"/>
              </a:ext>
            </a:extLst>
          </p:cNvPr>
          <p:cNvSpPr txBox="1"/>
          <p:nvPr/>
        </p:nvSpPr>
        <p:spPr>
          <a:xfrm>
            <a:off x="1013224" y="4919800"/>
            <a:ext cx="4181628"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 ĐỊA HÌNH</a:t>
            </a:r>
          </a:p>
        </p:txBody>
      </p:sp>
      <p:sp>
        <p:nvSpPr>
          <p:cNvPr id="8" name="TextBox 7">
            <a:extLst>
              <a:ext uri="{FF2B5EF4-FFF2-40B4-BE49-F238E27FC236}">
                <a16:creationId xmlns:a16="http://schemas.microsoft.com/office/drawing/2014/main" id="{1152742D-D594-4BB9-B687-08B6F61D9291}"/>
              </a:ext>
            </a:extLst>
          </p:cNvPr>
          <p:cNvSpPr txBox="1"/>
          <p:nvPr/>
        </p:nvSpPr>
        <p:spPr>
          <a:xfrm>
            <a:off x="6519132" y="4888546"/>
            <a:ext cx="4659644" cy="1077218"/>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KHÍ HẬU, SÔNG NGÒI, THỰC VẬT</a:t>
            </a:r>
          </a:p>
        </p:txBody>
      </p:sp>
      <p:pic>
        <p:nvPicPr>
          <p:cNvPr id="11" name="Graphic 10" descr="Partial sun with solid fill">
            <a:extLst>
              <a:ext uri="{FF2B5EF4-FFF2-40B4-BE49-F238E27FC236}">
                <a16:creationId xmlns:a16="http://schemas.microsoft.com/office/drawing/2014/main" id="{24C58B30-E854-41B7-B853-9FDB80272E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047163" y="2811165"/>
            <a:ext cx="1278834" cy="1278834"/>
          </a:xfrm>
          <a:prstGeom prst="rect">
            <a:avLst/>
          </a:prstGeom>
        </p:spPr>
      </p:pic>
      <p:pic>
        <p:nvPicPr>
          <p:cNvPr id="15" name="Graphic 14" descr="Europe with solid fill">
            <a:extLst>
              <a:ext uri="{FF2B5EF4-FFF2-40B4-BE49-F238E27FC236}">
                <a16:creationId xmlns:a16="http://schemas.microsoft.com/office/drawing/2014/main" id="{5F8DC078-EF9E-4FC7-830E-AB704957C94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8646" y="3126838"/>
            <a:ext cx="914400" cy="914400"/>
          </a:xfrm>
          <a:prstGeom prst="rect">
            <a:avLst/>
          </a:prstGeom>
        </p:spPr>
      </p:pic>
    </p:spTree>
    <p:extLst>
      <p:ext uri="{BB962C8B-B14F-4D97-AF65-F5344CB8AC3E}">
        <p14:creationId xmlns:p14="http://schemas.microsoft.com/office/powerpoint/2010/main" val="10234322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40417-93DC-4123-9383-3D2CA2CA0E60}"/>
              </a:ext>
            </a:extLst>
          </p:cNvPr>
          <p:cNvSpPr txBox="1"/>
          <p:nvPr/>
        </p:nvSpPr>
        <p:spPr>
          <a:xfrm>
            <a:off x="179410" y="187188"/>
            <a:ext cx="4633614" cy="707886"/>
          </a:xfrm>
          <a:prstGeom prst="rect">
            <a:avLst/>
          </a:prstGeom>
          <a:noFill/>
          <a:ln>
            <a:noFill/>
          </a:ln>
        </p:spPr>
        <p:txBody>
          <a:bodyPr wrap="square" rtlCol="0">
            <a:spAutoFit/>
          </a:bodyPr>
          <a:lstStyle/>
          <a:p>
            <a:pPr algn="ctr"/>
            <a:r>
              <a:rPr lang="en-US" sz="4000" b="1" dirty="0">
                <a:solidFill>
                  <a:srgbClr val="424642"/>
                </a:solidFill>
                <a:latin typeface="Arial" panose="020B0604020202020204" pitchFamily="34" charset="0"/>
                <a:cs typeface="Arial" panose="020B0604020202020204" pitchFamily="34" charset="0"/>
              </a:rPr>
              <a:t>I. VỊ TRÍ, ĐỊA HÌNH</a:t>
            </a:r>
          </a:p>
        </p:txBody>
      </p:sp>
      <p:sp>
        <p:nvSpPr>
          <p:cNvPr id="3" name="Rectangle 2">
            <a:extLst>
              <a:ext uri="{FF2B5EF4-FFF2-40B4-BE49-F238E27FC236}">
                <a16:creationId xmlns:a16="http://schemas.microsoft.com/office/drawing/2014/main" id="{458EEB9C-F4E0-41AD-A3D1-6B13B9B268B8}"/>
              </a:ext>
            </a:extLst>
          </p:cNvPr>
          <p:cNvSpPr/>
          <p:nvPr/>
        </p:nvSpPr>
        <p:spPr>
          <a:xfrm>
            <a:off x="356152" y="1029285"/>
            <a:ext cx="990600" cy="992777"/>
          </a:xfrm>
          <a:prstGeom prst="rect">
            <a:avLst/>
          </a:prstGeom>
          <a:solidFill>
            <a:srgbClr val="C06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D5B693-40B1-4170-A0E6-422065E6AA1D}"/>
              </a:ext>
            </a:extLst>
          </p:cNvPr>
          <p:cNvSpPr txBox="1"/>
          <p:nvPr/>
        </p:nvSpPr>
        <p:spPr>
          <a:xfrm>
            <a:off x="1194944" y="1233285"/>
            <a:ext cx="1521752" cy="584775"/>
          </a:xfrm>
          <a:prstGeom prst="rect">
            <a:avLst/>
          </a:prstGeom>
          <a:noFill/>
          <a:ln>
            <a:noFill/>
          </a:ln>
        </p:spPr>
        <p:txBody>
          <a:bodyPr wrap="square" rtlCol="0">
            <a:spAutoFit/>
          </a:bodyPr>
          <a:lstStyle/>
          <a:p>
            <a:pPr algn="ctr"/>
            <a:r>
              <a:rPr lang="en-US" sz="3200" b="1" dirty="0">
                <a:solidFill>
                  <a:srgbClr val="C06014"/>
                </a:solidFill>
                <a:latin typeface="Arial" panose="020B0604020202020204" pitchFamily="34" charset="0"/>
                <a:cs typeface="Arial" panose="020B0604020202020204" pitchFamily="34" charset="0"/>
              </a:rPr>
              <a:t>Vị trí</a:t>
            </a:r>
          </a:p>
        </p:txBody>
      </p:sp>
      <p:pic>
        <p:nvPicPr>
          <p:cNvPr id="5" name="Graphic 4" descr="Europe with solid fill">
            <a:extLst>
              <a:ext uri="{FF2B5EF4-FFF2-40B4-BE49-F238E27FC236}">
                <a16:creationId xmlns:a16="http://schemas.microsoft.com/office/drawing/2014/main" id="{0E43B712-B733-4A3C-ACD7-B6720480ED6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5961" y="1146329"/>
            <a:ext cx="758686" cy="758686"/>
          </a:xfrm>
          <a:prstGeom prst="rect">
            <a:avLst/>
          </a:prstGeom>
        </p:spPr>
      </p:pic>
      <p:pic>
        <p:nvPicPr>
          <p:cNvPr id="7" name="Picture 6" descr="Diagram&#10;&#10;Description automatically generated">
            <a:extLst>
              <a:ext uri="{FF2B5EF4-FFF2-40B4-BE49-F238E27FC236}">
                <a16:creationId xmlns:a16="http://schemas.microsoft.com/office/drawing/2014/main" id="{186D7FDA-BD6B-4277-83A9-4A7CF2E9B172}"/>
              </a:ext>
            </a:extLst>
          </p:cNvPr>
          <p:cNvPicPr>
            <a:picLocks noChangeAspect="1"/>
          </p:cNvPicPr>
          <p:nvPr/>
        </p:nvPicPr>
        <p:blipFill rotWithShape="1">
          <a:blip r:embed="rId4">
            <a:extLst>
              <a:ext uri="{28A0092B-C50C-407E-A947-70E740481C1C}">
                <a14:useLocalDpi xmlns:a14="http://schemas.microsoft.com/office/drawing/2010/main" val="0"/>
              </a:ext>
            </a:extLst>
          </a:blip>
          <a:srcRect l="4512" t="1372" r="2364" b="1397"/>
          <a:stretch/>
        </p:blipFill>
        <p:spPr>
          <a:xfrm>
            <a:off x="303144" y="2191135"/>
            <a:ext cx="6388908" cy="4529637"/>
          </a:xfrm>
          <a:prstGeom prst="rect">
            <a:avLst/>
          </a:prstGeom>
        </p:spPr>
      </p:pic>
      <p:pic>
        <p:nvPicPr>
          <p:cNvPr id="11" name="Picture 10" descr="Map&#10;&#10;Description automatically generated">
            <a:extLst>
              <a:ext uri="{FF2B5EF4-FFF2-40B4-BE49-F238E27FC236}">
                <a16:creationId xmlns:a16="http://schemas.microsoft.com/office/drawing/2014/main" id="{F0C8A493-1DC3-4D47-99D9-277EAA193649}"/>
              </a:ext>
            </a:extLst>
          </p:cNvPr>
          <p:cNvPicPr>
            <a:picLocks noChangeAspect="1"/>
          </p:cNvPicPr>
          <p:nvPr/>
        </p:nvPicPr>
        <p:blipFill rotWithShape="1">
          <a:blip r:embed="rId5">
            <a:extLst>
              <a:ext uri="{28A0092B-C50C-407E-A947-70E740481C1C}">
                <a14:useLocalDpi xmlns:a14="http://schemas.microsoft.com/office/drawing/2010/main" val="0"/>
              </a:ext>
            </a:extLst>
          </a:blip>
          <a:srcRect l="8874" r="9018"/>
          <a:stretch/>
        </p:blipFill>
        <p:spPr>
          <a:xfrm>
            <a:off x="6823499" y="862841"/>
            <a:ext cx="5165171" cy="5843544"/>
          </a:xfrm>
          <a:prstGeom prst="rect">
            <a:avLst/>
          </a:prstGeom>
        </p:spPr>
      </p:pic>
      <p:sp>
        <p:nvSpPr>
          <p:cNvPr id="6" name="Rectangle 5">
            <a:extLst>
              <a:ext uri="{FF2B5EF4-FFF2-40B4-BE49-F238E27FC236}">
                <a16:creationId xmlns:a16="http://schemas.microsoft.com/office/drawing/2014/main" id="{0F3E101A-C425-411A-B719-B5EF74005CEE}"/>
              </a:ext>
            </a:extLst>
          </p:cNvPr>
          <p:cNvSpPr/>
          <p:nvPr/>
        </p:nvSpPr>
        <p:spPr>
          <a:xfrm>
            <a:off x="356152" y="979611"/>
            <a:ext cx="6388908" cy="1211524"/>
          </a:xfrm>
          <a:prstGeom prst="rect">
            <a:avLst/>
          </a:prstGeom>
          <a:solidFill>
            <a:schemeClr val="bg1"/>
          </a:solidFill>
          <a:ln w="19050">
            <a:solidFill>
              <a:srgbClr val="C060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C06014"/>
                </a:solidFill>
                <a:latin typeface="Arial" panose="020B0604020202020204" pitchFamily="34" charset="0"/>
                <a:cs typeface="Arial" panose="020B0604020202020204" pitchFamily="34" charset="0"/>
              </a:rPr>
              <a:t>Quan sát lược đồ dưới đây, em hãy cho biết vị trí và giới hạn lãnh thổ của châu Âu?</a:t>
            </a:r>
          </a:p>
        </p:txBody>
      </p:sp>
    </p:spTree>
    <p:extLst>
      <p:ext uri="{BB962C8B-B14F-4D97-AF65-F5344CB8AC3E}">
        <p14:creationId xmlns:p14="http://schemas.microsoft.com/office/powerpoint/2010/main" val="14009793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2082</TotalTime>
  <Words>1452</Words>
  <Application>Microsoft Office PowerPoint</Application>
  <PresentationFormat>Widescreen</PresentationFormat>
  <Paragraphs>411</Paragraphs>
  <Slides>49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Calibri Light</vt:lpstr>
      <vt:lpstr>Rockwell</vt:lpstr>
      <vt:lpstr>Times New Roman</vt:lpstr>
      <vt:lpstr>Wingdings</vt:lpstr>
      <vt:lpstr>Office Theme</vt:lpstr>
      <vt:lpstr>Atlas</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Mai Anh</dc:creator>
  <cp:lastModifiedBy>HP</cp:lastModifiedBy>
  <cp:revision>161</cp:revision>
  <dcterms:created xsi:type="dcterms:W3CDTF">2021-03-25T14:45:15Z</dcterms:created>
  <dcterms:modified xsi:type="dcterms:W3CDTF">2021-08-10T12:55:18Z</dcterms:modified>
</cp:coreProperties>
</file>