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31"/>
  </p:notesMasterIdLst>
  <p:sldIdLst>
    <p:sldId id="288" r:id="rId2"/>
    <p:sldId id="322" r:id="rId3"/>
    <p:sldId id="323" r:id="rId4"/>
    <p:sldId id="324" r:id="rId5"/>
    <p:sldId id="326" r:id="rId6"/>
    <p:sldId id="325" r:id="rId7"/>
    <p:sldId id="327" r:id="rId8"/>
    <p:sldId id="328" r:id="rId9"/>
    <p:sldId id="321" r:id="rId10"/>
    <p:sldId id="291" r:id="rId11"/>
    <p:sldId id="292" r:id="rId12"/>
    <p:sldId id="293" r:id="rId13"/>
    <p:sldId id="294" r:id="rId14"/>
    <p:sldId id="295" r:id="rId15"/>
    <p:sldId id="296" r:id="rId16"/>
    <p:sldId id="297" r:id="rId17"/>
    <p:sldId id="298" r:id="rId18"/>
    <p:sldId id="300" r:id="rId19"/>
    <p:sldId id="301" r:id="rId20"/>
    <p:sldId id="302" r:id="rId21"/>
    <p:sldId id="315" r:id="rId22"/>
    <p:sldId id="316" r:id="rId23"/>
    <p:sldId id="317" r:id="rId24"/>
    <p:sldId id="318" r:id="rId25"/>
    <p:sldId id="319" r:id="rId26"/>
    <p:sldId id="320" r:id="rId27"/>
    <p:sldId id="273" r:id="rId28"/>
    <p:sldId id="275" r:id="rId29"/>
    <p:sldId id="314" r:id="rId30"/>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8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6"/>
    <p:restoredTop sz="95735"/>
  </p:normalViewPr>
  <p:slideViewPr>
    <p:cSldViewPr snapToGrid="0" snapToObjects="1">
      <p:cViewPr varScale="1">
        <p:scale>
          <a:sx n="110" d="100"/>
          <a:sy n="110"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90AE8-0971-634A-B6F1-5AA790903FFF}" type="datetimeFigureOut">
              <a:rPr lang="en-VN" smtClean="0"/>
              <a:t>7/31/21</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AA3EB-AD35-A94C-BB2A-D2A3968893D7}" type="slidenum">
              <a:rPr lang="en-VN" smtClean="0"/>
              <a:t>‹#›</a:t>
            </a:fld>
            <a:endParaRPr lang="en-VN"/>
          </a:p>
        </p:txBody>
      </p:sp>
    </p:spTree>
    <p:extLst>
      <p:ext uri="{BB962C8B-B14F-4D97-AF65-F5344CB8AC3E}">
        <p14:creationId xmlns:p14="http://schemas.microsoft.com/office/powerpoint/2010/main" val="208821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10</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56363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92812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6540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9811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10922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07100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1370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00325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04981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19</a:t>
            </a:fld>
            <a:endParaRPr lang="zh-CN" altLang="en-US"/>
          </a:p>
        </p:txBody>
      </p:sp>
    </p:spTree>
    <p:extLst>
      <p:ext uri="{BB962C8B-B14F-4D97-AF65-F5344CB8AC3E}">
        <p14:creationId xmlns:p14="http://schemas.microsoft.com/office/powerpoint/2010/main" val="113396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11017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20</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50523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21</a:t>
            </a:fld>
            <a:endParaRPr lang="zh-CN" altLang="en-US"/>
          </a:p>
        </p:txBody>
      </p:sp>
    </p:spTree>
    <p:extLst>
      <p:ext uri="{BB962C8B-B14F-4D97-AF65-F5344CB8AC3E}">
        <p14:creationId xmlns:p14="http://schemas.microsoft.com/office/powerpoint/2010/main" val="639317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22</a:t>
            </a:fld>
            <a:endParaRPr lang="zh-CN" altLang="en-US"/>
          </a:p>
        </p:txBody>
      </p:sp>
    </p:spTree>
    <p:extLst>
      <p:ext uri="{BB962C8B-B14F-4D97-AF65-F5344CB8AC3E}">
        <p14:creationId xmlns:p14="http://schemas.microsoft.com/office/powerpoint/2010/main" val="2761440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23</a:t>
            </a:fld>
            <a:endParaRPr lang="zh-CN" altLang="en-US"/>
          </a:p>
        </p:txBody>
      </p:sp>
    </p:spTree>
    <p:extLst>
      <p:ext uri="{BB962C8B-B14F-4D97-AF65-F5344CB8AC3E}">
        <p14:creationId xmlns:p14="http://schemas.microsoft.com/office/powerpoint/2010/main" val="82704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24</a:t>
            </a:fld>
            <a:endParaRPr lang="zh-CN" altLang="en-US"/>
          </a:p>
        </p:txBody>
      </p:sp>
    </p:spTree>
    <p:extLst>
      <p:ext uri="{BB962C8B-B14F-4D97-AF65-F5344CB8AC3E}">
        <p14:creationId xmlns:p14="http://schemas.microsoft.com/office/powerpoint/2010/main" val="2160571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25</a:t>
            </a:fld>
            <a:endParaRPr lang="zh-CN" altLang="en-US"/>
          </a:p>
        </p:txBody>
      </p:sp>
    </p:spTree>
    <p:extLst>
      <p:ext uri="{BB962C8B-B14F-4D97-AF65-F5344CB8AC3E}">
        <p14:creationId xmlns:p14="http://schemas.microsoft.com/office/powerpoint/2010/main" val="783572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8221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0900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3567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020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2766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3986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67961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1902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0745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7/31/21</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1938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7/31/21</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8623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7/31/21</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01393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sp>
        <p:nvSpPr>
          <p:cNvPr id="7" name="矩形 6"/>
          <p:cNvSpPr/>
          <p:nvPr userDrawn="1"/>
        </p:nvSpPr>
        <p:spPr>
          <a:xfrm>
            <a:off x="0" y="626533"/>
            <a:ext cx="12190992" cy="597746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五边形 7"/>
          <p:cNvSpPr/>
          <p:nvPr userDrawn="1"/>
        </p:nvSpPr>
        <p:spPr>
          <a:xfrm>
            <a:off x="0" y="355600"/>
            <a:ext cx="4487333" cy="592667"/>
          </a:xfrm>
          <a:prstGeom prst="homePlate">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7" dirty="0">
                <a:solidFill>
                  <a:srgbClr val="00B050"/>
                </a:solidFill>
              </a:rPr>
              <a:t>单击此处添加文字标题</a:t>
            </a:r>
          </a:p>
        </p:txBody>
      </p:sp>
    </p:spTree>
    <p:extLst>
      <p:ext uri="{BB962C8B-B14F-4D97-AF65-F5344CB8AC3E}">
        <p14:creationId xmlns:p14="http://schemas.microsoft.com/office/powerpoint/2010/main" val="4079527143"/>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7/31/21</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3909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7/31/21</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3798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7/31/21</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3107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7/31/21</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3834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7/31/21</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3599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7/31/21</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8560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7/31/21</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1393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7/31/21</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7843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7/31/21</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338184639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80" r:id="rId10"/>
    <p:sldLayoutId id="2147483779" r:id="rId11"/>
    <p:sldLayoutId id="214748378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notesSlide" Target="../notesSlides/notesSlide18.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jpeg"/><Relationship Id="rId5" Type="http://schemas.openxmlformats.org/officeDocument/2006/relationships/notesSlide" Target="../notesSlides/notesSlide20.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jpeg"/><Relationship Id="rId5" Type="http://schemas.openxmlformats.org/officeDocument/2006/relationships/notesSlide" Target="../notesSlides/notesSlide26.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9.xml"/><Relationship Id="rId4" Type="http://schemas.openxmlformats.org/officeDocument/2006/relationships/slideLayout" Target="../slideLayouts/slideLayout7.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5" name="文本框 4"/>
          <p:cNvSpPr txBox="1"/>
          <p:nvPr/>
        </p:nvSpPr>
        <p:spPr>
          <a:xfrm>
            <a:off x="459307" y="2350043"/>
            <a:ext cx="10629769" cy="1107996"/>
          </a:xfrm>
          <a:prstGeom prst="rect">
            <a:avLst/>
          </a:prstGeom>
          <a:noFill/>
        </p:spPr>
        <p:txBody>
          <a:bodyPr wrap="none" rtlCol="0">
            <a:spAutoFit/>
          </a:bodyPr>
          <a:lstStyle/>
          <a:p>
            <a:r>
              <a:rPr lang="vi-VN" altLang="zh-CN" sz="66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THỰC HÀNH TIẾNG VIỆT</a:t>
            </a:r>
            <a:endParaRPr lang="zh-CN" altLang="en-US" sz="66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p:cNvSpPr txBox="1"/>
          <p:nvPr/>
        </p:nvSpPr>
        <p:spPr>
          <a:xfrm>
            <a:off x="2192822" y="1643108"/>
            <a:ext cx="1248290" cy="461665"/>
          </a:xfrm>
          <a:prstGeom prst="rect">
            <a:avLst/>
          </a:prstGeom>
          <a:noFill/>
        </p:spPr>
        <p:txBody>
          <a:bodyPr wrap="none" rtlCol="0">
            <a:spAutoFit/>
          </a:bodyPr>
          <a:lstStyle/>
          <a:p>
            <a:r>
              <a:rPr lang="en-US" altLang="zh-CN" sz="2400" b="1" u="sng"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TIẾT 8:</a:t>
            </a:r>
          </a:p>
        </p:txBody>
      </p:sp>
      <p:sp>
        <p:nvSpPr>
          <p:cNvPr id="7" name="文本框 6"/>
          <p:cNvSpPr txBox="1"/>
          <p:nvPr/>
        </p:nvSpPr>
        <p:spPr>
          <a:xfrm>
            <a:off x="2192821" y="3738094"/>
            <a:ext cx="7072504" cy="461665"/>
          </a:xfrm>
          <a:prstGeom prst="rect">
            <a:avLst/>
          </a:prstGeom>
          <a:noFill/>
        </p:spPr>
        <p:txBody>
          <a:bodyPr wrap="square" rtlCol="0">
            <a:spAutoFit/>
          </a:bodyPr>
          <a:lstStyle/>
          <a:p>
            <a:r>
              <a:rPr lang="vi-VN" altLang="zh-CN" sz="24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GIÁO VIÊN: …</a:t>
            </a:r>
            <a:endParaRPr lang="en-US" altLang="zh-CN" sz="24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4801" y="4884404"/>
            <a:ext cx="5471844" cy="1781157"/>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3500"/>
                            </p:stCondLst>
                            <p:childTnLst>
                              <p:par>
                                <p:cTn id="24" presetID="10" presetClass="entr" presetSubtype="0" fill="hold" grpId="0" nodeType="afterEffect">
                                  <p:stCondLst>
                                    <p:cond delay="0"/>
                                  </p:stCondLst>
                                  <p:iterate type="lt">
                                    <p:tmPct val="14000"/>
                                  </p:iterate>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12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9" name="Rounded Rectangle 8">
            <a:extLst>
              <a:ext uri="{FF2B5EF4-FFF2-40B4-BE49-F238E27FC236}">
                <a16:creationId xmlns:a16="http://schemas.microsoft.com/office/drawing/2014/main" id="{CD3441EA-7270-E648-B9D6-86ACA4351A4C}"/>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latin typeface="Times New Roman" panose="02020603050405020304" pitchFamily="18" charset="0"/>
                <a:cs typeface="Times New Roman" panose="02020603050405020304" pitchFamily="18" charset="0"/>
              </a:rPr>
              <a:t>Câu thành ngữ chỉ người làm sai việc nào đó nhưng vẫn cố tình lặp lại sai lầm.</a:t>
            </a:r>
          </a:p>
        </p:txBody>
      </p:sp>
      <p:sp>
        <p:nvSpPr>
          <p:cNvPr id="10" name="Rounded Rectangle 9">
            <a:extLst>
              <a:ext uri="{FF2B5EF4-FFF2-40B4-BE49-F238E27FC236}">
                <a16:creationId xmlns:a16="http://schemas.microsoft.com/office/drawing/2014/main" id="{EDFEB210-019C-7B40-A52A-4AB5CB8762B2}"/>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en-VN" sz="4000" b="1" dirty="0">
                <a:solidFill>
                  <a:schemeClr val="tx1"/>
                </a:solidFill>
                <a:latin typeface="Times New Roman" panose="02020603050405020304" pitchFamily="18" charset="0"/>
                <a:cs typeface="Times New Roman" panose="02020603050405020304" pitchFamily="18" charset="0"/>
              </a:rPr>
              <a:t>NGỰA QUEN ĐƯỜNG CŨ</a:t>
            </a:r>
          </a:p>
        </p:txBody>
      </p:sp>
      <p:pic>
        <p:nvPicPr>
          <p:cNvPr id="11" name="Picture 2" descr="Thành ngữ Ngựa quen đường cũ bắt nguồn từ đâu">
            <a:extLst>
              <a:ext uri="{FF2B5EF4-FFF2-40B4-BE49-F238E27FC236}">
                <a16:creationId xmlns:a16="http://schemas.microsoft.com/office/drawing/2014/main" id="{B2437C67-70EE-F946-A0B3-AB6553BA79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3894" y="2709391"/>
            <a:ext cx="6208295" cy="367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979952"/>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12" name="Rounded Rectangle 11">
            <a:extLst>
              <a:ext uri="{FF2B5EF4-FFF2-40B4-BE49-F238E27FC236}">
                <a16:creationId xmlns:a16="http://schemas.microsoft.com/office/drawing/2014/main" id="{E6692236-BF9A-5343-8461-A434FF75202B}"/>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latin typeface="Times New Roman" panose="02020603050405020304" pitchFamily="18" charset="0"/>
                <a:cs typeface="Times New Roman" panose="02020603050405020304" pitchFamily="18" charset="0"/>
              </a:rPr>
              <a:t>Câu thành ngữ chỉ người nợ nần nhiều quá</a:t>
            </a:r>
          </a:p>
        </p:txBody>
      </p:sp>
      <p:sp>
        <p:nvSpPr>
          <p:cNvPr id="13" name="Rounded Rectangle 12">
            <a:extLst>
              <a:ext uri="{FF2B5EF4-FFF2-40B4-BE49-F238E27FC236}">
                <a16:creationId xmlns:a16="http://schemas.microsoft.com/office/drawing/2014/main" id="{AECBD09A-5B93-A34C-9399-FB0799434211}"/>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en-VN" sz="4000" b="1" dirty="0">
                <a:solidFill>
                  <a:schemeClr val="tx1"/>
                </a:solidFill>
                <a:latin typeface="Times New Roman" panose="02020603050405020304" pitchFamily="18" charset="0"/>
                <a:cs typeface="Times New Roman" panose="02020603050405020304" pitchFamily="18" charset="0"/>
              </a:rPr>
              <a:t>NỢ NHƯ CHÚA CHỔM</a:t>
            </a:r>
          </a:p>
        </p:txBody>
      </p:sp>
      <p:pic>
        <p:nvPicPr>
          <p:cNvPr id="14" name="Picture 2" descr="Ai cũng từng nghe câu &amp;quot;Nợ như chúa Chổm&amp;quot; nhưng chính xác thì đó là ai?">
            <a:extLst>
              <a:ext uri="{FF2B5EF4-FFF2-40B4-BE49-F238E27FC236}">
                <a16:creationId xmlns:a16="http://schemas.microsoft.com/office/drawing/2014/main" id="{A8F71F6B-B8BA-7545-9BED-A9D0AD47F9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4406" y="2626226"/>
            <a:ext cx="6291847" cy="418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26363"/>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9" name="Rounded Rectangle 8">
            <a:extLst>
              <a:ext uri="{FF2B5EF4-FFF2-40B4-BE49-F238E27FC236}">
                <a16:creationId xmlns:a16="http://schemas.microsoft.com/office/drawing/2014/main" id="{1B88234A-3166-4C4F-8CA4-F356AD3008A9}"/>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latin typeface="Times New Roman" panose="02020603050405020304" pitchFamily="18" charset="0"/>
                <a:cs typeface="Times New Roman" panose="02020603050405020304" pitchFamily="18" charset="0"/>
              </a:rPr>
              <a:t>Câu thành ngữ chỉ việc giúp đỡ ai đó nhưng bị họ quay lại hãm hại.</a:t>
            </a:r>
          </a:p>
        </p:txBody>
      </p:sp>
      <p:sp>
        <p:nvSpPr>
          <p:cNvPr id="10" name="Rounded Rectangle 9">
            <a:extLst>
              <a:ext uri="{FF2B5EF4-FFF2-40B4-BE49-F238E27FC236}">
                <a16:creationId xmlns:a16="http://schemas.microsoft.com/office/drawing/2014/main" id="{D843C2EA-DDC5-244C-8850-8EBE6B687FA6}"/>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en-VN" sz="4000" b="1" dirty="0">
                <a:solidFill>
                  <a:schemeClr val="tx1"/>
                </a:solidFill>
                <a:latin typeface="Times New Roman" panose="02020603050405020304" pitchFamily="18" charset="0"/>
                <a:cs typeface="Times New Roman" panose="02020603050405020304" pitchFamily="18" charset="0"/>
              </a:rPr>
              <a:t>NUÔI ONG TAY ÁO</a:t>
            </a:r>
          </a:p>
        </p:txBody>
      </p:sp>
      <p:pic>
        <p:nvPicPr>
          <p:cNvPr id="11" name="Picture 2" descr="NUÔI ONG TAY ÁO, NUÔI KHỈ DÒM NHÀ... - Tiếng Việt giàu đẹp | Facebook">
            <a:extLst>
              <a:ext uri="{FF2B5EF4-FFF2-40B4-BE49-F238E27FC236}">
                <a16:creationId xmlns:a16="http://schemas.microsoft.com/office/drawing/2014/main" id="{60104D85-92E7-FB4B-AA43-639E5C01FC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4462" y="2684079"/>
            <a:ext cx="4799263" cy="362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112585"/>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6" name="Rounded Rectangle 5">
            <a:extLst>
              <a:ext uri="{FF2B5EF4-FFF2-40B4-BE49-F238E27FC236}">
                <a16:creationId xmlns:a16="http://schemas.microsoft.com/office/drawing/2014/main" id="{43B8CB06-8DAF-4245-9023-F66A71E2FF7F}"/>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latin typeface="Times New Roman" panose="02020603050405020304" pitchFamily="18" charset="0"/>
                <a:cs typeface="Times New Roman" panose="02020603050405020304" pitchFamily="18" charset="0"/>
              </a:rPr>
              <a:t>Câu thành ngữ chỉ hành động làm tổn hại đến người khác nhưng không lộ diện.</a:t>
            </a:r>
          </a:p>
        </p:txBody>
      </p:sp>
      <p:sp>
        <p:nvSpPr>
          <p:cNvPr id="7" name="Rounded Rectangle 6">
            <a:extLst>
              <a:ext uri="{FF2B5EF4-FFF2-40B4-BE49-F238E27FC236}">
                <a16:creationId xmlns:a16="http://schemas.microsoft.com/office/drawing/2014/main" id="{94C26CE6-4DD9-6E4F-9314-969E5E749AE3}"/>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en-VN" sz="4000" b="1" dirty="0">
                <a:solidFill>
                  <a:schemeClr val="tx1"/>
                </a:solidFill>
                <a:latin typeface="Times New Roman" panose="02020603050405020304" pitchFamily="18" charset="0"/>
                <a:cs typeface="Times New Roman" panose="02020603050405020304" pitchFamily="18" charset="0"/>
              </a:rPr>
              <a:t>NÉM ĐÁ GIẤU TAY</a:t>
            </a:r>
          </a:p>
        </p:txBody>
      </p:sp>
      <p:pic>
        <p:nvPicPr>
          <p:cNvPr id="9" name="Picture 2" descr="Kẻ ném đá giấu tay - Báo Người lao động">
            <a:extLst>
              <a:ext uri="{FF2B5EF4-FFF2-40B4-BE49-F238E27FC236}">
                <a16:creationId xmlns:a16="http://schemas.microsoft.com/office/drawing/2014/main" id="{D9DEC7D4-FFD5-BD43-9D17-2DCDC54BD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7096" y="3048000"/>
            <a:ext cx="5053904"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498681"/>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6" name="Rounded Rectangle 5">
            <a:extLst>
              <a:ext uri="{FF2B5EF4-FFF2-40B4-BE49-F238E27FC236}">
                <a16:creationId xmlns:a16="http://schemas.microsoft.com/office/drawing/2014/main" id="{0D2B22D7-7C10-7C46-B874-17816EA8C434}"/>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latin typeface="Times New Roman" panose="02020603050405020304" pitchFamily="18" charset="0"/>
                <a:cs typeface="Times New Roman" panose="02020603050405020304" pitchFamily="18" charset="0"/>
              </a:rPr>
              <a:t>Câu thành ngữ chỉ người đứng đầu phải chịu mọi trách nhiệm, hậu quả.</a:t>
            </a:r>
          </a:p>
        </p:txBody>
      </p:sp>
      <p:sp>
        <p:nvSpPr>
          <p:cNvPr id="7" name="Rounded Rectangle 6">
            <a:extLst>
              <a:ext uri="{FF2B5EF4-FFF2-40B4-BE49-F238E27FC236}">
                <a16:creationId xmlns:a16="http://schemas.microsoft.com/office/drawing/2014/main" id="{539A74A3-93AB-F24E-A291-54A6629F28EF}"/>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en-VN" sz="4000" b="1" dirty="0">
                <a:solidFill>
                  <a:schemeClr val="tx1"/>
                </a:solidFill>
                <a:latin typeface="Times New Roman" panose="02020603050405020304" pitchFamily="18" charset="0"/>
                <a:cs typeface="Times New Roman" panose="02020603050405020304" pitchFamily="18" charset="0"/>
              </a:rPr>
              <a:t>ĐỨNG MŨI CHỊU SÀO</a:t>
            </a:r>
          </a:p>
        </p:txBody>
      </p:sp>
      <p:pic>
        <p:nvPicPr>
          <p:cNvPr id="9" name="Picture 2" descr="Tục Ngữ Thành Ngữ Việt Nam - ĐỨNG MŨI CHỊU SÀO Nghĩa đen: Khi ghe, thuyền,  bè di chuyển xuôi theo dòng thác, gềnh thì phải có 1 người cầm sẵn 1">
            <a:extLst>
              <a:ext uri="{FF2B5EF4-FFF2-40B4-BE49-F238E27FC236}">
                <a16:creationId xmlns:a16="http://schemas.microsoft.com/office/drawing/2014/main" id="{F37A2C40-4584-7B41-B43F-C0EC327AD3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7585" y="2420352"/>
            <a:ext cx="4452687" cy="445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239459"/>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6" name="Rounded Rectangle 5">
            <a:extLst>
              <a:ext uri="{FF2B5EF4-FFF2-40B4-BE49-F238E27FC236}">
                <a16:creationId xmlns:a16="http://schemas.microsoft.com/office/drawing/2014/main" id="{4BA22434-1C88-E145-AADD-90FF1F92D400}"/>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latin typeface="Times New Roman" panose="02020603050405020304" pitchFamily="18" charset="0"/>
                <a:cs typeface="Times New Roman" panose="02020603050405020304" pitchFamily="18" charset="0"/>
              </a:rPr>
              <a:t>Câu thành ngữ chỉ người tiêu tiền phung phí.</a:t>
            </a:r>
          </a:p>
        </p:txBody>
      </p:sp>
      <p:sp>
        <p:nvSpPr>
          <p:cNvPr id="7" name="Rounded Rectangle 6">
            <a:extLst>
              <a:ext uri="{FF2B5EF4-FFF2-40B4-BE49-F238E27FC236}">
                <a16:creationId xmlns:a16="http://schemas.microsoft.com/office/drawing/2014/main" id="{790EA715-58DD-9942-83AB-AE6AC8440FC6}"/>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en-VN" sz="4000" b="1" dirty="0">
                <a:solidFill>
                  <a:schemeClr val="tx1"/>
                </a:solidFill>
                <a:latin typeface="Times New Roman" panose="02020603050405020304" pitchFamily="18" charset="0"/>
                <a:cs typeface="Times New Roman" panose="02020603050405020304" pitchFamily="18" charset="0"/>
              </a:rPr>
              <a:t>VUNG TAY QUÁ TRÁN</a:t>
            </a:r>
          </a:p>
        </p:txBody>
      </p:sp>
      <p:pic>
        <p:nvPicPr>
          <p:cNvPr id="9" name="Picture 2" descr="3 con giáp nghèo kiết xác vẫn vung tay quá trán">
            <a:extLst>
              <a:ext uri="{FF2B5EF4-FFF2-40B4-BE49-F238E27FC236}">
                <a16:creationId xmlns:a16="http://schemas.microsoft.com/office/drawing/2014/main" id="{97163607-00E9-DD4B-B0BF-AC118CA5BA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2284" y="2865521"/>
            <a:ext cx="5561263" cy="333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773722"/>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6" name="Rounded Rectangle 5">
            <a:extLst>
              <a:ext uri="{FF2B5EF4-FFF2-40B4-BE49-F238E27FC236}">
                <a16:creationId xmlns:a16="http://schemas.microsoft.com/office/drawing/2014/main" id="{57C9DF12-5180-0C40-83DA-715B0B49E1DF}"/>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latin typeface="Times New Roman" panose="02020603050405020304" pitchFamily="18" charset="0"/>
                <a:cs typeface="Times New Roman" panose="02020603050405020304" pitchFamily="18" charset="0"/>
              </a:rPr>
              <a:t>Câu thành ngữ chỉ người sống vô ơn.</a:t>
            </a:r>
          </a:p>
        </p:txBody>
      </p:sp>
      <p:sp>
        <p:nvSpPr>
          <p:cNvPr id="7" name="Rounded Rectangle 6">
            <a:extLst>
              <a:ext uri="{FF2B5EF4-FFF2-40B4-BE49-F238E27FC236}">
                <a16:creationId xmlns:a16="http://schemas.microsoft.com/office/drawing/2014/main" id="{3161091E-B847-D647-89CE-DB1A5CEEC7E5}"/>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en-VN" sz="4000" b="1" dirty="0">
                <a:solidFill>
                  <a:schemeClr val="tx1"/>
                </a:solidFill>
                <a:latin typeface="Times New Roman" panose="02020603050405020304" pitchFamily="18" charset="0"/>
                <a:cs typeface="Times New Roman" panose="02020603050405020304" pitchFamily="18" charset="0"/>
              </a:rPr>
              <a:t>QUA CẦU RÚT VÁN</a:t>
            </a:r>
          </a:p>
        </p:txBody>
      </p:sp>
      <p:pic>
        <p:nvPicPr>
          <p:cNvPr id="9" name="Picture 2" descr="Thành ngữ Qua cầu rút ván - Cùng nhau chia sẻ">
            <a:extLst>
              <a:ext uri="{FF2B5EF4-FFF2-40B4-BE49-F238E27FC236}">
                <a16:creationId xmlns:a16="http://schemas.microsoft.com/office/drawing/2014/main" id="{5FB8ACE3-4876-074F-8BFD-86C023D133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6786" y="2882901"/>
            <a:ext cx="5129129" cy="345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663367"/>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6" name="Rounded Rectangle 5">
            <a:extLst>
              <a:ext uri="{FF2B5EF4-FFF2-40B4-BE49-F238E27FC236}">
                <a16:creationId xmlns:a16="http://schemas.microsoft.com/office/drawing/2014/main" id="{71AB0CD2-03A1-CB4E-9A77-C5A8F8549051}"/>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latin typeface="Times New Roman" panose="02020603050405020304" pitchFamily="18" charset="0"/>
                <a:cs typeface="Times New Roman" panose="02020603050405020304" pitchFamily="18" charset="0"/>
              </a:rPr>
              <a:t>Câu thành ngữ chỉ người sống hay đòi hỏi.</a:t>
            </a:r>
          </a:p>
        </p:txBody>
      </p:sp>
      <p:sp>
        <p:nvSpPr>
          <p:cNvPr id="7" name="Rounded Rectangle 6">
            <a:extLst>
              <a:ext uri="{FF2B5EF4-FFF2-40B4-BE49-F238E27FC236}">
                <a16:creationId xmlns:a16="http://schemas.microsoft.com/office/drawing/2014/main" id="{3B1A42D9-E4EF-9048-82FB-ED58B0F04872}"/>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en-VN" sz="4000" b="1" dirty="0">
                <a:solidFill>
                  <a:schemeClr val="tx1"/>
                </a:solidFill>
                <a:latin typeface="Times New Roman" panose="02020603050405020304" pitchFamily="18" charset="0"/>
                <a:cs typeface="Times New Roman" panose="02020603050405020304" pitchFamily="18" charset="0"/>
              </a:rPr>
              <a:t>ĐƯỢC VOI ĐÒI TIÊN</a:t>
            </a:r>
          </a:p>
        </p:txBody>
      </p:sp>
      <p:pic>
        <p:nvPicPr>
          <p:cNvPr id="9" name="Picture 2" descr="1️⃣ ĐƯỢC VOI ĐÒI TIÊN - Phim hoạt hình hay - Truyện cổ tích - Quà tặng cuộc  sống ™ Tin Tạp Chí">
            <a:extLst>
              <a:ext uri="{FF2B5EF4-FFF2-40B4-BE49-F238E27FC236}">
                <a16:creationId xmlns:a16="http://schemas.microsoft.com/office/drawing/2014/main" id="{E5F956AE-1DC1-3448-8FCD-1534AC87366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333" t="19487" r="8333"/>
          <a:stretch/>
        </p:blipFill>
        <p:spPr bwMode="auto">
          <a:xfrm>
            <a:off x="5406267" y="3009901"/>
            <a:ext cx="5468281"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967404"/>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23" name="MH_Other_1"/>
          <p:cNvSpPr/>
          <p:nvPr>
            <p:custDataLst>
              <p:tags r:id="rId1"/>
            </p:custDataLst>
          </p:nvPr>
        </p:nvSpPr>
        <p:spPr>
          <a:xfrm>
            <a:off x="4337179" y="1604555"/>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18" y="3336610"/>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TÌM HIỂU </a:t>
            </a:r>
          </a:p>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TRI THỨC TIẾNG VIỆT</a:t>
            </a:r>
            <a:endParaRPr lang="zh-CN" altLang="en-US" sz="3733" dirty="0">
              <a:solidFill>
                <a:srgbClr val="FFFFFF"/>
              </a:solidFill>
              <a:latin typeface="#9Slide04 Chonburi" pitchFamily="2" charset="-34"/>
              <a:ea typeface="微软雅黑" panose="020B0503020204020204" pitchFamily="34" charset="-122"/>
              <a:cs typeface="#9Slide04 Chonburi" pitchFamily="2" charset="-34"/>
            </a:endParaRPr>
          </a:p>
        </p:txBody>
      </p:sp>
      <p:sp>
        <p:nvSpPr>
          <p:cNvPr id="25" name="MH_Other_2"/>
          <p:cNvSpPr/>
          <p:nvPr>
            <p:custDataLst>
              <p:tags r:id="rId3"/>
            </p:custDataLst>
          </p:nvPr>
        </p:nvSpPr>
        <p:spPr>
          <a:xfrm>
            <a:off x="5025681" y="1408948"/>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4267" b="1" dirty="0">
                <a:solidFill>
                  <a:srgbClr val="FFFFFF"/>
                </a:solidFill>
                <a:ea typeface="微软雅黑" panose="020B0503020204020204" pitchFamily="34" charset="-122"/>
              </a:rPr>
              <a:t>I</a:t>
            </a: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3536485682"/>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AA9BFB-4EFA-DA43-847D-6A0DD2DED9E4}"/>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chemeClr val="tx1"/>
                </a:solidFill>
                <a:latin typeface="Times New Roman" panose="02020603050405020304" pitchFamily="18" charset="0"/>
                <a:cs typeface="Times New Roman" panose="02020603050405020304" pitchFamily="18" charset="0"/>
              </a:rPr>
              <a:t>THÀNH NGỮ</a:t>
            </a:r>
          </a:p>
        </p:txBody>
      </p:sp>
      <p:grpSp>
        <p:nvGrpSpPr>
          <p:cNvPr id="39" name="组合 1">
            <a:extLst>
              <a:ext uri="{FF2B5EF4-FFF2-40B4-BE49-F238E27FC236}">
                <a16:creationId xmlns:a16="http://schemas.microsoft.com/office/drawing/2014/main" id="{B14D5890-EFDF-B449-BD8B-2D22B377462A}"/>
              </a:ext>
            </a:extLst>
          </p:cNvPr>
          <p:cNvGrpSpPr/>
          <p:nvPr/>
        </p:nvGrpSpPr>
        <p:grpSpPr>
          <a:xfrm>
            <a:off x="1808779" y="1179384"/>
            <a:ext cx="773086" cy="773187"/>
            <a:chOff x="1958710" y="2281401"/>
            <a:chExt cx="773086" cy="773187"/>
          </a:xfrm>
        </p:grpSpPr>
        <p:sp>
          <p:nvSpPr>
            <p:cNvPr id="48" name="AutoShape 1">
              <a:extLst>
                <a:ext uri="{FF2B5EF4-FFF2-40B4-BE49-F238E27FC236}">
                  <a16:creationId xmlns:a16="http://schemas.microsoft.com/office/drawing/2014/main" id="{43D88476-502E-8A49-ABD2-5A14B2B8BE14}"/>
                </a:ext>
              </a:extLst>
            </p:cNvPr>
            <p:cNvSpPr/>
            <p:nvPr/>
          </p:nvSpPr>
          <p:spPr bwMode="auto">
            <a:xfrm>
              <a:off x="1958710" y="2281401"/>
              <a:ext cx="773086" cy="773187"/>
            </a:xfrm>
            <a:custGeom>
              <a:avLst/>
              <a:gdLst>
                <a:gd name="T0" fmla="*/ 290498 w 19679"/>
                <a:gd name="T1" fmla="*/ 318871 h 19679"/>
                <a:gd name="T2" fmla="*/ 290498 w 19679"/>
                <a:gd name="T3" fmla="*/ 318871 h 19679"/>
                <a:gd name="T4" fmla="*/ 290498 w 19679"/>
                <a:gd name="T5" fmla="*/ 318871 h 19679"/>
                <a:gd name="T6" fmla="*/ 290498 w 19679"/>
                <a:gd name="T7" fmla="*/ 31887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3735">
                <a:solidFill>
                  <a:schemeClr val="tx1">
                    <a:lumMod val="75000"/>
                    <a:lumOff val="25000"/>
                  </a:schemeClr>
                </a:solidFill>
                <a:latin typeface="Arial" pitchFamily="34" charset="0"/>
                <a:ea typeface="微软雅黑" charset="-122"/>
                <a:sym typeface="Arial" pitchFamily="34" charset="0"/>
              </a:endParaRPr>
            </a:p>
          </p:txBody>
        </p:sp>
        <p:sp>
          <p:nvSpPr>
            <p:cNvPr id="49" name="AutoShape 2">
              <a:extLst>
                <a:ext uri="{FF2B5EF4-FFF2-40B4-BE49-F238E27FC236}">
                  <a16:creationId xmlns:a16="http://schemas.microsoft.com/office/drawing/2014/main" id="{98C5E3FF-ABC6-4F42-B4D4-F2C1D4F7B6DE}"/>
                </a:ext>
              </a:extLst>
            </p:cNvPr>
            <p:cNvSpPr/>
            <p:nvPr/>
          </p:nvSpPr>
          <p:spPr bwMode="auto">
            <a:xfrm>
              <a:off x="2169936" y="2503215"/>
              <a:ext cx="356971" cy="295755"/>
            </a:xfrm>
            <a:custGeom>
              <a:avLst/>
              <a:gdLst>
                <a:gd name="T0" fmla="*/ 134144 w 21600"/>
                <a:gd name="T1" fmla="*/ 111125 h 21600"/>
                <a:gd name="T2" fmla="*/ 134144 w 21600"/>
                <a:gd name="T3" fmla="*/ 111125 h 21600"/>
                <a:gd name="T4" fmla="*/ 134144 w 21600"/>
                <a:gd name="T5" fmla="*/ 111125 h 21600"/>
                <a:gd name="T6" fmla="*/ 134144 w 21600"/>
                <a:gd name="T7" fmla="*/ 111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3"/>
                  </a:moveTo>
                  <a:cubicBezTo>
                    <a:pt x="20633" y="3223"/>
                    <a:pt x="20946" y="3385"/>
                    <a:pt x="21208" y="3714"/>
                  </a:cubicBezTo>
                  <a:cubicBezTo>
                    <a:pt x="21470" y="4043"/>
                    <a:pt x="21600" y="4428"/>
                    <a:pt x="21600" y="4865"/>
                  </a:cubicBezTo>
                  <a:lnTo>
                    <a:pt x="21600" y="19983"/>
                  </a:lnTo>
                  <a:cubicBezTo>
                    <a:pt x="21600" y="20421"/>
                    <a:pt x="21470" y="20804"/>
                    <a:pt x="21208" y="21121"/>
                  </a:cubicBezTo>
                  <a:cubicBezTo>
                    <a:pt x="20946" y="21440"/>
                    <a:pt x="20633" y="21599"/>
                    <a:pt x="20263" y="21599"/>
                  </a:cubicBezTo>
                  <a:lnTo>
                    <a:pt x="1348" y="21599"/>
                  </a:lnTo>
                  <a:cubicBezTo>
                    <a:pt x="981" y="21599"/>
                    <a:pt x="662" y="21440"/>
                    <a:pt x="398" y="21121"/>
                  </a:cubicBezTo>
                  <a:cubicBezTo>
                    <a:pt x="134" y="20804"/>
                    <a:pt x="0" y="20421"/>
                    <a:pt x="0" y="19983"/>
                  </a:cubicBezTo>
                  <a:lnTo>
                    <a:pt x="0" y="4865"/>
                  </a:lnTo>
                  <a:cubicBezTo>
                    <a:pt x="0" y="4428"/>
                    <a:pt x="134" y="4043"/>
                    <a:pt x="398" y="3714"/>
                  </a:cubicBezTo>
                  <a:cubicBezTo>
                    <a:pt x="662" y="3385"/>
                    <a:pt x="981" y="3223"/>
                    <a:pt x="1348"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5" y="19184"/>
                  </a:moveTo>
                  <a:cubicBezTo>
                    <a:pt x="11572" y="19184"/>
                    <a:pt x="12299" y="19003"/>
                    <a:pt x="12987" y="18649"/>
                  </a:cubicBezTo>
                  <a:cubicBezTo>
                    <a:pt x="13673" y="18295"/>
                    <a:pt x="14270" y="17810"/>
                    <a:pt x="14775" y="17196"/>
                  </a:cubicBezTo>
                  <a:cubicBezTo>
                    <a:pt x="15279" y="16581"/>
                    <a:pt x="15678" y="15862"/>
                    <a:pt x="15974" y="15048"/>
                  </a:cubicBezTo>
                  <a:cubicBezTo>
                    <a:pt x="16270" y="14235"/>
                    <a:pt x="16420" y="13355"/>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5" y="5667"/>
                  </a:cubicBezTo>
                  <a:cubicBezTo>
                    <a:pt x="10039" y="5667"/>
                    <a:pt x="9312"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5"/>
                    <a:pt x="5330" y="14235"/>
                    <a:pt x="5626" y="15048"/>
                  </a:cubicBezTo>
                  <a:cubicBezTo>
                    <a:pt x="5922" y="15862"/>
                    <a:pt x="6324" y="16581"/>
                    <a:pt x="6828" y="17196"/>
                  </a:cubicBezTo>
                  <a:cubicBezTo>
                    <a:pt x="7332" y="17810"/>
                    <a:pt x="7930" y="18295"/>
                    <a:pt x="8620" y="18649"/>
                  </a:cubicBezTo>
                  <a:cubicBezTo>
                    <a:pt x="9312" y="19006"/>
                    <a:pt x="10039" y="19184"/>
                    <a:pt x="10805" y="19184"/>
                  </a:cubicBezTo>
                  <a:moveTo>
                    <a:pt x="10805" y="7833"/>
                  </a:moveTo>
                  <a:cubicBezTo>
                    <a:pt x="11337" y="7833"/>
                    <a:pt x="11834" y="7953"/>
                    <a:pt x="12295" y="8191"/>
                  </a:cubicBezTo>
                  <a:cubicBezTo>
                    <a:pt x="12755" y="8432"/>
                    <a:pt x="13159" y="8755"/>
                    <a:pt x="13502" y="9169"/>
                  </a:cubicBezTo>
                  <a:cubicBezTo>
                    <a:pt x="13847" y="9583"/>
                    <a:pt x="14118" y="10069"/>
                    <a:pt x="14317" y="10624"/>
                  </a:cubicBezTo>
                  <a:cubicBezTo>
                    <a:pt x="14515" y="11184"/>
                    <a:pt x="14615" y="11780"/>
                    <a:pt x="14615" y="12422"/>
                  </a:cubicBezTo>
                  <a:cubicBezTo>
                    <a:pt x="14615" y="13056"/>
                    <a:pt x="14515" y="13650"/>
                    <a:pt x="14317" y="14205"/>
                  </a:cubicBezTo>
                  <a:cubicBezTo>
                    <a:pt x="14118" y="14756"/>
                    <a:pt x="13847" y="15245"/>
                    <a:pt x="13502" y="15667"/>
                  </a:cubicBezTo>
                  <a:cubicBezTo>
                    <a:pt x="13159" y="16091"/>
                    <a:pt x="12752" y="16419"/>
                    <a:pt x="12290" y="16661"/>
                  </a:cubicBezTo>
                  <a:cubicBezTo>
                    <a:pt x="11825" y="16899"/>
                    <a:pt x="11330" y="17017"/>
                    <a:pt x="10805" y="17017"/>
                  </a:cubicBezTo>
                  <a:cubicBezTo>
                    <a:pt x="10275" y="17017"/>
                    <a:pt x="9778" y="16899"/>
                    <a:pt x="9312" y="16661"/>
                  </a:cubicBezTo>
                  <a:cubicBezTo>
                    <a:pt x="8848" y="16419"/>
                    <a:pt x="8444" y="16091"/>
                    <a:pt x="8101" y="15667"/>
                  </a:cubicBezTo>
                  <a:cubicBezTo>
                    <a:pt x="7756" y="15245"/>
                    <a:pt x="7484" y="14755"/>
                    <a:pt x="7286" y="14199"/>
                  </a:cubicBezTo>
                  <a:cubicBezTo>
                    <a:pt x="7085" y="13641"/>
                    <a:pt x="6985" y="13045"/>
                    <a:pt x="6985" y="12422"/>
                  </a:cubicBezTo>
                  <a:cubicBezTo>
                    <a:pt x="6985" y="11780"/>
                    <a:pt x="7085" y="11184"/>
                    <a:pt x="7286" y="10624"/>
                  </a:cubicBezTo>
                  <a:cubicBezTo>
                    <a:pt x="7484" y="10068"/>
                    <a:pt x="7756" y="9583"/>
                    <a:pt x="8101" y="9169"/>
                  </a:cubicBezTo>
                  <a:cubicBezTo>
                    <a:pt x="8444" y="8755"/>
                    <a:pt x="8848" y="8432"/>
                    <a:pt x="9312" y="8191"/>
                  </a:cubicBezTo>
                  <a:cubicBezTo>
                    <a:pt x="9778" y="7953"/>
                    <a:pt x="10275" y="7833"/>
                    <a:pt x="10805" y="7833"/>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schemeClr val="tx1">
                    <a:lumMod val="75000"/>
                    <a:lumOff val="25000"/>
                  </a:schemeClr>
                </a:solidFill>
                <a:latin typeface="Arial" pitchFamily="34" charset="0"/>
                <a:ea typeface="微软雅黑" charset="-122"/>
                <a:sym typeface="Arial" pitchFamily="34" charset="0"/>
              </a:endParaRPr>
            </a:p>
          </p:txBody>
        </p:sp>
      </p:grpSp>
      <p:grpSp>
        <p:nvGrpSpPr>
          <p:cNvPr id="50" name="组合 3">
            <a:extLst>
              <a:ext uri="{FF2B5EF4-FFF2-40B4-BE49-F238E27FC236}">
                <a16:creationId xmlns:a16="http://schemas.microsoft.com/office/drawing/2014/main" id="{EA206EC6-4053-1B40-A56E-41B901766B3A}"/>
              </a:ext>
            </a:extLst>
          </p:cNvPr>
          <p:cNvGrpSpPr/>
          <p:nvPr/>
        </p:nvGrpSpPr>
        <p:grpSpPr>
          <a:xfrm>
            <a:off x="1808779" y="2986873"/>
            <a:ext cx="773086" cy="773187"/>
            <a:chOff x="1958710" y="3346192"/>
            <a:chExt cx="773086" cy="773187"/>
          </a:xfrm>
        </p:grpSpPr>
        <p:sp>
          <p:nvSpPr>
            <p:cNvPr id="51" name="AutoShape 3">
              <a:extLst>
                <a:ext uri="{FF2B5EF4-FFF2-40B4-BE49-F238E27FC236}">
                  <a16:creationId xmlns:a16="http://schemas.microsoft.com/office/drawing/2014/main" id="{E0F4B2D3-D27E-5E48-8CD3-11F906980B8E}"/>
                </a:ext>
              </a:extLst>
            </p:cNvPr>
            <p:cNvSpPr/>
            <p:nvPr/>
          </p:nvSpPr>
          <p:spPr bwMode="auto">
            <a:xfrm>
              <a:off x="1958710" y="3346192"/>
              <a:ext cx="773086" cy="773187"/>
            </a:xfrm>
            <a:custGeom>
              <a:avLst/>
              <a:gdLst>
                <a:gd name="T0" fmla="*/ 290498 w 19679"/>
                <a:gd name="T1" fmla="*/ 318871 h 19679"/>
                <a:gd name="T2" fmla="*/ 290498 w 19679"/>
                <a:gd name="T3" fmla="*/ 318871 h 19679"/>
                <a:gd name="T4" fmla="*/ 290498 w 19679"/>
                <a:gd name="T5" fmla="*/ 318871 h 19679"/>
                <a:gd name="T6" fmla="*/ 290498 w 19679"/>
                <a:gd name="T7" fmla="*/ 31887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lstStyle/>
            <a:p>
              <a:endParaRPr lang="zh-CN" altLang="en-US">
                <a:solidFill>
                  <a:schemeClr val="tx1">
                    <a:lumMod val="75000"/>
                    <a:lumOff val="25000"/>
                  </a:schemeClr>
                </a:solidFill>
                <a:latin typeface="Arial" pitchFamily="34" charset="0"/>
                <a:ea typeface="微软雅黑" charset="-122"/>
                <a:sym typeface="Arial" pitchFamily="34" charset="0"/>
              </a:endParaRPr>
            </a:p>
          </p:txBody>
        </p:sp>
        <p:sp>
          <p:nvSpPr>
            <p:cNvPr id="52" name="AutoShape 5">
              <a:extLst>
                <a:ext uri="{FF2B5EF4-FFF2-40B4-BE49-F238E27FC236}">
                  <a16:creationId xmlns:a16="http://schemas.microsoft.com/office/drawing/2014/main" id="{4A01681C-79D0-3241-B4E4-48949FBC12CF}"/>
                </a:ext>
              </a:extLst>
            </p:cNvPr>
            <p:cNvSpPr/>
            <p:nvPr/>
          </p:nvSpPr>
          <p:spPr bwMode="auto">
            <a:xfrm>
              <a:off x="2176271" y="3599695"/>
              <a:ext cx="356973" cy="295755"/>
            </a:xfrm>
            <a:custGeom>
              <a:avLst/>
              <a:gdLst>
                <a:gd name="T0" fmla="*/ 134144 w 21600"/>
                <a:gd name="T1" fmla="*/ 111125 h 21600"/>
                <a:gd name="T2" fmla="*/ 134144 w 21600"/>
                <a:gd name="T3" fmla="*/ 111125 h 21600"/>
                <a:gd name="T4" fmla="*/ 134144 w 21600"/>
                <a:gd name="T5" fmla="*/ 111125 h 21600"/>
                <a:gd name="T6" fmla="*/ 134144 w 21600"/>
                <a:gd name="T7" fmla="*/ 111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1" y="0"/>
                    <a:pt x="20944" y="162"/>
                    <a:pt x="21206" y="479"/>
                  </a:cubicBezTo>
                  <a:cubicBezTo>
                    <a:pt x="21468" y="799"/>
                    <a:pt x="21600" y="1178"/>
                    <a:pt x="21600" y="1618"/>
                  </a:cubicBezTo>
                  <a:lnTo>
                    <a:pt x="21600" y="19981"/>
                  </a:lnTo>
                  <a:cubicBezTo>
                    <a:pt x="21600" y="20421"/>
                    <a:pt x="21468" y="20801"/>
                    <a:pt x="21206" y="21121"/>
                  </a:cubicBezTo>
                  <a:cubicBezTo>
                    <a:pt x="20944" y="21437"/>
                    <a:pt x="20631" y="21599"/>
                    <a:pt x="20263" y="21599"/>
                  </a:cubicBezTo>
                  <a:lnTo>
                    <a:pt x="1345" y="21599"/>
                  </a:lnTo>
                  <a:cubicBezTo>
                    <a:pt x="981" y="21599"/>
                    <a:pt x="662" y="21437"/>
                    <a:pt x="398" y="21121"/>
                  </a:cubicBezTo>
                  <a:cubicBezTo>
                    <a:pt x="131" y="20801"/>
                    <a:pt x="0" y="20421"/>
                    <a:pt x="0" y="19981"/>
                  </a:cubicBezTo>
                  <a:lnTo>
                    <a:pt x="0" y="1618"/>
                  </a:lnTo>
                  <a:cubicBezTo>
                    <a:pt x="0" y="1178"/>
                    <a:pt x="131" y="799"/>
                    <a:pt x="398" y="479"/>
                  </a:cubicBezTo>
                  <a:cubicBezTo>
                    <a:pt x="662" y="162"/>
                    <a:pt x="981" y="0"/>
                    <a:pt x="1345" y="0"/>
                  </a:cubicBezTo>
                  <a:lnTo>
                    <a:pt x="20263" y="0"/>
                  </a:lnTo>
                  <a:close/>
                  <a:moveTo>
                    <a:pt x="4052" y="2171"/>
                  </a:moveTo>
                  <a:cubicBezTo>
                    <a:pt x="4052" y="2021"/>
                    <a:pt x="4009" y="1892"/>
                    <a:pt x="3924" y="1783"/>
                  </a:cubicBezTo>
                  <a:cubicBezTo>
                    <a:pt x="3839" y="1677"/>
                    <a:pt x="3729" y="1621"/>
                    <a:pt x="3593" y="1621"/>
                  </a:cubicBezTo>
                  <a:lnTo>
                    <a:pt x="1801" y="1621"/>
                  </a:lnTo>
                  <a:cubicBezTo>
                    <a:pt x="1676" y="1621"/>
                    <a:pt x="1568" y="1674"/>
                    <a:pt x="1480" y="1777"/>
                  </a:cubicBezTo>
                  <a:cubicBezTo>
                    <a:pt x="1390" y="1880"/>
                    <a:pt x="1343" y="2012"/>
                    <a:pt x="1343" y="2171"/>
                  </a:cubicBezTo>
                  <a:lnTo>
                    <a:pt x="1343" y="4321"/>
                  </a:lnTo>
                  <a:cubicBezTo>
                    <a:pt x="1343" y="4470"/>
                    <a:pt x="1387" y="4603"/>
                    <a:pt x="1473" y="4708"/>
                  </a:cubicBezTo>
                  <a:cubicBezTo>
                    <a:pt x="1558" y="4817"/>
                    <a:pt x="1669" y="4867"/>
                    <a:pt x="1801" y="4867"/>
                  </a:cubicBezTo>
                  <a:lnTo>
                    <a:pt x="3593" y="4867"/>
                  </a:lnTo>
                  <a:cubicBezTo>
                    <a:pt x="3721" y="4867"/>
                    <a:pt x="3828" y="4820"/>
                    <a:pt x="3917" y="4717"/>
                  </a:cubicBezTo>
                  <a:cubicBezTo>
                    <a:pt x="4007" y="4614"/>
                    <a:pt x="4052" y="4482"/>
                    <a:pt x="4052" y="4321"/>
                  </a:cubicBezTo>
                  <a:lnTo>
                    <a:pt x="4052" y="2171"/>
                  </a:lnTo>
                  <a:close/>
                  <a:moveTo>
                    <a:pt x="4052" y="7202"/>
                  </a:moveTo>
                  <a:cubicBezTo>
                    <a:pt x="4052" y="7055"/>
                    <a:pt x="4009" y="6926"/>
                    <a:pt x="3924" y="6817"/>
                  </a:cubicBezTo>
                  <a:cubicBezTo>
                    <a:pt x="3839" y="6709"/>
                    <a:pt x="3729" y="6656"/>
                    <a:pt x="3593" y="6656"/>
                  </a:cubicBezTo>
                  <a:lnTo>
                    <a:pt x="1801" y="6656"/>
                  </a:lnTo>
                  <a:cubicBezTo>
                    <a:pt x="1676" y="6656"/>
                    <a:pt x="1568" y="6709"/>
                    <a:pt x="1480" y="6817"/>
                  </a:cubicBezTo>
                  <a:cubicBezTo>
                    <a:pt x="1390" y="6926"/>
                    <a:pt x="1343" y="7055"/>
                    <a:pt x="1343" y="7202"/>
                  </a:cubicBezTo>
                  <a:lnTo>
                    <a:pt x="1343" y="9370"/>
                  </a:lnTo>
                  <a:cubicBezTo>
                    <a:pt x="1343" y="9516"/>
                    <a:pt x="1387" y="9646"/>
                    <a:pt x="1473" y="9757"/>
                  </a:cubicBezTo>
                  <a:cubicBezTo>
                    <a:pt x="1558" y="9863"/>
                    <a:pt x="1669" y="9916"/>
                    <a:pt x="1801" y="9916"/>
                  </a:cubicBezTo>
                  <a:lnTo>
                    <a:pt x="3593" y="9916"/>
                  </a:lnTo>
                  <a:cubicBezTo>
                    <a:pt x="3721" y="9916"/>
                    <a:pt x="3828" y="9863"/>
                    <a:pt x="3917" y="9757"/>
                  </a:cubicBezTo>
                  <a:cubicBezTo>
                    <a:pt x="4007" y="9646"/>
                    <a:pt x="4052" y="9516"/>
                    <a:pt x="4052" y="9370"/>
                  </a:cubicBezTo>
                  <a:lnTo>
                    <a:pt x="4052" y="7202"/>
                  </a:lnTo>
                  <a:close/>
                  <a:moveTo>
                    <a:pt x="4052" y="12233"/>
                  </a:moveTo>
                  <a:cubicBezTo>
                    <a:pt x="4052" y="12083"/>
                    <a:pt x="4009" y="11957"/>
                    <a:pt x="3924" y="11846"/>
                  </a:cubicBezTo>
                  <a:cubicBezTo>
                    <a:pt x="3839" y="11740"/>
                    <a:pt x="3729" y="11686"/>
                    <a:pt x="3593" y="11686"/>
                  </a:cubicBezTo>
                  <a:lnTo>
                    <a:pt x="1801" y="11686"/>
                  </a:lnTo>
                  <a:cubicBezTo>
                    <a:pt x="1676" y="11686"/>
                    <a:pt x="1568" y="11740"/>
                    <a:pt x="1480" y="11846"/>
                  </a:cubicBezTo>
                  <a:cubicBezTo>
                    <a:pt x="1390" y="11957"/>
                    <a:pt x="1343" y="12083"/>
                    <a:pt x="1343" y="12233"/>
                  </a:cubicBezTo>
                  <a:lnTo>
                    <a:pt x="1343" y="14401"/>
                  </a:lnTo>
                  <a:cubicBezTo>
                    <a:pt x="1343" y="14548"/>
                    <a:pt x="1387" y="14677"/>
                    <a:pt x="1473" y="14786"/>
                  </a:cubicBezTo>
                  <a:cubicBezTo>
                    <a:pt x="1558" y="14894"/>
                    <a:pt x="1669" y="14947"/>
                    <a:pt x="1801" y="14947"/>
                  </a:cubicBezTo>
                  <a:lnTo>
                    <a:pt x="3593" y="14947"/>
                  </a:lnTo>
                  <a:cubicBezTo>
                    <a:pt x="3721" y="14947"/>
                    <a:pt x="3828" y="14894"/>
                    <a:pt x="3917" y="14786"/>
                  </a:cubicBezTo>
                  <a:cubicBezTo>
                    <a:pt x="4007" y="14677"/>
                    <a:pt x="4052" y="14548"/>
                    <a:pt x="4052" y="14401"/>
                  </a:cubicBezTo>
                  <a:lnTo>
                    <a:pt x="4052" y="12233"/>
                  </a:lnTo>
                  <a:close/>
                  <a:moveTo>
                    <a:pt x="4052" y="17284"/>
                  </a:moveTo>
                  <a:cubicBezTo>
                    <a:pt x="4052" y="17136"/>
                    <a:pt x="4009" y="17005"/>
                    <a:pt x="3924" y="16897"/>
                  </a:cubicBezTo>
                  <a:cubicBezTo>
                    <a:pt x="3839" y="16791"/>
                    <a:pt x="3729" y="16736"/>
                    <a:pt x="3593" y="16736"/>
                  </a:cubicBezTo>
                  <a:lnTo>
                    <a:pt x="1801" y="16736"/>
                  </a:lnTo>
                  <a:cubicBezTo>
                    <a:pt x="1676" y="16736"/>
                    <a:pt x="1568" y="16788"/>
                    <a:pt x="1480" y="16891"/>
                  </a:cubicBezTo>
                  <a:cubicBezTo>
                    <a:pt x="1390" y="16995"/>
                    <a:pt x="1343" y="17124"/>
                    <a:pt x="1343" y="17284"/>
                  </a:cubicBezTo>
                  <a:lnTo>
                    <a:pt x="1343" y="19434"/>
                  </a:lnTo>
                  <a:cubicBezTo>
                    <a:pt x="1343" y="19584"/>
                    <a:pt x="1387" y="19714"/>
                    <a:pt x="1473" y="19822"/>
                  </a:cubicBezTo>
                  <a:cubicBezTo>
                    <a:pt x="1558" y="19929"/>
                    <a:pt x="1669" y="19984"/>
                    <a:pt x="1801" y="19984"/>
                  </a:cubicBezTo>
                  <a:lnTo>
                    <a:pt x="3593" y="19984"/>
                  </a:lnTo>
                  <a:cubicBezTo>
                    <a:pt x="3721" y="19984"/>
                    <a:pt x="3828" y="19932"/>
                    <a:pt x="3917" y="19828"/>
                  </a:cubicBezTo>
                  <a:cubicBezTo>
                    <a:pt x="4007" y="19726"/>
                    <a:pt x="4052" y="19596"/>
                    <a:pt x="4052" y="19434"/>
                  </a:cubicBezTo>
                  <a:lnTo>
                    <a:pt x="4052" y="17284"/>
                  </a:lnTo>
                  <a:close/>
                  <a:moveTo>
                    <a:pt x="16194" y="2171"/>
                  </a:moveTo>
                  <a:cubicBezTo>
                    <a:pt x="16194" y="2021"/>
                    <a:pt x="16150" y="1892"/>
                    <a:pt x="16065" y="1783"/>
                  </a:cubicBezTo>
                  <a:cubicBezTo>
                    <a:pt x="15979" y="1677"/>
                    <a:pt x="15871" y="1621"/>
                    <a:pt x="15737" y="1621"/>
                  </a:cubicBezTo>
                  <a:lnTo>
                    <a:pt x="5858" y="1621"/>
                  </a:lnTo>
                  <a:cubicBezTo>
                    <a:pt x="5730" y="1621"/>
                    <a:pt x="5623" y="1674"/>
                    <a:pt x="5535" y="1777"/>
                  </a:cubicBezTo>
                  <a:cubicBezTo>
                    <a:pt x="5445" y="1880"/>
                    <a:pt x="5400" y="2012"/>
                    <a:pt x="5400" y="2171"/>
                  </a:cubicBezTo>
                  <a:lnTo>
                    <a:pt x="5400" y="9370"/>
                  </a:lnTo>
                  <a:cubicBezTo>
                    <a:pt x="5400"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3"/>
                    <a:pt x="16150" y="11957"/>
                    <a:pt x="16065" y="11846"/>
                  </a:cubicBezTo>
                  <a:cubicBezTo>
                    <a:pt x="15979" y="11740"/>
                    <a:pt x="15871" y="11686"/>
                    <a:pt x="15737" y="11686"/>
                  </a:cubicBezTo>
                  <a:lnTo>
                    <a:pt x="5858" y="11686"/>
                  </a:lnTo>
                  <a:cubicBezTo>
                    <a:pt x="5730" y="11686"/>
                    <a:pt x="5623" y="11740"/>
                    <a:pt x="5535" y="11846"/>
                  </a:cubicBezTo>
                  <a:cubicBezTo>
                    <a:pt x="5445" y="11957"/>
                    <a:pt x="5400" y="12083"/>
                    <a:pt x="5400" y="12233"/>
                  </a:cubicBezTo>
                  <a:lnTo>
                    <a:pt x="5400" y="19431"/>
                  </a:lnTo>
                  <a:cubicBezTo>
                    <a:pt x="5400" y="19581"/>
                    <a:pt x="5442" y="19711"/>
                    <a:pt x="5528" y="19819"/>
                  </a:cubicBezTo>
                  <a:cubicBezTo>
                    <a:pt x="5616" y="19926"/>
                    <a:pt x="5724" y="19981"/>
                    <a:pt x="5858" y="19981"/>
                  </a:cubicBezTo>
                  <a:lnTo>
                    <a:pt x="15737" y="19981"/>
                  </a:lnTo>
                  <a:cubicBezTo>
                    <a:pt x="15862" y="19981"/>
                    <a:pt x="15969" y="19929"/>
                    <a:pt x="16060" y="19825"/>
                  </a:cubicBezTo>
                  <a:cubicBezTo>
                    <a:pt x="16148" y="19723"/>
                    <a:pt x="16194" y="19593"/>
                    <a:pt x="16194" y="19431"/>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3"/>
                    <a:pt x="20217" y="11957"/>
                    <a:pt x="20129" y="11846"/>
                  </a:cubicBezTo>
                  <a:cubicBezTo>
                    <a:pt x="20038" y="11740"/>
                    <a:pt x="19930" y="11686"/>
                    <a:pt x="19806" y="11686"/>
                  </a:cubicBezTo>
                  <a:lnTo>
                    <a:pt x="18001" y="11686"/>
                  </a:lnTo>
                  <a:cubicBezTo>
                    <a:pt x="17876" y="11686"/>
                    <a:pt x="17769" y="11740"/>
                    <a:pt x="17678" y="11846"/>
                  </a:cubicBezTo>
                  <a:cubicBezTo>
                    <a:pt x="17590" y="11957"/>
                    <a:pt x="17546" y="12083"/>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4"/>
                  </a:moveTo>
                  <a:cubicBezTo>
                    <a:pt x="20263" y="17136"/>
                    <a:pt x="20217" y="17005"/>
                    <a:pt x="20129" y="16897"/>
                  </a:cubicBezTo>
                  <a:cubicBezTo>
                    <a:pt x="20038" y="16791"/>
                    <a:pt x="19930" y="16736"/>
                    <a:pt x="19806" y="16736"/>
                  </a:cubicBezTo>
                  <a:lnTo>
                    <a:pt x="18001" y="16736"/>
                  </a:lnTo>
                  <a:cubicBezTo>
                    <a:pt x="17876" y="16736"/>
                    <a:pt x="17769" y="16788"/>
                    <a:pt x="17678" y="16891"/>
                  </a:cubicBezTo>
                  <a:cubicBezTo>
                    <a:pt x="17590" y="16995"/>
                    <a:pt x="17546" y="17124"/>
                    <a:pt x="17546" y="17284"/>
                  </a:cubicBezTo>
                  <a:lnTo>
                    <a:pt x="17546" y="19434"/>
                  </a:lnTo>
                  <a:cubicBezTo>
                    <a:pt x="17546" y="19584"/>
                    <a:pt x="17590" y="19714"/>
                    <a:pt x="17678" y="19822"/>
                  </a:cubicBezTo>
                  <a:cubicBezTo>
                    <a:pt x="17769" y="19929"/>
                    <a:pt x="17876" y="19984"/>
                    <a:pt x="18001" y="19984"/>
                  </a:cubicBezTo>
                  <a:lnTo>
                    <a:pt x="19806" y="19984"/>
                  </a:lnTo>
                  <a:cubicBezTo>
                    <a:pt x="19930" y="19984"/>
                    <a:pt x="20038" y="19932"/>
                    <a:pt x="20129" y="19828"/>
                  </a:cubicBezTo>
                  <a:cubicBezTo>
                    <a:pt x="20217" y="19726"/>
                    <a:pt x="20263" y="19596"/>
                    <a:pt x="20263" y="19434"/>
                  </a:cubicBezTo>
                  <a:lnTo>
                    <a:pt x="20263" y="17284"/>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schemeClr val="tx1">
                    <a:lumMod val="75000"/>
                    <a:lumOff val="25000"/>
                  </a:schemeClr>
                </a:solidFill>
                <a:latin typeface="Arial" pitchFamily="34" charset="0"/>
                <a:ea typeface="微软雅黑" charset="-122"/>
                <a:sym typeface="Arial" pitchFamily="34" charset="0"/>
              </a:endParaRPr>
            </a:p>
          </p:txBody>
        </p:sp>
      </p:grpSp>
      <p:sp>
        <p:nvSpPr>
          <p:cNvPr id="53" name="TextBox 52">
            <a:extLst>
              <a:ext uri="{FF2B5EF4-FFF2-40B4-BE49-F238E27FC236}">
                <a16:creationId xmlns:a16="http://schemas.microsoft.com/office/drawing/2014/main" id="{0221DCB8-1987-8F47-B618-06C92A7D75F0}"/>
              </a:ext>
            </a:extLst>
          </p:cNvPr>
          <p:cNvSpPr txBox="1"/>
          <p:nvPr/>
        </p:nvSpPr>
        <p:spPr>
          <a:xfrm>
            <a:off x="3049674" y="1035233"/>
            <a:ext cx="7763106" cy="1323439"/>
          </a:xfrm>
          <a:prstGeom prst="rect">
            <a:avLst/>
          </a:prstGeom>
          <a:noFill/>
        </p:spPr>
        <p:txBody>
          <a:bodyPr wrap="square" rtlCol="0">
            <a:spAutoFit/>
          </a:bodyPr>
          <a:lstStyle/>
          <a:p>
            <a:pPr algn="just"/>
            <a:r>
              <a:rPr lang="en-VN" sz="4000" dirty="0">
                <a:latin typeface="Times New Roman" panose="02020603050405020304" pitchFamily="18" charset="0"/>
                <a:cs typeface="Times New Roman" panose="02020603050405020304" pitchFamily="18" charset="0"/>
              </a:rPr>
              <a:t>Thành ngữ là một tập hợp từ cố định, quen dùng</a:t>
            </a:r>
          </a:p>
        </p:txBody>
      </p:sp>
      <p:sp>
        <p:nvSpPr>
          <p:cNvPr id="54" name="TextBox 53">
            <a:extLst>
              <a:ext uri="{FF2B5EF4-FFF2-40B4-BE49-F238E27FC236}">
                <a16:creationId xmlns:a16="http://schemas.microsoft.com/office/drawing/2014/main" id="{9519AEE8-17D3-F94F-9E19-A417196FFD95}"/>
              </a:ext>
            </a:extLst>
          </p:cNvPr>
          <p:cNvSpPr txBox="1"/>
          <p:nvPr/>
        </p:nvSpPr>
        <p:spPr>
          <a:xfrm>
            <a:off x="3049674" y="2726533"/>
            <a:ext cx="7763106" cy="3170099"/>
          </a:xfrm>
          <a:prstGeom prst="rect">
            <a:avLst/>
          </a:prstGeom>
          <a:noFill/>
        </p:spPr>
        <p:txBody>
          <a:bodyPr wrap="square" rtlCol="0">
            <a:spAutoFit/>
          </a:bodyPr>
          <a:lstStyle/>
          <a:p>
            <a:pPr algn="just"/>
            <a:r>
              <a:rPr lang="en-VN" sz="4000" dirty="0">
                <a:latin typeface="Times New Roman" panose="02020603050405020304" pitchFamily="18" charset="0"/>
                <a:cs typeface="Times New Roman" panose="02020603050405020304" pitchFamily="18" charset="0"/>
              </a:rPr>
              <a:t>Nghĩa của thành ngữ không phải là phép cộng đơn giản của các từ cấu tạo nên nó, mà là nghĩa của cả tập hợp từ, thường có tính hình tượng và biểu cảm.</a:t>
            </a:r>
          </a:p>
        </p:txBody>
      </p:sp>
    </p:spTree>
    <p:extLst>
      <p:ext uri="{BB962C8B-B14F-4D97-AF65-F5344CB8AC3E}">
        <p14:creationId xmlns:p14="http://schemas.microsoft.com/office/powerpoint/2010/main" val="2037282297"/>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nodeType="withEffect">
                                  <p:stCondLst>
                                    <p:cond delay="40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1000" fill="hold"/>
                                        <p:tgtEl>
                                          <p:spTgt spid="53"/>
                                        </p:tgtEl>
                                        <p:attrNameLst>
                                          <p:attrName>ppt_w</p:attrName>
                                        </p:attrNameLst>
                                      </p:cBhvr>
                                      <p:tavLst>
                                        <p:tav tm="0">
                                          <p:val>
                                            <p:strVal val="#ppt_w*0.70"/>
                                          </p:val>
                                        </p:tav>
                                        <p:tav tm="100000">
                                          <p:val>
                                            <p:strVal val="#ppt_w"/>
                                          </p:val>
                                        </p:tav>
                                      </p:tavLst>
                                    </p:anim>
                                    <p:anim calcmode="lin" valueType="num">
                                      <p:cBhvr>
                                        <p:cTn id="20" dur="1000" fill="hold"/>
                                        <p:tgtEl>
                                          <p:spTgt spid="53"/>
                                        </p:tgtEl>
                                        <p:attrNameLst>
                                          <p:attrName>ppt_h</p:attrName>
                                        </p:attrNameLst>
                                      </p:cBhvr>
                                      <p:tavLst>
                                        <p:tav tm="0">
                                          <p:val>
                                            <p:strVal val="#ppt_h"/>
                                          </p:val>
                                        </p:tav>
                                        <p:tav tm="100000">
                                          <p:val>
                                            <p:strVal val="#ppt_h"/>
                                          </p:val>
                                        </p:tav>
                                      </p:tavLst>
                                    </p:anim>
                                    <p:animEffect transition="in" filter="fade">
                                      <p:cBhvr>
                                        <p:cTn id="21" dur="1000"/>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1000" fill="hold"/>
                                        <p:tgtEl>
                                          <p:spTgt spid="54"/>
                                        </p:tgtEl>
                                        <p:attrNameLst>
                                          <p:attrName>ppt_w</p:attrName>
                                        </p:attrNameLst>
                                      </p:cBhvr>
                                      <p:tavLst>
                                        <p:tav tm="0">
                                          <p:val>
                                            <p:strVal val="#ppt_w*0.70"/>
                                          </p:val>
                                        </p:tav>
                                        <p:tav tm="100000">
                                          <p:val>
                                            <p:strVal val="#ppt_w"/>
                                          </p:val>
                                        </p:tav>
                                      </p:tavLst>
                                    </p:anim>
                                    <p:anim calcmode="lin" valueType="num">
                                      <p:cBhvr>
                                        <p:cTn id="27" dur="1000" fill="hold"/>
                                        <p:tgtEl>
                                          <p:spTgt spid="54"/>
                                        </p:tgtEl>
                                        <p:attrNameLst>
                                          <p:attrName>ppt_h</p:attrName>
                                        </p:attrNameLst>
                                      </p:cBhvr>
                                      <p:tavLst>
                                        <p:tav tm="0">
                                          <p:val>
                                            <p:strVal val="#ppt_h"/>
                                          </p:val>
                                        </p:tav>
                                        <p:tav tm="100000">
                                          <p:val>
                                            <p:strVal val="#ppt_h"/>
                                          </p:val>
                                        </p:tav>
                                      </p:tavLst>
                                    </p:anim>
                                    <p:animEffect transition="in" filter="fade">
                                      <p:cBhvr>
                                        <p:cTn id="2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50723872-2F7C-1D47-88D1-59FB34B10A3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717" b="89946" l="8260" r="99558">
                        <a14:foregroundMark x1="34956" y1="5707" x2="40855" y2="9239"/>
                        <a14:foregroundMark x1="8407" y1="23913" x2="8407" y2="35326"/>
                        <a14:foregroundMark x1="89823" y1="12500" x2="99558" y2="13587"/>
                        <a14:foregroundMark x1="90560" y1="4891" x2="93215" y2="5163"/>
                        <a14:foregroundMark x1="85841" y1="13315" x2="90118" y2="25000"/>
                        <a14:foregroundMark x1="90118" y1="25000" x2="91888" y2="26630"/>
                        <a14:foregroundMark x1="91445" y1="20380" x2="97198" y2="25000"/>
                        <a14:foregroundMark x1="87021" y1="16848" x2="90560" y2="22283"/>
                        <a14:foregroundMark x1="87758" y1="5707" x2="87758" y2="19565"/>
                        <a14:foregroundMark x1="35398" y1="2717" x2="40118" y2="4076"/>
                        <a14:foregroundMark x1="9292" y1="68478" x2="14749" y2="73913"/>
                        <a14:foregroundMark x1="11357" y1="84783" x2="16077" y2="83696"/>
                        <a14:foregroundMark x1="80973" y1="75543" x2="83923" y2="62500"/>
                        <a14:foregroundMark x1="83923" y1="62500" x2="83923" y2="62500"/>
                      </a14:backgroundRemoval>
                    </a14:imgEffect>
                  </a14:imgLayer>
                </a14:imgProps>
              </a:ext>
            </a:extLst>
          </a:blip>
          <a:stretch>
            <a:fillRect/>
          </a:stretch>
        </p:blipFill>
        <p:spPr>
          <a:xfrm>
            <a:off x="2501690" y="1180200"/>
            <a:ext cx="8331619" cy="4497599"/>
          </a:xfrm>
          <a:prstGeom prst="rect">
            <a:avLst/>
          </a:prstGeom>
        </p:spPr>
      </p:pic>
      <p:pic>
        <p:nvPicPr>
          <p:cNvPr id="12" name="Picture 11">
            <a:extLst>
              <a:ext uri="{FF2B5EF4-FFF2-40B4-BE49-F238E27FC236}">
                <a16:creationId xmlns:a16="http://schemas.microsoft.com/office/drawing/2014/main" id="{2F7D35D6-AC62-B145-8B6D-32EFD67FC24D}"/>
              </a:ext>
            </a:extLst>
          </p:cNvPr>
          <p:cNvPicPr>
            <a:picLocks noChangeAspect="1"/>
          </p:cNvPicPr>
          <p:nvPr/>
        </p:nvPicPr>
        <p:blipFill>
          <a:blip r:embed="rId6"/>
          <a:stretch>
            <a:fillRect/>
          </a:stretch>
        </p:blipFill>
        <p:spPr>
          <a:xfrm rot="20496997">
            <a:off x="-184989" y="2897505"/>
            <a:ext cx="3541218" cy="3221723"/>
          </a:xfrm>
          <a:prstGeom prst="rect">
            <a:avLst/>
          </a:prstGeom>
        </p:spPr>
      </p:pic>
    </p:spTree>
    <p:extLst>
      <p:ext uri="{BB962C8B-B14F-4D97-AF65-F5344CB8AC3E}">
        <p14:creationId xmlns:p14="http://schemas.microsoft.com/office/powerpoint/2010/main" val="2966788246"/>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23" name="MH_Other_1"/>
          <p:cNvSpPr/>
          <p:nvPr>
            <p:custDataLst>
              <p:tags r:id="rId1"/>
            </p:custDataLst>
          </p:nvPr>
        </p:nvSpPr>
        <p:spPr>
          <a:xfrm>
            <a:off x="4337179" y="1604555"/>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18" y="3336610"/>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vi-VN" altLang="zh-CN" sz="3733"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3733"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1" y="1408948"/>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4267" b="1" dirty="0">
                <a:solidFill>
                  <a:srgbClr val="FFFFFF"/>
                </a:solidFill>
                <a:ea typeface="微软雅黑" panose="020B0503020204020204" pitchFamily="34" charset="-122"/>
              </a:rPr>
              <a:t>II</a:t>
            </a: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702573486"/>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47883" y="1938281"/>
            <a:ext cx="4209379" cy="3927629"/>
            <a:chOff x="3323035" y="1709739"/>
            <a:chExt cx="2544365" cy="2374062"/>
          </a:xfrm>
        </p:grpSpPr>
        <p:pic>
          <p:nvPicPr>
            <p:cNvPr id="15365"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7410" y="2255044"/>
              <a:ext cx="98702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 8"/>
            <p:cNvSpPr/>
            <p:nvPr/>
          </p:nvSpPr>
          <p:spPr>
            <a:xfrm>
              <a:off x="3323035" y="1731169"/>
              <a:ext cx="621506" cy="620316"/>
            </a:xfrm>
            <a:prstGeom prst="ellips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0" name="椭圆 9"/>
            <p:cNvSpPr/>
            <p:nvPr/>
          </p:nvSpPr>
          <p:spPr>
            <a:xfrm>
              <a:off x="3738562" y="2180035"/>
              <a:ext cx="196454" cy="195263"/>
            </a:xfrm>
            <a:prstGeom prst="ellipse">
              <a:avLst/>
            </a:prstGeom>
            <a:solidFill>
              <a:srgbClr val="FCCB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1" name="椭圆 10"/>
            <p:cNvSpPr/>
            <p:nvPr/>
          </p:nvSpPr>
          <p:spPr>
            <a:xfrm>
              <a:off x="3924301" y="2349103"/>
              <a:ext cx="89297" cy="89297"/>
            </a:xfrm>
            <a:prstGeom prst="ellips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5369" name="文本框 11"/>
            <p:cNvSpPr txBox="1">
              <a:spLocks noChangeArrowheads="1"/>
            </p:cNvSpPr>
            <p:nvPr/>
          </p:nvSpPr>
          <p:spPr bwMode="auto">
            <a:xfrm>
              <a:off x="3403997" y="1857375"/>
              <a:ext cx="746522" cy="3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700" b="1">
                  <a:solidFill>
                    <a:srgbClr val="FFFFFF"/>
                  </a:solidFill>
                  <a:latin typeface="微软雅黑" panose="020B0503020204020204" pitchFamily="34" charset="-122"/>
                  <a:ea typeface="微软雅黑" panose="020B0503020204020204" pitchFamily="34" charset="-122"/>
                </a:rPr>
                <a:t>01</a:t>
              </a:r>
              <a:endParaRPr lang="zh-CN" altLang="en-US" sz="2700" b="1">
                <a:solidFill>
                  <a:srgbClr val="FFFFFF"/>
                </a:solidFill>
                <a:latin typeface="微软雅黑" panose="020B0503020204020204" pitchFamily="34" charset="-122"/>
                <a:ea typeface="微软雅黑" panose="020B0503020204020204" pitchFamily="34" charset="-122"/>
              </a:endParaRPr>
            </a:p>
          </p:txBody>
        </p:sp>
        <p:sp>
          <p:nvSpPr>
            <p:cNvPr id="13" name="椭圆 12"/>
            <p:cNvSpPr/>
            <p:nvPr/>
          </p:nvSpPr>
          <p:spPr>
            <a:xfrm rot="4500000">
              <a:off x="5105996" y="1710334"/>
              <a:ext cx="621506" cy="620315"/>
            </a:xfrm>
            <a:prstGeom prst="ellipse">
              <a:avLst/>
            </a:prstGeom>
            <a:solidFill>
              <a:srgbClr val="6BD2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4" name="椭圆 13"/>
            <p:cNvSpPr/>
            <p:nvPr/>
          </p:nvSpPr>
          <p:spPr>
            <a:xfrm rot="4500000">
              <a:off x="5142905" y="2179440"/>
              <a:ext cx="195263" cy="196453"/>
            </a:xfrm>
            <a:prstGeom prst="ellipse">
              <a:avLst/>
            </a:prstGeom>
            <a:solidFill>
              <a:srgbClr val="6BD2D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5" name="椭圆 14"/>
            <p:cNvSpPr/>
            <p:nvPr/>
          </p:nvSpPr>
          <p:spPr>
            <a:xfrm rot="4500000">
              <a:off x="5117902" y="2390180"/>
              <a:ext cx="89297" cy="90488"/>
            </a:xfrm>
            <a:prstGeom prst="ellipse">
              <a:avLst/>
            </a:prstGeom>
            <a:solidFill>
              <a:srgbClr val="6BD2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5373" name="文本框 15"/>
            <p:cNvSpPr txBox="1">
              <a:spLocks noChangeArrowheads="1"/>
            </p:cNvSpPr>
            <p:nvPr/>
          </p:nvSpPr>
          <p:spPr bwMode="auto">
            <a:xfrm>
              <a:off x="5197078" y="1840707"/>
              <a:ext cx="670322" cy="3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700" b="1">
                  <a:solidFill>
                    <a:srgbClr val="FFFFFF"/>
                  </a:solidFill>
                  <a:latin typeface="微软雅黑" panose="020B0503020204020204" pitchFamily="34" charset="-122"/>
                  <a:ea typeface="微软雅黑" panose="020B0503020204020204" pitchFamily="34" charset="-122"/>
                </a:rPr>
                <a:t>02</a:t>
              </a:r>
              <a:endParaRPr lang="zh-CN" altLang="en-US" sz="2700" b="1">
                <a:solidFill>
                  <a:srgbClr val="FFFFFF"/>
                </a:solidFill>
                <a:latin typeface="微软雅黑" panose="020B0503020204020204" pitchFamily="34" charset="-122"/>
                <a:ea typeface="微软雅黑" panose="020B0503020204020204" pitchFamily="34" charset="-122"/>
              </a:endParaRPr>
            </a:p>
          </p:txBody>
        </p:sp>
        <p:sp>
          <p:nvSpPr>
            <p:cNvPr id="17" name="椭圆 16"/>
            <p:cNvSpPr/>
            <p:nvPr/>
          </p:nvSpPr>
          <p:spPr>
            <a:xfrm rot="10477999">
              <a:off x="4466964" y="3463485"/>
              <a:ext cx="620315" cy="620316"/>
            </a:xfrm>
            <a:prstGeom prst="ellipse">
              <a:avLst/>
            </a:prstGeom>
            <a:solidFill>
              <a:srgbClr val="3ABF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8" name="椭圆 17"/>
            <p:cNvSpPr/>
            <p:nvPr/>
          </p:nvSpPr>
          <p:spPr>
            <a:xfrm rot="10477999">
              <a:off x="4453866" y="3458724"/>
              <a:ext cx="196454" cy="196454"/>
            </a:xfrm>
            <a:prstGeom prst="ellipse">
              <a:avLst/>
            </a:prstGeom>
            <a:solidFill>
              <a:srgbClr val="3ABF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9" name="椭圆 18"/>
            <p:cNvSpPr/>
            <p:nvPr/>
          </p:nvSpPr>
          <p:spPr>
            <a:xfrm rot="10477999">
              <a:off x="4443623" y="3317179"/>
              <a:ext cx="89297" cy="90488"/>
            </a:xfrm>
            <a:prstGeom prst="ellipse">
              <a:avLst/>
            </a:prstGeom>
            <a:solidFill>
              <a:srgbClr val="3ABF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5377" name="文本框 19"/>
            <p:cNvSpPr txBox="1">
              <a:spLocks noChangeArrowheads="1"/>
            </p:cNvSpPr>
            <p:nvPr/>
          </p:nvSpPr>
          <p:spPr bwMode="auto">
            <a:xfrm>
              <a:off x="4561023" y="3602790"/>
              <a:ext cx="686991" cy="3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700" b="1">
                  <a:solidFill>
                    <a:srgbClr val="FFFFFF"/>
                  </a:solidFill>
                  <a:latin typeface="微软雅黑" panose="020B0503020204020204" pitchFamily="34" charset="-122"/>
                  <a:ea typeface="微软雅黑" panose="020B0503020204020204" pitchFamily="34" charset="-122"/>
                </a:rPr>
                <a:t>03</a:t>
              </a:r>
              <a:endParaRPr lang="zh-CN" altLang="en-US" sz="2700" b="1">
                <a:solidFill>
                  <a:srgbClr val="FFFFFF"/>
                </a:solidFill>
                <a:latin typeface="微软雅黑" panose="020B0503020204020204" pitchFamily="34" charset="-122"/>
                <a:ea typeface="微软雅黑" panose="020B0503020204020204" pitchFamily="34" charset="-122"/>
              </a:endParaRPr>
            </a:p>
          </p:txBody>
        </p:sp>
      </p:grpSp>
      <p:sp>
        <p:nvSpPr>
          <p:cNvPr id="30" name="Rectangle 29">
            <a:extLst>
              <a:ext uri="{FF2B5EF4-FFF2-40B4-BE49-F238E27FC236}">
                <a16:creationId xmlns:a16="http://schemas.microsoft.com/office/drawing/2014/main"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500" b="1" dirty="0">
                <a:solidFill>
                  <a:schemeClr val="tx1"/>
                </a:solidFill>
                <a:latin typeface="Times New Roman" panose="02020603050405020304" pitchFamily="18" charset="0"/>
                <a:cs typeface="Times New Roman" panose="02020603050405020304" pitchFamily="18" charset="0"/>
              </a:rPr>
              <a:t>NHANH TAY GHÉP ĐÔI</a:t>
            </a:r>
          </a:p>
        </p:txBody>
      </p:sp>
      <p:sp>
        <p:nvSpPr>
          <p:cNvPr id="32" name="Content Placeholder 2">
            <a:extLst>
              <a:ext uri="{FF2B5EF4-FFF2-40B4-BE49-F238E27FC236}">
                <a16:creationId xmlns:a16="http://schemas.microsoft.com/office/drawing/2014/main" id="{2E1AFB57-2385-C148-A501-6B96AFAB8382}"/>
              </a:ext>
            </a:extLst>
          </p:cNvPr>
          <p:cNvSpPr txBox="1">
            <a:spLocks/>
          </p:cNvSpPr>
          <p:nvPr/>
        </p:nvSpPr>
        <p:spPr>
          <a:xfrm>
            <a:off x="838200" y="1825625"/>
            <a:ext cx="3337544" cy="2497335"/>
          </a:xfrm>
          <a:prstGeom prst="rect">
            <a:avLst/>
          </a:prstGeom>
        </p:spPr>
        <p:txBody>
          <a:bodyPr>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VN" sz="3200" dirty="0">
                <a:latin typeface="Times New Roman" panose="02020603050405020304" pitchFamily="18" charset="0"/>
                <a:cs typeface="Times New Roman" panose="02020603050405020304" pitchFamily="18" charset="0"/>
              </a:rPr>
              <a:t>Làm sẵn 5 phiếu ghi cột A (Thành ngữ) và 5 phiếu ghi cột B (nghĩa của thành ngữ)</a:t>
            </a:r>
          </a:p>
        </p:txBody>
      </p:sp>
      <p:sp>
        <p:nvSpPr>
          <p:cNvPr id="34" name="Content Placeholder 2">
            <a:extLst>
              <a:ext uri="{FF2B5EF4-FFF2-40B4-BE49-F238E27FC236}">
                <a16:creationId xmlns:a16="http://schemas.microsoft.com/office/drawing/2014/main" id="{1CCFE2E5-3C06-3D42-A06C-CDD4FEF22604}"/>
              </a:ext>
            </a:extLst>
          </p:cNvPr>
          <p:cNvSpPr txBox="1">
            <a:spLocks/>
          </p:cNvSpPr>
          <p:nvPr/>
        </p:nvSpPr>
        <p:spPr>
          <a:xfrm>
            <a:off x="7821543" y="1635357"/>
            <a:ext cx="4370457" cy="2048129"/>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VN" sz="3200" dirty="0">
                <a:latin typeface="Times New Roman" panose="02020603050405020304" pitchFamily="18" charset="0"/>
                <a:cs typeface="Times New Roman" panose="02020603050405020304" pitchFamily="18" charset="0"/>
              </a:rPr>
              <a:t>Dán các phiếu lên bảng không theo thứ tự.</a:t>
            </a:r>
          </a:p>
        </p:txBody>
      </p:sp>
      <p:sp>
        <p:nvSpPr>
          <p:cNvPr id="35" name="Content Placeholder 2">
            <a:extLst>
              <a:ext uri="{FF2B5EF4-FFF2-40B4-BE49-F238E27FC236}">
                <a16:creationId xmlns:a16="http://schemas.microsoft.com/office/drawing/2014/main" id="{ADB5E068-683B-0442-9A4A-89C7D5A12E2B}"/>
              </a:ext>
            </a:extLst>
          </p:cNvPr>
          <p:cNvSpPr txBox="1">
            <a:spLocks/>
          </p:cNvSpPr>
          <p:nvPr/>
        </p:nvSpPr>
        <p:spPr>
          <a:xfrm>
            <a:off x="3972980" y="5830787"/>
            <a:ext cx="6236368" cy="2048129"/>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VN" sz="3200" dirty="0">
                <a:latin typeface="Times New Roman" panose="02020603050405020304" pitchFamily="18" charset="0"/>
                <a:cs typeface="Times New Roman" panose="02020603050405020304" pitchFamily="18" charset="0"/>
              </a:rPr>
              <a:t>Yêu cầu HS sắp xếp lại đúng vị trí.</a:t>
            </a:r>
          </a:p>
        </p:txBody>
      </p:sp>
    </p:spTree>
    <p:extLst>
      <p:ext uri="{BB962C8B-B14F-4D97-AF65-F5344CB8AC3E}">
        <p14:creationId xmlns:p14="http://schemas.microsoft.com/office/powerpoint/2010/main" val="1763853933"/>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Times New Roman" panose="02020603050405020304" pitchFamily="18" charset="0"/>
                <a:cs typeface="Times New Roman" panose="02020603050405020304" pitchFamily="18" charset="0"/>
              </a:rPr>
              <a:t>BÀI 7</a:t>
            </a:r>
          </a:p>
        </p:txBody>
      </p:sp>
      <p:sp>
        <p:nvSpPr>
          <p:cNvPr id="21" name="TextBox 20">
            <a:extLst>
              <a:ext uri="{FF2B5EF4-FFF2-40B4-BE49-F238E27FC236}">
                <a16:creationId xmlns:a16="http://schemas.microsoft.com/office/drawing/2014/main" id="{E94404A6-09D8-0E4C-82A2-A36D979E81A8}"/>
              </a:ext>
            </a:extLst>
          </p:cNvPr>
          <p:cNvSpPr txBox="1"/>
          <p:nvPr/>
        </p:nvSpPr>
        <p:spPr>
          <a:xfrm>
            <a:off x="1235360" y="1628730"/>
            <a:ext cx="1667860" cy="3554819"/>
          </a:xfrm>
          <a:prstGeom prst="rect">
            <a:avLst/>
          </a:prstGeom>
          <a:noFill/>
        </p:spPr>
        <p:txBody>
          <a:bodyPr wrap="square" rtlCol="0">
            <a:spAutoFit/>
          </a:bodyPr>
          <a:lstStyle/>
          <a:p>
            <a:pPr algn="ctr"/>
            <a:r>
              <a:rPr lang="en-VN" sz="4500" b="1" dirty="0">
                <a:solidFill>
                  <a:schemeClr val="bg2">
                    <a:lumMod val="10000"/>
                  </a:schemeClr>
                </a:solidFill>
                <a:latin typeface="Times New Roman" panose="02020603050405020304" pitchFamily="18" charset="0"/>
                <a:cs typeface="Times New Roman" panose="02020603050405020304" pitchFamily="18" charset="0"/>
              </a:rPr>
              <a:t>1 – c</a:t>
            </a:r>
          </a:p>
          <a:p>
            <a:pPr algn="ctr"/>
            <a:r>
              <a:rPr lang="en-VN" sz="4500" b="1" dirty="0">
                <a:solidFill>
                  <a:schemeClr val="bg2">
                    <a:lumMod val="10000"/>
                  </a:schemeClr>
                </a:solidFill>
                <a:latin typeface="Times New Roman" panose="02020603050405020304" pitchFamily="18" charset="0"/>
                <a:cs typeface="Times New Roman" panose="02020603050405020304" pitchFamily="18" charset="0"/>
              </a:rPr>
              <a:t>2 – e</a:t>
            </a:r>
          </a:p>
          <a:p>
            <a:pPr algn="ctr"/>
            <a:r>
              <a:rPr lang="en-VN" sz="4500" b="1" dirty="0">
                <a:solidFill>
                  <a:schemeClr val="bg2">
                    <a:lumMod val="10000"/>
                  </a:schemeClr>
                </a:solidFill>
                <a:latin typeface="Times New Roman" panose="02020603050405020304" pitchFamily="18" charset="0"/>
                <a:cs typeface="Times New Roman" panose="02020603050405020304" pitchFamily="18" charset="0"/>
              </a:rPr>
              <a:t>3 – d</a:t>
            </a:r>
          </a:p>
          <a:p>
            <a:pPr algn="ctr"/>
            <a:r>
              <a:rPr lang="en-VN" sz="4500" b="1" dirty="0">
                <a:solidFill>
                  <a:schemeClr val="bg2">
                    <a:lumMod val="10000"/>
                  </a:schemeClr>
                </a:solidFill>
                <a:latin typeface="Times New Roman" panose="02020603050405020304" pitchFamily="18" charset="0"/>
                <a:cs typeface="Times New Roman" panose="02020603050405020304" pitchFamily="18" charset="0"/>
              </a:rPr>
              <a:t>4 – b</a:t>
            </a:r>
          </a:p>
          <a:p>
            <a:pPr algn="ctr"/>
            <a:r>
              <a:rPr lang="en-VN" sz="4500" b="1" dirty="0">
                <a:solidFill>
                  <a:schemeClr val="bg2">
                    <a:lumMod val="10000"/>
                  </a:schemeClr>
                </a:solidFill>
                <a:latin typeface="Times New Roman" panose="02020603050405020304" pitchFamily="18" charset="0"/>
                <a:cs typeface="Times New Roman" panose="02020603050405020304" pitchFamily="18" charset="0"/>
              </a:rPr>
              <a:t>5 – a</a:t>
            </a:r>
          </a:p>
        </p:txBody>
      </p:sp>
      <p:pic>
        <p:nvPicPr>
          <p:cNvPr id="22" name="Picture 21" descr="A picture containing toy, vector graphics&#10;&#10;Description automatically generated">
            <a:extLst>
              <a:ext uri="{FF2B5EF4-FFF2-40B4-BE49-F238E27FC236}">
                <a16:creationId xmlns:a16="http://schemas.microsoft.com/office/drawing/2014/main" id="{6248C14D-3099-C740-9005-B4FF115EEA59}"/>
              </a:ext>
            </a:extLst>
          </p:cNvPr>
          <p:cNvPicPr>
            <a:picLocks noChangeAspect="1"/>
          </p:cNvPicPr>
          <p:nvPr/>
        </p:nvPicPr>
        <p:blipFill>
          <a:blip r:embed="rId3"/>
          <a:stretch>
            <a:fillRect/>
          </a:stretch>
        </p:blipFill>
        <p:spPr>
          <a:xfrm>
            <a:off x="3828450" y="1872518"/>
            <a:ext cx="8112341" cy="5170646"/>
          </a:xfrm>
          <a:prstGeom prst="rect">
            <a:avLst/>
          </a:prstGeom>
        </p:spPr>
      </p:pic>
    </p:spTree>
    <p:extLst>
      <p:ext uri="{BB962C8B-B14F-4D97-AF65-F5344CB8AC3E}">
        <p14:creationId xmlns:p14="http://schemas.microsoft.com/office/powerpoint/2010/main" val="2275554298"/>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Times New Roman" panose="02020603050405020304" pitchFamily="18" charset="0"/>
                <a:cs typeface="Times New Roman" panose="02020603050405020304" pitchFamily="18" charset="0"/>
              </a:rPr>
              <a:t>BÀI 8</a:t>
            </a:r>
          </a:p>
        </p:txBody>
      </p:sp>
      <p:pic>
        <p:nvPicPr>
          <p:cNvPr id="5" name="Picture 4">
            <a:extLst>
              <a:ext uri="{FF2B5EF4-FFF2-40B4-BE49-F238E27FC236}">
                <a16:creationId xmlns:a16="http://schemas.microsoft.com/office/drawing/2014/main" id="{3C4430BC-359C-1B4C-99AF-36BB3F73693B}"/>
              </a:ext>
            </a:extLst>
          </p:cNvPr>
          <p:cNvPicPr>
            <a:picLocks noChangeAspect="1"/>
          </p:cNvPicPr>
          <p:nvPr/>
        </p:nvPicPr>
        <p:blipFill>
          <a:blip r:embed="rId3"/>
          <a:stretch>
            <a:fillRect/>
          </a:stretch>
        </p:blipFill>
        <p:spPr>
          <a:xfrm rot="20496997">
            <a:off x="-609667" y="4162381"/>
            <a:ext cx="2942900" cy="2677386"/>
          </a:xfrm>
          <a:prstGeom prst="rect">
            <a:avLst/>
          </a:prstGeom>
        </p:spPr>
      </p:pic>
      <p:sp>
        <p:nvSpPr>
          <p:cNvPr id="6" name="TextBox 5">
            <a:extLst>
              <a:ext uri="{FF2B5EF4-FFF2-40B4-BE49-F238E27FC236}">
                <a16:creationId xmlns:a16="http://schemas.microsoft.com/office/drawing/2014/main" id="{79440552-F4B7-8944-8AD4-F757C8445F61}"/>
              </a:ext>
            </a:extLst>
          </p:cNvPr>
          <p:cNvSpPr txBox="1"/>
          <p:nvPr/>
        </p:nvSpPr>
        <p:spPr>
          <a:xfrm>
            <a:off x="1041400" y="1528763"/>
            <a:ext cx="4699000" cy="3170099"/>
          </a:xfrm>
          <a:prstGeom prst="rect">
            <a:avLst/>
          </a:prstGeom>
          <a:noFill/>
        </p:spPr>
        <p:txBody>
          <a:bodyPr wrap="square" rtlCol="0">
            <a:spAutoFit/>
          </a:bodyPr>
          <a:lstStyle/>
          <a:p>
            <a:pPr algn="just"/>
            <a:r>
              <a:rPr lang="en-VN" sz="4000" dirty="0">
                <a:latin typeface="Times New Roman" panose="02020603050405020304" pitchFamily="18" charset="0"/>
                <a:cs typeface="Times New Roman" panose="02020603050405020304" pitchFamily="18" charset="0"/>
              </a:rPr>
              <a:t>Từ khi có gươm báu, khí thế của nghĩa quân Lam Sơn tăng lên gấp bội khiến cho giặc chết như ngả rạ.</a:t>
            </a:r>
          </a:p>
        </p:txBody>
      </p:sp>
      <p:pic>
        <p:nvPicPr>
          <p:cNvPr id="7" name="Picture 2" descr="Minh Thục Lục viết về cuộc đấu tranh chống ngoại xâm dưới thời quân Minh  cai trị | Nghiên Cứu Lịch Sử">
            <a:extLst>
              <a:ext uri="{FF2B5EF4-FFF2-40B4-BE49-F238E27FC236}">
                <a16:creationId xmlns:a16="http://schemas.microsoft.com/office/drawing/2014/main" id="{E95300FC-C21D-6E4C-BA70-05510AE4B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602" y="891540"/>
            <a:ext cx="4920908" cy="532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345284"/>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latin typeface="#9Slide04 Chonburi" pitchFamily="2" charset="-34"/>
                <a:cs typeface="#9Slide04 Chonburi" pitchFamily="2" charset="-34"/>
              </a:rPr>
              <a:t>BÀI 9</a:t>
            </a:r>
          </a:p>
        </p:txBody>
      </p:sp>
      <p:sp>
        <p:nvSpPr>
          <p:cNvPr id="8" name="TextBox 7">
            <a:extLst>
              <a:ext uri="{FF2B5EF4-FFF2-40B4-BE49-F238E27FC236}">
                <a16:creationId xmlns:a16="http://schemas.microsoft.com/office/drawing/2014/main" id="{D56B1DEA-E8B8-9046-B508-48E0ED76E7FB}"/>
              </a:ext>
            </a:extLst>
          </p:cNvPr>
          <p:cNvSpPr txBox="1"/>
          <p:nvPr/>
        </p:nvSpPr>
        <p:spPr>
          <a:xfrm>
            <a:off x="673100" y="1270268"/>
            <a:ext cx="10845800" cy="861774"/>
          </a:xfrm>
          <a:prstGeom prst="rect">
            <a:avLst/>
          </a:prstGeom>
          <a:solidFill>
            <a:schemeClr val="bg2">
              <a:lumMod val="90000"/>
            </a:schemeClr>
          </a:solidFill>
        </p:spPr>
        <p:txBody>
          <a:bodyPr wrap="square" rtlCol="0">
            <a:spAutoFit/>
          </a:bodyPr>
          <a:lstStyle/>
          <a:p>
            <a:pPr algn="ctr"/>
            <a:r>
              <a:rPr lang="en-VN" sz="5000" b="1" dirty="0">
                <a:solidFill>
                  <a:srgbClr val="7030A0"/>
                </a:solidFill>
                <a:latin typeface="Times New Roman" panose="02020603050405020304" pitchFamily="18" charset="0"/>
                <a:cs typeface="Times New Roman" panose="02020603050405020304" pitchFamily="18" charset="0"/>
              </a:rPr>
              <a:t>Trò chơi: </a:t>
            </a:r>
            <a:r>
              <a:rPr lang="en-VN" sz="5000" b="1" dirty="0">
                <a:solidFill>
                  <a:srgbClr val="FF0000"/>
                </a:solidFill>
                <a:latin typeface="Times New Roman" panose="02020603050405020304" pitchFamily="18" charset="0"/>
                <a:cs typeface="Times New Roman" panose="02020603050405020304" pitchFamily="18" charset="0"/>
              </a:rPr>
              <a:t>Đi tìm thành ngữ</a:t>
            </a:r>
          </a:p>
        </p:txBody>
      </p:sp>
      <p:pic>
        <p:nvPicPr>
          <p:cNvPr id="9" name="Picture 8">
            <a:extLst>
              <a:ext uri="{FF2B5EF4-FFF2-40B4-BE49-F238E27FC236}">
                <a16:creationId xmlns:a16="http://schemas.microsoft.com/office/drawing/2014/main" id="{7226D9E8-BC63-AD43-911A-A42C15C2A779}"/>
              </a:ext>
            </a:extLst>
          </p:cNvPr>
          <p:cNvPicPr>
            <a:picLocks noChangeAspect="1"/>
          </p:cNvPicPr>
          <p:nvPr/>
        </p:nvPicPr>
        <p:blipFill>
          <a:blip r:embed="rId3"/>
          <a:stretch>
            <a:fillRect/>
          </a:stretch>
        </p:blipFill>
        <p:spPr>
          <a:xfrm>
            <a:off x="1673509" y="2595831"/>
            <a:ext cx="8844981" cy="4574990"/>
          </a:xfrm>
          <a:prstGeom prst="rect">
            <a:avLst/>
          </a:prstGeom>
        </p:spPr>
      </p:pic>
    </p:spTree>
    <p:extLst>
      <p:ext uri="{BB962C8B-B14F-4D97-AF65-F5344CB8AC3E}">
        <p14:creationId xmlns:p14="http://schemas.microsoft.com/office/powerpoint/2010/main" val="484665699"/>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latin typeface="Times New Roman" panose="02020603050405020304" pitchFamily="18" charset="0"/>
                <a:cs typeface="Times New Roman" panose="02020603050405020304" pitchFamily="18" charset="0"/>
              </a:rPr>
              <a:t>BÀI 9</a:t>
            </a:r>
          </a:p>
        </p:txBody>
      </p:sp>
      <p:sp>
        <p:nvSpPr>
          <p:cNvPr id="5" name="Title 1">
            <a:extLst>
              <a:ext uri="{FF2B5EF4-FFF2-40B4-BE49-F238E27FC236}">
                <a16:creationId xmlns:a16="http://schemas.microsoft.com/office/drawing/2014/main" id="{999200DE-17B5-CE40-97ED-55B723134C61}"/>
              </a:ext>
            </a:extLst>
          </p:cNvPr>
          <p:cNvSpPr txBox="1">
            <a:spLocks/>
          </p:cNvSpPr>
          <p:nvPr/>
        </p:nvSpPr>
        <p:spPr>
          <a:xfrm>
            <a:off x="929640" y="1156335"/>
            <a:ext cx="2235200" cy="872490"/>
          </a:xfrm>
          <a:prstGeom prst="rect">
            <a:avLst/>
          </a:prstGeom>
          <a:solidFill>
            <a:schemeClr val="accent2">
              <a:lumMod val="20000"/>
              <a:lumOff val="8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a:latin typeface="Times New Roman" panose="02020603050405020304" pitchFamily="18" charset="0"/>
                <a:cs typeface="Times New Roman" panose="02020603050405020304" pitchFamily="18" charset="0"/>
              </a:rPr>
              <a:t>NƯỚC</a:t>
            </a:r>
            <a:endParaRPr lang="en-VN"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C96DE797-58F4-424E-BD75-570002E70650}"/>
              </a:ext>
            </a:extLst>
          </p:cNvPr>
          <p:cNvSpPr txBox="1">
            <a:spLocks/>
          </p:cNvSpPr>
          <p:nvPr/>
        </p:nvSpPr>
        <p:spPr>
          <a:xfrm>
            <a:off x="3632200" y="891540"/>
            <a:ext cx="8255000" cy="1325563"/>
          </a:xfrm>
          <a:prstGeom prst="rect">
            <a:avLst/>
          </a:prstGeom>
          <a:ln>
            <a:solidFill>
              <a:schemeClr val="tx1"/>
            </a:solidFill>
          </a:ln>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VN" sz="3500" dirty="0">
                <a:latin typeface="Times New Roman" panose="02020603050405020304" pitchFamily="18" charset="0"/>
                <a:cs typeface="Times New Roman" panose="02020603050405020304" pitchFamily="18" charset="0"/>
              </a:rPr>
              <a:t>Nước chảy đá mòn, ngựa xe như nước, nước chảy chỗ trũng.</a:t>
            </a:r>
          </a:p>
        </p:txBody>
      </p:sp>
      <p:sp>
        <p:nvSpPr>
          <p:cNvPr id="7" name="Title 1">
            <a:extLst>
              <a:ext uri="{FF2B5EF4-FFF2-40B4-BE49-F238E27FC236}">
                <a16:creationId xmlns:a16="http://schemas.microsoft.com/office/drawing/2014/main" id="{BCC8841E-45FE-5E4B-A436-5426264B1B72}"/>
              </a:ext>
            </a:extLst>
          </p:cNvPr>
          <p:cNvSpPr txBox="1">
            <a:spLocks/>
          </p:cNvSpPr>
          <p:nvPr/>
        </p:nvSpPr>
        <p:spPr>
          <a:xfrm>
            <a:off x="929640" y="2651760"/>
            <a:ext cx="2235200" cy="872490"/>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dirty="0">
                <a:latin typeface="Times New Roman" panose="02020603050405020304" pitchFamily="18" charset="0"/>
                <a:cs typeface="Times New Roman" panose="02020603050405020304" pitchFamily="18" charset="0"/>
              </a:rPr>
              <a:t>MẬT</a:t>
            </a:r>
          </a:p>
        </p:txBody>
      </p:sp>
      <p:sp>
        <p:nvSpPr>
          <p:cNvPr id="10" name="Title 1">
            <a:extLst>
              <a:ext uri="{FF2B5EF4-FFF2-40B4-BE49-F238E27FC236}">
                <a16:creationId xmlns:a16="http://schemas.microsoft.com/office/drawing/2014/main" id="{D4EFECA2-C3E9-464C-B774-0C7F3A16A74E}"/>
              </a:ext>
            </a:extLst>
          </p:cNvPr>
          <p:cNvSpPr txBox="1">
            <a:spLocks/>
          </p:cNvSpPr>
          <p:nvPr/>
        </p:nvSpPr>
        <p:spPr>
          <a:xfrm>
            <a:off x="929640" y="4147185"/>
            <a:ext cx="2235200" cy="872490"/>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dirty="0">
                <a:latin typeface="Times New Roman" panose="02020603050405020304" pitchFamily="18" charset="0"/>
                <a:cs typeface="Times New Roman" panose="02020603050405020304" pitchFamily="18" charset="0"/>
              </a:rPr>
              <a:t>NGỰA</a:t>
            </a:r>
          </a:p>
        </p:txBody>
      </p:sp>
      <p:sp>
        <p:nvSpPr>
          <p:cNvPr id="11" name="Title 1">
            <a:extLst>
              <a:ext uri="{FF2B5EF4-FFF2-40B4-BE49-F238E27FC236}">
                <a16:creationId xmlns:a16="http://schemas.microsoft.com/office/drawing/2014/main" id="{929659BE-F38D-8944-B7C2-3CB633FD5676}"/>
              </a:ext>
            </a:extLst>
          </p:cNvPr>
          <p:cNvSpPr txBox="1">
            <a:spLocks/>
          </p:cNvSpPr>
          <p:nvPr/>
        </p:nvSpPr>
        <p:spPr>
          <a:xfrm>
            <a:off x="929640" y="5642610"/>
            <a:ext cx="2235200" cy="872490"/>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VN" dirty="0">
                <a:latin typeface="Times New Roman" panose="02020603050405020304" pitchFamily="18" charset="0"/>
                <a:cs typeface="Times New Roman" panose="02020603050405020304" pitchFamily="18" charset="0"/>
              </a:rPr>
              <a:t>NHẠT</a:t>
            </a:r>
          </a:p>
        </p:txBody>
      </p:sp>
      <p:sp>
        <p:nvSpPr>
          <p:cNvPr id="12" name="Content Placeholder 2">
            <a:extLst>
              <a:ext uri="{FF2B5EF4-FFF2-40B4-BE49-F238E27FC236}">
                <a16:creationId xmlns:a16="http://schemas.microsoft.com/office/drawing/2014/main" id="{E5F890C3-4765-2D4F-87A1-BCDB6F04A954}"/>
              </a:ext>
            </a:extLst>
          </p:cNvPr>
          <p:cNvSpPr txBox="1">
            <a:spLocks/>
          </p:cNvSpPr>
          <p:nvPr/>
        </p:nvSpPr>
        <p:spPr>
          <a:xfrm>
            <a:off x="3632200" y="2386964"/>
            <a:ext cx="8255000" cy="13255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VN" sz="3500" dirty="0">
                <a:latin typeface="Times New Roman" panose="02020603050405020304" pitchFamily="18" charset="0"/>
                <a:cs typeface="Times New Roman" panose="02020603050405020304" pitchFamily="18" charset="0"/>
              </a:rPr>
              <a:t>Nói lời đường mật, mật ngọt chết ruồi, ăn mật trả gừng, nếm mật nằm gai</a:t>
            </a:r>
          </a:p>
        </p:txBody>
      </p:sp>
      <p:sp>
        <p:nvSpPr>
          <p:cNvPr id="13" name="Content Placeholder 2">
            <a:extLst>
              <a:ext uri="{FF2B5EF4-FFF2-40B4-BE49-F238E27FC236}">
                <a16:creationId xmlns:a16="http://schemas.microsoft.com/office/drawing/2014/main" id="{9C8603E8-420D-4543-81E2-CE475BBC7E40}"/>
              </a:ext>
            </a:extLst>
          </p:cNvPr>
          <p:cNvSpPr txBox="1">
            <a:spLocks/>
          </p:cNvSpPr>
          <p:nvPr/>
        </p:nvSpPr>
        <p:spPr>
          <a:xfrm>
            <a:off x="3632200" y="3882388"/>
            <a:ext cx="8255000" cy="13255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VN" sz="3500" dirty="0">
                <a:latin typeface="Times New Roman" panose="02020603050405020304" pitchFamily="18" charset="0"/>
                <a:cs typeface="Times New Roman" panose="02020603050405020304" pitchFamily="18" charset="0"/>
              </a:rPr>
              <a:t>Ngựa quen đường cũ, cưỡi ngựa xem hoa, đầu trâu mặt ngựa, chạy như ngựa vía.</a:t>
            </a:r>
          </a:p>
        </p:txBody>
      </p:sp>
      <p:sp>
        <p:nvSpPr>
          <p:cNvPr id="14" name="Content Placeholder 2">
            <a:extLst>
              <a:ext uri="{FF2B5EF4-FFF2-40B4-BE49-F238E27FC236}">
                <a16:creationId xmlns:a16="http://schemas.microsoft.com/office/drawing/2014/main" id="{D5F66263-9258-9049-8E78-04481ADADA7F}"/>
              </a:ext>
            </a:extLst>
          </p:cNvPr>
          <p:cNvSpPr txBox="1">
            <a:spLocks/>
          </p:cNvSpPr>
          <p:nvPr/>
        </p:nvSpPr>
        <p:spPr>
          <a:xfrm>
            <a:off x="3632200" y="5377812"/>
            <a:ext cx="8255000" cy="13255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VN" sz="3500" dirty="0">
                <a:latin typeface="Times New Roman" panose="02020603050405020304" pitchFamily="18" charset="0"/>
                <a:cs typeface="Times New Roman" panose="02020603050405020304" pitchFamily="18" charset="0"/>
              </a:rPr>
              <a:t>Nhạt như nước ốc, nói ngọt nói nhạt, nhạt như ma ăn dở.</a:t>
            </a:r>
          </a:p>
        </p:txBody>
      </p:sp>
    </p:spTree>
    <p:extLst>
      <p:ext uri="{BB962C8B-B14F-4D97-AF65-F5344CB8AC3E}">
        <p14:creationId xmlns:p14="http://schemas.microsoft.com/office/powerpoint/2010/main" val="4063886055"/>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23" name="MH_Other_1"/>
          <p:cNvSpPr/>
          <p:nvPr>
            <p:custDataLst>
              <p:tags r:id="rId1"/>
            </p:custDataLst>
          </p:nvPr>
        </p:nvSpPr>
        <p:spPr>
          <a:xfrm>
            <a:off x="4337179" y="1604555"/>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18" y="3336610"/>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VẬN DỤNG</a:t>
            </a:r>
            <a:endParaRPr lang="zh-CN" altLang="en-US" sz="3733" dirty="0">
              <a:solidFill>
                <a:srgbClr val="FFFFFF"/>
              </a:solidFill>
              <a:latin typeface="#9Slide04 Chonburi" pitchFamily="2" charset="-34"/>
              <a:ea typeface="微软雅黑" panose="020B0503020204020204" pitchFamily="34" charset="-122"/>
              <a:cs typeface="#9Slide04 Chonburi" pitchFamily="2" charset="-34"/>
            </a:endParaRPr>
          </a:p>
        </p:txBody>
      </p:sp>
      <p:sp>
        <p:nvSpPr>
          <p:cNvPr id="25" name="MH_Other_2"/>
          <p:cNvSpPr/>
          <p:nvPr>
            <p:custDataLst>
              <p:tags r:id="rId3"/>
            </p:custDataLst>
          </p:nvPr>
        </p:nvSpPr>
        <p:spPr>
          <a:xfrm>
            <a:off x="5025681" y="1408948"/>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4267"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2544681007"/>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5" name="Content Placeholder 2">
            <a:extLst>
              <a:ext uri="{FF2B5EF4-FFF2-40B4-BE49-F238E27FC236}">
                <a16:creationId xmlns:a16="http://schemas.microsoft.com/office/drawing/2014/main" id="{6EB8F268-8993-2247-84E5-23EA92015BA6}"/>
              </a:ext>
            </a:extLst>
          </p:cNvPr>
          <p:cNvSpPr>
            <a:spLocks noGrp="1"/>
          </p:cNvSpPr>
          <p:nvPr>
            <p:ph idx="1"/>
          </p:nvPr>
        </p:nvSpPr>
        <p:spPr>
          <a:xfrm>
            <a:off x="2111790" y="1058874"/>
            <a:ext cx="5251390" cy="4273154"/>
          </a:xfrm>
          <a:solidFill>
            <a:schemeClr val="bg2">
              <a:lumMod val="90000"/>
            </a:schemeClr>
          </a:solidFill>
          <a:ln>
            <a:solidFill>
              <a:schemeClr val="tx2">
                <a:lumMod val="90000"/>
                <a:lumOff val="10000"/>
              </a:schemeClr>
            </a:solidFill>
          </a:ln>
        </p:spPr>
        <p:txBody>
          <a:bodyPr anchor="ctr">
            <a:noAutofit/>
          </a:bodyPr>
          <a:lstStyle/>
          <a:p>
            <a:pPr marL="0" indent="0" algn="just">
              <a:buNone/>
            </a:pPr>
            <a:r>
              <a:rPr lang="en-VN" sz="3500" dirty="0">
                <a:latin typeface="Times New Roman" panose="02020603050405020304" pitchFamily="18" charset="0"/>
                <a:cs typeface="Times New Roman" panose="02020603050405020304" pitchFamily="18" charset="0"/>
              </a:rPr>
              <a:t>Hãy viết một đoạn văn (150 – 200 chữ) có sử dụng thành ngữ để thể hiện cảm nhận của em về lịch sử đất nước sau khi đọc các văn bản Thánh Gióng, Sự tích Hồ Gươm.</a:t>
            </a:r>
          </a:p>
        </p:txBody>
      </p:sp>
      <p:sp>
        <p:nvSpPr>
          <p:cNvPr id="18" name="Freeform: Shape 17">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Freeform: Shape 21">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descr="A picture containing text, toy, doll, vector graphics&#10;&#10;Description automatically generated">
            <a:extLst>
              <a:ext uri="{FF2B5EF4-FFF2-40B4-BE49-F238E27FC236}">
                <a16:creationId xmlns:a16="http://schemas.microsoft.com/office/drawing/2014/main" id="{48EE0095-6D12-0744-BDA2-969FA2F7A835}"/>
              </a:ext>
            </a:extLst>
          </p:cNvPr>
          <p:cNvPicPr>
            <a:picLocks noChangeAspect="1"/>
          </p:cNvPicPr>
          <p:nvPr/>
        </p:nvPicPr>
        <p:blipFill rotWithShape="1">
          <a:blip r:embed="rId2"/>
          <a:srcRect l="6629" r="12621"/>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24"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5" name="Freeform: Shape 24">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17" name="Picture 16">
            <a:extLst>
              <a:ext uri="{FF2B5EF4-FFF2-40B4-BE49-F238E27FC236}">
                <a16:creationId xmlns:a16="http://schemas.microsoft.com/office/drawing/2014/main" id="{509637F6-2BE5-D145-8031-DE1DC5FCD0D4}"/>
              </a:ext>
            </a:extLst>
          </p:cNvPr>
          <p:cNvPicPr>
            <a:picLocks noChangeAspect="1"/>
          </p:cNvPicPr>
          <p:nvPr/>
        </p:nvPicPr>
        <p:blipFill>
          <a:blip r:embed="rId3"/>
          <a:stretch>
            <a:fillRect/>
          </a:stretch>
        </p:blipFill>
        <p:spPr>
          <a:xfrm rot="20496997">
            <a:off x="-609667" y="4162381"/>
            <a:ext cx="2942900" cy="2677386"/>
          </a:xfrm>
          <a:prstGeom prst="rect">
            <a:avLst/>
          </a:prstGeom>
        </p:spPr>
      </p:pic>
    </p:spTree>
    <p:extLst>
      <p:ext uri="{BB962C8B-B14F-4D97-AF65-F5344CB8AC3E}">
        <p14:creationId xmlns:p14="http://schemas.microsoft.com/office/powerpoint/2010/main" val="174949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OP 30+] Hình ảnh nền đẹp về &amp;quot;Thank You&amp;quot; Không nên bỏ qua">
            <a:extLst>
              <a:ext uri="{FF2B5EF4-FFF2-40B4-BE49-F238E27FC236}">
                <a16:creationId xmlns:a16="http://schemas.microsoft.com/office/drawing/2014/main" id="{873E7A68-D604-0A41-91CF-CB880A0BF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13" y="0"/>
            <a:ext cx="8816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63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030152"/>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5" name="文本框 4"/>
          <p:cNvSpPr txBox="1"/>
          <p:nvPr/>
        </p:nvSpPr>
        <p:spPr>
          <a:xfrm>
            <a:off x="1091339" y="1878117"/>
            <a:ext cx="11282219" cy="995209"/>
          </a:xfrm>
          <a:prstGeom prst="rect">
            <a:avLst/>
          </a:prstGeom>
          <a:noFill/>
        </p:spPr>
        <p:txBody>
          <a:bodyPr wrap="square" rtlCol="0">
            <a:spAutoFit/>
          </a:bodyPr>
          <a:lstStyle/>
          <a:p>
            <a:pPr defTabSz="914377">
              <a:defRPr/>
            </a:pPr>
            <a:r>
              <a:rPr lang="vi-VN" altLang="zh-CN" sz="5867"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Chúc các em học thật tốt nhé !</a:t>
            </a:r>
            <a:endParaRPr lang="zh-CN" altLang="en-US" sz="5867"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4801" y="4884404"/>
            <a:ext cx="5471844" cy="1781157"/>
          </a:xfrm>
          <a:prstGeom prst="rect">
            <a:avLst/>
          </a:prstGeom>
        </p:spPr>
      </p:pic>
    </p:spTree>
    <p:extLst>
      <p:ext uri="{BB962C8B-B14F-4D97-AF65-F5344CB8AC3E}">
        <p14:creationId xmlns:p14="http://schemas.microsoft.com/office/powerpoint/2010/main" val="4020953016"/>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iterate type="lt">
                                    <p:tmPct val="14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1030" name="Picture 6" descr="Không có mô tả ảnh.">
            <a:extLst>
              <a:ext uri="{FF2B5EF4-FFF2-40B4-BE49-F238E27FC236}">
                <a16:creationId xmlns:a16="http://schemas.microsoft.com/office/drawing/2014/main" id="{9EB440B5-92D9-CA46-AC47-1ED0DFBDF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14747"/>
            <a:ext cx="703421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4">
            <a:extLst>
              <a:ext uri="{FF2B5EF4-FFF2-40B4-BE49-F238E27FC236}">
                <a16:creationId xmlns:a16="http://schemas.microsoft.com/office/drawing/2014/main" id="{C73CD444-B523-C643-BB1A-276806D9FD4F}"/>
              </a:ext>
            </a:extLst>
          </p:cNvPr>
          <p:cNvSpPr txBox="1"/>
          <p:nvPr/>
        </p:nvSpPr>
        <p:spPr>
          <a:xfrm>
            <a:off x="2351087" y="201203"/>
            <a:ext cx="8182827" cy="1012585"/>
          </a:xfrm>
          <a:prstGeom prst="rect">
            <a:avLst/>
          </a:prstGeom>
          <a:noFill/>
        </p:spPr>
        <p:txBody>
          <a:bodyPr wrap="square" rtlCol="0">
            <a:spAutoFit/>
          </a:bodyPr>
          <a:lstStyle/>
          <a:p>
            <a:pPr algn="ctr">
              <a:lnSpc>
                <a:spcPct val="150000"/>
              </a:lnSpc>
            </a:pPr>
            <a:r>
              <a:rPr lang="vi-VN" altLang="zh-CN" sz="4500" b="1" dirty="0">
                <a:solidFill>
                  <a:schemeClr val="accent4">
                    <a:lumMod val="75000"/>
                  </a:schemeClr>
                </a:solidFill>
                <a:latin typeface="#9Slide04 Chonburi" pitchFamily="2" charset="-34"/>
                <a:ea typeface="微软雅黑" panose="020B0503020204020204" pitchFamily="34" charset="-122"/>
                <a:cs typeface="#9Slide04 Chonburi" pitchFamily="2" charset="-34"/>
              </a:rPr>
              <a:t>Chọc gậy bánh xe</a:t>
            </a:r>
            <a:endParaRPr lang="zh-CN" altLang="en-US" sz="4500" b="1" dirty="0">
              <a:solidFill>
                <a:schemeClr val="accent4">
                  <a:lumMod val="75000"/>
                </a:schemeClr>
              </a:solidFill>
              <a:latin typeface="#9Slide05 SVNBlenda Script" panose="02000804000000020003" pitchFamily="2" charset="0"/>
              <a:ea typeface="微软雅黑" panose="020B0503020204020204" pitchFamily="34" charset="-122"/>
              <a:cs typeface="#9Slide04 Chonburi" pitchFamily="2" charset="-34"/>
            </a:endParaRPr>
          </a:p>
        </p:txBody>
      </p:sp>
    </p:spTree>
    <p:extLst>
      <p:ext uri="{BB962C8B-B14F-4D97-AF65-F5344CB8AC3E}">
        <p14:creationId xmlns:p14="http://schemas.microsoft.com/office/powerpoint/2010/main" val="3227037240"/>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5122" name="Picture 2" descr="Không có mô tả ảnh.">
            <a:extLst>
              <a:ext uri="{FF2B5EF4-FFF2-40B4-BE49-F238E27FC236}">
                <a16:creationId xmlns:a16="http://schemas.microsoft.com/office/drawing/2014/main" id="{E480EE5F-4BD3-6840-8C5B-16D62AFB1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820" y="-78659"/>
            <a:ext cx="8610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BD879616-DD8F-7848-AAA7-C1490AD277BB}"/>
              </a:ext>
            </a:extLst>
          </p:cNvPr>
          <p:cNvSpPr txBox="1"/>
          <p:nvPr/>
        </p:nvSpPr>
        <p:spPr>
          <a:xfrm>
            <a:off x="1607820" y="78659"/>
            <a:ext cx="8182827" cy="1012585"/>
          </a:xfrm>
          <a:prstGeom prst="rect">
            <a:avLst/>
          </a:prstGeom>
          <a:noFill/>
        </p:spPr>
        <p:txBody>
          <a:bodyPr wrap="square" rtlCol="0">
            <a:spAutoFit/>
          </a:bodyPr>
          <a:lstStyle/>
          <a:p>
            <a:pPr algn="ctr">
              <a:lnSpc>
                <a:spcPct val="150000"/>
              </a:lnSpc>
            </a:pPr>
            <a:r>
              <a:rPr lang="vi-VN" altLang="zh-CN" sz="4500" b="1" dirty="0">
                <a:solidFill>
                  <a:schemeClr val="accent4">
                    <a:lumMod val="75000"/>
                  </a:schemeClr>
                </a:solidFill>
                <a:latin typeface="#9Slide04 Chonburi" pitchFamily="2" charset="-34"/>
                <a:ea typeface="微软雅黑" panose="020B0503020204020204" pitchFamily="34" charset="-122"/>
                <a:cs typeface="#9Slide04 Chonburi" pitchFamily="2" charset="-34"/>
              </a:rPr>
              <a:t>Há miệng chờ sung</a:t>
            </a:r>
            <a:endParaRPr lang="zh-CN" altLang="en-US" sz="4500" b="1" dirty="0">
              <a:solidFill>
                <a:schemeClr val="accent4">
                  <a:lumMod val="75000"/>
                </a:schemeClr>
              </a:solidFill>
              <a:latin typeface="#9Slide05 SVNBlenda Script" panose="02000804000000020003" pitchFamily="2" charset="0"/>
              <a:ea typeface="微软雅黑" panose="020B0503020204020204" pitchFamily="34" charset="-122"/>
              <a:cs typeface="#9Slide04 Chonburi" pitchFamily="2" charset="-34"/>
            </a:endParaRPr>
          </a:p>
        </p:txBody>
      </p:sp>
    </p:spTree>
    <p:extLst>
      <p:ext uri="{BB962C8B-B14F-4D97-AF65-F5344CB8AC3E}">
        <p14:creationId xmlns:p14="http://schemas.microsoft.com/office/powerpoint/2010/main" val="3861005205"/>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4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3076" name="Picture 4" descr="Không có mô tả ảnh.">
            <a:extLst>
              <a:ext uri="{FF2B5EF4-FFF2-40B4-BE49-F238E27FC236}">
                <a16:creationId xmlns:a16="http://schemas.microsoft.com/office/drawing/2014/main" id="{FB4C1152-44A0-E542-B9BD-73263E1FF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600" y="0"/>
            <a:ext cx="84312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9F5149BB-EE83-714A-991E-92F9DB30317B}"/>
              </a:ext>
            </a:extLst>
          </p:cNvPr>
          <p:cNvSpPr txBox="1"/>
          <p:nvPr/>
        </p:nvSpPr>
        <p:spPr>
          <a:xfrm>
            <a:off x="2127986" y="215819"/>
            <a:ext cx="8182827" cy="1012585"/>
          </a:xfrm>
          <a:prstGeom prst="rect">
            <a:avLst/>
          </a:prstGeom>
          <a:noFill/>
        </p:spPr>
        <p:txBody>
          <a:bodyPr wrap="square" rtlCol="0">
            <a:spAutoFit/>
          </a:bodyPr>
          <a:lstStyle/>
          <a:p>
            <a:pPr algn="ctr">
              <a:lnSpc>
                <a:spcPct val="150000"/>
              </a:lnSpc>
            </a:pPr>
            <a:r>
              <a:rPr lang="vi-VN" altLang="zh-CN" sz="4500" b="1" dirty="0">
                <a:solidFill>
                  <a:schemeClr val="accent4">
                    <a:lumMod val="75000"/>
                  </a:schemeClr>
                </a:solidFill>
                <a:latin typeface="#9Slide04 Chonburi" pitchFamily="2" charset="-34"/>
                <a:ea typeface="微软雅黑" panose="020B0503020204020204" pitchFamily="34" charset="-122"/>
                <a:cs typeface="#9Slide04 Chonburi" pitchFamily="2" charset="-34"/>
              </a:rPr>
              <a:t>Gắp lửa bỏ tay người</a:t>
            </a:r>
            <a:endParaRPr lang="zh-CN" altLang="en-US" sz="4500" b="1" dirty="0">
              <a:solidFill>
                <a:schemeClr val="accent4">
                  <a:lumMod val="75000"/>
                </a:schemeClr>
              </a:solidFill>
              <a:latin typeface="#9Slide05 SVNBlenda Script" panose="02000804000000020003" pitchFamily="2" charset="0"/>
              <a:ea typeface="微软雅黑" panose="020B0503020204020204" pitchFamily="34" charset="-122"/>
              <a:cs typeface="#9Slide04 Chonburi" pitchFamily="2" charset="-34"/>
            </a:endParaRPr>
          </a:p>
        </p:txBody>
      </p:sp>
    </p:spTree>
    <p:extLst>
      <p:ext uri="{BB962C8B-B14F-4D97-AF65-F5344CB8AC3E}">
        <p14:creationId xmlns:p14="http://schemas.microsoft.com/office/powerpoint/2010/main" val="1638728711"/>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4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4098" name="Picture 2" descr="Không có mô tả ảnh.">
            <a:extLst>
              <a:ext uri="{FF2B5EF4-FFF2-40B4-BE49-F238E27FC236}">
                <a16:creationId xmlns:a16="http://schemas.microsoft.com/office/drawing/2014/main" id="{9FA79EF4-BF60-0640-AA91-AB2E4250F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0"/>
            <a:ext cx="7761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9B9578DE-1287-9B49-AF16-7D9D2608F30D}"/>
              </a:ext>
            </a:extLst>
          </p:cNvPr>
          <p:cNvSpPr txBox="1"/>
          <p:nvPr/>
        </p:nvSpPr>
        <p:spPr>
          <a:xfrm>
            <a:off x="1607820" y="78659"/>
            <a:ext cx="8182827" cy="1012585"/>
          </a:xfrm>
          <a:prstGeom prst="rect">
            <a:avLst/>
          </a:prstGeom>
          <a:noFill/>
        </p:spPr>
        <p:txBody>
          <a:bodyPr wrap="square" rtlCol="0">
            <a:spAutoFit/>
          </a:bodyPr>
          <a:lstStyle/>
          <a:p>
            <a:pPr algn="ctr">
              <a:lnSpc>
                <a:spcPct val="150000"/>
              </a:lnSpc>
            </a:pPr>
            <a:r>
              <a:rPr lang="vi-VN" altLang="zh-CN" sz="4500" b="1" dirty="0">
                <a:solidFill>
                  <a:schemeClr val="accent4">
                    <a:lumMod val="75000"/>
                  </a:schemeClr>
                </a:solidFill>
                <a:latin typeface="#9Slide04 Chonburi" pitchFamily="2" charset="-34"/>
                <a:ea typeface="微软雅黑" panose="020B0503020204020204" pitchFamily="34" charset="-122"/>
                <a:cs typeface="#9Slide04 Chonburi" pitchFamily="2" charset="-34"/>
              </a:rPr>
              <a:t>Thêm dầu vào lửa</a:t>
            </a:r>
            <a:endParaRPr lang="zh-CN" altLang="en-US" sz="4500" b="1" dirty="0">
              <a:solidFill>
                <a:schemeClr val="accent4">
                  <a:lumMod val="75000"/>
                </a:schemeClr>
              </a:solidFill>
              <a:latin typeface="#9Slide05 SVNBlenda Script" panose="02000804000000020003" pitchFamily="2" charset="0"/>
              <a:ea typeface="微软雅黑" panose="020B0503020204020204" pitchFamily="34" charset="-122"/>
              <a:cs typeface="#9Slide04 Chonburi" pitchFamily="2" charset="-34"/>
            </a:endParaRPr>
          </a:p>
        </p:txBody>
      </p:sp>
    </p:spTree>
    <p:extLst>
      <p:ext uri="{BB962C8B-B14F-4D97-AF65-F5344CB8AC3E}">
        <p14:creationId xmlns:p14="http://schemas.microsoft.com/office/powerpoint/2010/main" val="1415739542"/>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4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7170" name="Picture 2" descr="Không có mô tả ảnh.">
            <a:extLst>
              <a:ext uri="{FF2B5EF4-FFF2-40B4-BE49-F238E27FC236}">
                <a16:creationId xmlns:a16="http://schemas.microsoft.com/office/drawing/2014/main" id="{9418C42D-2A44-6145-AE6B-BA78C96249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113" y="0"/>
            <a:ext cx="7596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4">
            <a:extLst>
              <a:ext uri="{FF2B5EF4-FFF2-40B4-BE49-F238E27FC236}">
                <a16:creationId xmlns:a16="http://schemas.microsoft.com/office/drawing/2014/main" id="{23DA0CEB-D749-1B41-9230-0B4F1D113050}"/>
              </a:ext>
            </a:extLst>
          </p:cNvPr>
          <p:cNvSpPr txBox="1"/>
          <p:nvPr/>
        </p:nvSpPr>
        <p:spPr>
          <a:xfrm>
            <a:off x="1607820" y="78659"/>
            <a:ext cx="8953500" cy="1012585"/>
          </a:xfrm>
          <a:prstGeom prst="rect">
            <a:avLst/>
          </a:prstGeom>
          <a:noFill/>
        </p:spPr>
        <p:txBody>
          <a:bodyPr wrap="square" rtlCol="0">
            <a:spAutoFit/>
          </a:bodyPr>
          <a:lstStyle/>
          <a:p>
            <a:pPr algn="ctr">
              <a:lnSpc>
                <a:spcPct val="150000"/>
              </a:lnSpc>
            </a:pPr>
            <a:r>
              <a:rPr lang="vi-VN" altLang="zh-CN" sz="4500" b="1" dirty="0">
                <a:solidFill>
                  <a:schemeClr val="accent4">
                    <a:lumMod val="75000"/>
                  </a:schemeClr>
                </a:solidFill>
                <a:latin typeface="#9Slide04 Chonburi" pitchFamily="2" charset="-34"/>
                <a:ea typeface="微软雅黑" panose="020B0503020204020204" pitchFamily="34" charset="-122"/>
                <a:cs typeface="#9Slide04 Chonburi" pitchFamily="2" charset="-34"/>
              </a:rPr>
              <a:t>Múa rìu qua mắt thợ</a:t>
            </a:r>
            <a:endParaRPr lang="zh-CN" altLang="en-US" sz="4500" b="1" dirty="0">
              <a:solidFill>
                <a:schemeClr val="accent4">
                  <a:lumMod val="75000"/>
                </a:schemeClr>
              </a:solidFill>
              <a:latin typeface="#9Slide05 SVNBlenda Script" panose="02000804000000020003" pitchFamily="2" charset="0"/>
              <a:ea typeface="微软雅黑" panose="020B0503020204020204" pitchFamily="34" charset="-122"/>
              <a:cs typeface="#9Slide04 Chonburi" pitchFamily="2" charset="-34"/>
            </a:endParaRPr>
          </a:p>
        </p:txBody>
      </p:sp>
    </p:spTree>
    <p:extLst>
      <p:ext uri="{BB962C8B-B14F-4D97-AF65-F5344CB8AC3E}">
        <p14:creationId xmlns:p14="http://schemas.microsoft.com/office/powerpoint/2010/main" val="3729123777"/>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4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6146" name="Picture 2" descr="Không có mô tả ảnh.">
            <a:extLst>
              <a:ext uri="{FF2B5EF4-FFF2-40B4-BE49-F238E27FC236}">
                <a16:creationId xmlns:a16="http://schemas.microsoft.com/office/drawing/2014/main" id="{14483935-4CED-514A-AE88-D67D23E9A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5" y="0"/>
            <a:ext cx="7296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4">
            <a:extLst>
              <a:ext uri="{FF2B5EF4-FFF2-40B4-BE49-F238E27FC236}">
                <a16:creationId xmlns:a16="http://schemas.microsoft.com/office/drawing/2014/main" id="{0E0BF90B-CB6A-C340-9ACF-8E18940D2FD1}"/>
              </a:ext>
            </a:extLst>
          </p:cNvPr>
          <p:cNvSpPr txBox="1"/>
          <p:nvPr/>
        </p:nvSpPr>
        <p:spPr>
          <a:xfrm>
            <a:off x="1607820" y="78659"/>
            <a:ext cx="9044940" cy="1012585"/>
          </a:xfrm>
          <a:prstGeom prst="rect">
            <a:avLst/>
          </a:prstGeom>
          <a:noFill/>
        </p:spPr>
        <p:txBody>
          <a:bodyPr wrap="square" rtlCol="0">
            <a:spAutoFit/>
          </a:bodyPr>
          <a:lstStyle/>
          <a:p>
            <a:pPr algn="ctr">
              <a:lnSpc>
                <a:spcPct val="150000"/>
              </a:lnSpc>
            </a:pPr>
            <a:r>
              <a:rPr lang="vi-VN" altLang="zh-CN" sz="4500" b="1" dirty="0">
                <a:solidFill>
                  <a:schemeClr val="accent4">
                    <a:lumMod val="75000"/>
                  </a:schemeClr>
                </a:solidFill>
                <a:latin typeface="#9Slide04 Chonburi" pitchFamily="2" charset="-34"/>
                <a:ea typeface="微软雅黑" panose="020B0503020204020204" pitchFamily="34" charset="-122"/>
                <a:cs typeface="#9Slide04 Chonburi" pitchFamily="2" charset="-34"/>
              </a:rPr>
              <a:t>Ngồi mát ăn bát vàng</a:t>
            </a:r>
            <a:endParaRPr lang="zh-CN" altLang="en-US" sz="4500" b="1" dirty="0">
              <a:solidFill>
                <a:schemeClr val="accent4">
                  <a:lumMod val="75000"/>
                </a:schemeClr>
              </a:solidFill>
              <a:latin typeface="#9Slide05 SVNBlenda Script" panose="02000804000000020003" pitchFamily="2" charset="0"/>
              <a:ea typeface="微软雅黑" panose="020B0503020204020204" pitchFamily="34" charset="-122"/>
              <a:cs typeface="#9Slide04 Chonburi" pitchFamily="2" charset="-34"/>
            </a:endParaRPr>
          </a:p>
        </p:txBody>
      </p:sp>
    </p:spTree>
    <p:extLst>
      <p:ext uri="{BB962C8B-B14F-4D97-AF65-F5344CB8AC3E}">
        <p14:creationId xmlns:p14="http://schemas.microsoft.com/office/powerpoint/2010/main" val="3593358799"/>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4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23" name="MH_Other_1"/>
          <p:cNvSpPr/>
          <p:nvPr>
            <p:custDataLst>
              <p:tags r:id="rId1"/>
            </p:custDataLst>
          </p:nvPr>
        </p:nvSpPr>
        <p:spPr>
          <a:xfrm>
            <a:off x="4337179" y="1604555"/>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2958641" y="3291285"/>
            <a:ext cx="4098629"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Trò chơi</a:t>
            </a:r>
          </a:p>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AI NHANH HƠN</a:t>
            </a:r>
            <a:endParaRPr lang="zh-CN" altLang="en-US" sz="3733" dirty="0">
              <a:solidFill>
                <a:srgbClr val="FFFFFF"/>
              </a:solidFill>
              <a:latin typeface="#9Slide04 Chonburi" pitchFamily="2" charset="-34"/>
              <a:ea typeface="微软雅黑" panose="020B0503020204020204" pitchFamily="34" charset="-122"/>
              <a:cs typeface="#9Slide04 Chonburi" pitchFamily="2" charset="-34"/>
            </a:endParaRPr>
          </a:p>
        </p:txBody>
      </p:sp>
      <p:sp>
        <p:nvSpPr>
          <p:cNvPr id="25" name="MH_Other_2"/>
          <p:cNvSpPr/>
          <p:nvPr>
            <p:custDataLst>
              <p:tags r:id="rId3"/>
            </p:custDataLst>
          </p:nvPr>
        </p:nvSpPr>
        <p:spPr>
          <a:xfrm>
            <a:off x="5025681" y="1408948"/>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4267"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1314754217"/>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501</Words>
  <Application>Microsoft Macintosh PowerPoint</Application>
  <PresentationFormat>Widescreen</PresentationFormat>
  <Paragraphs>91</Paragraphs>
  <Slides>29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微软雅黑</vt:lpstr>
      <vt:lpstr>#9Slide04 Chonburi</vt:lpstr>
      <vt:lpstr>#9Slide05 SVNBlenda Script</vt:lpstr>
      <vt:lpstr>Arial</vt:lpstr>
      <vt:lpstr>Avenir Next LT Pro</vt:lpstr>
      <vt:lpstr>Calibri</vt:lpstr>
      <vt:lpstr>Times New Roman</vt:lpstr>
      <vt:lpstr>FunkyShapesVTI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THÀNH NGỮ</dc:title>
  <dc:creator>office014</dc:creator>
  <cp:lastModifiedBy>office014</cp:lastModifiedBy>
  <cp:revision>18</cp:revision>
  <dcterms:created xsi:type="dcterms:W3CDTF">2021-06-28T08:54:28Z</dcterms:created>
  <dcterms:modified xsi:type="dcterms:W3CDTF">2021-07-30T18:01:10Z</dcterms:modified>
</cp:coreProperties>
</file>