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notesMasterIdLst>
    <p:notesMasterId r:id="rId24"/>
  </p:notesMasterIdLst>
  <p:sldIdLst>
    <p:sldId id="258" r:id="rId5"/>
    <p:sldId id="296" r:id="rId6"/>
    <p:sldId id="260" r:id="rId7"/>
    <p:sldId id="351" r:id="rId8"/>
    <p:sldId id="354" r:id="rId9"/>
    <p:sldId id="355" r:id="rId10"/>
    <p:sldId id="300" r:id="rId11"/>
    <p:sldId id="298" r:id="rId12"/>
    <p:sldId id="299" r:id="rId13"/>
    <p:sldId id="303" r:id="rId14"/>
    <p:sldId id="301" r:id="rId15"/>
    <p:sldId id="304" r:id="rId16"/>
    <p:sldId id="302" r:id="rId17"/>
    <p:sldId id="356" r:id="rId18"/>
    <p:sldId id="274" r:id="rId19"/>
    <p:sldId id="357" r:id="rId20"/>
    <p:sldId id="277" r:id="rId21"/>
    <p:sldId id="285"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110" d="100"/>
          <a:sy n="110" d="100"/>
        </p:scale>
        <p:origin x="120"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13273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5419423-6B5E-476C-9D6F-52234646C2A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D04A5BC6-9DF1-48E0-9AC0-8106281B63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A2BBAD3E-E3D9-42F8-86F4-3AF091C97E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B8018E9-AED5-4942-B89B-FEF4A83BFD78}" type="slidenum">
              <a:rPr lang="en-US" altLang="en-US" sz="1200" smtClean="0"/>
              <a:pPr/>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0028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61199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74769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6FE84C-73C7-4237-A7FD-DCEDFB1A56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EB7E3F-CED9-49E4-BA8D-7879FB8632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34ABD7-3422-416C-A047-40797DC3F167}"/>
              </a:ext>
            </a:extLst>
          </p:cNvPr>
          <p:cNvSpPr>
            <a:spLocks noGrp="1" noChangeArrowheads="1"/>
          </p:cNvSpPr>
          <p:nvPr>
            <p:ph type="sldNum" sz="quarter" idx="12"/>
          </p:nvPr>
        </p:nvSpPr>
        <p:spPr>
          <a:ln/>
        </p:spPr>
        <p:txBody>
          <a:bodyPr/>
          <a:lstStyle>
            <a:lvl1pPr>
              <a:defRPr/>
            </a:lvl1pPr>
          </a:lstStyle>
          <a:p>
            <a:pPr>
              <a:defRPr/>
            </a:pPr>
            <a:fld id="{F50333CD-B7D9-4AED-83C5-9BE08C098D8A}" type="slidenum">
              <a:rPr lang="en-US" altLang="en-US"/>
              <a:pPr>
                <a:defRPr/>
              </a:pPr>
              <a:t>‹#›</a:t>
            </a:fld>
            <a:endParaRPr lang="en-US" altLang="en-US"/>
          </a:p>
        </p:txBody>
      </p:sp>
    </p:spTree>
    <p:extLst>
      <p:ext uri="{BB962C8B-B14F-4D97-AF65-F5344CB8AC3E}">
        <p14:creationId xmlns:p14="http://schemas.microsoft.com/office/powerpoint/2010/main" val="109194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449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9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0307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93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8/13/2021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8/13/2021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8"/>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20244674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25: SỰ PHÂN BỐ CÁC ĐỚI THIÊN NHIÊN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1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88220600"/>
              </p:ext>
            </p:extLst>
          </p:nvPr>
        </p:nvGraphicFramePr>
        <p:xfrm>
          <a:off x="383802" y="1076240"/>
          <a:ext cx="6563263" cy="5449760"/>
        </p:xfrm>
        <a:graphic>
          <a:graphicData uri="http://schemas.openxmlformats.org/drawingml/2006/table">
            <a:tbl>
              <a:tblPr firstRow="1" firstCol="1" bandRow="1"/>
              <a:tblGrid>
                <a:gridCol w="1468749">
                  <a:extLst>
                    <a:ext uri="{9D8B030D-6E8A-4147-A177-3AD203B41FA5}">
                      <a16:colId xmlns:a16="http://schemas.microsoft.com/office/drawing/2014/main" val="20000"/>
                    </a:ext>
                  </a:extLst>
                </a:gridCol>
                <a:gridCol w="2398815">
                  <a:extLst>
                    <a:ext uri="{9D8B030D-6E8A-4147-A177-3AD203B41FA5}">
                      <a16:colId xmlns:a16="http://schemas.microsoft.com/office/drawing/2014/main" val="20001"/>
                    </a:ext>
                  </a:extLst>
                </a:gridCol>
                <a:gridCol w="2695699">
                  <a:extLst>
                    <a:ext uri="{9D8B030D-6E8A-4147-A177-3AD203B41FA5}">
                      <a16:colId xmlns:a16="http://schemas.microsoft.com/office/drawing/2014/main" val="20002"/>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hai chí tuyến đến vòng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205" y="372882"/>
            <a:ext cx="4902200" cy="334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41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3199602"/>
              </p:ext>
            </p:extLst>
          </p:nvPr>
        </p:nvGraphicFramePr>
        <p:xfrm>
          <a:off x="383802" y="1076240"/>
          <a:ext cx="11444020" cy="5431439"/>
        </p:xfrm>
        <a:graphic>
          <a:graphicData uri="http://schemas.openxmlformats.org/drawingml/2006/table">
            <a:tbl>
              <a:tblPr firstRow="1" firstCol="1" bandRow="1"/>
              <a:tblGrid>
                <a:gridCol w="2861005">
                  <a:extLst>
                    <a:ext uri="{9D8B030D-6E8A-4147-A177-3AD203B41FA5}">
                      <a16:colId xmlns:a16="http://schemas.microsoft.com/office/drawing/2014/main" val="20000"/>
                    </a:ext>
                  </a:extLst>
                </a:gridCol>
                <a:gridCol w="2861005">
                  <a:extLst>
                    <a:ext uri="{9D8B030D-6E8A-4147-A177-3AD203B41FA5}">
                      <a16:colId xmlns:a16="http://schemas.microsoft.com/office/drawing/2014/main" val="20001"/>
                    </a:ext>
                  </a:extLst>
                </a:gridCol>
                <a:gridCol w="2861005">
                  <a:extLst>
                    <a:ext uri="{9D8B030D-6E8A-4147-A177-3AD203B41FA5}">
                      <a16:colId xmlns:a16="http://schemas.microsoft.com/office/drawing/2014/main" val="20002"/>
                    </a:ext>
                  </a:extLst>
                </a:gridCol>
                <a:gridCol w="2861005">
                  <a:extLst>
                    <a:ext uri="{9D8B030D-6E8A-4147-A177-3AD203B41FA5}">
                      <a16:colId xmlns:a16="http://schemas.microsoft.com/office/drawing/2014/main" val="20003"/>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lạnh</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hai chí tuyến đến vòng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Từ vòng cực lên cực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Khá ôn hòa</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Khắc nghiệt</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 rừng mưa nhiệt đới, rừng nhiệt đới gió mùa, xa van,...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Rừng taiga, cây hỗn hợp, rừng lá cứng, thảo nguyên,...</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Thực vật nghèo nàn, chủ yếu là cây thân thảo thấp lùn, rêu, địa y,...</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Phong phú, đa dạng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di cư và ngủ đông</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Các loài thích nghi với khí hậu lạnh</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13B8B7E8-2541-49F2-8C55-A0806FB94289}"/>
              </a:ext>
            </a:extLst>
          </p:cNvPr>
          <p:cNvSpPr/>
          <p:nvPr/>
        </p:nvSpPr>
        <p:spPr>
          <a:xfrm>
            <a:off x="3867669" y="394259"/>
            <a:ext cx="4456669" cy="584775"/>
          </a:xfrm>
          <a:prstGeom prst="rect">
            <a:avLst/>
          </a:prstGeom>
        </p:spPr>
        <p:txBody>
          <a:bodyPr wrap="none">
            <a:spAutoFit/>
          </a:bodyPr>
          <a:lstStyle/>
          <a:p>
            <a:pPr algn="ctr"/>
            <a:r>
              <a:rPr lang="en-US" sz="3200" b="1" dirty="0">
                <a:solidFill>
                  <a:srgbClr val="FF0000"/>
                </a:solidFill>
                <a:latin typeface="Times New Roman"/>
                <a:ea typeface="Calibri"/>
                <a:cs typeface="Times New Roman"/>
              </a:rPr>
              <a:t>So </a:t>
            </a:r>
            <a:r>
              <a:rPr lang="en-US" sz="3200" b="1" dirty="0" err="1">
                <a:solidFill>
                  <a:srgbClr val="FF0000"/>
                </a:solidFill>
                <a:latin typeface="Times New Roman"/>
                <a:ea typeface="Calibri"/>
                <a:cs typeface="Times New Roman"/>
              </a:rPr>
              <a:t>sánh</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các</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đới</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khí</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hậu</a:t>
            </a:r>
            <a:r>
              <a:rPr lang="en-US" sz="3200" b="1" dirty="0">
                <a:solidFill>
                  <a:srgbClr val="FF0000"/>
                </a:solidFill>
                <a:latin typeface="Times New Roman"/>
                <a:ea typeface="Calibri"/>
                <a:cs typeface="Times New Roman"/>
              </a:rPr>
              <a:t>:</a:t>
            </a:r>
            <a:endParaRPr lang="en-US" sz="3200" dirty="0">
              <a:solidFill>
                <a:prstClr val="black"/>
              </a:solidFill>
              <a:latin typeface="Calibri"/>
              <a:ea typeface="Calibri"/>
              <a:cs typeface="Times New Roman"/>
            </a:endParaRPr>
          </a:p>
        </p:txBody>
      </p:sp>
    </p:spTree>
    <p:extLst>
      <p:ext uri="{BB962C8B-B14F-4D97-AF65-F5344CB8AC3E}">
        <p14:creationId xmlns:p14="http://schemas.microsoft.com/office/powerpoint/2010/main" val="167275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2331715" y="2119611"/>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2" name="文本框 28"/>
          <p:cNvSpPr txBox="1"/>
          <p:nvPr/>
        </p:nvSpPr>
        <p:spPr>
          <a:xfrm>
            <a:off x="4665726" y="2320535"/>
            <a:ext cx="5293819" cy="2554545"/>
          </a:xfrm>
          <a:prstGeom prst="rect">
            <a:avLst/>
          </a:prstGeom>
          <a:noFill/>
        </p:spPr>
        <p:txBody>
          <a:bodyPr wrap="square" rtlCol="0">
            <a:spAutoFit/>
          </a:bodyPr>
          <a:lstStyle/>
          <a:p>
            <a:pPr algn="ctr"/>
            <a:r>
              <a:rPr lang="nl-NL"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a:t>
            </a:r>
            <a:r>
              <a:rPr lang="nl-NL"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ự phân bố các đới thiên nhiên trên Trái Đất có sự khác nhau giữa các đới làm nên sự đa dạng của thiên nhiên trên Trái Đất.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217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1. </a:t>
            </a:r>
            <a:r>
              <a:rPr lang="en-US" sz="2800" b="1" dirty="0" err="1">
                <a:solidFill>
                  <a:srgbClr val="FF0000"/>
                </a:solidFill>
                <a:latin typeface="Times New Roman"/>
                <a:ea typeface="Calibri"/>
                <a:cs typeface="Times New Roman"/>
              </a:rPr>
              <a:t>Lựa</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chọn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đáp</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án</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đúng</a:t>
            </a:r>
            <a:endParaRPr lang="en-US" sz="2800" b="1" dirty="0">
              <a:solidFill>
                <a:schemeClr val="bg1"/>
              </a:solidFill>
              <a:effectLst/>
              <a:latin typeface="Calibri"/>
              <a:ea typeface="Calibri"/>
              <a:cs typeface="Times New Roman"/>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95" y="1517186"/>
            <a:ext cx="11426753" cy="292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a:extLst>
              <a:ext uri="{FF2B5EF4-FFF2-40B4-BE49-F238E27FC236}">
                <a16:creationId xmlns:a16="http://schemas.microsoft.com/office/drawing/2014/main" id="{DB0CD337-C252-4CED-8F60-410639CEF69A}"/>
              </a:ext>
            </a:extLst>
          </p:cNvPr>
          <p:cNvSpPr txBox="1">
            <a:spLocks noChangeArrowheads="1"/>
          </p:cNvSpPr>
          <p:nvPr/>
        </p:nvSpPr>
        <p:spPr bwMode="auto">
          <a:xfrm>
            <a:off x="461994" y="2990334"/>
            <a:ext cx="353554"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additive="base">
                                        <p:cTn id="14" dur="500" fill="hold"/>
                                        <p:tgtEl>
                                          <p:spTgt spid="97"/>
                                        </p:tgtEl>
                                        <p:attrNameLst>
                                          <p:attrName>ppt_x</p:attrName>
                                        </p:attrNameLst>
                                      </p:cBhvr>
                                      <p:tavLst>
                                        <p:tav tm="0">
                                          <p:val>
                                            <p:strVal val="#ppt_x"/>
                                          </p:val>
                                        </p:tav>
                                        <p:tav tm="100000">
                                          <p:val>
                                            <p:strVal val="#ppt_x"/>
                                          </p:val>
                                        </p:tav>
                                      </p:tavLst>
                                    </p:anim>
                                    <p:anim calcmode="lin" valueType="num">
                                      <p:cBhvr additive="base">
                                        <p:cTn id="15" dur="500" fill="hold"/>
                                        <p:tgtEl>
                                          <p:spTgt spid="9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2638864" cy="523220"/>
          </a:xfrm>
          <a:prstGeom prst="rect">
            <a:avLst/>
          </a:prstGeom>
        </p:spPr>
        <p:txBody>
          <a:bodyPr wrap="none">
            <a:spAutoFit/>
          </a:bodyPr>
          <a:lstStyle/>
          <a:p>
            <a:r>
              <a:rPr lang="en-US" sz="2800" b="1" dirty="0" err="1">
                <a:solidFill>
                  <a:srgbClr val="FF0000"/>
                </a:solidFill>
                <a:latin typeface="Times New Roman"/>
                <a:ea typeface="Calibri"/>
                <a:cs typeface="Times New Roman"/>
              </a:rPr>
              <a:t>Bài</a:t>
            </a:r>
            <a:r>
              <a:rPr lang="en-US" sz="2800" b="1" dirty="0">
                <a:solidFill>
                  <a:srgbClr val="FF0000"/>
                </a:solidFill>
                <a:latin typeface="Times New Roman"/>
                <a:ea typeface="Calibri"/>
                <a:cs typeface="Times New Roman"/>
              </a:rPr>
              <a:t> </a:t>
            </a:r>
            <a:r>
              <a:rPr lang="en-US" sz="2800" b="1" dirty="0" err="1">
                <a:solidFill>
                  <a:srgbClr val="FF0000"/>
                </a:solidFill>
                <a:latin typeface="Times New Roman"/>
                <a:ea typeface="Calibri"/>
                <a:cs typeface="Times New Roman"/>
              </a:rPr>
              <a:t>tập</a:t>
            </a:r>
            <a:r>
              <a:rPr lang="en-US" sz="2800" b="1" dirty="0">
                <a:solidFill>
                  <a:srgbClr val="FF0000"/>
                </a:solidFill>
                <a:latin typeface="Times New Roman"/>
                <a:ea typeface="Calibri"/>
                <a:cs typeface="Times New Roman"/>
              </a:rPr>
              <a:t> 2. </a:t>
            </a:r>
            <a:r>
              <a:rPr lang="en-US" sz="2800" b="1" dirty="0" err="1">
                <a:solidFill>
                  <a:srgbClr val="FF0000"/>
                </a:solidFill>
                <a:latin typeface="Times New Roman"/>
                <a:ea typeface="Calibri"/>
                <a:cs typeface="Times New Roman"/>
              </a:rPr>
              <a:t>Nối</a:t>
            </a:r>
            <a:r>
              <a:rPr lang="en-US" sz="2800" b="1" dirty="0">
                <a:solidFill>
                  <a:srgbClr val="FF0000"/>
                </a:solidFill>
                <a:latin typeface="Times New Roman"/>
                <a:ea typeface="Calibri"/>
                <a:cs typeface="Times New Roman"/>
              </a:rPr>
              <a:t> ý </a:t>
            </a:r>
            <a:endParaRPr lang="en-US" dirty="0"/>
          </a:p>
        </p:txBody>
      </p:sp>
      <p:sp>
        <p:nvSpPr>
          <p:cNvPr id="12" name="TextBox 1">
            <a:extLst>
              <a:ext uri="{FF2B5EF4-FFF2-40B4-BE49-F238E27FC236}">
                <a16:creationId xmlns:a16="http://schemas.microsoft.com/office/drawing/2014/main" id="{D6A77620-351F-4EC8-922C-79A5DFDD0B64}"/>
              </a:ext>
            </a:extLst>
          </p:cNvPr>
          <p:cNvSpPr txBox="1">
            <a:spLocks noChangeArrowheads="1"/>
          </p:cNvSpPr>
          <p:nvPr/>
        </p:nvSpPr>
        <p:spPr bwMode="auto">
          <a:xfrm>
            <a:off x="3007479" y="4431955"/>
            <a:ext cx="2499511"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3. ĐỚI LẠNH</a:t>
            </a:r>
          </a:p>
        </p:txBody>
      </p:sp>
      <p:sp>
        <p:nvSpPr>
          <p:cNvPr id="13" name="TextBox 1">
            <a:extLst>
              <a:ext uri="{FF2B5EF4-FFF2-40B4-BE49-F238E27FC236}">
                <a16:creationId xmlns:a16="http://schemas.microsoft.com/office/drawing/2014/main" id="{C1A57448-44E4-42D2-BC81-25DA08263349}"/>
              </a:ext>
            </a:extLst>
          </p:cNvPr>
          <p:cNvSpPr txBox="1">
            <a:spLocks noChangeArrowheads="1"/>
          </p:cNvSpPr>
          <p:nvPr/>
        </p:nvSpPr>
        <p:spPr bwMode="auto">
          <a:xfrm>
            <a:off x="6693909" y="572521"/>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a. </a:t>
            </a:r>
            <a:r>
              <a:rPr lang="en-US" altLang="en-US" sz="2400" b="1" dirty="0" err="1">
                <a:solidFill>
                  <a:srgbClr val="FF0000"/>
                </a:solidFill>
                <a:latin typeface="Times New Roman" panose="02020603050405020304" pitchFamily="18" charset="0"/>
                <a:cs typeface="Times New Roman" panose="02020603050405020304" pitchFamily="18" charset="0"/>
              </a:rPr>
              <a:t>thế</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rất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TextBox 1">
            <a:extLst>
              <a:ext uri="{FF2B5EF4-FFF2-40B4-BE49-F238E27FC236}">
                <a16:creationId xmlns:a16="http://schemas.microsoft.com/office/drawing/2014/main" id="{8E91D434-6EC1-4CD6-82AF-D49C4AC10900}"/>
              </a:ext>
            </a:extLst>
          </p:cNvPr>
          <p:cNvSpPr txBox="1">
            <a:spLocks noChangeArrowheads="1"/>
          </p:cNvSpPr>
          <p:nvPr/>
        </p:nvSpPr>
        <p:spPr bwMode="auto">
          <a:xfrm>
            <a:off x="6673312" y="1664037"/>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b. </a:t>
            </a:r>
            <a:r>
              <a:rPr lang="en-US" altLang="en-US" sz="2400" b="1" dirty="0" err="1">
                <a:solidFill>
                  <a:srgbClr val="FF0000"/>
                </a:solidFill>
                <a:latin typeface="Times New Roman" panose="02020603050405020304" pitchFamily="18" charset="0"/>
                <a:cs typeface="Times New Roman" panose="02020603050405020304" pitchFamily="18" charset="0"/>
              </a:rPr>
              <a:t>thực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thấp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lùn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chủ</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yếu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rêu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địa</a:t>
            </a:r>
            <a:r>
              <a:rPr lang="en-US" altLang="en-US" sz="2400" b="1" dirty="0">
                <a:solidFill>
                  <a:srgbClr val="FF0000"/>
                </a:solidFill>
                <a:latin typeface="Times New Roman" panose="02020603050405020304" pitchFamily="18" charset="0"/>
                <a:cs typeface="Times New Roman" panose="02020603050405020304" pitchFamily="18" charset="0"/>
              </a:rPr>
              <a:t> y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loài</a:t>
            </a:r>
            <a:r>
              <a:rPr lang="en-US" altLang="en-US" sz="2400" b="1" dirty="0">
                <a:solidFill>
                  <a:srgbClr val="FF0000"/>
                </a:solidFill>
                <a:latin typeface="Times New Roman" panose="02020603050405020304" pitchFamily="18" charset="0"/>
                <a:cs typeface="Times New Roman" panose="02020603050405020304" pitchFamily="18" charset="0"/>
              </a:rPr>
              <a:t> than </a:t>
            </a:r>
            <a:r>
              <a:rPr lang="en-US" altLang="en-US" sz="2400" b="1" dirty="0" err="1">
                <a:solidFill>
                  <a:srgbClr val="FF0000"/>
                </a:solidFill>
                <a:latin typeface="Times New Roman" panose="02020603050405020304" pitchFamily="18" charset="0"/>
                <a:cs typeface="Times New Roman" panose="02020603050405020304" pitchFamily="18" charset="0"/>
              </a:rPr>
              <a:t>thảo</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sp>
        <p:nvSpPr>
          <p:cNvPr id="15" name="TextBox 1">
            <a:extLst>
              <a:ext uri="{FF2B5EF4-FFF2-40B4-BE49-F238E27FC236}">
                <a16:creationId xmlns:a16="http://schemas.microsoft.com/office/drawing/2014/main" id="{380CB381-493B-48BB-A87F-73E52D56FD34}"/>
              </a:ext>
            </a:extLst>
          </p:cNvPr>
          <p:cNvSpPr txBox="1">
            <a:spLocks noChangeArrowheads="1"/>
          </p:cNvSpPr>
          <p:nvPr/>
        </p:nvSpPr>
        <p:spPr bwMode="auto">
          <a:xfrm>
            <a:off x="6648597" y="2710233"/>
            <a:ext cx="5006335" cy="830997"/>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c. </a:t>
            </a:r>
            <a:r>
              <a:rPr lang="en-US" altLang="en-US" sz="2400" b="1" dirty="0" err="1">
                <a:solidFill>
                  <a:srgbClr val="FF0000"/>
                </a:solidFill>
                <a:latin typeface="Times New Roman" panose="02020603050405020304" pitchFamily="18" charset="0"/>
                <a:cs typeface="Times New Roman" panose="02020603050405020304" pitchFamily="18" charset="0"/>
              </a:rPr>
              <a:t>rừng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cây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rộng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rụng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hoặc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kim</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16" name="TextBox 1">
            <a:extLst>
              <a:ext uri="{FF2B5EF4-FFF2-40B4-BE49-F238E27FC236}">
                <a16:creationId xmlns:a16="http://schemas.microsoft.com/office/drawing/2014/main" id="{56497CB9-C9EE-4476-963F-48DB5B81ABC9}"/>
              </a:ext>
            </a:extLst>
          </p:cNvPr>
          <p:cNvSpPr txBox="1">
            <a:spLocks noChangeArrowheads="1"/>
          </p:cNvSpPr>
          <p:nvPr/>
        </p:nvSpPr>
        <p:spPr bwMode="auto">
          <a:xfrm>
            <a:off x="6652713" y="3809988"/>
            <a:ext cx="5006335" cy="461665"/>
          </a:xfrm>
          <a:prstGeom prst="rect">
            <a:avLst/>
          </a:prstGeom>
          <a:solidFill>
            <a:schemeClr val="accent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d.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bốn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mùa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rõ</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rệt</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TextBox 1">
            <a:extLst>
              <a:ext uri="{FF2B5EF4-FFF2-40B4-BE49-F238E27FC236}">
                <a16:creationId xmlns:a16="http://schemas.microsoft.com/office/drawing/2014/main" id="{B9E2B7C5-D302-4E7B-B526-501F36B76C5A}"/>
              </a:ext>
            </a:extLst>
          </p:cNvPr>
          <p:cNvSpPr txBox="1">
            <a:spLocks noChangeArrowheads="1"/>
          </p:cNvSpPr>
          <p:nvPr/>
        </p:nvSpPr>
        <p:spPr bwMode="auto">
          <a:xfrm>
            <a:off x="6644480" y="4510205"/>
            <a:ext cx="5006335" cy="461665"/>
          </a:xfrm>
          <a:prstGeom prst="rect">
            <a:avLst/>
          </a:prstGeom>
          <a:solidFill>
            <a:schemeClr val="accent4">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e. </a:t>
            </a:r>
            <a:r>
              <a:rPr lang="en-US" altLang="en-US" sz="2400" b="1" dirty="0" err="1">
                <a:solidFill>
                  <a:srgbClr val="FF0000"/>
                </a:solidFill>
                <a:latin typeface="Times New Roman" panose="02020603050405020304" pitchFamily="18" charset="0"/>
                <a:cs typeface="Times New Roman" panose="02020603050405020304" pitchFamily="18" charset="0"/>
              </a:rPr>
              <a:t>nhiệt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cao</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8" name="TextBox 1">
            <a:extLst>
              <a:ext uri="{FF2B5EF4-FFF2-40B4-BE49-F238E27FC236}">
                <a16:creationId xmlns:a16="http://schemas.microsoft.com/office/drawing/2014/main" id="{CD0E38C2-C648-4557-8E83-FE1D5BE2ADCB}"/>
              </a:ext>
            </a:extLst>
          </p:cNvPr>
          <p:cNvSpPr txBox="1">
            <a:spLocks noChangeArrowheads="1"/>
          </p:cNvSpPr>
          <p:nvPr/>
        </p:nvSpPr>
        <p:spPr bwMode="auto">
          <a:xfrm>
            <a:off x="6648596" y="5198066"/>
            <a:ext cx="5006335" cy="461665"/>
          </a:xfrm>
          <a:prstGeom prst="rect">
            <a:avLst/>
          </a:prstGeom>
          <a:solidFill>
            <a:schemeClr val="accent4">
              <a:lumMod val="60000"/>
              <a:lumOff val="4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defRPr/>
            </a:pPr>
            <a:r>
              <a:rPr lang="en-US" altLang="en-US" sz="2400" b="1" dirty="0">
                <a:solidFill>
                  <a:srgbClr val="FF0000"/>
                </a:solidFill>
                <a:latin typeface="Times New Roman" panose="02020603050405020304" pitchFamily="18" charset="0"/>
                <a:cs typeface="Times New Roman" panose="02020603050405020304" pitchFamily="18" charset="0"/>
              </a:rPr>
              <a:t>g. </a:t>
            </a:r>
            <a:r>
              <a:rPr lang="en-US" altLang="en-US" sz="2400" b="1" dirty="0" err="1">
                <a:solidFill>
                  <a:srgbClr val="FF0000"/>
                </a:solidFill>
                <a:latin typeface="Times New Roman" panose="02020603050405020304" pitchFamily="18" charset="0"/>
                <a:cs typeface="Times New Roman" panose="02020603050405020304" pitchFamily="18" charset="0"/>
              </a:rPr>
              <a:t>giá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quanh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9" name="TextBox 1">
            <a:extLst>
              <a:ext uri="{FF2B5EF4-FFF2-40B4-BE49-F238E27FC236}">
                <a16:creationId xmlns:a16="http://schemas.microsoft.com/office/drawing/2014/main" id="{AB9677F1-7E7A-4D67-9076-073F259BA546}"/>
              </a:ext>
            </a:extLst>
          </p:cNvPr>
          <p:cNvSpPr txBox="1">
            <a:spLocks noChangeArrowheads="1"/>
          </p:cNvSpPr>
          <p:nvPr/>
        </p:nvSpPr>
        <p:spPr bwMode="auto">
          <a:xfrm>
            <a:off x="3045852" y="1881301"/>
            <a:ext cx="2734288"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eaLnBrk="1" hangingPunct="1">
              <a:spcBef>
                <a:spcPct val="0"/>
              </a:spcBef>
              <a:buFontTx/>
              <a:buAutoNum type="arabicPeriod"/>
              <a:defRPr/>
            </a:pPr>
            <a:r>
              <a:rPr lang="en-US" altLang="en-US" sz="2400" b="1" dirty="0">
                <a:solidFill>
                  <a:srgbClr val="FF0000"/>
                </a:solidFill>
                <a:latin typeface="Times New Roman" panose="02020603050405020304" pitchFamily="18" charset="0"/>
                <a:cs typeface="Times New Roman" panose="02020603050405020304" pitchFamily="18" charset="0"/>
              </a:rPr>
              <a:t>ĐỚI NÓNG</a:t>
            </a:r>
          </a:p>
        </p:txBody>
      </p:sp>
      <p:sp>
        <p:nvSpPr>
          <p:cNvPr id="20" name="TextBox 1">
            <a:extLst>
              <a:ext uri="{FF2B5EF4-FFF2-40B4-BE49-F238E27FC236}">
                <a16:creationId xmlns:a16="http://schemas.microsoft.com/office/drawing/2014/main" id="{E77E53C3-44C0-4FEE-84FD-09BE96054597}"/>
              </a:ext>
            </a:extLst>
          </p:cNvPr>
          <p:cNvSpPr txBox="1">
            <a:spLocks noChangeArrowheads="1"/>
          </p:cNvSpPr>
          <p:nvPr/>
        </p:nvSpPr>
        <p:spPr bwMode="auto">
          <a:xfrm>
            <a:off x="3033492" y="3211713"/>
            <a:ext cx="2499511" cy="461665"/>
          </a:xfrm>
          <a:prstGeom prst="rect">
            <a:avLst/>
          </a:prstGeom>
          <a:solidFill>
            <a:schemeClr val="accent6">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2400" b="1" dirty="0">
                <a:solidFill>
                  <a:srgbClr val="FF0000"/>
                </a:solidFill>
                <a:latin typeface="Times New Roman" panose="02020603050405020304" pitchFamily="18" charset="0"/>
                <a:cs typeface="Times New Roman" panose="02020603050405020304" pitchFamily="18" charset="0"/>
              </a:rPr>
              <a:t>2. ĐỚI ÔN HÒA</a:t>
            </a:r>
          </a:p>
        </p:txBody>
      </p:sp>
      <p:cxnSp>
        <p:nvCxnSpPr>
          <p:cNvPr id="21" name="Straight Arrow Connector 20">
            <a:extLst>
              <a:ext uri="{FF2B5EF4-FFF2-40B4-BE49-F238E27FC236}">
                <a16:creationId xmlns:a16="http://schemas.microsoft.com/office/drawing/2014/main" id="{31951387-0C6A-40F2-AB6D-A4DF3170D444}"/>
              </a:ext>
            </a:extLst>
          </p:cNvPr>
          <p:cNvCxnSpPr>
            <a:cxnSpLocks/>
            <a:stCxn id="19" idx="3"/>
            <a:endCxn id="13" idx="1"/>
          </p:cNvCxnSpPr>
          <p:nvPr/>
        </p:nvCxnSpPr>
        <p:spPr>
          <a:xfrm flipV="1">
            <a:off x="5780140" y="988020"/>
            <a:ext cx="913769" cy="112411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5" name="Straight Arrow Connector 24">
            <a:extLst>
              <a:ext uri="{FF2B5EF4-FFF2-40B4-BE49-F238E27FC236}">
                <a16:creationId xmlns:a16="http://schemas.microsoft.com/office/drawing/2014/main" id="{A690A14F-7D6C-4ED7-86F1-E5A2D1AF2DF6}"/>
              </a:ext>
            </a:extLst>
          </p:cNvPr>
          <p:cNvCxnSpPr>
            <a:cxnSpLocks/>
            <a:stCxn id="19" idx="3"/>
            <a:endCxn id="17" idx="1"/>
          </p:cNvCxnSpPr>
          <p:nvPr/>
        </p:nvCxnSpPr>
        <p:spPr>
          <a:xfrm>
            <a:off x="5780140" y="2112134"/>
            <a:ext cx="864340" cy="26289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id="{A5FFD9B1-9D53-474F-A028-5BCB67AB2848}"/>
              </a:ext>
            </a:extLst>
          </p:cNvPr>
          <p:cNvCxnSpPr>
            <a:cxnSpLocks/>
            <a:stCxn id="20" idx="3"/>
          </p:cNvCxnSpPr>
          <p:nvPr/>
        </p:nvCxnSpPr>
        <p:spPr>
          <a:xfrm flipV="1">
            <a:off x="5533003" y="3093133"/>
            <a:ext cx="1111477" cy="3494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1" name="Straight Arrow Connector 30">
            <a:extLst>
              <a:ext uri="{FF2B5EF4-FFF2-40B4-BE49-F238E27FC236}">
                <a16:creationId xmlns:a16="http://schemas.microsoft.com/office/drawing/2014/main" id="{4C76B948-1038-43BC-928F-4CB5D7A9ADD9}"/>
              </a:ext>
            </a:extLst>
          </p:cNvPr>
          <p:cNvCxnSpPr>
            <a:cxnSpLocks/>
            <a:stCxn id="20" idx="3"/>
          </p:cNvCxnSpPr>
          <p:nvPr/>
        </p:nvCxnSpPr>
        <p:spPr>
          <a:xfrm>
            <a:off x="5533003" y="3442546"/>
            <a:ext cx="1111477" cy="58024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4" name="Straight Arrow Connector 33">
            <a:extLst>
              <a:ext uri="{FF2B5EF4-FFF2-40B4-BE49-F238E27FC236}">
                <a16:creationId xmlns:a16="http://schemas.microsoft.com/office/drawing/2014/main" id="{9DF5F5F3-FB32-4593-A47B-94C24FB9DF70}"/>
              </a:ext>
            </a:extLst>
          </p:cNvPr>
          <p:cNvCxnSpPr>
            <a:cxnSpLocks/>
            <a:stCxn id="12" idx="3"/>
          </p:cNvCxnSpPr>
          <p:nvPr/>
        </p:nvCxnSpPr>
        <p:spPr>
          <a:xfrm flipV="1">
            <a:off x="5506990" y="2034746"/>
            <a:ext cx="1137490" cy="26280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7" name="Straight Arrow Connector 36">
            <a:extLst>
              <a:ext uri="{FF2B5EF4-FFF2-40B4-BE49-F238E27FC236}">
                <a16:creationId xmlns:a16="http://schemas.microsoft.com/office/drawing/2014/main" id="{4CE65E17-34D5-4EC9-994D-FEF1DF8C082D}"/>
              </a:ext>
            </a:extLst>
          </p:cNvPr>
          <p:cNvCxnSpPr>
            <a:cxnSpLocks/>
            <a:stCxn id="12" idx="3"/>
            <a:endCxn id="18" idx="1"/>
          </p:cNvCxnSpPr>
          <p:nvPr/>
        </p:nvCxnSpPr>
        <p:spPr>
          <a:xfrm>
            <a:off x="5506990" y="4662788"/>
            <a:ext cx="1141606" cy="7661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3377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fltVal val="0"/>
                                          </p:val>
                                        </p:tav>
                                        <p:tav tm="100000">
                                          <p:val>
                                            <p:strVal val="#ppt_w"/>
                                          </p:val>
                                        </p:tav>
                                      </p:tavLst>
                                    </p:anim>
                                    <p:anim calcmode="lin" valueType="num">
                                      <p:cBhvr>
                                        <p:cTn id="39" dur="1000" fill="hold"/>
                                        <p:tgtEl>
                                          <p:spTgt spid="25"/>
                                        </p:tgtEl>
                                        <p:attrNameLst>
                                          <p:attrName>ppt_h</p:attrName>
                                        </p:attrNameLst>
                                      </p:cBhvr>
                                      <p:tavLst>
                                        <p:tav tm="0">
                                          <p:val>
                                            <p:fltVal val="0"/>
                                          </p:val>
                                        </p:tav>
                                        <p:tav tm="100000">
                                          <p:val>
                                            <p:strVal val="#ppt_h"/>
                                          </p:val>
                                        </p:tav>
                                      </p:tavLst>
                                    </p:anim>
                                    <p:anim calcmode="lin" valueType="num">
                                      <p:cBhvr>
                                        <p:cTn id="40" dur="1000" fill="hold"/>
                                        <p:tgtEl>
                                          <p:spTgt spid="25"/>
                                        </p:tgtEl>
                                        <p:attrNameLst>
                                          <p:attrName>style.rotation</p:attrName>
                                        </p:attrNameLst>
                                      </p:cBhvr>
                                      <p:tavLst>
                                        <p:tav tm="0">
                                          <p:val>
                                            <p:fltVal val="90"/>
                                          </p:val>
                                        </p:tav>
                                        <p:tav tm="100000">
                                          <p:val>
                                            <p:fltVal val="0"/>
                                          </p:val>
                                        </p:tav>
                                      </p:tavLst>
                                    </p:anim>
                                    <p:animEffect transition="in" filter="fade">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90"/>
                                          </p:val>
                                        </p:tav>
                                        <p:tav tm="100000">
                                          <p:val>
                                            <p:fltVal val="0"/>
                                          </p:val>
                                        </p:tav>
                                      </p:tavLst>
                                    </p:anim>
                                    <p:animEffect transition="in" filter="fade">
                                      <p:cBhvr>
                                        <p:cTn id="49" dur="10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 calcmode="lin" valueType="num">
                                      <p:cBhvr>
                                        <p:cTn id="56" dur="1000" fill="hold"/>
                                        <p:tgtEl>
                                          <p:spTgt spid="31"/>
                                        </p:tgtEl>
                                        <p:attrNameLst>
                                          <p:attrName>style.rotation</p:attrName>
                                        </p:attrNameLst>
                                      </p:cBhvr>
                                      <p:tavLst>
                                        <p:tav tm="0">
                                          <p:val>
                                            <p:fltVal val="90"/>
                                          </p:val>
                                        </p:tav>
                                        <p:tav tm="100000">
                                          <p:val>
                                            <p:fltVal val="0"/>
                                          </p:val>
                                        </p:tav>
                                      </p:tavLst>
                                    </p:anim>
                                    <p:animEffect transition="in" filter="fade">
                                      <p:cBhvr>
                                        <p:cTn id="57" dur="10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1000" fill="hold"/>
                                        <p:tgtEl>
                                          <p:spTgt spid="34"/>
                                        </p:tgtEl>
                                        <p:attrNameLst>
                                          <p:attrName>ppt_w</p:attrName>
                                        </p:attrNameLst>
                                      </p:cBhvr>
                                      <p:tavLst>
                                        <p:tav tm="0">
                                          <p:val>
                                            <p:fltVal val="0"/>
                                          </p:val>
                                        </p:tav>
                                        <p:tav tm="100000">
                                          <p:val>
                                            <p:strVal val="#ppt_w"/>
                                          </p:val>
                                        </p:tav>
                                      </p:tavLst>
                                    </p:anim>
                                    <p:anim calcmode="lin" valueType="num">
                                      <p:cBhvr>
                                        <p:cTn id="63" dur="1000" fill="hold"/>
                                        <p:tgtEl>
                                          <p:spTgt spid="34"/>
                                        </p:tgtEl>
                                        <p:attrNameLst>
                                          <p:attrName>ppt_h</p:attrName>
                                        </p:attrNameLst>
                                      </p:cBhvr>
                                      <p:tavLst>
                                        <p:tav tm="0">
                                          <p:val>
                                            <p:fltVal val="0"/>
                                          </p:val>
                                        </p:tav>
                                        <p:tav tm="100000">
                                          <p:val>
                                            <p:strVal val="#ppt_h"/>
                                          </p:val>
                                        </p:tav>
                                      </p:tavLst>
                                    </p:anim>
                                    <p:anim calcmode="lin" valueType="num">
                                      <p:cBhvr>
                                        <p:cTn id="64" dur="1000" fill="hold"/>
                                        <p:tgtEl>
                                          <p:spTgt spid="34"/>
                                        </p:tgtEl>
                                        <p:attrNameLst>
                                          <p:attrName>style.rotation</p:attrName>
                                        </p:attrNameLst>
                                      </p:cBhvr>
                                      <p:tavLst>
                                        <p:tav tm="0">
                                          <p:val>
                                            <p:fltVal val="90"/>
                                          </p:val>
                                        </p:tav>
                                        <p:tav tm="100000">
                                          <p:val>
                                            <p:fltVal val="0"/>
                                          </p:val>
                                        </p:tav>
                                      </p:tavLst>
                                    </p:anim>
                                    <p:animEffect transition="in" filter="fade">
                                      <p:cBhvr>
                                        <p:cTn id="65" dur="1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1000" fill="hold"/>
                                        <p:tgtEl>
                                          <p:spTgt spid="37"/>
                                        </p:tgtEl>
                                        <p:attrNameLst>
                                          <p:attrName>ppt_w</p:attrName>
                                        </p:attrNameLst>
                                      </p:cBhvr>
                                      <p:tavLst>
                                        <p:tav tm="0">
                                          <p:val>
                                            <p:fltVal val="0"/>
                                          </p:val>
                                        </p:tav>
                                        <p:tav tm="100000">
                                          <p:val>
                                            <p:strVal val="#ppt_w"/>
                                          </p:val>
                                        </p:tav>
                                      </p:tavLst>
                                    </p:anim>
                                    <p:anim calcmode="lin" valueType="num">
                                      <p:cBhvr>
                                        <p:cTn id="71" dur="1000" fill="hold"/>
                                        <p:tgtEl>
                                          <p:spTgt spid="37"/>
                                        </p:tgtEl>
                                        <p:attrNameLst>
                                          <p:attrName>ppt_h</p:attrName>
                                        </p:attrNameLst>
                                      </p:cBhvr>
                                      <p:tavLst>
                                        <p:tav tm="0">
                                          <p:val>
                                            <p:fltVal val="0"/>
                                          </p:val>
                                        </p:tav>
                                        <p:tav tm="100000">
                                          <p:val>
                                            <p:strVal val="#ppt_h"/>
                                          </p:val>
                                        </p:tav>
                                      </p:tavLst>
                                    </p:anim>
                                    <p:anim calcmode="lin" valueType="num">
                                      <p:cBhvr>
                                        <p:cTn id="72" dur="1000" fill="hold"/>
                                        <p:tgtEl>
                                          <p:spTgt spid="37"/>
                                        </p:tgtEl>
                                        <p:attrNameLst>
                                          <p:attrName>style.rotation</p:attrName>
                                        </p:attrNameLst>
                                      </p:cBhvr>
                                      <p:tavLst>
                                        <p:tav tm="0">
                                          <p:val>
                                            <p:fltVal val="90"/>
                                          </p:val>
                                        </p:tav>
                                        <p:tav tm="100000">
                                          <p:val>
                                            <p:fltVal val="0"/>
                                          </p:val>
                                        </p:tav>
                                      </p:tavLst>
                                    </p:anim>
                                    <p:animEffect transition="in" filter="fade">
                                      <p:cBhvr>
                                        <p:cTn id="7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269683" cy="2428357"/>
          </a:xfrm>
          <a:prstGeom prst="rect">
            <a:avLst/>
          </a:prstGeom>
        </p:spPr>
        <p:txBody>
          <a:bodyPr wrap="square">
            <a:spAutoFit/>
          </a:bodyPr>
          <a:lstStyle/>
          <a:p>
            <a:pPr algn="ctr">
              <a:lnSpc>
                <a:spcPct val="115000"/>
              </a:lnSpc>
              <a:spcAft>
                <a:spcPts val="0"/>
              </a:spcAft>
            </a:pPr>
            <a:r>
              <a:rPr lang="en-US" sz="4400" b="1">
                <a:solidFill>
                  <a:srgbClr val="0070C0"/>
                </a:solidFill>
                <a:latin typeface="Times New Roman"/>
                <a:ea typeface="Calibri"/>
                <a:cs typeface="Times New Roman"/>
              </a:rPr>
              <a:t>Tìm và xác định vị trí của nước ta trên hình 2. Từ đó, nêu một số đặc điềm của thiên nhiên Việt Nam</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1694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3" name="Rectangle 2"/>
          <p:cNvSpPr/>
          <p:nvPr/>
        </p:nvSpPr>
        <p:spPr>
          <a:xfrm>
            <a:off x="282320" y="625593"/>
            <a:ext cx="11533631" cy="6038576"/>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Nước ta ở nằm trong khu vực đới nóng. Vì thế thiên nhiên Việt Nam mang đặc điểm của đới nóng:</a:t>
            </a:r>
            <a:endParaRPr lang="en-US" sz="2400">
              <a:solidFill>
                <a:schemeClr val="bg1"/>
              </a:solidFill>
              <a:latin typeface="Times New Roman" pitchFamily="18" charset="0"/>
              <a:ea typeface="Calibri"/>
              <a:cs typeface="Times New Roman" pitchFamily="18" charset="0"/>
            </a:endParaRPr>
          </a:p>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Việt Nam là nước nhiệt đới gió mùa ẩm: Là tính chất nền tảng của thiên nhiên Việt Nam, thể hiện trong các thành phần của cảnh quan tự nhiên, rõ nét nhất là môi trường khí hậu nóng ẩm, mưa nhiều.</a:t>
            </a:r>
            <a:endParaRPr lang="en-US" sz="2400">
              <a:solidFill>
                <a:schemeClr val="bg1"/>
              </a:solidFill>
              <a:latin typeface="Times New Roman" pitchFamily="18" charset="0"/>
              <a:ea typeface="Calibri"/>
              <a:cs typeface="Times New Roman" pitchFamily="18" charset="0"/>
            </a:endParaRPr>
          </a:p>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Nhiệt đới gió mùa ẩm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Số giờ nắng: 1400- 3000 giờ/năm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Nhiệt độ trung bình năm của nước ta cao trên 21</a:t>
            </a:r>
            <a:r>
              <a:rPr lang="en-US" sz="2400" i="1" baseline="30000">
                <a:solidFill>
                  <a:schemeClr val="bg1"/>
                </a:solidFill>
                <a:latin typeface="Times New Roman" pitchFamily="18" charset="0"/>
                <a:ea typeface="Calibri"/>
                <a:cs typeface="Times New Roman" pitchFamily="18" charset="0"/>
              </a:rPr>
              <a:t>o</a:t>
            </a:r>
            <a:r>
              <a:rPr lang="en-US" sz="2400" i="1">
                <a:solidFill>
                  <a:schemeClr val="bg1"/>
                </a:solidFill>
                <a:latin typeface="Times New Roman" pitchFamily="18" charset="0"/>
                <a:ea typeface="Calibri"/>
                <a:cs typeface="Times New Roman" pitchFamily="18" charset="0"/>
              </a:rPr>
              <a:t>C</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Hướng gió: Mùa đông lạnh khô với gió Đông Bắc. Mùa hạ nóng ẩm với gió mùa Tây Nam.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Lượng mưa của năm lớn: 1500 – 2000 mm/năm.</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Độ ẩm không khí trên 80%, so với các nước cùng vĩ độ nước ta có 1 mùa đông lạnh hơn và một mùa hạ mát hơn.</a:t>
            </a:r>
            <a:endParaRPr lang="en-US" sz="2400">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en-US" sz="2400" i="1">
                <a:solidFill>
                  <a:schemeClr val="bg1"/>
                </a:solidFill>
                <a:latin typeface="Times New Roman" pitchFamily="18" charset="0"/>
                <a:ea typeface="Calibri"/>
                <a:cs typeface="Times New Roman" pitchFamily="18" charset="0"/>
              </a:rPr>
              <a:t>+ Động vật, thực vật đa dạng, phong phú.</a:t>
            </a:r>
            <a:endParaRPr lang="en-US" sz="2400">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963825"/>
            <a:ext cx="7390371" cy="5439434"/>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429456"/>
            <a:ext cx="3731017" cy="806419"/>
            <a:chOff x="994820" y="315156"/>
            <a:chExt cx="5886671" cy="80641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315156"/>
              <a:ext cx="4269734" cy="769441"/>
            </a:xfrm>
            <a:prstGeom prst="rect">
              <a:avLst/>
            </a:prstGeom>
            <a:noFill/>
          </p:spPr>
          <p:txBody>
            <a:bodyPr wrap="none" rtlCol="0">
              <a:spAutoFit/>
            </a:bodyPr>
            <a:lstStyle/>
            <a:p>
              <a:r>
                <a:rPr lang="en-US" altLang="zh-CN" sz="4400" b="1" dirty="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75323" y="1926295"/>
            <a:ext cx="5721750" cy="3163430"/>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sz="2400" b="1" dirty="0" err="1">
                <a:solidFill>
                  <a:srgbClr val="0070C0"/>
                </a:solidFill>
              </a:rPr>
              <a:t>Kể</a:t>
            </a:r>
            <a:r>
              <a:rPr lang="en-US" sz="2400" b="1" dirty="0">
                <a:solidFill>
                  <a:srgbClr val="0070C0"/>
                </a:solidFill>
              </a:rPr>
              <a:t> </a:t>
            </a:r>
            <a:r>
              <a:rPr lang="en-US" sz="2400" b="1" dirty="0" err="1">
                <a:solidFill>
                  <a:srgbClr val="0070C0"/>
                </a:solidFill>
              </a:rPr>
              <a:t>tên</a:t>
            </a:r>
            <a:r>
              <a:rPr lang="en-US" sz="2400" b="1" dirty="0">
                <a:solidFill>
                  <a:srgbClr val="0070C0"/>
                </a:solidFill>
              </a:rPr>
              <a:t> </a:t>
            </a:r>
            <a:r>
              <a:rPr lang="en-US" sz="2400" b="1" dirty="0" err="1">
                <a:solidFill>
                  <a:srgbClr val="0070C0"/>
                </a:solidFill>
              </a:rPr>
              <a:t>các</a:t>
            </a:r>
            <a:r>
              <a:rPr lang="en-US" sz="2400" b="1" dirty="0">
                <a:solidFill>
                  <a:srgbClr val="0070C0"/>
                </a:solidFill>
              </a:rPr>
              <a:t> </a:t>
            </a:r>
            <a:r>
              <a:rPr lang="en-US" sz="2400" b="1" dirty="0" err="1">
                <a:solidFill>
                  <a:srgbClr val="0070C0"/>
                </a:solidFill>
              </a:rPr>
              <a:t>đới</a:t>
            </a:r>
            <a:r>
              <a:rPr lang="en-US" sz="2400" b="1" dirty="0">
                <a:solidFill>
                  <a:srgbClr val="0070C0"/>
                </a:solidFill>
              </a:rPr>
              <a:t>? </a:t>
            </a:r>
            <a:endParaRPr lang="en-US" altLang="zh-CN" sz="2400" b="1" i="1" dirty="0">
              <a:solidFill>
                <a:srgbClr val="0070C0"/>
              </a:solidFill>
              <a:latin typeface="汉仪喵魂体W" panose="00020600040101010101" pitchFamily="18" charset="-122"/>
              <a:ea typeface="汉仪喵魂体W" panose="00020600040101010101" pitchFamily="18" charset="-122"/>
            </a:endParaRPr>
          </a:p>
          <a:p>
            <a:pPr algn="just">
              <a:lnSpc>
                <a:spcPct val="120000"/>
              </a:lnSpc>
            </a:pP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Điều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kiện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khí</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hậu</a:t>
            </a:r>
            <a:r>
              <a:rPr lang="en-US" altLang="zh-CN" sz="2400" b="1" i="1" dirty="0">
                <a:solidFill>
                  <a:srgbClr val="0070C0"/>
                </a:solidFill>
                <a:latin typeface="汉仪喵魂体W" panose="00020600040101010101" pitchFamily="18" charset="-122"/>
                <a:ea typeface="汉仪喵魂体W" panose="00020600040101010101" pitchFamily="18" charset="-122"/>
              </a:rPr>
              <a:t> ở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nóng</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ôn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hòa</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lạnh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dẫn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đến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đặc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điểm</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đất</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sinh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vật</a:t>
            </a:r>
            <a:r>
              <a:rPr lang="en-US" altLang="zh-CN" sz="2400" b="1" i="1" dirty="0">
                <a:solidFill>
                  <a:srgbClr val="0070C0"/>
                </a:solidFill>
                <a:latin typeface="汉仪喵魂体W" panose="00020600040101010101" pitchFamily="18" charset="-122"/>
                <a:ea typeface="汉仪喵魂体W" panose="00020600040101010101" pitchFamily="18" charset="-122"/>
              </a:rPr>
              <a:t>,...</a:t>
            </a:r>
            <a:r>
              <a:rPr lang="en-US" altLang="zh-CN" sz="2400" b="1" i="1" dirty="0" err="1">
                <a:solidFill>
                  <a:srgbClr val="0070C0"/>
                </a:solidFill>
                <a:latin typeface="汉仪喵魂体W" panose="00020600040101010101" pitchFamily="18" charset="-122"/>
                <a:ea typeface="汉仪喵魂体W" panose="00020600040101010101" pitchFamily="18" charset="-122"/>
              </a:rPr>
              <a:t>cũng</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hình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thành</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các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Các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đới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nhiên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trên</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Trái</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Đất</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khác</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nhau</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như</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thế</a:t>
            </a:r>
            <a:r>
              <a:rPr lang="en-US" altLang="zh-CN" sz="2400" b="1" i="1" dirty="0">
                <a:solidFill>
                  <a:srgbClr val="0070C0"/>
                </a:solidFill>
                <a:latin typeface="汉仪喵魂体W" panose="00020600040101010101" pitchFamily="18" charset="-122"/>
                <a:ea typeface="汉仪喵魂体W" panose="00020600040101010101" pitchFamily="18" charset="-122"/>
              </a:rPr>
              <a:t> </a:t>
            </a:r>
            <a:r>
              <a:rPr lang="en-US" altLang="zh-CN" sz="2400" b="1" i="1" dirty="0" err="1">
                <a:solidFill>
                  <a:srgbClr val="0070C0"/>
                </a:solidFill>
                <a:latin typeface="汉仪喵魂体W" panose="00020600040101010101" pitchFamily="18" charset="-122"/>
                <a:ea typeface="汉仪喵魂体W" panose="00020600040101010101" pitchFamily="18" charset="-122"/>
              </a:rPr>
              <a:t>nào</a:t>
            </a:r>
            <a:r>
              <a:rPr lang="en-US" altLang="zh-CN" sz="2400" b="1" i="1" dirty="0">
                <a:solidFill>
                  <a:srgbClr val="0070C0"/>
                </a:solidFill>
                <a:latin typeface="汉仪喵魂体W" panose="00020600040101010101" pitchFamily="18" charset="-122"/>
                <a:ea typeface="汉仪喵魂体W" panose="00020600040101010101" pitchFamily="18" charset="-122"/>
              </a:rPr>
              <a:t>?</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495" y="1846095"/>
            <a:ext cx="4890059" cy="333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11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362452" y="2959841"/>
            <a:ext cx="2321288" cy="575523"/>
            <a:chOff x="4609852" y="2338141"/>
            <a:chExt cx="2321288" cy="575523"/>
          </a:xfrm>
        </p:grpSpPr>
        <p:sp>
          <p:nvSpPr>
            <p:cNvPr id="23" name="Freeform 5"/>
            <p:cNvSpPr/>
            <p:nvPr/>
          </p:nvSpPr>
          <p:spPr bwMode="auto">
            <a:xfrm>
              <a:off x="4893402" y="2810532"/>
              <a:ext cx="2037738" cy="103132"/>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4609852" y="2338141"/>
              <a:ext cx="2198038"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Đới nóng</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6419661" y="3905866"/>
            <a:ext cx="2495941" cy="564535"/>
            <a:chOff x="4667061" y="2385641"/>
            <a:chExt cx="2495941" cy="564535"/>
          </a:xfrm>
        </p:grpSpPr>
        <p:sp>
          <p:nvSpPr>
            <p:cNvPr id="28" name="Freeform 5"/>
            <p:cNvSpPr/>
            <p:nvPr/>
          </p:nvSpPr>
          <p:spPr bwMode="auto">
            <a:xfrm>
              <a:off x="4816014" y="2810532"/>
              <a:ext cx="2198038" cy="139644"/>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667061" y="2385641"/>
              <a:ext cx="2495941"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Đới ôn hòa</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3616821" y="272097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grpSp>
        <p:nvGrpSpPr>
          <p:cNvPr id="18" name="组合 26"/>
          <p:cNvGrpSpPr/>
          <p:nvPr/>
        </p:nvGrpSpPr>
        <p:grpSpPr>
          <a:xfrm>
            <a:off x="6419661" y="5030789"/>
            <a:ext cx="2186691" cy="544894"/>
            <a:chOff x="4747210" y="2385641"/>
            <a:chExt cx="2186691" cy="544894"/>
          </a:xfrm>
        </p:grpSpPr>
        <p:sp>
          <p:nvSpPr>
            <p:cNvPr id="20" name="Freeform 5"/>
            <p:cNvSpPr/>
            <p:nvPr/>
          </p:nvSpPr>
          <p:spPr bwMode="auto">
            <a:xfrm>
              <a:off x="5019096" y="2884816"/>
              <a:ext cx="1914805" cy="4571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2" name="文本框 28"/>
            <p:cNvSpPr txBox="1"/>
            <p:nvPr/>
          </p:nvSpPr>
          <p:spPr>
            <a:xfrm>
              <a:off x="4747210" y="2385641"/>
              <a:ext cx="2037738"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3. Đới lạnh</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ppt_x</p:attrName>
                                        </p:attrNameLst>
                                      </p:cBhvr>
                                      <p:tavLst>
                                        <p:tav tm="0">
                                          <p:val>
                                            <p:strVal val="#ppt_x-#ppt_w*1.125000"/>
                                          </p:val>
                                        </p:tav>
                                        <p:tav tm="100000">
                                          <p:val>
                                            <p:strVal val="#ppt_x"/>
                                          </p:val>
                                        </p:tav>
                                      </p:tavLst>
                                    </p:anim>
                                    <p:animEffect transition="in" filter="wipe(righ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08A65204-02A1-4277-8436-17DC496BC95B}"/>
              </a:ext>
            </a:extLst>
          </p:cNvPr>
          <p:cNvGraphicFramePr>
            <a:graphicFrameLocks noGrp="1"/>
          </p:cNvGraphicFramePr>
          <p:nvPr>
            <p:extLst>
              <p:ext uri="{D42A27DB-BD31-4B8C-83A1-F6EECF244321}">
                <p14:modId xmlns:p14="http://schemas.microsoft.com/office/powerpoint/2010/main" val="3871478187"/>
              </p:ext>
            </p:extLst>
          </p:nvPr>
        </p:nvGraphicFramePr>
        <p:xfrm>
          <a:off x="370699" y="2945998"/>
          <a:ext cx="3682312" cy="2385212"/>
        </p:xfrm>
        <a:graphic>
          <a:graphicData uri="http://schemas.openxmlformats.org/drawingml/2006/table">
            <a:tbl>
              <a:tblPr firstRow="1" firstCol="1" bandRow="1">
                <a:tableStyleId>{5C22544A-7EE6-4342-B048-85BDC9FD1C3A}</a:tableStyleId>
              </a:tblPr>
              <a:tblGrid>
                <a:gridCol w="1840771">
                  <a:extLst>
                    <a:ext uri="{9D8B030D-6E8A-4147-A177-3AD203B41FA5}">
                      <a16:colId xmlns:a16="http://schemas.microsoft.com/office/drawing/2014/main" val="20000"/>
                    </a:ext>
                  </a:extLst>
                </a:gridCol>
                <a:gridCol w="1841541">
                  <a:extLst>
                    <a:ext uri="{9D8B030D-6E8A-4147-A177-3AD203B41FA5}">
                      <a16:colId xmlns:a16="http://schemas.microsoft.com/office/drawing/2014/main"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bl>
          </a:graphicData>
        </a:graphic>
      </p:graphicFrame>
      <p:sp>
        <p:nvSpPr>
          <p:cNvPr id="30" name="TextBox 29">
            <a:extLst>
              <a:ext uri="{FF2B5EF4-FFF2-40B4-BE49-F238E27FC236}">
                <a16:creationId xmlns:a16="http://schemas.microsoft.com/office/drawing/2014/main" id="{5CEBE4AF-0D04-4931-BA99-982EE45031D0}"/>
              </a:ext>
            </a:extLst>
          </p:cNvPr>
          <p:cNvSpPr txBox="1"/>
          <p:nvPr/>
        </p:nvSpPr>
        <p:spPr>
          <a:xfrm>
            <a:off x="395412" y="902376"/>
            <a:ext cx="373997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 2:</a:t>
            </a:r>
            <a:r>
              <a:rPr lang="en-US" alt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t>Dựa vào lược đồ hình 2 và thông tin SGK, HS nêu đặc điểm của đới nóng qua điền phiếu học tập sau: </a:t>
            </a:r>
            <a:endParaRPr lang="en-US" dirty="0"/>
          </a:p>
        </p:txBody>
      </p:sp>
      <p:sp>
        <p:nvSpPr>
          <p:cNvPr id="33" name="文本框 93">
            <a:extLst>
              <a:ext uri="{FF2B5EF4-FFF2-40B4-BE49-F238E27FC236}">
                <a16:creationId xmlns:a16="http://schemas.microsoft.com/office/drawing/2014/main" id="{1883BF4E-D632-49F3-879A-4835B9FF926C}"/>
              </a:ext>
            </a:extLst>
          </p:cNvPr>
          <p:cNvSpPr txBox="1"/>
          <p:nvPr/>
        </p:nvSpPr>
        <p:spPr>
          <a:xfrm>
            <a:off x="4184874" y="305886"/>
            <a:ext cx="4084773" cy="584775"/>
          </a:xfrm>
          <a:prstGeom prst="rect">
            <a:avLst/>
          </a:prstGeom>
          <a:noFill/>
        </p:spPr>
        <p:txBody>
          <a:bodyPr wrap="none" rtlCol="0">
            <a:spAutoFit/>
          </a:bodyPr>
          <a:lstStyle/>
          <a:p>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THẢO LUẬN NHÓM</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34" name="TextBox 33">
            <a:extLst>
              <a:ext uri="{FF2B5EF4-FFF2-40B4-BE49-F238E27FC236}">
                <a16:creationId xmlns:a16="http://schemas.microsoft.com/office/drawing/2014/main" id="{598BB5EA-D783-48AD-BBC2-7DB683488EB8}"/>
              </a:ext>
            </a:extLst>
          </p:cNvPr>
          <p:cNvSpPr txBox="1"/>
          <p:nvPr/>
        </p:nvSpPr>
        <p:spPr>
          <a:xfrm>
            <a:off x="4254842" y="898254"/>
            <a:ext cx="373997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3, 4:</a:t>
            </a:r>
            <a:r>
              <a:rPr lang="en-US" alt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t>Dựa vào lược đồ hình 2 và thông tin SGK, HS nêu đặc điểm của đới ôn hòa qua điền phiếu học tập sau: </a:t>
            </a:r>
            <a:endParaRPr lang="en-US" dirty="0"/>
          </a:p>
        </p:txBody>
      </p:sp>
      <p:sp>
        <p:nvSpPr>
          <p:cNvPr id="35" name="TextBox 34">
            <a:extLst>
              <a:ext uri="{FF2B5EF4-FFF2-40B4-BE49-F238E27FC236}">
                <a16:creationId xmlns:a16="http://schemas.microsoft.com/office/drawing/2014/main" id="{30489E33-C4E0-43DA-B937-1BAFF597F071}"/>
              </a:ext>
            </a:extLst>
          </p:cNvPr>
          <p:cNvSpPr txBox="1"/>
          <p:nvPr/>
        </p:nvSpPr>
        <p:spPr>
          <a:xfrm>
            <a:off x="8068935" y="890016"/>
            <a:ext cx="3739978"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lang="en-US" altLang="en-US" b="1" dirty="0" err="1">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Nhóm</a:t>
            </a:r>
            <a:r>
              <a:rPr lang="en-US" altLang="en-US" b="1" dirty="0">
                <a:solidFill>
                  <a:schemeClr val="tx1"/>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5, 6:</a:t>
            </a:r>
            <a:r>
              <a:rPr lang="en-US" alt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nl-NL" dirty="0"/>
              <a:t>Dựa vào lược đồ hình 2 và thông tin SGK, HS nêu đặc điểm của đới lạnh qua điền phiếu học tập sau: </a:t>
            </a:r>
            <a:endParaRPr lang="en-US" dirty="0"/>
          </a:p>
        </p:txBody>
      </p:sp>
      <p:sp>
        <p:nvSpPr>
          <p:cNvPr id="41" name="文本框 93">
            <a:extLst>
              <a:ext uri="{FF2B5EF4-FFF2-40B4-BE49-F238E27FC236}">
                <a16:creationId xmlns:a16="http://schemas.microsoft.com/office/drawing/2014/main" id="{6EAE1B2A-B7D1-4F42-ADC1-42EBCE0C2730}"/>
              </a:ext>
            </a:extLst>
          </p:cNvPr>
          <p:cNvSpPr txBox="1"/>
          <p:nvPr/>
        </p:nvSpPr>
        <p:spPr>
          <a:xfrm>
            <a:off x="490199" y="2377699"/>
            <a:ext cx="3352200" cy="584775"/>
          </a:xfrm>
          <a:prstGeom prst="rect">
            <a:avLst/>
          </a:prstGeom>
          <a:noFill/>
        </p:spPr>
        <p:txBody>
          <a:bodyPr wrap="none" rtlCol="0">
            <a:spAutoFit/>
          </a:bodyPr>
          <a:lstStyle/>
          <a:p>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Phiếu</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1</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aphicFrame>
        <p:nvGraphicFramePr>
          <p:cNvPr id="42" name="Table 41">
            <a:extLst>
              <a:ext uri="{FF2B5EF4-FFF2-40B4-BE49-F238E27FC236}">
                <a16:creationId xmlns:a16="http://schemas.microsoft.com/office/drawing/2014/main" id="{8CD610BE-04DA-4601-A2A0-25043EB19F6B}"/>
              </a:ext>
            </a:extLst>
          </p:cNvPr>
          <p:cNvGraphicFramePr>
            <a:graphicFrameLocks noGrp="1"/>
          </p:cNvGraphicFramePr>
          <p:nvPr>
            <p:extLst>
              <p:ext uri="{D42A27DB-BD31-4B8C-83A1-F6EECF244321}">
                <p14:modId xmlns:p14="http://schemas.microsoft.com/office/powerpoint/2010/main" val="1131318687"/>
              </p:ext>
            </p:extLst>
          </p:nvPr>
        </p:nvGraphicFramePr>
        <p:xfrm>
          <a:off x="4188931" y="2958355"/>
          <a:ext cx="3682312" cy="2385212"/>
        </p:xfrm>
        <a:graphic>
          <a:graphicData uri="http://schemas.openxmlformats.org/drawingml/2006/table">
            <a:tbl>
              <a:tblPr firstRow="1" firstCol="1" bandRow="1">
                <a:tableStyleId>{5C22544A-7EE6-4342-B048-85BDC9FD1C3A}</a:tableStyleId>
              </a:tblPr>
              <a:tblGrid>
                <a:gridCol w="1840771">
                  <a:extLst>
                    <a:ext uri="{9D8B030D-6E8A-4147-A177-3AD203B41FA5}">
                      <a16:colId xmlns:a16="http://schemas.microsoft.com/office/drawing/2014/main" val="20000"/>
                    </a:ext>
                  </a:extLst>
                </a:gridCol>
                <a:gridCol w="1841541">
                  <a:extLst>
                    <a:ext uri="{9D8B030D-6E8A-4147-A177-3AD203B41FA5}">
                      <a16:colId xmlns:a16="http://schemas.microsoft.com/office/drawing/2014/main"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3"/>
                  </a:ext>
                </a:extLst>
              </a:tr>
            </a:tbl>
          </a:graphicData>
        </a:graphic>
      </p:graphicFrame>
      <p:sp>
        <p:nvSpPr>
          <p:cNvPr id="43" name="文本框 93">
            <a:extLst>
              <a:ext uri="{FF2B5EF4-FFF2-40B4-BE49-F238E27FC236}">
                <a16:creationId xmlns:a16="http://schemas.microsoft.com/office/drawing/2014/main" id="{FF9FCC18-CC9F-40E0-9D95-9D8271D1CEC8}"/>
              </a:ext>
            </a:extLst>
          </p:cNvPr>
          <p:cNvSpPr txBox="1"/>
          <p:nvPr/>
        </p:nvSpPr>
        <p:spPr>
          <a:xfrm>
            <a:off x="4308431" y="2390056"/>
            <a:ext cx="3352200" cy="584775"/>
          </a:xfrm>
          <a:prstGeom prst="rect">
            <a:avLst/>
          </a:prstGeom>
          <a:noFill/>
        </p:spPr>
        <p:txBody>
          <a:bodyPr wrap="none" rtlCol="0">
            <a:spAutoFit/>
          </a:bodyPr>
          <a:lstStyle/>
          <a:p>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Phiếu</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2</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aphicFrame>
        <p:nvGraphicFramePr>
          <p:cNvPr id="44" name="Table 43">
            <a:extLst>
              <a:ext uri="{FF2B5EF4-FFF2-40B4-BE49-F238E27FC236}">
                <a16:creationId xmlns:a16="http://schemas.microsoft.com/office/drawing/2014/main" id="{D2AA0D1B-90B7-48A8-BCD0-88C81B7B30AA}"/>
              </a:ext>
            </a:extLst>
          </p:cNvPr>
          <p:cNvGraphicFramePr>
            <a:graphicFrameLocks noGrp="1"/>
          </p:cNvGraphicFramePr>
          <p:nvPr>
            <p:extLst>
              <p:ext uri="{D42A27DB-BD31-4B8C-83A1-F6EECF244321}">
                <p14:modId xmlns:p14="http://schemas.microsoft.com/office/powerpoint/2010/main" val="714388218"/>
              </p:ext>
            </p:extLst>
          </p:nvPr>
        </p:nvGraphicFramePr>
        <p:xfrm>
          <a:off x="8003027" y="2925401"/>
          <a:ext cx="3682312" cy="2385212"/>
        </p:xfrm>
        <a:graphic>
          <a:graphicData uri="http://schemas.openxmlformats.org/drawingml/2006/table">
            <a:tbl>
              <a:tblPr firstRow="1" firstCol="1" bandRow="1">
                <a:tableStyleId>{5C22544A-7EE6-4342-B048-85BDC9FD1C3A}</a:tableStyleId>
              </a:tblPr>
              <a:tblGrid>
                <a:gridCol w="1840771">
                  <a:extLst>
                    <a:ext uri="{9D8B030D-6E8A-4147-A177-3AD203B41FA5}">
                      <a16:colId xmlns:a16="http://schemas.microsoft.com/office/drawing/2014/main" val="20000"/>
                    </a:ext>
                  </a:extLst>
                </a:gridCol>
                <a:gridCol w="1841541">
                  <a:extLst>
                    <a:ext uri="{9D8B030D-6E8A-4147-A177-3AD203B41FA5}">
                      <a16:colId xmlns:a16="http://schemas.microsoft.com/office/drawing/2014/main" val="20001"/>
                    </a:ext>
                  </a:extLst>
                </a:gridCol>
              </a:tblGrid>
              <a:tr h="340745">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Phạm</a:t>
                      </a:r>
                      <a:r>
                        <a:rPr lang="en-US" sz="2000" dirty="0">
                          <a:solidFill>
                            <a:schemeClr val="tx1"/>
                          </a:solidFill>
                          <a:effectLst/>
                          <a:latin typeface="Times New Roman" panose="02020603050405020304" pitchFamily="18" charset="0"/>
                          <a:cs typeface="Times New Roman" panose="02020603050405020304" pitchFamily="18" charset="0"/>
                        </a:rPr>
                        <a:t> vi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Khí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hậu</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Động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r h="681489">
                <a:tc>
                  <a:txBody>
                    <a:bodyPr/>
                    <a:lstStyle/>
                    <a:p>
                      <a:pPr marL="0" marR="0" algn="ctr">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Thực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vật</a:t>
                      </a:r>
                      <a:endParaRPr lang="en-US" sz="2000" dirty="0">
                        <a:solidFill>
                          <a:schemeClr val="tx1"/>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spcBef>
                          <a:spcPts val="0"/>
                        </a:spcBef>
                        <a:spcAft>
                          <a:spcPts val="0"/>
                        </a:spcAft>
                      </a:pP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8" marR="6858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3"/>
                  </a:ext>
                </a:extLst>
              </a:tr>
            </a:tbl>
          </a:graphicData>
        </a:graphic>
      </p:graphicFrame>
      <p:sp>
        <p:nvSpPr>
          <p:cNvPr id="45" name="文本框 93">
            <a:extLst>
              <a:ext uri="{FF2B5EF4-FFF2-40B4-BE49-F238E27FC236}">
                <a16:creationId xmlns:a16="http://schemas.microsoft.com/office/drawing/2014/main" id="{03C11623-8648-4760-A1AB-3B9878D471C7}"/>
              </a:ext>
            </a:extLst>
          </p:cNvPr>
          <p:cNvSpPr txBox="1"/>
          <p:nvPr/>
        </p:nvSpPr>
        <p:spPr>
          <a:xfrm>
            <a:off x="8122527" y="2357102"/>
            <a:ext cx="3352200" cy="584775"/>
          </a:xfrm>
          <a:prstGeom prst="rect">
            <a:avLst/>
          </a:prstGeom>
          <a:noFill/>
        </p:spPr>
        <p:txBody>
          <a:bodyPr wrap="none" rtlCol="0">
            <a:spAutoFit/>
          </a:bodyPr>
          <a:lstStyle/>
          <a:p>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Phiếu</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tập</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a:t>
            </a:r>
            <a:r>
              <a:rPr lang="en-US" altLang="zh-CN"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3</a:t>
            </a:r>
            <a:endParaRPr lang="zh-CN" altLang="en-US" sz="32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2939202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animBg="1"/>
      <p:bldP spid="35" grpId="0" animBg="1"/>
      <p:bldP spid="41" grpId="0"/>
      <p:bldP spid="43"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Oval 7">
            <a:extLst>
              <a:ext uri="{FF2B5EF4-FFF2-40B4-BE49-F238E27FC236}">
                <a16:creationId xmlns:a16="http://schemas.microsoft.com/office/drawing/2014/main" id="{51FDF025-8DDE-4DA2-96E1-84A2310DFF97}"/>
              </a:ext>
            </a:extLst>
          </p:cNvPr>
          <p:cNvSpPr>
            <a:spLocks noChangeArrowheads="1"/>
          </p:cNvSpPr>
          <p:nvPr/>
        </p:nvSpPr>
        <p:spPr bwMode="auto">
          <a:xfrm>
            <a:off x="3581400" y="5029200"/>
            <a:ext cx="762000" cy="457200"/>
          </a:xfrm>
          <a:prstGeom prst="ellipse">
            <a:avLst/>
          </a:prstGeom>
          <a:solidFill>
            <a:srgbClr val="FF0000"/>
          </a:solidFill>
          <a:ln w="9525" algn="ctr">
            <a:solidFill>
              <a:schemeClr val="tx1"/>
            </a:solidFill>
            <a:round/>
            <a:headEnd/>
            <a:tailEnd/>
          </a:ln>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N1</a:t>
            </a:r>
          </a:p>
        </p:txBody>
      </p:sp>
      <p:sp>
        <p:nvSpPr>
          <p:cNvPr id="15367" name="Oval 8">
            <a:extLst>
              <a:ext uri="{FF2B5EF4-FFF2-40B4-BE49-F238E27FC236}">
                <a16:creationId xmlns:a16="http://schemas.microsoft.com/office/drawing/2014/main" id="{398A80F0-A382-4C3F-B8EB-CDDB3F28CE12}"/>
              </a:ext>
            </a:extLst>
          </p:cNvPr>
          <p:cNvSpPr>
            <a:spLocks noChangeArrowheads="1"/>
          </p:cNvSpPr>
          <p:nvPr/>
        </p:nvSpPr>
        <p:spPr bwMode="auto">
          <a:xfrm>
            <a:off x="4724400" y="5029200"/>
            <a:ext cx="685800" cy="45720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N2</a:t>
            </a:r>
          </a:p>
        </p:txBody>
      </p:sp>
      <p:sp>
        <p:nvSpPr>
          <p:cNvPr id="15368" name="Oval 9">
            <a:extLst>
              <a:ext uri="{FF2B5EF4-FFF2-40B4-BE49-F238E27FC236}">
                <a16:creationId xmlns:a16="http://schemas.microsoft.com/office/drawing/2014/main" id="{D43168CD-B2EF-4A17-B385-18046EE94B84}"/>
              </a:ext>
            </a:extLst>
          </p:cNvPr>
          <p:cNvSpPr>
            <a:spLocks noChangeArrowheads="1"/>
          </p:cNvSpPr>
          <p:nvPr/>
        </p:nvSpPr>
        <p:spPr bwMode="auto">
          <a:xfrm>
            <a:off x="5791200" y="5029200"/>
            <a:ext cx="685800" cy="457200"/>
          </a:xfrm>
          <a:prstGeom prst="ellipse">
            <a:avLst/>
          </a:prstGeom>
          <a:solidFill>
            <a:srgbClr val="FFC000"/>
          </a:solidFill>
          <a:ln w="9525" algn="ctr">
            <a:solidFill>
              <a:schemeClr val="tx1"/>
            </a:solidFill>
            <a:round/>
            <a:headEnd/>
            <a:tailEnd/>
          </a:ln>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N3</a:t>
            </a:r>
          </a:p>
        </p:txBody>
      </p:sp>
      <p:sp>
        <p:nvSpPr>
          <p:cNvPr id="15369" name="Oval 10">
            <a:extLst>
              <a:ext uri="{FF2B5EF4-FFF2-40B4-BE49-F238E27FC236}">
                <a16:creationId xmlns:a16="http://schemas.microsoft.com/office/drawing/2014/main" id="{448E97C1-496B-4FCF-A851-D67B3D72ED38}"/>
              </a:ext>
            </a:extLst>
          </p:cNvPr>
          <p:cNvSpPr>
            <a:spLocks noChangeArrowheads="1"/>
          </p:cNvSpPr>
          <p:nvPr/>
        </p:nvSpPr>
        <p:spPr bwMode="auto">
          <a:xfrm>
            <a:off x="6934200" y="5029200"/>
            <a:ext cx="685800" cy="457200"/>
          </a:xfrm>
          <a:prstGeom prst="ellipse">
            <a:avLst/>
          </a:prstGeom>
          <a:solidFill>
            <a:srgbClr val="FF0066"/>
          </a:solidFill>
          <a:ln w="9525" algn="ctr">
            <a:solidFill>
              <a:schemeClr val="tx1"/>
            </a:solidFill>
            <a:round/>
            <a:headEnd/>
            <a:tailEnd/>
          </a:ln>
        </p:spPr>
        <p:txBody>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en-US" altLang="en-US" sz="1800" b="1">
                <a:latin typeface="Times New Roman" panose="02020603050405020304" pitchFamily="18" charset="0"/>
                <a:cs typeface="Times New Roman" panose="02020603050405020304" pitchFamily="18" charset="0"/>
              </a:rPr>
              <a:t>N4</a:t>
            </a:r>
          </a:p>
        </p:txBody>
      </p:sp>
      <p:sp>
        <p:nvSpPr>
          <p:cNvPr id="15370" name="TextBox 12">
            <a:extLst>
              <a:ext uri="{FF2B5EF4-FFF2-40B4-BE49-F238E27FC236}">
                <a16:creationId xmlns:a16="http://schemas.microsoft.com/office/drawing/2014/main" id="{A33791AB-EDEF-4D9D-A1F1-C60EB1E0B87B}"/>
              </a:ext>
            </a:extLst>
          </p:cNvPr>
          <p:cNvSpPr txBox="1">
            <a:spLocks noChangeArrowheads="1"/>
          </p:cNvSpPr>
          <p:nvPr/>
        </p:nvSpPr>
        <p:spPr bwMode="auto">
          <a:xfrm>
            <a:off x="1714500" y="1626973"/>
            <a:ext cx="8763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2800" b="1" dirty="0">
                <a:solidFill>
                  <a:schemeClr val="bg1"/>
                </a:solidFill>
                <a:latin typeface="Times New Roman" panose="02020603050405020304" pitchFamily="18" charset="0"/>
                <a:cs typeface="Times New Roman" panose="02020603050405020304" pitchFamily="18" charset="0"/>
              </a:rPr>
              <a:t>SƠ ĐỒ DI CHUYỂN</a:t>
            </a:r>
          </a:p>
          <a:p>
            <a:pPr algn="ct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1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đỏ</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đỏ</a:t>
            </a: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2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xanh</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xanh</a:t>
            </a: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3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vàng</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vàng</a:t>
            </a:r>
            <a:endParaRPr lang="en-US" altLang="en-US" sz="2800" dirty="0">
              <a:solidFill>
                <a:schemeClr val="bg1"/>
              </a:solidFill>
              <a:latin typeface="Times New Roman" panose="02020603050405020304" pitchFamily="18" charset="0"/>
              <a:cs typeface="Times New Roman" panose="02020603050405020304" pitchFamily="18" charset="0"/>
            </a:endParaRPr>
          </a:p>
          <a:p>
            <a:r>
              <a:rPr lang="en-US" altLang="en-US" sz="2800" dirty="0" err="1">
                <a:solidFill>
                  <a:schemeClr val="bg1"/>
                </a:solidFill>
                <a:latin typeface="Times New Roman" panose="02020603050405020304" pitchFamily="18" charset="0"/>
                <a:cs typeface="Times New Roman" panose="02020603050405020304" pitchFamily="18" charset="0"/>
              </a:rPr>
              <a:t>Số</a:t>
            </a:r>
            <a:r>
              <a:rPr lang="en-US" altLang="en-US" sz="2800" dirty="0">
                <a:solidFill>
                  <a:schemeClr val="bg1"/>
                </a:solidFill>
                <a:latin typeface="Times New Roman" panose="02020603050405020304" pitchFamily="18" charset="0"/>
                <a:cs typeface="Times New Roman" panose="02020603050405020304" pitchFamily="18" charset="0"/>
              </a:rPr>
              <a:t> 4 – </a:t>
            </a:r>
            <a:r>
              <a:rPr lang="en-US" altLang="en-US" sz="2800" dirty="0" err="1">
                <a:solidFill>
                  <a:schemeClr val="bg1"/>
                </a:solidFill>
                <a:latin typeface="Times New Roman" panose="02020603050405020304" pitchFamily="18" charset="0"/>
                <a:cs typeface="Times New Roman" panose="02020603050405020304" pitchFamily="18" charset="0"/>
              </a:rPr>
              <a:t>hoa</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hồng</a:t>
            </a:r>
            <a:r>
              <a:rPr lang="en-US" altLang="en-US" sz="2800" dirty="0">
                <a:solidFill>
                  <a:schemeClr val="bg1"/>
                </a:solidFill>
                <a:latin typeface="Times New Roman" panose="02020603050405020304" pitchFamily="18" charset="0"/>
                <a:cs typeface="Times New Roman" panose="02020603050405020304" pitchFamily="18" charset="0"/>
              </a:rPr>
              <a:t> di </a:t>
            </a:r>
            <a:r>
              <a:rPr lang="en-US" altLang="en-US" sz="2800" dirty="0" err="1">
                <a:solidFill>
                  <a:schemeClr val="bg1"/>
                </a:solidFill>
                <a:latin typeface="Times New Roman" panose="02020603050405020304" pitchFamily="18" charset="0"/>
                <a:cs typeface="Times New Roman" panose="02020603050405020304" pitchFamily="18" charset="0"/>
              </a:rPr>
              <a:t>chuyển</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nhóm</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màu</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hồng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22329B16-C096-4A65-AC9B-9AEDAA4156DA}"/>
              </a:ext>
            </a:extLst>
          </p:cNvPr>
          <p:cNvSpPr>
            <a:spLocks noGrp="1"/>
          </p:cNvSpPr>
          <p:nvPr>
            <p:ph type="title"/>
          </p:nvPr>
        </p:nvSpPr>
        <p:spPr/>
        <p:txBody>
          <a:bodyPr/>
          <a:lstStyle/>
          <a:p>
            <a:endParaRPr lang="en-US"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2331715" y="2119611"/>
            <a:ext cx="2248994"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829706" y="361585"/>
            <a:ext cx="10650673" cy="1200329"/>
          </a:xfrm>
          <a:prstGeom prst="rect">
            <a:avLst/>
          </a:prstGeom>
          <a:noFill/>
        </p:spPr>
        <p:txBody>
          <a:bodyPr wrap="none" rtlCol="0">
            <a:spAutoFit/>
          </a:bodyPr>
          <a:lstStyle/>
          <a:p>
            <a:pPr algn="ctr"/>
            <a:r>
              <a:rPr lang="en-US" altLang="zh-CN" sz="3600" b="1" dirty="0">
                <a:solidFill>
                  <a:srgbClr val="FFE88B"/>
                </a:solidFill>
                <a:latin typeface="汉仪喵魂体W" panose="00020600040101010101" pitchFamily="18" charset="-122"/>
                <a:ea typeface="汉仪喵魂体W" panose="00020600040101010101" pitchFamily="18" charset="-122"/>
              </a:rPr>
              <a:t>BÀI 25: SỰ PHÂN BỐ CÁC ĐỚI THIÊN NHIÊN </a:t>
            </a:r>
          </a:p>
          <a:p>
            <a:pPr algn="ctr"/>
            <a:r>
              <a:rPr lang="en-US" altLang="zh-CN" sz="3600" b="1" dirty="0">
                <a:solidFill>
                  <a:srgbClr val="FFE88B"/>
                </a:solidFill>
                <a:latin typeface="汉仪喵魂体W" panose="00020600040101010101" pitchFamily="18" charset="-122"/>
                <a:ea typeface="汉仪喵魂体W" panose="00020600040101010101" pitchFamily="18" charset="-122"/>
              </a:rPr>
              <a:t>TRÊN TRÁI ĐẤT</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
        <p:nvSpPr>
          <p:cNvPr id="22" name="文本框 28"/>
          <p:cNvSpPr txBox="1"/>
          <p:nvPr/>
        </p:nvSpPr>
        <p:spPr>
          <a:xfrm>
            <a:off x="4850712" y="2534721"/>
            <a:ext cx="4293289" cy="2062103"/>
          </a:xfrm>
          <a:prstGeom prst="rect">
            <a:avLst/>
          </a:prstGeom>
          <a:noFill/>
        </p:spPr>
        <p:txBody>
          <a:bodyPr wrap="square" rtlCol="0">
            <a:spAutoFit/>
          </a:bodyPr>
          <a:lstStyle/>
          <a:p>
            <a:pPr algn="ctr"/>
            <a:r>
              <a:rPr lang="en-US" altLang="zh-CN" sz="3200" b="1" dirty="0">
                <a:solidFill>
                  <a:schemeClr val="bg1"/>
                </a:solidFill>
                <a:latin typeface="汉仪喵魂体W" panose="00020600040101010101" pitchFamily="18" charset="-122"/>
                <a:ea typeface="汉仪喵魂体W" panose="00020600040101010101" pitchFamily="18" charset="-122"/>
              </a:rPr>
              <a:t> </a:t>
            </a:r>
            <a:r>
              <a:rPr lang="nl-NL"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Em có nhận xét gì về sự phân bố các đới thiên nhiên trên Trái Đất?</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547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11390087"/>
              </p:ext>
            </p:extLst>
          </p:nvPr>
        </p:nvGraphicFramePr>
        <p:xfrm>
          <a:off x="383802" y="1076240"/>
          <a:ext cx="11444020" cy="5431439"/>
        </p:xfrm>
        <a:graphic>
          <a:graphicData uri="http://schemas.openxmlformats.org/drawingml/2006/table">
            <a:tbl>
              <a:tblPr firstRow="1" firstCol="1" bandRow="1"/>
              <a:tblGrid>
                <a:gridCol w="2861005">
                  <a:extLst>
                    <a:ext uri="{9D8B030D-6E8A-4147-A177-3AD203B41FA5}">
                      <a16:colId xmlns:a16="http://schemas.microsoft.com/office/drawing/2014/main" val="20000"/>
                    </a:ext>
                  </a:extLst>
                </a:gridCol>
                <a:gridCol w="2861005">
                  <a:extLst>
                    <a:ext uri="{9D8B030D-6E8A-4147-A177-3AD203B41FA5}">
                      <a16:colId xmlns:a16="http://schemas.microsoft.com/office/drawing/2014/main" val="20001"/>
                    </a:ext>
                  </a:extLst>
                </a:gridCol>
                <a:gridCol w="2861005">
                  <a:extLst>
                    <a:ext uri="{9D8B030D-6E8A-4147-A177-3AD203B41FA5}">
                      <a16:colId xmlns:a16="http://schemas.microsoft.com/office/drawing/2014/main" val="20002"/>
                    </a:ext>
                  </a:extLst>
                </a:gridCol>
                <a:gridCol w="2861005">
                  <a:extLst>
                    <a:ext uri="{9D8B030D-6E8A-4147-A177-3AD203B41FA5}">
                      <a16:colId xmlns:a16="http://schemas.microsoft.com/office/drawing/2014/main" val="20003"/>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ôn hòa</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lạnh</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endParaRPr lang="vi-VN" sz="2400">
                        <a:solidFill>
                          <a:schemeClr val="tx1"/>
                        </a:solidFill>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Rectangle 2"/>
          <p:cNvSpPr/>
          <p:nvPr/>
        </p:nvSpPr>
        <p:spPr>
          <a:xfrm>
            <a:off x="3867669" y="394259"/>
            <a:ext cx="4456669" cy="584775"/>
          </a:xfrm>
          <a:prstGeom prst="rect">
            <a:avLst/>
          </a:prstGeom>
        </p:spPr>
        <p:txBody>
          <a:bodyPr wrap="none">
            <a:spAutoFit/>
          </a:bodyPr>
          <a:lstStyle/>
          <a:p>
            <a:pPr algn="ctr"/>
            <a:r>
              <a:rPr lang="en-US" sz="3200" b="1" dirty="0">
                <a:solidFill>
                  <a:srgbClr val="FF0000"/>
                </a:solidFill>
                <a:latin typeface="Times New Roman"/>
                <a:ea typeface="Calibri"/>
                <a:cs typeface="Times New Roman"/>
              </a:rPr>
              <a:t>So </a:t>
            </a:r>
            <a:r>
              <a:rPr lang="en-US" sz="3200" b="1" dirty="0" err="1">
                <a:solidFill>
                  <a:srgbClr val="FF0000"/>
                </a:solidFill>
                <a:latin typeface="Times New Roman"/>
                <a:ea typeface="Calibri"/>
                <a:cs typeface="Times New Roman"/>
              </a:rPr>
              <a:t>sánh</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các</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đới</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khí</a:t>
            </a:r>
            <a:r>
              <a:rPr lang="en-US" sz="3200" b="1" dirty="0">
                <a:solidFill>
                  <a:srgbClr val="FF0000"/>
                </a:solidFill>
                <a:latin typeface="Times New Roman"/>
                <a:ea typeface="Calibri"/>
                <a:cs typeface="Times New Roman"/>
              </a:rPr>
              <a:t> </a:t>
            </a:r>
            <a:r>
              <a:rPr lang="en-US" sz="3200" b="1" dirty="0" err="1">
                <a:solidFill>
                  <a:srgbClr val="FF0000"/>
                </a:solidFill>
                <a:latin typeface="Times New Roman"/>
                <a:ea typeface="Calibri"/>
                <a:cs typeface="Times New Roman"/>
              </a:rPr>
              <a:t>hậu</a:t>
            </a:r>
            <a:r>
              <a:rPr lang="en-US" sz="3200" b="1" dirty="0">
                <a:solidFill>
                  <a:srgbClr val="FF0000"/>
                </a:solidFill>
                <a:latin typeface="Times New Roman"/>
                <a:ea typeface="Calibri"/>
                <a:cs typeface="Times New Roman"/>
              </a:rPr>
              <a:t>:</a:t>
            </a:r>
            <a:endParaRPr lang="en-US" sz="3200" dirty="0">
              <a:solidFill>
                <a:prstClr val="black"/>
              </a:solidFill>
              <a:latin typeface="Calibri"/>
              <a:ea typeface="Calibri"/>
              <a:cs typeface="Times New Roman"/>
            </a:endParaRPr>
          </a:p>
        </p:txBody>
      </p:sp>
    </p:spTree>
    <p:extLst>
      <p:ext uri="{BB962C8B-B14F-4D97-AF65-F5344CB8AC3E}">
        <p14:creationId xmlns:p14="http://schemas.microsoft.com/office/powerpoint/2010/main" val="159509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281" y="455486"/>
            <a:ext cx="9975272" cy="602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80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7930578"/>
              </p:ext>
            </p:extLst>
          </p:nvPr>
        </p:nvGraphicFramePr>
        <p:xfrm>
          <a:off x="383801" y="1076240"/>
          <a:ext cx="6800769" cy="5431439"/>
        </p:xfrm>
        <a:graphic>
          <a:graphicData uri="http://schemas.openxmlformats.org/drawingml/2006/table">
            <a:tbl>
              <a:tblPr firstRow="1" firstCol="1" bandRow="1"/>
              <a:tblGrid>
                <a:gridCol w="1985589">
                  <a:extLst>
                    <a:ext uri="{9D8B030D-6E8A-4147-A177-3AD203B41FA5}">
                      <a16:colId xmlns:a16="http://schemas.microsoft.com/office/drawing/2014/main" val="20000"/>
                    </a:ext>
                  </a:extLst>
                </a:gridCol>
                <a:gridCol w="4815180">
                  <a:extLst>
                    <a:ext uri="{9D8B030D-6E8A-4147-A177-3AD203B41FA5}">
                      <a16:colId xmlns:a16="http://schemas.microsoft.com/office/drawing/2014/main" val="20001"/>
                    </a:ext>
                  </a:extLst>
                </a:gridCol>
              </a:tblGrid>
              <a:tr h="452620">
                <a:tc>
                  <a:txBody>
                    <a:bodyPr/>
                    <a:lstStyle/>
                    <a:p>
                      <a:pPr algn="ctr">
                        <a:spcAft>
                          <a:spcPts val="0"/>
                        </a:spcAft>
                      </a:pPr>
                      <a:r>
                        <a:rPr lang="en-US"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b="1">
                          <a:solidFill>
                            <a:srgbClr val="0070C0"/>
                          </a:solidFill>
                          <a:effectLst/>
                          <a:latin typeface="Times New Roman"/>
                          <a:ea typeface="Calibri"/>
                          <a:cs typeface="Times New Roman"/>
                        </a:rPr>
                        <a:t>Đới nóng</a:t>
                      </a:r>
                      <a:endParaRPr lang="en-US" sz="2400">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5240">
                <a:tc>
                  <a:txBody>
                    <a:bodyPr/>
                    <a:lstStyle/>
                    <a:p>
                      <a:pPr algn="ctr">
                        <a:spcAft>
                          <a:spcPts val="0"/>
                        </a:spcAft>
                      </a:pPr>
                      <a:r>
                        <a:rPr lang="en-US" sz="2400" b="1">
                          <a:solidFill>
                            <a:srgbClr val="0070C0"/>
                          </a:solidFill>
                          <a:effectLst/>
                          <a:latin typeface="Times New Roman"/>
                          <a:ea typeface="Calibri"/>
                          <a:cs typeface="Times New Roman"/>
                        </a:rPr>
                        <a:t>Phạm vi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defRPr/>
                      </a:pPr>
                      <a:r>
                        <a:rPr lang="vi-VN" sz="2400">
                          <a:solidFill>
                            <a:schemeClr val="tx1"/>
                          </a:solidFill>
                          <a:effectLst/>
                          <a:latin typeface="Times New Roman"/>
                          <a:ea typeface="Calibri"/>
                          <a:cs typeface="Times New Roman"/>
                        </a:rPr>
                        <a:t>- Xung quanh 2 đường chí tuyến.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57860">
                <a:tc>
                  <a:txBody>
                    <a:bodyPr/>
                    <a:lstStyle/>
                    <a:p>
                      <a:pPr algn="ctr">
                        <a:spcAft>
                          <a:spcPts val="0"/>
                        </a:spcAft>
                      </a:pPr>
                      <a:r>
                        <a:rPr lang="en-US" sz="2400" b="1">
                          <a:solidFill>
                            <a:srgbClr val="0070C0"/>
                          </a:solidFill>
                          <a:effectLst/>
                          <a:latin typeface="Times New Roman"/>
                          <a:ea typeface="Calibri"/>
                          <a:cs typeface="Times New Roman"/>
                        </a:rPr>
                        <a:t>Khí hậu</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a:solidFill>
                            <a:schemeClr val="tx1"/>
                          </a:solidFill>
                          <a:effectLst/>
                          <a:latin typeface="Times New Roman"/>
                          <a:ea typeface="Calibri"/>
                          <a:cs typeface="Times New Roman"/>
                        </a:rPr>
                        <a:t>- Nhiệt độ cao, chế độ mưa khác nhau tùy khu vực</a:t>
                      </a:r>
                      <a:endParaRPr lang="en-US" sz="240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10479">
                <a:tc>
                  <a:txBody>
                    <a:bodyPr/>
                    <a:lstStyle/>
                    <a:p>
                      <a:pPr algn="ctr">
                        <a:spcAft>
                          <a:spcPts val="0"/>
                        </a:spcAft>
                      </a:pPr>
                      <a:r>
                        <a:rPr lang="en-US"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Phong phú, đa dạng: rừng mưa nhiệt đới, rừng nhiệt đới gió mùa, xa van,...</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05240">
                <a:tc>
                  <a:txBody>
                    <a:bodyPr/>
                    <a:lstStyle/>
                    <a:p>
                      <a:pPr algn="ctr">
                        <a:spcAft>
                          <a:spcPts val="0"/>
                        </a:spcAft>
                      </a:pPr>
                      <a:r>
                        <a:rPr lang="en-US"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800"/>
                        </a:spcAft>
                      </a:pPr>
                      <a:r>
                        <a:rPr lang="vi-VN" sz="2400" dirty="0">
                          <a:solidFill>
                            <a:schemeClr val="tx1"/>
                          </a:solidFill>
                          <a:effectLst/>
                          <a:latin typeface="Times New Roman"/>
                          <a:ea typeface="Calibri"/>
                          <a:cs typeface="Times New Roman"/>
                        </a:rPr>
                        <a:t>- Phong phú, đa dạng</a:t>
                      </a:r>
                      <a:endParaRPr lang="en-US" sz="2400" dirty="0">
                        <a:solidFill>
                          <a:schemeClr val="tx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8544" y="3351007"/>
            <a:ext cx="4903456" cy="351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8544" y="0"/>
            <a:ext cx="4903456" cy="33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0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1030</Words>
  <PresentationFormat>Widescreen</PresentationFormat>
  <Paragraphs>161</Paragraphs>
  <Slides>19</Slides>
  <Notes>11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Calibri</vt:lpstr>
      <vt:lpstr>Calibri Light</vt:lpstr>
      <vt:lpstr>Times New Roman</vt:lpstr>
      <vt:lpstr>方正静蕾简体</vt:lpstr>
      <vt:lpstr>汉仪喵魂体W</vt:lpstr>
      <vt:lpstr>Office Theme</vt:lpstr>
      <vt:lpstr>包图主题2</vt:lpstr>
      <vt:lpstr>Office 主题</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2020-11-02T15:38:20Z</dcterms:created>
  <dcterms:modified xsi:type="dcterms:W3CDTF">2021-08-13T10:03:48Z</dcterms:modified>
</cp:coreProperties>
</file>