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1" r:id="rId2"/>
    <p:sldId id="276" r:id="rId3"/>
    <p:sldId id="278" r:id="rId4"/>
    <p:sldId id="279" r:id="rId5"/>
    <p:sldId id="313" r:id="rId6"/>
    <p:sldId id="274" r:id="rId7"/>
    <p:sldId id="314" r:id="rId8"/>
    <p:sldId id="283" r:id="rId9"/>
    <p:sldId id="301" r:id="rId10"/>
    <p:sldId id="302" r:id="rId11"/>
    <p:sldId id="317" r:id="rId12"/>
    <p:sldId id="318" r:id="rId13"/>
    <p:sldId id="285" r:id="rId14"/>
    <p:sldId id="315" r:id="rId15"/>
    <p:sldId id="280" r:id="rId16"/>
    <p:sldId id="287" r:id="rId17"/>
    <p:sldId id="275" r:id="rId18"/>
    <p:sldId id="260" r:id="rId19"/>
    <p:sldId id="261" r:id="rId20"/>
    <p:sldId id="263" r:id="rId21"/>
    <p:sldId id="316" r:id="rId22"/>
    <p:sldId id="292" r:id="rId23"/>
    <p:sldId id="293"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32"/>
    <a:srgbClr val="38AFB8"/>
    <a:srgbClr val="05A0B8"/>
    <a:srgbClr val="048DA4"/>
    <a:srgbClr val="006673"/>
    <a:srgbClr val="A3DBE1"/>
    <a:srgbClr val="E26714"/>
    <a:srgbClr val="EE8640"/>
    <a:srgbClr val="05788C"/>
    <a:srgbClr val="C0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187" autoAdjust="0"/>
  </p:normalViewPr>
  <p:slideViewPr>
    <p:cSldViewPr snapToGrid="0" showGuides="1">
      <p:cViewPr varScale="1">
        <p:scale>
          <a:sx n="59" d="100"/>
          <a:sy n="59" d="100"/>
        </p:scale>
        <p:origin x="88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03384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51075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4518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033349" y="1674890"/>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F26532"/>
                </a:solidFill>
              </a:rPr>
              <a:t>Suitable (a)</a:t>
            </a:r>
            <a:endParaRPr lang="en-US" sz="4800" dirty="0">
              <a:cs typeface="Calibri" panose="020F0502020204030204" pitchFamily="34" charset="0"/>
            </a:endParaRPr>
          </a:p>
        </p:txBody>
      </p:sp>
      <p:sp>
        <p:nvSpPr>
          <p:cNvPr id="12" name="Rectangle 11"/>
          <p:cNvSpPr/>
          <p:nvPr/>
        </p:nvSpPr>
        <p:spPr>
          <a:xfrm>
            <a:off x="1783976" y="4319374"/>
            <a:ext cx="5165288" cy="954107"/>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right or appropriate for a particular purpose or occasion</a:t>
            </a:r>
            <a:endParaRPr lang="en-US" sz="2800" dirty="0">
              <a:latin typeface="Calibri" panose="020F0502020204030204" pitchFamily="34" charset="0"/>
              <a:cs typeface="Calibri" panose="020F0502020204030204" pitchFamily="34" charset="0"/>
            </a:endParaRPr>
          </a:p>
        </p:txBody>
      </p:sp>
      <p:sp>
        <p:nvSpPr>
          <p:cNvPr id="2" name="Rectangle 1"/>
          <p:cNvSpPr/>
          <p:nvPr/>
        </p:nvSpPr>
        <p:spPr>
          <a:xfrm>
            <a:off x="2696253" y="2723423"/>
            <a:ext cx="1699504" cy="523220"/>
          </a:xfrm>
          <a:prstGeom prst="rect">
            <a:avLst/>
          </a:prstGeom>
        </p:spPr>
        <p:txBody>
          <a:bodyPr wrap="none">
            <a:spAutoFit/>
          </a:bodyPr>
          <a:lstStyle/>
          <a:p>
            <a:pPr algn="ctr"/>
            <a:r>
              <a:rPr lang="vi-VN" sz="2800" b="1" dirty="0">
                <a:solidFill>
                  <a:srgbClr val="38AFB8"/>
                </a:solidFill>
                <a:effectLst/>
                <a:latin typeface="Calibri" panose="020F0502020204030204" pitchFamily="34" charset="0"/>
                <a:ea typeface="Calibri" panose="020F0502020204030204" pitchFamily="34" charset="0"/>
                <a:cs typeface="Calibri" panose="020F0502020204030204" pitchFamily="34" charset="0"/>
              </a:rPr>
              <a:t>/ˈsuːtəbl/ </a:t>
            </a:r>
            <a:endParaRPr lang="en-US" sz="2800" b="1" dirty="0">
              <a:solidFill>
                <a:srgbClr val="38AFB8"/>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pic>
        <p:nvPicPr>
          <p:cNvPr id="3" name="suitable__us_2">
            <a:hlinkClick r:id="" action="ppaction://media"/>
            <a:extLst>
              <a:ext uri="{FF2B5EF4-FFF2-40B4-BE49-F238E27FC236}">
                <a16:creationId xmlns:a16="http://schemas.microsoft.com/office/drawing/2014/main" id="{67EFB470-42DF-4047-A024-F85AA4F533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86692" y="3338818"/>
            <a:ext cx="545080" cy="54508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F395CC6F-1033-4354-8AB4-9481818835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9264" y="1716457"/>
            <a:ext cx="4000500" cy="3425086"/>
          </a:xfrm>
          <a:prstGeom prst="rect">
            <a:avLst/>
          </a:prstGeom>
        </p:spPr>
      </p:pic>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F26532"/>
                </a:solidFill>
              </a:rPr>
              <a:t>App (n)</a:t>
            </a:r>
            <a:endParaRPr lang="en-US" sz="4800" dirty="0">
              <a:cs typeface="Calibri" panose="020F0502020204030204" pitchFamily="34" charset="0"/>
            </a:endParaRPr>
          </a:p>
        </p:txBody>
      </p:sp>
      <p:sp>
        <p:nvSpPr>
          <p:cNvPr id="12" name="Rectangle 11"/>
          <p:cNvSpPr/>
          <p:nvPr/>
        </p:nvSpPr>
        <p:spPr>
          <a:xfrm>
            <a:off x="1783976" y="4319374"/>
            <a:ext cx="5165288" cy="1384995"/>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a piece of software that you can download to a device such as a smartphone or tablet</a:t>
            </a:r>
            <a:endParaRPr lang="en-US" sz="2800" dirty="0">
              <a:latin typeface="Calibri" panose="020F0502020204030204" pitchFamily="34" charset="0"/>
              <a:cs typeface="Calibri" panose="020F0502020204030204" pitchFamily="34" charset="0"/>
            </a:endParaRPr>
          </a:p>
        </p:txBody>
      </p:sp>
      <p:sp>
        <p:nvSpPr>
          <p:cNvPr id="2" name="Rectangle 1"/>
          <p:cNvSpPr/>
          <p:nvPr/>
        </p:nvSpPr>
        <p:spPr>
          <a:xfrm>
            <a:off x="3516179" y="2771761"/>
            <a:ext cx="954941" cy="523220"/>
          </a:xfrm>
          <a:prstGeom prst="rect">
            <a:avLst/>
          </a:prstGeom>
        </p:spPr>
        <p:txBody>
          <a:bodyPr wrap="none">
            <a:spAutoFit/>
          </a:bodyPr>
          <a:lstStyle/>
          <a:p>
            <a:pPr algn="ctr"/>
            <a:r>
              <a:rPr lang="vi-VN" sz="2800" b="1" dirty="0">
                <a:solidFill>
                  <a:srgbClr val="38AFB8"/>
                </a:solidFill>
                <a:effectLst/>
                <a:latin typeface="Calibri" panose="020F0502020204030204" pitchFamily="34" charset="0"/>
                <a:ea typeface="Calibri" panose="020F0502020204030204" pitchFamily="34" charset="0"/>
                <a:cs typeface="Calibri" panose="020F0502020204030204" pitchFamily="34" charset="0"/>
              </a:rPr>
              <a:t>/æp/</a:t>
            </a:r>
            <a:endParaRPr lang="en-US" sz="2800" b="1" dirty="0">
              <a:solidFill>
                <a:srgbClr val="38AFB8"/>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pic>
        <p:nvPicPr>
          <p:cNvPr id="3" name="app__gb_1">
            <a:hlinkClick r:id="" action="ppaction://media"/>
            <a:extLst>
              <a:ext uri="{FF2B5EF4-FFF2-40B4-BE49-F238E27FC236}">
                <a16:creationId xmlns:a16="http://schemas.microsoft.com/office/drawing/2014/main" id="{0BBCBBFE-3F96-4DBC-BD83-EC4592D8CD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63576" y="3563020"/>
            <a:ext cx="527424" cy="527424"/>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775B8EB2-C474-438D-8870-6F7DCBED87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2887" y="2247495"/>
            <a:ext cx="5523911" cy="3314347"/>
          </a:xfrm>
          <a:prstGeom prst="rect">
            <a:avLst/>
          </a:prstGeom>
        </p:spPr>
      </p:pic>
    </p:spTree>
    <p:extLst>
      <p:ext uri="{BB962C8B-B14F-4D97-AF65-F5344CB8AC3E}">
        <p14:creationId xmlns:p14="http://schemas.microsoft.com/office/powerpoint/2010/main" val="469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F26532"/>
                </a:solidFill>
              </a:rPr>
              <a:t>Convenient (a)</a:t>
            </a:r>
            <a:endParaRPr lang="en-US" sz="4800" dirty="0">
              <a:cs typeface="Calibri" panose="020F0502020204030204" pitchFamily="34" charset="0"/>
            </a:endParaRPr>
          </a:p>
        </p:txBody>
      </p:sp>
      <p:sp>
        <p:nvSpPr>
          <p:cNvPr id="12" name="Rectangle 11"/>
          <p:cNvSpPr/>
          <p:nvPr/>
        </p:nvSpPr>
        <p:spPr>
          <a:xfrm>
            <a:off x="1783976" y="4319374"/>
            <a:ext cx="5165288" cy="954107"/>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useful, easy or quick to do; not causing problems</a:t>
            </a:r>
            <a:endParaRPr lang="en-US" sz="2800" dirty="0">
              <a:latin typeface="Calibri" panose="020F0502020204030204" pitchFamily="34" charset="0"/>
              <a:cs typeface="Calibri" panose="020F0502020204030204" pitchFamily="34" charset="0"/>
            </a:endParaRPr>
          </a:p>
        </p:txBody>
      </p:sp>
      <p:sp>
        <p:nvSpPr>
          <p:cNvPr id="2" name="Rectangle 1"/>
          <p:cNvSpPr/>
          <p:nvPr/>
        </p:nvSpPr>
        <p:spPr>
          <a:xfrm>
            <a:off x="2855421" y="2771761"/>
            <a:ext cx="2276457" cy="523220"/>
          </a:xfrm>
          <a:prstGeom prst="rect">
            <a:avLst/>
          </a:prstGeom>
        </p:spPr>
        <p:txBody>
          <a:bodyPr wrap="none">
            <a:spAutoFit/>
          </a:bodyPr>
          <a:lstStyle/>
          <a:p>
            <a:pPr algn="ctr"/>
            <a:r>
              <a:rPr lang="vi-VN" sz="2800" b="1" dirty="0">
                <a:solidFill>
                  <a:srgbClr val="38AFB8"/>
                </a:solidFill>
                <a:effectLst/>
                <a:latin typeface="Calibri" panose="020F0502020204030204" pitchFamily="34" charset="0"/>
                <a:ea typeface="Calibri" panose="020F0502020204030204" pitchFamily="34" charset="0"/>
                <a:cs typeface="Calibri" panose="020F0502020204030204" pitchFamily="34" charset="0"/>
              </a:rPr>
              <a:t>/kənˈviːniənt/</a:t>
            </a:r>
            <a:endParaRPr lang="en-US" sz="2800" b="1" dirty="0">
              <a:solidFill>
                <a:srgbClr val="38AFB8"/>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pic>
        <p:nvPicPr>
          <p:cNvPr id="4" name="Picture 3" descr="Graphical user interface&#10;&#10;Description automatically generated">
            <a:extLst>
              <a:ext uri="{FF2B5EF4-FFF2-40B4-BE49-F238E27FC236}">
                <a16:creationId xmlns:a16="http://schemas.microsoft.com/office/drawing/2014/main" id="{E8D77452-8776-4625-9B9D-5636F2C0C3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9537" y="2197425"/>
            <a:ext cx="4614084" cy="3076056"/>
          </a:xfrm>
          <a:prstGeom prst="rect">
            <a:avLst/>
          </a:prstGeom>
        </p:spPr>
      </p:pic>
      <p:pic>
        <p:nvPicPr>
          <p:cNvPr id="5" name="xconvenient__gb_1">
            <a:hlinkClick r:id="" action="ppaction://media"/>
            <a:extLst>
              <a:ext uri="{FF2B5EF4-FFF2-40B4-BE49-F238E27FC236}">
                <a16:creationId xmlns:a16="http://schemas.microsoft.com/office/drawing/2014/main" id="{7787AC24-FE2B-47CC-B9EC-3714894BAD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63575" y="3563019"/>
            <a:ext cx="636281" cy="636281"/>
          </a:xfrm>
          <a:prstGeom prst="rect">
            <a:avLst/>
          </a:prstGeom>
        </p:spPr>
      </p:pic>
    </p:spTree>
    <p:extLst>
      <p:ext uri="{BB962C8B-B14F-4D97-AF65-F5344CB8AC3E}">
        <p14:creationId xmlns:p14="http://schemas.microsoft.com/office/powerpoint/2010/main" val="17016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64082226"/>
              </p:ext>
            </p:extLst>
          </p:nvPr>
        </p:nvGraphicFramePr>
        <p:xfrm>
          <a:off x="1132114" y="1405721"/>
          <a:ext cx="9927772" cy="4875335"/>
        </p:xfrm>
        <a:graphic>
          <a:graphicData uri="http://schemas.openxmlformats.org/drawingml/2006/table">
            <a:tbl>
              <a:tblPr firstRow="1" bandRow="1">
                <a:tableStyleId>{5DA37D80-6434-44D0-A028-1B22A696006F}</a:tableStyleId>
              </a:tblPr>
              <a:tblGrid>
                <a:gridCol w="2458748">
                  <a:extLst>
                    <a:ext uri="{9D8B030D-6E8A-4147-A177-3AD203B41FA5}">
                      <a16:colId xmlns:a16="http://schemas.microsoft.com/office/drawing/2014/main" val="20000"/>
                    </a:ext>
                  </a:extLst>
                </a:gridCol>
                <a:gridCol w="2336298">
                  <a:extLst>
                    <a:ext uri="{9D8B030D-6E8A-4147-A177-3AD203B41FA5}">
                      <a16:colId xmlns:a16="http://schemas.microsoft.com/office/drawing/2014/main" val="20001"/>
                    </a:ext>
                  </a:extLst>
                </a:gridCol>
                <a:gridCol w="5132726">
                  <a:extLst>
                    <a:ext uri="{9D8B030D-6E8A-4147-A177-3AD203B41FA5}">
                      <a16:colId xmlns:a16="http://schemas.microsoft.com/office/drawing/2014/main" val="20002"/>
                    </a:ext>
                  </a:extLst>
                </a:gridCol>
              </a:tblGrid>
              <a:tr h="623159">
                <a:tc>
                  <a:txBody>
                    <a:bodyPr/>
                    <a:lstStyle/>
                    <a:p>
                      <a:pPr algn="ctr"/>
                      <a:r>
                        <a:rPr lang="en-US" sz="2000" b="1" dirty="0">
                          <a:latin typeface="Calibri" panose="020F0502020204030204" pitchFamily="34" charset="0"/>
                          <a:cs typeface="Calibri" panose="020F0502020204030204" pitchFamily="34" charset="0"/>
                        </a:rPr>
                        <a:t>New words</a:t>
                      </a:r>
                      <a:endParaRPr lang="en-US" sz="2000" b="1" dirty="0">
                        <a:solidFill>
                          <a:srgbClr val="F26532"/>
                        </a:solidFill>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Pronunciation</a:t>
                      </a:r>
                      <a:endParaRPr lang="en-US" sz="2000" b="1" dirty="0">
                        <a:solidFill>
                          <a:srgbClr val="F26532"/>
                        </a:solidFill>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Meaning</a:t>
                      </a:r>
                      <a:endParaRPr lang="en-US" sz="2000" b="1" dirty="0">
                        <a:solidFill>
                          <a:srgbClr val="F2653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768748">
                <a:tc>
                  <a:txBody>
                    <a:bodyPr/>
                    <a:lstStyle/>
                    <a:p>
                      <a:pPr marL="144145" marR="0" indent="-144145">
                        <a:spcBef>
                          <a:spcPts val="0"/>
                        </a:spcBef>
                        <a:spcAft>
                          <a:spcPts val="0"/>
                        </a:spcAft>
                      </a:pPr>
                      <a:r>
                        <a:rPr lang="vi-V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invent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spcBef>
                          <a:spcPts val="0"/>
                        </a:spcBef>
                        <a:spcAft>
                          <a:spcPts val="0"/>
                        </a:spcAft>
                      </a:pPr>
                      <a:r>
                        <a:rPr lang="vi-V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/ɪnˈvent/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to produce or design something that has not existed before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extLst>
                  <a:ext uri="{0D108BD9-81ED-4DB2-BD59-A6C34878D82A}">
                    <a16:rowId xmlns:a16="http://schemas.microsoft.com/office/drawing/2014/main" val="10001"/>
                  </a:ext>
                </a:extLst>
              </a:tr>
              <a:tr h="776708">
                <a:tc>
                  <a:txBody>
                    <a:bodyPr/>
                    <a:lstStyle/>
                    <a:p>
                      <a:pPr marL="144145" marR="0" indent="-144145">
                        <a:spcBef>
                          <a:spcPts val="0"/>
                        </a:spcBef>
                        <a:spcAft>
                          <a:spcPts val="0"/>
                        </a:spcAft>
                      </a:pPr>
                      <a:r>
                        <a:rPr lang="vi-V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improve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spcBef>
                          <a:spcPts val="0"/>
                        </a:spcBef>
                        <a:spcAft>
                          <a:spcPts val="0"/>
                        </a:spcAft>
                      </a:pPr>
                      <a:r>
                        <a:rPr lang="vi-V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/ɪmˈpruːv/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​to become better than before; to make something/somebody better than before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extLst>
                  <a:ext uri="{0D108BD9-81ED-4DB2-BD59-A6C34878D82A}">
                    <a16:rowId xmlns:a16="http://schemas.microsoft.com/office/drawing/2014/main" val="867476999"/>
                  </a:ext>
                </a:extLst>
              </a:tr>
              <a:tr h="1058840">
                <a:tc>
                  <a:txBody>
                    <a:bodyPr/>
                    <a:lstStyle/>
                    <a:p>
                      <a:pPr marL="144145" marR="0" indent="-144145">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suitable (a)</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spcBef>
                          <a:spcPts val="0"/>
                        </a:spcBef>
                        <a:spcAft>
                          <a:spcPts val="0"/>
                        </a:spcAft>
                      </a:pP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/ˈsuːtəbl/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or </a:t>
                      </a: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/ˈsjuːtəbl/</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right or appropriate for a particular purpose or occasion</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extLst>
                  <a:ext uri="{0D108BD9-81ED-4DB2-BD59-A6C34878D82A}">
                    <a16:rowId xmlns:a16="http://schemas.microsoft.com/office/drawing/2014/main" val="753522452"/>
                  </a:ext>
                </a:extLst>
              </a:tr>
              <a:tr h="755252">
                <a:tc>
                  <a:txBody>
                    <a:bodyPr/>
                    <a:lstStyle/>
                    <a:p>
                      <a:pPr marL="144145" marR="0" indent="-144145">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4. app (n)</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spcBef>
                          <a:spcPts val="0"/>
                        </a:spcBef>
                        <a:spcAft>
                          <a:spcPts val="0"/>
                        </a:spcAft>
                      </a:pPr>
                      <a:r>
                        <a:rPr lang="vi-VN" sz="2000">
                          <a:solidFill>
                            <a:srgbClr val="333333"/>
                          </a:solidFill>
                          <a:effectLst/>
                          <a:latin typeface="Calibri" panose="020F0502020204030204" pitchFamily="34" charset="0"/>
                          <a:ea typeface="Calibri" panose="020F0502020204030204" pitchFamily="34" charset="0"/>
                          <a:cs typeface="Calibri" panose="020F0502020204030204" pitchFamily="34" charset="0"/>
                        </a:rPr>
                        <a:t>/æp/</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vi-VN" sz="2000">
                          <a:solidFill>
                            <a:srgbClr val="333333"/>
                          </a:solidFill>
                          <a:effectLst/>
                          <a:latin typeface="Calibri" panose="020F0502020204030204" pitchFamily="34" charset="0"/>
                          <a:ea typeface="Calibri" panose="020F0502020204030204" pitchFamily="34" charset="0"/>
                          <a:cs typeface="Calibri" panose="020F0502020204030204" pitchFamily="34" charset="0"/>
                        </a:rPr>
                        <a:t>a piece of software that you can download to a device such as a smartphone or tablet</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extLst>
                  <a:ext uri="{0D108BD9-81ED-4DB2-BD59-A6C34878D82A}">
                    <a16:rowId xmlns:a16="http://schemas.microsoft.com/office/drawing/2014/main" val="10002"/>
                  </a:ext>
                </a:extLst>
              </a:tr>
              <a:tr h="892628">
                <a:tc>
                  <a:txBody>
                    <a:bodyPr/>
                    <a:lstStyle/>
                    <a:p>
                      <a:pPr marL="144145" marR="0" indent="-144145">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5. convenient (a)</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spcBef>
                          <a:spcPts val="0"/>
                        </a:spcBef>
                        <a:spcAft>
                          <a:spcPts val="0"/>
                        </a:spcAft>
                      </a:pPr>
                      <a:r>
                        <a:rPr lang="vi-VN" sz="2000">
                          <a:solidFill>
                            <a:srgbClr val="333333"/>
                          </a:solidFill>
                          <a:effectLst/>
                          <a:latin typeface="Calibri" panose="020F0502020204030204" pitchFamily="34" charset="0"/>
                          <a:ea typeface="Calibri" panose="020F0502020204030204" pitchFamily="34" charset="0"/>
                          <a:cs typeface="Calibri" panose="020F0502020204030204" pitchFamily="34" charset="0"/>
                        </a:rPr>
                        <a:t>/kənˈviːniənt/</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vi-VN"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useful, easy or quick to do; not causing problems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spTree>
    <p:extLst>
      <p:ext uri="{BB962C8B-B14F-4D97-AF65-F5344CB8AC3E}">
        <p14:creationId xmlns:p14="http://schemas.microsoft.com/office/powerpoint/2010/main" val="67714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70755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5682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1421976" y="38588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5682343" y="1663684"/>
            <a:ext cx="610688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5709350" y="2676926"/>
            <a:ext cx="6079878"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Vocabulary</a:t>
            </a:r>
            <a:endParaRPr lang="en-GB" dirty="0">
              <a:solidFill>
                <a:srgbClr val="006673"/>
              </a:solidFill>
            </a:endParaRPr>
          </a:p>
        </p:txBody>
      </p:sp>
      <p:cxnSp>
        <p:nvCxnSpPr>
          <p:cNvPr id="28" name="Curved Connector 27"/>
          <p:cNvCxnSpPr/>
          <p:nvPr/>
        </p:nvCxnSpPr>
        <p:spPr>
          <a:xfrm>
            <a:off x="3364904" y="1950241"/>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868547"/>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1</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17" name="Rectangle 16">
            <a:extLst>
              <a:ext uri="{FF2B5EF4-FFF2-40B4-BE49-F238E27FC236}">
                <a16:creationId xmlns:a16="http://schemas.microsoft.com/office/drawing/2014/main" id="{A3C02EA6-954A-42F6-BAAA-65839A6ED361}"/>
              </a:ext>
            </a:extLst>
          </p:cNvPr>
          <p:cNvSpPr/>
          <p:nvPr/>
        </p:nvSpPr>
        <p:spPr>
          <a:xfrm>
            <a:off x="5709350" y="3690169"/>
            <a:ext cx="6106886" cy="223339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dirty="0">
                <a:solidFill>
                  <a:srgbClr val="006673"/>
                </a:solidFill>
                <a:effectLst/>
                <a:ea typeface="Calibri" panose="020F0502020204030204" pitchFamily="34" charset="0"/>
              </a:rPr>
              <a:t>Activity</a:t>
            </a:r>
            <a:r>
              <a:rPr lang="vi-VN" dirty="0">
                <a:solidFill>
                  <a:srgbClr val="006673"/>
                </a:solidFill>
                <a:effectLst/>
                <a:ea typeface="Calibri" panose="020F0502020204030204" pitchFamily="34" charset="0"/>
              </a:rPr>
              <a:t> 1: </a:t>
            </a:r>
            <a:r>
              <a:rPr lang="vi-VN"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Listen</a:t>
            </a:r>
            <a:r>
              <a:rPr lang="en-US"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 and</a:t>
            </a:r>
            <a:r>
              <a:rPr lang="vi-VN"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 read</a:t>
            </a:r>
            <a:r>
              <a:rPr lang="en-US"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dirty="0">
                <a:solidFill>
                  <a:srgbClr val="006673"/>
                </a:solidFill>
                <a:effectLst/>
                <a:ea typeface="Calibri" panose="020F0502020204030204" pitchFamily="34" charset="0"/>
              </a:rPr>
              <a:t>Activity 2</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Read the conversation again and answer the following questions. </a:t>
            </a:r>
          </a:p>
          <a:p>
            <a:pPr marL="0" marR="0">
              <a:spcBef>
                <a:spcPts val="0"/>
              </a:spcBef>
              <a:spcAft>
                <a:spcPts val="0"/>
              </a:spcAft>
            </a:pPr>
            <a:r>
              <a:rPr lang="en-US" dirty="0">
                <a:solidFill>
                  <a:srgbClr val="006673"/>
                </a:solidFill>
                <a:effectLst/>
                <a:ea typeface="Calibri" panose="020F0502020204030204" pitchFamily="34" charset="0"/>
              </a:rPr>
              <a:t>Activity 3</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Find three nouns and three adjectives in the conversation in activity 1 to talk about inventions. Follow the example.</a:t>
            </a:r>
          </a:p>
          <a:p>
            <a:pPr marL="0" marR="0">
              <a:spcBef>
                <a:spcPts val="0"/>
              </a:spcBef>
              <a:spcAft>
                <a:spcPts val="0"/>
              </a:spcAft>
            </a:pPr>
            <a:r>
              <a:rPr lang="en-US" dirty="0">
                <a:solidFill>
                  <a:srgbClr val="006673"/>
                </a:solidFill>
                <a:effectLst/>
                <a:ea typeface="Calibri" panose="020F0502020204030204" pitchFamily="34" charset="0"/>
              </a:rPr>
              <a:t>Activity 4</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Fill in the gap in the summary of the conversation with ONE word from activity 1.</a:t>
            </a:r>
          </a:p>
        </p:txBody>
      </p:sp>
    </p:spTree>
    <p:extLst>
      <p:ext uri="{BB962C8B-B14F-4D97-AF65-F5344CB8AC3E}">
        <p14:creationId xmlns:p14="http://schemas.microsoft.com/office/powerpoint/2010/main" val="190007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a:extLst>
              <a:ext uri="{FF2B5EF4-FFF2-40B4-BE49-F238E27FC236}">
                <a16:creationId xmlns:a16="http://schemas.microsoft.com/office/drawing/2014/main" id="{ED8C56F8-D453-4A83-912E-1743E8F3CBDF}"/>
              </a:ext>
            </a:extLst>
          </p:cNvPr>
          <p:cNvSpPr txBox="1"/>
          <p:nvPr/>
        </p:nvSpPr>
        <p:spPr>
          <a:xfrm>
            <a:off x="1524000" y="1694689"/>
            <a:ext cx="4066014" cy="523220"/>
          </a:xfrm>
          <a:prstGeom prst="rect">
            <a:avLst/>
          </a:prstGeom>
          <a:noFill/>
        </p:spPr>
        <p:txBody>
          <a:bodyPr wrap="square" rtlCol="0">
            <a:spAutoFit/>
          </a:bodyPr>
          <a:lstStyle/>
          <a:p>
            <a:pPr algn="ctr"/>
            <a:r>
              <a:rPr lang="en-US" sz="2800" b="1" dirty="0">
                <a:solidFill>
                  <a:srgbClr val="0FB7BD"/>
                </a:solidFill>
              </a:rPr>
              <a:t>Inventions for education</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4572000"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read.</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3" name="Picture 2" descr="A picture containing text&#10;&#10;Description automatically generated">
            <a:extLst>
              <a:ext uri="{FF2B5EF4-FFF2-40B4-BE49-F238E27FC236}">
                <a16:creationId xmlns:a16="http://schemas.microsoft.com/office/drawing/2014/main" id="{510F0830-1A5F-45B4-AD25-EC9E790CA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556" y="2515692"/>
            <a:ext cx="5916387" cy="3440911"/>
          </a:xfrm>
          <a:prstGeom prst="rect">
            <a:avLst/>
          </a:prstGeom>
        </p:spPr>
      </p:pic>
    </p:spTree>
    <p:extLst>
      <p:ext uri="{BB962C8B-B14F-4D97-AF65-F5344CB8AC3E}">
        <p14:creationId xmlns:p14="http://schemas.microsoft.com/office/powerpoint/2010/main" val="148091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1439726" y="2399039"/>
            <a:ext cx="9123642" cy="4461221"/>
          </a:xfrm>
          <a:prstGeom prst="rect">
            <a:avLst/>
          </a:prstGeom>
        </p:spPr>
        <p:txBody>
          <a:bodyPr wrap="square">
            <a:spAutoFit/>
          </a:bodyPr>
          <a:lstStyle/>
          <a:p>
            <a:pPr>
              <a:lnSpc>
                <a:spcPct val="130000"/>
              </a:lnSpc>
            </a:pPr>
            <a:r>
              <a:rPr lang="en-US" sz="2000" b="1" i="1" dirty="0" err="1"/>
              <a:t>Phong</a:t>
            </a:r>
            <a:r>
              <a:rPr lang="en-US" sz="2000" b="1" i="1" dirty="0"/>
              <a:t>: </a:t>
            </a:r>
            <a:r>
              <a:rPr lang="en-US" sz="2000" dirty="0"/>
              <a:t>Dad, I’ve saved some money since Tet holiday. I think I’ll buy something new for my studies.</a:t>
            </a:r>
          </a:p>
          <a:p>
            <a:pPr>
              <a:lnSpc>
                <a:spcPct val="130000"/>
              </a:lnSpc>
            </a:pPr>
            <a:r>
              <a:rPr lang="en-US" sz="2000" b="1" i="1" dirty="0"/>
              <a:t>Dad: </a:t>
            </a:r>
            <a:r>
              <a:rPr lang="en-US" sz="2000" dirty="0"/>
              <a:t>Good idea, </a:t>
            </a:r>
            <a:r>
              <a:rPr lang="en-US" sz="2000" dirty="0" err="1"/>
              <a:t>Phong</a:t>
            </a:r>
            <a:r>
              <a:rPr lang="en-US" sz="2000" dirty="0"/>
              <a:t>. What do you want to buy?</a:t>
            </a:r>
          </a:p>
          <a:p>
            <a:pPr>
              <a:lnSpc>
                <a:spcPct val="130000"/>
              </a:lnSpc>
            </a:pPr>
            <a:r>
              <a:rPr lang="en-US" sz="2000" b="1" i="1" dirty="0" err="1"/>
              <a:t>Phong</a:t>
            </a:r>
            <a:r>
              <a:rPr lang="en-US" sz="2000" b="1" i="1" dirty="0"/>
              <a:t>: </a:t>
            </a:r>
            <a:r>
              <a:rPr lang="en-US" sz="2000" dirty="0"/>
              <a:t>I’m not sure. It’s hard to choose between a smartphone and a laptop. They’re both useful and I’ve wanted either of them for a long time. What do you think, Dad?</a:t>
            </a:r>
          </a:p>
          <a:p>
            <a:pPr>
              <a:lnSpc>
                <a:spcPct val="130000"/>
              </a:lnSpc>
            </a:pPr>
            <a:r>
              <a:rPr lang="en-US" sz="2000" b="1" i="1" dirty="0"/>
              <a:t>Dad: </a:t>
            </a:r>
            <a:r>
              <a:rPr lang="en-US" sz="2000" dirty="0"/>
              <a:t>Perhaps a laptop is a better choice. Since laptops were invented, they’ve allowed us to study better and work faster. They’ve completely changed our lives in the last 20 years.</a:t>
            </a:r>
          </a:p>
          <a:p>
            <a:pPr>
              <a:lnSpc>
                <a:spcPct val="130000"/>
              </a:lnSpc>
            </a:pPr>
            <a:r>
              <a:rPr lang="en-US" sz="2000" b="1" i="1" dirty="0" err="1"/>
              <a:t>Phong</a:t>
            </a:r>
            <a:r>
              <a:rPr lang="en-US" sz="2000" b="1" i="1" dirty="0"/>
              <a:t>: </a:t>
            </a:r>
            <a:r>
              <a:rPr lang="en-US" sz="2000" dirty="0"/>
              <a:t>That’s true, Dad. But smartphones have also improved the way we work and study.</a:t>
            </a:r>
          </a:p>
          <a:p>
            <a:pPr>
              <a:lnSpc>
                <a:spcPct val="130000"/>
              </a:lnSpc>
            </a:pPr>
            <a:endParaRPr lang="en-US" sz="2000" dirty="0"/>
          </a:p>
        </p:txBody>
      </p:sp>
      <p:sp>
        <p:nvSpPr>
          <p:cNvPr id="8" name="TextBox 7">
            <a:extLst>
              <a:ext uri="{FF2B5EF4-FFF2-40B4-BE49-F238E27FC236}">
                <a16:creationId xmlns:a16="http://schemas.microsoft.com/office/drawing/2014/main" id="{ED8C56F8-D453-4A83-912E-1743E8F3CBDF}"/>
              </a:ext>
            </a:extLst>
          </p:cNvPr>
          <p:cNvSpPr txBox="1"/>
          <p:nvPr/>
        </p:nvSpPr>
        <p:spPr>
          <a:xfrm>
            <a:off x="1975876" y="1691153"/>
            <a:ext cx="6264610" cy="707886"/>
          </a:xfrm>
          <a:prstGeom prst="rect">
            <a:avLst/>
          </a:prstGeom>
          <a:noFill/>
        </p:spPr>
        <p:txBody>
          <a:bodyPr wrap="square" rtlCol="0">
            <a:spAutoFit/>
          </a:bodyPr>
          <a:lstStyle/>
          <a:p>
            <a:pPr algn="ctr"/>
            <a:r>
              <a:rPr lang="en-US" sz="4000" b="1" dirty="0">
                <a:solidFill>
                  <a:srgbClr val="0FB7BD"/>
                </a:solidFill>
              </a:rPr>
              <a:t>Inventions for education</a:t>
            </a:r>
          </a:p>
        </p:txBody>
      </p:sp>
      <p:sp>
        <p:nvSpPr>
          <p:cNvPr id="10" name="TextBox 9">
            <a:extLst>
              <a:ext uri="{FF2B5EF4-FFF2-40B4-BE49-F238E27FC236}">
                <a16:creationId xmlns:a16="http://schemas.microsoft.com/office/drawing/2014/main" id="{8514929A-D5FC-4F66-8951-74EDFD16573E}"/>
              </a:ext>
            </a:extLst>
          </p:cNvPr>
          <p:cNvSpPr txBox="1"/>
          <p:nvPr/>
        </p:nvSpPr>
        <p:spPr>
          <a:xfrm>
            <a:off x="1524000" y="1164832"/>
            <a:ext cx="4572000"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read.</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2" name="035">
            <a:hlinkClick r:id="" action="ppaction://media"/>
            <a:extLst>
              <a:ext uri="{FF2B5EF4-FFF2-40B4-BE49-F238E27FC236}">
                <a16:creationId xmlns:a16="http://schemas.microsoft.com/office/drawing/2014/main" id="{9659C1B1-0136-4831-A544-94FBBEB6F0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56968" y="1177684"/>
            <a:ext cx="815832" cy="815832"/>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1413333" y="2615476"/>
            <a:ext cx="9178467" cy="3260893"/>
          </a:xfrm>
          <a:prstGeom prst="rect">
            <a:avLst/>
          </a:prstGeom>
        </p:spPr>
        <p:txBody>
          <a:bodyPr wrap="square">
            <a:spAutoFit/>
          </a:bodyPr>
          <a:lstStyle/>
          <a:p>
            <a:pPr algn="just">
              <a:lnSpc>
                <a:spcPct val="130000"/>
              </a:lnSpc>
            </a:pPr>
            <a:r>
              <a:rPr lang="en-US" sz="2000" b="1" i="1" dirty="0"/>
              <a:t>Dad: </a:t>
            </a:r>
            <a:r>
              <a:rPr lang="en-US" sz="2000" dirty="0"/>
              <a:t>Really? I didn’t know smartphones were suitable for learning.</a:t>
            </a:r>
          </a:p>
          <a:p>
            <a:pPr algn="just">
              <a:lnSpc>
                <a:spcPct val="130000"/>
              </a:lnSpc>
            </a:pPr>
            <a:r>
              <a:rPr lang="en-US" sz="2000" b="1" i="1" dirty="0" err="1"/>
              <a:t>Phong</a:t>
            </a:r>
            <a:r>
              <a:rPr lang="en-US" sz="2000" b="1" i="1" dirty="0"/>
              <a:t>: </a:t>
            </a:r>
            <a:r>
              <a:rPr lang="en-US" sz="2000" dirty="0"/>
              <a:t>Well, it’s actually a lot of fun to learn with educational apps. It’s also very convenient for learners to use them. Some of my classmates love using them on their smartphones. The apps allow them to communicate and learn at the same time.</a:t>
            </a:r>
          </a:p>
          <a:p>
            <a:pPr algn="just">
              <a:lnSpc>
                <a:spcPct val="130000"/>
              </a:lnSpc>
            </a:pPr>
            <a:r>
              <a:rPr lang="en-US" sz="2000" b="1" i="1" dirty="0"/>
              <a:t>Dad: </a:t>
            </a:r>
            <a:r>
              <a:rPr lang="en-US" sz="2000" dirty="0"/>
              <a:t>I didn’t know that! There have been so many valuable inventions. Hmm … Perhaps you should ask your teacher. She may be able to help you decide.</a:t>
            </a:r>
          </a:p>
          <a:p>
            <a:pPr algn="just">
              <a:lnSpc>
                <a:spcPct val="130000"/>
              </a:lnSpc>
            </a:pPr>
            <a:endParaRPr lang="en-US" sz="2000" dirty="0"/>
          </a:p>
          <a:p>
            <a:pPr algn="just">
              <a:lnSpc>
                <a:spcPct val="130000"/>
              </a:lnSpc>
            </a:pPr>
            <a:endParaRPr lang="en-US" sz="2000" dirty="0"/>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6" y="1155266"/>
            <a:ext cx="4572000"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read.</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6B1AD26C-1437-440D-A18E-65D3BA2C3488}"/>
              </a:ext>
            </a:extLst>
          </p:cNvPr>
          <p:cNvSpPr txBox="1"/>
          <p:nvPr/>
        </p:nvSpPr>
        <p:spPr>
          <a:xfrm>
            <a:off x="1592076" y="1642078"/>
            <a:ext cx="6264610" cy="707886"/>
          </a:xfrm>
          <a:prstGeom prst="rect">
            <a:avLst/>
          </a:prstGeom>
          <a:noFill/>
        </p:spPr>
        <p:txBody>
          <a:bodyPr wrap="square" rtlCol="0">
            <a:spAutoFit/>
          </a:bodyPr>
          <a:lstStyle/>
          <a:p>
            <a:pPr algn="ctr"/>
            <a:r>
              <a:rPr lang="en-US" sz="4000" b="1" dirty="0">
                <a:solidFill>
                  <a:srgbClr val="0FB7BD"/>
                </a:solidFill>
              </a:rPr>
              <a:t>Inventions for education</a:t>
            </a:r>
          </a:p>
        </p:txBody>
      </p:sp>
    </p:spTree>
    <p:extLst>
      <p:ext uri="{BB962C8B-B14F-4D97-AF65-F5344CB8AC3E}">
        <p14:creationId xmlns:p14="http://schemas.microsoft.com/office/powerpoint/2010/main" val="151629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373887-B414-480C-9CE6-E865B2DED120}"/>
              </a:ext>
            </a:extLst>
          </p:cNvPr>
          <p:cNvSpPr txBox="1"/>
          <p:nvPr/>
        </p:nvSpPr>
        <p:spPr>
          <a:xfrm>
            <a:off x="8929446" y="2723457"/>
            <a:ext cx="184731" cy="646331"/>
          </a:xfrm>
          <a:prstGeom prst="rect">
            <a:avLst/>
          </a:prstGeom>
          <a:noFill/>
        </p:spPr>
        <p:txBody>
          <a:bodyPr wrap="none" rtlCol="0">
            <a:spAutoFit/>
          </a:bodyPr>
          <a:lstStyle/>
          <a:p>
            <a:endParaRPr lang="en-US" sz="3600" dirty="0">
              <a:solidFill>
                <a:srgbClr val="00B050"/>
              </a:solidFill>
            </a:endParaRPr>
          </a:p>
        </p:txBody>
      </p:sp>
      <p:sp>
        <p:nvSpPr>
          <p:cNvPr id="11" name="TextBox 10">
            <a:extLst>
              <a:ext uri="{FF2B5EF4-FFF2-40B4-BE49-F238E27FC236}">
                <a16:creationId xmlns:a16="http://schemas.microsoft.com/office/drawing/2014/main" id="{5FC1FD59-B4E9-4741-B480-D77688A2F09D}"/>
              </a:ext>
            </a:extLst>
          </p:cNvPr>
          <p:cNvSpPr txBox="1"/>
          <p:nvPr/>
        </p:nvSpPr>
        <p:spPr>
          <a:xfrm>
            <a:off x="8101629" y="3451044"/>
            <a:ext cx="184731" cy="646331"/>
          </a:xfrm>
          <a:prstGeom prst="rect">
            <a:avLst/>
          </a:prstGeom>
          <a:noFill/>
        </p:spPr>
        <p:txBody>
          <a:bodyPr wrap="none" rtlCol="0">
            <a:spAutoFit/>
          </a:bodyPr>
          <a:lstStyle/>
          <a:p>
            <a:endParaRPr lang="en-US" sz="3600" dirty="0">
              <a:solidFill>
                <a:srgbClr val="00B050"/>
              </a:solidFill>
            </a:endParaRPr>
          </a:p>
        </p:txBody>
      </p:sp>
      <p:sp>
        <p:nvSpPr>
          <p:cNvPr id="12" name="TextBox 11">
            <a:extLst>
              <a:ext uri="{FF2B5EF4-FFF2-40B4-BE49-F238E27FC236}">
                <a16:creationId xmlns:a16="http://schemas.microsoft.com/office/drawing/2014/main" id="{3DF2A0A3-5717-4487-84C3-D272D071BA57}"/>
              </a:ext>
            </a:extLst>
          </p:cNvPr>
          <p:cNvSpPr txBox="1"/>
          <p:nvPr/>
        </p:nvSpPr>
        <p:spPr>
          <a:xfrm>
            <a:off x="8101628" y="4375636"/>
            <a:ext cx="184731" cy="646331"/>
          </a:xfrm>
          <a:prstGeom prst="rect">
            <a:avLst/>
          </a:prstGeom>
          <a:noFill/>
        </p:spPr>
        <p:txBody>
          <a:bodyPr wrap="none" rtlCol="0">
            <a:spAutoFit/>
          </a:bodyPr>
          <a:lstStyle/>
          <a:p>
            <a:endParaRPr lang="en-US" sz="3600" dirty="0">
              <a:solidFill>
                <a:srgbClr val="00B050"/>
              </a:solidFill>
            </a:endParaRPr>
          </a:p>
        </p:txBody>
      </p:sp>
      <p:sp>
        <p:nvSpPr>
          <p:cNvPr id="13" name="TextBox 12">
            <a:extLst>
              <a:ext uri="{FF2B5EF4-FFF2-40B4-BE49-F238E27FC236}">
                <a16:creationId xmlns:a16="http://schemas.microsoft.com/office/drawing/2014/main" id="{EB441D53-84EF-4D83-99A1-6DD121D48D7D}"/>
              </a:ext>
            </a:extLst>
          </p:cNvPr>
          <p:cNvSpPr txBox="1"/>
          <p:nvPr/>
        </p:nvSpPr>
        <p:spPr>
          <a:xfrm>
            <a:off x="8929446" y="5265156"/>
            <a:ext cx="184731" cy="646331"/>
          </a:xfrm>
          <a:prstGeom prst="rect">
            <a:avLst/>
          </a:prstGeom>
          <a:noFill/>
        </p:spPr>
        <p:txBody>
          <a:bodyPr wrap="none" rtlCol="0">
            <a:spAutoFit/>
          </a:bodyPr>
          <a:lstStyle/>
          <a:p>
            <a:endParaRPr lang="en-US" sz="3600" dirty="0">
              <a:solidFill>
                <a:srgbClr val="00B050"/>
              </a:solidFill>
            </a:endParaRPr>
          </a:p>
        </p:txBody>
      </p:sp>
      <p:sp>
        <p:nvSpPr>
          <p:cNvPr id="17" name="TextBox 16">
            <a:extLst>
              <a:ext uri="{FF2B5EF4-FFF2-40B4-BE49-F238E27FC236}">
                <a16:creationId xmlns:a16="http://schemas.microsoft.com/office/drawing/2014/main" id="{4BD392C4-B589-43D3-9879-DB9AB2245213}"/>
              </a:ext>
            </a:extLst>
          </p:cNvPr>
          <p:cNvSpPr txBox="1"/>
          <p:nvPr/>
        </p:nvSpPr>
        <p:spPr>
          <a:xfrm>
            <a:off x="1785257" y="1138534"/>
            <a:ext cx="9895114" cy="461665"/>
          </a:xfrm>
          <a:prstGeom prst="rect">
            <a:avLst/>
          </a:prstGeom>
          <a:noFill/>
        </p:spPr>
        <p:txBody>
          <a:bodyPr wrap="square">
            <a:spAutoFit/>
          </a:bodyPr>
          <a:lstStyle/>
          <a:p>
            <a:r>
              <a:rPr lang="en-US" sz="2400" b="1" dirty="0">
                <a:solidFill>
                  <a:srgbClr val="F26532"/>
                </a:solidFill>
                <a:effectLst/>
                <a:latin typeface="Arial" panose="020B0604020202020204" pitchFamily="34" charset="0"/>
                <a:ea typeface="Calibri" panose="020F0502020204030204" pitchFamily="34" charset="0"/>
                <a:cs typeface="Arial" panose="020B0604020202020204" pitchFamily="34" charset="0"/>
              </a:rPr>
              <a:t>Read the conversation again and answer the following questions.</a:t>
            </a:r>
            <a:endParaRPr lang="en-US" sz="2400" b="1" dirty="0">
              <a:solidFill>
                <a:srgbClr val="F2653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23" name="Rounded Rectangle 22"/>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23"/>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1" name="TextBox 20">
            <a:extLst>
              <a:ext uri="{FF2B5EF4-FFF2-40B4-BE49-F238E27FC236}">
                <a16:creationId xmlns:a16="http://schemas.microsoft.com/office/drawing/2014/main" id="{55413D14-B5DA-49EA-B504-0036F5EA7E5F}"/>
              </a:ext>
            </a:extLst>
          </p:cNvPr>
          <p:cNvSpPr txBox="1"/>
          <p:nvPr/>
        </p:nvSpPr>
        <p:spPr>
          <a:xfrm>
            <a:off x="1783976" y="1862535"/>
            <a:ext cx="8773885" cy="4154984"/>
          </a:xfrm>
          <a:prstGeom prst="rect">
            <a:avLst/>
          </a:prstGeom>
          <a:noFill/>
        </p:spPr>
        <p:txBody>
          <a:bodyPr wrap="square">
            <a:spAutoFit/>
          </a:bodyPr>
          <a:lstStyle/>
          <a:p>
            <a:pPr marR="0" lvl="0">
              <a:spcBef>
                <a:spcPts val="0"/>
              </a:spcBef>
              <a:spcAft>
                <a:spcPts val="0"/>
              </a:spcAft>
              <a:tabLst>
                <a:tab pos="457200" algn="l"/>
              </a:tabLst>
            </a:pPr>
            <a:r>
              <a:rPr lang="en-US" sz="2400" dirty="0">
                <a:effectLst/>
                <a:ea typeface="Calibri" panose="020F0502020204030204" pitchFamily="34" charset="0"/>
              </a:rPr>
              <a:t>1. What inventions are </a:t>
            </a:r>
            <a:r>
              <a:rPr lang="en-US" sz="2400" dirty="0" err="1">
                <a:effectLst/>
                <a:ea typeface="Calibri" panose="020F0502020204030204" pitchFamily="34" charset="0"/>
              </a:rPr>
              <a:t>Phong</a:t>
            </a:r>
            <a:r>
              <a:rPr lang="en-US" sz="2400" dirty="0">
                <a:effectLst/>
                <a:ea typeface="Calibri" panose="020F0502020204030204" pitchFamily="34" charset="0"/>
              </a:rPr>
              <a:t> and his dad talking about</a:t>
            </a:r>
            <a:r>
              <a:rPr lang="vi-VN" sz="2400" dirty="0">
                <a:effectLst/>
                <a:ea typeface="Calibri" panose="020F0502020204030204" pitchFamily="34" charset="0"/>
              </a:rPr>
              <a:t>?</a:t>
            </a:r>
            <a:endParaRPr lang="en-US" sz="2400" dirty="0">
              <a:effectLst/>
              <a:ea typeface="Calibri" panose="020F0502020204030204" pitchFamily="34" charset="0"/>
            </a:endParaRPr>
          </a:p>
          <a:p>
            <a:pPr>
              <a:tabLst>
                <a:tab pos="457200" algn="l"/>
              </a:tabLst>
            </a:pPr>
            <a:r>
              <a:rPr lang="en-US" sz="2400" dirty="0">
                <a:solidFill>
                  <a:srgbClr val="F26532"/>
                </a:solidFill>
                <a:ea typeface="Calibri" panose="020F0502020204030204" pitchFamily="34" charset="0"/>
              </a:rPr>
              <a:t>-&gt; </a:t>
            </a:r>
            <a:r>
              <a:rPr lang="en-US" sz="2400" dirty="0">
                <a:solidFill>
                  <a:srgbClr val="F26532"/>
                </a:solidFill>
                <a:effectLst/>
                <a:ea typeface="Calibri" panose="020F0502020204030204" pitchFamily="34" charset="0"/>
              </a:rPr>
              <a:t>They are (talking about) laptops/ computers and smartphones.</a:t>
            </a:r>
          </a:p>
          <a:p>
            <a:pPr>
              <a:tabLst>
                <a:tab pos="457200" algn="l"/>
              </a:tabLst>
            </a:pPr>
            <a:endParaRPr lang="en-US" sz="2400" dirty="0">
              <a:effectLst/>
              <a:ea typeface="Calibri" panose="020F0502020204030204" pitchFamily="34" charset="0"/>
            </a:endParaRPr>
          </a:p>
          <a:p>
            <a:pPr marR="0" lvl="0">
              <a:spcBef>
                <a:spcPts val="0"/>
              </a:spcBef>
              <a:spcAft>
                <a:spcPts val="0"/>
              </a:spcAft>
              <a:tabLst>
                <a:tab pos="457200" algn="l"/>
              </a:tabLst>
            </a:pPr>
            <a:r>
              <a:rPr lang="en-US" sz="2400" dirty="0">
                <a:effectLst/>
                <a:ea typeface="Calibri" panose="020F0502020204030204" pitchFamily="34" charset="0"/>
              </a:rPr>
              <a:t>2. How useful are laptops?</a:t>
            </a:r>
          </a:p>
          <a:p>
            <a:pPr>
              <a:tabLst>
                <a:tab pos="457200" algn="l"/>
              </a:tabLst>
            </a:pPr>
            <a:r>
              <a:rPr lang="en-US" sz="2400" dirty="0">
                <a:solidFill>
                  <a:srgbClr val="F26532"/>
                </a:solidFill>
                <a:effectLst/>
                <a:ea typeface="Calibri" panose="020F0502020204030204" pitchFamily="34" charset="0"/>
              </a:rPr>
              <a:t>-&gt; (Since they were invented,) Laptops have allowed us to study better and work faster.</a:t>
            </a:r>
          </a:p>
          <a:p>
            <a:pPr>
              <a:tabLst>
                <a:tab pos="457200" algn="l"/>
              </a:tabLst>
            </a:pPr>
            <a:endParaRPr lang="en-US" sz="2400" dirty="0">
              <a:effectLst/>
              <a:ea typeface="Calibri" panose="020F0502020204030204" pitchFamily="34" charset="0"/>
            </a:endParaRPr>
          </a:p>
          <a:p>
            <a:pPr marR="0" lvl="0">
              <a:spcBef>
                <a:spcPts val="0"/>
              </a:spcBef>
              <a:spcAft>
                <a:spcPts val="0"/>
              </a:spcAft>
              <a:tabLst>
                <a:tab pos="457200" algn="l"/>
              </a:tabLst>
            </a:pPr>
            <a:r>
              <a:rPr lang="en-US" sz="2400" dirty="0">
                <a:ea typeface="Calibri" panose="020F0502020204030204" pitchFamily="34" charset="0"/>
              </a:rPr>
              <a:t>3. </a:t>
            </a:r>
            <a:r>
              <a:rPr lang="en-US" sz="2400" dirty="0">
                <a:effectLst/>
                <a:ea typeface="Calibri" panose="020F0502020204030204" pitchFamily="34" charset="0"/>
              </a:rPr>
              <a:t>Why is it fun and convenient to learn with educational apps on smartphones</a:t>
            </a:r>
            <a:r>
              <a:rPr lang="vi-VN" sz="2400" dirty="0">
                <a:effectLst/>
                <a:ea typeface="Calibri" panose="020F0502020204030204" pitchFamily="34" charset="0"/>
              </a:rPr>
              <a:t>?</a:t>
            </a:r>
            <a:endParaRPr lang="en-US" sz="2400" dirty="0">
              <a:effectLst/>
              <a:ea typeface="Calibri" panose="020F0502020204030204" pitchFamily="34" charset="0"/>
            </a:endParaRPr>
          </a:p>
          <a:p>
            <a:pPr marR="0" lvl="0">
              <a:spcBef>
                <a:spcPts val="0"/>
              </a:spcBef>
              <a:spcAft>
                <a:spcPts val="0"/>
              </a:spcAft>
              <a:tabLst>
                <a:tab pos="457200" algn="l"/>
              </a:tabLst>
            </a:pPr>
            <a:r>
              <a:rPr lang="en-US" sz="2400" dirty="0">
                <a:solidFill>
                  <a:srgbClr val="F26532"/>
                </a:solidFill>
                <a:effectLst/>
                <a:ea typeface="Calibri" panose="020F0502020204030204" pitchFamily="34" charset="0"/>
              </a:rPr>
              <a:t>-&gt; Because you can use educational apps that allow you to communicate and learn at the same time.</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 calcmode="lin" valueType="num">
                                      <p:cBhvr additive="base">
                                        <p:cTn id="27"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xEl>
                                              <p:pRg st="7" end="7"/>
                                            </p:txEl>
                                          </p:spTgt>
                                        </p:tgtEl>
                                        <p:attrNameLst>
                                          <p:attrName>style.visibility</p:attrName>
                                        </p:attrNameLst>
                                      </p:cBhvr>
                                      <p:to>
                                        <p:strVal val="visible"/>
                                      </p:to>
                                    </p:set>
                                    <p:animEffect transition="in" filter="barn(inVertical)">
                                      <p:cBhvr>
                                        <p:cTn id="33"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E63983-83C2-48BC-BF64-AF60C52B5D27}"/>
              </a:ext>
            </a:extLst>
          </p:cNvPr>
          <p:cNvSpPr txBox="1"/>
          <p:nvPr/>
        </p:nvSpPr>
        <p:spPr>
          <a:xfrm>
            <a:off x="1685566" y="952503"/>
            <a:ext cx="9743418" cy="830997"/>
          </a:xfrm>
          <a:prstGeom prst="rect">
            <a:avLst/>
          </a:prstGeom>
          <a:noFill/>
        </p:spPr>
        <p:txBody>
          <a:bodyPr wrap="square">
            <a:spAutoFit/>
          </a:bodyPr>
          <a:lstStyle/>
          <a:p>
            <a:pPr algn="just"/>
            <a:r>
              <a:rPr lang="en-US" sz="2400" b="1" dirty="0">
                <a:solidFill>
                  <a:srgbClr val="F26532"/>
                </a:solidFill>
                <a:effectLst/>
                <a:latin typeface="Arial" panose="020B0604020202020204" pitchFamily="34" charset="0"/>
                <a:ea typeface="Calibri" panose="020F0502020204030204" pitchFamily="34" charset="0"/>
                <a:cs typeface="Arial" panose="020B0604020202020204" pitchFamily="34" charset="0"/>
              </a:rPr>
              <a:t>Find three nouns and three adjectives in the conversation in activity 1 to talk about inventions. Follow the example.</a:t>
            </a:r>
            <a:endParaRPr lang="en-US" sz="2400" b="1" dirty="0">
              <a:solidFill>
                <a:srgbClr val="F2653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5" name="Picture 4">
            <a:extLst>
              <a:ext uri="{FF2B5EF4-FFF2-40B4-BE49-F238E27FC236}">
                <a16:creationId xmlns:a16="http://schemas.microsoft.com/office/drawing/2014/main" id="{20732885-F846-4DE4-8B7F-194941976DE7}"/>
              </a:ext>
            </a:extLst>
          </p:cNvPr>
          <p:cNvPicPr>
            <a:picLocks noChangeAspect="1"/>
          </p:cNvPicPr>
          <p:nvPr/>
        </p:nvPicPr>
        <p:blipFill>
          <a:blip r:embed="rId3"/>
          <a:stretch>
            <a:fillRect/>
          </a:stretch>
        </p:blipFill>
        <p:spPr>
          <a:xfrm>
            <a:off x="3418794" y="2142835"/>
            <a:ext cx="4805843" cy="4045692"/>
          </a:xfrm>
          <a:prstGeom prst="rect">
            <a:avLst/>
          </a:prstGeom>
        </p:spPr>
      </p:pic>
    </p:spTree>
    <p:extLst>
      <p:ext uri="{BB962C8B-B14F-4D97-AF65-F5344CB8AC3E}">
        <p14:creationId xmlns:p14="http://schemas.microsoft.com/office/powerpoint/2010/main" val="246835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331029" y="3708890"/>
            <a:ext cx="5998027" cy="707886"/>
          </a:xfrm>
          <a:prstGeom prst="rect">
            <a:avLst/>
          </a:prstGeom>
          <a:noFill/>
        </p:spPr>
        <p:txBody>
          <a:bodyPr wrap="square" rtlCol="0">
            <a:spAutoFit/>
          </a:bodyPr>
          <a:lstStyle/>
          <a:p>
            <a:r>
              <a:rPr lang="en-US" sz="4000" b="1" dirty="0">
                <a:solidFill>
                  <a:srgbClr val="0FB7BD"/>
                </a:solidFill>
              </a:rPr>
              <a:t>Inventions for Education</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5</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INVENTIONS</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GETTING STARTED</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1</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771897" y="2320954"/>
            <a:ext cx="8648205" cy="3416320"/>
          </a:xfrm>
          <a:prstGeom prst="rect">
            <a:avLst/>
          </a:prstGeom>
          <a:noFill/>
        </p:spPr>
        <p:txBody>
          <a:bodyPr wrap="square">
            <a:spAutoFit/>
          </a:bodyPr>
          <a:lstStyle/>
          <a:p>
            <a:pPr algn="l"/>
            <a:r>
              <a:rPr lang="en-US" sz="2400" dirty="0" err="1">
                <a:latin typeface="Calibri" panose="020F0502020204030204" pitchFamily="34" charset="0"/>
                <a:cs typeface="Calibri" panose="020F0502020204030204" pitchFamily="34" charset="0"/>
              </a:rPr>
              <a:t>Phong</a:t>
            </a:r>
            <a:r>
              <a:rPr lang="en-US" sz="2400" dirty="0">
                <a:latin typeface="Calibri" panose="020F0502020204030204" pitchFamily="34" charset="0"/>
                <a:cs typeface="Calibri" panose="020F0502020204030204" pitchFamily="34" charset="0"/>
              </a:rPr>
              <a:t> and his father are discussing what to buy for his studies. </a:t>
            </a:r>
            <a:r>
              <a:rPr lang="en-US" sz="2400" dirty="0" err="1">
                <a:latin typeface="Calibri" panose="020F0502020204030204" pitchFamily="34" charset="0"/>
                <a:cs typeface="Calibri" panose="020F0502020204030204" pitchFamily="34" charset="0"/>
              </a:rPr>
              <a:t>Phong</a:t>
            </a:r>
            <a:r>
              <a:rPr lang="en-US" sz="2400" dirty="0">
                <a:latin typeface="Calibri" panose="020F0502020204030204" pitchFamily="34" charset="0"/>
                <a:cs typeface="Calibri" panose="020F0502020204030204" pitchFamily="34" charset="0"/>
              </a:rPr>
              <a:t> has wanted a laptop or a smartphone (1) _______  a long time because they are both very useful. Laptops (2) _________  completely changed our lives since their invention, but smartphones have also (3) _________  they way we work and study. For example, it’s fun (4) _________  study with educational apps on smartphones. They allow students (5) _________ (6) _________  and communicate at the same time. It’s really difficult for </a:t>
            </a:r>
            <a:r>
              <a:rPr lang="en-US" sz="2400" dirty="0" err="1">
                <a:latin typeface="Calibri" panose="020F0502020204030204" pitchFamily="34" charset="0"/>
                <a:cs typeface="Calibri" panose="020F0502020204030204" pitchFamily="34" charset="0"/>
              </a:rPr>
              <a:t>Phong</a:t>
            </a:r>
            <a:r>
              <a:rPr lang="en-US" sz="2400" dirty="0">
                <a:latin typeface="Calibri" panose="020F0502020204030204" pitchFamily="34" charset="0"/>
                <a:cs typeface="Calibri" panose="020F0502020204030204" pitchFamily="34" charset="0"/>
              </a:rPr>
              <a:t> to choose between the two.</a:t>
            </a:r>
          </a:p>
        </p:txBody>
      </p:sp>
      <p:sp>
        <p:nvSpPr>
          <p:cNvPr id="10" name="TextBox 9">
            <a:extLst>
              <a:ext uri="{FF2B5EF4-FFF2-40B4-BE49-F238E27FC236}">
                <a16:creationId xmlns:a16="http://schemas.microsoft.com/office/drawing/2014/main" id="{2EF89728-D1DD-4BA2-8805-FB74427EE76B}"/>
              </a:ext>
            </a:extLst>
          </p:cNvPr>
          <p:cNvSpPr txBox="1"/>
          <p:nvPr/>
        </p:nvSpPr>
        <p:spPr>
          <a:xfrm>
            <a:off x="1719943" y="1007929"/>
            <a:ext cx="7981903" cy="830997"/>
          </a:xfrm>
          <a:prstGeom prst="rect">
            <a:avLst/>
          </a:prstGeom>
          <a:noFill/>
        </p:spPr>
        <p:txBody>
          <a:bodyPr wrap="square">
            <a:spAutoFit/>
          </a:bodyPr>
          <a:lstStyle/>
          <a:p>
            <a:pPr marL="0" marR="0">
              <a:spcBef>
                <a:spcPts val="0"/>
              </a:spcBef>
              <a:spcAft>
                <a:spcPts val="0"/>
              </a:spcAft>
            </a:pPr>
            <a:r>
              <a:rPr lang="en-US" sz="2400" b="1" dirty="0">
                <a:solidFill>
                  <a:srgbClr val="F26532"/>
                </a:solidFill>
                <a:effectLst/>
                <a:latin typeface="Arial" panose="020B0604020202020204" pitchFamily="34" charset="0"/>
                <a:ea typeface="Calibri" panose="020F0502020204030204" pitchFamily="34" charset="0"/>
                <a:cs typeface="Arial" panose="020B0604020202020204" pitchFamily="34" charset="0"/>
              </a:rPr>
              <a:t>Fill in the gap in the summary of the conversation with ONE word from activity 1.</a:t>
            </a:r>
            <a:endParaRPr lang="en-US" sz="2400" dirty="0">
              <a:solidFill>
                <a:srgbClr val="F2653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Rectangle 1">
            <a:extLst>
              <a:ext uri="{FF2B5EF4-FFF2-40B4-BE49-F238E27FC236}">
                <a16:creationId xmlns:a16="http://schemas.microsoft.com/office/drawing/2014/main" id="{BEDB7E3A-2A24-4C55-B825-4A2A65E5CCA2}"/>
              </a:ext>
            </a:extLst>
          </p:cNvPr>
          <p:cNvSpPr/>
          <p:nvPr/>
        </p:nvSpPr>
        <p:spPr>
          <a:xfrm>
            <a:off x="7720646" y="2709119"/>
            <a:ext cx="1262743" cy="3156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rPr>
              <a:t>for</a:t>
            </a:r>
          </a:p>
        </p:txBody>
      </p:sp>
      <p:sp>
        <p:nvSpPr>
          <p:cNvPr id="9" name="Rectangle 8">
            <a:extLst>
              <a:ext uri="{FF2B5EF4-FFF2-40B4-BE49-F238E27FC236}">
                <a16:creationId xmlns:a16="http://schemas.microsoft.com/office/drawing/2014/main" id="{032DF824-49ED-4A7E-8916-7880763EFC91}"/>
              </a:ext>
            </a:extLst>
          </p:cNvPr>
          <p:cNvSpPr/>
          <p:nvPr/>
        </p:nvSpPr>
        <p:spPr>
          <a:xfrm>
            <a:off x="8207830" y="3049829"/>
            <a:ext cx="1262743" cy="3156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rPr>
              <a:t>have</a:t>
            </a:r>
          </a:p>
        </p:txBody>
      </p:sp>
      <p:sp>
        <p:nvSpPr>
          <p:cNvPr id="11" name="Rectangle 10">
            <a:extLst>
              <a:ext uri="{FF2B5EF4-FFF2-40B4-BE49-F238E27FC236}">
                <a16:creationId xmlns:a16="http://schemas.microsoft.com/office/drawing/2014/main" id="{AA6C686C-DBA2-4D05-99F8-CC50A1926856}"/>
              </a:ext>
            </a:extLst>
          </p:cNvPr>
          <p:cNvSpPr/>
          <p:nvPr/>
        </p:nvSpPr>
        <p:spPr>
          <a:xfrm>
            <a:off x="3570513" y="3789429"/>
            <a:ext cx="1262743" cy="3156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rPr>
              <a:t>changed</a:t>
            </a:r>
          </a:p>
        </p:txBody>
      </p:sp>
      <p:sp>
        <p:nvSpPr>
          <p:cNvPr id="16" name="Rectangle 15">
            <a:extLst>
              <a:ext uri="{FF2B5EF4-FFF2-40B4-BE49-F238E27FC236}">
                <a16:creationId xmlns:a16="http://schemas.microsoft.com/office/drawing/2014/main" id="{EDA975D6-0F19-4018-BCFF-B2413B360E49}"/>
              </a:ext>
            </a:extLst>
          </p:cNvPr>
          <p:cNvSpPr/>
          <p:nvPr/>
        </p:nvSpPr>
        <p:spPr>
          <a:xfrm>
            <a:off x="4833256" y="4503972"/>
            <a:ext cx="1262743" cy="3156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rPr>
              <a:t>to</a:t>
            </a:r>
          </a:p>
        </p:txBody>
      </p:sp>
      <p:sp>
        <p:nvSpPr>
          <p:cNvPr id="17" name="Rectangle 16">
            <a:extLst>
              <a:ext uri="{FF2B5EF4-FFF2-40B4-BE49-F238E27FC236}">
                <a16:creationId xmlns:a16="http://schemas.microsoft.com/office/drawing/2014/main" id="{D5FBDB72-5645-41EC-AB01-8EF615350239}"/>
              </a:ext>
            </a:extLst>
          </p:cNvPr>
          <p:cNvSpPr/>
          <p:nvPr/>
        </p:nvSpPr>
        <p:spPr>
          <a:xfrm>
            <a:off x="3294265" y="4147651"/>
            <a:ext cx="1262743" cy="3156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rPr>
              <a:t>to</a:t>
            </a:r>
          </a:p>
        </p:txBody>
      </p:sp>
      <p:sp>
        <p:nvSpPr>
          <p:cNvPr id="18" name="Rectangle 17">
            <a:extLst>
              <a:ext uri="{FF2B5EF4-FFF2-40B4-BE49-F238E27FC236}">
                <a16:creationId xmlns:a16="http://schemas.microsoft.com/office/drawing/2014/main" id="{B553100C-CA2D-49CB-9F59-5C14DD1347A1}"/>
              </a:ext>
            </a:extLst>
          </p:cNvPr>
          <p:cNvSpPr/>
          <p:nvPr/>
        </p:nvSpPr>
        <p:spPr>
          <a:xfrm>
            <a:off x="6651172" y="4503972"/>
            <a:ext cx="1262743" cy="3156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rPr>
              <a:t>learn</a:t>
            </a:r>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70755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5682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1421976" y="38588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5682343" y="1347835"/>
            <a:ext cx="610688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5691583" y="2362959"/>
            <a:ext cx="6097646"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Vocabulary</a:t>
            </a:r>
            <a:endParaRPr lang="en-GB" dirty="0">
              <a:solidFill>
                <a:srgbClr val="006673"/>
              </a:solidFill>
            </a:endParaRPr>
          </a:p>
        </p:txBody>
      </p:sp>
      <p:cxnSp>
        <p:nvCxnSpPr>
          <p:cNvPr id="28" name="Curved Connector 27"/>
          <p:cNvCxnSpPr/>
          <p:nvPr/>
        </p:nvCxnSpPr>
        <p:spPr>
          <a:xfrm>
            <a:off x="3364904" y="1950241"/>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868547"/>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3372709" y="4245652"/>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59984" y="538216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682343" y="5874236"/>
            <a:ext cx="6106886"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1</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21" name="Rectangle 20">
            <a:extLst>
              <a:ext uri="{FF2B5EF4-FFF2-40B4-BE49-F238E27FC236}">
                <a16:creationId xmlns:a16="http://schemas.microsoft.com/office/drawing/2014/main" id="{E02C7904-C5F4-4A07-9165-7B63FB450030}"/>
              </a:ext>
            </a:extLst>
          </p:cNvPr>
          <p:cNvSpPr/>
          <p:nvPr/>
        </p:nvSpPr>
        <p:spPr>
          <a:xfrm>
            <a:off x="5682343" y="3341707"/>
            <a:ext cx="6106886" cy="223339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dirty="0">
                <a:solidFill>
                  <a:srgbClr val="006673"/>
                </a:solidFill>
                <a:effectLst/>
                <a:ea typeface="Calibri" panose="020F0502020204030204" pitchFamily="34" charset="0"/>
              </a:rPr>
              <a:t>Activity</a:t>
            </a:r>
            <a:r>
              <a:rPr lang="vi-VN" dirty="0">
                <a:solidFill>
                  <a:srgbClr val="006673"/>
                </a:solidFill>
                <a:effectLst/>
                <a:ea typeface="Calibri" panose="020F0502020204030204" pitchFamily="34" charset="0"/>
              </a:rPr>
              <a:t> 1: </a:t>
            </a:r>
            <a:r>
              <a:rPr lang="vi-VN"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Listen</a:t>
            </a:r>
            <a:r>
              <a:rPr lang="en-US"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 and</a:t>
            </a:r>
            <a:r>
              <a:rPr lang="vi-VN"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 read</a:t>
            </a:r>
            <a:r>
              <a:rPr lang="en-US"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dirty="0">
                <a:solidFill>
                  <a:srgbClr val="006673"/>
                </a:solidFill>
                <a:effectLst/>
                <a:ea typeface="Calibri" panose="020F0502020204030204" pitchFamily="34" charset="0"/>
              </a:rPr>
              <a:t>Activity 2</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Read the conversation again and answer the following questions. </a:t>
            </a:r>
          </a:p>
          <a:p>
            <a:pPr marL="0" marR="0">
              <a:spcBef>
                <a:spcPts val="0"/>
              </a:spcBef>
              <a:spcAft>
                <a:spcPts val="0"/>
              </a:spcAft>
            </a:pPr>
            <a:r>
              <a:rPr lang="en-US" dirty="0">
                <a:solidFill>
                  <a:srgbClr val="006673"/>
                </a:solidFill>
                <a:effectLst/>
                <a:ea typeface="Calibri" panose="020F0502020204030204" pitchFamily="34" charset="0"/>
              </a:rPr>
              <a:t>Activity 3</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Find three nouns and three adjectives in the conversation in activity 1 to talk about inventions. Follow the example.</a:t>
            </a:r>
          </a:p>
          <a:p>
            <a:pPr marL="0" marR="0">
              <a:spcBef>
                <a:spcPts val="0"/>
              </a:spcBef>
              <a:spcAft>
                <a:spcPts val="0"/>
              </a:spcAft>
            </a:pPr>
            <a:r>
              <a:rPr lang="en-US" dirty="0">
                <a:solidFill>
                  <a:srgbClr val="006673"/>
                </a:solidFill>
                <a:effectLst/>
                <a:ea typeface="Calibri" panose="020F0502020204030204" pitchFamily="34" charset="0"/>
              </a:rPr>
              <a:t>Activity 4</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Fill in the gap in the summary of the conversation with ONE word from activity 1.</a:t>
            </a:r>
          </a:p>
        </p:txBody>
      </p:sp>
    </p:spTree>
    <p:extLst>
      <p:ext uri="{BB962C8B-B14F-4D97-AF65-F5344CB8AC3E}">
        <p14:creationId xmlns:p14="http://schemas.microsoft.com/office/powerpoint/2010/main" val="109178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480457" y="2123749"/>
            <a:ext cx="9383486" cy="1200329"/>
          </a:xfrm>
          <a:prstGeom prst="rect">
            <a:avLst/>
          </a:prstGeom>
          <a:noFill/>
        </p:spPr>
        <p:txBody>
          <a:bodyPr wrap="square">
            <a:spAutoFit/>
          </a:bodyPr>
          <a:lstStyle/>
          <a:p>
            <a:pPr marL="584200" indent="-457200">
              <a:buFont typeface="Arial" panose="020B0604020202020204" pitchFamily="34" charset="0"/>
              <a:buChar char="•"/>
            </a:pPr>
            <a:r>
              <a:rPr lang="en-US" sz="3600" dirty="0"/>
              <a:t>Gain an overview about the topic </a:t>
            </a:r>
            <a:r>
              <a:rPr lang="en-US" sz="3600" i="1" dirty="0"/>
              <a:t>Inventions.</a:t>
            </a:r>
            <a:endParaRPr lang="en-US" sz="3600" dirty="0"/>
          </a:p>
          <a:p>
            <a:pPr marL="584200" indent="-457200">
              <a:buFont typeface="Arial" panose="020B0604020202020204" pitchFamily="34" charset="0"/>
              <a:buChar char="•"/>
            </a:pPr>
            <a:r>
              <a:rPr lang="en-US" sz="3600" dirty="0"/>
              <a:t>Memorize vocabulary to talk about </a:t>
            </a:r>
            <a:r>
              <a:rPr lang="en-US" sz="3600" i="1" dirty="0"/>
              <a:t>Inventions.</a:t>
            </a:r>
            <a:endParaRPr lang="en-US" sz="3600" dirty="0"/>
          </a:p>
        </p:txBody>
      </p:sp>
    </p:spTree>
    <p:extLst>
      <p:ext uri="{BB962C8B-B14F-4D97-AF65-F5344CB8AC3E}">
        <p14:creationId xmlns:p14="http://schemas.microsoft.com/office/powerpoint/2010/main" val="330587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82037" y="2055511"/>
            <a:ext cx="8584082" cy="646331"/>
          </a:xfrm>
          <a:prstGeom prst="rect">
            <a:avLst/>
          </a:prstGeom>
          <a:noFill/>
        </p:spPr>
        <p:txBody>
          <a:bodyPr wrap="square">
            <a:spAutoFit/>
          </a:bodyPr>
          <a:lstStyle/>
          <a:p>
            <a:pPr lvl="0"/>
            <a:r>
              <a:rPr lang="en-US" sz="3600" dirty="0"/>
              <a:t>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541240" y="2524837"/>
            <a:ext cx="9496874"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Gain an overview about the topic </a:t>
            </a:r>
            <a:r>
              <a:rPr lang="en-US" sz="2800" i="1" dirty="0"/>
              <a:t>Inventions for education.</a:t>
            </a:r>
            <a:endParaRPr lang="en-US" sz="2800" dirty="0"/>
          </a:p>
          <a:p>
            <a:pPr marL="457200" indent="-457200">
              <a:buFont typeface="Courier New" panose="02070309020205020404" pitchFamily="49" charset="0"/>
              <a:buChar char="o"/>
            </a:pPr>
            <a:r>
              <a:rPr lang="en-US" sz="2800" dirty="0"/>
              <a:t>Memorize vocabulary to talk about inventions for education.</a:t>
            </a: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70755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5682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1421976" y="38588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5682344" y="1450949"/>
            <a:ext cx="6106884"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5682343" y="2371031"/>
            <a:ext cx="6106885"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Vocabulary</a:t>
            </a:r>
            <a:endParaRPr lang="en-GB" dirty="0">
              <a:solidFill>
                <a:srgbClr val="006673"/>
              </a:solidFill>
            </a:endParaRPr>
          </a:p>
        </p:txBody>
      </p:sp>
      <p:sp>
        <p:nvSpPr>
          <p:cNvPr id="27" name="Rectangle 26"/>
          <p:cNvSpPr/>
          <p:nvPr/>
        </p:nvSpPr>
        <p:spPr>
          <a:xfrm>
            <a:off x="5682343" y="3341707"/>
            <a:ext cx="6106886" cy="223339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dirty="0">
                <a:solidFill>
                  <a:srgbClr val="006673"/>
                </a:solidFill>
                <a:effectLst/>
                <a:ea typeface="Calibri" panose="020F0502020204030204" pitchFamily="34" charset="0"/>
              </a:rPr>
              <a:t>Activity</a:t>
            </a:r>
            <a:r>
              <a:rPr lang="vi-VN" dirty="0">
                <a:solidFill>
                  <a:srgbClr val="006673"/>
                </a:solidFill>
                <a:effectLst/>
                <a:ea typeface="Calibri" panose="020F0502020204030204" pitchFamily="34" charset="0"/>
              </a:rPr>
              <a:t> 1: </a:t>
            </a:r>
            <a:r>
              <a:rPr lang="vi-VN"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Listen</a:t>
            </a:r>
            <a:r>
              <a:rPr lang="en-US"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 and</a:t>
            </a:r>
            <a:r>
              <a:rPr lang="vi-VN"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 read</a:t>
            </a:r>
            <a:r>
              <a:rPr lang="en-US" dirty="0">
                <a:solidFill>
                  <a:srgbClr val="006673"/>
                </a:solidFill>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dirty="0">
                <a:solidFill>
                  <a:srgbClr val="006673"/>
                </a:solidFill>
                <a:effectLst/>
                <a:ea typeface="Calibri" panose="020F0502020204030204" pitchFamily="34" charset="0"/>
              </a:rPr>
              <a:t>Activity 2</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Read the conversation again and answer the following questions. </a:t>
            </a:r>
          </a:p>
          <a:p>
            <a:pPr marL="0" marR="0">
              <a:spcBef>
                <a:spcPts val="0"/>
              </a:spcBef>
              <a:spcAft>
                <a:spcPts val="0"/>
              </a:spcAft>
            </a:pPr>
            <a:r>
              <a:rPr lang="en-US" dirty="0">
                <a:solidFill>
                  <a:srgbClr val="006673"/>
                </a:solidFill>
                <a:effectLst/>
                <a:ea typeface="Calibri" panose="020F0502020204030204" pitchFamily="34" charset="0"/>
              </a:rPr>
              <a:t>Activity 3</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Find three nouns and three adjectives in the conversation in activity 1 to talk about inventions. Follow the example.</a:t>
            </a:r>
          </a:p>
          <a:p>
            <a:pPr marL="0" marR="0">
              <a:spcBef>
                <a:spcPts val="0"/>
              </a:spcBef>
              <a:spcAft>
                <a:spcPts val="0"/>
              </a:spcAft>
            </a:pPr>
            <a:r>
              <a:rPr lang="en-US" dirty="0">
                <a:solidFill>
                  <a:srgbClr val="006673"/>
                </a:solidFill>
                <a:effectLst/>
                <a:ea typeface="Calibri" panose="020F0502020204030204" pitchFamily="34" charset="0"/>
              </a:rPr>
              <a:t>Activity 4</a:t>
            </a:r>
            <a:r>
              <a:rPr lang="vi-VN" dirty="0">
                <a:solidFill>
                  <a:srgbClr val="006673"/>
                </a:solidFill>
                <a:effectLst/>
                <a:ea typeface="Calibri" panose="020F0502020204030204" pitchFamily="34" charset="0"/>
              </a:rPr>
              <a:t>: </a:t>
            </a:r>
            <a:r>
              <a:rPr lang="en-US" dirty="0">
                <a:solidFill>
                  <a:srgbClr val="006673"/>
                </a:solidFill>
                <a:effectLst/>
                <a:ea typeface="Calibri" panose="020F0502020204030204" pitchFamily="34" charset="0"/>
              </a:rPr>
              <a:t>Fill in the gap in the summary of the conversation with ONE word from activity 1.</a:t>
            </a:r>
          </a:p>
        </p:txBody>
      </p:sp>
      <p:cxnSp>
        <p:nvCxnSpPr>
          <p:cNvPr id="28" name="Curved Connector 27"/>
          <p:cNvCxnSpPr/>
          <p:nvPr/>
        </p:nvCxnSpPr>
        <p:spPr>
          <a:xfrm>
            <a:off x="3364904" y="1950241"/>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868547"/>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3372709" y="4245652"/>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59984" y="538216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682343" y="5874235"/>
            <a:ext cx="6106886" cy="56748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1</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70755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8" y="1663684"/>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1</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Tree>
    <p:extLst>
      <p:ext uri="{BB962C8B-B14F-4D97-AF65-F5344CB8AC3E}">
        <p14:creationId xmlns:p14="http://schemas.microsoft.com/office/powerpoint/2010/main" val="183621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a:solidFill>
                  <a:srgbClr val="0FB7BD"/>
                </a:solidFill>
              </a:rPr>
              <a:t>Guessing game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Rounded Rectangle 8"/>
          <p:cNvSpPr/>
          <p:nvPr/>
        </p:nvSpPr>
        <p:spPr>
          <a:xfrm>
            <a:off x="3146739" y="1906073"/>
            <a:ext cx="6065949" cy="3065172"/>
          </a:xfrm>
          <a:prstGeom prst="roundRect">
            <a:avLst/>
          </a:prstGeom>
          <a:ln>
            <a:solidFill>
              <a:srgbClr val="2C524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Ảnh</a:t>
            </a:r>
            <a:r>
              <a:rPr lang="en-US" dirty="0"/>
              <a:t> minh </a:t>
            </a:r>
            <a:r>
              <a:rPr lang="en-US" dirty="0" err="1"/>
              <a:t>họa</a:t>
            </a:r>
            <a:endParaRPr lang="en-US" dirty="0"/>
          </a:p>
        </p:txBody>
      </p:sp>
      <p:sp>
        <p:nvSpPr>
          <p:cNvPr id="4" name="Rectangle 3"/>
          <p:cNvSpPr/>
          <p:nvPr/>
        </p:nvSpPr>
        <p:spPr>
          <a:xfrm>
            <a:off x="2539697" y="5094153"/>
            <a:ext cx="7280031" cy="646331"/>
          </a:xfrm>
          <a:prstGeom prst="rect">
            <a:avLst/>
          </a:prstGeom>
        </p:spPr>
        <p:txBody>
          <a:bodyPr wrap="square">
            <a:spAutoFit/>
          </a:bodyPr>
          <a:lstStyle/>
          <a:p>
            <a:pPr algn="ctr"/>
            <a:r>
              <a:rPr lang="en-US" sz="3600" b="1" dirty="0"/>
              <a:t>What invention?</a:t>
            </a:r>
          </a:p>
        </p:txBody>
      </p:sp>
      <p:pic>
        <p:nvPicPr>
          <p:cNvPr id="7" name="Picture 6" descr="Diagram&#10;&#10;Description automatically generated">
            <a:extLst>
              <a:ext uri="{FF2B5EF4-FFF2-40B4-BE49-F238E27FC236}">
                <a16:creationId xmlns:a16="http://schemas.microsoft.com/office/drawing/2014/main" id="{5F8B326E-F3E9-4BE2-8B43-CC646AFBF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328" y="1996474"/>
            <a:ext cx="5660768" cy="2884369"/>
          </a:xfrm>
          <a:prstGeom prst="rect">
            <a:avLst/>
          </a:prstGeom>
        </p:spPr>
      </p:pic>
    </p:spTree>
    <p:extLst>
      <p:ext uri="{BB962C8B-B14F-4D97-AF65-F5344CB8AC3E}">
        <p14:creationId xmlns:p14="http://schemas.microsoft.com/office/powerpoint/2010/main" val="415879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70755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5682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5" name="Rectangle 24"/>
          <p:cNvSpPr/>
          <p:nvPr/>
        </p:nvSpPr>
        <p:spPr>
          <a:xfrm>
            <a:off x="6477633" y="1663685"/>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15470" y="2553122"/>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Vocabulary</a:t>
            </a:r>
            <a:endParaRPr lang="en-GB" dirty="0">
              <a:solidFill>
                <a:srgbClr val="006673"/>
              </a:solidFill>
            </a:endParaRPr>
          </a:p>
        </p:txBody>
      </p:sp>
      <p:cxnSp>
        <p:nvCxnSpPr>
          <p:cNvPr id="28" name="Curved Connector 27"/>
          <p:cNvCxnSpPr/>
          <p:nvPr/>
        </p:nvCxnSpPr>
        <p:spPr>
          <a:xfrm>
            <a:off x="3364904" y="1950241"/>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1</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Tree>
    <p:extLst>
      <p:ext uri="{BB962C8B-B14F-4D97-AF65-F5344CB8AC3E}">
        <p14:creationId xmlns:p14="http://schemas.microsoft.com/office/powerpoint/2010/main" val="48508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sp>
        <p:nvSpPr>
          <p:cNvPr id="7" name="Google Shape;1881;p31"/>
          <p:cNvSpPr txBox="1">
            <a:spLocks/>
          </p:cNvSpPr>
          <p:nvPr/>
        </p:nvSpPr>
        <p:spPr>
          <a:xfrm>
            <a:off x="1101747" y="1683988"/>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F26532"/>
                </a:solidFill>
              </a:rPr>
              <a:t>Invent (v)</a:t>
            </a:r>
            <a:endParaRPr lang="en-US" sz="4800" dirty="0">
              <a:cs typeface="Calibri" panose="020F0502020204030204" pitchFamily="34" charset="0"/>
            </a:endParaRPr>
          </a:p>
        </p:txBody>
      </p:sp>
      <p:sp>
        <p:nvSpPr>
          <p:cNvPr id="12" name="Rectangle 11"/>
          <p:cNvSpPr/>
          <p:nvPr/>
        </p:nvSpPr>
        <p:spPr>
          <a:xfrm>
            <a:off x="1783976" y="4319374"/>
            <a:ext cx="5165288" cy="954107"/>
          </a:xfrm>
          <a:prstGeom prst="rect">
            <a:avLst/>
          </a:prstGeom>
        </p:spPr>
        <p:txBody>
          <a:bodyPr wrap="square">
            <a:spAutoFit/>
          </a:bodyPr>
          <a:lstStyle/>
          <a:p>
            <a:r>
              <a:rPr lang="en-US" sz="2800" dirty="0">
                <a:solidFill>
                  <a:srgbClr val="333333"/>
                </a:solidFill>
              </a:rPr>
              <a:t>to produce or design something that has not existed before</a:t>
            </a:r>
            <a:endParaRPr lang="en-US" sz="2800" dirty="0"/>
          </a:p>
        </p:txBody>
      </p:sp>
      <p:sp>
        <p:nvSpPr>
          <p:cNvPr id="2" name="Rectangle 1"/>
          <p:cNvSpPr/>
          <p:nvPr/>
        </p:nvSpPr>
        <p:spPr>
          <a:xfrm>
            <a:off x="2871566" y="2771761"/>
            <a:ext cx="1691489" cy="523220"/>
          </a:xfrm>
          <a:prstGeom prst="rect">
            <a:avLst/>
          </a:prstGeom>
        </p:spPr>
        <p:txBody>
          <a:bodyPr wrap="none">
            <a:spAutoFit/>
          </a:bodyPr>
          <a:lstStyle/>
          <a:p>
            <a:pPr algn="ctr"/>
            <a:r>
              <a:rPr lang="vi-VN" sz="2800" b="1" dirty="0">
                <a:solidFill>
                  <a:srgbClr val="38AFB8"/>
                </a:solidFill>
                <a:effectLst/>
                <a:ea typeface="Calibri" panose="020F0502020204030204" pitchFamily="34" charset="0"/>
              </a:rPr>
              <a:t>/ɪnˈvent/</a:t>
            </a:r>
            <a:r>
              <a:rPr lang="en-US" sz="2800" b="1" dirty="0">
                <a:solidFill>
                  <a:srgbClr val="38AFB8"/>
                </a:solidFill>
                <a:effectLst/>
                <a:ea typeface="Calibri" panose="020F0502020204030204" pitchFamily="34" charset="0"/>
              </a:rPr>
              <a:t> </a:t>
            </a:r>
            <a:endParaRPr lang="en-US" sz="2800" b="1" dirty="0">
              <a:solidFill>
                <a:srgbClr val="38AFB8"/>
              </a:solidFill>
            </a:endParaRPr>
          </a:p>
        </p:txBody>
      </p:sp>
      <p:pic>
        <p:nvPicPr>
          <p:cNvPr id="4" name="invent__us_1">
            <a:hlinkClick r:id="" action="ppaction://media"/>
            <a:extLst>
              <a:ext uri="{FF2B5EF4-FFF2-40B4-BE49-F238E27FC236}">
                <a16:creationId xmlns:a16="http://schemas.microsoft.com/office/drawing/2014/main" id="{9D02EFB6-894A-402D-A1FD-6E937B7BE0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97382" y="3356445"/>
            <a:ext cx="639855" cy="639855"/>
          </a:xfrm>
          <a:prstGeom prst="rect">
            <a:avLst/>
          </a:prstGeom>
        </p:spPr>
      </p:pic>
      <p:pic>
        <p:nvPicPr>
          <p:cNvPr id="6" name="Picture 5" descr="A picture containing person, indoor&#10;&#10;Description automatically generated">
            <a:extLst>
              <a:ext uri="{FF2B5EF4-FFF2-40B4-BE49-F238E27FC236}">
                <a16:creationId xmlns:a16="http://schemas.microsoft.com/office/drawing/2014/main" id="{FBDD28CD-9201-4898-8E32-25C86C5752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9264" y="2034587"/>
            <a:ext cx="4541990" cy="3116941"/>
          </a:xfrm>
          <a:prstGeom prst="rect">
            <a:avLst/>
          </a:prstGeom>
        </p:spPr>
      </p:pic>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a:t>
            </a:r>
          </a:p>
        </p:txBody>
      </p:sp>
      <p:sp>
        <p:nvSpPr>
          <p:cNvPr id="7" name="Google Shape;1881;p31"/>
          <p:cNvSpPr txBox="1">
            <a:spLocks/>
          </p:cNvSpPr>
          <p:nvPr/>
        </p:nvSpPr>
        <p:spPr>
          <a:xfrm>
            <a:off x="864872" y="1463090"/>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F26532"/>
                </a:solidFill>
              </a:rPr>
              <a:t>Improve (v)</a:t>
            </a:r>
            <a:endParaRPr lang="en-US" sz="4800" dirty="0">
              <a:cs typeface="Calibri" panose="020F0502020204030204" pitchFamily="34" charset="0"/>
            </a:endParaRPr>
          </a:p>
        </p:txBody>
      </p:sp>
      <p:sp>
        <p:nvSpPr>
          <p:cNvPr id="12" name="Rectangle 11"/>
          <p:cNvSpPr/>
          <p:nvPr/>
        </p:nvSpPr>
        <p:spPr>
          <a:xfrm>
            <a:off x="1458685" y="4174233"/>
            <a:ext cx="5142235" cy="1384995"/>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to become better than before;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to make something/somebody better than before</a:t>
            </a:r>
            <a:endParaRPr lang="en-US" sz="2800" dirty="0">
              <a:latin typeface="Calibri" panose="020F0502020204030204" pitchFamily="34" charset="0"/>
              <a:cs typeface="Calibri" panose="020F0502020204030204" pitchFamily="34" charset="0"/>
            </a:endParaRPr>
          </a:p>
        </p:txBody>
      </p:sp>
      <p:sp>
        <p:nvSpPr>
          <p:cNvPr id="2" name="Rectangle 1"/>
          <p:cNvSpPr/>
          <p:nvPr/>
        </p:nvSpPr>
        <p:spPr>
          <a:xfrm>
            <a:off x="2586601" y="2527002"/>
            <a:ext cx="1787669" cy="523220"/>
          </a:xfrm>
          <a:prstGeom prst="rect">
            <a:avLst/>
          </a:prstGeom>
        </p:spPr>
        <p:txBody>
          <a:bodyPr wrap="none">
            <a:spAutoFit/>
          </a:bodyPr>
          <a:lstStyle/>
          <a:p>
            <a:pPr algn="ctr"/>
            <a:r>
              <a:rPr lang="vi-VN" sz="2800" b="1" dirty="0">
                <a:solidFill>
                  <a:srgbClr val="38AFB8"/>
                </a:solidFill>
                <a:effectLst/>
                <a:latin typeface="Calibri" panose="020F0502020204030204" pitchFamily="34" charset="0"/>
                <a:ea typeface="Calibri" panose="020F0502020204030204" pitchFamily="34" charset="0"/>
                <a:cs typeface="Calibri" panose="020F0502020204030204" pitchFamily="34" charset="0"/>
              </a:rPr>
              <a:t>/ɪmˈpruːv/</a:t>
            </a:r>
            <a:endParaRPr lang="en-US" sz="2800" b="1" dirty="0">
              <a:solidFill>
                <a:srgbClr val="38AFB8"/>
              </a:solidFill>
              <a:latin typeface="Calibri" panose="020F0502020204030204" pitchFamily="34" charset="0"/>
              <a:cs typeface="Calibri" panose="020F0502020204030204" pitchFamily="34" charset="0"/>
            </a:endParaRPr>
          </a:p>
        </p:txBody>
      </p:sp>
      <p:pic>
        <p:nvPicPr>
          <p:cNvPr id="4" name="improve__gb_3">
            <a:hlinkClick r:id="" action="ppaction://media"/>
            <a:extLst>
              <a:ext uri="{FF2B5EF4-FFF2-40B4-BE49-F238E27FC236}">
                <a16:creationId xmlns:a16="http://schemas.microsoft.com/office/drawing/2014/main" id="{A5BE9F4A-76FA-44CB-9ECE-523DB4BE49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4751" y="3337630"/>
            <a:ext cx="549195" cy="549195"/>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C3D88714-C437-4FA5-B98C-C32B0C1BB3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8075" y="2252641"/>
            <a:ext cx="5438348" cy="2719174"/>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2705</TotalTime>
  <Words>1087</Words>
  <PresentationFormat>Widescreen</PresentationFormat>
  <Paragraphs>186</Paragraphs>
  <Slides>24</Slides>
  <Notes>10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Bookman Old Style</vt:lpstr>
      <vt:lpstr>Calibri</vt:lpstr>
      <vt:lpstr>Calibri Light</vt:lpstr>
      <vt:lpstr>Courier New</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2022-01-18T04:06:55Z</dcterms:modified>
</cp:coreProperties>
</file>