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04" r:id="rId2"/>
    <p:sldId id="405" r:id="rId3"/>
    <p:sldId id="406" r:id="rId4"/>
    <p:sldId id="407" r:id="rId5"/>
    <p:sldId id="408" r:id="rId6"/>
    <p:sldId id="409" r:id="rId7"/>
    <p:sldId id="385" r:id="rId8"/>
  </p:sldIdLst>
  <p:sldSz cx="12188825" cy="6858000"/>
  <p:notesSz cx="6858000" cy="9144000"/>
  <p:defaultTex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3B"/>
    <a:srgbClr val="B75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636" y="-60"/>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A6634-C256-4E54-B045-0FC968CE322C}" type="datetimeFigureOut">
              <a:rPr lang="vi-VN" smtClean="0"/>
              <a:pPr/>
              <a:t>01/11/2021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9D81D-7D9F-44D6-A978-01A67BB375E2}" type="slidenum">
              <a:rPr lang="vi-VN" smtClean="0"/>
              <a:pPr/>
              <a:t>‹#›</a:t>
            </a:fld>
            <a:endParaRPr lang="vi-VN"/>
          </a:p>
        </p:txBody>
      </p:sp>
    </p:spTree>
    <p:extLst>
      <p:ext uri="{BB962C8B-B14F-4D97-AF65-F5344CB8AC3E}">
        <p14:creationId xmlns:p14="http://schemas.microsoft.com/office/powerpoint/2010/main" val="214859206"/>
      </p:ext>
    </p:extLst>
  </p:cSld>
  <p:clrMap bg1="lt1" tx1="dk1" bg2="lt2" tx2="dk2" accent1="accent1" accent2="accent2" accent3="accent3" accent4="accent4" accent5="accent5" accent6="accent6" hlink="hlink" folHlink="folHlink"/>
  <p:notesStyle>
    <a:lvl1pPr marL="0" algn="l" defTabSz="914323" rtl="0" eaLnBrk="1" latinLnBrk="0" hangingPunct="1">
      <a:defRPr sz="1200" kern="1200">
        <a:solidFill>
          <a:schemeClr val="tx1"/>
        </a:solidFill>
        <a:latin typeface="+mn-lt"/>
        <a:ea typeface="+mn-ea"/>
        <a:cs typeface="+mn-cs"/>
      </a:defRPr>
    </a:lvl1pPr>
    <a:lvl2pPr marL="457161" algn="l" defTabSz="914323" rtl="0" eaLnBrk="1" latinLnBrk="0" hangingPunct="1">
      <a:defRPr sz="1200" kern="1200">
        <a:solidFill>
          <a:schemeClr val="tx1"/>
        </a:solidFill>
        <a:latin typeface="+mn-lt"/>
        <a:ea typeface="+mn-ea"/>
        <a:cs typeface="+mn-cs"/>
      </a:defRPr>
    </a:lvl2pPr>
    <a:lvl3pPr marL="914323" algn="l" defTabSz="914323" rtl="0" eaLnBrk="1" latinLnBrk="0" hangingPunct="1">
      <a:defRPr sz="1200" kern="1200">
        <a:solidFill>
          <a:schemeClr val="tx1"/>
        </a:solidFill>
        <a:latin typeface="+mn-lt"/>
        <a:ea typeface="+mn-ea"/>
        <a:cs typeface="+mn-cs"/>
      </a:defRPr>
    </a:lvl3pPr>
    <a:lvl4pPr marL="1371485" algn="l" defTabSz="914323" rtl="0" eaLnBrk="1" latinLnBrk="0" hangingPunct="1">
      <a:defRPr sz="1200" kern="1200">
        <a:solidFill>
          <a:schemeClr val="tx1"/>
        </a:solidFill>
        <a:latin typeface="+mn-lt"/>
        <a:ea typeface="+mn-ea"/>
        <a:cs typeface="+mn-cs"/>
      </a:defRPr>
    </a:lvl4pPr>
    <a:lvl5pPr marL="1828648" algn="l" defTabSz="914323" rtl="0" eaLnBrk="1" latinLnBrk="0" hangingPunct="1">
      <a:defRPr sz="1200" kern="1200">
        <a:solidFill>
          <a:schemeClr val="tx1"/>
        </a:solidFill>
        <a:latin typeface="+mn-lt"/>
        <a:ea typeface="+mn-ea"/>
        <a:cs typeface="+mn-cs"/>
      </a:defRPr>
    </a:lvl5pPr>
    <a:lvl6pPr marL="2285809" algn="l" defTabSz="914323" rtl="0" eaLnBrk="1" latinLnBrk="0" hangingPunct="1">
      <a:defRPr sz="1200" kern="1200">
        <a:solidFill>
          <a:schemeClr val="tx1"/>
        </a:solidFill>
        <a:latin typeface="+mn-lt"/>
        <a:ea typeface="+mn-ea"/>
        <a:cs typeface="+mn-cs"/>
      </a:defRPr>
    </a:lvl6pPr>
    <a:lvl7pPr marL="2742971" algn="l" defTabSz="914323" rtl="0" eaLnBrk="1" latinLnBrk="0" hangingPunct="1">
      <a:defRPr sz="1200" kern="1200">
        <a:solidFill>
          <a:schemeClr val="tx1"/>
        </a:solidFill>
        <a:latin typeface="+mn-lt"/>
        <a:ea typeface="+mn-ea"/>
        <a:cs typeface="+mn-cs"/>
      </a:defRPr>
    </a:lvl7pPr>
    <a:lvl8pPr marL="3200133" algn="l" defTabSz="914323" rtl="0" eaLnBrk="1" latinLnBrk="0" hangingPunct="1">
      <a:defRPr sz="1200" kern="1200">
        <a:solidFill>
          <a:schemeClr val="tx1"/>
        </a:solidFill>
        <a:latin typeface="+mn-lt"/>
        <a:ea typeface="+mn-ea"/>
        <a:cs typeface="+mn-cs"/>
      </a:defRPr>
    </a:lvl8pPr>
    <a:lvl9pPr marL="3657296" algn="l" defTabSz="91432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426" indent="0" algn="ctr">
              <a:buNone/>
              <a:defRPr>
                <a:solidFill>
                  <a:schemeClr val="tx1">
                    <a:tint val="75000"/>
                  </a:schemeClr>
                </a:solidFill>
              </a:defRPr>
            </a:lvl2pPr>
            <a:lvl3pPr marL="1228850" indent="0" algn="ctr">
              <a:buNone/>
              <a:defRPr>
                <a:solidFill>
                  <a:schemeClr val="tx1">
                    <a:tint val="75000"/>
                  </a:schemeClr>
                </a:solidFill>
              </a:defRPr>
            </a:lvl3pPr>
            <a:lvl4pPr marL="1843276" indent="0" algn="ctr">
              <a:buNone/>
              <a:defRPr>
                <a:solidFill>
                  <a:schemeClr val="tx1">
                    <a:tint val="75000"/>
                  </a:schemeClr>
                </a:solidFill>
              </a:defRPr>
            </a:lvl4pPr>
            <a:lvl5pPr marL="2457702" indent="0" algn="ctr">
              <a:buNone/>
              <a:defRPr>
                <a:solidFill>
                  <a:schemeClr val="tx1">
                    <a:tint val="75000"/>
                  </a:schemeClr>
                </a:solidFill>
              </a:defRPr>
            </a:lvl5pPr>
            <a:lvl6pPr marL="3072128" indent="0" algn="ctr">
              <a:buNone/>
              <a:defRPr>
                <a:solidFill>
                  <a:schemeClr val="tx1">
                    <a:tint val="75000"/>
                  </a:schemeClr>
                </a:solidFill>
              </a:defRPr>
            </a:lvl6pPr>
            <a:lvl7pPr marL="3686553" indent="0" algn="ctr">
              <a:buNone/>
              <a:defRPr>
                <a:solidFill>
                  <a:schemeClr val="tx1">
                    <a:tint val="75000"/>
                  </a:schemeClr>
                </a:solidFill>
              </a:defRPr>
            </a:lvl7pPr>
            <a:lvl8pPr marL="4300979" indent="0" algn="ctr">
              <a:buNone/>
              <a:defRPr>
                <a:solidFill>
                  <a:schemeClr val="tx1">
                    <a:tint val="75000"/>
                  </a:schemeClr>
                </a:solidFill>
              </a:defRPr>
            </a:lvl8pPr>
            <a:lvl9pPr marL="4915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AF971-25D1-411E-8B62-14DAB1AB2062}"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02677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57353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40691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6048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4"/>
            <a:ext cx="10360501" cy="1362075"/>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62836" y="2906713"/>
            <a:ext cx="10360501" cy="1500187"/>
          </a:xfrm>
        </p:spPr>
        <p:txBody>
          <a:bodyPr anchor="b"/>
          <a:lstStyle>
            <a:lvl1pPr marL="0" indent="0">
              <a:buNone/>
              <a:defRPr sz="2700">
                <a:solidFill>
                  <a:schemeClr val="tx1">
                    <a:tint val="75000"/>
                  </a:schemeClr>
                </a:solidFill>
              </a:defRPr>
            </a:lvl1pPr>
            <a:lvl2pPr marL="614426" indent="0">
              <a:buNone/>
              <a:defRPr sz="2400">
                <a:solidFill>
                  <a:schemeClr val="tx1">
                    <a:tint val="75000"/>
                  </a:schemeClr>
                </a:solidFill>
              </a:defRPr>
            </a:lvl2pPr>
            <a:lvl3pPr marL="1228850" indent="0">
              <a:buNone/>
              <a:defRPr sz="2300">
                <a:solidFill>
                  <a:schemeClr val="tx1">
                    <a:tint val="75000"/>
                  </a:schemeClr>
                </a:solidFill>
              </a:defRPr>
            </a:lvl3pPr>
            <a:lvl4pPr marL="1843276" indent="0">
              <a:buNone/>
              <a:defRPr sz="1900">
                <a:solidFill>
                  <a:schemeClr val="tx1">
                    <a:tint val="75000"/>
                  </a:schemeClr>
                </a:solidFill>
              </a:defRPr>
            </a:lvl4pPr>
            <a:lvl5pPr marL="2457702" indent="0">
              <a:buNone/>
              <a:defRPr sz="1900">
                <a:solidFill>
                  <a:schemeClr val="tx1">
                    <a:tint val="75000"/>
                  </a:schemeClr>
                </a:solidFill>
              </a:defRPr>
            </a:lvl5pPr>
            <a:lvl6pPr marL="3072128" indent="0">
              <a:buNone/>
              <a:defRPr sz="1900">
                <a:solidFill>
                  <a:schemeClr val="tx1">
                    <a:tint val="75000"/>
                  </a:schemeClr>
                </a:solidFill>
              </a:defRPr>
            </a:lvl6pPr>
            <a:lvl7pPr marL="3686553" indent="0">
              <a:buNone/>
              <a:defRPr sz="1900">
                <a:solidFill>
                  <a:schemeClr val="tx1">
                    <a:tint val="75000"/>
                  </a:schemeClr>
                </a:solidFill>
              </a:defRPr>
            </a:lvl7pPr>
            <a:lvl8pPr marL="4300979" indent="0">
              <a:buNone/>
              <a:defRPr sz="1900">
                <a:solidFill>
                  <a:schemeClr val="tx1">
                    <a:tint val="75000"/>
                  </a:schemeClr>
                </a:solidFill>
              </a:defRPr>
            </a:lvl8pPr>
            <a:lvl9pPr marL="491540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AF971-25D1-411E-8B62-14DAB1AB2062}"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44660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AF971-25D1-411E-8B62-14DAB1AB2062}"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314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6"/>
            <a:ext cx="5385514"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6"/>
            <a:ext cx="5387630"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AF971-25D1-411E-8B62-14DAB1AB2062}"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61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AF971-25D1-411E-8B62-14DAB1AB2062}"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71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F971-25D1-411E-8B62-14DAB1AB2062}"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9144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0"/>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6"/>
            <a:ext cx="6813892" cy="5853113"/>
          </a:xfrm>
        </p:spPr>
        <p:txBody>
          <a:bodyPr/>
          <a:lstStyle>
            <a:lvl1pPr>
              <a:defRPr sz="4300"/>
            </a:lvl1pPr>
            <a:lvl2pPr>
              <a:defRPr sz="39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6" y="1435104"/>
            <a:ext cx="4010039" cy="46910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027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14426" indent="0">
              <a:buNone/>
              <a:defRPr sz="3900"/>
            </a:lvl2pPr>
            <a:lvl3pPr marL="1228850" indent="0">
              <a:buNone/>
              <a:defRPr sz="3200"/>
            </a:lvl3pPr>
            <a:lvl4pPr marL="1843276" indent="0">
              <a:buNone/>
              <a:defRPr sz="2700"/>
            </a:lvl4pPr>
            <a:lvl5pPr marL="2457702" indent="0">
              <a:buNone/>
              <a:defRPr sz="2700"/>
            </a:lvl5pPr>
            <a:lvl6pPr marL="3072128" indent="0">
              <a:buNone/>
              <a:defRPr sz="2700"/>
            </a:lvl6pPr>
            <a:lvl7pPr marL="3686553" indent="0">
              <a:buNone/>
              <a:defRPr sz="2700"/>
            </a:lvl7pPr>
            <a:lvl8pPr marL="4300979" indent="0">
              <a:buNone/>
              <a:defRPr sz="2700"/>
            </a:lvl8pPr>
            <a:lvl9pPr marL="4915404" indent="0">
              <a:buNone/>
              <a:defRPr sz="2700"/>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1216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2885" tIns="61443" rIns="122885" bIns="61443" rtlCol="0" anchor="ctr">
            <a:normAutofit/>
          </a:bodyPr>
          <a:lstStyle/>
          <a:p>
            <a:r>
              <a:rPr lang="en-US"/>
              <a:t>Click to edit Master title style</a:t>
            </a:r>
          </a:p>
        </p:txBody>
      </p:sp>
      <p:sp>
        <p:nvSpPr>
          <p:cNvPr id="3" name="Text Placeholder 2"/>
          <p:cNvSpPr>
            <a:spLocks noGrp="1"/>
          </p:cNvSpPr>
          <p:nvPr>
            <p:ph type="body" idx="1"/>
          </p:nvPr>
        </p:nvSpPr>
        <p:spPr>
          <a:xfrm>
            <a:off x="609441" y="1600204"/>
            <a:ext cx="10969943" cy="4525963"/>
          </a:xfrm>
          <a:prstGeom prst="rect">
            <a:avLst/>
          </a:prstGeom>
        </p:spPr>
        <p:txBody>
          <a:bodyPr vert="horz" lIns="122885" tIns="61443" rIns="122885" bIns="614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22885" tIns="61443" rIns="122885" bIns="61443" rtlCol="0" anchor="ctr"/>
          <a:lstStyle>
            <a:lvl1pPr algn="l">
              <a:defRPr sz="1600">
                <a:solidFill>
                  <a:schemeClr val="tx1">
                    <a:tint val="75000"/>
                  </a:schemeClr>
                </a:solidFill>
              </a:defRPr>
            </a:lvl1pPr>
          </a:lstStyle>
          <a:p>
            <a:fld id="{D92AF971-25D1-411E-8B62-14DAB1AB2062}" type="datetimeFigureOut">
              <a:rPr lang="en-US" smtClean="0"/>
              <a:pPr/>
              <a:t>11/1/2021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2885" tIns="61443" rIns="122885" bIns="614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2885" tIns="61443" rIns="122885" bIns="61443" rtlCol="0" anchor="ctr"/>
          <a:lstStyle>
            <a:lvl1pPr algn="r">
              <a:defRPr sz="1600">
                <a:solidFill>
                  <a:schemeClr val="tx1">
                    <a:tint val="75000"/>
                  </a:schemeClr>
                </a:solidFill>
              </a:defRPr>
            </a:lvl1pPr>
          </a:lstStyle>
          <a:p>
            <a:fld id="{3D029D7C-6DFF-4048-936F-9650D8E642D5}" type="slidenum">
              <a:rPr lang="en-US" smtClean="0"/>
              <a:pPr/>
              <a:t>‹#›</a:t>
            </a:fld>
            <a:endParaRPr lang="en-US"/>
          </a:p>
        </p:txBody>
      </p:sp>
    </p:spTree>
    <p:extLst>
      <p:ext uri="{BB962C8B-B14F-4D97-AF65-F5344CB8AC3E}">
        <p14:creationId xmlns:p14="http://schemas.microsoft.com/office/powerpoint/2010/main" val="28775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8850" rtl="0" eaLnBrk="1" latinLnBrk="0" hangingPunct="1">
        <a:spcBef>
          <a:spcPct val="0"/>
        </a:spcBef>
        <a:buNone/>
        <a:defRPr sz="5900" kern="1200">
          <a:solidFill>
            <a:schemeClr val="tx1"/>
          </a:solidFill>
          <a:latin typeface="+mj-lt"/>
          <a:ea typeface="+mj-ea"/>
          <a:cs typeface="+mj-cs"/>
        </a:defRPr>
      </a:lvl1pPr>
    </p:titleStyle>
    <p:bodyStyle>
      <a:lvl1pPr marL="460819" indent="-460819" algn="l" defTabSz="12288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443" indent="-384015" algn="l" defTabSz="122885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36064" indent="-307212" algn="l" defTabSz="12288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490"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491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339"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376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192"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2618"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kkich@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37CB51F-0495-4064-A6F2-05D768DB4C31}"/>
              </a:ext>
            </a:extLst>
          </p:cNvPr>
          <p:cNvSpPr txBox="1">
            <a:spLocks noChangeArrowheads="1"/>
          </p:cNvSpPr>
          <p:nvPr/>
        </p:nvSpPr>
        <p:spPr bwMode="auto">
          <a:xfrm>
            <a:off x="239122" y="1539876"/>
            <a:ext cx="1171058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4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VẬT LÍ 12</a:t>
            </a:r>
          </a:p>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BÀI 08</a:t>
            </a:r>
            <a:r>
              <a:rPr kumimoji="0" lang="en-US" sz="3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GIAO THOA SÓNG CƠ</a:t>
            </a:r>
            <a:endPar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a:p>
            <a:pPr marL="457200" marR="0" lvl="0" indent="-457200" algn="l" defTabSz="1228850" rtl="0" eaLnBrk="1" fontAlgn="auto" latinLnBrk="0" hangingPunct="1">
              <a:lnSpc>
                <a:spcPct val="100000"/>
              </a:lnSpc>
              <a:spcBef>
                <a:spcPct val="50000"/>
              </a:spcBef>
              <a:spcAft>
                <a:spcPts val="0"/>
              </a:spcAft>
              <a:buClrTx/>
              <a:buSzTx/>
              <a:buFont typeface="Arial" charset="0"/>
              <a:buAutoNum type="romanUcPeriod"/>
              <a:tabLst/>
              <a:defRPr/>
            </a:pP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5" name="TextBox 1">
            <a:extLst>
              <a:ext uri="{FF2B5EF4-FFF2-40B4-BE49-F238E27FC236}">
                <a16:creationId xmlns:a16="http://schemas.microsoft.com/office/drawing/2014/main" id="{C95ED802-A09A-4C50-A3A8-430306CD78D7}"/>
              </a:ext>
            </a:extLst>
          </p:cNvPr>
          <p:cNvSpPr txBox="1">
            <a:spLocks noChangeArrowheads="1"/>
          </p:cNvSpPr>
          <p:nvPr/>
        </p:nvSpPr>
        <p:spPr bwMode="auto">
          <a:xfrm>
            <a:off x="2209223" y="3668427"/>
            <a:ext cx="7770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Thầy</a:t>
            </a: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giáo</a:t>
            </a: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 Đoàn văn Doanh</a:t>
            </a:r>
            <a:endPar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THPT Nam Trực –  Nam Định</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TextBox 2">
            <a:extLst>
              <a:ext uri="{FF2B5EF4-FFF2-40B4-BE49-F238E27FC236}">
                <a16:creationId xmlns:a16="http://schemas.microsoft.com/office/drawing/2014/main" id="{3C293B7E-F945-4CCA-A6BA-BCC504300EA2}"/>
              </a:ext>
            </a:extLst>
          </p:cNvPr>
          <p:cNvSpPr txBox="1">
            <a:spLocks noChangeArrowheads="1"/>
          </p:cNvSpPr>
          <p:nvPr/>
        </p:nvSpPr>
        <p:spPr bwMode="auto">
          <a:xfrm>
            <a:off x="3122612" y="304800"/>
            <a:ext cx="64406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CLB VẬT LÝ TRƯỜNG </a:t>
            </a: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THPT NAM TRỰC - NAM ĐỊNH</a:t>
            </a:r>
            <a:endParaRPr kumimoji="0" lang="en-US" sz="2800" b="1" i="0" u="none" strike="noStrike" kern="1200" cap="none" spc="0" normalizeH="0" baseline="0" noProof="0" dirty="0">
              <a:ln>
                <a:noFill/>
              </a:ln>
              <a:solidFill>
                <a:prstClr val="white"/>
              </a:solidFill>
              <a:effectLst/>
              <a:uLnTx/>
              <a:uFillTx/>
              <a:latin typeface="Calibri"/>
              <a:ea typeface="+mn-ea"/>
              <a:cs typeface="Times New Roman" pitchFamily="18" charset="0"/>
            </a:endParaRPr>
          </a:p>
        </p:txBody>
      </p:sp>
      <p:sp>
        <p:nvSpPr>
          <p:cNvPr id="8" name="Rectangle 8">
            <a:extLst>
              <a:ext uri="{FF2B5EF4-FFF2-40B4-BE49-F238E27FC236}">
                <a16:creationId xmlns:a16="http://schemas.microsoft.com/office/drawing/2014/main" id="{140004E8-62A1-430D-9214-712736A8837C}"/>
              </a:ext>
            </a:extLst>
          </p:cNvPr>
          <p:cNvSpPr/>
          <p:nvPr/>
        </p:nvSpPr>
        <p:spPr>
          <a:xfrm>
            <a:off x="4648897" y="4902625"/>
            <a:ext cx="3388107" cy="830997"/>
          </a:xfrm>
          <a:prstGeom prst="rect">
            <a:avLst/>
          </a:prstGeom>
        </p:spPr>
        <p:txBody>
          <a:bodyPr wrap="none">
            <a:spAutoFit/>
          </a:bodyPr>
          <a:lstStyle/>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Email</a:t>
            </a:r>
            <a:r>
              <a:rPr kumimoji="0" lang="en-US" sz="2400" b="0" i="0" u="none" strike="noStrike" kern="1200" cap="none" spc="0" normalizeH="0" baseline="0" noProof="0">
                <a:ln>
                  <a:noFill/>
                </a:ln>
                <a:solidFill>
                  <a:srgbClr val="FFFF00"/>
                </a:solidFill>
                <a:effectLst/>
                <a:uLnTx/>
                <a:uFillTx/>
                <a:latin typeface="Calibri"/>
                <a:ea typeface="+mn-ea"/>
                <a:cs typeface="+mn-cs"/>
              </a:rPr>
              <a:t>: qkkich</a:t>
            </a:r>
            <a:r>
              <a:rPr kumimoji="0" lang="en-US" sz="2400" b="0" i="0" u="none" strike="noStrike" kern="1200" cap="none" spc="0" normalizeH="0" baseline="0" noProof="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a:t>
            </a:r>
            <a:r>
              <a:rPr kumimoji="0" lang="en-US" sz="2400" b="0" i="0" u="none" strike="noStrike" kern="1200" cap="none" spc="0" normalizeH="0" baseline="0" noProof="0" dirty="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gmail.com</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Phone</a:t>
            </a:r>
            <a:r>
              <a:rPr kumimoji="0" lang="en-US" sz="2400" b="0" i="0" u="none" strike="noStrike" kern="1200" cap="none" spc="0" normalizeH="0" baseline="0" noProof="0">
                <a:ln>
                  <a:noFill/>
                </a:ln>
                <a:solidFill>
                  <a:srgbClr val="FFFF00"/>
                </a:solidFill>
                <a:effectLst/>
                <a:uLnTx/>
                <a:uFillTx/>
                <a:latin typeface="Calibri"/>
                <a:ea typeface="+mn-ea"/>
                <a:cs typeface="+mn-cs"/>
              </a:rPr>
              <a:t>: 0981.120681</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28386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 descr="Giao thoa Sóng, hiện tượng Giao thoa Sóng nước, điểm Cực đại, Cực ..."/>
          <p:cNvSpPr>
            <a:spLocks noChangeAspect="1" noChangeArrowheads="1"/>
          </p:cNvSpPr>
          <p:nvPr/>
        </p:nvSpPr>
        <p:spPr bwMode="auto">
          <a:xfrm>
            <a:off x="155534" y="-144463"/>
            <a:ext cx="30472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utoShape 4" descr="Giao thoa Sóng, hiện tượng Giao thoa Sóng nước, điểm Cực đại, Cực ..."/>
          <p:cNvSpPr>
            <a:spLocks noChangeAspect="1" noChangeArrowheads="1"/>
          </p:cNvSpPr>
          <p:nvPr/>
        </p:nvSpPr>
        <p:spPr bwMode="auto">
          <a:xfrm>
            <a:off x="307895" y="7938"/>
            <a:ext cx="30472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s://sbsv.tuoitre.vn/bsv/i/s1130/2017/11/28/20171128_caokynhan_DJI_0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694" y="721757"/>
            <a:ext cx="7499541" cy="499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6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5D116-6929-419F-BCB9-0A9EE0D3CE23}"/>
              </a:ext>
            </a:extLst>
          </p:cNvPr>
          <p:cNvSpPr>
            <a:spLocks noGrp="1"/>
          </p:cNvSpPr>
          <p:nvPr>
            <p:ph idx="1"/>
          </p:nvPr>
        </p:nvSpPr>
        <p:spPr>
          <a:xfrm>
            <a:off x="150812" y="1371600"/>
            <a:ext cx="6426835" cy="2337466"/>
          </a:xfrm>
        </p:spPr>
        <p:txBody>
          <a:bodyPr>
            <a:normAutofit fontScale="77500" lnSpcReduction="20000"/>
          </a:bodyPr>
          <a:lstStyle/>
          <a:p>
            <a:pPr marL="514350" indent="-514350">
              <a:buNone/>
            </a:pPr>
            <a:r>
              <a:rPr lang="en-US" b="1" dirty="0">
                <a:solidFill>
                  <a:srgbClr val="FFFF00"/>
                </a:solidFill>
                <a:latin typeface="Times New Roman" panose="02020603050405020304" pitchFamily="18" charset="0"/>
                <a:cs typeface="Times New Roman" panose="02020603050405020304" pitchFamily="18" charset="0"/>
              </a:rPr>
              <a:t>1. Đ</a:t>
            </a:r>
            <a:r>
              <a:rPr lang="vi-VN" b="1" dirty="0">
                <a:solidFill>
                  <a:srgbClr val="FFFF00"/>
                </a:solidFill>
                <a:latin typeface="Times New Roman" panose="02020603050405020304" pitchFamily="18" charset="0"/>
                <a:cs typeface="Times New Roman" panose="02020603050405020304" pitchFamily="18" charset="0"/>
              </a:rPr>
              <a:t>ịnh nghĩa:</a:t>
            </a:r>
            <a:r>
              <a:rPr lang="en-US" b="1" dirty="0">
                <a:solidFill>
                  <a:srgbClr val="FFFF00"/>
                </a:solidFill>
                <a:latin typeface="Times New Roman" panose="02020603050405020304" pitchFamily="18" charset="0"/>
                <a:cs typeface="Times New Roman" panose="02020603050405020304" pitchFamily="18" charset="0"/>
              </a:rPr>
              <a:t> </a:t>
            </a:r>
          </a:p>
          <a:p>
            <a:pPr marL="514350" indent="-514350" algn="just">
              <a:buNone/>
            </a:pPr>
            <a:r>
              <a:rPr lang="en-US" sz="3000" b="1" dirty="0">
                <a:solidFill>
                  <a:schemeClr val="bg1"/>
                </a:solidFill>
                <a:latin typeface="Times New Roman" panose="02020603050405020304" pitchFamily="18" charset="0"/>
                <a:cs typeface="Times New Roman" panose="02020603050405020304" pitchFamily="18" charset="0"/>
              </a:rPr>
              <a:t>      </a:t>
            </a:r>
            <a:r>
              <a:rPr lang="nl-NL" sz="3600" dirty="0">
                <a:solidFill>
                  <a:schemeClr val="bg1"/>
                </a:solidFill>
                <a:latin typeface="Times New Roman" panose="02020603050405020304" pitchFamily="18" charset="0"/>
                <a:cs typeface="Times New Roman" panose="02020603050405020304" pitchFamily="18" charset="0"/>
              </a:rPr>
              <a:t>Hiện tượng giao thoa là hiện tượng hai sóng kết hợp khi gặp nhau thì có những điểm chúng luôn luôn tăng cường lẫn nhau, có những điểm chúng luôn luôn triệt tiêu lẫn nhau.</a:t>
            </a:r>
            <a:endParaRPr lang="en-US" sz="3600" dirty="0">
              <a:solidFill>
                <a:schemeClr val="bg1"/>
              </a:solidFill>
              <a:latin typeface="Times New Roman" panose="02020603050405020304" pitchFamily="18" charset="0"/>
              <a:cs typeface="Times New Roman" panose="02020603050405020304" pitchFamily="18" charset="0"/>
            </a:endParaRPr>
          </a:p>
          <a:p>
            <a:pPr marL="0" lvl="0" indent="0">
              <a:buNone/>
            </a:pP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221436" y="152400"/>
            <a:ext cx="4363045" cy="954107"/>
          </a:xfrm>
          <a:prstGeom prst="rect">
            <a:avLst/>
          </a:prstGeom>
          <a:noFill/>
        </p:spPr>
        <p:txBody>
          <a:bodyPr wrap="square" rtlCol="0">
            <a:spAutoFit/>
          </a:bodyPr>
          <a:lstStyle/>
          <a:p>
            <a:pPr lvl="0"/>
            <a:r>
              <a:rPr lang="en-US" sz="3200" b="1" dirty="0">
                <a:solidFill>
                  <a:srgbClr val="FFFF00"/>
                </a:solidFill>
                <a:latin typeface="Times New Roman" panose="02020603050405020304" pitchFamily="18" charset="0"/>
                <a:cs typeface="Times New Roman" panose="02020603050405020304" pitchFamily="18" charset="0"/>
              </a:rPr>
              <a:t> GIAO THOA  SÓNG. </a:t>
            </a:r>
            <a:endParaRPr lang="en-US" sz="3200" dirty="0">
              <a:solidFill>
                <a:srgbClr val="FFFF00"/>
              </a:solidFill>
              <a:latin typeface="Times New Roman" panose="02020603050405020304" pitchFamily="18" charset="0"/>
              <a:cs typeface="Times New Roman" panose="02020603050405020304" pitchFamily="18" charset="0"/>
            </a:endParaRPr>
          </a:p>
          <a:p>
            <a:endParaRPr lang="en-US" dirty="0">
              <a:solidFill>
                <a:srgbClr val="FFFF00"/>
              </a:solidFill>
            </a:endParaRPr>
          </a:p>
        </p:txBody>
      </p:sp>
      <p:sp>
        <p:nvSpPr>
          <p:cNvPr id="10" name="TextBox 9"/>
          <p:cNvSpPr txBox="1"/>
          <p:nvPr/>
        </p:nvSpPr>
        <p:spPr>
          <a:xfrm>
            <a:off x="243323" y="3714492"/>
            <a:ext cx="6426835" cy="523220"/>
          </a:xfrm>
          <a:prstGeom prst="rect">
            <a:avLst/>
          </a:prstGeom>
          <a:noFill/>
        </p:spPr>
        <p:txBody>
          <a:bodyPr wrap="square" rtlCol="0">
            <a:spAutoFit/>
          </a:bodyPr>
          <a:lstStyle/>
          <a:p>
            <a:r>
              <a:rPr lang="en-US" sz="2800" b="1" dirty="0">
                <a:solidFill>
                  <a:srgbClr val="FFFF00"/>
                </a:solidFill>
                <a:latin typeface="Times New Roman" pitchFamily="18" charset="0"/>
                <a:cs typeface="Times New Roman" pitchFamily="18" charset="0"/>
              </a:rPr>
              <a:t>2 . </a:t>
            </a:r>
            <a:r>
              <a:rPr lang="en-US" sz="2800" b="1" dirty="0" err="1">
                <a:solidFill>
                  <a:srgbClr val="FFFF00"/>
                </a:solidFill>
                <a:latin typeface="Times New Roman" pitchFamily="18" charset="0"/>
                <a:cs typeface="Times New Roman" pitchFamily="18" charset="0"/>
              </a:rPr>
              <a:t>Điều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kiện</a:t>
            </a:r>
            <a:r>
              <a:rPr lang="en-US" sz="2800" b="1" dirty="0">
                <a:solidFill>
                  <a:srgbClr val="FFFF00"/>
                </a:solidFill>
                <a:latin typeface="Times New Roman" pitchFamily="18" charset="0"/>
                <a:cs typeface="Times New Roman" pitchFamily="18" charset="0"/>
              </a:rPr>
              <a:t> </a:t>
            </a:r>
            <a:r>
              <a:rPr lang="en-US" sz="2800" b="1">
                <a:solidFill>
                  <a:srgbClr val="FFFF00"/>
                </a:solidFill>
                <a:latin typeface="Times New Roman" pitchFamily="18" charset="0"/>
                <a:cs typeface="Times New Roman" pitchFamily="18" charset="0"/>
              </a:rPr>
              <a:t>: </a:t>
            </a:r>
            <a:endParaRPr lang="en-US" sz="2800" b="1" dirty="0">
              <a:solidFill>
                <a:srgbClr val="FFFF00"/>
              </a:solidFill>
              <a:latin typeface="Times New Roman" pitchFamily="18" charset="0"/>
              <a:cs typeface="Times New Roman" pitchFamily="18" charset="0"/>
            </a:endParaRPr>
          </a:p>
        </p:txBody>
      </p:sp>
      <p:sp>
        <p:nvSpPr>
          <p:cNvPr id="12" name="TextBox 11"/>
          <p:cNvSpPr txBox="1"/>
          <p:nvPr/>
        </p:nvSpPr>
        <p:spPr>
          <a:xfrm>
            <a:off x="645021" y="4793902"/>
            <a:ext cx="7036275" cy="1384995"/>
          </a:xfrm>
          <a:prstGeom prst="rect">
            <a:avLst/>
          </a:prstGeom>
          <a:noFill/>
        </p:spPr>
        <p:txBody>
          <a:bodyPr wrap="square" rtlCol="0">
            <a:spAutoFit/>
          </a:bodyPr>
          <a:lstStyle/>
          <a:p>
            <a:pPr algn="just"/>
            <a:r>
              <a:rPr lang="en-US" sz="2800" dirty="0">
                <a:solidFill>
                  <a:schemeClr val="bg1"/>
                </a:solidFill>
                <a:latin typeface="Times New Roman" pitchFamily="18" charset="0"/>
                <a:cs typeface="Times New Roman" pitchFamily="18" charset="0"/>
              </a:rPr>
              <a:t>Hai </a:t>
            </a:r>
            <a:r>
              <a:rPr lang="en-US" sz="2800" dirty="0" err="1">
                <a:solidFill>
                  <a:schemeClr val="bg1"/>
                </a:solidFill>
                <a:latin typeface="Times New Roman" pitchFamily="18" charset="0"/>
                <a:cs typeface="Times New Roman" pitchFamily="18" charset="0"/>
              </a:rPr>
              <a:t>nguồn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kết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hợp</a:t>
            </a:r>
            <a:r>
              <a:rPr lang="en-US" sz="2800">
                <a:solidFill>
                  <a:schemeClr val="bg1"/>
                </a:solidFill>
                <a:latin typeface="Times New Roman" pitchFamily="18" charset="0"/>
                <a:cs typeface="Times New Roman" pitchFamily="18" charset="0"/>
              </a:rPr>
              <a:t>:  </a:t>
            </a:r>
          </a:p>
          <a:p>
            <a:pPr algn="just"/>
            <a:r>
              <a:rPr lang="en-US" sz="280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Dao </a:t>
            </a:r>
            <a:r>
              <a:rPr lang="en-US" sz="2800" dirty="0" err="1">
                <a:solidFill>
                  <a:schemeClr val="bg1"/>
                </a:solidFill>
                <a:latin typeface="Times New Roman" pitchFamily="18" charset="0"/>
                <a:cs typeface="Times New Roman" pitchFamily="18" charset="0"/>
              </a:rPr>
              <a:t>động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cùng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phương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cùng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tần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a:t>
            </a:r>
          </a:p>
          <a:p>
            <a:pPr algn="just"/>
            <a:r>
              <a:rPr lang="en-US" sz="280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hiệu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đổi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theo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thời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gian</a:t>
            </a:r>
            <a:r>
              <a:rPr lang="en-US" sz="2800" dirty="0">
                <a:solidFill>
                  <a:schemeClr val="bg1"/>
                </a:solidFill>
                <a:latin typeface="Times New Roman" pitchFamily="18" charset="0"/>
                <a:cs typeface="Times New Roman" pitchFamily="18" charset="0"/>
              </a:rPr>
              <a:t>.</a:t>
            </a:r>
            <a:endParaRPr lang="en-US" sz="2800" dirty="0">
              <a:solidFill>
                <a:schemeClr val="bg1"/>
              </a:solidFill>
            </a:endParaRPr>
          </a:p>
        </p:txBody>
      </p:sp>
      <p:pic>
        <p:nvPicPr>
          <p:cNvPr id="13" name="Picture 4" descr="2wav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37424" y="472495"/>
            <a:ext cx="3433518" cy="268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97198" y="4237712"/>
            <a:ext cx="5867399" cy="523220"/>
          </a:xfrm>
          <a:prstGeom prst="rect">
            <a:avLst/>
          </a:prstGeom>
          <a:noFill/>
        </p:spPr>
        <p:txBody>
          <a:bodyPr wrap="square" rtlCol="0">
            <a:spAutoFit/>
          </a:bodyPr>
          <a:lstStyle/>
          <a:p>
            <a:r>
              <a:rPr lang="en-US" sz="2800">
                <a:solidFill>
                  <a:schemeClr val="bg1"/>
                </a:solidFill>
                <a:latin typeface="Times New Roman" pitchFamily="18" charset="0"/>
                <a:cs typeface="Times New Roman" pitchFamily="18" charset="0"/>
              </a:rPr>
              <a:t>H</a:t>
            </a:r>
            <a:r>
              <a:rPr lang="nl-NL" sz="2800" dirty="0">
                <a:solidFill>
                  <a:schemeClr val="bg1"/>
                </a:solidFill>
                <a:latin typeface="Times New Roman" pitchFamily="18" charset="0"/>
                <a:cs typeface="Times New Roman" pitchFamily="18" charset="0"/>
              </a:rPr>
              <a:t>ai sóng do hai nguồn kết hợp phát ra</a:t>
            </a:r>
            <a:r>
              <a:rPr lang="nl-NL" sz="2800">
                <a:solidFill>
                  <a:schemeClr val="bg1"/>
                </a:solidFill>
                <a:latin typeface="Times New Roman" pitchFamily="18" charset="0"/>
                <a:cs typeface="Times New Roman" pitchFamily="18" charset="0"/>
              </a:rPr>
              <a:t>.</a:t>
            </a:r>
            <a:r>
              <a:rPr lang="en-US" sz="2800">
                <a:solidFill>
                  <a:schemeClr val="bg1"/>
                </a:solidFill>
                <a:latin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p:txBody>
      </p:sp>
      <p:pic>
        <p:nvPicPr>
          <p:cNvPr id="3074" name="Picture 2" descr="Thí nghiệm về sóng nước biểu diễn Hãng Cornelsen - Đ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63" y="3357191"/>
            <a:ext cx="2266433" cy="30328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iao thoa sóng hiện tượng vật lý đặc trưng nhận biết só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972" y="3520610"/>
            <a:ext cx="2505463" cy="168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087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65D116-6929-419F-BCB9-0A9EE0D3CE23}"/>
                  </a:ext>
                </a:extLst>
              </p:cNvPr>
              <p:cNvSpPr>
                <a:spLocks noGrp="1"/>
              </p:cNvSpPr>
              <p:nvPr>
                <p:ph idx="1"/>
              </p:nvPr>
            </p:nvSpPr>
            <p:spPr>
              <a:xfrm>
                <a:off x="478159" y="852928"/>
                <a:ext cx="4463616" cy="3817866"/>
              </a:xfrm>
            </p:spPr>
            <p:txBody>
              <a:bodyPr>
                <a:normAutofit lnSpcReduction="10000"/>
              </a:bodyPr>
              <a:lstStyle/>
              <a:p>
                <a:pPr marL="514350" indent="-514350">
                  <a:buNone/>
                </a:pPr>
                <a:r>
                  <a:rPr lang="en-US" sz="2800" b="1" dirty="0">
                    <a:solidFill>
                      <a:srgbClr val="FFFF00"/>
                    </a:solidFill>
                    <a:latin typeface="Times New Roman" panose="02020603050405020304" pitchFamily="18" charset="0"/>
                    <a:cs typeface="Times New Roman" panose="02020603050405020304" pitchFamily="18" charset="0"/>
                  </a:rPr>
                  <a:t>3. Vân</a:t>
                </a:r>
                <a:r>
                  <a:rPr lang="vi-VN" sz="2800" b="1" dirty="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giao</a:t>
                </a:r>
                <a:r>
                  <a:rPr lang="vi-VN" sz="2800" b="1" dirty="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thoa</a:t>
                </a:r>
              </a:p>
              <a:p>
                <a:pPr lvl="0">
                  <a:buNone/>
                </a:pPr>
                <a:r>
                  <a:rPr lang="en-US" sz="2800" dirty="0">
                    <a:solidFill>
                      <a:schemeClr val="bg1"/>
                    </a:solidFill>
                    <a:latin typeface="Times New Roman" pitchFamily="18" charset="0"/>
                    <a:cs typeface="Times New Roman" pitchFamily="18" charset="0"/>
                  </a:rPr>
                  <a:t>Cực</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đại</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giao</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thoa</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khi: </a:t>
                </a:r>
              </a:p>
              <a:p>
                <a:pPr>
                  <a:buNone/>
                </a:pPr>
                <a:r>
                  <a:rPr lang="en-US" sz="2800" dirty="0">
                    <a:solidFill>
                      <a:schemeClr val="bg1"/>
                    </a:solidFill>
                    <a:latin typeface="Times New Roman" pitchFamily="18" charset="0"/>
                    <a:cs typeface="Times New Roman" pitchFamily="18" charset="0"/>
                  </a:rPr>
                  <a:t>    d</a:t>
                </a:r>
                <a:r>
                  <a:rPr lang="en-US" sz="2800" baseline="-25000" dirty="0">
                    <a:solidFill>
                      <a:schemeClr val="bg1"/>
                    </a:solidFill>
                    <a:latin typeface="Times New Roman" pitchFamily="18" charset="0"/>
                    <a:cs typeface="Times New Roman" pitchFamily="18" charset="0"/>
                  </a:rPr>
                  <a:t>2</a:t>
                </a:r>
                <a:r>
                  <a:rPr lang="en-US" sz="2800" dirty="0">
                    <a:solidFill>
                      <a:schemeClr val="bg1"/>
                    </a:solidFill>
                    <a:latin typeface="Times New Roman" pitchFamily="18" charset="0"/>
                    <a:cs typeface="Times New Roman" pitchFamily="18" charset="0"/>
                  </a:rPr>
                  <a:t> - d</a:t>
                </a:r>
                <a:r>
                  <a:rPr lang="en-US" sz="2800" baseline="-25000" dirty="0">
                    <a:solidFill>
                      <a:schemeClr val="bg1"/>
                    </a:solidFill>
                    <a:latin typeface="Times New Roman" pitchFamily="18" charset="0"/>
                    <a:cs typeface="Times New Roman" pitchFamily="18" charset="0"/>
                  </a:rPr>
                  <a:t>1</a:t>
                </a:r>
                <a:r>
                  <a:rPr lang="en-US" sz="2800" dirty="0">
                    <a:solidFill>
                      <a:schemeClr val="bg1"/>
                    </a:solidFill>
                    <a:latin typeface="Times New Roman" pitchFamily="18" charset="0"/>
                    <a:cs typeface="Times New Roman" pitchFamily="18" charset="0"/>
                  </a:rPr>
                  <a:t> = </a:t>
                </a:r>
                <a:r>
                  <a:rPr lang="en-US" sz="2800" dirty="0" err="1">
                    <a:solidFill>
                      <a:schemeClr val="bg1"/>
                    </a:solidFill>
                    <a:latin typeface="Times New Roman" pitchFamily="18" charset="0"/>
                    <a:cs typeface="Times New Roman" pitchFamily="18" charset="0"/>
                  </a:rPr>
                  <a:t>kλ</a:t>
                </a:r>
              </a:p>
              <a:p>
                <a:pPr>
                  <a:buNone/>
                </a:pPr>
                <a:r>
                  <a:rPr lang="en-US" sz="2800" dirty="0">
                    <a:solidFill>
                      <a:schemeClr val="bg1"/>
                    </a:solidFill>
                    <a:latin typeface="Times New Roman" pitchFamily="18" charset="0"/>
                    <a:cs typeface="Times New Roman" pitchFamily="18" charset="0"/>
                  </a:rPr>
                  <a:t>(</a:t>
                </a:r>
                <a:r>
                  <a:rPr lang="nl-NL" sz="2800" dirty="0">
                    <a:ln w="0"/>
                    <a:solidFill>
                      <a:schemeClr val="bg1"/>
                    </a:solidFill>
                    <a:latin typeface="Times New Roman" panose="02020603050405020304" pitchFamily="18" charset="0"/>
                    <a:cs typeface="Times New Roman" panose="02020603050405020304" pitchFamily="18" charset="0"/>
                  </a:rPr>
                  <a:t>k = 0; </a:t>
                </a:r>
                <a:r>
                  <a:rPr lang="nl-NL" sz="2800" dirty="0">
                    <a:ln w="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nl-NL" sz="2800" dirty="0">
                    <a:ln w="0"/>
                    <a:solidFill>
                      <a:schemeClr val="bg1"/>
                    </a:solidFill>
                    <a:latin typeface="Times New Roman" panose="02020603050405020304" pitchFamily="18" charset="0"/>
                    <a:cs typeface="Times New Roman" panose="02020603050405020304" pitchFamily="18" charset="0"/>
                  </a:rPr>
                  <a:t> 1;</a:t>
                </a:r>
                <a:r>
                  <a:rPr lang="nl-NL" sz="2800" dirty="0">
                    <a:ln w="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nl-NL" sz="2800" dirty="0">
                    <a:ln w="0"/>
                    <a:solidFill>
                      <a:schemeClr val="bg1"/>
                    </a:solidFill>
                    <a:latin typeface="Times New Roman" panose="02020603050405020304" pitchFamily="18" charset="0"/>
                    <a:cs typeface="Times New Roman" panose="02020603050405020304" pitchFamily="18" charset="0"/>
                  </a:rPr>
                  <a:t>2 ;</a:t>
                </a:r>
                <a:r>
                  <a:rPr lang="nl-NL" sz="2800" dirty="0">
                    <a:ln w="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nl-NL" sz="2800" dirty="0">
                    <a:ln w="0"/>
                    <a:solidFill>
                      <a:schemeClr val="bg1"/>
                    </a:solidFill>
                    <a:latin typeface="Times New Roman" panose="02020603050405020304" pitchFamily="18" charset="0"/>
                    <a:cs typeface="Times New Roman" panose="02020603050405020304" pitchFamily="18" charset="0"/>
                  </a:rPr>
                  <a:t>3,...</a:t>
                </a:r>
                <a:r>
                  <a:rPr lang="en-US" sz="2800" dirty="0">
                    <a:solidFill>
                      <a:schemeClr val="bg1"/>
                    </a:solidFill>
                    <a:latin typeface="Times New Roman" pitchFamily="18" charset="0"/>
                    <a:cs typeface="Times New Roman" pitchFamily="18" charset="0"/>
                  </a:rPr>
                  <a:t>)</a:t>
                </a:r>
              </a:p>
              <a:p>
                <a:pPr lvl="0">
                  <a:buNone/>
                </a:pPr>
                <a:r>
                  <a:rPr lang="en-US" sz="2800" dirty="0">
                    <a:solidFill>
                      <a:schemeClr val="bg1"/>
                    </a:solidFill>
                    <a:latin typeface="Times New Roman" pitchFamily="18" charset="0"/>
                    <a:cs typeface="Times New Roman" pitchFamily="18" charset="0"/>
                  </a:rPr>
                  <a:t>Cực</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tiểu</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giao</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thoa</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khi: </a:t>
                </a:r>
              </a:p>
              <a:p>
                <a:pPr lvl="0">
                  <a:buNone/>
                </a:pPr>
                <a:r>
                  <a:rPr lang="en-US" sz="2800" dirty="0">
                    <a:solidFill>
                      <a:schemeClr val="bg1"/>
                    </a:solidFill>
                    <a:latin typeface="Times New Roman" pitchFamily="18" charset="0"/>
                    <a:cs typeface="Times New Roman" pitchFamily="18" charset="0"/>
                  </a:rPr>
                  <a:t>    d</a:t>
                </a:r>
                <a:r>
                  <a:rPr lang="en-US" sz="2800" baseline="-25000" dirty="0">
                    <a:solidFill>
                      <a:schemeClr val="bg1"/>
                    </a:solidFill>
                    <a:latin typeface="Times New Roman" pitchFamily="18" charset="0"/>
                    <a:cs typeface="Times New Roman" pitchFamily="18" charset="0"/>
                  </a:rPr>
                  <a:t>2</a:t>
                </a:r>
                <a:r>
                  <a:rPr lang="en-US" sz="2800" dirty="0">
                    <a:solidFill>
                      <a:schemeClr val="bg1"/>
                    </a:solidFill>
                    <a:latin typeface="Times New Roman" pitchFamily="18" charset="0"/>
                    <a:cs typeface="Times New Roman" pitchFamily="18" charset="0"/>
                  </a:rPr>
                  <a:t> - d</a:t>
                </a:r>
                <a:r>
                  <a:rPr lang="en-US" sz="2800" baseline="-25000" dirty="0">
                    <a:solidFill>
                      <a:schemeClr val="bg1"/>
                    </a:solidFill>
                    <a:latin typeface="Times New Roman" pitchFamily="18" charset="0"/>
                    <a:cs typeface="Times New Roman" pitchFamily="18" charset="0"/>
                  </a:rPr>
                  <a:t>1</a:t>
                </a:r>
                <a:r>
                  <a:rPr lang="en-US" sz="2800" dirty="0">
                    <a:solidFill>
                      <a:schemeClr val="bg1"/>
                    </a:solidFill>
                    <a:latin typeface="Times New Roman" pitchFamily="18" charset="0"/>
                    <a:cs typeface="Times New Roman" pitchFamily="18" charset="0"/>
                  </a:rPr>
                  <a:t> = (k + </a:t>
                </a:r>
                <a14:m>
                  <m:oMath xmlns:m="http://schemas.openxmlformats.org/officeDocument/2006/math">
                    <m:f>
                      <m:fPr>
                        <m:ctrlPr>
                          <a:rPr lang="en-US" sz="2800" i="1" smtClean="0">
                            <a:solidFill>
                              <a:schemeClr val="bg1"/>
                            </a:solidFill>
                            <a:latin typeface="Cambria Math" panose="02040503050406030204" pitchFamily="18" charset="0"/>
                            <a:cs typeface="Times New Roman" pitchFamily="18" charset="0"/>
                          </a:rPr>
                        </m:ctrlPr>
                      </m:fPr>
                      <m:num>
                        <m:r>
                          <a:rPr lang="en-US" sz="2800" b="0" i="1" smtClean="0">
                            <a:solidFill>
                              <a:schemeClr val="bg1"/>
                            </a:solidFill>
                            <a:latin typeface="Cambria Math"/>
                            <a:cs typeface="Times New Roman" pitchFamily="18" charset="0"/>
                          </a:rPr>
                          <m:t>1</m:t>
                        </m:r>
                      </m:num>
                      <m:den>
                        <m:r>
                          <a:rPr lang="en-US" sz="2800" b="0" i="1" smtClean="0">
                            <a:solidFill>
                              <a:schemeClr val="bg1"/>
                            </a:solidFill>
                            <a:latin typeface="Cambria Math"/>
                            <a:cs typeface="Times New Roman" pitchFamily="18" charset="0"/>
                          </a:rPr>
                          <m:t>2</m:t>
                        </m:r>
                      </m:den>
                    </m:f>
                  </m:oMath>
                </a14:m>
                <a:r>
                  <a:rPr lang="en-US" sz="2800" dirty="0">
                    <a:solidFill>
                      <a:schemeClr val="bg1"/>
                    </a:solidFill>
                    <a:latin typeface="Times New Roman" pitchFamily="18" charset="0"/>
                    <a:cs typeface="Times New Roman" pitchFamily="18" charset="0"/>
                  </a:rPr>
                  <a:t>)</a:t>
                </a:r>
                <a14:m>
                  <m:oMath xmlns:m="http://schemas.openxmlformats.org/officeDocument/2006/math">
                    <m:r>
                      <m:rPr>
                        <m:nor/>
                      </m:rPr>
                      <a:rPr lang="en-US" sz="2800" dirty="0">
                        <a:solidFill>
                          <a:schemeClr val="bg1"/>
                        </a:solidFill>
                        <a:latin typeface="Times New Roman" panose="02020603050405020304" pitchFamily="18" charset="0"/>
                        <a:cs typeface="Times New Roman" panose="02020603050405020304" pitchFamily="18" charset="0"/>
                      </a:rPr>
                      <m:t>λ</m:t>
                    </m:r>
                  </m:oMath>
                </a14:m>
                <a:endParaRPr lang="en-US" sz="2800" dirty="0">
                  <a:solidFill>
                    <a:schemeClr val="bg1"/>
                  </a:solidFill>
                  <a:latin typeface="Times New Roman" pitchFamily="18" charset="0"/>
                  <a:cs typeface="Times New Roman" pitchFamily="18" charset="0"/>
                </a:endParaRPr>
              </a:p>
              <a:p>
                <a:pPr>
                  <a:buNone/>
                </a:pPr>
                <a:r>
                  <a:rPr lang="en-US" sz="2800" dirty="0">
                    <a:solidFill>
                      <a:schemeClr val="bg1"/>
                    </a:solidFill>
                    <a:latin typeface="Times New Roman" pitchFamily="18" charset="0"/>
                    <a:cs typeface="Times New Roman" pitchFamily="18" charset="0"/>
                  </a:rPr>
                  <a:t>(</a:t>
                </a:r>
                <a:r>
                  <a:rPr lang="nl-NL" sz="2800" dirty="0">
                    <a:ln w="0"/>
                    <a:solidFill>
                      <a:schemeClr val="bg1"/>
                    </a:solidFill>
                    <a:latin typeface="Times New Roman" panose="02020603050405020304" pitchFamily="18" charset="0"/>
                    <a:cs typeface="Times New Roman" panose="02020603050405020304" pitchFamily="18" charset="0"/>
                  </a:rPr>
                  <a:t>k = 0; </a:t>
                </a:r>
                <a:r>
                  <a:rPr lang="nl-NL" sz="2800" dirty="0">
                    <a:ln w="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nl-NL" sz="2800" dirty="0">
                    <a:ln w="0"/>
                    <a:solidFill>
                      <a:schemeClr val="bg1"/>
                    </a:solidFill>
                    <a:latin typeface="Times New Roman" panose="02020603050405020304" pitchFamily="18" charset="0"/>
                    <a:cs typeface="Times New Roman" panose="02020603050405020304" pitchFamily="18" charset="0"/>
                  </a:rPr>
                  <a:t> 1;</a:t>
                </a:r>
                <a:r>
                  <a:rPr lang="nl-NL" sz="2800" dirty="0">
                    <a:ln w="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nl-NL" sz="2800" dirty="0">
                    <a:ln w="0"/>
                    <a:solidFill>
                      <a:schemeClr val="bg1"/>
                    </a:solidFill>
                    <a:latin typeface="Times New Roman" panose="02020603050405020304" pitchFamily="18" charset="0"/>
                    <a:cs typeface="Times New Roman" panose="02020603050405020304" pitchFamily="18" charset="0"/>
                  </a:rPr>
                  <a:t>2 ;</a:t>
                </a:r>
                <a:r>
                  <a:rPr lang="nl-NL" sz="2800" dirty="0">
                    <a:ln w="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nl-NL" sz="2800" dirty="0">
                    <a:ln w="0"/>
                    <a:solidFill>
                      <a:schemeClr val="bg1"/>
                    </a:solidFill>
                    <a:latin typeface="Times New Roman" panose="02020603050405020304" pitchFamily="18" charset="0"/>
                    <a:cs typeface="Times New Roman" panose="02020603050405020304" pitchFamily="18" charset="0"/>
                  </a:rPr>
                  <a:t>3;...</a:t>
                </a:r>
                <a:r>
                  <a:rPr lang="en-US" sz="2800" dirty="0">
                    <a:solidFill>
                      <a:schemeClr val="bg1"/>
                    </a:solidFill>
                    <a:latin typeface="Times New Roman" pitchFamily="18" charset="0"/>
                    <a:cs typeface="Times New Roman" pitchFamily="18" charset="0"/>
                  </a:rPr>
                  <a:t>)</a:t>
                </a:r>
              </a:p>
              <a:p>
                <a:pPr lvl="0">
                  <a:buNone/>
                </a:pP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6265D116-6929-419F-BCB9-0A9EE0D3CE23}"/>
                  </a:ext>
                </a:extLst>
              </p:cNvPr>
              <p:cNvSpPr>
                <a:spLocks noGrp="1" noRot="1" noChangeAspect="1" noMove="1" noResize="1" noEditPoints="1" noAdjustHandles="1" noChangeArrowheads="1" noChangeShapeType="1" noTextEdit="1"/>
              </p:cNvSpPr>
              <p:nvPr>
                <p:ph idx="1"/>
              </p:nvPr>
            </p:nvSpPr>
            <p:spPr>
              <a:xfrm>
                <a:off x="478159" y="852928"/>
                <a:ext cx="4463616" cy="3817866"/>
              </a:xfrm>
              <a:blipFill>
                <a:blip r:embed="rId4"/>
                <a:stretch>
                  <a:fillRect l="-2046" t="-2396"/>
                </a:stretch>
              </a:blipFill>
            </p:spPr>
            <p:txBody>
              <a:bodyPr/>
              <a:lstStyle/>
              <a:p>
                <a:r>
                  <a:rPr lang="vi-VN">
                    <a:noFill/>
                  </a:rPr>
                  <a:t> </a:t>
                </a:r>
              </a:p>
            </p:txBody>
          </p:sp>
        </mc:Fallback>
      </mc:AlternateContent>
      <p:sp>
        <p:nvSpPr>
          <p:cNvPr id="9" name="TextBox 8"/>
          <p:cNvSpPr txBox="1"/>
          <p:nvPr/>
        </p:nvSpPr>
        <p:spPr>
          <a:xfrm>
            <a:off x="4379907" y="343351"/>
            <a:ext cx="4363045" cy="954107"/>
          </a:xfrm>
          <a:prstGeom prst="rect">
            <a:avLst/>
          </a:prstGeom>
          <a:noFill/>
        </p:spPr>
        <p:txBody>
          <a:bodyPr wrap="square" rtlCol="0">
            <a:spAutoFit/>
          </a:bodyPr>
          <a:lstStyle/>
          <a:p>
            <a:pPr lvl="0"/>
            <a:r>
              <a:rPr lang="en-US" sz="3200" b="1" dirty="0">
                <a:solidFill>
                  <a:srgbClr val="FFFF00"/>
                </a:solidFill>
                <a:latin typeface="Times New Roman" panose="02020603050405020304" pitchFamily="18" charset="0"/>
                <a:cs typeface="Times New Roman" panose="02020603050405020304" pitchFamily="18" charset="0"/>
              </a:rPr>
              <a:t>GIAO THOA  SÓNG. </a:t>
            </a:r>
            <a:endParaRPr lang="en-US" sz="3200" dirty="0">
              <a:solidFill>
                <a:srgbClr val="FFFF00"/>
              </a:solidFill>
              <a:latin typeface="Times New Roman" panose="02020603050405020304" pitchFamily="18" charset="0"/>
              <a:cs typeface="Times New Roman" panose="02020603050405020304" pitchFamily="18" charset="0"/>
            </a:endParaRPr>
          </a:p>
          <a:p>
            <a:endParaRPr lang="en-US" dirty="0">
              <a:solidFill>
                <a:srgbClr val="FFFF00"/>
              </a:solidFill>
            </a:endParaRPr>
          </a:p>
        </p:txBody>
      </p:sp>
      <p:pic>
        <p:nvPicPr>
          <p:cNvPr id="51202" name="Picture 2" descr="Giao thoa sóng"/>
          <p:cNvPicPr>
            <a:picLocks noChangeAspect="1" noChangeArrowheads="1"/>
          </p:cNvPicPr>
          <p:nvPr/>
        </p:nvPicPr>
        <p:blipFill>
          <a:blip r:embed="rId5"/>
          <a:srcRect/>
          <a:stretch>
            <a:fillRect/>
          </a:stretch>
        </p:blipFill>
        <p:spPr bwMode="auto">
          <a:xfrm>
            <a:off x="5188356" y="1561091"/>
            <a:ext cx="3297823" cy="4019094"/>
          </a:xfrm>
          <a:prstGeom prst="rect">
            <a:avLst/>
          </a:prstGeom>
          <a:noFill/>
        </p:spPr>
      </p:pic>
      <mc:AlternateContent xmlns:mc="http://schemas.openxmlformats.org/markup-compatibility/2006" xmlns:a14="http://schemas.microsoft.com/office/drawing/2010/main">
        <mc:Choice Requires="a14">
          <p:sp>
            <p:nvSpPr>
              <p:cNvPr id="11" name="TextBox 10"/>
              <p:cNvSpPr txBox="1"/>
              <p:nvPr/>
            </p:nvSpPr>
            <p:spPr>
              <a:xfrm>
                <a:off x="401676" y="4525020"/>
                <a:ext cx="4609351" cy="2015745"/>
              </a:xfrm>
              <a:prstGeom prst="rect">
                <a:avLst/>
              </a:prstGeom>
              <a:noFill/>
            </p:spPr>
            <p:txBody>
              <a:bodyPr wrap="square" rtlCol="0">
                <a:spAutoFit/>
              </a:bodyPr>
              <a:lstStyle/>
              <a:p>
                <a:pPr algn="just"/>
                <a:r>
                  <a:rPr lang="en-US" sz="2800" dirty="0">
                    <a:solidFill>
                      <a:schemeClr val="bg1"/>
                    </a:solidFill>
                    <a:latin typeface="Times New Roman" pitchFamily="18" charset="0"/>
                    <a:cs typeface="Times New Roman" pitchFamily="18" charset="0"/>
                  </a:rPr>
                  <a:t>Khoảng</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cách</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giữa</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hai</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cực</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đại</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và</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hai</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cực</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tiểu</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liên</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tiếp</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trên</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đoạn</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thẳng</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nối 2 nguồn</a:t>
                </a:r>
                <a:r>
                  <a:rPr lang="vi-VN"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là </a:t>
                </a:r>
                <a14:m>
                  <m:oMath xmlns:m="http://schemas.openxmlformats.org/officeDocument/2006/math">
                    <m:f>
                      <m:fPr>
                        <m:ctrlPr>
                          <a:rPr lang="en-US" sz="2800" i="1">
                            <a:solidFill>
                              <a:schemeClr val="bg1"/>
                            </a:solidFill>
                            <a:latin typeface="Cambria Math" panose="02040503050406030204" pitchFamily="18" charset="0"/>
                            <a:cs typeface="Times New Roman" panose="02020603050405020304" pitchFamily="18" charset="0"/>
                          </a:rPr>
                        </m:ctrlPr>
                      </m:fPr>
                      <m:num>
                        <m:r>
                          <m:rPr>
                            <m:nor/>
                          </m:rPr>
                          <a:rPr lang="en-US" sz="2800" b="0" i="0" smtClean="0">
                            <a:solidFill>
                              <a:schemeClr val="bg1"/>
                            </a:solidFill>
                            <a:latin typeface="Cambria Math"/>
                            <a:cs typeface="Times New Roman" panose="02020603050405020304" pitchFamily="18" charset="0"/>
                          </a:rPr>
                          <m:t> </m:t>
                        </m:r>
                        <m:r>
                          <m:rPr>
                            <m:nor/>
                          </m:rPr>
                          <a:rPr lang="en-US" sz="2800" dirty="0">
                            <a:solidFill>
                              <a:schemeClr val="bg1"/>
                            </a:solidFill>
                            <a:latin typeface="Times New Roman" panose="02020603050405020304" pitchFamily="18" charset="0"/>
                            <a:cs typeface="Times New Roman" panose="02020603050405020304" pitchFamily="18" charset="0"/>
                          </a:rPr>
                          <m:t>λ</m:t>
                        </m:r>
                      </m:num>
                      <m:den>
                        <m:r>
                          <a:rPr lang="en-US" sz="2800" i="1">
                            <a:solidFill>
                              <a:schemeClr val="bg1"/>
                            </a:solidFill>
                            <a:latin typeface="Cambria Math"/>
                            <a:cs typeface="Times New Roman" panose="02020603050405020304" pitchFamily="18" charset="0"/>
                          </a:rPr>
                          <m:t>2</m:t>
                        </m:r>
                      </m:den>
                    </m:f>
                  </m:oMath>
                </a14:m>
                <a:r>
                  <a:rPr lang="en-US" sz="2800" dirty="0">
                    <a:solidFill>
                      <a:schemeClr val="bg1"/>
                    </a:solidFill>
                    <a:latin typeface="Times New Roman" pitchFamily="18" charset="0"/>
                    <a:cs typeface="Times New Roman" pitchFamily="18" charset="0"/>
                  </a:rPr>
                  <a:t>.</a:t>
                </a:r>
              </a:p>
              <a:p>
                <a:endParaRPr lang="en-US" dirty="0">
                  <a:solidFill>
                    <a:schemeClr val="bg1"/>
                  </a:solidFill>
                  <a:latin typeface="Times New Roman"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1676" y="4525020"/>
                <a:ext cx="4609351" cy="2015745"/>
              </a:xfrm>
              <a:prstGeom prst="rect">
                <a:avLst/>
              </a:prstGeom>
              <a:blipFill rotWithShape="1">
                <a:blip r:embed="rId6"/>
                <a:stretch>
                  <a:fillRect l="-2778" t="-3021" r="-2646"/>
                </a:stretch>
              </a:blipFill>
            </p:spPr>
            <p:txBody>
              <a:bodyPr/>
              <a:lstStyle/>
              <a:p>
                <a:r>
                  <a:rPr lang="vi-VN">
                    <a:noFill/>
                  </a:rPr>
                  <a:t> </a:t>
                </a:r>
              </a:p>
            </p:txBody>
          </p:sp>
        </mc:Fallback>
      </mc:AlternateContent>
      <p:pic>
        <p:nvPicPr>
          <p:cNvPr id="13" name="Picture 12"/>
          <p:cNvPicPr/>
          <p:nvPr/>
        </p:nvPicPr>
        <p:blipFill>
          <a:blip r:embed="rId7"/>
          <a:srcRect l="41054" t="31347" r="24733" b="24724"/>
          <a:stretch>
            <a:fillRect/>
          </a:stretch>
        </p:blipFill>
        <p:spPr bwMode="auto">
          <a:xfrm>
            <a:off x="8555431" y="1561092"/>
            <a:ext cx="3335782" cy="4019095"/>
          </a:xfrm>
          <a:prstGeom prst="rect">
            <a:avLst/>
          </a:prstGeom>
          <a:noFill/>
          <a:ln w="9525">
            <a:noFill/>
            <a:miter lim="800000"/>
            <a:headEnd/>
            <a:tailEnd/>
          </a:ln>
        </p:spPr>
      </p:pic>
    </p:spTree>
    <p:extLst>
      <p:ext uri="{BB962C8B-B14F-4D97-AF65-F5344CB8AC3E}">
        <p14:creationId xmlns:p14="http://schemas.microsoft.com/office/powerpoint/2010/main" val="8618087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711015" y="452737"/>
            <a:ext cx="4782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sz="2800" b="1" u="sng" dirty="0">
                <a:solidFill>
                  <a:srgbClr val="FFFF00"/>
                </a:solidFill>
                <a:latin typeface="Times New Roman" pitchFamily="18" charset="0"/>
              </a:rPr>
              <a:t>4.Phương </a:t>
            </a:r>
            <a:r>
              <a:rPr lang="en-US" sz="2800" b="1" u="sng" dirty="0" err="1">
                <a:solidFill>
                  <a:srgbClr val="FFFF00"/>
                </a:solidFill>
                <a:latin typeface="Times New Roman" pitchFamily="18" charset="0"/>
              </a:rPr>
              <a:t>trình</a:t>
            </a:r>
            <a:r>
              <a:rPr lang="en-US" sz="2800" b="1" u="sng" dirty="0">
                <a:solidFill>
                  <a:srgbClr val="FFFF00"/>
                </a:solidFill>
                <a:latin typeface="Times New Roman" pitchFamily="18" charset="0"/>
              </a:rPr>
              <a:t> </a:t>
            </a:r>
            <a:r>
              <a:rPr lang="en-US" sz="2800" b="1" u="sng" dirty="0" err="1">
                <a:solidFill>
                  <a:srgbClr val="FFFF00"/>
                </a:solidFill>
                <a:latin typeface="Times New Roman" pitchFamily="18" charset="0"/>
              </a:rPr>
              <a:t>sóng</a:t>
            </a:r>
            <a:r>
              <a:rPr lang="en-US" sz="2800" b="1" u="sng" dirty="0">
                <a:solidFill>
                  <a:srgbClr val="FFFF00"/>
                </a:solidFill>
                <a:latin typeface="Times New Roman" pitchFamily="18" charset="0"/>
              </a:rPr>
              <a:t> </a:t>
            </a:r>
            <a:r>
              <a:rPr lang="en-US" sz="2800" b="1" u="sng" dirty="0" err="1">
                <a:solidFill>
                  <a:srgbClr val="FFFF00"/>
                </a:solidFill>
                <a:latin typeface="Times New Roman" pitchFamily="18" charset="0"/>
              </a:rPr>
              <a:t>tổng</a:t>
            </a:r>
            <a:r>
              <a:rPr lang="en-US" sz="2800" b="1" u="sng" dirty="0">
                <a:solidFill>
                  <a:srgbClr val="FFFF00"/>
                </a:solidFill>
                <a:latin typeface="Times New Roman" pitchFamily="18" charset="0"/>
              </a:rPr>
              <a:t> </a:t>
            </a:r>
            <a:r>
              <a:rPr lang="en-US" sz="2800" b="1" u="sng" dirty="0" err="1">
                <a:solidFill>
                  <a:srgbClr val="FFFF00"/>
                </a:solidFill>
                <a:latin typeface="Times New Roman" pitchFamily="18" charset="0"/>
              </a:rPr>
              <a:t>hợp</a:t>
            </a:r>
            <a:endParaRPr lang="en-US" sz="2800" b="1" u="sng" dirty="0">
              <a:solidFill>
                <a:srgbClr val="FFFF00"/>
              </a:solidFill>
              <a:latin typeface="Times New Roman" pitchFamily="18" charset="0"/>
            </a:endParaRPr>
          </a:p>
        </p:txBody>
      </p:sp>
      <p:sp>
        <p:nvSpPr>
          <p:cNvPr id="157722" name="Text Box 26"/>
          <p:cNvSpPr txBox="1">
            <a:spLocks noChangeArrowheads="1"/>
          </p:cNvSpPr>
          <p:nvPr/>
        </p:nvSpPr>
        <p:spPr bwMode="auto">
          <a:xfrm>
            <a:off x="711016" y="2971801"/>
            <a:ext cx="32439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sz="2800" dirty="0" err="1">
                <a:solidFill>
                  <a:schemeClr val="bg1"/>
                </a:solidFill>
                <a:latin typeface="Times New Roman" pitchFamily="18" charset="0"/>
              </a:rPr>
              <a:t>Sóng</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tổng</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hợp</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tại</a:t>
            </a:r>
            <a:r>
              <a:rPr lang="en-US" sz="2800" dirty="0">
                <a:solidFill>
                  <a:schemeClr val="bg1"/>
                </a:solidFill>
                <a:latin typeface="Times New Roman" pitchFamily="18" charset="0"/>
              </a:rPr>
              <a:t> M:</a:t>
            </a:r>
          </a:p>
          <a:p>
            <a:endParaRPr lang="en-US" sz="2400" baseline="-25000" dirty="0">
              <a:solidFill>
                <a:schemeClr val="bg1"/>
              </a:solidFill>
              <a:latin typeface="Times New Roman" pitchFamily="18" charset="0"/>
            </a:endParaRPr>
          </a:p>
        </p:txBody>
      </p:sp>
      <p:graphicFrame>
        <p:nvGraphicFramePr>
          <p:cNvPr id="2067" name="Object 2"/>
          <p:cNvGraphicFramePr>
            <a:graphicFrameLocks noChangeAspect="1"/>
          </p:cNvGraphicFramePr>
          <p:nvPr>
            <p:extLst>
              <p:ext uri="{D42A27DB-BD31-4B8C-83A1-F6EECF244321}">
                <p14:modId xmlns:p14="http://schemas.microsoft.com/office/powerpoint/2010/main" val="2353118612"/>
              </p:ext>
            </p:extLst>
          </p:nvPr>
        </p:nvGraphicFramePr>
        <p:xfrm>
          <a:off x="914162" y="2095504"/>
          <a:ext cx="5383883" cy="833437"/>
        </p:xfrm>
        <a:graphic>
          <a:graphicData uri="http://schemas.openxmlformats.org/presentationml/2006/ole">
            <mc:AlternateContent xmlns:mc="http://schemas.openxmlformats.org/markup-compatibility/2006">
              <mc:Choice xmlns:v="urn:schemas-microsoft-com:vml" Requires="v">
                <p:oleObj spid="_x0000_s1026" name="Equation" r:id="rId3" imgW="1841400" imgH="393480" progId="Equation.DSMT4">
                  <p:embed/>
                </p:oleObj>
              </mc:Choice>
              <mc:Fallback>
                <p:oleObj name="Equation" r:id="rId3" imgW="1841400" imgH="393480" progId="Equation.DSMT4">
                  <p:embed/>
                  <p:pic>
                    <p:nvPicPr>
                      <p:cNvPr id="0" name=""/>
                      <p:cNvPicPr>
                        <a:picLocks noChangeAspect="1" noChangeArrowheads="1"/>
                      </p:cNvPicPr>
                      <p:nvPr/>
                    </p:nvPicPr>
                    <p:blipFill>
                      <a:blip r:embed="rId4"/>
                      <a:srcRect/>
                      <a:stretch>
                        <a:fillRect/>
                      </a:stretch>
                    </p:blipFill>
                    <p:spPr bwMode="auto">
                      <a:xfrm>
                        <a:off x="914162" y="2095504"/>
                        <a:ext cx="5383883" cy="833437"/>
                      </a:xfrm>
                      <a:prstGeom prst="rect">
                        <a:avLst/>
                      </a:prstGeom>
                      <a:noFill/>
                      <a:ln>
                        <a:solidFill>
                          <a:schemeClr val="tx1"/>
                        </a:solidFill>
                      </a:ln>
                    </p:spPr>
                  </p:pic>
                </p:oleObj>
              </mc:Fallback>
            </mc:AlternateContent>
          </a:graphicData>
        </a:graphic>
      </p:graphicFrame>
      <p:grpSp>
        <p:nvGrpSpPr>
          <p:cNvPr id="2" name="Group 20"/>
          <p:cNvGrpSpPr>
            <a:grpSpLocks/>
          </p:cNvGrpSpPr>
          <p:nvPr/>
        </p:nvGrpSpPr>
        <p:grpSpPr bwMode="auto">
          <a:xfrm>
            <a:off x="711015" y="3581400"/>
            <a:ext cx="8042297" cy="1101811"/>
            <a:chOff x="300" y="1476"/>
            <a:chExt cx="5280" cy="864"/>
          </a:xfrm>
        </p:grpSpPr>
        <p:grpSp>
          <p:nvGrpSpPr>
            <p:cNvPr id="14354" name="Group 21"/>
            <p:cNvGrpSpPr>
              <a:grpSpLocks/>
            </p:cNvGrpSpPr>
            <p:nvPr/>
          </p:nvGrpSpPr>
          <p:grpSpPr bwMode="auto">
            <a:xfrm>
              <a:off x="300" y="1476"/>
              <a:ext cx="5280" cy="864"/>
              <a:chOff x="288" y="1488"/>
              <a:chExt cx="5280" cy="864"/>
            </a:xfrm>
          </p:grpSpPr>
          <p:graphicFrame>
            <p:nvGraphicFramePr>
              <p:cNvPr id="14356" name="Object 4"/>
              <p:cNvGraphicFramePr>
                <a:graphicFrameLocks noChangeAspect="1"/>
              </p:cNvGraphicFramePr>
              <p:nvPr>
                <p:extLst>
                  <p:ext uri="{D42A27DB-BD31-4B8C-83A1-F6EECF244321}">
                    <p14:modId xmlns:p14="http://schemas.microsoft.com/office/powerpoint/2010/main" val="922865165"/>
                  </p:ext>
                </p:extLst>
              </p:nvPr>
            </p:nvGraphicFramePr>
            <p:xfrm>
              <a:off x="392" y="1602"/>
              <a:ext cx="4976" cy="659"/>
            </p:xfrm>
            <a:graphic>
              <a:graphicData uri="http://schemas.openxmlformats.org/presentationml/2006/ole">
                <mc:AlternateContent xmlns:mc="http://schemas.openxmlformats.org/markup-compatibility/2006">
                  <mc:Choice xmlns:v="urn:schemas-microsoft-com:vml" Requires="v">
                    <p:oleObj spid="_x0000_s1027" name="Equation" r:id="rId5" imgW="2705040" imgH="431640" progId="Equation.DSMT4">
                      <p:embed/>
                    </p:oleObj>
                  </mc:Choice>
                  <mc:Fallback>
                    <p:oleObj name="Equation" r:id="rId5" imgW="2705040" imgH="431640" progId="Equation.DSMT4">
                      <p:embed/>
                      <p:pic>
                        <p:nvPicPr>
                          <p:cNvPr id="0" name=""/>
                          <p:cNvPicPr>
                            <a:picLocks noChangeAspect="1" noChangeArrowheads="1"/>
                          </p:cNvPicPr>
                          <p:nvPr/>
                        </p:nvPicPr>
                        <p:blipFill>
                          <a:blip r:embed="rId6"/>
                          <a:srcRect/>
                          <a:stretch>
                            <a:fillRect/>
                          </a:stretch>
                        </p:blipFill>
                        <p:spPr bwMode="auto">
                          <a:xfrm>
                            <a:off x="392" y="1602"/>
                            <a:ext cx="4976" cy="659"/>
                          </a:xfrm>
                          <a:prstGeom prst="rect">
                            <a:avLst/>
                          </a:prstGeom>
                          <a:noFill/>
                          <a:ln>
                            <a:solidFill>
                              <a:schemeClr val="tx1"/>
                            </a:solidFill>
                          </a:ln>
                        </p:spPr>
                      </p:pic>
                    </p:oleObj>
                  </mc:Fallback>
                </mc:AlternateContent>
              </a:graphicData>
            </a:graphic>
          </p:graphicFrame>
          <p:sp>
            <p:nvSpPr>
              <p:cNvPr id="14357" name="Rectangle 23"/>
              <p:cNvSpPr>
                <a:spLocks noChangeArrowheads="1"/>
              </p:cNvSpPr>
              <p:nvPr/>
            </p:nvSpPr>
            <p:spPr bwMode="auto">
              <a:xfrm>
                <a:off x="288" y="1488"/>
                <a:ext cx="5280" cy="86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grpSp>
        <p:sp>
          <p:nvSpPr>
            <p:cNvPr id="14355" name="Text Box 24"/>
            <p:cNvSpPr txBox="1">
              <a:spLocks noChangeArrowheads="1"/>
            </p:cNvSpPr>
            <p:nvPr/>
          </p:nvSpPr>
          <p:spPr bwMode="auto">
            <a:xfrm>
              <a:off x="2723" y="1702"/>
              <a:ext cx="33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endParaRPr lang="en-US" sz="2000">
                <a:solidFill>
                  <a:schemeClr val="bg1"/>
                </a:solidFill>
                <a:latin typeface="Tahoma" pitchFamily="34" charset="0"/>
              </a:endParaRPr>
            </a:p>
          </p:txBody>
        </p:sp>
      </p:grpSp>
      <p:sp>
        <p:nvSpPr>
          <p:cNvPr id="157713" name="Text Box 17"/>
          <p:cNvSpPr txBox="1">
            <a:spLocks noChangeArrowheads="1"/>
          </p:cNvSpPr>
          <p:nvPr/>
        </p:nvSpPr>
        <p:spPr bwMode="auto">
          <a:xfrm>
            <a:off x="914162" y="990601"/>
            <a:ext cx="72117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sz="2800" dirty="0" err="1">
                <a:solidFill>
                  <a:schemeClr val="bg1"/>
                </a:solidFill>
                <a:latin typeface="Times New Roman" pitchFamily="18" charset="0"/>
              </a:rPr>
              <a:t>Giả</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sử</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hai</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sóng</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tại</a:t>
            </a:r>
            <a:r>
              <a:rPr lang="en-US" sz="2800" dirty="0">
                <a:solidFill>
                  <a:schemeClr val="bg1"/>
                </a:solidFill>
                <a:latin typeface="Times New Roman" pitchFamily="18" charset="0"/>
              </a:rPr>
              <a:t> S</a:t>
            </a:r>
            <a:r>
              <a:rPr lang="en-US" sz="2800" baseline="-25000" dirty="0">
                <a:solidFill>
                  <a:schemeClr val="bg1"/>
                </a:solidFill>
                <a:latin typeface="Times New Roman" pitchFamily="18" charset="0"/>
              </a:rPr>
              <a:t>1</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và</a:t>
            </a:r>
            <a:r>
              <a:rPr lang="en-US" sz="2800" dirty="0">
                <a:solidFill>
                  <a:schemeClr val="bg1"/>
                </a:solidFill>
                <a:latin typeface="Times New Roman" pitchFamily="18" charset="0"/>
              </a:rPr>
              <a:t> S</a:t>
            </a:r>
            <a:r>
              <a:rPr lang="en-US" sz="2800" baseline="-25000" dirty="0">
                <a:solidFill>
                  <a:schemeClr val="bg1"/>
                </a:solidFill>
                <a:latin typeface="Times New Roman" pitchFamily="18" charset="0"/>
              </a:rPr>
              <a:t>2 </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có</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cùng</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biên</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độ</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tần</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số</a:t>
            </a:r>
            <a:r>
              <a:rPr lang="en-US" sz="2800" dirty="0">
                <a:solidFill>
                  <a:schemeClr val="bg1"/>
                </a:solidFill>
                <a:latin typeface="Times New Roman" pitchFamily="18" charset="0"/>
              </a:rPr>
              <a:t> f, </a:t>
            </a:r>
            <a:r>
              <a:rPr lang="en-US" sz="2800" dirty="0" err="1">
                <a:solidFill>
                  <a:schemeClr val="bg1"/>
                </a:solidFill>
                <a:latin typeface="Times New Roman" pitchFamily="18" charset="0"/>
              </a:rPr>
              <a:t>cùng</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pha</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dao</a:t>
            </a:r>
            <a:r>
              <a:rPr lang="en-US" sz="2800" dirty="0">
                <a:solidFill>
                  <a:schemeClr val="bg1"/>
                </a:solidFill>
                <a:latin typeface="Times New Roman" pitchFamily="18" charset="0"/>
              </a:rPr>
              <a:t> </a:t>
            </a:r>
            <a:r>
              <a:rPr lang="en-US" sz="2800" dirty="0" err="1">
                <a:solidFill>
                  <a:schemeClr val="bg1"/>
                </a:solidFill>
                <a:latin typeface="Times New Roman" pitchFamily="18" charset="0"/>
              </a:rPr>
              <a:t>động</a:t>
            </a:r>
            <a:r>
              <a:rPr lang="en-US" sz="2800" dirty="0">
                <a:solidFill>
                  <a:schemeClr val="bg1"/>
                </a:solidFill>
                <a:latin typeface="Times New Roman" pitchFamily="18" charset="0"/>
              </a:rPr>
              <a:t> </a:t>
            </a:r>
            <a:endParaRPr lang="en-US" sz="2400" dirty="0">
              <a:solidFill>
                <a:schemeClr val="bg1"/>
              </a:solidFill>
              <a:latin typeface="Times New Roman" pitchFamily="18" charset="0"/>
            </a:endParaRPr>
          </a:p>
        </p:txBody>
      </p:sp>
      <p:sp>
        <p:nvSpPr>
          <p:cNvPr id="2113" name="Rectangle 65"/>
          <p:cNvSpPr>
            <a:spLocks noChangeArrowheads="1"/>
          </p:cNvSpPr>
          <p:nvPr/>
        </p:nvSpPr>
        <p:spPr bwMode="auto">
          <a:xfrm>
            <a:off x="711015" y="5334002"/>
            <a:ext cx="48755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u="sng" dirty="0" err="1">
                <a:solidFill>
                  <a:schemeClr val="bg1"/>
                </a:solidFill>
                <a:latin typeface="Times New Roman" pitchFamily="18" charset="0"/>
                <a:cs typeface="Times New Roman" pitchFamily="18" charset="0"/>
              </a:rPr>
              <a:t>Biên</a:t>
            </a:r>
            <a:r>
              <a:rPr lang="en-US" sz="2800" u="sng" dirty="0">
                <a:solidFill>
                  <a:schemeClr val="bg1"/>
                </a:solidFill>
                <a:latin typeface="Times New Roman" pitchFamily="18" charset="0"/>
                <a:cs typeface="Times New Roman" pitchFamily="18" charset="0"/>
              </a:rPr>
              <a:t> </a:t>
            </a:r>
            <a:r>
              <a:rPr lang="en-US" sz="2800" u="sng" dirty="0" err="1">
                <a:solidFill>
                  <a:schemeClr val="bg1"/>
                </a:solidFill>
                <a:latin typeface="Times New Roman" pitchFamily="18" charset="0"/>
                <a:cs typeface="Times New Roman" pitchFamily="18" charset="0"/>
              </a:rPr>
              <a:t>độ</a:t>
            </a:r>
            <a:r>
              <a:rPr lang="en-US" sz="2800" u="sng" dirty="0">
                <a:solidFill>
                  <a:schemeClr val="bg1"/>
                </a:solidFill>
                <a:latin typeface="Times New Roman" pitchFamily="18" charset="0"/>
                <a:cs typeface="Times New Roman" pitchFamily="18" charset="0"/>
              </a:rPr>
              <a:t> </a:t>
            </a:r>
            <a:r>
              <a:rPr lang="en-US" sz="2800" u="sng" dirty="0" err="1">
                <a:solidFill>
                  <a:schemeClr val="bg1"/>
                </a:solidFill>
                <a:latin typeface="Times New Roman" pitchFamily="18" charset="0"/>
                <a:cs typeface="Times New Roman" pitchFamily="18" charset="0"/>
              </a:rPr>
              <a:t>dao</a:t>
            </a:r>
            <a:r>
              <a:rPr lang="en-US" sz="2800" u="sng" dirty="0">
                <a:solidFill>
                  <a:schemeClr val="bg1"/>
                </a:solidFill>
                <a:latin typeface="Times New Roman" pitchFamily="18" charset="0"/>
                <a:cs typeface="Times New Roman" pitchFamily="18" charset="0"/>
              </a:rPr>
              <a:t> </a:t>
            </a:r>
            <a:r>
              <a:rPr lang="en-US" sz="2800" u="sng" dirty="0" err="1">
                <a:solidFill>
                  <a:schemeClr val="bg1"/>
                </a:solidFill>
                <a:latin typeface="Times New Roman" pitchFamily="18" charset="0"/>
                <a:cs typeface="Times New Roman" pitchFamily="18" charset="0"/>
              </a:rPr>
              <a:t>động</a:t>
            </a:r>
            <a:r>
              <a:rPr lang="en-US" sz="2800" u="sng" dirty="0">
                <a:solidFill>
                  <a:schemeClr val="bg1"/>
                </a:solidFill>
                <a:latin typeface="Times New Roman" pitchFamily="18" charset="0"/>
                <a:cs typeface="Times New Roman" pitchFamily="18" charset="0"/>
              </a:rPr>
              <a:t> </a:t>
            </a:r>
            <a:r>
              <a:rPr lang="en-US" sz="2800" u="sng" dirty="0" err="1">
                <a:solidFill>
                  <a:schemeClr val="bg1"/>
                </a:solidFill>
                <a:latin typeface="Times New Roman" pitchFamily="18" charset="0"/>
                <a:cs typeface="Times New Roman" pitchFamily="18" charset="0"/>
              </a:rPr>
              <a:t>tổng</a:t>
            </a:r>
            <a:r>
              <a:rPr lang="en-US" sz="2800" u="sng" dirty="0">
                <a:solidFill>
                  <a:schemeClr val="bg1"/>
                </a:solidFill>
                <a:latin typeface="Times New Roman" pitchFamily="18" charset="0"/>
                <a:cs typeface="Times New Roman" pitchFamily="18" charset="0"/>
              </a:rPr>
              <a:t> </a:t>
            </a:r>
            <a:r>
              <a:rPr lang="en-US" sz="2800" u="sng" dirty="0" err="1">
                <a:solidFill>
                  <a:schemeClr val="bg1"/>
                </a:solidFill>
                <a:latin typeface="Times New Roman" pitchFamily="18" charset="0"/>
                <a:cs typeface="Times New Roman" pitchFamily="18" charset="0"/>
              </a:rPr>
              <a:t>hợp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tại</a:t>
            </a:r>
            <a:r>
              <a:rPr lang="en-US" sz="2800" dirty="0">
                <a:solidFill>
                  <a:schemeClr val="bg1"/>
                </a:solidFill>
                <a:latin typeface="Times New Roman" pitchFamily="18" charset="0"/>
                <a:cs typeface="Times New Roman" pitchFamily="18" charset="0"/>
              </a:rPr>
              <a:t> M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a:t>
            </a:r>
          </a:p>
        </p:txBody>
      </p:sp>
      <p:graphicFrame>
        <p:nvGraphicFramePr>
          <p:cNvPr id="2114" name="Object 3"/>
          <p:cNvGraphicFramePr>
            <a:graphicFrameLocks noChangeAspect="1"/>
          </p:cNvGraphicFramePr>
          <p:nvPr>
            <p:extLst>
              <p:ext uri="{D42A27DB-BD31-4B8C-83A1-F6EECF244321}">
                <p14:modId xmlns:p14="http://schemas.microsoft.com/office/powerpoint/2010/main" val="1546096079"/>
              </p:ext>
            </p:extLst>
          </p:nvPr>
        </p:nvGraphicFramePr>
        <p:xfrm>
          <a:off x="5734673" y="5334002"/>
          <a:ext cx="4075638" cy="881427"/>
        </p:xfrm>
        <a:graphic>
          <a:graphicData uri="http://schemas.openxmlformats.org/presentationml/2006/ole">
            <mc:AlternateContent xmlns:mc="http://schemas.openxmlformats.org/markup-compatibility/2006">
              <mc:Choice xmlns:v="urn:schemas-microsoft-com:vml" Requires="v">
                <p:oleObj spid="_x0000_s1028" name="Equation" r:id="rId7" imgW="1498320" imgH="431640" progId="Equation.DSMT4">
                  <p:embed/>
                </p:oleObj>
              </mc:Choice>
              <mc:Fallback>
                <p:oleObj name="Equation" r:id="rId7" imgW="1498320" imgH="431640" progId="Equation.DSMT4">
                  <p:embed/>
                  <p:pic>
                    <p:nvPicPr>
                      <p:cNvPr id="0" name=""/>
                      <p:cNvPicPr>
                        <a:picLocks noChangeAspect="1" noChangeArrowheads="1"/>
                      </p:cNvPicPr>
                      <p:nvPr/>
                    </p:nvPicPr>
                    <p:blipFill>
                      <a:blip r:embed="rId8"/>
                      <a:srcRect/>
                      <a:stretch>
                        <a:fillRect/>
                      </a:stretch>
                    </p:blipFill>
                    <p:spPr bwMode="auto">
                      <a:xfrm>
                        <a:off x="5734673" y="5334002"/>
                        <a:ext cx="4075638" cy="881427"/>
                      </a:xfrm>
                      <a:prstGeom prst="rect">
                        <a:avLst/>
                      </a:prstGeom>
                      <a:noFill/>
                      <a:ln>
                        <a:solidFill>
                          <a:schemeClr val="tx1"/>
                        </a:solidFill>
                      </a:ln>
                    </p:spPr>
                  </p:pic>
                </p:oleObj>
              </mc:Fallback>
            </mc:AlternateContent>
          </a:graphicData>
        </a:graphic>
      </p:graphicFrame>
      <p:grpSp>
        <p:nvGrpSpPr>
          <p:cNvPr id="4" name="Group 192"/>
          <p:cNvGrpSpPr>
            <a:grpSpLocks/>
          </p:cNvGrpSpPr>
          <p:nvPr/>
        </p:nvGrpSpPr>
        <p:grpSpPr bwMode="auto">
          <a:xfrm>
            <a:off x="7618016" y="914402"/>
            <a:ext cx="3758221" cy="2276476"/>
            <a:chOff x="1776" y="2400"/>
            <a:chExt cx="2304" cy="1434"/>
          </a:xfrm>
        </p:grpSpPr>
        <p:sp>
          <p:nvSpPr>
            <p:cNvPr id="14346" name="Line 193"/>
            <p:cNvSpPr>
              <a:spLocks noChangeShapeType="1"/>
            </p:cNvSpPr>
            <p:nvPr/>
          </p:nvSpPr>
          <p:spPr bwMode="auto">
            <a:xfrm>
              <a:off x="1872" y="3456"/>
              <a:ext cx="1968" cy="0"/>
            </a:xfrm>
            <a:prstGeom prst="line">
              <a:avLst/>
            </a:prstGeom>
            <a:noFill/>
            <a:ln w="28575">
              <a:solidFill>
                <a:schemeClr val="bg1"/>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347" name="Text Box 194"/>
            <p:cNvSpPr txBox="1">
              <a:spLocks noChangeArrowheads="1"/>
            </p:cNvSpPr>
            <p:nvPr/>
          </p:nvSpPr>
          <p:spPr bwMode="auto">
            <a:xfrm>
              <a:off x="3648" y="3504"/>
              <a:ext cx="4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sz="2800">
                  <a:solidFill>
                    <a:schemeClr val="bg1"/>
                  </a:solidFill>
                  <a:latin typeface="Times New Roman" pitchFamily="18" charset="0"/>
                </a:rPr>
                <a:t>S</a:t>
              </a:r>
              <a:r>
                <a:rPr lang="en-US" sz="2800" baseline="-25000">
                  <a:solidFill>
                    <a:schemeClr val="bg1"/>
                  </a:solidFill>
                  <a:latin typeface="Times New Roman" pitchFamily="18" charset="0"/>
                </a:rPr>
                <a:t>2</a:t>
              </a:r>
              <a:endParaRPr lang="en-US" sz="2800">
                <a:solidFill>
                  <a:schemeClr val="bg1"/>
                </a:solidFill>
                <a:latin typeface="Times New Roman" pitchFamily="18" charset="0"/>
              </a:endParaRPr>
            </a:p>
          </p:txBody>
        </p:sp>
        <p:sp>
          <p:nvSpPr>
            <p:cNvPr id="14348" name="Text Box 195"/>
            <p:cNvSpPr txBox="1">
              <a:spLocks noChangeArrowheads="1"/>
            </p:cNvSpPr>
            <p:nvPr/>
          </p:nvSpPr>
          <p:spPr bwMode="auto">
            <a:xfrm>
              <a:off x="1776" y="3504"/>
              <a:ext cx="4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sz="2800">
                  <a:solidFill>
                    <a:schemeClr val="bg1"/>
                  </a:solidFill>
                  <a:latin typeface="Times New Roman" pitchFamily="18" charset="0"/>
                </a:rPr>
                <a:t>S</a:t>
              </a:r>
              <a:r>
                <a:rPr lang="en-US" sz="2800" baseline="-25000">
                  <a:solidFill>
                    <a:schemeClr val="bg1"/>
                  </a:solidFill>
                  <a:latin typeface="Times New Roman" pitchFamily="18" charset="0"/>
                </a:rPr>
                <a:t>1</a:t>
              </a:r>
              <a:endParaRPr lang="en-US" sz="2800">
                <a:solidFill>
                  <a:schemeClr val="bg1"/>
                </a:solidFill>
                <a:latin typeface="Times New Roman" pitchFamily="18" charset="0"/>
              </a:endParaRPr>
            </a:p>
          </p:txBody>
        </p:sp>
        <p:sp>
          <p:nvSpPr>
            <p:cNvPr id="14349" name="Line 196"/>
            <p:cNvSpPr>
              <a:spLocks noChangeShapeType="1"/>
            </p:cNvSpPr>
            <p:nvPr/>
          </p:nvSpPr>
          <p:spPr bwMode="auto">
            <a:xfrm flipV="1">
              <a:off x="1872" y="2688"/>
              <a:ext cx="1344" cy="76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350" name="Line 197"/>
            <p:cNvSpPr>
              <a:spLocks noChangeShapeType="1"/>
            </p:cNvSpPr>
            <p:nvPr/>
          </p:nvSpPr>
          <p:spPr bwMode="auto">
            <a:xfrm flipH="1" flipV="1">
              <a:off x="3216" y="2688"/>
              <a:ext cx="624" cy="76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351" name="Text Box 198"/>
            <p:cNvSpPr txBox="1">
              <a:spLocks noChangeArrowheads="1"/>
            </p:cNvSpPr>
            <p:nvPr/>
          </p:nvSpPr>
          <p:spPr bwMode="auto">
            <a:xfrm>
              <a:off x="3120" y="2400"/>
              <a:ext cx="4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sz="2800">
                  <a:solidFill>
                    <a:schemeClr val="bg1"/>
                  </a:solidFill>
                  <a:latin typeface="Times New Roman" pitchFamily="18" charset="0"/>
                </a:rPr>
                <a:t>M</a:t>
              </a:r>
            </a:p>
          </p:txBody>
        </p:sp>
        <p:sp>
          <p:nvSpPr>
            <p:cNvPr id="14352" name="Text Box 199"/>
            <p:cNvSpPr txBox="1">
              <a:spLocks noChangeArrowheads="1"/>
            </p:cNvSpPr>
            <p:nvPr/>
          </p:nvSpPr>
          <p:spPr bwMode="auto">
            <a:xfrm>
              <a:off x="2256" y="2784"/>
              <a:ext cx="4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sz="2800">
                  <a:solidFill>
                    <a:schemeClr val="bg1"/>
                  </a:solidFill>
                  <a:latin typeface="Times New Roman" pitchFamily="18" charset="0"/>
                </a:rPr>
                <a:t>d</a:t>
              </a:r>
              <a:r>
                <a:rPr lang="en-US" sz="2800" baseline="-25000">
                  <a:solidFill>
                    <a:schemeClr val="bg1"/>
                  </a:solidFill>
                  <a:latin typeface="Times New Roman" pitchFamily="18" charset="0"/>
                </a:rPr>
                <a:t>1</a:t>
              </a:r>
              <a:endParaRPr lang="en-US" sz="2800">
                <a:solidFill>
                  <a:schemeClr val="bg1"/>
                </a:solidFill>
                <a:latin typeface="Times New Roman" pitchFamily="18" charset="0"/>
              </a:endParaRPr>
            </a:p>
          </p:txBody>
        </p:sp>
        <p:sp>
          <p:nvSpPr>
            <p:cNvPr id="14353" name="Text Box 200"/>
            <p:cNvSpPr txBox="1">
              <a:spLocks noChangeArrowheads="1"/>
            </p:cNvSpPr>
            <p:nvPr/>
          </p:nvSpPr>
          <p:spPr bwMode="auto">
            <a:xfrm>
              <a:off x="3456" y="2784"/>
              <a:ext cx="4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spcBef>
                  <a:spcPct val="50000"/>
                </a:spcBef>
              </a:pPr>
              <a:r>
                <a:rPr lang="en-US" sz="2800">
                  <a:solidFill>
                    <a:schemeClr val="bg1"/>
                  </a:solidFill>
                  <a:latin typeface="Times New Roman" pitchFamily="18" charset="0"/>
                </a:rPr>
                <a:t>d</a:t>
              </a:r>
              <a:r>
                <a:rPr lang="en-US" sz="2800" baseline="-25000">
                  <a:solidFill>
                    <a:schemeClr val="bg1"/>
                  </a:solidFill>
                  <a:latin typeface="Times New Roman" pitchFamily="18" charset="0"/>
                </a:rPr>
                <a:t>2</a:t>
              </a:r>
              <a:endParaRPr lang="en-US" sz="2800">
                <a:solidFill>
                  <a:schemeClr val="bg1"/>
                </a:solidFill>
                <a:latin typeface="Times New Roman" pitchFamily="18" charset="0"/>
              </a:endParaRPr>
            </a:p>
          </p:txBody>
        </p:sp>
      </p:grpSp>
    </p:spTree>
    <p:extLst>
      <p:ext uri="{BB962C8B-B14F-4D97-AF65-F5344CB8AC3E}">
        <p14:creationId xmlns:p14="http://schemas.microsoft.com/office/powerpoint/2010/main" val="20095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ao thoa sóng nước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28" y="527352"/>
            <a:ext cx="9516570" cy="535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5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5106" y="716504"/>
            <a:ext cx="4729180"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CỦNG CỐ DẶN DÒ</a:t>
            </a:r>
            <a:endPar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l="-754" t="-587" r="-754"/>
          </a:stretch>
        </a:blipFill>
      </a:spPr>
      <a:bodyPr/>
      <a:lstStyle>
        <a:defPPr>
          <a:defRPr dirty="0">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3934</TotalTime>
  <Words>277</Words>
  <PresentationFormat>Tùy chỉnh</PresentationFormat>
  <Paragraphs>35</Paragraphs>
  <Slides>7</Slides>
  <Notes>0</Notes>
  <HiddenSlides>0</HiddenSlides>
  <MMClips>0</MMClips>
  <ScaleCrop>false</ScaleCrop>
  <HeadingPairs>
    <vt:vector size="8" baseType="variant">
      <vt:variant>
        <vt:lpstr>Phông được Dùng</vt:lpstr>
      </vt:variant>
      <vt:variant>
        <vt:i4>5</vt:i4>
      </vt:variant>
      <vt:variant>
        <vt:lpstr>Chủ đề</vt:lpstr>
      </vt:variant>
      <vt:variant>
        <vt:i4>1</vt:i4>
      </vt:variant>
      <vt:variant>
        <vt:lpstr>Máy chủ nhúng OLE</vt:lpstr>
      </vt:variant>
      <vt:variant>
        <vt:i4>1</vt:i4>
      </vt:variant>
      <vt:variant>
        <vt:lpstr>Tiêu đề Bản chiếu</vt:lpstr>
      </vt:variant>
      <vt:variant>
        <vt:i4>7</vt:i4>
      </vt:variant>
    </vt:vector>
  </HeadingPairs>
  <TitlesOfParts>
    <vt:vector size="14" baseType="lpstr">
      <vt:lpstr>Arial</vt:lpstr>
      <vt:lpstr>Calibri</vt:lpstr>
      <vt:lpstr>Cambria Math</vt:lpstr>
      <vt:lpstr>Tahoma</vt:lpstr>
      <vt:lpstr>Times New Roman</vt:lpstr>
      <vt:lpstr>Office Theme</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2021-02-17T02:18:53Z</dcterms:created>
  <dcterms:modified xsi:type="dcterms:W3CDTF">2021-11-01T14:20:04Z</dcterms:modified>
</cp:coreProperties>
</file>