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8" r:id="rId4"/>
    <p:sldId id="257" r:id="rId5"/>
    <p:sldId id="259" r:id="rId6"/>
    <p:sldId id="260" r:id="rId7"/>
    <p:sldId id="261" r:id="rId8"/>
    <p:sldId id="262" r:id="rId9"/>
    <p:sldId id="263" r:id="rId10"/>
    <p:sldId id="264" r:id="rId11"/>
    <p:sldId id="265" r:id="rId12"/>
    <p:sldId id="267" r:id="rId13"/>
    <p:sldId id="266" r:id="rId14"/>
    <p:sldId id="269" r:id="rId15"/>
    <p:sldId id="268" r:id="rId16"/>
    <p:sldId id="270" r:id="rId17"/>
    <p:sldId id="272" r:id="rId18"/>
    <p:sldId id="273" r:id="rId19"/>
    <p:sldId id="271"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Light" panose="020F0302020204030204" pitchFamily="34" charset="0"/>
      <p:regular r:id="rId31"/>
      <p:italic r:id="rId32"/>
    </p:embeddedFont>
    <p:embeddedFont>
      <p:font typeface="Calibri" panose="020F0502020204030204" pitchFamily="34" charset="0"/>
      <p:regular r:id="rId33"/>
      <p:bold r:id="rId34"/>
      <p:italic r:id="rId35"/>
      <p:boldItalic r:id="rId36"/>
    </p:embeddedFont>
    <p:embeddedFont>
      <p:font typeface="iCiel Bambola" panose="02000000000000000000"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9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363220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229715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381715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A71F0E-AF13-4872-9061-0E9CCF3372E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6327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D1ACCC-0B4F-47D6-A207-8A6BAEC1B2A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62640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B978ED8-4BB7-472C-8E8A-13352B1C199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3810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308B247-AD39-42D1-AAC3-B713BB65686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8956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D222224-5194-46B7-838F-A8624F35C0C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4615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E82B409-6804-412D-A8AC-21469E1185A8}"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0638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7E7CBB5-9536-4229-A495-3E1E459292DD}"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79382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21227F6-345D-4947-B1CF-D1484D8C10E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5260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62934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41BE816-2CCC-43A5-BDCF-BCCE6F3FF0E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62970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34286C2-8987-4612-B2E8-B7394A009BE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7426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A7BF38D-7763-4229-BD16-606159F2C05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486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363EB83-581D-4911-BBE9-C39DC922E85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9862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63450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FB2FA-BEF2-4EB5-BF41-B3F20D713DB1}"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31595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FB2FA-BEF2-4EB5-BF41-B3F20D713DB1}"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0146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FB2FA-BEF2-4EB5-BF41-B3F20D713DB1}"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86346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FB2FA-BEF2-4EB5-BF41-B3F20D713DB1}"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55512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FB2FA-BEF2-4EB5-BF41-B3F20D713DB1}"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92914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FB2FA-BEF2-4EB5-BF41-B3F20D713DB1}"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92471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FB2FA-BEF2-4EB5-BF41-B3F20D713DB1}" type="datetimeFigureOut">
              <a:rPr lang="en-US" smtClean="0"/>
              <a:t>5/2/2021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F33CF-202D-4A39-A990-E1FE68BF1BBE}" type="slidenum">
              <a:rPr lang="en-US" smtClean="0"/>
              <a:t>‹#›</a:t>
            </a:fld>
            <a:endParaRPr lang="en-US"/>
          </a:p>
        </p:txBody>
      </p:sp>
    </p:spTree>
    <p:extLst>
      <p:ext uri="{BB962C8B-B14F-4D97-AF65-F5344CB8AC3E}">
        <p14:creationId xmlns:p14="http://schemas.microsoft.com/office/powerpoint/2010/main" val="36674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829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829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821A4B3C-CBC4-4FDD-8CFD-98B09C86903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5725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cand.com.vn/Files/Image/ngochoa/2018/04/27/51e5c998-c1bf-4b98-b66c-e1504bbf55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396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4559" y="1342664"/>
            <a:ext cx="4104842" cy="1446550"/>
          </a:xfrm>
          <a:prstGeom prst="rect">
            <a:avLst/>
          </a:prstGeom>
          <a:noFill/>
        </p:spPr>
        <p:txBody>
          <a:bodyPr wrap="none" rtlCol="0">
            <a:spAutoFit/>
          </a:bodyPr>
          <a:lstStyle/>
          <a:p>
            <a:r>
              <a:rPr lang="en-US" sz="8800" b="1" dirty="0" err="1" smtClean="0">
                <a:solidFill>
                  <a:srgbClr val="FFC000"/>
                </a:solidFill>
                <a:effectLst>
                  <a:outerShdw blurRad="38100" dist="38100" dir="2700000" algn="tl">
                    <a:srgbClr val="000000">
                      <a:alpha val="43137"/>
                    </a:srgbClr>
                  </a:outerShdw>
                </a:effectLst>
                <a:latin typeface="iCiel Bambola" panose="02000000000000000000" pitchFamily="2" charset="0"/>
              </a:rPr>
              <a:t>Nói</a:t>
            </a:r>
            <a:r>
              <a:rPr lang="en-US" sz="8800" b="1" dirty="0" smtClean="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sz="8800" b="1" dirty="0" err="1" smtClean="0">
                <a:solidFill>
                  <a:srgbClr val="FFC000"/>
                </a:solidFill>
                <a:effectLst>
                  <a:outerShdw blurRad="38100" dist="38100" dir="2700000" algn="tl">
                    <a:srgbClr val="000000">
                      <a:alpha val="43137"/>
                    </a:srgbClr>
                  </a:outerShdw>
                </a:effectLst>
                <a:latin typeface="iCiel Bambola" panose="02000000000000000000" pitchFamily="2" charset="0"/>
              </a:rPr>
              <a:t>với</a:t>
            </a:r>
            <a:r>
              <a:rPr lang="en-US" sz="8800" b="1" dirty="0" smtClean="0">
                <a:solidFill>
                  <a:srgbClr val="FFC000"/>
                </a:solidFill>
                <a:effectLst>
                  <a:outerShdw blurRad="38100" dist="38100" dir="2700000" algn="tl">
                    <a:srgbClr val="000000">
                      <a:alpha val="43137"/>
                    </a:srgbClr>
                  </a:outerShdw>
                </a:effectLst>
                <a:latin typeface="iCiel Bambola" panose="02000000000000000000" pitchFamily="2" charset="0"/>
              </a:rPr>
              <a:t> con</a:t>
            </a:r>
            <a:endParaRPr lang="en-US" sz="8800" b="1" dirty="0">
              <a:solidFill>
                <a:srgbClr val="FFC000"/>
              </a:solidFill>
              <a:effectLst>
                <a:outerShdw blurRad="38100" dist="38100" dir="2700000" algn="tl">
                  <a:srgbClr val="000000">
                    <a:alpha val="43137"/>
                  </a:srgbClr>
                </a:outerShdw>
              </a:effectLst>
              <a:latin typeface="iCiel Bambola" panose="02000000000000000000" pitchFamily="2" charset="0"/>
            </a:endParaRPr>
          </a:p>
        </p:txBody>
      </p:sp>
      <p:sp>
        <p:nvSpPr>
          <p:cNvPr id="6" name="TextBox 5"/>
          <p:cNvSpPr txBox="1"/>
          <p:nvPr/>
        </p:nvSpPr>
        <p:spPr>
          <a:xfrm>
            <a:off x="1620454" y="720010"/>
            <a:ext cx="3373039" cy="830997"/>
          </a:xfrm>
          <a:prstGeom prst="rect">
            <a:avLst/>
          </a:prstGeom>
          <a:noFill/>
        </p:spPr>
        <p:txBody>
          <a:bodyPr wrap="none" rtlCol="0">
            <a:spAutoFit/>
          </a:bodyPr>
          <a:lstStyle/>
          <a:p>
            <a:r>
              <a:rPr lang="en-US" sz="4800" dirty="0" err="1" smtClean="0">
                <a:solidFill>
                  <a:schemeClr val="bg1"/>
                </a:solidFill>
                <a:latin typeface="iCiel Bambola" panose="02000000000000000000" pitchFamily="2" charset="0"/>
              </a:rPr>
              <a:t>Ôn</a:t>
            </a:r>
            <a:r>
              <a:rPr lang="en-US" sz="4800" dirty="0" smtClean="0">
                <a:solidFill>
                  <a:schemeClr val="bg1"/>
                </a:solidFill>
                <a:latin typeface="iCiel Bambola" panose="02000000000000000000" pitchFamily="2" charset="0"/>
              </a:rPr>
              <a:t> </a:t>
            </a:r>
            <a:r>
              <a:rPr lang="en-US" sz="4800" dirty="0" err="1" smtClean="0">
                <a:solidFill>
                  <a:schemeClr val="bg1"/>
                </a:solidFill>
                <a:latin typeface="iCiel Bambola" panose="02000000000000000000" pitchFamily="2" charset="0"/>
              </a:rPr>
              <a:t>tập</a:t>
            </a:r>
            <a:r>
              <a:rPr lang="en-US" sz="4800" dirty="0" smtClean="0">
                <a:solidFill>
                  <a:schemeClr val="bg1"/>
                </a:solidFill>
                <a:latin typeface="iCiel Bambola" panose="02000000000000000000" pitchFamily="2" charset="0"/>
              </a:rPr>
              <a:t> </a:t>
            </a:r>
            <a:r>
              <a:rPr lang="en-US" sz="4800" dirty="0" err="1" smtClean="0">
                <a:solidFill>
                  <a:schemeClr val="bg1"/>
                </a:solidFill>
                <a:latin typeface="iCiel Bambola" panose="02000000000000000000" pitchFamily="2" charset="0"/>
              </a:rPr>
              <a:t>văn</a:t>
            </a:r>
            <a:r>
              <a:rPr lang="en-US" sz="4800" dirty="0" smtClean="0">
                <a:solidFill>
                  <a:schemeClr val="bg1"/>
                </a:solidFill>
                <a:latin typeface="iCiel Bambola" panose="02000000000000000000" pitchFamily="2" charset="0"/>
              </a:rPr>
              <a:t> </a:t>
            </a:r>
            <a:r>
              <a:rPr lang="en-US" sz="4800" dirty="0" err="1" smtClean="0">
                <a:solidFill>
                  <a:schemeClr val="bg1"/>
                </a:solidFill>
                <a:latin typeface="iCiel Bambola" panose="02000000000000000000" pitchFamily="2" charset="0"/>
              </a:rPr>
              <a:t>bản</a:t>
            </a:r>
            <a:r>
              <a:rPr lang="en-US" sz="4800" dirty="0" smtClean="0">
                <a:solidFill>
                  <a:schemeClr val="bg1"/>
                </a:solidFill>
                <a:latin typeface="iCiel Bambola" panose="02000000000000000000" pitchFamily="2" charset="0"/>
              </a:rPr>
              <a:t>:</a:t>
            </a:r>
            <a:endParaRPr lang="en-US" sz="4800" dirty="0">
              <a:solidFill>
                <a:schemeClr val="bg1"/>
              </a:solidFill>
              <a:latin typeface="iCiel Bambola" panose="02000000000000000000" pitchFamily="2" charset="0"/>
            </a:endParaRPr>
          </a:p>
        </p:txBody>
      </p:sp>
      <p:sp>
        <p:nvSpPr>
          <p:cNvPr id="11" name="TextBox 10"/>
          <p:cNvSpPr txBox="1"/>
          <p:nvPr/>
        </p:nvSpPr>
        <p:spPr>
          <a:xfrm>
            <a:off x="7253155" y="2646681"/>
            <a:ext cx="2853666" cy="830997"/>
          </a:xfrm>
          <a:prstGeom prst="rect">
            <a:avLst/>
          </a:prstGeom>
          <a:noFill/>
        </p:spPr>
        <p:txBody>
          <a:bodyPr wrap="none" rtlCol="0">
            <a:spAutoFit/>
          </a:bodyPr>
          <a:lstStyle/>
          <a:p>
            <a:r>
              <a:rPr lang="en-US" sz="4800" dirty="0" smtClean="0">
                <a:solidFill>
                  <a:schemeClr val="bg1"/>
                </a:solidFill>
                <a:latin typeface="iCiel Bambola" panose="02000000000000000000" pitchFamily="2" charset="0"/>
              </a:rPr>
              <a:t>- Y </a:t>
            </a:r>
            <a:r>
              <a:rPr lang="en-US" sz="4800" dirty="0" err="1" smtClean="0">
                <a:solidFill>
                  <a:schemeClr val="bg1"/>
                </a:solidFill>
                <a:latin typeface="iCiel Bambola" panose="02000000000000000000" pitchFamily="2" charset="0"/>
              </a:rPr>
              <a:t>phương</a:t>
            </a:r>
            <a:r>
              <a:rPr lang="en-US" sz="4800" dirty="0" smtClean="0">
                <a:solidFill>
                  <a:schemeClr val="bg1"/>
                </a:solidFill>
                <a:latin typeface="iCiel Bambola" panose="02000000000000000000" pitchFamily="2" charset="0"/>
              </a:rPr>
              <a:t> -</a:t>
            </a:r>
            <a:endParaRPr lang="en-US" sz="4800" dirty="0">
              <a:solidFill>
                <a:schemeClr val="bg1"/>
              </a:solidFill>
              <a:latin typeface="iCiel Bambola" panose="02000000000000000000" pitchFamily="2" charset="0"/>
            </a:endParaRPr>
          </a:p>
        </p:txBody>
      </p:sp>
    </p:spTree>
    <p:extLst>
      <p:ext uri="{BB962C8B-B14F-4D97-AF65-F5344CB8AC3E}">
        <p14:creationId xmlns:p14="http://schemas.microsoft.com/office/powerpoint/2010/main" val="2255998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adio: Nuôi dưỡng tình yêu thiên nhiên cho tr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993" y="1172764"/>
            <a:ext cx="4657889" cy="327471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242" name="Picture 2" descr="Hình ảnh Phim Hoạt Hình Vẽ Tay Tạ ơn Cảm ơn Mẹ Và Cha Lễ Tạ ơn Cha Mẹ Tôn  Kính Cha Mẹ Phấn Màu Phấn, Phấn Màu Phấn, ơn, Vẽ miễ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4175" y="109468"/>
            <a:ext cx="5052855" cy="50528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p:cNvSpPr>
            <a:spLocks noChangeArrowheads="1"/>
          </p:cNvSpPr>
          <p:nvPr/>
        </p:nvSpPr>
        <p:spPr bwMode="auto">
          <a:xfrm>
            <a:off x="2819400" y="2757646"/>
            <a:ext cx="2786381" cy="634207"/>
          </a:xfrm>
          <a:prstGeom prst="roundRect">
            <a:avLst>
              <a:gd name="adj" fmla="val 16667"/>
            </a:avLst>
          </a:prstGeom>
          <a:gradFill rotWithShape="1">
            <a:gsLst>
              <a:gs pos="0">
                <a:srgbClr val="007676"/>
              </a:gs>
              <a:gs pos="50000">
                <a:srgbClr val="00FFFF"/>
              </a:gs>
              <a:gs pos="100000">
                <a:srgbClr val="007676"/>
              </a:gs>
            </a:gsLst>
            <a:lin ang="5400000" scaled="1"/>
          </a:gra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alt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 name="AutoShape 10"/>
          <p:cNvSpPr>
            <a:spLocks noChangeArrowheads="1"/>
          </p:cNvSpPr>
          <p:nvPr/>
        </p:nvSpPr>
        <p:spPr bwMode="auto">
          <a:xfrm>
            <a:off x="6407468" y="2726690"/>
            <a:ext cx="2675572" cy="612775"/>
          </a:xfrm>
          <a:prstGeom prst="roundRect">
            <a:avLst>
              <a:gd name="adj" fmla="val 16667"/>
            </a:avLst>
          </a:prstGeom>
          <a:gradFill rotWithShape="1">
            <a:gsLst>
              <a:gs pos="0">
                <a:srgbClr val="007676"/>
              </a:gs>
              <a:gs pos="50000">
                <a:srgbClr val="00FFFF"/>
              </a:gs>
              <a:gs pos="100000">
                <a:srgbClr val="007676"/>
              </a:gs>
            </a:gsLst>
            <a:lin ang="5400000" scaled="1"/>
          </a:gra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alt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 name="AutoShape 11"/>
          <p:cNvSpPr>
            <a:spLocks noChangeArrowheads="1"/>
          </p:cNvSpPr>
          <p:nvPr/>
        </p:nvSpPr>
        <p:spPr bwMode="auto">
          <a:xfrm>
            <a:off x="2193609" y="4358641"/>
            <a:ext cx="7773352" cy="1249383"/>
          </a:xfrm>
          <a:prstGeom prst="roundRect">
            <a:avLst>
              <a:gd name="adj" fmla="val 16667"/>
            </a:avLst>
          </a:prstGeom>
          <a:gradFill rotWithShape="1">
            <a:gsLst>
              <a:gs pos="0">
                <a:srgbClr val="FF99FF"/>
              </a:gs>
              <a:gs pos="50000">
                <a:srgbClr val="FFFFCC"/>
              </a:gs>
              <a:gs pos="100000">
                <a:srgbClr val="FF99FF"/>
              </a:gs>
            </a:gsLst>
            <a:lin ang="5400000" scaled="1"/>
          </a:gra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 name="Rectangle 12"/>
          <p:cNvSpPr>
            <a:spLocks noChangeArrowheads="1"/>
          </p:cNvSpPr>
          <p:nvPr/>
        </p:nvSpPr>
        <p:spPr bwMode="auto">
          <a:xfrm>
            <a:off x="6468428" y="2635896"/>
            <a:ext cx="26555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altLang="en-US" sz="3600" b="1" dirty="0" err="1">
                <a:latin typeface="Times New Roman"/>
                <a:sym typeface="Wingdings" pitchFamily="2" charset="2"/>
              </a:rPr>
              <a:t>Quê</a:t>
            </a:r>
            <a:r>
              <a:rPr lang="en-US" altLang="en-US" sz="3600" b="1" dirty="0">
                <a:latin typeface="Times New Roman"/>
                <a:sym typeface="Wingdings" pitchFamily="2" charset="2"/>
              </a:rPr>
              <a:t> </a:t>
            </a:r>
            <a:r>
              <a:rPr lang="en-US" altLang="en-US" sz="3600" b="1" dirty="0" err="1">
                <a:latin typeface="Times New Roman"/>
                <a:sym typeface="Wingdings" pitchFamily="2" charset="2"/>
              </a:rPr>
              <a:t>hương</a:t>
            </a:r>
            <a:endParaRPr lang="en-US" altLang="en-US" sz="3600" b="1" dirty="0">
              <a:latin typeface="Times New Roman"/>
              <a:sym typeface="Wingdings" pitchFamily="2" charset="2"/>
            </a:endParaRPr>
          </a:p>
        </p:txBody>
      </p:sp>
      <p:sp>
        <p:nvSpPr>
          <p:cNvPr id="8" name="Rectangle 13"/>
          <p:cNvSpPr>
            <a:spLocks noChangeArrowheads="1"/>
          </p:cNvSpPr>
          <p:nvPr/>
        </p:nvSpPr>
        <p:spPr bwMode="auto">
          <a:xfrm>
            <a:off x="3357563" y="4440227"/>
            <a:ext cx="57664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en-US" altLang="en-US" sz="3600" b="1" dirty="0" err="1">
                <a:solidFill>
                  <a:srgbClr val="FF0000"/>
                </a:solidFill>
                <a:latin typeface="Times New Roman"/>
                <a:sym typeface="Wingdings" pitchFamily="2" charset="2"/>
              </a:rPr>
              <a:t>Nuôi</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dưỡng</a:t>
            </a:r>
            <a:r>
              <a:rPr lang="en-US" altLang="en-US" sz="3600" b="1" dirty="0">
                <a:solidFill>
                  <a:srgbClr val="FF0000"/>
                </a:solidFill>
                <a:latin typeface="Times New Roman"/>
                <a:sym typeface="Wingdings" pitchFamily="2" charset="2"/>
              </a:rPr>
              <a:t> con </a:t>
            </a:r>
            <a:r>
              <a:rPr lang="en-US" altLang="en-US" sz="3600" b="1" dirty="0" err="1">
                <a:solidFill>
                  <a:srgbClr val="FF0000"/>
                </a:solidFill>
                <a:latin typeface="Times New Roman"/>
                <a:sym typeface="Wingdings" pitchFamily="2" charset="2"/>
              </a:rPr>
              <a:t>khôn</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lớn</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trưởng</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thành</a:t>
            </a:r>
            <a:endParaRPr lang="en-US" altLang="en-US" sz="3600" b="1" dirty="0">
              <a:solidFill>
                <a:srgbClr val="FF0000"/>
              </a:solidFill>
              <a:latin typeface="Times New Roman"/>
              <a:sym typeface="Wingdings" pitchFamily="2" charset="2"/>
            </a:endParaRPr>
          </a:p>
        </p:txBody>
      </p:sp>
      <p:sp>
        <p:nvSpPr>
          <p:cNvPr id="9" name="AutoShape 14"/>
          <p:cNvSpPr>
            <a:spLocks noChangeArrowheads="1"/>
          </p:cNvSpPr>
          <p:nvPr/>
        </p:nvSpPr>
        <p:spPr bwMode="auto">
          <a:xfrm>
            <a:off x="2662080" y="895724"/>
            <a:ext cx="6636067" cy="837981"/>
          </a:xfrm>
          <a:prstGeom prst="roundRect">
            <a:avLst>
              <a:gd name="adj" fmla="val 16667"/>
            </a:avLst>
          </a:prstGeom>
          <a:gradFill rotWithShape="1">
            <a:gsLst>
              <a:gs pos="0">
                <a:srgbClr val="66FF33"/>
              </a:gs>
              <a:gs pos="50000">
                <a:srgbClr val="FFFFCC"/>
              </a:gs>
              <a:gs pos="100000">
                <a:srgbClr val="66FF33"/>
              </a:gs>
            </a:gsLst>
            <a:lin ang="5400000" scaled="1"/>
          </a:gra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0" name="Text Box 19"/>
          <p:cNvSpPr txBox="1">
            <a:spLocks noChangeArrowheads="1"/>
          </p:cNvSpPr>
          <p:nvPr/>
        </p:nvSpPr>
        <p:spPr bwMode="auto">
          <a:xfrm>
            <a:off x="2193608" y="950541"/>
            <a:ext cx="75730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defRPr/>
            </a:pPr>
            <a:r>
              <a:rPr lang="en-US" altLang="en-US" sz="3600" b="1" dirty="0" err="1" smtClean="0">
                <a:solidFill>
                  <a:srgbClr val="0000FF"/>
                </a:solidFill>
                <a:latin typeface="Times New Roman"/>
              </a:rPr>
              <a:t>Cội</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nguồn</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sinh</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dưỡng</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của</a:t>
            </a:r>
            <a:r>
              <a:rPr lang="en-US" altLang="en-US" sz="3600" b="1" dirty="0" smtClean="0">
                <a:solidFill>
                  <a:srgbClr val="0000FF"/>
                </a:solidFill>
                <a:latin typeface="Times New Roman"/>
              </a:rPr>
              <a:t> con</a:t>
            </a:r>
          </a:p>
        </p:txBody>
      </p:sp>
      <p:sp>
        <p:nvSpPr>
          <p:cNvPr id="11" name="Text Box 20"/>
          <p:cNvSpPr txBox="1">
            <a:spLocks noChangeArrowheads="1"/>
          </p:cNvSpPr>
          <p:nvPr/>
        </p:nvSpPr>
        <p:spPr bwMode="auto">
          <a:xfrm>
            <a:off x="3285968" y="2735570"/>
            <a:ext cx="19224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defRPr/>
            </a:pPr>
            <a:r>
              <a:rPr lang="en-US" altLang="en-US" sz="3600" b="1" dirty="0" err="1" smtClean="0">
                <a:latin typeface="Times New Roman"/>
              </a:rPr>
              <a:t>Gia</a:t>
            </a:r>
            <a:r>
              <a:rPr lang="en-US" altLang="en-US" sz="3600" b="1" dirty="0" smtClean="0">
                <a:latin typeface="Times New Roman"/>
              </a:rPr>
              <a:t> </a:t>
            </a:r>
            <a:r>
              <a:rPr lang="en-US" altLang="en-US" sz="3600" b="1" dirty="0" err="1" smtClean="0">
                <a:latin typeface="Times New Roman"/>
              </a:rPr>
              <a:t>đình</a:t>
            </a:r>
            <a:endParaRPr lang="en-US" altLang="en-US" sz="3600" b="1" dirty="0" smtClean="0">
              <a:latin typeface="Times New Roman"/>
            </a:endParaRPr>
          </a:p>
        </p:txBody>
      </p:sp>
      <p:sp>
        <p:nvSpPr>
          <p:cNvPr id="12" name="Line 21"/>
          <p:cNvSpPr>
            <a:spLocks noChangeShapeType="1"/>
          </p:cNvSpPr>
          <p:nvPr/>
        </p:nvSpPr>
        <p:spPr bwMode="auto">
          <a:xfrm flipH="1">
            <a:off x="4084320" y="1791653"/>
            <a:ext cx="1813560" cy="98742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 name="Line 22"/>
          <p:cNvSpPr>
            <a:spLocks noChangeShapeType="1"/>
          </p:cNvSpPr>
          <p:nvPr/>
        </p:nvSpPr>
        <p:spPr bwMode="auto">
          <a:xfrm>
            <a:off x="5897880" y="1791652"/>
            <a:ext cx="1920240" cy="9350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 name="Line 23"/>
          <p:cNvSpPr>
            <a:spLocks noChangeShapeType="1"/>
          </p:cNvSpPr>
          <p:nvPr/>
        </p:nvSpPr>
        <p:spPr bwMode="auto">
          <a:xfrm>
            <a:off x="4191000" y="3403977"/>
            <a:ext cx="1706880" cy="9022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5" name="Line 24"/>
          <p:cNvSpPr>
            <a:spLocks noChangeShapeType="1"/>
          </p:cNvSpPr>
          <p:nvPr/>
        </p:nvSpPr>
        <p:spPr bwMode="auto">
          <a:xfrm flipH="1">
            <a:off x="5897880" y="3334615"/>
            <a:ext cx="1920240" cy="9716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4129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fade">
                                      <p:cBhvr>
                                        <p:cTn id="30" dur="1000"/>
                                        <p:tgtEl>
                                          <p:spTgt spid="10242"/>
                                        </p:tgtEl>
                                      </p:cBhvr>
                                    </p:animEffect>
                                    <p:anim calcmode="lin" valueType="num">
                                      <p:cBhvr>
                                        <p:cTn id="31" dur="1000" fill="hold"/>
                                        <p:tgtEl>
                                          <p:spTgt spid="10242"/>
                                        </p:tgtEl>
                                        <p:attrNameLst>
                                          <p:attrName>ppt_x</p:attrName>
                                        </p:attrNameLst>
                                      </p:cBhvr>
                                      <p:tavLst>
                                        <p:tav tm="0">
                                          <p:val>
                                            <p:strVal val="#ppt_x"/>
                                          </p:val>
                                        </p:tav>
                                        <p:tav tm="100000">
                                          <p:val>
                                            <p:strVal val="#ppt_x"/>
                                          </p:val>
                                        </p:tav>
                                      </p:tavLst>
                                    </p:anim>
                                    <p:anim calcmode="lin" valueType="num">
                                      <p:cBhvr>
                                        <p:cTn id="32"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nodeType="withEffect">
                                  <p:stCondLst>
                                    <p:cond delay="0"/>
                                  </p:stCondLst>
                                  <p:childTnLst>
                                    <p:set>
                                      <p:cBhvr>
                                        <p:cTn id="45" dur="1" fill="hold">
                                          <p:stCondLst>
                                            <p:cond delay="0"/>
                                          </p:stCondLst>
                                        </p:cTn>
                                        <p:tgtEl>
                                          <p:spTgt spid="10244"/>
                                        </p:tgtEl>
                                        <p:attrNameLst>
                                          <p:attrName>style.visibility</p:attrName>
                                        </p:attrNameLst>
                                      </p:cBhvr>
                                      <p:to>
                                        <p:strVal val="visible"/>
                                      </p:to>
                                    </p:set>
                                    <p:animEffect transition="in" filter="wipe(down)">
                                      <p:cBhvr>
                                        <p:cTn id="46" dur="500"/>
                                        <p:tgtEl>
                                          <p:spTgt spid="102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1" grpId="0"/>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223838" y="143510"/>
            <a:ext cx="11663362" cy="1754326"/>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2.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Nói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với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con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về</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sức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truyền</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thống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quê</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hương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và</a:t>
            </a:r>
            <a:endPar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mong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ước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của</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cha </a:t>
            </a:r>
          </a:p>
        </p:txBody>
      </p:sp>
      <p:sp>
        <p:nvSpPr>
          <p:cNvPr id="5" name="AutoShape 2" descr="Bảo đảm quyền của các dân tộc thiểu số và đấu tranh chống lợi dụng vấn đề dân  tộc ở nước ta | Tạp chí Tuyên gi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4195919" y="1985838"/>
            <a:ext cx="3843497" cy="3896803"/>
          </a:xfrm>
          <a:prstGeom prst="rect">
            <a:avLst/>
          </a:prstGeom>
        </p:spPr>
      </p:pic>
      <p:pic>
        <p:nvPicPr>
          <p:cNvPr id="11268" name="Picture 4" descr="Hỗ trợ phát triển kinh tế - xã hội dân tộc thiểu số rất ít người tại 12 tỉ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97837"/>
            <a:ext cx="3822065" cy="39848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gười hùng trong trái tim tôi - Bài văn của học trò và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695" y="1985837"/>
            <a:ext cx="3934305" cy="389680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8"/>
          <p:cNvSpPr txBox="1">
            <a:spLocks noChangeArrowheads="1"/>
          </p:cNvSpPr>
          <p:nvPr/>
        </p:nvSpPr>
        <p:spPr bwMode="auto">
          <a:xfrm>
            <a:off x="223838" y="160338"/>
            <a:ext cx="11663362" cy="1754326"/>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2.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Nói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với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con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về</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sức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truyền</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thống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quê</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hương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và</a:t>
            </a:r>
            <a:endPar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mong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ước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của</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cha </a:t>
            </a:r>
          </a:p>
        </p:txBody>
      </p:sp>
      <p:pic>
        <p:nvPicPr>
          <p:cNvPr id="8" name="Picture 7"/>
          <p:cNvPicPr>
            <a:picLocks noChangeAspect="1"/>
          </p:cNvPicPr>
          <p:nvPr/>
        </p:nvPicPr>
        <p:blipFill>
          <a:blip r:embed="rId2"/>
          <a:stretch>
            <a:fillRect/>
          </a:stretch>
        </p:blipFill>
        <p:spPr>
          <a:xfrm>
            <a:off x="4195919" y="2002666"/>
            <a:ext cx="3843497" cy="3896803"/>
          </a:xfrm>
          <a:prstGeom prst="rect">
            <a:avLst/>
          </a:prstGeom>
        </p:spPr>
      </p:pic>
      <p:pic>
        <p:nvPicPr>
          <p:cNvPr id="9" name="Picture 4" descr="Hỗ trợ phát triển kinh tế - xã hội dân tộc thiểu số rất ít người tại 12 tỉ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14665"/>
            <a:ext cx="3822065" cy="39848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gười hùng trong trái tim tôi - Bài văn của học trò và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695" y="2002665"/>
            <a:ext cx="3934305" cy="389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2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barn(inVertical)">
                                      <p:cBhvr>
                                        <p:cTn id="16" dur="500"/>
                                        <p:tgtEl>
                                          <p:spTgt spid="11268"/>
                                        </p:tgtEl>
                                      </p:cBhvr>
                                    </p:animEffect>
                                  </p:childTnLst>
                                </p:cTn>
                              </p:par>
                              <p:par>
                                <p:cTn id="17" presetID="16" presetClass="entr" presetSubtype="21" fill="hold" nodeType="with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barn(inVertical)">
                                      <p:cBhvr>
                                        <p:cTn id="19" dur="500"/>
                                        <p:tgtEl>
                                          <p:spTgt spid="112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ây Cối, Tree, Forest, Tải PNG Đẹp - KhoThietK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84411"/>
            <a:ext cx="12125325" cy="60735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54680" y="1140527"/>
            <a:ext cx="7223760" cy="2308324"/>
          </a:xfrm>
          <a:prstGeom prst="rect">
            <a:avLst/>
          </a:prstGeom>
        </p:spPr>
        <p:txBody>
          <a:bodyPr wrap="square">
            <a:spAutoFit/>
          </a:bodyPr>
          <a:lstStyle/>
          <a:p>
            <a:pPr lvl="0" eaLnBrk="0" fontAlgn="base" hangingPunct="0">
              <a:lnSpc>
                <a:spcPct val="120000"/>
              </a:lnSpc>
              <a:spcBef>
                <a:spcPct val="0"/>
              </a:spcBef>
              <a:spcAft>
                <a:spcPct val="0"/>
              </a:spcAft>
            </a:pPr>
            <a:r>
              <a:rPr lang="en-US" altLang="en-US" sz="4000" dirty="0" err="1" smtClean="0">
                <a:solidFill>
                  <a:srgbClr val="0000FF"/>
                </a:solidFill>
                <a:latin typeface="iCiel Bambola" panose="02000000000000000000" pitchFamily="2" charset="0"/>
              </a:rPr>
              <a:t>Người</a:t>
            </a:r>
            <a:r>
              <a:rPr lang="en-US" altLang="en-US" sz="4000" dirty="0" smtClean="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đồng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mình</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thương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lắm</a:t>
            </a:r>
            <a:r>
              <a:rPr lang="en-US" altLang="en-US" sz="4000" dirty="0">
                <a:solidFill>
                  <a:srgbClr val="0000FF"/>
                </a:solidFill>
                <a:latin typeface="iCiel Bambola" panose="02000000000000000000" pitchFamily="2" charset="0"/>
              </a:rPr>
              <a:t> con </a:t>
            </a:r>
            <a:r>
              <a:rPr lang="en-US" altLang="en-US" sz="4000" dirty="0" err="1">
                <a:solidFill>
                  <a:srgbClr val="0000FF"/>
                </a:solidFill>
                <a:latin typeface="iCiel Bambola" panose="02000000000000000000" pitchFamily="2" charset="0"/>
              </a:rPr>
              <a:t>ơi</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a:solidFill>
                  <a:srgbClr val="0000FF"/>
                </a:solidFill>
                <a:latin typeface="iCiel Bambola" panose="02000000000000000000" pitchFamily="2" charset="0"/>
              </a:rPr>
              <a:t>Cao </a:t>
            </a:r>
            <a:r>
              <a:rPr lang="en-US" altLang="en-US" sz="4000" dirty="0" err="1">
                <a:solidFill>
                  <a:srgbClr val="0000FF"/>
                </a:solidFill>
                <a:latin typeface="iCiel Bambola" panose="02000000000000000000" pitchFamily="2" charset="0"/>
              </a:rPr>
              <a:t>đo</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nỗi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buồn</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Xa</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nuôi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chí</a:t>
            </a:r>
            <a:r>
              <a:rPr lang="en-US" altLang="en-US" sz="4000" dirty="0">
                <a:solidFill>
                  <a:srgbClr val="0000FF"/>
                </a:solidFill>
                <a:latin typeface="iCiel Bambola" panose="02000000000000000000" pitchFamily="2" charset="0"/>
              </a:rPr>
              <a:t> </a:t>
            </a:r>
            <a:r>
              <a:rPr lang="en-US" altLang="en-US" sz="4000" dirty="0" err="1" smtClean="0">
                <a:solidFill>
                  <a:srgbClr val="0000FF"/>
                </a:solidFill>
                <a:latin typeface="iCiel Bambola" panose="02000000000000000000" pitchFamily="2" charset="0"/>
              </a:rPr>
              <a:t>lớn</a:t>
            </a:r>
            <a:endParaRPr lang="en-US" altLang="en-US" sz="4000" dirty="0">
              <a:solidFill>
                <a:srgbClr val="0000FF"/>
              </a:solidFill>
              <a:latin typeface="iCiel Bambola" panose="02000000000000000000" pitchFamily="2" charset="0"/>
            </a:endParaRPr>
          </a:p>
        </p:txBody>
      </p:sp>
      <p:sp>
        <p:nvSpPr>
          <p:cNvPr id="9" name="TextBox 8"/>
          <p:cNvSpPr txBox="1"/>
          <p:nvPr/>
        </p:nvSpPr>
        <p:spPr>
          <a:xfrm>
            <a:off x="289560" y="320040"/>
            <a:ext cx="9111790" cy="584775"/>
          </a:xfrm>
          <a:prstGeom prst="rect">
            <a:avLst/>
          </a:prstGeom>
          <a:noFill/>
        </p:spPr>
        <p:txBody>
          <a:bodyPr wrap="non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a. </a:t>
            </a:r>
            <a:r>
              <a:rPr lang="en-US" sz="3200" b="1" i="1" dirty="0" err="1" smtClean="0">
                <a:solidFill>
                  <a:srgbClr val="FF0000"/>
                </a:solidFill>
                <a:latin typeface="Times New Roman" panose="02020603050405020304" pitchFamily="18" charset="0"/>
                <a:cs typeface="Times New Roman" panose="02020603050405020304" pitchFamily="18" charset="0"/>
              </a:rPr>
              <a:t>Nói</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với</a:t>
            </a:r>
            <a:r>
              <a:rPr lang="en-US" sz="3200" b="1" i="1" dirty="0" smtClean="0">
                <a:solidFill>
                  <a:srgbClr val="FF0000"/>
                </a:solidFill>
                <a:latin typeface="Times New Roman" panose="02020603050405020304" pitchFamily="18" charset="0"/>
                <a:cs typeface="Times New Roman" panose="02020603050405020304" pitchFamily="18" charset="0"/>
              </a:rPr>
              <a:t> con </a:t>
            </a:r>
            <a:r>
              <a:rPr lang="en-US" sz="3200" b="1" i="1" dirty="0" err="1" smtClean="0">
                <a:solidFill>
                  <a:srgbClr val="FF0000"/>
                </a:solidFill>
                <a:latin typeface="Times New Roman" panose="02020603050405020304" pitchFamily="18" charset="0"/>
                <a:cs typeface="Times New Roman" panose="02020603050405020304" pitchFamily="18" charset="0"/>
              </a:rPr>
              <a:t>về</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sức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sống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truyền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thống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quê</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hương</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Right Brace 9"/>
          <p:cNvSpPr/>
          <p:nvPr/>
        </p:nvSpPr>
        <p:spPr>
          <a:xfrm>
            <a:off x="5928360" y="2057400"/>
            <a:ext cx="350520" cy="1082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Box 61"/>
          <p:cNvSpPr txBox="1">
            <a:spLocks noChangeArrowheads="1"/>
          </p:cNvSpPr>
          <p:nvPr/>
        </p:nvSpPr>
        <p:spPr bwMode="auto">
          <a:xfrm>
            <a:off x="6873240" y="2057400"/>
            <a:ext cx="4724400" cy="1077218"/>
          </a:xfrm>
          <a:prstGeom prst="rect">
            <a:avLst/>
          </a:prstGeom>
          <a:solidFill>
            <a:schemeClr val="accent6">
              <a:lumMod val="40000"/>
              <a:lumOff val="6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fontAlgn="base" hangingPunct="0">
              <a:spcBef>
                <a:spcPct val="0"/>
              </a:spcBef>
              <a:spcAft>
                <a:spcPct val="0"/>
              </a:spcAft>
            </a:pPr>
            <a:r>
              <a:rPr kumimoji="0" lang="en-US" altLang="en-US" sz="3200" b="0" i="0" u="none" strike="noStrike" kern="0" cap="none" spc="0" normalizeH="0" baseline="0" noProof="0" dirty="0" err="1" smtClean="0">
                <a:ln>
                  <a:noFill/>
                </a:ln>
                <a:effectLst/>
                <a:uLnTx/>
                <a:uFillTx/>
              </a:rPr>
              <a:t>Cách</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diễn</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đạt</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độc</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đáo</a:t>
            </a:r>
            <a:r>
              <a:rPr lang="en-US" altLang="en-US" sz="3200" kern="0" dirty="0"/>
              <a:t>, </a:t>
            </a:r>
            <a:r>
              <a:rPr lang="en-US" altLang="en-US" sz="3200" kern="0" dirty="0" err="1" smtClean="0"/>
              <a:t>lấy</a:t>
            </a:r>
            <a:r>
              <a:rPr lang="en-US" altLang="en-US" sz="3200" kern="0" dirty="0" smtClean="0"/>
              <a:t> </a:t>
            </a:r>
            <a:r>
              <a:rPr lang="en-US" altLang="en-US" sz="3200" kern="0" dirty="0" err="1" smtClean="0"/>
              <a:t>không</a:t>
            </a:r>
            <a:r>
              <a:rPr lang="en-US" altLang="en-US" sz="3200" kern="0" dirty="0" smtClean="0"/>
              <a:t> </a:t>
            </a:r>
            <a:r>
              <a:rPr lang="en-US" altLang="en-US" sz="3200" kern="0" dirty="0" err="1"/>
              <a:t>gian</a:t>
            </a:r>
            <a:r>
              <a:rPr lang="en-US" altLang="en-US" sz="3200" kern="0" dirty="0"/>
              <a:t> </a:t>
            </a:r>
            <a:r>
              <a:rPr lang="en-US" altLang="en-US" sz="3200" kern="0" dirty="0" err="1"/>
              <a:t>để</a:t>
            </a:r>
            <a:r>
              <a:rPr lang="en-US" altLang="en-US" sz="3200" kern="0" dirty="0"/>
              <a:t> </a:t>
            </a:r>
            <a:r>
              <a:rPr lang="en-US" altLang="en-US" sz="3200" kern="0" dirty="0" err="1"/>
              <a:t>đo</a:t>
            </a:r>
            <a:r>
              <a:rPr lang="en-US" altLang="en-US" sz="3200" kern="0" dirty="0"/>
              <a:t> </a:t>
            </a:r>
            <a:r>
              <a:rPr lang="en-US" altLang="en-US" sz="3200" kern="0" dirty="0" err="1"/>
              <a:t>tâm</a:t>
            </a:r>
            <a:r>
              <a:rPr lang="en-US" altLang="en-US" sz="3200" kern="0" dirty="0"/>
              <a:t> </a:t>
            </a:r>
            <a:r>
              <a:rPr lang="en-US" altLang="en-US" sz="3200" kern="0" dirty="0" err="1"/>
              <a:t>hồn</a:t>
            </a:r>
            <a:r>
              <a:rPr lang="en-US" altLang="en-US" sz="3200" kern="0" dirty="0" smtClean="0"/>
              <a:t>.</a:t>
            </a:r>
            <a:endParaRPr lang="en-US" altLang="en-US" sz="3200" kern="0" dirty="0"/>
          </a:p>
        </p:txBody>
      </p:sp>
      <p:sp>
        <p:nvSpPr>
          <p:cNvPr id="13" name="Text Box 62"/>
          <p:cNvSpPr txBox="1">
            <a:spLocks noChangeArrowheads="1"/>
          </p:cNvSpPr>
          <p:nvPr/>
        </p:nvSpPr>
        <p:spPr bwMode="auto">
          <a:xfrm>
            <a:off x="1331595" y="3743174"/>
            <a:ext cx="10382250" cy="1754326"/>
          </a:xfrm>
          <a:prstGeom prst="rect">
            <a:avLst/>
          </a:prstGeom>
          <a:noFill/>
          <a:ln w="9525">
            <a:solidFill>
              <a:schemeClr val="accent2">
                <a:lumMod val="60000"/>
                <a:lumOff val="40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Cuộc</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sống</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vẫn</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còn</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nhiều</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nỗi</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buồn</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lo,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cực</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nhọc</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đồng</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mình</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lấy</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đó</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làm</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động</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lực</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để</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cố</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gắng</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vươn</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lên</a:t>
            </a:r>
            <a:endPar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414951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พื้นที่ทำงานภาพพื้นหลัง, แบบน้ำตก, เรื่องของธรรมชาติ png - png  พื้นที่ทำงานภาพพื้นหลัง, แบบน้ำตก, เรื่องของธรรมชาติ icon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3478" l="10000" r="90000">
                        <a14:foregroundMark x1="43222" y1="43043" x2="46778" y2="83913"/>
                        <a14:foregroundMark x1="14000" y1="40652" x2="40556" y2="82174"/>
                        <a14:foregroundMark x1="65111" y1="43478" x2="65111" y2="89783"/>
                        <a14:foregroundMark x1="52667" y1="81087" x2="69000" y2="79565"/>
                        <a14:foregroundMark x1="77000" y1="26739" x2="89444" y2="60870"/>
                        <a14:foregroundMark x1="86889" y1="64783" x2="64556" y2="83478"/>
                        <a14:foregroundMark x1="16333" y1="61304" x2="33111" y2="79348"/>
                        <a14:foregroundMark x1="18111" y1="20870" x2="17778" y2="75870"/>
                        <a14:foregroundMark x1="20667" y1="75217" x2="56556" y2="93478"/>
                        <a14:foregroundMark x1="61111" y1="43043" x2="64556" y2="61957"/>
                      </a14:backgroundRemoval>
                    </a14:imgEffect>
                  </a14:imgLayer>
                </a14:imgProps>
              </a:ext>
              <a:ext uri="{28A0092B-C50C-407E-A947-70E740481C1C}">
                <a14:useLocalDpi xmlns:a14="http://schemas.microsoft.com/office/drawing/2010/main" val="0"/>
              </a:ext>
            </a:extLst>
          </a:blip>
          <a:srcRect/>
          <a:stretch>
            <a:fillRect/>
          </a:stretch>
        </p:blipFill>
        <p:spPr bwMode="auto">
          <a:xfrm>
            <a:off x="909907" y="-595130"/>
            <a:ext cx="9854025" cy="5036503"/>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398520" y="214962"/>
            <a:ext cx="7223760" cy="3416320"/>
          </a:xfrm>
          <a:prstGeom prst="rect">
            <a:avLst/>
          </a:prstGeom>
        </p:spPr>
        <p:txBody>
          <a:bodyPr wrap="square">
            <a:spAutoFit/>
          </a:bodyPr>
          <a:lstStyle/>
          <a:p>
            <a:pPr lvl="0" eaLnBrk="0" fontAlgn="base" hangingPunct="0">
              <a:spcBef>
                <a:spcPct val="0"/>
              </a:spcBef>
              <a:spcAft>
                <a:spcPct val="0"/>
              </a:spcAft>
            </a:pPr>
            <a:r>
              <a:rPr lang="en-US" altLang="en-US" sz="3600" dirty="0" err="1" smtClean="0">
                <a:solidFill>
                  <a:srgbClr val="FFC000"/>
                </a:solidFill>
                <a:effectLst>
                  <a:outerShdw blurRad="38100" dist="38100" dir="2700000" algn="tl">
                    <a:srgbClr val="000000">
                      <a:alpha val="43137"/>
                    </a:srgbClr>
                  </a:outerShdw>
                </a:effectLst>
                <a:latin typeface="iCiel Bambola" panose="02000000000000000000" pitchFamily="2" charset="0"/>
              </a:rPr>
              <a:t>Dẫu</a:t>
            </a:r>
            <a:r>
              <a:rPr lang="en-US" altLang="en-US" sz="3600" dirty="0" smtClean="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làm</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sao</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thì</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cha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vẫn</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muốn</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trên</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đá</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không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chê</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đá</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gập</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ghềnh</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trong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thung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không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chê</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thung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nghèo</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đói</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như</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như</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suối</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Lên</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thác</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xuống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ghềnh</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Không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lo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cực</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smtClean="0">
                <a:solidFill>
                  <a:srgbClr val="FFC000"/>
                </a:solidFill>
                <a:effectLst>
                  <a:outerShdw blurRad="38100" dist="38100" dir="2700000" algn="tl">
                    <a:srgbClr val="000000">
                      <a:alpha val="43137"/>
                    </a:srgbClr>
                  </a:outerShdw>
                </a:effectLst>
                <a:latin typeface="iCiel Bambola" panose="02000000000000000000" pitchFamily="2" charset="0"/>
              </a:rPr>
              <a:t>nhọc</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p:txBody>
      </p:sp>
      <p:sp>
        <p:nvSpPr>
          <p:cNvPr id="6" name="Text Box 37"/>
          <p:cNvSpPr txBox="1">
            <a:spLocks noChangeArrowheads="1"/>
          </p:cNvSpPr>
          <p:nvPr/>
        </p:nvSpPr>
        <p:spPr bwMode="auto">
          <a:xfrm>
            <a:off x="3805505" y="3631282"/>
            <a:ext cx="7746413" cy="107721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Điệp</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ngữ</a:t>
            </a:r>
            <a:r>
              <a:rPr kumimoji="0" lang="en-US" altLang="en-US" sz="3200" b="0" i="0" u="none" strike="noStrike" kern="0" cap="none" spc="0" normalizeH="0" baseline="0" noProof="0" dirty="0" smtClean="0">
                <a:ln>
                  <a:noFill/>
                </a:ln>
                <a:effectLst/>
                <a:uLnTx/>
                <a:uFillTx/>
                <a:latin typeface="Times New Roman" panose="02020603050405020304" pitchFamily="18" charset="0"/>
              </a:rPr>
              <a:t>, so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sánh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thành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ngữ</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từ</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phủ</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định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ảnh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thơ</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giàu</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sức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gợi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tả</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p:txBody>
      </p:sp>
      <p:sp>
        <p:nvSpPr>
          <p:cNvPr id="5" name="Chevron 4"/>
          <p:cNvSpPr/>
          <p:nvPr/>
        </p:nvSpPr>
        <p:spPr>
          <a:xfrm>
            <a:off x="502917" y="3586886"/>
            <a:ext cx="3302587" cy="1077218"/>
          </a:xfrm>
          <a:prstGeom prst="chevron">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iCiel Bambola" panose="02000000000000000000" pitchFamily="2" charset="0"/>
                <a:cs typeface="Times New Roman" panose="02020603050405020304" pitchFamily="18" charset="0"/>
              </a:rPr>
              <a:t>Nghệ</a:t>
            </a:r>
            <a:r>
              <a:rPr lang="en-US" sz="4000" b="1" dirty="0" smtClean="0">
                <a:solidFill>
                  <a:srgbClr val="FF0000"/>
                </a:solidFill>
                <a:latin typeface="iCiel Bambola" panose="02000000000000000000" pitchFamily="2" charset="0"/>
                <a:cs typeface="Times New Roman" panose="02020603050405020304" pitchFamily="18" charset="0"/>
              </a:rPr>
              <a:t> </a:t>
            </a:r>
            <a:r>
              <a:rPr lang="en-US" sz="4000" b="1" dirty="0" err="1" smtClean="0">
                <a:solidFill>
                  <a:srgbClr val="FF0000"/>
                </a:solidFill>
                <a:latin typeface="iCiel Bambola" panose="02000000000000000000" pitchFamily="2" charset="0"/>
                <a:cs typeface="Times New Roman" panose="02020603050405020304" pitchFamily="18" charset="0"/>
              </a:rPr>
              <a:t>thuật</a:t>
            </a:r>
            <a:endParaRPr lang="en-US" sz="4000" b="1" dirty="0">
              <a:solidFill>
                <a:srgbClr val="FF0000"/>
              </a:solidFill>
              <a:latin typeface="iCiel Bambola" panose="02000000000000000000" pitchFamily="2" charset="0"/>
              <a:cs typeface="Times New Roman" panose="02020603050405020304" pitchFamily="18" charset="0"/>
            </a:endParaRPr>
          </a:p>
        </p:txBody>
      </p:sp>
      <p:sp>
        <p:nvSpPr>
          <p:cNvPr id="8" name="Text Box 37"/>
          <p:cNvSpPr txBox="1">
            <a:spLocks noChangeArrowheads="1"/>
          </p:cNvSpPr>
          <p:nvPr/>
        </p:nvSpPr>
        <p:spPr bwMode="auto">
          <a:xfrm>
            <a:off x="3851224" y="5005243"/>
            <a:ext cx="7746413" cy="1569660"/>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tabLst/>
              <a:defRPr/>
            </a:pPr>
            <a:endParaRPr kumimoji="0" lang="en-US" altLang="en-US" sz="3200" b="0" i="0" u="none" strike="noStrike" kern="0" cap="none" spc="0" normalizeH="0" baseline="0" noProof="0" dirty="0" smtClean="0">
              <a:ln>
                <a:noFill/>
              </a:ln>
              <a:effectLst/>
              <a:uLnTx/>
              <a:uFillTx/>
              <a:latin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tabLst/>
              <a:defRPr/>
            </a:pPr>
            <a:endParaRPr lang="en-US" altLang="en-US" sz="3200" kern="0" dirty="0"/>
          </a:p>
          <a:p>
            <a:pPr marL="0" marR="0" lvl="0" indent="0" defTabSz="914400" eaLnBrk="1" fontAlgn="base" latinLnBrk="0" hangingPunct="1">
              <a:lnSpc>
                <a:spcPct val="100000"/>
              </a:lnSpc>
              <a:spcBef>
                <a:spcPct val="0"/>
              </a:spcBef>
              <a:spcAft>
                <a:spcPct val="0"/>
              </a:spcAft>
              <a:buClrTx/>
              <a:buSzTx/>
              <a:tabLst/>
              <a:defRPr/>
            </a:pPr>
            <a:endParaRPr kumimoji="0" lang="en-US" altLang="en-US" sz="3200" b="0" i="0" u="none" strike="noStrike" kern="0" cap="none" spc="0" normalizeH="0" baseline="0" noProof="0" dirty="0" smtClean="0">
              <a:ln>
                <a:noFill/>
              </a:ln>
              <a:effectLst/>
              <a:uLnTx/>
              <a:uFillTx/>
              <a:latin typeface="Times New Roman" panose="02020603050405020304" pitchFamily="18" charset="0"/>
            </a:endParaRPr>
          </a:p>
        </p:txBody>
      </p:sp>
      <p:sp>
        <p:nvSpPr>
          <p:cNvPr id="9" name="Chevron 8"/>
          <p:cNvSpPr/>
          <p:nvPr/>
        </p:nvSpPr>
        <p:spPr>
          <a:xfrm>
            <a:off x="502918" y="5251464"/>
            <a:ext cx="3302587" cy="1077218"/>
          </a:xfrm>
          <a:prstGeom prst="chevron">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iCiel Bambola" panose="02000000000000000000" pitchFamily="2" charset="0"/>
                <a:cs typeface="Times New Roman" panose="02020603050405020304" pitchFamily="18" charset="0"/>
              </a:rPr>
              <a:t>Nội</a:t>
            </a:r>
            <a:r>
              <a:rPr lang="en-US" sz="4000" b="1" dirty="0" smtClean="0">
                <a:solidFill>
                  <a:srgbClr val="FF0000"/>
                </a:solidFill>
                <a:latin typeface="iCiel Bambola" panose="02000000000000000000" pitchFamily="2" charset="0"/>
                <a:cs typeface="Times New Roman" panose="02020603050405020304" pitchFamily="18" charset="0"/>
              </a:rPr>
              <a:t> dung</a:t>
            </a:r>
            <a:endParaRPr lang="en-US" sz="4000" b="1" dirty="0">
              <a:solidFill>
                <a:srgbClr val="FF0000"/>
              </a:solidFill>
              <a:latin typeface="iCiel Bambola" panose="02000000000000000000" pitchFamily="2" charset="0"/>
              <a:cs typeface="Times New Roman" panose="02020603050405020304" pitchFamily="18" charset="0"/>
            </a:endParaRPr>
          </a:p>
        </p:txBody>
      </p:sp>
      <p:sp>
        <p:nvSpPr>
          <p:cNvPr id="10" name="Text Box 39"/>
          <p:cNvSpPr txBox="1">
            <a:spLocks noChangeArrowheads="1"/>
          </p:cNvSpPr>
          <p:nvPr/>
        </p:nvSpPr>
        <p:spPr bwMode="auto">
          <a:xfrm>
            <a:off x="3851224" y="5005243"/>
            <a:ext cx="77006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thuỷ</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chung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gắn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bó</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với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endParaRPr kumimoji="0" lang="en-US" altLang="en-US" sz="3200" b="0" i="0" u="none" strike="noStrike" kern="0" cap="none" spc="0" normalizeH="0" baseline="0" noProof="0" dirty="0" smtClean="0">
              <a:ln>
                <a:noFill/>
              </a:ln>
              <a:effectLst/>
              <a:uLnTx/>
              <a:uFillTx/>
              <a:latin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Dám</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chấp</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nhận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thử</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thách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vượt</a:t>
            </a:r>
            <a:r>
              <a:rPr kumimoji="0" lang="en-US" altLang="en-US" sz="3200" b="0" i="0" u="none" strike="noStrike" kern="0" cap="none" spc="0" normalizeH="0" baseline="0" noProof="0" dirty="0" smtClean="0">
                <a:ln>
                  <a:noFill/>
                </a:ln>
                <a:effectLst/>
                <a:uLnTx/>
                <a:uFillTx/>
                <a:latin typeface="Times New Roman" panose="02020603050405020304" pitchFamily="18" charset="0"/>
              </a:rPr>
              <a:t> qua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nó</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bằng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nghị</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lực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niềm</a:t>
            </a:r>
            <a:r>
              <a:rPr kumimoji="0" lang="en-US" altLang="en-US" sz="3200" b="0" i="0" u="none" strike="noStrike" kern="0" cap="none" spc="0" normalizeH="0" baseline="0" noProof="0" dirty="0" smtClean="0">
                <a:ln>
                  <a:noFill/>
                </a:ln>
                <a:effectLst/>
                <a:uLnTx/>
                <a:uFillTx/>
                <a:latin typeface="Times New Roman" panose="02020603050405020304" pitchFamily="18" charset="0"/>
              </a:rPr>
              <a:t> tin.</a:t>
            </a:r>
          </a:p>
        </p:txBody>
      </p:sp>
    </p:spTree>
    <p:extLst>
      <p:ext uri="{BB962C8B-B14F-4D97-AF65-F5344CB8AC3E}">
        <p14:creationId xmlns:p14="http://schemas.microsoft.com/office/powerpoint/2010/main" val="27098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animBg="1"/>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a:xfrm>
            <a:off x="3779520" y="3549908"/>
            <a:ext cx="8141017" cy="3216652"/>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365760" y="454727"/>
            <a:ext cx="7223760" cy="3046988"/>
          </a:xfrm>
          <a:prstGeom prst="rect">
            <a:avLst/>
          </a:prstGeom>
        </p:spPr>
        <p:txBody>
          <a:bodyPr wrap="square">
            <a:spAutoFit/>
          </a:bodyPr>
          <a:lstStyle/>
          <a:p>
            <a:pPr lvl="0" eaLnBrk="0" fontAlgn="base" hangingPunct="0">
              <a:lnSpc>
                <a:spcPct val="120000"/>
              </a:lnSpc>
              <a:spcBef>
                <a:spcPct val="0"/>
              </a:spcBef>
              <a:spcAft>
                <a:spcPct val="0"/>
              </a:spcAft>
            </a:pPr>
            <a:r>
              <a:rPr lang="en-US" altLang="en-US" sz="4000" dirty="0" err="1" smtClean="0">
                <a:solidFill>
                  <a:srgbClr val="0000FF"/>
                </a:solidFill>
                <a:latin typeface="iCiel Bambola" panose="02000000000000000000" pitchFamily="2" charset="0"/>
              </a:rPr>
              <a:t>Người</a:t>
            </a:r>
            <a:r>
              <a:rPr lang="en-US" altLang="en-US" sz="4000" dirty="0" smtClean="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đồng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mình</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thô</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sơ</a:t>
            </a:r>
            <a:r>
              <a:rPr lang="en-US" altLang="en-US" sz="4000" dirty="0">
                <a:solidFill>
                  <a:srgbClr val="0000FF"/>
                </a:solidFill>
                <a:latin typeface="iCiel Bambola" panose="02000000000000000000" pitchFamily="2" charset="0"/>
              </a:rPr>
              <a:t> da </a:t>
            </a:r>
            <a:r>
              <a:rPr lang="en-US" altLang="en-US" sz="4000" dirty="0" err="1">
                <a:solidFill>
                  <a:srgbClr val="0000FF"/>
                </a:solidFill>
                <a:latin typeface="iCiel Bambola" panose="02000000000000000000" pitchFamily="2" charset="0"/>
              </a:rPr>
              <a:t>thịt</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Chẳng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mấy</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ai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nhỏ</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bé</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đâu</a:t>
            </a:r>
            <a:r>
              <a:rPr lang="en-US" altLang="en-US" sz="4000" dirty="0">
                <a:solidFill>
                  <a:srgbClr val="0000FF"/>
                </a:solidFill>
                <a:latin typeface="iCiel Bambola" panose="02000000000000000000" pitchFamily="2" charset="0"/>
              </a:rPr>
              <a:t> con</a:t>
            </a: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Người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đồng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mình</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tự</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đục</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đá</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kê</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cao</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quê</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hương</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Còn</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quê</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hương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thì</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làm</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phong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tục</a:t>
            </a:r>
            <a:endParaRPr lang="en-US" altLang="en-US" sz="4000" dirty="0">
              <a:solidFill>
                <a:srgbClr val="0000FF"/>
              </a:solidFill>
              <a:latin typeface="iCiel Bambola" panose="02000000000000000000" pitchFamily="2" charset="0"/>
            </a:endParaRPr>
          </a:p>
        </p:txBody>
      </p:sp>
      <p:pic>
        <p:nvPicPr>
          <p:cNvPr id="14338" name="Picture 2" descr="Hình ảnh Trang Phục Dân Tộc Nam Và Nữ, Hoạt Hình, Nữ, Bằng Tay trong suốt  PNG và Vector để tải xuống miễn phí"/>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8250" y1="28417" x2="41333" y2="31083"/>
                        <a14:foregroundMark x1="31000" y1="42917" x2="34667" y2="82917"/>
                      </a14:backgroundRemoval>
                    </a14:imgEffect>
                  </a14:imgLayer>
                </a14:imgProps>
              </a:ext>
              <a:ext uri="{28A0092B-C50C-407E-A947-70E740481C1C}">
                <a14:useLocalDpi xmlns:a14="http://schemas.microsoft.com/office/drawing/2010/main" val="0"/>
              </a:ext>
            </a:extLst>
          </a:blip>
          <a:srcRect/>
          <a:stretch>
            <a:fillRect/>
          </a:stretch>
        </p:blipFill>
        <p:spPr bwMode="auto">
          <a:xfrm>
            <a:off x="-423545" y="2731134"/>
            <a:ext cx="4873625" cy="4873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6"/>
          <p:cNvSpPr txBox="1">
            <a:spLocks noChangeArrowheads="1"/>
          </p:cNvSpPr>
          <p:nvPr/>
        </p:nvSpPr>
        <p:spPr bwMode="auto">
          <a:xfrm>
            <a:off x="8272145" y="1161474"/>
            <a:ext cx="338645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Điệp</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ngữ</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ảnh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thơ</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giàu</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sức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gợi</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p:txBody>
      </p:sp>
      <p:sp>
        <p:nvSpPr>
          <p:cNvPr id="5" name="Right Brace 4"/>
          <p:cNvSpPr/>
          <p:nvPr/>
        </p:nvSpPr>
        <p:spPr>
          <a:xfrm>
            <a:off x="7467600" y="594360"/>
            <a:ext cx="566738" cy="2743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Box 27"/>
          <p:cNvSpPr txBox="1">
            <a:spLocks noChangeArrowheads="1"/>
          </p:cNvSpPr>
          <p:nvPr/>
        </p:nvSpPr>
        <p:spPr bwMode="auto">
          <a:xfrm>
            <a:off x="3977640" y="4138225"/>
            <a:ext cx="777239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Người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đồng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mình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giản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dị</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mộc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mạc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nhưng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không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nhỏ</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bé</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về</a:t>
            </a:r>
            <a:r>
              <a:rPr kumimoji="0" lang="en-US" altLang="en-US" sz="3200" b="0" i="0" u="none" strike="noStrike" kern="0" cap="none" spc="0" normalizeH="0" baseline="0" noProof="0" dirty="0" smtClean="0">
                <a:ln>
                  <a:noFill/>
                </a:ln>
                <a:effectLst/>
                <a:uLnTx/>
                <a:uFillTx/>
                <a:latin typeface="Times New Roman" panose="02020603050405020304" pitchFamily="18" charset="0"/>
              </a:rPr>
              <a:t> ý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chí</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tâm</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hồn</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lực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cường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xây</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dựng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với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phong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tục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truyền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tốt</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đẹp</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p:txBody>
      </p:sp>
    </p:spTree>
    <p:extLst>
      <p:ext uri="{BB962C8B-B14F-4D97-AF65-F5344CB8AC3E}">
        <p14:creationId xmlns:p14="http://schemas.microsoft.com/office/powerpoint/2010/main" val="4786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anim calcmode="lin" valueType="num">
                                      <p:cBhvr>
                                        <p:cTn id="11" dur="1000" fill="hold"/>
                                        <p:tgtEl>
                                          <p:spTgt spid="14338"/>
                                        </p:tgtEl>
                                        <p:attrNameLst>
                                          <p:attrName>ppt_x</p:attrName>
                                        </p:attrNameLst>
                                      </p:cBhvr>
                                      <p:tavLst>
                                        <p:tav tm="0">
                                          <p:val>
                                            <p:strVal val="#ppt_x"/>
                                          </p:val>
                                        </p:tav>
                                        <p:tav tm="100000">
                                          <p:val>
                                            <p:strVal val="#ppt_x"/>
                                          </p:val>
                                        </p:tav>
                                      </p:tavLst>
                                    </p:anim>
                                    <p:anim calcmode="lin" valueType="num">
                                      <p:cBhvr>
                                        <p:cTn id="12"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ha nói với con gái: 'Làm sao để giữ người đàn ông?' - VietNa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1"/>
            <a:ext cx="6507480" cy="672369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 y="320040"/>
            <a:ext cx="4899098" cy="584775"/>
          </a:xfrm>
          <a:prstGeom prst="rect">
            <a:avLst/>
          </a:prstGeom>
          <a:noFill/>
        </p:spPr>
        <p:txBody>
          <a:bodyPr wrap="non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b. </a:t>
            </a:r>
            <a:r>
              <a:rPr lang="en-US" sz="3200" b="1" i="1" dirty="0" err="1" smtClean="0">
                <a:solidFill>
                  <a:srgbClr val="FF0000"/>
                </a:solidFill>
                <a:latin typeface="Times New Roman" panose="02020603050405020304" pitchFamily="18" charset="0"/>
                <a:cs typeface="Times New Roman" panose="02020603050405020304" pitchFamily="18" charset="0"/>
              </a:rPr>
              <a:t>Mong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ước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của</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người</a:t>
            </a:r>
            <a:r>
              <a:rPr lang="en-US" sz="3200" b="1" i="1" dirty="0" smtClean="0">
                <a:solidFill>
                  <a:srgbClr val="FF0000"/>
                </a:solidFill>
                <a:latin typeface="Times New Roman" panose="02020603050405020304" pitchFamily="18" charset="0"/>
                <a:cs typeface="Times New Roman" panose="02020603050405020304" pitchFamily="18" charset="0"/>
              </a:rPr>
              <a:t> cha</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AutoShape 30"/>
          <p:cNvSpPr>
            <a:spLocks noChangeArrowheads="1"/>
          </p:cNvSpPr>
          <p:nvPr/>
        </p:nvSpPr>
        <p:spPr bwMode="auto">
          <a:xfrm>
            <a:off x="2053590" y="1447800"/>
            <a:ext cx="4824413" cy="1547813"/>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Con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ơi</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tuy</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thô</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sơ</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da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thịt</a:t>
            </a:r>
            <a:endPar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Lên</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đường</a:t>
            </a:r>
            <a:endPar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Không</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bao</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giờ</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nhỏ</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bé</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được</a:t>
            </a:r>
            <a:endPar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Nghe</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con.</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3250" b="31500" l="54667" r="87250"/>
                    </a14:imgEffect>
                  </a14:imgLayer>
                </a14:imgProps>
              </a:ext>
            </a:extLst>
          </a:blip>
          <a:srcRect l="54266" t="133" r="9067" b="68667"/>
          <a:stretch/>
        </p:blipFill>
        <p:spPr>
          <a:xfrm rot="2284886">
            <a:off x="4880632" y="1400156"/>
            <a:ext cx="929640" cy="791039"/>
          </a:xfrm>
          <a:prstGeom prst="rect">
            <a:avLst/>
          </a:prstGeom>
        </p:spPr>
      </p:pic>
      <p:sp>
        <p:nvSpPr>
          <p:cNvPr id="7" name="TextBox 6"/>
          <p:cNvSpPr txBox="1"/>
          <p:nvPr/>
        </p:nvSpPr>
        <p:spPr>
          <a:xfrm>
            <a:off x="5846993" y="1478280"/>
            <a:ext cx="6345007" cy="584775"/>
          </a:xfrm>
          <a:prstGeom prst="rect">
            <a:avLst/>
          </a:prstGeom>
          <a:solidFill>
            <a:schemeClr val="accent2">
              <a:lumMod val="20000"/>
              <a:lumOff val="80000"/>
            </a:schemeClr>
          </a:solidFill>
        </p:spPr>
        <p:txBody>
          <a:bodyPr wrap="none" rtlCol="0">
            <a:spAutoFit/>
          </a:bodyPr>
          <a:lstStyle/>
          <a:p>
            <a:r>
              <a:rPr lang="en-US" sz="3200" dirty="0" err="1" smtClean="0">
                <a:latin typeface="Times New Roman" panose="02020603050405020304" pitchFamily="18" charset="0"/>
                <a:cs typeface="Times New Roman" panose="02020603050405020304" pitchFamily="18" charset="0"/>
              </a:rPr>
              <a:t>Trưởng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endParaRPr lang="en-US" sz="32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55277" y="2936680"/>
            <a:ext cx="6053843" cy="2912177"/>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29052" y="2181641"/>
            <a:ext cx="1906291" cy="584775"/>
          </a:xfrm>
          <a:prstGeom prst="rect">
            <a:avLst/>
          </a:prstGeom>
          <a:noFill/>
        </p:spPr>
        <p:txBody>
          <a:bodyPr wrap="none" rtlCol="0">
            <a:spAutoFit/>
          </a:bodyPr>
          <a:lstStyle/>
          <a:p>
            <a:r>
              <a:rPr lang="en-US" sz="3200" b="1" i="1" dirty="0" err="1" smtClean="0">
                <a:solidFill>
                  <a:srgbClr val="FF0000"/>
                </a:solidFill>
                <a:latin typeface="Times New Roman" panose="02020603050405020304" pitchFamily="18" charset="0"/>
                <a:cs typeface="Times New Roman" panose="02020603050405020304" pitchFamily="18" charset="0"/>
              </a:rPr>
              <a:t>Mong</a:t>
            </a:r>
            <a:r>
              <a:rPr lang="en-US" sz="3200" b="1" i="1" dirty="0" smtClean="0">
                <a:solidFill>
                  <a:srgbClr val="FF0000"/>
                </a:solidFill>
                <a:latin typeface="Times New Roman" panose="02020603050405020304" pitchFamily="18" charset="0"/>
                <a:cs typeface="Times New Roman" panose="02020603050405020304" pitchFamily="18" charset="0"/>
              </a:rPr>
              <a:t> con</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Text Box 36"/>
          <p:cNvSpPr txBox="1">
            <a:spLocks noChangeArrowheads="1"/>
          </p:cNvSpPr>
          <p:nvPr/>
        </p:nvSpPr>
        <p:spPr bwMode="auto">
          <a:xfrm>
            <a:off x="5992574" y="3144962"/>
            <a:ext cx="605384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nghĩa</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với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Hãy</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hào</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về</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truyền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của</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tin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vững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trên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bước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đường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đời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p>
        </p:txBody>
      </p:sp>
    </p:spTree>
    <p:extLst>
      <p:ext uri="{BB962C8B-B14F-4D97-AF65-F5344CB8AC3E}">
        <p14:creationId xmlns:p14="http://schemas.microsoft.com/office/powerpoint/2010/main" val="38567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wipe(down)">
                                      <p:cBhvr>
                                        <p:cTn id="15" dur="500"/>
                                        <p:tgtEl>
                                          <p:spTgt spid="1536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239" y="3192463"/>
            <a:ext cx="4695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288" y="3143251"/>
            <a:ext cx="28638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25" y="1482725"/>
            <a:ext cx="26416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4514" y="2370139"/>
            <a:ext cx="21224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4300" y="3252789"/>
            <a:ext cx="2628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1" y="3082925"/>
            <a:ext cx="16367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7701" y="1535114"/>
            <a:ext cx="27273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3238" y="2422526"/>
            <a:ext cx="288131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1138" y="3001963"/>
            <a:ext cx="1041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788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1000"/>
                                        <p:tgtEl>
                                          <p:spTgt spid="20489"/>
                                        </p:tgtEl>
                                      </p:cBhvr>
                                    </p:animEffect>
                                    <p:anim calcmode="lin" valueType="num">
                                      <p:cBhvr>
                                        <p:cTn id="8" dur="1000" fill="hold"/>
                                        <p:tgtEl>
                                          <p:spTgt spid="20489"/>
                                        </p:tgtEl>
                                        <p:attrNameLst>
                                          <p:attrName>ppt_x</p:attrName>
                                        </p:attrNameLst>
                                      </p:cBhvr>
                                      <p:tavLst>
                                        <p:tav tm="0">
                                          <p:val>
                                            <p:strVal val="#ppt_x"/>
                                          </p:val>
                                        </p:tav>
                                        <p:tav tm="100000">
                                          <p:val>
                                            <p:strVal val="#ppt_x"/>
                                          </p:val>
                                        </p:tav>
                                      </p:tavLst>
                                    </p:anim>
                                    <p:anim calcmode="lin" valueType="num">
                                      <p:cBhvr>
                                        <p:cTn id="9" dur="1000" fill="hold"/>
                                        <p:tgtEl>
                                          <p:spTgt spid="2048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488"/>
                                        </p:tgtEl>
                                        <p:attrNameLst>
                                          <p:attrName>style.visibility</p:attrName>
                                        </p:attrNameLst>
                                      </p:cBhvr>
                                      <p:to>
                                        <p:strVal val="visible"/>
                                      </p:to>
                                    </p:set>
                                    <p:animEffect transition="in" filter="fade">
                                      <p:cBhvr>
                                        <p:cTn id="14" dur="1000"/>
                                        <p:tgtEl>
                                          <p:spTgt spid="20488"/>
                                        </p:tgtEl>
                                      </p:cBhvr>
                                    </p:animEffect>
                                    <p:anim calcmode="lin" valueType="num">
                                      <p:cBhvr>
                                        <p:cTn id="15" dur="1000" fill="hold"/>
                                        <p:tgtEl>
                                          <p:spTgt spid="20488"/>
                                        </p:tgtEl>
                                        <p:attrNameLst>
                                          <p:attrName>ppt_x</p:attrName>
                                        </p:attrNameLst>
                                      </p:cBhvr>
                                      <p:tavLst>
                                        <p:tav tm="0">
                                          <p:val>
                                            <p:strVal val="#ppt_x"/>
                                          </p:val>
                                        </p:tav>
                                        <p:tav tm="100000">
                                          <p:val>
                                            <p:strVal val="#ppt_x"/>
                                          </p:val>
                                        </p:tav>
                                      </p:tavLst>
                                    </p:anim>
                                    <p:anim calcmode="lin" valueType="num">
                                      <p:cBhvr>
                                        <p:cTn id="16"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487"/>
                                        </p:tgtEl>
                                        <p:attrNameLst>
                                          <p:attrName>style.visibility</p:attrName>
                                        </p:attrNameLst>
                                      </p:cBhvr>
                                      <p:to>
                                        <p:strVal val="visible"/>
                                      </p:to>
                                    </p:set>
                                    <p:animEffect transition="in" filter="fade">
                                      <p:cBhvr>
                                        <p:cTn id="21" dur="1000"/>
                                        <p:tgtEl>
                                          <p:spTgt spid="20487"/>
                                        </p:tgtEl>
                                      </p:cBhvr>
                                    </p:animEffect>
                                    <p:anim calcmode="lin" valueType="num">
                                      <p:cBhvr>
                                        <p:cTn id="22" dur="1000" fill="hold"/>
                                        <p:tgtEl>
                                          <p:spTgt spid="20487"/>
                                        </p:tgtEl>
                                        <p:attrNameLst>
                                          <p:attrName>ppt_x</p:attrName>
                                        </p:attrNameLst>
                                      </p:cBhvr>
                                      <p:tavLst>
                                        <p:tav tm="0">
                                          <p:val>
                                            <p:strVal val="#ppt_x"/>
                                          </p:val>
                                        </p:tav>
                                        <p:tav tm="100000">
                                          <p:val>
                                            <p:strVal val="#ppt_x"/>
                                          </p:val>
                                        </p:tav>
                                      </p:tavLst>
                                    </p:anim>
                                    <p:anim calcmode="lin" valueType="num">
                                      <p:cBhvr>
                                        <p:cTn id="23"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fade">
                                      <p:cBhvr>
                                        <p:cTn id="28" dur="1000"/>
                                        <p:tgtEl>
                                          <p:spTgt spid="20486"/>
                                        </p:tgtEl>
                                      </p:cBhvr>
                                    </p:animEffect>
                                    <p:anim calcmode="lin" valueType="num">
                                      <p:cBhvr>
                                        <p:cTn id="29" dur="1000" fill="hold"/>
                                        <p:tgtEl>
                                          <p:spTgt spid="20486"/>
                                        </p:tgtEl>
                                        <p:attrNameLst>
                                          <p:attrName>ppt_x</p:attrName>
                                        </p:attrNameLst>
                                      </p:cBhvr>
                                      <p:tavLst>
                                        <p:tav tm="0">
                                          <p:val>
                                            <p:strVal val="#ppt_x"/>
                                          </p:val>
                                        </p:tav>
                                        <p:tav tm="100000">
                                          <p:val>
                                            <p:strVal val="#ppt_x"/>
                                          </p:val>
                                        </p:tav>
                                      </p:tavLst>
                                    </p:anim>
                                    <p:anim calcmode="lin" valueType="num">
                                      <p:cBhvr>
                                        <p:cTn id="30"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0485"/>
                                        </p:tgtEl>
                                        <p:attrNameLst>
                                          <p:attrName>style.visibility</p:attrName>
                                        </p:attrNameLst>
                                      </p:cBhvr>
                                      <p:to>
                                        <p:strVal val="visible"/>
                                      </p:to>
                                    </p:set>
                                    <p:animEffect transition="in" filter="wipe(down)">
                                      <p:cBhvr>
                                        <p:cTn id="35" dur="580">
                                          <p:stCondLst>
                                            <p:cond delay="0"/>
                                          </p:stCondLst>
                                        </p:cTn>
                                        <p:tgtEl>
                                          <p:spTgt spid="20485"/>
                                        </p:tgtEl>
                                      </p:cBhvr>
                                    </p:animEffect>
                                    <p:anim calcmode="lin" valueType="num">
                                      <p:cBhvr>
                                        <p:cTn id="36" dur="1822" tmFilter="0,0; 0.14,0.36; 0.43,0.73; 0.71,0.91; 1.0,1.0">
                                          <p:stCondLst>
                                            <p:cond delay="0"/>
                                          </p:stCondLst>
                                        </p:cTn>
                                        <p:tgtEl>
                                          <p:spTgt spid="2048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48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48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48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485"/>
                                        </p:tgtEl>
                                        <p:attrNameLst>
                                          <p:attrName>ppt_y</p:attrName>
                                        </p:attrNameLst>
                                      </p:cBhvr>
                                      <p:tavLst>
                                        <p:tav tm="0" fmla="#ppt_y-sin(pi*$)/81">
                                          <p:val>
                                            <p:fltVal val="0"/>
                                          </p:val>
                                        </p:tav>
                                        <p:tav tm="100000">
                                          <p:val>
                                            <p:fltVal val="1"/>
                                          </p:val>
                                        </p:tav>
                                      </p:tavLst>
                                    </p:anim>
                                    <p:animScale>
                                      <p:cBhvr>
                                        <p:cTn id="41" dur="26">
                                          <p:stCondLst>
                                            <p:cond delay="650"/>
                                          </p:stCondLst>
                                        </p:cTn>
                                        <p:tgtEl>
                                          <p:spTgt spid="20485"/>
                                        </p:tgtEl>
                                      </p:cBhvr>
                                      <p:to x="100000" y="60000"/>
                                    </p:animScale>
                                    <p:animScale>
                                      <p:cBhvr>
                                        <p:cTn id="42" dur="166" decel="50000">
                                          <p:stCondLst>
                                            <p:cond delay="676"/>
                                          </p:stCondLst>
                                        </p:cTn>
                                        <p:tgtEl>
                                          <p:spTgt spid="20485"/>
                                        </p:tgtEl>
                                      </p:cBhvr>
                                      <p:to x="100000" y="100000"/>
                                    </p:animScale>
                                    <p:animScale>
                                      <p:cBhvr>
                                        <p:cTn id="43" dur="26">
                                          <p:stCondLst>
                                            <p:cond delay="1312"/>
                                          </p:stCondLst>
                                        </p:cTn>
                                        <p:tgtEl>
                                          <p:spTgt spid="20485"/>
                                        </p:tgtEl>
                                      </p:cBhvr>
                                      <p:to x="100000" y="80000"/>
                                    </p:animScale>
                                    <p:animScale>
                                      <p:cBhvr>
                                        <p:cTn id="44" dur="166" decel="50000">
                                          <p:stCondLst>
                                            <p:cond delay="1338"/>
                                          </p:stCondLst>
                                        </p:cTn>
                                        <p:tgtEl>
                                          <p:spTgt spid="20485"/>
                                        </p:tgtEl>
                                      </p:cBhvr>
                                      <p:to x="100000" y="100000"/>
                                    </p:animScale>
                                    <p:animScale>
                                      <p:cBhvr>
                                        <p:cTn id="45" dur="26">
                                          <p:stCondLst>
                                            <p:cond delay="1642"/>
                                          </p:stCondLst>
                                        </p:cTn>
                                        <p:tgtEl>
                                          <p:spTgt spid="20485"/>
                                        </p:tgtEl>
                                      </p:cBhvr>
                                      <p:to x="100000" y="90000"/>
                                    </p:animScale>
                                    <p:animScale>
                                      <p:cBhvr>
                                        <p:cTn id="46" dur="166" decel="50000">
                                          <p:stCondLst>
                                            <p:cond delay="1668"/>
                                          </p:stCondLst>
                                        </p:cTn>
                                        <p:tgtEl>
                                          <p:spTgt spid="20485"/>
                                        </p:tgtEl>
                                      </p:cBhvr>
                                      <p:to x="100000" y="100000"/>
                                    </p:animScale>
                                    <p:animScale>
                                      <p:cBhvr>
                                        <p:cTn id="47" dur="26">
                                          <p:stCondLst>
                                            <p:cond delay="1808"/>
                                          </p:stCondLst>
                                        </p:cTn>
                                        <p:tgtEl>
                                          <p:spTgt spid="20485"/>
                                        </p:tgtEl>
                                      </p:cBhvr>
                                      <p:to x="100000" y="95000"/>
                                    </p:animScale>
                                    <p:animScale>
                                      <p:cBhvr>
                                        <p:cTn id="48" dur="166" decel="50000">
                                          <p:stCondLst>
                                            <p:cond delay="1834"/>
                                          </p:stCondLst>
                                        </p:cTn>
                                        <p:tgtEl>
                                          <p:spTgt spid="20485"/>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20484"/>
                                        </p:tgtEl>
                                        <p:attrNameLst>
                                          <p:attrName>style.visibility</p:attrName>
                                        </p:attrNameLst>
                                      </p:cBhvr>
                                      <p:to>
                                        <p:strVal val="visible"/>
                                      </p:to>
                                    </p:set>
                                    <p:animEffect transition="in" filter="fade">
                                      <p:cBhvr>
                                        <p:cTn id="53" dur="1000"/>
                                        <p:tgtEl>
                                          <p:spTgt spid="20484"/>
                                        </p:tgtEl>
                                      </p:cBhvr>
                                    </p:animEffect>
                                    <p:anim calcmode="lin" valueType="num">
                                      <p:cBhvr>
                                        <p:cTn id="54" dur="1000" fill="hold"/>
                                        <p:tgtEl>
                                          <p:spTgt spid="20484"/>
                                        </p:tgtEl>
                                        <p:attrNameLst>
                                          <p:attrName>ppt_x</p:attrName>
                                        </p:attrNameLst>
                                      </p:cBhvr>
                                      <p:tavLst>
                                        <p:tav tm="0">
                                          <p:val>
                                            <p:strVal val="#ppt_x"/>
                                          </p:val>
                                        </p:tav>
                                        <p:tav tm="100000">
                                          <p:val>
                                            <p:strVal val="#ppt_x"/>
                                          </p:val>
                                        </p:tav>
                                      </p:tavLst>
                                    </p:anim>
                                    <p:anim calcmode="lin" valueType="num">
                                      <p:cBhvr>
                                        <p:cTn id="55"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20483"/>
                                        </p:tgtEl>
                                        <p:attrNameLst>
                                          <p:attrName>style.visibility</p:attrName>
                                        </p:attrNameLst>
                                      </p:cBhvr>
                                      <p:to>
                                        <p:strVal val="visible"/>
                                      </p:to>
                                    </p:set>
                                    <p:animEffect transition="in" filter="fade">
                                      <p:cBhvr>
                                        <p:cTn id="60" dur="1000"/>
                                        <p:tgtEl>
                                          <p:spTgt spid="20483"/>
                                        </p:tgtEl>
                                      </p:cBhvr>
                                    </p:animEffect>
                                    <p:anim calcmode="lin" valueType="num">
                                      <p:cBhvr>
                                        <p:cTn id="61" dur="1000" fill="hold"/>
                                        <p:tgtEl>
                                          <p:spTgt spid="20483"/>
                                        </p:tgtEl>
                                        <p:attrNameLst>
                                          <p:attrName>ppt_x</p:attrName>
                                        </p:attrNameLst>
                                      </p:cBhvr>
                                      <p:tavLst>
                                        <p:tav tm="0">
                                          <p:val>
                                            <p:strVal val="#ppt_x"/>
                                          </p:val>
                                        </p:tav>
                                        <p:tav tm="100000">
                                          <p:val>
                                            <p:strVal val="#ppt_x"/>
                                          </p:val>
                                        </p:tav>
                                      </p:tavLst>
                                    </p:anim>
                                    <p:anim calcmode="lin" valueType="num">
                                      <p:cBhvr>
                                        <p:cTn id="62"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20482"/>
                                        </p:tgtEl>
                                        <p:attrNameLst>
                                          <p:attrName>style.visibility</p:attrName>
                                        </p:attrNameLst>
                                      </p:cBhvr>
                                      <p:to>
                                        <p:strVal val="visible"/>
                                      </p:to>
                                    </p:set>
                                    <p:animEffect transition="in" filter="fade">
                                      <p:cBhvr>
                                        <p:cTn id="67" dur="1000"/>
                                        <p:tgtEl>
                                          <p:spTgt spid="20482"/>
                                        </p:tgtEl>
                                      </p:cBhvr>
                                    </p:animEffect>
                                    <p:anim calcmode="lin" valueType="num">
                                      <p:cBhvr>
                                        <p:cTn id="68" dur="1000" fill="hold"/>
                                        <p:tgtEl>
                                          <p:spTgt spid="20482"/>
                                        </p:tgtEl>
                                        <p:attrNameLst>
                                          <p:attrName>ppt_x</p:attrName>
                                        </p:attrNameLst>
                                      </p:cBhvr>
                                      <p:tavLst>
                                        <p:tav tm="0">
                                          <p:val>
                                            <p:strVal val="#ppt_x"/>
                                          </p:val>
                                        </p:tav>
                                        <p:tav tm="100000">
                                          <p:val>
                                            <p:strVal val="#ppt_x"/>
                                          </p:val>
                                        </p:tav>
                                      </p:tavLst>
                                    </p:anim>
                                    <p:anim calcmode="lin" valueType="num">
                                      <p:cBhvr>
                                        <p:cTn id="6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 cần gì? Những điều giản dị, thương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6365" y="1958502"/>
            <a:ext cx="690124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prstClr val="white"/>
                </a:solidFill>
                <a:effectLst/>
                <a:uLnTx/>
                <a:uFillTx/>
                <a:latin typeface="iCiel Bambola" panose="02000000000000000000" pitchFamily="2" charset="0"/>
                <a:ea typeface="+mn-ea"/>
                <a:cs typeface="+mn-cs"/>
              </a:rPr>
              <a:t>III. </a:t>
            </a:r>
            <a:r>
              <a:rPr kumimoji="0" lang="en-US" sz="6600" b="0" i="0" u="none" strike="noStrike" kern="1200" cap="none" spc="0" normalizeH="0" baseline="0" noProof="0" dirty="0" err="1" smtClean="0">
                <a:ln>
                  <a:noFill/>
                </a:ln>
                <a:solidFill>
                  <a:prstClr val="white"/>
                </a:solidFill>
                <a:effectLst/>
                <a:uLnTx/>
                <a:uFillTx/>
                <a:latin typeface="iCiel Bambola" panose="02000000000000000000" pitchFamily="2" charset="0"/>
                <a:ea typeface="+mn-ea"/>
                <a:cs typeface="+mn-cs"/>
              </a:rPr>
              <a:t>Luyện</a:t>
            </a:r>
            <a:r>
              <a:rPr kumimoji="0" lang="en-US" sz="6600" b="0" i="0" u="none" strike="noStrike" kern="1200" cap="none" spc="0" normalizeH="0" noProof="0" dirty="0" smtClean="0">
                <a:ln>
                  <a:noFill/>
                </a:ln>
                <a:solidFill>
                  <a:prstClr val="white"/>
                </a:solidFill>
                <a:effectLst/>
                <a:uLnTx/>
                <a:uFillTx/>
                <a:latin typeface="iCiel Bambola" panose="02000000000000000000" pitchFamily="2" charset="0"/>
                <a:ea typeface="+mn-ea"/>
                <a:cs typeface="+mn-cs"/>
              </a:rPr>
              <a:t> </a:t>
            </a:r>
            <a:r>
              <a:rPr kumimoji="0" lang="en-US" sz="6600" b="0" i="0" u="none" strike="noStrike" kern="1200" cap="none" spc="0" normalizeH="0" noProof="0" dirty="0" err="1" smtClean="0">
                <a:ln>
                  <a:noFill/>
                </a:ln>
                <a:solidFill>
                  <a:prstClr val="white"/>
                </a:solidFill>
                <a:effectLst/>
                <a:uLnTx/>
                <a:uFillTx/>
                <a:latin typeface="iCiel Bambola" panose="02000000000000000000" pitchFamily="2" charset="0"/>
                <a:ea typeface="+mn-ea"/>
                <a:cs typeface="+mn-cs"/>
              </a:rPr>
              <a:t>đề</a:t>
            </a:r>
            <a:r>
              <a:rPr kumimoji="0" lang="en-US" sz="6600" b="0" i="0" u="none" strike="noStrike" kern="1200" cap="none" spc="0" normalizeH="0" noProof="0" dirty="0" smtClean="0">
                <a:ln>
                  <a:noFill/>
                </a:ln>
                <a:solidFill>
                  <a:prstClr val="white"/>
                </a:solidFill>
                <a:effectLst/>
                <a:uLnTx/>
                <a:uFillTx/>
                <a:latin typeface="iCiel Bambola" panose="02000000000000000000" pitchFamily="2" charset="0"/>
                <a:ea typeface="+mn-ea"/>
                <a:cs typeface="+mn-cs"/>
              </a:rPr>
              <a:t> </a:t>
            </a:r>
            <a:r>
              <a:rPr kumimoji="0" lang="en-US" sz="6600" b="0" i="0" u="none" strike="noStrike" kern="1200" cap="none" spc="0" normalizeH="0" noProof="0" dirty="0" err="1" smtClean="0">
                <a:ln>
                  <a:noFill/>
                </a:ln>
                <a:solidFill>
                  <a:prstClr val="white"/>
                </a:solidFill>
                <a:effectLst/>
                <a:uLnTx/>
                <a:uFillTx/>
                <a:latin typeface="iCiel Bambola" panose="02000000000000000000" pitchFamily="2" charset="0"/>
                <a:ea typeface="+mn-ea"/>
                <a:cs typeface="+mn-cs"/>
              </a:rPr>
              <a:t>đọc</a:t>
            </a:r>
            <a:r>
              <a:rPr kumimoji="0" lang="en-US" sz="6600" b="0" i="0" u="none" strike="noStrike" kern="1200" cap="none" spc="0" normalizeH="0" noProof="0" dirty="0" smtClean="0">
                <a:ln>
                  <a:noFill/>
                </a:ln>
                <a:solidFill>
                  <a:prstClr val="white"/>
                </a:solidFill>
                <a:effectLst/>
                <a:uLnTx/>
                <a:uFillTx/>
                <a:latin typeface="iCiel Bambola" panose="02000000000000000000" pitchFamily="2" charset="0"/>
                <a:ea typeface="+mn-ea"/>
                <a:cs typeface="+mn-cs"/>
              </a:rPr>
              <a:t> </a:t>
            </a:r>
            <a:r>
              <a:rPr kumimoji="0" lang="en-US" sz="6600" b="0" i="0" u="none" strike="noStrike" kern="1200" cap="none" spc="0" normalizeH="0" noProof="0" dirty="0" err="1" smtClean="0">
                <a:ln>
                  <a:noFill/>
                </a:ln>
                <a:solidFill>
                  <a:prstClr val="white"/>
                </a:solidFill>
                <a:effectLst/>
                <a:uLnTx/>
                <a:uFillTx/>
                <a:latin typeface="iCiel Bambola" panose="02000000000000000000" pitchFamily="2" charset="0"/>
                <a:ea typeface="+mn-ea"/>
                <a:cs typeface="+mn-cs"/>
              </a:rPr>
              <a:t>hiểu</a:t>
            </a:r>
            <a:endParaRPr kumimoji="0" lang="en-US" sz="6600" b="0" i="0" u="none" strike="noStrike" kern="1200" cap="none" spc="0" normalizeH="0" baseline="0" noProof="0" dirty="0" smtClean="0">
              <a:ln>
                <a:noFill/>
              </a:ln>
              <a:solidFill>
                <a:prstClr val="white"/>
              </a:solidFill>
              <a:effectLst/>
              <a:uLnTx/>
              <a:uFillTx/>
              <a:latin typeface="iCiel Bambola" panose="02000000000000000000" pitchFamily="2" charset="0"/>
              <a:ea typeface="+mn-ea"/>
              <a:cs typeface="+mn-cs"/>
            </a:endParaRPr>
          </a:p>
        </p:txBody>
      </p:sp>
    </p:spTree>
    <p:extLst>
      <p:ext uri="{BB962C8B-B14F-4D97-AF65-F5344CB8AC3E}">
        <p14:creationId xmlns:p14="http://schemas.microsoft.com/office/powerpoint/2010/main" val="38041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Để có một gia đình yêu thương | Giáo Phận Bà Rị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510540" y="797510"/>
            <a:ext cx="11170920" cy="5262979"/>
          </a:xfrm>
          <a:prstGeom prst="rect">
            <a:avLst/>
          </a:prstGeom>
        </p:spPr>
        <p:txBody>
          <a:bodyPr wrap="square">
            <a:spAutoFit/>
          </a:bodyPr>
          <a:lstStyle/>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Y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7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914900" y="212735"/>
            <a:ext cx="2362200" cy="584775"/>
          </a:xfrm>
          <a:prstGeom prst="rect">
            <a:avLst/>
          </a:prstGeom>
          <a:noFill/>
        </p:spPr>
        <p:txBody>
          <a:bodyPr wrap="square" rtlCol="0">
            <a:spAutoFit/>
          </a:bodyPr>
          <a:lstStyle/>
          <a:p>
            <a:r>
              <a:rPr lang="en-US" sz="3200" b="1" i="1" dirty="0" err="1" smtClean="0">
                <a:solidFill>
                  <a:srgbClr val="FF0000"/>
                </a:solidFill>
                <a:latin typeface="Times New Roman" panose="02020603050405020304" pitchFamily="18" charset="0"/>
                <a:cs typeface="Times New Roman" panose="02020603050405020304" pitchFamily="18" charset="0"/>
              </a:rPr>
              <a:t>Phiếu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số</a:t>
            </a:r>
            <a:r>
              <a:rPr lang="en-US" sz="3200" b="1" i="1" dirty="0" smtClean="0">
                <a:solidFill>
                  <a:srgbClr val="FF0000"/>
                </a:solidFill>
                <a:latin typeface="Times New Roman" panose="02020603050405020304" pitchFamily="18" charset="0"/>
                <a:cs typeface="Times New Roman" panose="02020603050405020304" pitchFamily="18" charset="0"/>
              </a:rPr>
              <a:t> 1</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9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ói với con - Y P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5440"/>
            <a:ext cx="6667500" cy="349567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01040" y="236048"/>
            <a:ext cx="10927992" cy="641266"/>
          </a:xfrm>
          <a:prstGeom prst="rect">
            <a:avLst/>
          </a:prstGeom>
        </p:spPr>
        <p:txBody>
          <a:bodyPr wrap="none">
            <a:spAutoFit/>
          </a:bodyPr>
          <a:lstStyle/>
          <a:p>
            <a:pPr>
              <a:lnSpc>
                <a:spcPct val="120000"/>
              </a:lnSpc>
              <a:spcAft>
                <a:spcPts val="0"/>
              </a:spcAft>
            </a:pP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165036" y="1337081"/>
            <a:ext cx="6096000" cy="4052391"/>
          </a:xfrm>
          <a:prstGeom prst="rect">
            <a:avLst/>
          </a:prstGeom>
        </p:spPr>
        <p:txBody>
          <a:bodyPr>
            <a:spAutoFit/>
          </a:bodyPr>
          <a:lstStyle/>
          <a:p>
            <a:pPr>
              <a:lnSpc>
                <a:spcPct val="120000"/>
              </a:lnSpc>
              <a:spcAft>
                <a:spcPts val="80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lắm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ơi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Đan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lờ</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cài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nan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Vách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ken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hát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hoa</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80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Con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tấm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Cha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mãi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cưới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50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 cần gì? Những điều giản dị, thương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4243" y="1958502"/>
            <a:ext cx="5103513" cy="1107996"/>
          </a:xfrm>
          <a:prstGeom prst="rect">
            <a:avLst/>
          </a:prstGeom>
          <a:noFill/>
        </p:spPr>
        <p:txBody>
          <a:bodyPr wrap="none" rtlCol="0">
            <a:spAutoFit/>
          </a:bodyPr>
          <a:lstStyle/>
          <a:p>
            <a:r>
              <a:rPr lang="en-US" sz="6600" dirty="0" smtClean="0">
                <a:solidFill>
                  <a:schemeClr val="bg1"/>
                </a:solidFill>
                <a:latin typeface="iCiel Bambola" panose="02000000000000000000" pitchFamily="2" charset="0"/>
              </a:rPr>
              <a:t>I. </a:t>
            </a:r>
            <a:r>
              <a:rPr lang="en-US" sz="6600" dirty="0" err="1" smtClean="0">
                <a:solidFill>
                  <a:schemeClr val="bg1"/>
                </a:solidFill>
                <a:latin typeface="iCiel Bambola" panose="02000000000000000000" pitchFamily="2" charset="0"/>
              </a:rPr>
              <a:t>Tìm</a:t>
            </a:r>
            <a:r>
              <a:rPr lang="en-US" sz="6600" dirty="0" smtClean="0">
                <a:solidFill>
                  <a:schemeClr val="bg1"/>
                </a:solidFill>
                <a:latin typeface="iCiel Bambola" panose="02000000000000000000" pitchFamily="2" charset="0"/>
              </a:rPr>
              <a:t> </a:t>
            </a:r>
            <a:r>
              <a:rPr lang="en-US" sz="6600" dirty="0" err="1" smtClean="0">
                <a:solidFill>
                  <a:schemeClr val="bg1"/>
                </a:solidFill>
                <a:latin typeface="iCiel Bambola" panose="02000000000000000000" pitchFamily="2" charset="0"/>
              </a:rPr>
              <a:t>hiểu</a:t>
            </a:r>
            <a:r>
              <a:rPr lang="en-US" sz="6600" dirty="0" smtClean="0">
                <a:solidFill>
                  <a:schemeClr val="bg1"/>
                </a:solidFill>
                <a:latin typeface="iCiel Bambola" panose="02000000000000000000" pitchFamily="2" charset="0"/>
              </a:rPr>
              <a:t> </a:t>
            </a:r>
            <a:r>
              <a:rPr lang="en-US" sz="6600" dirty="0" err="1" smtClean="0">
                <a:solidFill>
                  <a:schemeClr val="bg1"/>
                </a:solidFill>
                <a:latin typeface="iCiel Bambola" panose="02000000000000000000" pitchFamily="2" charset="0"/>
              </a:rPr>
              <a:t>chung</a:t>
            </a:r>
            <a:endParaRPr lang="en-US" sz="6600" dirty="0">
              <a:solidFill>
                <a:schemeClr val="bg1"/>
              </a:solidFill>
              <a:latin typeface="iCiel Bambola" panose="02000000000000000000" pitchFamily="2" charset="0"/>
            </a:endParaRPr>
          </a:p>
        </p:txBody>
      </p:sp>
    </p:spTree>
    <p:extLst>
      <p:ext uri="{BB962C8B-B14F-4D97-AF65-F5344CB8AC3E}">
        <p14:creationId xmlns:p14="http://schemas.microsoft.com/office/powerpoint/2010/main" val="10259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210830"/>
            <a:ext cx="7482840" cy="954107"/>
          </a:xfrm>
          <a:prstGeom prst="rect">
            <a:avLst/>
          </a:prstGeom>
          <a:solidFill>
            <a:schemeClr val="accent4">
              <a:lumMod val="20000"/>
              <a:lumOff val="80000"/>
            </a:schemeClr>
          </a:solidFill>
        </p:spPr>
        <p:txBody>
          <a:bodyPr wrap="square">
            <a:spAutoFit/>
          </a:bodyPr>
          <a:lstStyle/>
          <a:p>
            <a:pPr algn="just"/>
            <a:r>
              <a:rPr lang="en-US" sz="2800" b="1" i="1" dirty="0" err="1" smtClean="0">
                <a:solidFill>
                  <a:srgbClr val="FF0000"/>
                </a:solidFill>
                <a:effectLst/>
                <a:latin typeface="Times New Roman" panose="02020603050405020304" pitchFamily="18" charset="0"/>
                <a:ea typeface="Calibri" panose="020F0502020204030204" pitchFamily="34" charset="0"/>
              </a:rPr>
              <a:t>Câu</a:t>
            </a:r>
            <a:r>
              <a:rPr lang="en-US" sz="2800" b="1" i="1" dirty="0" smtClean="0">
                <a:solidFill>
                  <a:srgbClr val="FF0000"/>
                </a:solidFill>
                <a:effectLst/>
                <a:latin typeface="Times New Roman" panose="02020603050405020304" pitchFamily="18" charset="0"/>
                <a:ea typeface="Calibri" panose="020F0502020204030204" pitchFamily="34" charset="0"/>
              </a:rPr>
              <a:t> 2: </a:t>
            </a:r>
            <a:r>
              <a:rPr lang="en-US" sz="2800" b="1" i="1" dirty="0" err="1" smtClean="0">
                <a:solidFill>
                  <a:srgbClr val="FF0000"/>
                </a:solidFill>
                <a:effectLst/>
                <a:latin typeface="Times New Roman" panose="02020603050405020304" pitchFamily="18" charset="0"/>
                <a:ea typeface="Calibri" panose="020F0502020204030204" pitchFamily="34" charset="0"/>
              </a:rPr>
              <a:t>Cách</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miêu</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tả</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bước</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chân</a:t>
            </a:r>
            <a:r>
              <a:rPr lang="en-US" sz="2800" b="1" i="1" dirty="0" smtClean="0">
                <a:solidFill>
                  <a:srgbClr val="FF0000"/>
                </a:solidFill>
                <a:effectLst/>
                <a:latin typeface="Times New Roman" panose="02020603050405020304" pitchFamily="18" charset="0"/>
                <a:ea typeface="Calibri" panose="020F0502020204030204" pitchFamily="34" charset="0"/>
              </a:rPr>
              <a:t> con “</a:t>
            </a:r>
            <a:r>
              <a:rPr lang="en-US" sz="2800" b="1" i="1" dirty="0" err="1" smtClean="0">
                <a:solidFill>
                  <a:srgbClr val="FF0000"/>
                </a:solidFill>
                <a:effectLst/>
                <a:latin typeface="Times New Roman" panose="02020603050405020304" pitchFamily="18" charset="0"/>
                <a:ea typeface="Calibri" panose="020F0502020204030204" pitchFamily="34" charset="0"/>
              </a:rPr>
              <a:t>chạm</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tiếng</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nói</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tới</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tiếng</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cười</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có</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gì</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đặc</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biệt</a:t>
            </a:r>
            <a:r>
              <a:rPr lang="en-US" sz="2800" b="1" i="1" dirty="0" smtClean="0">
                <a:solidFill>
                  <a:srgbClr val="FF0000"/>
                </a:solidFill>
                <a:effectLst/>
                <a:latin typeface="Times New Roman" panose="02020603050405020304" pitchFamily="18" charset="0"/>
                <a:ea typeface="Calibri" panose="020F0502020204030204" pitchFamily="34" charset="0"/>
              </a:rPr>
              <a:t>? </a:t>
            </a:r>
            <a:endParaRPr lang="en-US" sz="3600" b="1" i="1" dirty="0">
              <a:solidFill>
                <a:srgbClr val="FF0000"/>
              </a:solidFill>
            </a:endParaRPr>
          </a:p>
        </p:txBody>
      </p:sp>
      <p:pic>
        <p:nvPicPr>
          <p:cNvPr id="33794" name="Picture 2" descr="Bé tập đi – Cột mốc quan trọng trong cuộc đời bé - Marry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9283"/>
            <a:ext cx="3928745" cy="3089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796" name="Picture 4" descr="Canh đúng giờ, chọn đúng ngày để đẻ con thông minh | Mẹo Nuôi 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101739"/>
            <a:ext cx="3714115" cy="2479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450079" y="1393536"/>
            <a:ext cx="7493635" cy="2435539"/>
          </a:xfrm>
          <a:prstGeom prst="rect">
            <a:avLst/>
          </a:prstGeom>
        </p:spPr>
        <p:txBody>
          <a:bodyPr wrap="square">
            <a:spAutoFit/>
          </a:bodyPr>
          <a:lstStyle/>
          <a:p>
            <a:pPr algn="just">
              <a:lnSpc>
                <a:spcPct val="120000"/>
              </a:lnSpc>
              <a:spcAft>
                <a:spcPts val="80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a:t>
            </a:r>
          </a:p>
          <a:p>
            <a:pPr algn="just"/>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ẩn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quấn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quýt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88912" y="3973565"/>
            <a:ext cx="8229600" cy="2607893"/>
          </a:xfrm>
          <a:prstGeom prst="rect">
            <a:avLst/>
          </a:prstGeom>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dễ</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mừng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a:t>
            </a:r>
          </a:p>
          <a:p>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chút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nâng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niu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ết đoàn viên ý nghĩa với cha mẹ, ông bà, người già trong gia đình Việt -  Cao tuổi | Chuyên trang Người cao tu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3695"/>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 y="213461"/>
            <a:ext cx="11689080" cy="1126462"/>
          </a:xfrm>
          <a:prstGeom prst="rect">
            <a:avLst/>
          </a:prstGeom>
        </p:spPr>
        <p:txBody>
          <a:bodyPr wrap="square">
            <a:spAutoFit/>
          </a:bodyPr>
          <a:lstStyle/>
          <a:p>
            <a:pPr algn="just">
              <a:lnSpc>
                <a:spcPct val="120000"/>
              </a:lnSpc>
              <a:spcAft>
                <a:spcPts val="0"/>
              </a:spcAft>
            </a:pP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87680" y="1553384"/>
            <a:ext cx="11445240" cy="4795159"/>
          </a:xfrm>
          <a:prstGeom prst="rect">
            <a:avLst/>
          </a:prstGeom>
          <a:ln>
            <a:solidFill>
              <a:schemeClr val="accent2"/>
            </a:solidFill>
            <a:prstDash val="dashDot"/>
          </a:ln>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mỗỉ</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gẳn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Bàn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luận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Tại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sao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được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trong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hạnh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phúc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khiến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ta </a:t>
            </a:r>
            <a:r>
              <a:rPr lang="en-US" sz="2800" dirty="0" err="1" smtClean="0">
                <a:effectLst/>
                <a:latin typeface="Times New Roman" panose="02020603050405020304" pitchFamily="18" charset="0"/>
                <a:ea typeface="Calibri" panose="020F0502020204030204" pitchFamily="34" charset="0"/>
              </a:rPr>
              <a:t>luôn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hướng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về</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nhau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để</a:t>
            </a:r>
            <a:r>
              <a:rPr lang="en-US" sz="2800" dirty="0" smtClean="0">
                <a:effectLst/>
                <a:latin typeface="Times New Roman" panose="02020603050405020304" pitchFamily="18" charset="0"/>
                <a:ea typeface="Calibri" panose="020F0502020204030204" pitchFamily="34" charset="0"/>
              </a:rPr>
              <a:t> chia </a:t>
            </a:r>
            <a:r>
              <a:rPr lang="en-US" sz="2800" dirty="0" err="1" smtClean="0">
                <a:effectLst/>
                <a:latin typeface="Times New Roman" panose="02020603050405020304" pitchFamily="18" charset="0"/>
                <a:ea typeface="Calibri" panose="020F0502020204030204" pitchFamily="34" charset="0"/>
              </a:rPr>
              <a:t>sẻ</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thông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cảm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đùm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bọc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lẫn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nhau</a:t>
            </a:r>
            <a:endParaRPr lang="en-US" sz="2800" dirty="0"/>
          </a:p>
        </p:txBody>
      </p:sp>
    </p:spTree>
    <p:extLst>
      <p:ext uri="{BB962C8B-B14F-4D97-AF65-F5344CB8AC3E}">
        <p14:creationId xmlns:p14="http://schemas.microsoft.com/office/powerpoint/2010/main" val="12837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ết đoàn viên ý nghĩa với cha mẹ, ông bà, người già trong gia đình Việt -  Cao tuổi | Chuyên trang Người cao tu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3695"/>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 y="0"/>
            <a:ext cx="12146280" cy="6535122"/>
          </a:xfrm>
          <a:prstGeom prst="rect">
            <a:avLst/>
          </a:prstGeom>
          <a:ln>
            <a:solidFill>
              <a:schemeClr val="accent2"/>
            </a:solidFill>
            <a:prstDash val="lgDash"/>
          </a:ln>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nhọc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hi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nuôi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đem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hòa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chặt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chẽ</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Phê</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phán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thờ</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ơ,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sẻ</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Liên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hệ</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bản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Rút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ra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bài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học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về</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châm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xứng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đạo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đức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cách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hành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động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vì</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7164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ảnh Cha Và Con Trai Dễ Thương Cha Và Con Trai Dễ Thương Ngày Của Cha,  Dễ Thương, Dễ, Cha Và Con Trai Vector và PNG với nền trong suốt để"/>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9" b="97188" l="10000" r="90000"/>
                    </a14:imgEffect>
                  </a14:imgLayer>
                </a14:imgProps>
              </a:ext>
              <a:ext uri="{28A0092B-C50C-407E-A947-70E740481C1C}">
                <a14:useLocalDpi xmlns:a14="http://schemas.microsoft.com/office/drawing/2010/main" val="0"/>
              </a:ext>
            </a:extLst>
          </a:blip>
          <a:srcRect/>
          <a:stretch>
            <a:fillRect/>
          </a:stretch>
        </p:blipFill>
        <p:spPr bwMode="auto">
          <a:xfrm>
            <a:off x="8293735" y="2807334"/>
            <a:ext cx="4050665" cy="4050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 y="0"/>
            <a:ext cx="12009120" cy="6969985"/>
          </a:xfrm>
          <a:prstGeom prst="rect">
            <a:avLst/>
          </a:prstGeom>
        </p:spPr>
        <p:txBody>
          <a:bodyPr wrap="square">
            <a:spAutoFit/>
          </a:bodyPr>
          <a:lstStyle/>
          <a:p>
            <a:pPr algn="just">
              <a:lnSpc>
                <a:spcPct val="120000"/>
              </a:lnSpc>
              <a:spcAft>
                <a:spcPts val="0"/>
              </a:spcAft>
            </a:pP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Cho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ơi</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tuy</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thô</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sơ</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da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đường</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nhỏ</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Tìm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gọi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đáp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2: Theo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dùng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phủ</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nhỏ</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lao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 qua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Bốn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Y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mộc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Coi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mở</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hãy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phép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lập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phụ</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chú</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phép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nối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liên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5: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bải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xã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hây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bày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suy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nghĩ</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nửa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cội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1920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a và con - Báo Khánh Hòa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 y="1005840"/>
            <a:ext cx="5283476" cy="514794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621931" y="1272368"/>
            <a:ext cx="6112869" cy="1274195"/>
          </a:xfrm>
          <a:prstGeom prst="rect">
            <a:avLst/>
          </a:prstGeom>
        </p:spPr>
        <p:txBody>
          <a:bodyPr wrap="square">
            <a:spAutoFit/>
          </a:bodyPr>
          <a:lstStyle/>
          <a:p>
            <a:pPr algn="just">
              <a:lnSpc>
                <a:spcPct val="120000"/>
              </a:lnSpc>
              <a:spcAft>
                <a:spcPts val="0"/>
              </a:spcAft>
            </a:pP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21931" y="3166881"/>
            <a:ext cx="6096000" cy="1770741"/>
          </a:xfrm>
          <a:prstGeom prst="rect">
            <a:avLst/>
          </a:prstGeom>
          <a:ln>
            <a:solidFill>
              <a:schemeClr val="accent2"/>
            </a:solidFill>
            <a:prstDash val="dashDot"/>
          </a:ln>
        </p:spPr>
        <p:txBody>
          <a:bodyPr>
            <a:spAutoFit/>
          </a:bodyPr>
          <a:lstStyle/>
          <a:p>
            <a:pPr algn="just">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smtClean="0">
                <a:effectLst/>
                <a:latin typeface="Times New Roman" panose="02020603050405020304" pitchFamily="18" charset="0"/>
                <a:ea typeface="Calibri" panose="020F0502020204030204" pitchFamily="34" charset="0"/>
              </a:rPr>
              <a:t>Trong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những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dòng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thơ</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thành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phần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gọi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đáp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là</a:t>
            </a:r>
            <a:r>
              <a:rPr lang="en-US" sz="3200" dirty="0" smtClean="0">
                <a:effectLst/>
                <a:latin typeface="Times New Roman" panose="02020603050405020304" pitchFamily="18" charset="0"/>
                <a:ea typeface="Calibri" panose="020F0502020204030204" pitchFamily="34" charset="0"/>
              </a:rPr>
              <a:t>: Con </a:t>
            </a:r>
            <a:r>
              <a:rPr lang="en-US" sz="3200" dirty="0" err="1" smtClean="0">
                <a:effectLst/>
                <a:latin typeface="Times New Roman" panose="02020603050405020304" pitchFamily="18" charset="0"/>
                <a:ea typeface="Calibri" panose="020F0502020204030204" pitchFamily="34" charset="0"/>
              </a:rPr>
              <a:t>ơi</a:t>
            </a:r>
            <a:endParaRPr lang="en-US" sz="3200" dirty="0"/>
          </a:p>
        </p:txBody>
      </p:sp>
    </p:spTree>
    <p:extLst>
      <p:ext uri="{BB962C8B-B14F-4D97-AF65-F5344CB8AC3E}">
        <p14:creationId xmlns:p14="http://schemas.microsoft.com/office/powerpoint/2010/main" val="24967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ời một người cha nói với các con. | Diễn đàn Big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 y="1768791"/>
            <a:ext cx="5247957" cy="4525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442" y="243840"/>
            <a:ext cx="11054398" cy="1126462"/>
          </a:xfrm>
          <a:prstGeom prst="rect">
            <a:avLst/>
          </a:prstGeom>
        </p:spPr>
        <p:txBody>
          <a:bodyPr wrap="square">
            <a:spAutoFit/>
          </a:bodyPr>
          <a:lstStyle/>
          <a:p>
            <a:pPr algn="just">
              <a:lnSpc>
                <a:spcPct val="120000"/>
              </a:lnSpc>
              <a:spcAft>
                <a:spcPts val="0"/>
              </a:spcAft>
            </a:pP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Theo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146641" y="1769744"/>
            <a:ext cx="5577840" cy="4524315"/>
          </a:xfrm>
          <a:prstGeom prst="rect">
            <a:avLst/>
          </a:prstGeom>
          <a:solidFill>
            <a:schemeClr val="accent4">
              <a:lumMod val="20000"/>
              <a:lumOff val="80000"/>
            </a:schemeClr>
          </a:solidFill>
        </p:spPr>
        <p:txBody>
          <a:bodyPr wrap="square">
            <a:spAutoFit/>
          </a:bodyPr>
          <a:lstStyle/>
          <a:p>
            <a:pPr algn="just"/>
            <a:r>
              <a:rPr lang="en-US" sz="3200" dirty="0" err="1" smtClean="0">
                <a:effectLst/>
                <a:latin typeface="Times New Roman" panose="02020603050405020304" pitchFamily="18" charset="0"/>
                <a:ea typeface="Calibri" panose="020F0502020204030204" pitchFamily="34" charset="0"/>
              </a:rPr>
              <a:t>Việc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dùng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từ</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phủ</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định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trong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dòng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thơ</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Không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bao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giờ</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nhỏ</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bé</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được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nhằm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khẳng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định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điều</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mong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ước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lớn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lao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của</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ngươi</a:t>
            </a:r>
            <a:r>
              <a:rPr lang="en-US" sz="3200" dirty="0" smtClean="0">
                <a:effectLst/>
                <a:latin typeface="Times New Roman" panose="02020603050405020304" pitchFamily="18" charset="0"/>
                <a:ea typeface="Calibri" panose="020F0502020204030204" pitchFamily="34" charset="0"/>
              </a:rPr>
              <a:t> cha </a:t>
            </a:r>
            <a:r>
              <a:rPr lang="en-US" sz="3200" dirty="0" err="1" smtClean="0">
                <a:effectLst/>
                <a:latin typeface="Times New Roman" panose="02020603050405020304" pitchFamily="18" charset="0"/>
                <a:ea typeface="Calibri" panose="020F0502020204030204" pitchFamily="34" charset="0"/>
              </a:rPr>
              <a:t>đối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con: </a:t>
            </a:r>
            <a:r>
              <a:rPr lang="en-US" sz="3200" dirty="0" err="1" smtClean="0">
                <a:effectLst/>
                <a:latin typeface="Times New Roman" panose="02020603050405020304" pitchFamily="18" charset="0"/>
                <a:ea typeface="Calibri" panose="020F0502020204030204" pitchFamily="34" charset="0"/>
              </a:rPr>
              <a:t>Phải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một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cuộc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cao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đẹp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xứng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đáng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tư</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cách</a:t>
            </a:r>
            <a:r>
              <a:rPr lang="en-US" sz="3200" dirty="0" smtClean="0">
                <a:effectLst/>
                <a:latin typeface="Times New Roman" panose="02020603050405020304" pitchFamily="18" charset="0"/>
                <a:ea typeface="Calibri" panose="020F0502020204030204" pitchFamily="34" charset="0"/>
              </a:rPr>
              <a:t> con </a:t>
            </a:r>
            <a:r>
              <a:rPr lang="en-US" sz="3200" dirty="0" err="1" smtClean="0">
                <a:effectLst/>
                <a:latin typeface="Times New Roman" panose="02020603050405020304" pitchFamily="18" charset="0"/>
                <a:ea typeface="Calibri" panose="020F0502020204030204" pitchFamily="34" charset="0"/>
              </a:rPr>
              <a:t>người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quê</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hương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không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được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thấp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hèn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dù</a:t>
            </a:r>
            <a:r>
              <a:rPr lang="en-US" sz="3200" dirty="0" smtClean="0">
                <a:effectLst/>
                <a:latin typeface="Times New Roman" panose="02020603050405020304" pitchFamily="18" charset="0"/>
                <a:ea typeface="Calibri" panose="020F0502020204030204" pitchFamily="34" charset="0"/>
              </a:rPr>
              <a:t> ở </a:t>
            </a:r>
            <a:r>
              <a:rPr lang="en-US" sz="3200" dirty="0" err="1" smtClean="0">
                <a:effectLst/>
                <a:latin typeface="Times New Roman" panose="02020603050405020304" pitchFamily="18" charset="0"/>
                <a:ea typeface="Calibri" panose="020F0502020204030204" pitchFamily="34" charset="0"/>
              </a:rPr>
              <a:t>bất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cứ</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hoàn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cảnh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nào</a:t>
            </a:r>
            <a:r>
              <a:rPr lang="en-US" sz="3200" dirty="0" smtClean="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22405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Lời khuyên của Cha cho con gái | Trầm Hương Kỳ Duyên"/>
          <p:cNvPicPr>
            <a:picLocks noChangeAspect="1" noChangeArrowheads="1"/>
          </p:cNvPicPr>
          <p:nvPr/>
        </p:nvPicPr>
        <p:blipFill rotWithShape="1">
          <a:blip r:embed="rId2">
            <a:extLst>
              <a:ext uri="{28A0092B-C50C-407E-A947-70E740481C1C}">
                <a14:useLocalDpi xmlns:a14="http://schemas.microsoft.com/office/drawing/2010/main" val="0"/>
              </a:ext>
            </a:extLst>
          </a:blip>
          <a:srcRect t="22672"/>
          <a:stretch/>
        </p:blipFill>
        <p:spPr bwMode="auto">
          <a:xfrm>
            <a:off x="83638" y="123727"/>
            <a:ext cx="2827201" cy="2138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0840" y="350521"/>
            <a:ext cx="8702040" cy="1274195"/>
          </a:xfrm>
          <a:prstGeom prst="rect">
            <a:avLst/>
          </a:prstGeom>
        </p:spPr>
        <p:txBody>
          <a:bodyPr wrap="square">
            <a:spAutoFit/>
          </a:bodyPr>
          <a:lstStyle/>
          <a:p>
            <a:pPr algn="just">
              <a:lnSpc>
                <a:spcPct val="120000"/>
              </a:lnSpc>
              <a:spcAft>
                <a:spcPts val="0"/>
              </a:spcAft>
            </a:pP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qua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940" name="Picture 4" descr="Clip: Tan chảy với loạt ảnh tình yêu vô bờ của bố dành cho con gái"/>
          <p:cNvPicPr>
            <a:picLocks noChangeAspect="1" noChangeArrowheads="1"/>
          </p:cNvPicPr>
          <p:nvPr/>
        </p:nvPicPr>
        <p:blipFill rotWithShape="1">
          <a:blip r:embed="rId3">
            <a:extLst>
              <a:ext uri="{28A0092B-C50C-407E-A947-70E740481C1C}">
                <a14:useLocalDpi xmlns:a14="http://schemas.microsoft.com/office/drawing/2010/main" val="0"/>
              </a:ext>
            </a:extLst>
          </a:blip>
          <a:srcRect t="20692"/>
          <a:stretch/>
        </p:blipFill>
        <p:spPr bwMode="auto">
          <a:xfrm>
            <a:off x="561036" y="4373880"/>
            <a:ext cx="4699607" cy="2186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260643" y="4406582"/>
            <a:ext cx="2220277" cy="2220277"/>
          </a:xfrm>
          <a:prstGeom prst="rect">
            <a:avLst/>
          </a:prstGeom>
        </p:spPr>
      </p:pic>
      <p:pic>
        <p:nvPicPr>
          <p:cNvPr id="39942" name="Picture 6" descr="Chùm ảnh &quot;Cha và con gái&quot; gây bão trên mạng xã hội vì quá dễ thương | Báo  Dân trí"/>
          <p:cNvPicPr>
            <a:picLocks noChangeAspect="1" noChangeArrowheads="1"/>
          </p:cNvPicPr>
          <p:nvPr/>
        </p:nvPicPr>
        <p:blipFill rotWithShape="1">
          <a:blip r:embed="rId5">
            <a:extLst>
              <a:ext uri="{28A0092B-C50C-407E-A947-70E740481C1C}">
                <a14:useLocalDpi xmlns:a14="http://schemas.microsoft.com/office/drawing/2010/main" val="0"/>
              </a:ext>
            </a:extLst>
          </a:blip>
          <a:srcRect t="42745"/>
          <a:stretch/>
        </p:blipFill>
        <p:spPr bwMode="auto">
          <a:xfrm>
            <a:off x="8323537" y="4267463"/>
            <a:ext cx="3273425" cy="2293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75821" y="1990849"/>
            <a:ext cx="10789920" cy="2062103"/>
          </a:xfrm>
          <a:prstGeom prst="rect">
            <a:avLst/>
          </a:prstGeom>
        </p:spPr>
        <p:txBody>
          <a:bodyPr wrap="square">
            <a:spAutoFit/>
          </a:bodyPr>
          <a:lstStyle/>
          <a:p>
            <a:pPr algn="just"/>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lao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vớỉ</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hào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huy</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mộc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giản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nhỏ</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bé</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Hãy</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tự</a:t>
            </a:r>
            <a:r>
              <a:rPr lang="en-US" sz="3200" dirty="0" smtClean="0">
                <a:effectLst/>
                <a:latin typeface="Times New Roman" panose="02020603050405020304" pitchFamily="18" charset="0"/>
                <a:ea typeface="Calibri" panose="020F0502020204030204" pitchFamily="34" charset="0"/>
              </a:rPr>
              <a:t> tin, </a:t>
            </a:r>
            <a:r>
              <a:rPr lang="en-US" sz="3200" dirty="0" err="1" smtClean="0">
                <a:effectLst/>
                <a:latin typeface="Times New Roman" panose="02020603050405020304" pitchFamily="18" charset="0"/>
                <a:ea typeface="Calibri" panose="020F0502020204030204" pitchFamily="34" charset="0"/>
              </a:rPr>
              <a:t>vững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bước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đường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đời</a:t>
            </a:r>
            <a:r>
              <a:rPr lang="en-US" sz="3200" dirty="0" smtClean="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4103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 y="206663"/>
            <a:ext cx="11323320" cy="2308324"/>
          </a:xfrm>
          <a:prstGeom prst="rect">
            <a:avLst/>
          </a:prstGeom>
          <a:solidFill>
            <a:schemeClr val="accent1">
              <a:lumMod val="20000"/>
              <a:lumOff val="80000"/>
            </a:schemeClr>
          </a:solidFill>
        </p:spPr>
        <p:txBody>
          <a:bodyPr wrap="square">
            <a:spAutoFit/>
          </a:bodyPr>
          <a:lstStyle/>
          <a:p>
            <a:pPr algn="just">
              <a:lnSpc>
                <a:spcPct val="120000"/>
              </a:lnSpc>
              <a:spcAft>
                <a:spcPts val="0"/>
              </a:spcAft>
            </a:pP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mộc</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4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440" y="2929829"/>
            <a:ext cx="11323320" cy="3046988"/>
          </a:xfrm>
          <a:prstGeom prst="rect">
            <a:avLst/>
          </a:prstGeom>
          <a:solidFill>
            <a:schemeClr val="accent4">
              <a:lumMod val="20000"/>
              <a:lumOff val="80000"/>
            </a:schemeClr>
          </a:solidFill>
        </p:spPr>
        <p:txBody>
          <a:bodyPr wrap="square">
            <a:spAutoFit/>
          </a:bodyPr>
          <a:lstStyle/>
          <a:p>
            <a:pPr algn="just"/>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lạ</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2/3,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gợi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hân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hoan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nâng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niu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dìu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đỡ</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đầm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ấm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trang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quý</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bởi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tiên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nuôi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vô</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smtClean="0">
                <a:effectLst/>
                <a:latin typeface="Times New Roman" panose="02020603050405020304" pitchFamily="18" charset="0"/>
                <a:ea typeface="Calibri" panose="020F0502020204030204" pitchFamily="34" charset="0"/>
              </a:rPr>
              <a:t>=&gt; </a:t>
            </a:r>
            <a:r>
              <a:rPr lang="en-US" sz="2400" dirty="0" err="1" smtClean="0">
                <a:effectLst/>
                <a:latin typeface="Times New Roman" panose="02020603050405020304" pitchFamily="18" charset="0"/>
                <a:ea typeface="Calibri" panose="020F0502020204030204" pitchFamily="34" charset="0"/>
              </a:rPr>
              <a:t>Bốn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câu</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đầu</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lời</a:t>
            </a:r>
            <a:r>
              <a:rPr lang="en-US" sz="2400" dirty="0" smtClean="0">
                <a:effectLst/>
                <a:latin typeface="Times New Roman" panose="02020603050405020304" pitchFamily="18" charset="0"/>
                <a:ea typeface="Calibri" panose="020F0502020204030204" pitchFamily="34" charset="0"/>
              </a:rPr>
              <a:t> cha </a:t>
            </a:r>
            <a:r>
              <a:rPr lang="en-US" sz="2400" dirty="0" err="1" smtClean="0">
                <a:effectLst/>
                <a:latin typeface="Times New Roman" panose="02020603050405020304" pitchFamily="18" charset="0"/>
                <a:ea typeface="Calibri" panose="020F0502020204030204" pitchFamily="34" charset="0"/>
              </a:rPr>
              <a:t>nói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với</a:t>
            </a:r>
            <a:r>
              <a:rPr lang="en-US" sz="2400" dirty="0" smtClean="0">
                <a:effectLst/>
                <a:latin typeface="Times New Roman" panose="02020603050405020304" pitchFamily="18" charset="0"/>
                <a:ea typeface="Calibri" panose="020F0502020204030204" pitchFamily="34" charset="0"/>
              </a:rPr>
              <a:t> con: </a:t>
            </a:r>
            <a:r>
              <a:rPr lang="en-US" sz="2400" dirty="0" err="1" smtClean="0">
                <a:effectLst/>
                <a:latin typeface="Times New Roman" panose="02020603050405020304" pitchFamily="18" charset="0"/>
                <a:ea typeface="Calibri" panose="020F0502020204030204" pitchFamily="34" charset="0"/>
              </a:rPr>
              <a:t>cội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nguồn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sinh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dưỡng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của</a:t>
            </a:r>
            <a:r>
              <a:rPr lang="en-US" sz="2400" dirty="0" smtClean="0">
                <a:effectLst/>
                <a:latin typeface="Times New Roman" panose="02020603050405020304" pitchFamily="18" charset="0"/>
                <a:ea typeface="Calibri" panose="020F0502020204030204" pitchFamily="34" charset="0"/>
              </a:rPr>
              <a:t> con </a:t>
            </a:r>
            <a:r>
              <a:rPr lang="en-US" sz="2400" dirty="0" err="1" smtClean="0">
                <a:effectLst/>
                <a:latin typeface="Times New Roman" panose="02020603050405020304" pitchFamily="18" charset="0"/>
                <a:ea typeface="Calibri" panose="020F0502020204030204" pitchFamily="34" charset="0"/>
              </a:rPr>
              <a:t>chính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gia</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đình</a:t>
            </a:r>
            <a:r>
              <a:rPr lang="en-US" sz="2400" dirty="0" smtClean="0">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12000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797" y="114836"/>
            <a:ext cx="11689080" cy="1384995"/>
          </a:xfrm>
          <a:prstGeom prst="rect">
            <a:avLst/>
          </a:prstGeom>
        </p:spPr>
        <p:txBody>
          <a:bodyPr wrap="square">
            <a:spAutoFit/>
          </a:bodyPr>
          <a:lstStyle/>
          <a:p>
            <a:pPr algn="just">
              <a:spcAft>
                <a:spcPts val="0"/>
              </a:spcAft>
            </a:pP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hây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nửa</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cội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ây Cối, Tree, Forest, Tải PNG Đẹp - KhoThietK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2286000"/>
            <a:ext cx="12125325"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797" y="1499831"/>
            <a:ext cx="11689080" cy="5053691"/>
          </a:xfrm>
          <a:prstGeom prst="rect">
            <a:avLst/>
          </a:prstGeom>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cội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ràng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Cội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thôi</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Cội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không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sinh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giúp</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sự</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thành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phát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triển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một</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tác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động</a:t>
            </a:r>
            <a:r>
              <a:rPr lang="en-US" sz="2800" dirty="0" smtClean="0">
                <a:effectLst/>
                <a:latin typeface="Times New Roman" panose="02020603050405020304" pitchFamily="18" charset="0"/>
                <a:ea typeface="Calibri" panose="020F0502020204030204" pitchFamily="34" charset="0"/>
              </a:rPr>
              <a:t> to </a:t>
            </a:r>
            <a:r>
              <a:rPr lang="en-US" sz="2800" dirty="0" err="1" smtClean="0">
                <a:effectLst/>
                <a:latin typeface="Times New Roman" panose="02020603050405020304" pitchFamily="18" charset="0"/>
                <a:ea typeface="Calibri" panose="020F0502020204030204" pitchFamily="34" charset="0"/>
              </a:rPr>
              <a:t>lớn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đến</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giá</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trị</a:t>
            </a:r>
            <a:r>
              <a:rPr lang="en-US" sz="2800" dirty="0" smtClean="0">
                <a:effectLst/>
                <a:latin typeface="Times New Roman" panose="02020603050405020304" pitchFamily="18" charset="0"/>
                <a:ea typeface="Calibri" panose="020F0502020204030204" pitchFamily="34" charset="0"/>
              </a:rPr>
              <a:t>, ý </a:t>
            </a:r>
            <a:r>
              <a:rPr lang="en-US" sz="2800" dirty="0" err="1" smtClean="0">
                <a:effectLst/>
                <a:latin typeface="Times New Roman" panose="02020603050405020304" pitchFamily="18" charset="0"/>
                <a:ea typeface="Calibri" panose="020F0502020204030204" pitchFamily="34" charset="0"/>
              </a:rPr>
              <a:t>nqhĩa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nqười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Vì</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vậy</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phải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trách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nhiệm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đối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với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cội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tưởng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nhớ</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tổ</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tiên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cội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dân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tộc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gắn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bó</a:t>
            </a:r>
            <a:r>
              <a:rPr lang="en-US" sz="2800" dirty="0" smtClean="0">
                <a:effectLst/>
                <a:latin typeface="Times New Roman" panose="02020603050405020304" pitchFamily="18" charset="0"/>
                <a:ea typeface="Calibri" panose="020F0502020204030204" pitchFamily="34" charset="0"/>
              </a:rPr>
              <a:t>, chia </a:t>
            </a:r>
            <a:r>
              <a:rPr lang="en-US" sz="2800" dirty="0" err="1" smtClean="0">
                <a:effectLst/>
                <a:latin typeface="Times New Roman" panose="02020603050405020304" pitchFamily="18" charset="0"/>
                <a:ea typeface="Calibri" panose="020F0502020204030204" pitchFamily="34" charset="0"/>
              </a:rPr>
              <a:t>sẻ</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với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với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đất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nước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những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lúc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khăn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khổ</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biết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yêu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hi </a:t>
            </a:r>
            <a:r>
              <a:rPr lang="en-US" sz="2800" dirty="0" err="1" smtClean="0">
                <a:effectLst/>
                <a:latin typeface="Times New Roman" panose="02020603050405020304" pitchFamily="18" charset="0"/>
                <a:ea typeface="Calibri" panose="020F0502020204030204" pitchFamily="34" charset="0"/>
              </a:rPr>
              <a:t>sinh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đất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nước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quê</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hương</a:t>
            </a:r>
            <a:r>
              <a:rPr lang="en-US" sz="2800" dirty="0" smtClean="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14453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y%20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31" y="1632030"/>
            <a:ext cx="3052823" cy="28261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Pentagon 4"/>
          <p:cNvSpPr/>
          <p:nvPr/>
        </p:nvSpPr>
        <p:spPr>
          <a:xfrm>
            <a:off x="706056" y="393539"/>
            <a:ext cx="2754774" cy="787079"/>
          </a:xfrm>
          <a:prstGeom prst="homePlat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1. </a:t>
            </a:r>
            <a:r>
              <a:rPr lang="en-US" sz="3600" dirty="0" err="1" smtClean="0">
                <a:solidFill>
                  <a:schemeClr val="tx1"/>
                </a:solidFill>
                <a:latin typeface="iCiel Bambola" panose="02000000000000000000" pitchFamily="2" charset="0"/>
              </a:rPr>
              <a:t>Tác</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giả</a:t>
            </a:r>
            <a:endParaRPr lang="en-US" sz="3600" dirty="0">
              <a:solidFill>
                <a:schemeClr val="tx1"/>
              </a:solidFill>
              <a:latin typeface="iCiel Bambola" panose="02000000000000000000" pitchFamily="2" charset="0"/>
            </a:endParaRPr>
          </a:p>
        </p:txBody>
      </p:sp>
      <p:sp>
        <p:nvSpPr>
          <p:cNvPr id="6" name="TextBox 5"/>
          <p:cNvSpPr txBox="1"/>
          <p:nvPr/>
        </p:nvSpPr>
        <p:spPr>
          <a:xfrm>
            <a:off x="1331087" y="5014217"/>
            <a:ext cx="2111475" cy="707886"/>
          </a:xfrm>
          <a:prstGeom prst="rect">
            <a:avLst/>
          </a:prstGeom>
          <a:noFill/>
        </p:spPr>
        <p:txBody>
          <a:bodyPr wrap="none" rtlCol="0">
            <a:spAutoFit/>
          </a:bodyPr>
          <a:lstStyle/>
          <a:p>
            <a:r>
              <a:rPr lang="en-US" sz="4000" dirty="0" smtClean="0">
                <a:latin typeface="iCiel Bambola" panose="02000000000000000000" pitchFamily="2" charset="0"/>
              </a:rPr>
              <a:t>Y  </a:t>
            </a:r>
            <a:r>
              <a:rPr lang="en-US" sz="4000" dirty="0" err="1" smtClean="0">
                <a:latin typeface="iCiel Bambola" panose="02000000000000000000" pitchFamily="2" charset="0"/>
              </a:rPr>
              <a:t>Phương</a:t>
            </a:r>
            <a:endParaRPr lang="en-US" sz="4000" dirty="0">
              <a:latin typeface="iCiel Bambola" panose="02000000000000000000" pitchFamily="2" charset="0"/>
            </a:endParaRPr>
          </a:p>
        </p:txBody>
      </p:sp>
      <p:sp>
        <p:nvSpPr>
          <p:cNvPr id="9" name="Text Box 21"/>
          <p:cNvSpPr txBox="1">
            <a:spLocks noChangeArrowheads="1"/>
          </p:cNvSpPr>
          <p:nvPr/>
        </p:nvSpPr>
        <p:spPr bwMode="auto">
          <a:xfrm>
            <a:off x="3962398" y="885533"/>
            <a:ext cx="7461814" cy="2554545"/>
          </a:xfrm>
          <a:prstGeom prst="rect">
            <a:avLst/>
          </a:prstGeom>
          <a:noFill/>
          <a:ln w="9525">
            <a:solidFill>
              <a:schemeClr val="accent2">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Tên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thật</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Hứa</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Vĩnh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Sước</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sinh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năm</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1948. </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Là</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nhà</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thơ</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người</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dân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tộc</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Tày</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Thơ</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ông</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thể</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hiện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tâm</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hồn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chân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thật</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mạnh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mẽ</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trong</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sáng</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và</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cách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tư</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duy</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giàu</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hình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ảnh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của</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người</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miền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núi</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p>
        </p:txBody>
      </p:sp>
      <p:pic>
        <p:nvPicPr>
          <p:cNvPr id="3074" name="Picture 2" descr="Y Phương với hành trình tìm kiếm từ “Chín tháng” đến “Đò trăng” - Tạp chí  Sông H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058" y="3705688"/>
            <a:ext cx="2038302" cy="26170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8" name="Picture 6" descr="Nhà thơ viết phê bình | Báo Công an nhân dân điện tử"/>
          <p:cNvPicPr>
            <a:picLocks noChangeAspect="1" noChangeArrowheads="1"/>
          </p:cNvPicPr>
          <p:nvPr/>
        </p:nvPicPr>
        <p:blipFill rotWithShape="1">
          <a:blip r:embed="rId4">
            <a:extLst>
              <a:ext uri="{28A0092B-C50C-407E-A947-70E740481C1C}">
                <a14:useLocalDpi xmlns:a14="http://schemas.microsoft.com/office/drawing/2010/main" val="0"/>
              </a:ext>
            </a:extLst>
          </a:blip>
          <a:srcRect l="28662" r="26848"/>
          <a:stretch/>
        </p:blipFill>
        <p:spPr bwMode="auto">
          <a:xfrm>
            <a:off x="8901344" y="3577963"/>
            <a:ext cx="1743210" cy="2672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descr="Vũ khúc Tà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79286">
            <a:off x="6787336" y="3727706"/>
            <a:ext cx="1780032" cy="25673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8288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wipe(down)">
                                      <p:cBhvr>
                                        <p:cTn id="30" dur="500"/>
                                        <p:tgtEl>
                                          <p:spTgt spid="30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animEffect transition="in" filter="wipe(down)">
                                      <p:cBhvr>
                                        <p:cTn id="3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33184" y="0"/>
            <a:ext cx="3940223"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55440" y="0"/>
            <a:ext cx="4212716"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23" y="0"/>
            <a:ext cx="415544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706056" y="393539"/>
            <a:ext cx="2754774" cy="78707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1. </a:t>
            </a:r>
            <a:r>
              <a:rPr lang="en-US" sz="3600" dirty="0" err="1" smtClean="0">
                <a:solidFill>
                  <a:schemeClr val="tx1"/>
                </a:solidFill>
                <a:latin typeface="iCiel Bambola" panose="02000000000000000000" pitchFamily="2" charset="0"/>
              </a:rPr>
              <a:t>Tác</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giả</a:t>
            </a:r>
            <a:endParaRPr lang="en-US" sz="3600" dirty="0">
              <a:solidFill>
                <a:schemeClr val="tx1"/>
              </a:solidFill>
              <a:latin typeface="iCiel Bambola" panose="02000000000000000000" pitchFamily="2" charset="0"/>
            </a:endParaRPr>
          </a:p>
        </p:txBody>
      </p:sp>
      <p:sp>
        <p:nvSpPr>
          <p:cNvPr id="6" name="Chevron 5"/>
          <p:cNvSpPr/>
          <p:nvPr/>
        </p:nvSpPr>
        <p:spPr>
          <a:xfrm>
            <a:off x="3139440" y="393538"/>
            <a:ext cx="2641600" cy="787079"/>
          </a:xfrm>
          <a:prstGeom prst="chevron">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iCiel Bambola" panose="02000000000000000000" pitchFamily="2" charset="0"/>
              </a:rPr>
              <a:t>2. </a:t>
            </a:r>
            <a:r>
              <a:rPr lang="en-US" sz="3200" dirty="0" err="1">
                <a:solidFill>
                  <a:prstClr val="black"/>
                </a:solidFill>
                <a:latin typeface="iCiel Bambola" panose="02000000000000000000" pitchFamily="2" charset="0"/>
              </a:rPr>
              <a:t>Tác</a:t>
            </a:r>
            <a:r>
              <a:rPr lang="en-US" sz="3200" dirty="0">
                <a:solidFill>
                  <a:prstClr val="black"/>
                </a:solidFill>
                <a:latin typeface="iCiel Bambola" panose="02000000000000000000" pitchFamily="2" charset="0"/>
              </a:rPr>
              <a:t> </a:t>
            </a:r>
            <a:r>
              <a:rPr lang="en-US" sz="3200" dirty="0" err="1">
                <a:solidFill>
                  <a:prstClr val="black"/>
                </a:solidFill>
                <a:latin typeface="iCiel Bambola" panose="02000000000000000000" pitchFamily="2" charset="0"/>
              </a:rPr>
              <a:t>phẩm</a:t>
            </a:r>
            <a:endParaRPr lang="en-US" sz="3200" dirty="0">
              <a:solidFill>
                <a:prstClr val="black"/>
              </a:solidFill>
              <a:latin typeface="iCiel Bambola" panose="02000000000000000000" pitchFamily="2" charset="0"/>
            </a:endParaRPr>
          </a:p>
        </p:txBody>
      </p:sp>
      <p:pic>
        <p:nvPicPr>
          <p:cNvPr id="4098" name="Picture 2" descr="Hình ảnh Bông Hoa, Những Bông Hoa, Những Bông Hoa, Vẽ Tay miễn phí tải tập  tin PNG PSDComment và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118761" y="1574157"/>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7230" y="1835186"/>
            <a:ext cx="3615092"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Hoàn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cảnh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tác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2723704"/>
            <a:ext cx="4155440" cy="3108543"/>
          </a:xfrm>
          <a:prstGeom prst="rect">
            <a:avLst/>
          </a:prstGeom>
        </p:spPr>
        <p:txBody>
          <a:bodyPr wrap="square">
            <a:spAutoFit/>
          </a:bodyPr>
          <a:lstStyle/>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Sáng</a:t>
            </a:r>
            <a:r>
              <a:rPr lang="en-US" altLang="en-US" sz="2800" dirty="0" smtClean="0">
                <a:latin typeface="Times New Roman" panose="02020603050405020304" pitchFamily="18" charset="0"/>
              </a:rPr>
              <a:t> </a:t>
            </a:r>
            <a:r>
              <a:rPr lang="en-US" altLang="en-US" sz="2800" dirty="0" err="1">
                <a:latin typeface="Times New Roman" panose="02020603050405020304" pitchFamily="18" charset="0"/>
              </a:rPr>
              <a:t>tác</a:t>
            </a:r>
            <a:r>
              <a:rPr lang="en-US" altLang="en-US" sz="2800" dirty="0">
                <a:latin typeface="Times New Roman" panose="02020603050405020304" pitchFamily="18" charset="0"/>
              </a:rPr>
              <a:t> </a:t>
            </a:r>
            <a:r>
              <a:rPr lang="en-US" altLang="en-US" sz="2800" dirty="0" smtClean="0">
                <a:latin typeface="Times New Roman" panose="02020603050405020304" pitchFamily="18" charset="0"/>
              </a:rPr>
              <a:t>1980, </a:t>
            </a:r>
            <a:r>
              <a:rPr lang="en-US" altLang="en-US" sz="2800" dirty="0" err="1" smtClean="0">
                <a:latin typeface="Times New Roman" panose="02020603050405020304" pitchFamily="18" charset="0"/>
              </a:rPr>
              <a:t>thời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kì</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đất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nước</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còn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gặp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nhiều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khó</a:t>
            </a:r>
            <a:r>
              <a:rPr lang="en-US" altLang="en-US" sz="2800" dirty="0" smtClean="0">
                <a:latin typeface="Times New Roman" panose="02020603050405020304" pitchFamily="18" charset="0"/>
              </a:rPr>
              <a:t> khan, </a:t>
            </a:r>
            <a:r>
              <a:rPr lang="en-US" altLang="en-US" sz="2800" dirty="0" err="1" smtClean="0">
                <a:latin typeface="Times New Roman" panose="02020603050405020304" pitchFamily="18" charset="0"/>
              </a:rPr>
              <a:t>gian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khổ</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Như</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lời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tâm</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tình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của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tác</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giả</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nói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với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đứa</a:t>
            </a:r>
            <a:r>
              <a:rPr lang="en-US" altLang="en-US" sz="2800" dirty="0" smtClean="0">
                <a:latin typeface="Times New Roman" panose="02020603050405020304" pitchFamily="18" charset="0"/>
              </a:rPr>
              <a:t> con </a:t>
            </a:r>
            <a:r>
              <a:rPr lang="en-US" altLang="en-US" sz="2800" dirty="0" err="1" smtClean="0">
                <a:latin typeface="Times New Roman" panose="02020603050405020304" pitchFamily="18" charset="0"/>
              </a:rPr>
              <a:t>gái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mới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chào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đời</a:t>
            </a:r>
            <a:r>
              <a:rPr lang="en-US" altLang="en-US" sz="2800" dirty="0" smtClean="0">
                <a:latin typeface="Times New Roman" panose="02020603050405020304" pitchFamily="18" charset="0"/>
              </a:rPr>
              <a:t>.</a:t>
            </a:r>
          </a:p>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Được</a:t>
            </a:r>
            <a:r>
              <a:rPr lang="en-US" altLang="en-US" sz="2800" dirty="0" smtClean="0">
                <a:latin typeface="Times New Roman" panose="02020603050405020304" pitchFamily="18" charset="0"/>
              </a:rPr>
              <a:t> </a:t>
            </a:r>
            <a:r>
              <a:rPr lang="en-US" altLang="en-US" sz="2800" dirty="0">
                <a:latin typeface="Times New Roman" panose="02020603050405020304" pitchFamily="18" charset="0"/>
              </a:rPr>
              <a:t>in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Thơ</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Nam 1945-1985”</a:t>
            </a:r>
          </a:p>
        </p:txBody>
      </p:sp>
      <p:pic>
        <p:nvPicPr>
          <p:cNvPr id="14" name="Picture 2" descr="Hình ảnh Bông Hoa, Những Bông Hoa, Những Bông Hoa, Vẽ Tay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4131557" y="1605225"/>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72043" y="1882161"/>
            <a:ext cx="1563248"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Thể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thơ</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279924" y="2569701"/>
            <a:ext cx="4155440" cy="523220"/>
          </a:xfrm>
          <a:prstGeom prst="rect">
            <a:avLst/>
          </a:prstGeom>
        </p:spPr>
        <p:txBody>
          <a:bodyPr wrap="square">
            <a:spAutoFit/>
          </a:bodyPr>
          <a:lstStyle/>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Tự</a:t>
            </a:r>
            <a:r>
              <a:rPr lang="en-US" altLang="en-US" sz="2800" dirty="0" smtClean="0">
                <a:latin typeface="Times New Roman" panose="02020603050405020304" pitchFamily="18" charset="0"/>
              </a:rPr>
              <a:t> do</a:t>
            </a:r>
            <a:endParaRPr lang="en-US" altLang="en-US" sz="2800" dirty="0">
              <a:latin typeface="Times New Roman" panose="02020603050405020304" pitchFamily="18" charset="0"/>
            </a:endParaRPr>
          </a:p>
        </p:txBody>
      </p:sp>
      <p:pic>
        <p:nvPicPr>
          <p:cNvPr id="18" name="Picture 2" descr="Hình ảnh Bông Hoa, Những Bông Hoa, Những Bông Hoa, Vẽ Tay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3993539" y="3305154"/>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691372" y="3583843"/>
            <a:ext cx="3743992" cy="553998"/>
          </a:xfrm>
          <a:prstGeom prst="rect">
            <a:avLst/>
          </a:prstGeom>
          <a:noFill/>
        </p:spPr>
        <p:txBody>
          <a:bodyPr wrap="square" rtlCol="0">
            <a:spAutoFit/>
          </a:bodyPr>
          <a:lstStyle/>
          <a:p>
            <a:r>
              <a:rPr lang="en-US" sz="3000" b="1" dirty="0" err="1" smtClean="0">
                <a:solidFill>
                  <a:srgbClr val="FF0000"/>
                </a:solidFill>
                <a:latin typeface="Times New Roman" panose="02020603050405020304" pitchFamily="18" charset="0"/>
                <a:cs typeface="Times New Roman" panose="02020603050405020304" pitchFamily="18" charset="0"/>
              </a:rPr>
              <a:t>Phương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thức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biểu</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đạt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350249" y="4303990"/>
            <a:ext cx="3844917" cy="523220"/>
          </a:xfrm>
          <a:prstGeom prst="rect">
            <a:avLst/>
          </a:prstGeom>
        </p:spPr>
        <p:txBody>
          <a:bodyPr wrap="square">
            <a:spAutoFit/>
          </a:bodyPr>
          <a:lstStyle/>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Biểu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cảm</a:t>
            </a:r>
            <a:endParaRPr lang="en-US" altLang="en-US" sz="2800" dirty="0">
              <a:latin typeface="Times New Roman" panose="02020603050405020304" pitchFamily="18" charset="0"/>
            </a:endParaRPr>
          </a:p>
        </p:txBody>
      </p:sp>
      <p:pic>
        <p:nvPicPr>
          <p:cNvPr id="25" name="Picture 2" descr="Hình ảnh Bông Hoa, Những Bông Hoa, Những Bông Hoa, Vẽ Tay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8324599" y="1640990"/>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9365085" y="1917926"/>
            <a:ext cx="1359668"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7" name="Text Box 8"/>
          <p:cNvSpPr txBox="1">
            <a:spLocks noChangeArrowheads="1"/>
          </p:cNvSpPr>
          <p:nvPr/>
        </p:nvSpPr>
        <p:spPr bwMode="auto">
          <a:xfrm>
            <a:off x="8486917" y="2599263"/>
            <a:ext cx="37050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pt-BR" altLang="en-US" sz="2800" b="0" i="0" u="none" strike="noStrike" kern="0" cap="none" spc="0" normalizeH="0" baseline="0" noProof="0" dirty="0" smtClean="0">
                <a:ln>
                  <a:noFill/>
                </a:ln>
                <a:effectLst/>
                <a:uLnTx/>
                <a:uFillTx/>
                <a:latin typeface="Times New Roman" panose="02020603050405020304" pitchFamily="18" charset="0"/>
              </a:rPr>
              <a:t>-</a:t>
            </a:r>
            <a:r>
              <a:rPr kumimoji="0" lang="pt-BR" altLang="en-US" sz="2800" b="1" i="0" u="none" strike="noStrike" kern="0" cap="none" spc="0" normalizeH="0" baseline="0" noProof="0" dirty="0" smtClean="0">
                <a:ln>
                  <a:noFill/>
                </a:ln>
                <a:effectLst/>
                <a:uLnTx/>
                <a:uFillTx/>
                <a:latin typeface="Times New Roman" panose="02020603050405020304" pitchFamily="18" charset="0"/>
              </a:rPr>
              <a:t>Phần 1</a:t>
            </a:r>
            <a:r>
              <a:rPr kumimoji="0" lang="pt-BR" altLang="en-US" sz="2800" b="0" i="0" u="none" strike="noStrike" kern="0" cap="none" spc="0" normalizeH="0" baseline="0" noProof="0" dirty="0" smtClean="0">
                <a:ln>
                  <a:noFill/>
                </a:ln>
                <a:effectLst/>
                <a:uLnTx/>
                <a:uFillTx/>
                <a:latin typeface="Times New Roman" panose="02020603050405020304" pitchFamily="18" charset="0"/>
              </a:rPr>
              <a:t>: Từ đầu đến trên đời”. </a:t>
            </a:r>
            <a:r>
              <a:rPr kumimoji="0" lang="en-US" altLang="en-US" sz="2800" b="0" i="0" u="none" strike="noStrike" kern="0" cap="none" spc="0" normalizeH="0" baseline="0" noProof="0" dirty="0" err="1" smtClean="0">
                <a:ln>
                  <a:noFill/>
                </a:ln>
                <a:effectLst/>
                <a:uLnTx/>
                <a:uFillTx/>
                <a:latin typeface="Times New Roman" panose="02020603050405020304" pitchFamily="18" charset="0"/>
              </a:rPr>
              <a:t>Cội</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nguồn</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sinh</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dưỡng</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của</a:t>
            </a:r>
            <a:r>
              <a:rPr kumimoji="0" lang="en-US" altLang="en-US" sz="2800" b="0" i="0" u="none" strike="noStrike" kern="0" cap="none" spc="0" normalizeH="0" noProof="0" dirty="0" smtClean="0">
                <a:ln>
                  <a:noFill/>
                </a:ln>
                <a:effectLst/>
                <a:uLnTx/>
                <a:uFillTx/>
                <a:latin typeface="Times New Roman" panose="02020603050405020304" pitchFamily="18" charset="0"/>
              </a:rPr>
              <a:t> con </a:t>
            </a:r>
            <a:r>
              <a:rPr kumimoji="0" lang="en-US" altLang="en-US" sz="2800" b="0" i="0" u="none" strike="noStrike" kern="0" cap="none" spc="0" normalizeH="0" noProof="0" dirty="0" err="1" smtClean="0">
                <a:ln>
                  <a:noFill/>
                </a:ln>
                <a:effectLst/>
                <a:uLnTx/>
                <a:uFillTx/>
                <a:latin typeface="Times New Roman" panose="02020603050405020304" pitchFamily="18" charset="0"/>
              </a:rPr>
              <a:t>người</a:t>
            </a:r>
            <a:r>
              <a:rPr kumimoji="0" lang="en-US" altLang="en-US" sz="2800" b="0" i="0" u="none" strike="noStrike" kern="0" cap="none" spc="0" normalizeH="0" noProof="0" dirty="0" smtClean="0">
                <a:ln>
                  <a:noFill/>
                </a:ln>
                <a:effectLst/>
                <a:uLnTx/>
                <a:uFillTx/>
                <a:latin typeface="Times New Roman" panose="02020603050405020304" pitchFamily="18" charset="0"/>
              </a:rPr>
              <a:t>.</a:t>
            </a:r>
            <a:endParaRPr kumimoji="0" lang="vi-VN" altLang="en-US" sz="2800" b="0" i="0" u="none" strike="noStrike" kern="0" cap="none" spc="0" normalizeH="0" baseline="0" noProof="0" dirty="0" smtClean="0">
              <a:ln>
                <a:noFill/>
              </a:ln>
              <a:effectLst/>
              <a:uLnTx/>
              <a:uFillTx/>
              <a:latin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pt-BR" altLang="en-US" sz="2800" b="1" i="0" u="none" strike="noStrike" kern="0" cap="none" spc="0" normalizeH="0" baseline="0" noProof="0" dirty="0" smtClean="0">
                <a:ln>
                  <a:noFill/>
                </a:ln>
                <a:effectLst/>
                <a:uLnTx/>
                <a:uFillTx/>
                <a:latin typeface="Times New Roman" panose="02020603050405020304" pitchFamily="18" charset="0"/>
              </a:rPr>
              <a:t>-Phần 2: </a:t>
            </a:r>
            <a:r>
              <a:rPr kumimoji="0" lang="pt-BR" altLang="en-US" sz="2800" b="0" i="0" u="none" strike="noStrike" kern="0" cap="none" spc="0" normalizeH="0" baseline="0" noProof="0" dirty="0" smtClean="0">
                <a:ln>
                  <a:noFill/>
                </a:ln>
                <a:effectLst/>
                <a:uLnTx/>
                <a:uFillTx/>
                <a:latin typeface="Times New Roman" panose="02020603050405020304" pitchFamily="18" charset="0"/>
              </a:rPr>
              <a:t>Phần còn lại. Những</a:t>
            </a:r>
            <a:r>
              <a:rPr kumimoji="0" lang="pt-BR" altLang="en-US" sz="2800" b="0" i="0" u="none" strike="noStrike" kern="0" cap="none" spc="0" normalizeH="0" noProof="0" dirty="0" smtClean="0">
                <a:ln>
                  <a:noFill/>
                </a:ln>
                <a:effectLst/>
                <a:uLnTx/>
                <a:uFillTx/>
                <a:latin typeface="Times New Roman" panose="02020603050405020304" pitchFamily="18" charset="0"/>
              </a:rPr>
              <a:t> phẩm chất, truyền thống tốt đẹp của người đồng mình. Lời nhắc nhở của cha.</a:t>
            </a:r>
            <a:endParaRPr kumimoji="0" lang="vi-VN" altLang="en-US" sz="2800" b="0" i="0" u="none" strike="noStrike" kern="0" cap="none" spc="0" normalizeH="0" baseline="0" noProof="0" dirty="0" smtClean="0">
              <a:ln>
                <a:noFill/>
              </a:ln>
              <a:effectLst/>
              <a:uLnTx/>
              <a:uFillTx/>
              <a:latin typeface="Times New Roman" panose="02020603050405020304" pitchFamily="18" charset="0"/>
            </a:endParaRPr>
          </a:p>
        </p:txBody>
      </p:sp>
    </p:spTree>
    <p:extLst>
      <p:ext uri="{BB962C8B-B14F-4D97-AF65-F5344CB8AC3E}">
        <p14:creationId xmlns:p14="http://schemas.microsoft.com/office/powerpoint/2010/main" val="22940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5" grpId="0"/>
      <p:bldP spid="16" grpId="0"/>
      <p:bldP spid="19" grpId="0"/>
      <p:bldP spid="22"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027044" y="787078"/>
            <a:ext cx="2754774" cy="78707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1. </a:t>
            </a:r>
            <a:r>
              <a:rPr lang="en-US" sz="3600" dirty="0" err="1" smtClean="0">
                <a:solidFill>
                  <a:schemeClr val="tx1"/>
                </a:solidFill>
                <a:latin typeface="iCiel Bambola" panose="02000000000000000000" pitchFamily="2" charset="0"/>
              </a:rPr>
              <a:t>Tác</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giả</a:t>
            </a:r>
            <a:endParaRPr lang="en-US" sz="3600" dirty="0">
              <a:solidFill>
                <a:schemeClr val="tx1"/>
              </a:solidFill>
              <a:latin typeface="iCiel Bambola" panose="02000000000000000000" pitchFamily="2" charset="0"/>
            </a:endParaRPr>
          </a:p>
        </p:txBody>
      </p:sp>
      <p:sp>
        <p:nvSpPr>
          <p:cNvPr id="5" name="Chevron 4"/>
          <p:cNvSpPr/>
          <p:nvPr/>
        </p:nvSpPr>
        <p:spPr>
          <a:xfrm>
            <a:off x="3460428" y="787077"/>
            <a:ext cx="2641600" cy="787079"/>
          </a:xfrm>
          <a:prstGeom prst="chevron">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iCiel Bambola" panose="02000000000000000000" pitchFamily="2" charset="0"/>
              </a:rPr>
              <a:t>2. </a:t>
            </a:r>
            <a:r>
              <a:rPr lang="en-US" sz="3200" dirty="0" err="1">
                <a:solidFill>
                  <a:prstClr val="black"/>
                </a:solidFill>
                <a:latin typeface="iCiel Bambola" panose="02000000000000000000" pitchFamily="2" charset="0"/>
              </a:rPr>
              <a:t>Tác</a:t>
            </a:r>
            <a:r>
              <a:rPr lang="en-US" sz="3200" dirty="0">
                <a:solidFill>
                  <a:prstClr val="black"/>
                </a:solidFill>
                <a:latin typeface="iCiel Bambola" panose="02000000000000000000" pitchFamily="2" charset="0"/>
              </a:rPr>
              <a:t> </a:t>
            </a:r>
            <a:r>
              <a:rPr lang="en-US" sz="3200" dirty="0" err="1">
                <a:solidFill>
                  <a:prstClr val="black"/>
                </a:solidFill>
                <a:latin typeface="iCiel Bambola" panose="02000000000000000000" pitchFamily="2" charset="0"/>
              </a:rPr>
              <a:t>phẩm</a:t>
            </a:r>
            <a:endParaRPr lang="en-US" sz="3200" dirty="0">
              <a:solidFill>
                <a:prstClr val="black"/>
              </a:solidFill>
              <a:latin typeface="iCiel Bambola" panose="02000000000000000000" pitchFamily="2" charset="0"/>
            </a:endParaRPr>
          </a:p>
        </p:txBody>
      </p:sp>
      <p:pic>
        <p:nvPicPr>
          <p:cNvPr id="5122" name="Picture 2" descr="Đắm say làn điệu dân ca Tày - Nùng | HỆ VĂN HÓA ĐỜI SỐNG KHOA GIÁO - VO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845" y="1180617"/>
            <a:ext cx="3686730" cy="3414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Lễ hội rước Đất, rước Nước của người Tày ở Bắc 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655" y="4175760"/>
            <a:ext cx="2500491" cy="2424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6" name="Picture 6" descr="Đón dâu bằng thơ – Nét đẹp trong văn hóa dân tộc Tày - Báo Đắk Lắk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760" y="211501"/>
            <a:ext cx="2206625" cy="2113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 Box 15"/>
          <p:cNvSpPr txBox="1">
            <a:spLocks noChangeArrowheads="1"/>
          </p:cNvSpPr>
          <p:nvPr/>
        </p:nvSpPr>
        <p:spPr bwMode="auto">
          <a:xfrm>
            <a:off x="442507" y="2207894"/>
            <a:ext cx="603584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20000"/>
              </a:spcBef>
              <a:spcAft>
                <a:spcPct val="0"/>
              </a:spcAft>
              <a:buClrTx/>
              <a:buSzTx/>
              <a:buFontTx/>
              <a:buNone/>
              <a:tabLst/>
              <a:defRPr/>
            </a:pPr>
            <a:r>
              <a:rPr kumimoji="0" lang="en-US" altLang="en-US" sz="4400" i="0" u="none" strike="noStrike" kern="0" cap="none" spc="0" normalizeH="0" baseline="0" noProof="0" dirty="0" err="1" smtClean="0">
                <a:ln>
                  <a:noFill/>
                </a:ln>
                <a:solidFill>
                  <a:srgbClr val="FF0000"/>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FF0000"/>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FF0000"/>
                </a:solidFill>
                <a:effectLst/>
                <a:uLnTx/>
                <a:uFillTx/>
                <a:latin typeface="iCiel Bambola" panose="02000000000000000000" pitchFamily="2" charset="0"/>
              </a:rPr>
              <a:t>đồng</a:t>
            </a:r>
            <a:r>
              <a:rPr kumimoji="0" lang="en-US" altLang="en-US" sz="4400" i="0" u="none" strike="noStrike" kern="0" cap="none" spc="0" normalizeH="0" baseline="0" noProof="0" dirty="0" smtClean="0">
                <a:ln>
                  <a:noFill/>
                </a:ln>
                <a:solidFill>
                  <a:srgbClr val="FF0000"/>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FF0000"/>
                </a:solidFill>
                <a:effectLst/>
                <a:uLnTx/>
                <a:uFillTx/>
                <a:latin typeface="iCiel Bambola" panose="02000000000000000000" pitchFamily="2" charset="0"/>
              </a:rPr>
              <a:t>mình</a:t>
            </a:r>
            <a:r>
              <a:rPr kumimoji="0" lang="en-US" altLang="en-US" sz="4400" i="0" u="none" strike="noStrike" kern="0" cap="none" spc="0" normalizeH="0" baseline="0" noProof="0" dirty="0" smtClean="0">
                <a:ln>
                  <a:noFill/>
                </a:ln>
                <a:solidFill>
                  <a:srgbClr val="FF0000"/>
                </a:solidFill>
                <a:effectLst/>
                <a:uLnTx/>
                <a:uFillTx/>
                <a:latin typeface="iCiel Bambola" panose="02000000000000000000" pitchFamily="2" charset="0"/>
              </a:rPr>
              <a: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vùng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mình</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miền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mình</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Đây</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có</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thể</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hiểu</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là</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những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sống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trên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một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miền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đất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quê</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hương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một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dân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tộc</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a:t>
            </a:r>
          </a:p>
        </p:txBody>
      </p:sp>
    </p:spTree>
    <p:extLst>
      <p:ext uri="{BB962C8B-B14F-4D97-AF65-F5344CB8AC3E}">
        <p14:creationId xmlns:p14="http://schemas.microsoft.com/office/powerpoint/2010/main" val="36962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wipe(down)">
                                      <p:cBhvr>
                                        <p:cTn id="10" dur="500"/>
                                        <p:tgtEl>
                                          <p:spTgt spid="5126"/>
                                        </p:tgtEl>
                                      </p:cBhvr>
                                    </p:animEffect>
                                  </p:childTnLst>
                                </p:cTn>
                              </p:par>
                              <p:par>
                                <p:cTn id="11" presetID="22" presetClass="entr" presetSubtype="4"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ipe(down)">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 cần gì? Những điều giản dị, thương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6365" y="1958502"/>
            <a:ext cx="669927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smtClean="0">
                <a:solidFill>
                  <a:prstClr val="white"/>
                </a:solidFill>
                <a:latin typeface="iCiel Bambola" panose="02000000000000000000" pitchFamily="2" charset="0"/>
              </a:rPr>
              <a:t>II. </a:t>
            </a:r>
            <a:r>
              <a:rPr lang="en-US" sz="6600" dirty="0" err="1" smtClean="0">
                <a:solidFill>
                  <a:prstClr val="white"/>
                </a:solidFill>
                <a:latin typeface="iCiel Bambola" panose="02000000000000000000" pitchFamily="2" charset="0"/>
              </a:rPr>
              <a:t>Đọc</a:t>
            </a:r>
            <a:r>
              <a:rPr lang="en-US" sz="6600" dirty="0" smtClean="0">
                <a:solidFill>
                  <a:prstClr val="white"/>
                </a:solidFill>
                <a:latin typeface="iCiel Bambola" panose="02000000000000000000" pitchFamily="2" charset="0"/>
              </a:rPr>
              <a:t> – </a:t>
            </a:r>
            <a:r>
              <a:rPr lang="en-US" sz="6600" dirty="0" err="1" smtClean="0">
                <a:solidFill>
                  <a:prstClr val="white"/>
                </a:solidFill>
                <a:latin typeface="iCiel Bambola" panose="02000000000000000000" pitchFamily="2" charset="0"/>
              </a:rPr>
              <a:t>hiểu</a:t>
            </a:r>
            <a:r>
              <a:rPr lang="en-US" sz="6600" dirty="0" smtClean="0">
                <a:solidFill>
                  <a:prstClr val="white"/>
                </a:solidFill>
                <a:latin typeface="iCiel Bambola" panose="02000000000000000000" pitchFamily="2" charset="0"/>
              </a:rPr>
              <a:t> </a:t>
            </a:r>
            <a:r>
              <a:rPr lang="en-US" sz="6600" dirty="0" err="1" smtClean="0">
                <a:solidFill>
                  <a:prstClr val="white"/>
                </a:solidFill>
                <a:latin typeface="iCiel Bambola" panose="02000000000000000000" pitchFamily="2" charset="0"/>
              </a:rPr>
              <a:t>văn</a:t>
            </a:r>
            <a:r>
              <a:rPr lang="en-US" sz="6600" dirty="0" smtClean="0">
                <a:solidFill>
                  <a:prstClr val="white"/>
                </a:solidFill>
                <a:latin typeface="iCiel Bambola" panose="02000000000000000000" pitchFamily="2" charset="0"/>
              </a:rPr>
              <a:t> </a:t>
            </a:r>
            <a:r>
              <a:rPr lang="en-US" sz="6600" dirty="0" err="1" smtClean="0">
                <a:solidFill>
                  <a:prstClr val="white"/>
                </a:solidFill>
                <a:latin typeface="iCiel Bambola" panose="02000000000000000000" pitchFamily="2" charset="0"/>
              </a:rPr>
              <a:t>bản</a:t>
            </a:r>
            <a:endParaRPr kumimoji="0" lang="en-US" sz="6600" b="0" i="0" u="none" strike="noStrike" kern="1200" cap="none" spc="0" normalizeH="0" baseline="0" noProof="0" dirty="0" smtClean="0">
              <a:ln>
                <a:noFill/>
              </a:ln>
              <a:solidFill>
                <a:prstClr val="white"/>
              </a:solidFill>
              <a:effectLst/>
              <a:uLnTx/>
              <a:uFillTx/>
              <a:latin typeface="iCiel Bambola" panose="02000000000000000000" pitchFamily="2" charset="0"/>
              <a:ea typeface="+mn-ea"/>
              <a:cs typeface="+mn-cs"/>
            </a:endParaRPr>
          </a:p>
        </p:txBody>
      </p:sp>
    </p:spTree>
    <p:extLst>
      <p:ext uri="{BB962C8B-B14F-4D97-AF65-F5344CB8AC3E}">
        <p14:creationId xmlns:p14="http://schemas.microsoft.com/office/powerpoint/2010/main" val="10825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5994" y="201692"/>
            <a:ext cx="7802880" cy="822960"/>
          </a:xfrm>
          <a:prstGeom prst="rect">
            <a:avLst/>
          </a:prstGeom>
          <a:solidFill>
            <a:schemeClr val="accent4">
              <a:lumMod val="20000"/>
              <a:lumOff val="8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iCiel Bambola" panose="02000000000000000000" pitchFamily="2" charset="0"/>
                <a:cs typeface="Times New Roman" panose="02020603050405020304" pitchFamily="18" charset="0"/>
              </a:rPr>
              <a:t>1. </a:t>
            </a:r>
            <a:r>
              <a:rPr lang="en-US" sz="4800" dirty="0" err="1" smtClean="0">
                <a:solidFill>
                  <a:srgbClr val="FF0000"/>
                </a:solidFill>
                <a:latin typeface="iCiel Bambola" panose="02000000000000000000" pitchFamily="2" charset="0"/>
                <a:cs typeface="Times New Roman" panose="02020603050405020304" pitchFamily="18" charset="0"/>
              </a:rPr>
              <a:t>Nói</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với</a:t>
            </a:r>
            <a:r>
              <a:rPr lang="en-US" sz="4800" dirty="0" smtClean="0">
                <a:solidFill>
                  <a:srgbClr val="FF0000"/>
                </a:solidFill>
                <a:latin typeface="iCiel Bambola" panose="02000000000000000000" pitchFamily="2" charset="0"/>
                <a:cs typeface="Times New Roman" panose="02020603050405020304" pitchFamily="18" charset="0"/>
              </a:rPr>
              <a:t> con </a:t>
            </a:r>
            <a:r>
              <a:rPr lang="en-US" sz="4800" dirty="0" err="1" smtClean="0">
                <a:solidFill>
                  <a:srgbClr val="FF0000"/>
                </a:solidFill>
                <a:latin typeface="iCiel Bambola" panose="02000000000000000000" pitchFamily="2" charset="0"/>
                <a:cs typeface="Times New Roman" panose="02020603050405020304" pitchFamily="18" charset="0"/>
              </a:rPr>
              <a:t>về</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cội</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nguồn</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sinh</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dưỡng</a:t>
            </a:r>
            <a:endParaRPr lang="en-US" sz="4800" dirty="0">
              <a:solidFill>
                <a:srgbClr val="FF0000"/>
              </a:solidFill>
              <a:latin typeface="iCiel Bambola" panose="02000000000000000000" pitchFamily="2" charset="0"/>
              <a:cs typeface="Times New Roman" panose="02020603050405020304" pitchFamily="18" charset="0"/>
            </a:endParaRPr>
          </a:p>
        </p:txBody>
      </p:sp>
      <p:sp>
        <p:nvSpPr>
          <p:cNvPr id="8" name="Rectangle 7"/>
          <p:cNvSpPr/>
          <p:nvPr/>
        </p:nvSpPr>
        <p:spPr>
          <a:xfrm>
            <a:off x="643414" y="1234440"/>
            <a:ext cx="10988040" cy="548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15"/>
          <p:cNvSpPr>
            <a:spLocks noChangeArrowheads="1"/>
          </p:cNvSpPr>
          <p:nvPr/>
        </p:nvSpPr>
        <p:spPr bwMode="auto">
          <a:xfrm>
            <a:off x="914401" y="2203132"/>
            <a:ext cx="4824413" cy="1476375"/>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smtClean="0">
                <a:ln>
                  <a:noFill/>
                </a:ln>
                <a:uLnTx/>
                <a:uFillTx/>
                <a:latin typeface="Times New Roman" panose="02020603050405020304" pitchFamily="18" charset="0"/>
              </a:rPr>
              <a:t>Chân</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phải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tới</a:t>
            </a:r>
            <a:r>
              <a:rPr kumimoji="0" lang="en-US" altLang="en-US" sz="2800" b="0" i="0" u="none" strike="noStrike" kern="0" cap="none" spc="0" normalizeH="0" baseline="0" noProof="0" dirty="0" smtClean="0">
                <a:ln>
                  <a:noFill/>
                </a:ln>
                <a:uLnTx/>
                <a:uFillTx/>
                <a:latin typeface="Times New Roman" panose="02020603050405020304" pitchFamily="18" charset="0"/>
              </a:rPr>
              <a:t> cha</a:t>
            </a:r>
          </a:p>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smtClean="0">
                <a:ln>
                  <a:noFill/>
                </a:ln>
                <a:uLnTx/>
                <a:uFillTx/>
                <a:latin typeface="Times New Roman" panose="02020603050405020304" pitchFamily="18" charset="0"/>
              </a:rPr>
              <a:t>Chân</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trái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tới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mẹ</a:t>
            </a:r>
            <a:endParaRPr kumimoji="0" lang="en-US" altLang="en-US" sz="2800" b="0" i="0" u="none" strike="noStrike" kern="0" cap="none" spc="0" normalizeH="0" baseline="0" noProof="0" dirty="0" smtClean="0">
              <a:ln>
                <a:noFill/>
              </a:ln>
              <a:uLnTx/>
              <a:uFillTx/>
              <a:latin typeface="Times New Roman" panose="02020603050405020304" pitchFamily="18" charset="0"/>
            </a:endParaRPr>
          </a:p>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smtClean="0">
                <a:ln>
                  <a:noFill/>
                </a:ln>
                <a:uLnTx/>
                <a:uFillTx/>
                <a:latin typeface="Times New Roman" panose="02020603050405020304" pitchFamily="18" charset="0"/>
              </a:rPr>
              <a:t>Một</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chạm</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tiếng</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nói</a:t>
            </a:r>
            <a:endParaRPr kumimoji="0" lang="en-US" altLang="en-US" sz="2800" b="0" i="0" u="none" strike="noStrike" kern="0" cap="none" spc="0" normalizeH="0" baseline="0" noProof="0" dirty="0" smtClean="0">
              <a:ln>
                <a:noFill/>
              </a:ln>
              <a:uLnTx/>
              <a:uFillTx/>
              <a:latin typeface="Times New Roman" panose="02020603050405020304" pitchFamily="18" charset="0"/>
            </a:endParaRPr>
          </a:p>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smtClean="0">
                <a:ln>
                  <a:noFill/>
                </a:ln>
                <a:uLnTx/>
                <a:uFillTx/>
                <a:latin typeface="Times New Roman" panose="02020603050405020304" pitchFamily="18" charset="0"/>
              </a:rPr>
              <a:t>Hai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tới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tiếng</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cười</a:t>
            </a:r>
            <a:endParaRPr kumimoji="0" lang="en-US" altLang="en-US" sz="2800" b="0" i="0" u="none" strike="noStrike" kern="0" cap="none" spc="0" normalizeH="0" baseline="0" noProof="0" dirty="0" smtClean="0">
              <a:ln>
                <a:noFill/>
              </a:ln>
              <a:uLnTx/>
              <a:uFillTx/>
              <a:latin typeface="Times New Roman" panose="02020603050405020304" pitchFamily="18" charset="0"/>
            </a:endParaRPr>
          </a:p>
        </p:txBody>
      </p:sp>
      <p:pic>
        <p:nvPicPr>
          <p:cNvPr id="6146" name="Picture 2" descr="Các cột mốc phát triển vận động của trẻ 5 năm đầu đ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0" y="3591401"/>
            <a:ext cx="4826318" cy="321754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0" name="Right Brace 9"/>
          <p:cNvSpPr/>
          <p:nvPr/>
        </p:nvSpPr>
        <p:spPr>
          <a:xfrm>
            <a:off x="4653913" y="2203132"/>
            <a:ext cx="541497" cy="1469709"/>
          </a:xfrm>
          <a:prstGeom prst="rightBrace">
            <a:avLst>
              <a:gd name="adj1" fmla="val 8333"/>
              <a:gd name="adj2" fmla="val 5207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 Box 42"/>
          <p:cNvSpPr txBox="1">
            <a:spLocks noChangeArrowheads="1"/>
          </p:cNvSpPr>
          <p:nvPr/>
        </p:nvSpPr>
        <p:spPr bwMode="auto">
          <a:xfrm>
            <a:off x="5507831" y="4472418"/>
            <a:ext cx="58702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=&gt;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Hình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ảnh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con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đang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lớn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lên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từng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ngày</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trong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vòng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tay</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yêu</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thương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của</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cha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mẹ</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Gia</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đình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là</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tổ</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ấm</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để</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con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khôn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lớn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trưởng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thành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a:t>
            </a:r>
          </a:p>
        </p:txBody>
      </p:sp>
      <p:sp>
        <p:nvSpPr>
          <p:cNvPr id="15" name="Text Box 42"/>
          <p:cNvSpPr txBox="1">
            <a:spLocks noChangeArrowheads="1"/>
          </p:cNvSpPr>
          <p:nvPr/>
        </p:nvSpPr>
        <p:spPr bwMode="auto">
          <a:xfrm>
            <a:off x="5469732" y="2401065"/>
            <a:ext cx="61036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Điệp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từ</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điệp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cấu</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trúc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câu</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Hình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ảnh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mộc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mạc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cách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diễn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đạt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chất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phác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p>
        </p:txBody>
      </p:sp>
      <p:sp>
        <p:nvSpPr>
          <p:cNvPr id="11" name="Round Single Corner Rectangle 10"/>
          <p:cNvSpPr/>
          <p:nvPr/>
        </p:nvSpPr>
        <p:spPr>
          <a:xfrm>
            <a:off x="914401" y="1205991"/>
            <a:ext cx="3947159" cy="822960"/>
          </a:xfrm>
          <a:prstGeom prst="round1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a. </a:t>
            </a:r>
            <a:r>
              <a:rPr lang="en-US" sz="3600" dirty="0" err="1" smtClean="0">
                <a:solidFill>
                  <a:schemeClr val="tx1"/>
                </a:solidFill>
                <a:latin typeface="iCiel Bambola" panose="02000000000000000000" pitchFamily="2" charset="0"/>
              </a:rPr>
              <a:t>Tình</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cảm</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gia</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đình</a:t>
            </a:r>
            <a:endParaRPr lang="en-US" sz="3600" dirty="0">
              <a:solidFill>
                <a:schemeClr val="tx1"/>
              </a:solidFill>
              <a:latin typeface="iCiel Bambola" panose="02000000000000000000" pitchFamily="2" charset="0"/>
            </a:endParaRPr>
          </a:p>
        </p:txBody>
      </p:sp>
    </p:spTree>
    <p:extLst>
      <p:ext uri="{BB962C8B-B14F-4D97-AF65-F5344CB8AC3E}">
        <p14:creationId xmlns:p14="http://schemas.microsoft.com/office/powerpoint/2010/main" val="36679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wipe(down)">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animBg="1"/>
      <p:bldP spid="12" grpId="0"/>
      <p:bldP spid="1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him của Kapalee trên Sinana_grim | Đang yêu, Hình ảnh, Dễ thươ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100000">
                        <a14:foregroundMark x1="54630" y1="18796" x2="55370" y2="18981"/>
                        <a14:foregroundMark x1="52963" y1="18333" x2="56389" y2="17315"/>
                        <a14:foregroundMark x1="55926" y1="17963" x2="57593" y2="18241"/>
                        <a14:foregroundMark x1="54444" y1="17500" x2="52963" y2="16296"/>
                        <a14:foregroundMark x1="99259" y1="17593" x2="99259" y2="17593"/>
                      </a14:backgroundRemoval>
                    </a14:imgEffect>
                  </a14:imgLayer>
                </a14:imgProps>
              </a:ext>
              <a:ext uri="{28A0092B-C50C-407E-A947-70E740481C1C}">
                <a14:useLocalDpi xmlns:a14="http://schemas.microsoft.com/office/drawing/2010/main" val="0"/>
              </a:ext>
            </a:extLst>
          </a:blip>
          <a:srcRect/>
          <a:stretch>
            <a:fillRect/>
          </a:stretch>
        </p:blipFill>
        <p:spPr bwMode="auto">
          <a:xfrm>
            <a:off x="-1231265" y="1203961"/>
            <a:ext cx="5867400"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9"/>
          <p:cNvSpPr>
            <a:spLocks noChangeArrowheads="1"/>
          </p:cNvSpPr>
          <p:nvPr/>
        </p:nvSpPr>
        <p:spPr bwMode="auto">
          <a:xfrm>
            <a:off x="4011294" y="440055"/>
            <a:ext cx="4824413" cy="914400"/>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Cha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mẹ</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mãi</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nhớ</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về</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ngày</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cưới</a:t>
            </a:r>
            <a:endPar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Ngày</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đầu</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tiên</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đẹp</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nhất</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trên</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đời</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a:t>
            </a:r>
          </a:p>
        </p:txBody>
      </p:sp>
      <p:pic>
        <p:nvPicPr>
          <p:cNvPr id="8198" name="Picture 6" descr="Hình ảnh Mũi Tên Phim Hoạt Hình Mũi Tên Nhỏ Dễ Thương Mũi Tên Màu Hồng, 红箭,  Mũi Tên Xanh, Mũi Tên trong suốt PNG và Vector để tải xuống miễn phí"/>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884" b="25954" l="10000" r="90000">
                        <a14:foregroundMark x1="17188" y1="24143" x2="14375" y2="23100"/>
                        <a14:foregroundMark x1="14375" y1="23100" x2="15937" y2="23547"/>
                        <a14:foregroundMark x1="16406" y1="24143" x2="15156" y2="22653"/>
                        <a14:foregroundMark x1="17500" y1="22653" x2="15469" y2="22951"/>
                        <a14:foregroundMark x1="17656" y1="19970" x2="27969" y2="13562"/>
                        <a14:foregroundMark x1="30156" y1="13562" x2="36875" y2="15797"/>
                        <a14:foregroundMark x1="38125" y1="16990" x2="40000" y2="21162"/>
                        <a14:foregroundMark x1="38906" y1="23398" x2="33750" y2="25782"/>
                        <a14:foregroundMark x1="30000" y1="24292" x2="32188" y2="17139"/>
                        <a14:foregroundMark x1="36875" y1="14307" x2="45469" y2="12817"/>
                      </a14:backgroundRemoval>
                    </a14:imgEffect>
                  </a14:imgLayer>
                </a14:imgProps>
              </a:ext>
              <a:ext uri="{28A0092B-C50C-407E-A947-70E740481C1C}">
                <a14:useLocalDpi xmlns:a14="http://schemas.microsoft.com/office/drawing/2010/main" val="0"/>
              </a:ext>
            </a:extLst>
          </a:blip>
          <a:srcRect b="71162"/>
          <a:stretch/>
        </p:blipFill>
        <p:spPr bwMode="auto">
          <a:xfrm>
            <a:off x="1611764" y="1354455"/>
            <a:ext cx="3024371"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1294" y="2126961"/>
            <a:ext cx="1004316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cưới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Khởi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phúc</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011294" y="4352939"/>
            <a:ext cx="7693026" cy="1077218"/>
          </a:xfrm>
          <a:prstGeom prst="rect">
            <a:avLst/>
          </a:prstGeom>
          <a:noFill/>
        </p:spPr>
        <p:txBody>
          <a:bodyPr wrap="squar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=&gt; Con </a:t>
            </a:r>
            <a:r>
              <a:rPr lang="en-US" sz="3200" b="1" i="1" dirty="0" err="1" smtClean="0">
                <a:solidFill>
                  <a:srgbClr val="FF0000"/>
                </a:solidFill>
                <a:latin typeface="Times New Roman" panose="02020603050405020304" pitchFamily="18" charset="0"/>
                <a:cs typeface="Times New Roman" panose="02020603050405020304" pitchFamily="18" charset="0"/>
              </a:rPr>
              <a:t>lớn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lên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trong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tình</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yêu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của</a:t>
            </a:r>
            <a:r>
              <a:rPr lang="en-US" sz="3200" b="1" i="1" dirty="0" smtClean="0">
                <a:solidFill>
                  <a:srgbClr val="FF0000"/>
                </a:solidFill>
                <a:latin typeface="Times New Roman" panose="02020603050405020304" pitchFamily="18" charset="0"/>
                <a:cs typeface="Times New Roman" panose="02020603050405020304" pitchFamily="18" charset="0"/>
              </a:rPr>
              <a:t> cha </a:t>
            </a:r>
            <a:r>
              <a:rPr lang="en-US" sz="3200" b="1" i="1" dirty="0" err="1" smtClean="0">
                <a:solidFill>
                  <a:srgbClr val="FF0000"/>
                </a:solidFill>
                <a:latin typeface="Times New Roman" panose="02020603050405020304" pitchFamily="18" charset="0"/>
                <a:cs typeface="Times New Roman" panose="02020603050405020304" pitchFamily="18" charset="0"/>
              </a:rPr>
              <a:t>mẹ</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hạnh</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phúc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gia</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đình</a:t>
            </a:r>
            <a:r>
              <a:rPr lang="en-US" sz="3200" b="1" i="1" dirty="0" smtClean="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11294" y="2947562"/>
            <a:ext cx="7967346" cy="1077218"/>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nhớ</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đẹp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thiêng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liêng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quý</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p:cTn id="19" dur="500" fill="hold"/>
                                        <p:tgtEl>
                                          <p:spTgt spid="8198"/>
                                        </p:tgtEl>
                                        <p:attrNameLst>
                                          <p:attrName>ppt_w</p:attrName>
                                        </p:attrNameLst>
                                      </p:cBhvr>
                                      <p:tavLst>
                                        <p:tav tm="0">
                                          <p:val>
                                            <p:fltVal val="0"/>
                                          </p:val>
                                        </p:tav>
                                        <p:tav tm="100000">
                                          <p:val>
                                            <p:strVal val="#ppt_w"/>
                                          </p:val>
                                        </p:tav>
                                      </p:tavLst>
                                    </p:anim>
                                    <p:anim calcmode="lin" valueType="num">
                                      <p:cBhvr>
                                        <p:cTn id="20" dur="500" fill="hold"/>
                                        <p:tgtEl>
                                          <p:spTgt spid="8198"/>
                                        </p:tgtEl>
                                        <p:attrNameLst>
                                          <p:attrName>ppt_h</p:attrName>
                                        </p:attrNameLst>
                                      </p:cBhvr>
                                      <p:tavLst>
                                        <p:tav tm="0">
                                          <p:val>
                                            <p:fltVal val="0"/>
                                          </p:val>
                                        </p:tav>
                                        <p:tav tm="100000">
                                          <p:val>
                                            <p:strVal val="#ppt_h"/>
                                          </p:val>
                                        </p:tav>
                                      </p:tavLst>
                                    </p:anim>
                                    <p:animEffect transition="in" filter="fade">
                                      <p:cBhvr>
                                        <p:cTn id="21" dur="500"/>
                                        <p:tgtEl>
                                          <p:spTgt spid="8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889884" y="403374"/>
            <a:ext cx="4444116" cy="78707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a. </a:t>
            </a:r>
            <a:r>
              <a:rPr lang="en-US" sz="3600" dirty="0" err="1" smtClean="0">
                <a:solidFill>
                  <a:schemeClr val="tx1"/>
                </a:solidFill>
                <a:latin typeface="iCiel Bambola" panose="02000000000000000000" pitchFamily="2" charset="0"/>
              </a:rPr>
              <a:t>Tình</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cảm</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gia</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đình</a:t>
            </a:r>
            <a:endParaRPr lang="en-US" sz="3600" dirty="0">
              <a:solidFill>
                <a:schemeClr val="tx1"/>
              </a:solidFill>
              <a:latin typeface="iCiel Bambola" panose="02000000000000000000" pitchFamily="2" charset="0"/>
            </a:endParaRPr>
          </a:p>
        </p:txBody>
      </p:sp>
      <p:sp>
        <p:nvSpPr>
          <p:cNvPr id="5" name="Chevron 4"/>
          <p:cNvSpPr/>
          <p:nvPr/>
        </p:nvSpPr>
        <p:spPr>
          <a:xfrm>
            <a:off x="5045388" y="403373"/>
            <a:ext cx="4479612" cy="787079"/>
          </a:xfrm>
          <a:prstGeom prst="chevron">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smtClean="0">
                <a:solidFill>
                  <a:prstClr val="black"/>
                </a:solidFill>
                <a:latin typeface="iCiel Bambola" panose="02000000000000000000" pitchFamily="2" charset="0"/>
              </a:rPr>
              <a:t>b. </a:t>
            </a:r>
            <a:r>
              <a:rPr lang="en-US" sz="3600" dirty="0" err="1" smtClean="0">
                <a:solidFill>
                  <a:prstClr val="black"/>
                </a:solidFill>
                <a:latin typeface="iCiel Bambola" panose="02000000000000000000" pitchFamily="2" charset="0"/>
              </a:rPr>
              <a:t>Tình</a:t>
            </a:r>
            <a:r>
              <a:rPr lang="en-US" sz="3600" dirty="0" smtClean="0">
                <a:solidFill>
                  <a:prstClr val="black"/>
                </a:solidFill>
                <a:latin typeface="iCiel Bambola" panose="02000000000000000000" pitchFamily="2" charset="0"/>
              </a:rPr>
              <a:t> </a:t>
            </a:r>
            <a:r>
              <a:rPr lang="en-US" sz="3600" dirty="0" err="1" smtClean="0">
                <a:solidFill>
                  <a:prstClr val="black"/>
                </a:solidFill>
                <a:latin typeface="iCiel Bambola" panose="02000000000000000000" pitchFamily="2" charset="0"/>
              </a:rPr>
              <a:t>cảm</a:t>
            </a:r>
            <a:r>
              <a:rPr lang="en-US" sz="3600" dirty="0" smtClean="0">
                <a:solidFill>
                  <a:prstClr val="black"/>
                </a:solidFill>
                <a:latin typeface="iCiel Bambola" panose="02000000000000000000" pitchFamily="2" charset="0"/>
              </a:rPr>
              <a:t> </a:t>
            </a:r>
            <a:r>
              <a:rPr lang="en-US" sz="3600" dirty="0" err="1" smtClean="0">
                <a:solidFill>
                  <a:prstClr val="black"/>
                </a:solidFill>
                <a:latin typeface="iCiel Bambola" panose="02000000000000000000" pitchFamily="2" charset="0"/>
              </a:rPr>
              <a:t>quê</a:t>
            </a:r>
            <a:r>
              <a:rPr lang="en-US" sz="3600" dirty="0" smtClean="0">
                <a:solidFill>
                  <a:prstClr val="black"/>
                </a:solidFill>
                <a:latin typeface="iCiel Bambola" panose="02000000000000000000" pitchFamily="2" charset="0"/>
              </a:rPr>
              <a:t> </a:t>
            </a:r>
            <a:r>
              <a:rPr lang="en-US" sz="3600" dirty="0" err="1" smtClean="0">
                <a:solidFill>
                  <a:prstClr val="black"/>
                </a:solidFill>
                <a:latin typeface="iCiel Bambola" panose="02000000000000000000" pitchFamily="2" charset="0"/>
              </a:rPr>
              <a:t>hương</a:t>
            </a:r>
            <a:endParaRPr lang="en-US" sz="3600" dirty="0">
              <a:solidFill>
                <a:prstClr val="black"/>
              </a:solidFill>
              <a:latin typeface="iCiel Bambola" panose="02000000000000000000" pitchFamily="2" charset="0"/>
            </a:endParaRPr>
          </a:p>
        </p:txBody>
      </p:sp>
      <p:sp>
        <p:nvSpPr>
          <p:cNvPr id="6" name="AutoShape 8"/>
          <p:cNvSpPr>
            <a:spLocks noChangeArrowheads="1"/>
          </p:cNvSpPr>
          <p:nvPr/>
        </p:nvSpPr>
        <p:spPr bwMode="auto">
          <a:xfrm>
            <a:off x="4027170" y="2318385"/>
            <a:ext cx="4824413" cy="1323975"/>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Người</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đồng</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mình</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yêu</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lắm</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con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ơi</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Đan</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lờ</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cài</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nan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hoa</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Vách</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nhà</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ken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câu</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hát</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lang="en-US" altLang="en-US" sz="3200" kern="0" dirty="0" err="1" smtClean="0">
                <a:solidFill>
                  <a:srgbClr val="0000FF"/>
                </a:solidFill>
                <a:latin typeface="iCiel Bambola" panose="02000000000000000000" pitchFamily="2" charset="0"/>
              </a:rPr>
              <a:t>Rừng</a:t>
            </a:r>
            <a:r>
              <a:rPr lang="en-US" altLang="en-US" sz="3200" kern="0" dirty="0" smtClean="0">
                <a:solidFill>
                  <a:srgbClr val="0000FF"/>
                </a:solidFill>
                <a:latin typeface="iCiel Bambola" panose="02000000000000000000" pitchFamily="2" charset="0"/>
              </a:rPr>
              <a:t> </a:t>
            </a:r>
            <a:r>
              <a:rPr lang="en-US" altLang="en-US" sz="3200" kern="0" dirty="0" err="1" smtClean="0">
                <a:solidFill>
                  <a:srgbClr val="0000FF"/>
                </a:solidFill>
                <a:latin typeface="iCiel Bambola" panose="02000000000000000000" pitchFamily="2" charset="0"/>
              </a:rPr>
              <a:t>cho</a:t>
            </a:r>
            <a:r>
              <a:rPr lang="en-US" altLang="en-US" sz="3200" kern="0" dirty="0" smtClean="0">
                <a:solidFill>
                  <a:srgbClr val="0000FF"/>
                </a:solidFill>
                <a:latin typeface="iCiel Bambola" panose="02000000000000000000" pitchFamily="2" charset="0"/>
              </a:rPr>
              <a:t> </a:t>
            </a:r>
            <a:r>
              <a:rPr lang="en-US" altLang="en-US" sz="3200" kern="0" dirty="0" err="1" smtClean="0">
                <a:solidFill>
                  <a:srgbClr val="0000FF"/>
                </a:solidFill>
                <a:latin typeface="iCiel Bambola" panose="02000000000000000000" pitchFamily="2" charset="0"/>
              </a:rPr>
              <a:t>hoa</a:t>
            </a:r>
            <a:endParaRPr lang="en-US" altLang="en-US" sz="3200" kern="0" dirty="0" smtClean="0">
              <a:solidFill>
                <a:srgbClr val="0000FF"/>
              </a:solidFill>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Con</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đường</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cho</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những</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tấm</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lòng</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p:txBody>
      </p:sp>
      <p:pic>
        <p:nvPicPr>
          <p:cNvPr id="9218" name="Picture 2" descr="Mũi Tên Dễ Thương Hình ảnh PNG | Vector và các tập tin PSD | Tải về miễn  phí trên Pngtre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6000" b="57500" l="4500" r="44333"/>
                    </a14:imgEffect>
                  </a14:imgLayer>
                </a14:imgProps>
              </a:ext>
              <a:ext uri="{28A0092B-C50C-407E-A947-70E740481C1C}">
                <a14:useLocalDpi xmlns:a14="http://schemas.microsoft.com/office/drawing/2010/main" val="0"/>
              </a:ext>
            </a:extLst>
          </a:blip>
          <a:srcRect t="33600" r="53494" b="41733"/>
          <a:stretch/>
        </p:blipFill>
        <p:spPr bwMode="auto">
          <a:xfrm>
            <a:off x="6821516" y="2804327"/>
            <a:ext cx="1847887" cy="980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8"/>
          <p:cNvSpPr txBox="1">
            <a:spLocks noChangeArrowheads="1"/>
          </p:cNvSpPr>
          <p:nvPr/>
        </p:nvSpPr>
        <p:spPr bwMode="auto">
          <a:xfrm>
            <a:off x="226088" y="2581573"/>
            <a:ext cx="3687132" cy="954107"/>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Cách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gọi</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thân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thương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đồng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mình</a:t>
            </a:r>
            <a:endPar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sym typeface="Wingdings" panose="05000000000000000000" pitchFamily="2" charset="2"/>
            </a:endParaRPr>
          </a:p>
        </p:txBody>
      </p:sp>
      <p:sp>
        <p:nvSpPr>
          <p:cNvPr id="10" name="Text Box 34"/>
          <p:cNvSpPr txBox="1">
            <a:spLocks noChangeArrowheads="1"/>
          </p:cNvSpPr>
          <p:nvPr/>
        </p:nvSpPr>
        <p:spPr bwMode="auto">
          <a:xfrm>
            <a:off x="226088" y="3681721"/>
            <a:ext cx="3687132" cy="1384995"/>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Động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từ</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đan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cài</a:t>
            </a:r>
            <a:r>
              <a:rPr lang="en-US" altLang="en-US" sz="2800" i="1" kern="0" noProof="0" dirty="0">
                <a:solidFill>
                  <a:srgbClr val="0000FF"/>
                </a:solidFill>
              </a:rPr>
              <a:t> </a:t>
            </a:r>
            <a:r>
              <a:rPr lang="en-US" altLang="en-US" sz="2800" i="1" kern="0" noProof="0" dirty="0" smtClean="0">
                <a:solidFill>
                  <a:srgbClr val="0000FF"/>
                </a:solidFill>
              </a:rPr>
              <a:t>=&gt; </a:t>
            </a:r>
            <a:r>
              <a:rPr lang="en-US" altLang="en-US" sz="2800" i="1" kern="0" dirty="0" err="1" smtClean="0">
                <a:solidFill>
                  <a:srgbClr val="0000FF"/>
                </a:solidFill>
              </a:rPr>
              <a:t>Cuộc</a:t>
            </a:r>
            <a:r>
              <a:rPr lang="en-US" altLang="en-US" sz="2800" i="1" kern="0" dirty="0" smtClean="0">
                <a:solidFill>
                  <a:srgbClr val="0000FF"/>
                </a:solidFill>
              </a:rPr>
              <a:t> </a:t>
            </a:r>
            <a:r>
              <a:rPr lang="en-US" altLang="en-US" sz="2800" i="1" kern="0" dirty="0" err="1" smtClean="0">
                <a:solidFill>
                  <a:srgbClr val="0000FF"/>
                </a:solidFill>
              </a:rPr>
              <a:t>sống</a:t>
            </a:r>
            <a:r>
              <a:rPr lang="en-US" altLang="en-US" sz="2800" i="1" kern="0" dirty="0" smtClean="0">
                <a:solidFill>
                  <a:srgbClr val="0000FF"/>
                </a:solidFill>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lao</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động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cần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cù</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sáng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tạo</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endPar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sym typeface="Wingdings" panose="05000000000000000000" pitchFamily="2" charset="2"/>
            </a:endParaRPr>
          </a:p>
        </p:txBody>
      </p:sp>
      <p:sp>
        <p:nvSpPr>
          <p:cNvPr id="13" name="Text Box 38"/>
          <p:cNvSpPr txBox="1">
            <a:spLocks noChangeArrowheads="1"/>
          </p:cNvSpPr>
          <p:nvPr/>
        </p:nvSpPr>
        <p:spPr bwMode="auto">
          <a:xfrm>
            <a:off x="226088" y="5234553"/>
            <a:ext cx="3687132" cy="1384995"/>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Phép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ẩn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dụ</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Vách</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nhà</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ken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câu</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hát</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 =&gt;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cuộc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sống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vui</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tươi</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lạc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quan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endPar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sym typeface="Wingdings" panose="05000000000000000000" pitchFamily="2" charset="2"/>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3250" b="31500" l="54667" r="87250"/>
                    </a14:imgEffect>
                  </a14:imgLayer>
                </a14:imgProps>
              </a:ext>
            </a:extLst>
          </a:blip>
          <a:srcRect l="54266" t="133" r="9067" b="68667"/>
          <a:stretch/>
        </p:blipFill>
        <p:spPr>
          <a:xfrm rot="11350601">
            <a:off x="3169070" y="1637548"/>
            <a:ext cx="929640" cy="791039"/>
          </a:xfrm>
          <a:prstGeom prst="rect">
            <a:avLst/>
          </a:prstGeom>
        </p:spPr>
      </p:pic>
      <p:sp>
        <p:nvSpPr>
          <p:cNvPr id="16" name="Text Box 24"/>
          <p:cNvSpPr txBox="1">
            <a:spLocks noChangeArrowheads="1"/>
          </p:cNvSpPr>
          <p:nvPr/>
        </p:nvSpPr>
        <p:spPr bwMode="auto">
          <a:xfrm>
            <a:off x="4354831" y="4326612"/>
            <a:ext cx="3821430" cy="1815882"/>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=&gt; Con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được</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lớn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lên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trong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cuộc</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sống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lao</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động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cần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cù</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và</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vui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tươi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của</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quê</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hương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a:t>
            </a:r>
            <a:endPar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sym typeface="Wingdings" panose="05000000000000000000" pitchFamily="2" charset="2"/>
            </a:endParaRPr>
          </a:p>
        </p:txBody>
      </p:sp>
      <p:sp>
        <p:nvSpPr>
          <p:cNvPr id="17" name="Text Box 42"/>
          <p:cNvSpPr txBox="1">
            <a:spLocks noChangeArrowheads="1"/>
          </p:cNvSpPr>
          <p:nvPr/>
        </p:nvSpPr>
        <p:spPr bwMode="auto">
          <a:xfrm>
            <a:off x="8637354" y="4420930"/>
            <a:ext cx="3436968" cy="954107"/>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=&gt;</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 </a:t>
            </a:r>
            <a:r>
              <a:rPr lang="en-US" altLang="en-US" sz="2800" i="1" kern="0" dirty="0" err="1">
                <a:solidFill>
                  <a:srgbClr val="FF0000"/>
                </a:solidFill>
              </a:rPr>
              <a:t>T</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hiên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nhiên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thơ</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mộng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và</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nghĩa</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tình</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a:t>
            </a:r>
          </a:p>
        </p:txBody>
      </p:sp>
      <p:sp>
        <p:nvSpPr>
          <p:cNvPr id="18" name="Text Box 42"/>
          <p:cNvSpPr txBox="1">
            <a:spLocks noChangeArrowheads="1"/>
          </p:cNvSpPr>
          <p:nvPr/>
        </p:nvSpPr>
        <p:spPr bwMode="auto">
          <a:xfrm>
            <a:off x="8637354" y="3369995"/>
            <a:ext cx="3436968" cy="954107"/>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Phép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nhân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hóa</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điệp</a:t>
            </a:r>
            <a:r>
              <a:rPr kumimoji="0" lang="en-US" altLang="en-US" sz="2800" i="1" u="none" strike="noStrike" kern="0" cap="none" spc="0" normalizeH="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noProof="0" dirty="0" err="1" smtClean="0">
                <a:ln>
                  <a:noFill/>
                </a:ln>
                <a:solidFill>
                  <a:srgbClr val="0000FF"/>
                </a:solidFill>
                <a:effectLst/>
                <a:uLnTx/>
                <a:uFillTx/>
                <a:latin typeface="Times New Roman" panose="02020603050405020304" pitchFamily="18" charset="0"/>
              </a:rPr>
              <a:t>từ</a:t>
            </a:r>
            <a:r>
              <a:rPr kumimoji="0" lang="en-US" altLang="en-US" sz="2800" i="1" u="none" strike="noStrike" kern="0" cap="none" spc="0" normalizeH="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noProof="0" dirty="0" err="1" smtClean="0">
                <a:ln>
                  <a:noFill/>
                </a:ln>
                <a:solidFill>
                  <a:srgbClr val="FF0000"/>
                </a:solidFill>
                <a:effectLst/>
                <a:uLnTx/>
                <a:uFillTx/>
                <a:latin typeface="Times New Roman" panose="02020603050405020304" pitchFamily="18" charset="0"/>
              </a:rPr>
              <a:t>cho</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và</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ẩn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dụ</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p>
        </p:txBody>
      </p:sp>
      <p:sp>
        <p:nvSpPr>
          <p:cNvPr id="15" name="TextBox 14"/>
          <p:cNvSpPr txBox="1"/>
          <p:nvPr/>
        </p:nvSpPr>
        <p:spPr>
          <a:xfrm>
            <a:off x="188940" y="1709901"/>
            <a:ext cx="3179717" cy="646331"/>
          </a:xfrm>
          <a:prstGeom prst="rect">
            <a:avLst/>
          </a:prstGeom>
          <a:noFill/>
        </p:spPr>
        <p:txBody>
          <a:bodyPr wrap="none" rtlCol="0">
            <a:spAutoFit/>
          </a:bodyPr>
          <a:lstStyle/>
          <a:p>
            <a:r>
              <a:rPr lang="en-US" sz="3600" dirty="0" smtClean="0">
                <a:latin typeface="iCiel Bambola" panose="02000000000000000000" pitchFamily="2" charset="0"/>
              </a:rPr>
              <a:t>Con </a:t>
            </a:r>
            <a:r>
              <a:rPr lang="en-US" sz="3600" dirty="0" err="1" smtClean="0">
                <a:latin typeface="iCiel Bambola" panose="02000000000000000000" pitchFamily="2" charset="0"/>
              </a:rPr>
              <a:t>người</a:t>
            </a:r>
            <a:r>
              <a:rPr lang="en-US" sz="3600" dirty="0" smtClean="0">
                <a:latin typeface="iCiel Bambola" panose="02000000000000000000" pitchFamily="2" charset="0"/>
              </a:rPr>
              <a:t> </a:t>
            </a:r>
            <a:r>
              <a:rPr lang="en-US" sz="3600" dirty="0" err="1" smtClean="0">
                <a:latin typeface="iCiel Bambola" panose="02000000000000000000" pitchFamily="2" charset="0"/>
              </a:rPr>
              <a:t>quê</a:t>
            </a:r>
            <a:r>
              <a:rPr lang="en-US" sz="3600" dirty="0" smtClean="0">
                <a:latin typeface="iCiel Bambola" panose="02000000000000000000" pitchFamily="2" charset="0"/>
              </a:rPr>
              <a:t> </a:t>
            </a:r>
            <a:r>
              <a:rPr lang="en-US" sz="3600" dirty="0" err="1" smtClean="0">
                <a:latin typeface="iCiel Bambola" panose="02000000000000000000" pitchFamily="2" charset="0"/>
              </a:rPr>
              <a:t>hương</a:t>
            </a:r>
            <a:endParaRPr lang="en-US" sz="3600" dirty="0">
              <a:latin typeface="iCiel Bambola" panose="02000000000000000000" pitchFamily="2" charset="0"/>
            </a:endParaRPr>
          </a:p>
        </p:txBody>
      </p:sp>
      <p:sp>
        <p:nvSpPr>
          <p:cNvPr id="20" name="TextBox 19"/>
          <p:cNvSpPr txBox="1"/>
          <p:nvPr/>
        </p:nvSpPr>
        <p:spPr>
          <a:xfrm>
            <a:off x="8637354" y="2587998"/>
            <a:ext cx="3378682" cy="646331"/>
          </a:xfrm>
          <a:prstGeom prst="rect">
            <a:avLst/>
          </a:prstGeom>
          <a:noFill/>
        </p:spPr>
        <p:txBody>
          <a:bodyPr wrap="none" rtlCol="0">
            <a:spAutoFit/>
          </a:bodyPr>
          <a:lstStyle/>
          <a:p>
            <a:r>
              <a:rPr lang="en-US" sz="3600" dirty="0" err="1" smtClean="0">
                <a:latin typeface="iCiel Bambola" panose="02000000000000000000" pitchFamily="2" charset="0"/>
              </a:rPr>
              <a:t>Thiên</a:t>
            </a:r>
            <a:r>
              <a:rPr lang="en-US" sz="3600" dirty="0" smtClean="0">
                <a:latin typeface="iCiel Bambola" panose="02000000000000000000" pitchFamily="2" charset="0"/>
              </a:rPr>
              <a:t> </a:t>
            </a:r>
            <a:r>
              <a:rPr lang="en-US" sz="3600" dirty="0" err="1" smtClean="0">
                <a:latin typeface="iCiel Bambola" panose="02000000000000000000" pitchFamily="2" charset="0"/>
              </a:rPr>
              <a:t>nhiên</a:t>
            </a:r>
            <a:r>
              <a:rPr lang="en-US" sz="3600" dirty="0" smtClean="0">
                <a:latin typeface="iCiel Bambola" panose="02000000000000000000" pitchFamily="2" charset="0"/>
              </a:rPr>
              <a:t> </a:t>
            </a:r>
            <a:r>
              <a:rPr lang="en-US" sz="3600" dirty="0" err="1" smtClean="0">
                <a:latin typeface="iCiel Bambola" panose="02000000000000000000" pitchFamily="2" charset="0"/>
              </a:rPr>
              <a:t>quê</a:t>
            </a:r>
            <a:r>
              <a:rPr lang="en-US" sz="3600" dirty="0" smtClean="0">
                <a:latin typeface="iCiel Bambola" panose="02000000000000000000" pitchFamily="2" charset="0"/>
              </a:rPr>
              <a:t> </a:t>
            </a:r>
            <a:r>
              <a:rPr lang="en-US" sz="3600" dirty="0" err="1" smtClean="0">
                <a:latin typeface="iCiel Bambola" panose="02000000000000000000" pitchFamily="2" charset="0"/>
              </a:rPr>
              <a:t>hương</a:t>
            </a:r>
            <a:endParaRPr lang="en-US" sz="3600" dirty="0">
              <a:latin typeface="iCiel Bambola" panose="02000000000000000000" pitchFamily="2" charset="0"/>
            </a:endParaRPr>
          </a:p>
        </p:txBody>
      </p:sp>
    </p:spTree>
    <p:extLst>
      <p:ext uri="{BB962C8B-B14F-4D97-AF65-F5344CB8AC3E}">
        <p14:creationId xmlns:p14="http://schemas.microsoft.com/office/powerpoint/2010/main" val="24181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218"/>
                                        </p:tgtEl>
                                        <p:attrNameLst>
                                          <p:attrName>style.visibility</p:attrName>
                                        </p:attrNameLst>
                                      </p:cBhvr>
                                      <p:to>
                                        <p:strVal val="visible"/>
                                      </p:to>
                                    </p:set>
                                    <p:animEffect transition="in" filter="barn(inVertical)">
                                      <p:cBhvr>
                                        <p:cTn id="54" dur="500"/>
                                        <p:tgtEl>
                                          <p:spTgt spid="921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3" grpId="0" animBg="1"/>
      <p:bldP spid="16" grpId="0" animBg="1"/>
      <p:bldP spid="17" grpId="0" animBg="1"/>
      <p:bldP spid="18" grpId="0" animBg="1"/>
      <p:bldP spid="1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1267</TotalTime>
  <Words>2114</Words>
  <PresentationFormat>Widescreen</PresentationFormat>
  <Paragraphs>162</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Times New Roman</vt:lpstr>
      <vt:lpstr>Calibri Light</vt:lpstr>
      <vt:lpstr>Calibri</vt:lpstr>
      <vt:lpstr>Arial</vt:lpstr>
      <vt:lpstr>Wingdings</vt:lpstr>
      <vt:lpstr>iCiel Bambola</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2021-04-30T16:36:12Z</dcterms:created>
  <dcterms:modified xsi:type="dcterms:W3CDTF">2021-05-02T00:16:23Z</dcterms:modified>
</cp:coreProperties>
</file>