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0"/>
  </p:notesMasterIdLst>
  <p:sldIdLst>
    <p:sldId id="313" r:id="rId3"/>
    <p:sldId id="301" r:id="rId4"/>
    <p:sldId id="308" r:id="rId5"/>
    <p:sldId id="374" r:id="rId6"/>
    <p:sldId id="309" r:id="rId7"/>
    <p:sldId id="310" r:id="rId8"/>
    <p:sldId id="375" r:id="rId9"/>
    <p:sldId id="376" r:id="rId10"/>
    <p:sldId id="377" r:id="rId11"/>
    <p:sldId id="378" r:id="rId12"/>
    <p:sldId id="381" r:id="rId13"/>
    <p:sldId id="379" r:id="rId14"/>
    <p:sldId id="312" r:id="rId15"/>
    <p:sldId id="382" r:id="rId16"/>
    <p:sldId id="383" r:id="rId17"/>
    <p:sldId id="384" r:id="rId18"/>
    <p:sldId id="385" r:id="rId19"/>
    <p:sldId id="386" r:id="rId20"/>
    <p:sldId id="387" r:id="rId21"/>
    <p:sldId id="388" r:id="rId22"/>
    <p:sldId id="389" r:id="rId23"/>
    <p:sldId id="390" r:id="rId24"/>
    <p:sldId id="391" r:id="rId25"/>
    <p:sldId id="392" r:id="rId26"/>
    <p:sldId id="395" r:id="rId27"/>
    <p:sldId id="396" r:id="rId28"/>
    <p:sldId id="394" r:id="rId29"/>
  </p:sldIdLst>
  <p:sldSz cx="24384000" cy="13716000"/>
  <p:notesSz cx="6858000" cy="9144000"/>
  <p:custDataLst>
    <p:tags r:id="rId3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87"/>
    <a:srgbClr val="FFCCFF"/>
    <a:srgbClr val="008000"/>
    <a:srgbClr val="D60093"/>
    <a:srgbClr val="0000FF"/>
    <a:srgbClr val="135F82"/>
    <a:srgbClr val="270F6B"/>
    <a:srgbClr val="3333FF"/>
    <a:srgbClr val="FFA700"/>
    <a:srgbClr val="24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139" autoAdjust="0"/>
  </p:normalViewPr>
  <p:slideViewPr>
    <p:cSldViewPr>
      <p:cViewPr varScale="1">
        <p:scale>
          <a:sx n="31" d="100"/>
          <a:sy n="31" d="100"/>
        </p:scale>
        <p:origin x="24" y="22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3846049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8880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14</a:t>
            </a:fld>
            <a:endParaRPr lang="en-US"/>
          </a:p>
        </p:txBody>
      </p:sp>
    </p:spTree>
    <p:extLst>
      <p:ext uri="{BB962C8B-B14F-4D97-AF65-F5344CB8AC3E}">
        <p14:creationId xmlns:p14="http://schemas.microsoft.com/office/powerpoint/2010/main" val="311672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15</a:t>
            </a:fld>
            <a:endParaRPr lang="en-US"/>
          </a:p>
        </p:txBody>
      </p:sp>
    </p:spTree>
    <p:extLst>
      <p:ext uri="{BB962C8B-B14F-4D97-AF65-F5344CB8AC3E}">
        <p14:creationId xmlns:p14="http://schemas.microsoft.com/office/powerpoint/2010/main" val="18361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16</a:t>
            </a:fld>
            <a:endParaRPr lang="en-US"/>
          </a:p>
        </p:txBody>
      </p:sp>
    </p:spTree>
    <p:extLst>
      <p:ext uri="{BB962C8B-B14F-4D97-AF65-F5344CB8AC3E}">
        <p14:creationId xmlns:p14="http://schemas.microsoft.com/office/powerpoint/2010/main" val="245178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26</a:t>
            </a:fld>
            <a:endParaRPr lang="en-US"/>
          </a:p>
        </p:txBody>
      </p:sp>
    </p:spTree>
    <p:extLst>
      <p:ext uri="{BB962C8B-B14F-4D97-AF65-F5344CB8AC3E}">
        <p14:creationId xmlns:p14="http://schemas.microsoft.com/office/powerpoint/2010/main" val="181851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25694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6</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7</a:t>
            </a:fld>
            <a:endParaRPr lang="en-US"/>
          </a:p>
        </p:txBody>
      </p:sp>
    </p:spTree>
    <p:extLst>
      <p:ext uri="{BB962C8B-B14F-4D97-AF65-F5344CB8AC3E}">
        <p14:creationId xmlns:p14="http://schemas.microsoft.com/office/powerpoint/2010/main" val="358900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r>
              <a:rPr lang="en-US" dirty="0" err="1"/>
              <a:t>hiệu</a:t>
            </a:r>
            <a:r>
              <a:rPr lang="en-US" baseline="0" dirty="0"/>
              <a:t> </a:t>
            </a:r>
            <a:r>
              <a:rPr lang="en-US" baseline="0" dirty="0" err="1"/>
              <a:t>ứng</a:t>
            </a:r>
            <a:r>
              <a:rPr lang="en-US" baseline="0" dirty="0"/>
              <a:t> </a:t>
            </a:r>
            <a:r>
              <a:rPr lang="en-US" baseline="0" dirty="0" err="1"/>
              <a:t>xuất</a:t>
            </a:r>
            <a:r>
              <a:rPr lang="en-US" baseline="0" dirty="0"/>
              <a:t> </a:t>
            </a:r>
            <a:r>
              <a:rPr lang="en-US" baseline="0" dirty="0" err="1"/>
              <a:t>hiện</a:t>
            </a:r>
            <a:r>
              <a:rPr lang="en-US" baseline="0" dirty="0"/>
              <a:t>…</a:t>
            </a:r>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8</a:t>
            </a:fld>
            <a:endParaRPr lang="en-US"/>
          </a:p>
        </p:txBody>
      </p:sp>
    </p:spTree>
    <p:extLst>
      <p:ext uri="{BB962C8B-B14F-4D97-AF65-F5344CB8AC3E}">
        <p14:creationId xmlns:p14="http://schemas.microsoft.com/office/powerpoint/2010/main" val="3542304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9</a:t>
            </a:fld>
            <a:endParaRPr lang="en-US"/>
          </a:p>
        </p:txBody>
      </p:sp>
    </p:spTree>
    <p:extLst>
      <p:ext uri="{BB962C8B-B14F-4D97-AF65-F5344CB8AC3E}">
        <p14:creationId xmlns:p14="http://schemas.microsoft.com/office/powerpoint/2010/main" val="253555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34936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8/26/2022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8/26/2022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3.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11.bin"/><Relationship Id="rId7"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657736" y="2138354"/>
            <a:ext cx="13944600" cy="11207982"/>
          </a:xfrm>
          <a:prstGeom prst="roundRect">
            <a:avLst>
              <a:gd name="adj" fmla="val 4110"/>
            </a:avLst>
          </a:prstGeom>
          <a:ln/>
        </p:spPr>
        <p:style>
          <a:lnRef idx="1">
            <a:schemeClr val="accent1"/>
          </a:lnRef>
          <a:fillRef idx="2">
            <a:schemeClr val="accent1"/>
          </a:fillRef>
          <a:effectRef idx="1">
            <a:schemeClr val="accent1"/>
          </a:effectRef>
          <a:fontRef idx="minor">
            <a:schemeClr val="dk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6" name="Round Same Side Corner Rectangle 15"/>
          <p:cNvSpPr/>
          <p:nvPr/>
        </p:nvSpPr>
        <p:spPr>
          <a:xfrm flipV="1">
            <a:off x="9982200" y="2586689"/>
            <a:ext cx="13526830" cy="1318750"/>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955924" y="2691490"/>
            <a:ext cx="13516320" cy="923330"/>
          </a:xfrm>
          <a:prstGeom prst="rect">
            <a:avLst/>
          </a:prstGeom>
          <a:noFill/>
        </p:spPr>
        <p:txBody>
          <a:bodyPr wrap="square" rtlCol="0">
            <a:spAutoFit/>
          </a:bodyPr>
          <a:lstStyle/>
          <a:p>
            <a:r>
              <a:rPr lang="vi-VN" sz="4800" b="1" dirty="0">
                <a:solidFill>
                  <a:srgbClr val="FFFF00"/>
                </a:solidFill>
                <a:latin typeface="+mj-lt"/>
              </a:rPr>
              <a:t>CHƯƠNG </a:t>
            </a:r>
            <a:r>
              <a:rPr lang="en-US" sz="4800" b="1" dirty="0">
                <a:solidFill>
                  <a:srgbClr val="FFFF00"/>
                </a:solidFill>
                <a:latin typeface="+mj-lt"/>
              </a:rPr>
              <a:t>V</a:t>
            </a:r>
            <a:r>
              <a:rPr lang="vi-VN" sz="4800" b="1" dirty="0">
                <a:solidFill>
                  <a:srgbClr val="FFFF00"/>
                </a:solidFill>
                <a:latin typeface="+mj-lt"/>
              </a:rPr>
              <a:t>. </a:t>
            </a:r>
            <a:r>
              <a:rPr lang="en-US" sz="5400" b="1" dirty="0">
                <a:solidFill>
                  <a:srgbClr val="FF0000"/>
                </a:solidFill>
                <a:latin typeface="Times New Roman" panose="02020603050405020304" pitchFamily="18" charset="0"/>
                <a:cs typeface="Times New Roman" panose="02020603050405020304" pitchFamily="18" charset="0"/>
              </a:rPr>
              <a:t>ĐẠI SỐ TỔ HỢP</a:t>
            </a:r>
            <a:endParaRPr lang="vi-VN" sz="4400" b="1" dirty="0">
              <a:solidFill>
                <a:srgbClr val="FF0000"/>
              </a:solidFill>
              <a:latin typeface="Times New Roman" panose="02020603050405020304" pitchFamily="18" charset="0"/>
              <a:cs typeface="Times New Roman" panose="02020603050405020304" pitchFamily="18" charset="0"/>
            </a:endParaRPr>
          </a:p>
        </p:txBody>
      </p:sp>
      <p:pic>
        <p:nvPicPr>
          <p:cNvPr id="7" name="Picture 6" descr="Diagram&#10;&#10;Description automatically generated">
            <a:extLst>
              <a:ext uri="{FF2B5EF4-FFF2-40B4-BE49-F238E27FC236}">
                <a16:creationId xmlns:a16="http://schemas.microsoft.com/office/drawing/2014/main" id="{9DD62A2F-0278-4FC2-A499-CACC34D752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970" y="1923568"/>
            <a:ext cx="8531796" cy="11576010"/>
          </a:xfrm>
          <a:prstGeom prst="rect">
            <a:avLst/>
          </a:prstGeom>
        </p:spPr>
      </p:pic>
      <p:sp>
        <p:nvSpPr>
          <p:cNvPr id="17" name="Rectangle 6">
            <a:extLst>
              <a:ext uri="{FF2B5EF4-FFF2-40B4-BE49-F238E27FC236}">
                <a16:creationId xmlns:a16="http://schemas.microsoft.com/office/drawing/2014/main" id="{FA1434C5-B6EA-4E8A-9827-5D7F3A0203C8}"/>
              </a:ext>
            </a:extLst>
          </p:cNvPr>
          <p:cNvSpPr>
            <a:spLocks noChangeArrowheads="1"/>
          </p:cNvSpPr>
          <p:nvPr/>
        </p:nvSpPr>
        <p:spPr bwMode="auto">
          <a:xfrm>
            <a:off x="9945414" y="4774691"/>
            <a:ext cx="13526830" cy="7798309"/>
          </a:xfrm>
          <a:prstGeom prst="rect">
            <a:avLst/>
          </a:prstGeom>
          <a:solidFill>
            <a:schemeClr val="accent2">
              <a:lumMod val="20000"/>
              <a:lumOff val="80000"/>
            </a:schemeClr>
          </a:solidFill>
          <a:ln w="9525">
            <a:solidFill>
              <a:schemeClr val="accent2">
                <a:lumMod val="20000"/>
                <a:lumOff val="80000"/>
              </a:schemeClr>
            </a:solidFill>
            <a:miter lim="800000"/>
          </a:ln>
          <a:effectLst/>
        </p:spPr>
        <p:txBody>
          <a:bodyPr/>
          <a:lstStyle/>
          <a:p>
            <a:pPr>
              <a:lnSpc>
                <a:spcPct val="150000"/>
              </a:lnSpc>
              <a:spcBef>
                <a:spcPct val="20000"/>
              </a:spcBef>
              <a:defRPr/>
            </a:pP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§1.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Quy</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tắc</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cộng</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Quy</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tắc</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nhân</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S</a:t>
            </a:r>
            <a:r>
              <a:rPr lang="vi-VN" sz="6000" b="1" dirty="0">
                <a:solidFill>
                  <a:srgbClr val="D60093"/>
                </a:solidFill>
                <a:latin typeface="Tahoma" panose="020B0604030504040204" pitchFamily="34" charset="0"/>
                <a:ea typeface="Tahoma" panose="020B0604030504040204" pitchFamily="34" charset="0"/>
                <a:cs typeface="Tahoma" panose="020B0604030504040204" pitchFamily="34" charset="0"/>
              </a:rPr>
              <a:t>ơ</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đô</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hình</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cây</a:t>
            </a:r>
            <a:endPar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§2.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Hoán</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vị.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Chỉnh</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hợp</a:t>
            </a:r>
            <a:endPar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§3.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Tô</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hợp</a:t>
            </a:r>
            <a:endPar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endParaRPr>
          </a:p>
          <a:p>
            <a:pPr algn="just">
              <a:lnSpc>
                <a:spcPct val="150000"/>
              </a:lnSpc>
              <a:spcBef>
                <a:spcPct val="20000"/>
              </a:spcBef>
              <a:defRPr/>
            </a:pP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§4.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Nhi</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 </a:t>
            </a:r>
            <a:r>
              <a:rPr lang="en-US" sz="6000" b="1" dirty="0" err="1">
                <a:solidFill>
                  <a:srgbClr val="D60093"/>
                </a:solidFill>
                <a:latin typeface="Arial Black" panose="020B0A04020102020204" pitchFamily="34" charset="0"/>
                <a:ea typeface="Tahoma" panose="020B0604030504040204" pitchFamily="34" charset="0"/>
                <a:cs typeface="Tahoma" panose="020B0604030504040204" pitchFamily="34" charset="0"/>
              </a:rPr>
              <a:t>th</a:t>
            </a:r>
            <a:r>
              <a:rPr lang="vi-VN" sz="6000" b="1" dirty="0">
                <a:solidFill>
                  <a:srgbClr val="D60093"/>
                </a:solidFill>
                <a:latin typeface="Tahoma" panose="020B0604030504040204" pitchFamily="34" charset="0"/>
                <a:ea typeface="Tahoma" panose="020B0604030504040204" pitchFamily="34" charset="0"/>
                <a:cs typeface="Tahoma" panose="020B0604030504040204" pitchFamily="34" charset="0"/>
              </a:rPr>
              <a:t>ư</a:t>
            </a:r>
            <a:r>
              <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rPr>
              <a:t>́c Newton</a:t>
            </a:r>
          </a:p>
          <a:p>
            <a:pPr algn="just">
              <a:lnSpc>
                <a:spcPct val="150000"/>
              </a:lnSpc>
              <a:spcBef>
                <a:spcPct val="20000"/>
              </a:spcBef>
              <a:defRPr/>
            </a:pPr>
            <a:endParaRPr lang="en-US" sz="6000" b="1" dirty="0">
              <a:solidFill>
                <a:srgbClr val="D60093"/>
              </a:solidFill>
              <a:latin typeface="Arial Black" panose="020B0A0402010202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p:grpSp>
        <p:nvGrpSpPr>
          <p:cNvPr id="9" name="Group 8"/>
          <p:cNvGrpSpPr/>
          <p:nvPr/>
        </p:nvGrpSpPr>
        <p:grpSpPr>
          <a:xfrm>
            <a:off x="702245" y="2891078"/>
            <a:ext cx="22538755" cy="3436384"/>
            <a:chOff x="721799" y="1603075"/>
            <a:chExt cx="22602713" cy="1502190"/>
          </a:xfrm>
        </p:grpSpPr>
        <p:grpSp>
          <p:nvGrpSpPr>
            <p:cNvPr id="39" name="Group 54"/>
            <p:cNvGrpSpPr/>
            <p:nvPr/>
          </p:nvGrpSpPr>
          <p:grpSpPr>
            <a:xfrm>
              <a:off x="721799" y="1603075"/>
              <a:ext cx="22602713" cy="1502190"/>
              <a:chOff x="1268078" y="3405486"/>
              <a:chExt cx="22602713" cy="1502190"/>
            </a:xfrm>
          </p:grpSpPr>
          <p:sp>
            <p:nvSpPr>
              <p:cNvPr id="40" name="Rounded Rectangle 39"/>
              <p:cNvSpPr/>
              <p:nvPr/>
            </p:nvSpPr>
            <p:spPr>
              <a:xfrm>
                <a:off x="1681967" y="3579402"/>
                <a:ext cx="22188824" cy="132827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280690" y="1824454"/>
              <a:ext cx="17265024" cy="1219257"/>
            </a:xfrm>
            <a:prstGeom prst="rect">
              <a:avLst/>
            </a:prstGeom>
            <a:noFill/>
          </p:spPr>
          <p:txBody>
            <a:bodyPr wrap="square" rtlCol="0">
              <a:spAutoFit/>
            </a:bodyPr>
            <a:lstStyle/>
            <a:p>
              <a:r>
                <a:rPr lang="en-US" sz="4400" b="1" dirty="0"/>
                <a:t>Gia </a:t>
              </a:r>
              <a:r>
                <a:rPr lang="en-US" sz="4400" b="1" dirty="0" err="1"/>
                <a:t>đình</a:t>
              </a:r>
              <a:r>
                <a:rPr lang="en-US" sz="4400" b="1" dirty="0"/>
                <a:t> </a:t>
              </a:r>
              <a:r>
                <a:rPr lang="en-US" sz="4400" b="1" dirty="0" err="1"/>
                <a:t>bạn</a:t>
              </a:r>
              <a:r>
                <a:rPr lang="en-US" sz="4400" b="1" dirty="0"/>
                <a:t> </a:t>
              </a:r>
              <a:r>
                <a:rPr lang="en-US" sz="4400" b="1" dirty="0" err="1"/>
                <a:t>Thảo</a:t>
              </a:r>
              <a:r>
                <a:rPr lang="en-US" sz="4400" b="1" dirty="0"/>
                <a:t> </a:t>
              </a:r>
              <a:r>
                <a:rPr lang="en-US" sz="4400" b="1" dirty="0" err="1"/>
                <a:t>dự</a:t>
              </a:r>
              <a:r>
                <a:rPr lang="en-US" sz="4400" b="1" dirty="0"/>
                <a:t> </a:t>
              </a:r>
              <a:r>
                <a:rPr lang="en-US" sz="4400" b="1" dirty="0" err="1"/>
                <a:t>định</a:t>
              </a:r>
              <a:r>
                <a:rPr lang="en-US" sz="4400" b="1" dirty="0"/>
                <a:t> </a:t>
              </a:r>
              <a:r>
                <a:rPr lang="en-US" sz="4400" b="1" dirty="0" err="1"/>
                <a:t>đi</a:t>
              </a:r>
              <a:r>
                <a:rPr lang="en-US" sz="4400" b="1" dirty="0"/>
                <a:t> du </a:t>
              </a:r>
              <a:r>
                <a:rPr lang="en-US" sz="4400" b="1" dirty="0" err="1"/>
                <a:t>lịch</a:t>
              </a:r>
              <a:r>
                <a:rPr lang="en-US" sz="4400" b="1" dirty="0"/>
                <a:t> </a:t>
              </a:r>
              <a:r>
                <a:rPr lang="en-US" sz="4400" b="1" dirty="0" err="1"/>
                <a:t>từ</a:t>
              </a:r>
              <a:r>
                <a:rPr lang="en-US" sz="4400" b="1" dirty="0"/>
                <a:t> </a:t>
              </a:r>
              <a:r>
                <a:rPr lang="en-US" sz="4400" b="1" dirty="0" err="1"/>
                <a:t>Lào</a:t>
              </a:r>
              <a:r>
                <a:rPr lang="en-US" sz="4400" b="1" dirty="0"/>
                <a:t> Cai </a:t>
              </a:r>
              <a:r>
                <a:rPr lang="en-US" sz="4400" b="1" dirty="0" err="1"/>
                <a:t>đến</a:t>
              </a:r>
              <a:r>
                <a:rPr lang="en-US" sz="4400" b="1" dirty="0"/>
                <a:t> </a:t>
              </a:r>
              <a:r>
                <a:rPr lang="en-US" sz="4400" b="1" dirty="0" err="1"/>
                <a:t>Hà</a:t>
              </a:r>
              <a:r>
                <a:rPr lang="en-US" sz="4400" b="1" dirty="0"/>
                <a:t> </a:t>
              </a:r>
              <a:r>
                <a:rPr lang="en-US" sz="4400" b="1" dirty="0" err="1"/>
                <a:t>Nội</a:t>
              </a:r>
              <a:r>
                <a:rPr lang="en-US" sz="4400" b="1" dirty="0"/>
                <a:t> </a:t>
              </a:r>
              <a:r>
                <a:rPr lang="en-US" sz="4400" b="1" dirty="0" err="1"/>
                <a:t>bằng</a:t>
              </a:r>
              <a:r>
                <a:rPr lang="en-US" sz="4400" b="1" dirty="0"/>
                <a:t> </a:t>
              </a:r>
              <a:r>
                <a:rPr lang="en-US" sz="4400" b="1" dirty="0" err="1"/>
                <a:t>một</a:t>
              </a:r>
              <a:r>
                <a:rPr lang="en-US" sz="4400" b="1" dirty="0"/>
                <a:t> </a:t>
              </a:r>
              <a:r>
                <a:rPr lang="en-US" sz="4400" b="1" dirty="0" err="1"/>
                <a:t>trong</a:t>
              </a:r>
              <a:r>
                <a:rPr lang="en-US" sz="4400" b="1" dirty="0"/>
                <a:t> </a:t>
              </a:r>
              <a:r>
                <a:rPr lang="en-US" sz="4400" b="1" dirty="0" err="1"/>
                <a:t>hai</a:t>
              </a:r>
              <a:r>
                <a:rPr lang="en-US" sz="4400" b="1" dirty="0"/>
                <a:t> </a:t>
              </a:r>
              <a:r>
                <a:rPr lang="en-US" sz="4400" b="1" dirty="0" err="1"/>
                <a:t>phương</a:t>
              </a:r>
              <a:r>
                <a:rPr lang="en-US" sz="4400" b="1" dirty="0"/>
                <a:t> </a:t>
              </a:r>
              <a:r>
                <a:rPr lang="en-US" sz="4400" b="1" dirty="0" err="1"/>
                <a:t>tiện</a:t>
              </a:r>
              <a:r>
                <a:rPr lang="en-US" sz="4400" b="1" dirty="0"/>
                <a:t>: </a:t>
              </a:r>
              <a:r>
                <a:rPr lang="en-US" sz="4400" b="1" dirty="0" err="1"/>
                <a:t>xa</a:t>
              </a:r>
              <a:r>
                <a:rPr lang="en-US" sz="4400" b="1" dirty="0"/>
                <a:t> </a:t>
              </a:r>
              <a:r>
                <a:rPr lang="en-US" sz="4400" b="1" dirty="0" err="1"/>
                <a:t>khách</a:t>
              </a:r>
              <a:r>
                <a:rPr lang="en-US" sz="4400" b="1" dirty="0"/>
                <a:t> </a:t>
              </a:r>
              <a:r>
                <a:rPr lang="en-US" sz="4400" b="1" dirty="0" err="1"/>
                <a:t>hoặc</a:t>
              </a:r>
              <a:r>
                <a:rPr lang="en-US" sz="4400" b="1" dirty="0"/>
                <a:t> </a:t>
              </a:r>
              <a:r>
                <a:rPr lang="en-US" sz="4400" b="1" dirty="0" err="1"/>
                <a:t>tàu</a:t>
              </a:r>
              <a:r>
                <a:rPr lang="en-US" sz="4400" b="1" dirty="0"/>
                <a:t> </a:t>
              </a:r>
              <a:r>
                <a:rPr lang="en-US" sz="4400" b="1" dirty="0" err="1"/>
                <a:t>hỏa</a:t>
              </a:r>
              <a:r>
                <a:rPr lang="en-US" sz="4400" b="1" dirty="0"/>
                <a:t>. Sau </a:t>
              </a:r>
              <a:r>
                <a:rPr lang="en-US" sz="4400" b="1" dirty="0" err="1"/>
                <a:t>đó</a:t>
              </a:r>
              <a:r>
                <a:rPr lang="en-US" sz="4400" b="1" dirty="0"/>
                <a:t>, </a:t>
              </a:r>
              <a:r>
                <a:rPr lang="en-US" sz="4400" b="1" dirty="0" err="1"/>
                <a:t>từ</a:t>
              </a:r>
              <a:r>
                <a:rPr lang="en-US" sz="4400" b="1" dirty="0"/>
                <a:t> </a:t>
              </a:r>
              <a:r>
                <a:rPr lang="en-US" sz="4400" b="1" dirty="0" err="1"/>
                <a:t>Hà</a:t>
              </a:r>
              <a:r>
                <a:rPr lang="en-US" sz="4400" b="1" dirty="0"/>
                <a:t> </a:t>
              </a:r>
              <a:r>
                <a:rPr lang="en-US" sz="4400" b="1" dirty="0" err="1"/>
                <a:t>Nội</a:t>
              </a:r>
              <a:r>
                <a:rPr lang="en-US" sz="4400" b="1" dirty="0"/>
                <a:t> </a:t>
              </a:r>
              <a:r>
                <a:rPr lang="en-US" sz="4400" b="1" dirty="0" err="1"/>
                <a:t>đi</a:t>
              </a:r>
              <a:r>
                <a:rPr lang="en-US" sz="4400" b="1" dirty="0"/>
                <a:t> </a:t>
              </a:r>
              <a:r>
                <a:rPr lang="en-US" sz="4400" b="1" dirty="0" err="1"/>
                <a:t>đến</a:t>
              </a:r>
              <a:r>
                <a:rPr lang="en-US" sz="4400" b="1" dirty="0"/>
                <a:t> </a:t>
              </a:r>
              <a:r>
                <a:rPr lang="en-US" sz="4400" b="1" dirty="0" err="1"/>
                <a:t>Thành</a:t>
              </a:r>
              <a:r>
                <a:rPr lang="en-US" sz="4400" b="1" dirty="0"/>
                <a:t> </a:t>
              </a:r>
              <a:r>
                <a:rPr lang="en-US" sz="4400" b="1" dirty="0" err="1"/>
                <a:t>phố</a:t>
              </a:r>
              <a:r>
                <a:rPr lang="en-US" sz="4400" b="1" dirty="0"/>
                <a:t> </a:t>
              </a:r>
              <a:r>
                <a:rPr lang="en-US" sz="4400" b="1" dirty="0" err="1"/>
                <a:t>Hồ</a:t>
              </a:r>
              <a:r>
                <a:rPr lang="en-US" sz="4400" b="1" dirty="0"/>
                <a:t> </a:t>
              </a:r>
              <a:r>
                <a:rPr lang="en-US" sz="4400" b="1" dirty="0" err="1"/>
                <a:t>Chí</a:t>
              </a:r>
              <a:r>
                <a:rPr lang="en-US" sz="4400" b="1" dirty="0"/>
                <a:t> Minh </a:t>
              </a:r>
              <a:r>
                <a:rPr lang="en-US" sz="4400" b="1" dirty="0" err="1"/>
                <a:t>bằng</a:t>
              </a:r>
              <a:r>
                <a:rPr lang="en-US" sz="4400" b="1" dirty="0"/>
                <a:t> </a:t>
              </a:r>
              <a:r>
                <a:rPr lang="en-US" sz="4400" b="1" dirty="0" err="1"/>
                <a:t>một</a:t>
              </a:r>
              <a:r>
                <a:rPr lang="en-US" sz="4400" b="1" dirty="0"/>
                <a:t> </a:t>
              </a:r>
              <a:r>
                <a:rPr lang="en-US" sz="4400" b="1" dirty="0" err="1"/>
                <a:t>trong</a:t>
              </a:r>
              <a:r>
                <a:rPr lang="en-US" sz="4400" b="1" dirty="0"/>
                <a:t> </a:t>
              </a:r>
              <a:r>
                <a:rPr lang="en-US" sz="4400" b="1" dirty="0" err="1"/>
                <a:t>ba</a:t>
              </a:r>
              <a:r>
                <a:rPr lang="en-US" sz="4400" b="1" dirty="0"/>
                <a:t> </a:t>
              </a:r>
              <a:r>
                <a:rPr lang="en-US" sz="4400" b="1" dirty="0" err="1"/>
                <a:t>phương</a:t>
              </a:r>
              <a:r>
                <a:rPr lang="en-US" sz="4400" b="1" dirty="0"/>
                <a:t> </a:t>
              </a:r>
              <a:r>
                <a:rPr lang="en-US" sz="4400" b="1" dirty="0" err="1"/>
                <a:t>tiện</a:t>
              </a:r>
              <a:r>
                <a:rPr lang="en-US" sz="4400" b="1" dirty="0"/>
                <a:t>: </a:t>
              </a:r>
              <a:r>
                <a:rPr lang="en-US" sz="4400" b="1" dirty="0" err="1"/>
                <a:t>máy</a:t>
              </a:r>
              <a:r>
                <a:rPr lang="en-US" sz="4400" b="1" dirty="0"/>
                <a:t> bay, </a:t>
              </a:r>
              <a:r>
                <a:rPr lang="en-US" sz="4400" b="1" dirty="0" err="1"/>
                <a:t>tàu</a:t>
              </a:r>
              <a:r>
                <a:rPr lang="en-US" sz="4400" b="1" dirty="0"/>
                <a:t> </a:t>
              </a:r>
              <a:r>
                <a:rPr lang="en-US" sz="4400" b="1" dirty="0" err="1"/>
                <a:t>hỏa</a:t>
              </a:r>
              <a:r>
                <a:rPr lang="en-US" sz="4400" b="1" dirty="0"/>
                <a:t>, </a:t>
              </a:r>
              <a:r>
                <a:rPr lang="en-US" sz="4400" b="1" dirty="0" err="1"/>
                <a:t>xe</a:t>
              </a:r>
              <a:r>
                <a:rPr lang="en-US" sz="4400" b="1" dirty="0"/>
                <a:t> </a:t>
              </a:r>
              <a:r>
                <a:rPr lang="en-US" sz="4400" b="1" dirty="0" err="1"/>
                <a:t>khách</a:t>
              </a:r>
              <a:r>
                <a:rPr lang="en-US" sz="4400" b="1" dirty="0"/>
                <a:t> (</a:t>
              </a:r>
              <a:r>
                <a:rPr lang="en-US" sz="4400" b="1" dirty="0" err="1"/>
                <a:t>Hình</a:t>
              </a:r>
              <a:r>
                <a:rPr lang="en-US" sz="4400" b="1" dirty="0"/>
                <a:t> 4c)</a:t>
              </a:r>
              <a:endParaRPr lang="vi-VN" sz="4400" b="1" dirty="0">
                <a:latin typeface="Tahoma" pitchFamily="34" charset="0"/>
                <a:ea typeface="Tahoma" pitchFamily="34" charset="0"/>
                <a:cs typeface="Tahoma" pitchFamily="34" charset="0"/>
              </a:endParaRPr>
            </a:p>
          </p:txBody>
        </p:sp>
      </p:grpSp>
      <p:grpSp>
        <p:nvGrpSpPr>
          <p:cNvPr id="79" name="Group 78">
            <a:extLst>
              <a:ext uri="{FF2B5EF4-FFF2-40B4-BE49-F238E27FC236}">
                <a16:creationId xmlns:a16="http://schemas.microsoft.com/office/drawing/2014/main" id="{8D2E5F0A-5CE6-42A9-A824-34A11ACA91F7}"/>
              </a:ext>
            </a:extLst>
          </p:cNvPr>
          <p:cNvGrpSpPr/>
          <p:nvPr/>
        </p:nvGrpSpPr>
        <p:grpSpPr>
          <a:xfrm>
            <a:off x="683699" y="1271288"/>
            <a:ext cx="15900251" cy="2327020"/>
            <a:chOff x="394026" y="139419"/>
            <a:chExt cx="11779996" cy="2327020"/>
          </a:xfrm>
        </p:grpSpPr>
        <p:grpSp>
          <p:nvGrpSpPr>
            <p:cNvPr id="80" name="Group 79">
              <a:extLst>
                <a:ext uri="{FF2B5EF4-FFF2-40B4-BE49-F238E27FC236}">
                  <a16:creationId xmlns:a16="http://schemas.microsoft.com/office/drawing/2014/main" id="{3775BF22-B26A-435B-981E-D6775C3C04E6}"/>
                </a:ext>
              </a:extLst>
            </p:cNvPr>
            <p:cNvGrpSpPr/>
            <p:nvPr/>
          </p:nvGrpSpPr>
          <p:grpSpPr>
            <a:xfrm>
              <a:off x="394026" y="139419"/>
              <a:ext cx="11779996" cy="2327020"/>
              <a:chOff x="814648" y="4231655"/>
              <a:chExt cx="11779996" cy="2327020"/>
            </a:xfrm>
          </p:grpSpPr>
          <p:sp>
            <p:nvSpPr>
              <p:cNvPr id="82" name="Rectangle 81">
                <a:extLst>
                  <a:ext uri="{FF2B5EF4-FFF2-40B4-BE49-F238E27FC236}">
                    <a16:creationId xmlns:a16="http://schemas.microsoft.com/office/drawing/2014/main" id="{0A023506-D8A2-4EBC-9FAF-36A8671ADC9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FB733C-9F04-4407-B2E7-CA719B9DEE91}"/>
                  </a:ext>
                </a:extLst>
              </p:cNvPr>
              <p:cNvGrpSpPr/>
              <p:nvPr/>
            </p:nvGrpSpPr>
            <p:grpSpPr>
              <a:xfrm>
                <a:off x="814648" y="4231655"/>
                <a:ext cx="2576252" cy="1866040"/>
                <a:chOff x="295100" y="4145454"/>
                <a:chExt cx="2768316" cy="1866040"/>
              </a:xfrm>
            </p:grpSpPr>
            <p:grpSp>
              <p:nvGrpSpPr>
                <p:cNvPr id="91" name="Group 90">
                  <a:extLst>
                    <a:ext uri="{FF2B5EF4-FFF2-40B4-BE49-F238E27FC236}">
                      <a16:creationId xmlns:a16="http://schemas.microsoft.com/office/drawing/2014/main" id="{D3C79276-FB34-44B7-9A63-4C3F47AFC0A2}"/>
                    </a:ext>
                  </a:extLst>
                </p:cNvPr>
                <p:cNvGrpSpPr/>
                <p:nvPr/>
              </p:nvGrpSpPr>
              <p:grpSpPr>
                <a:xfrm>
                  <a:off x="295100" y="4145454"/>
                  <a:ext cx="2768316" cy="1866040"/>
                  <a:chOff x="295100" y="4145454"/>
                  <a:chExt cx="2768316" cy="1866040"/>
                </a:xfrm>
              </p:grpSpPr>
              <p:sp>
                <p:nvSpPr>
                  <p:cNvPr id="93" name="Freeform: Shape 92">
                    <a:extLst>
                      <a:ext uri="{FF2B5EF4-FFF2-40B4-BE49-F238E27FC236}">
                        <a16:creationId xmlns:a16="http://schemas.microsoft.com/office/drawing/2014/main" id="{F65468B7-662E-4F53-93CD-792315528B05}"/>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8A3A822-6C49-42D9-9F59-F92A7F26274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0AE99C1-0983-46DF-9F7F-D061F524D664}"/>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2" name="Picture 91">
                  <a:extLst>
                    <a:ext uri="{FF2B5EF4-FFF2-40B4-BE49-F238E27FC236}">
                      <a16:creationId xmlns:a16="http://schemas.microsoft.com/office/drawing/2014/main" id="{731AD904-5477-4B35-85C7-3904514A011B}"/>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84" name="Group 83">
                <a:extLst>
                  <a:ext uri="{FF2B5EF4-FFF2-40B4-BE49-F238E27FC236}">
                    <a16:creationId xmlns:a16="http://schemas.microsoft.com/office/drawing/2014/main" id="{7D20CB86-2D8A-4EB5-91E4-794E9E20E74D}"/>
                  </a:ext>
                </a:extLst>
              </p:cNvPr>
              <p:cNvGrpSpPr/>
              <p:nvPr/>
            </p:nvGrpSpPr>
            <p:grpSpPr>
              <a:xfrm>
                <a:off x="1382150" y="4821034"/>
                <a:ext cx="11212494" cy="1737641"/>
                <a:chOff x="2217673" y="4788029"/>
                <a:chExt cx="11212494" cy="1737641"/>
              </a:xfrm>
            </p:grpSpPr>
            <p:grpSp>
              <p:nvGrpSpPr>
                <p:cNvPr id="85" name="Group 84">
                  <a:extLst>
                    <a:ext uri="{FF2B5EF4-FFF2-40B4-BE49-F238E27FC236}">
                      <a16:creationId xmlns:a16="http://schemas.microsoft.com/office/drawing/2014/main" id="{B081A818-B2D3-4DF5-A249-A3418A938DA0}"/>
                    </a:ext>
                  </a:extLst>
                </p:cNvPr>
                <p:cNvGrpSpPr/>
                <p:nvPr/>
              </p:nvGrpSpPr>
              <p:grpSpPr>
                <a:xfrm>
                  <a:off x="2217673" y="4788029"/>
                  <a:ext cx="7841621" cy="1080999"/>
                  <a:chOff x="2151171" y="4731333"/>
                  <a:chExt cx="7841621" cy="1080999"/>
                </a:xfrm>
              </p:grpSpPr>
              <p:sp>
                <p:nvSpPr>
                  <p:cNvPr id="87" name="Arrow: Pentagon 86">
                    <a:extLst>
                      <a:ext uri="{FF2B5EF4-FFF2-40B4-BE49-F238E27FC236}">
                        <a16:creationId xmlns:a16="http://schemas.microsoft.com/office/drawing/2014/main" id="{9A27B0EB-6363-4BCA-A5E9-321A241E30CD}"/>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E20FA2A-F696-428F-9F61-ED5DD7E79C43}"/>
                      </a:ext>
                    </a:extLst>
                  </p:cNvPr>
                  <p:cNvGrpSpPr/>
                  <p:nvPr/>
                </p:nvGrpSpPr>
                <p:grpSpPr>
                  <a:xfrm>
                    <a:off x="2151171" y="4769642"/>
                    <a:ext cx="1377331" cy="1042690"/>
                    <a:chOff x="2830740" y="5063236"/>
                    <a:chExt cx="1377331" cy="1042690"/>
                  </a:xfrm>
                </p:grpSpPr>
                <p:sp>
                  <p:nvSpPr>
                    <p:cNvPr id="89" name="Oval 88">
                      <a:extLst>
                        <a:ext uri="{FF2B5EF4-FFF2-40B4-BE49-F238E27FC236}">
                          <a16:creationId xmlns:a16="http://schemas.microsoft.com/office/drawing/2014/main" id="{467CC6D3-919F-4F48-9271-1AF6DEB42CE3}"/>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936D016-D2CF-4F67-98F5-A64603DFAF64}"/>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86" name="TextBox 85">
                  <a:extLst>
                    <a:ext uri="{FF2B5EF4-FFF2-40B4-BE49-F238E27FC236}">
                      <a16:creationId xmlns:a16="http://schemas.microsoft.com/office/drawing/2014/main" id="{C358E76C-3D15-4D31-B58D-171EE74D0533}"/>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81" name="Picture 80">
              <a:extLst>
                <a:ext uri="{FF2B5EF4-FFF2-40B4-BE49-F238E27FC236}">
                  <a16:creationId xmlns:a16="http://schemas.microsoft.com/office/drawing/2014/main" id="{538C922F-D2EE-4CE4-B359-770DB767306A}"/>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3" name="TextBox 122">
            <a:extLst>
              <a:ext uri="{FF2B5EF4-FFF2-40B4-BE49-F238E27FC236}">
                <a16:creationId xmlns:a16="http://schemas.microsoft.com/office/drawing/2014/main" id="{1369822C-2F85-4716-BBCF-416A8569728A}"/>
              </a:ext>
            </a:extLst>
          </p:cNvPr>
          <p:cNvSpPr txBox="1"/>
          <p:nvPr/>
        </p:nvSpPr>
        <p:spPr>
          <a:xfrm>
            <a:off x="5257800" y="11126450"/>
            <a:ext cx="17896480" cy="1446550"/>
          </a:xfrm>
          <a:prstGeom prst="rect">
            <a:avLst/>
          </a:prstGeom>
          <a:noFill/>
          <a:ln>
            <a:solidFill>
              <a:srgbClr val="008000"/>
            </a:solidFill>
          </a:ln>
        </p:spPr>
        <p:txBody>
          <a:bodyPr wrap="square" rtlCol="0">
            <a:spAutoFit/>
          </a:bodyPr>
          <a:lstStyle/>
          <a:p>
            <a:r>
              <a:rPr lang="en-US" sz="4400" b="1" dirty="0"/>
              <a:t> </a:t>
            </a:r>
            <a:r>
              <a:rPr lang="en-US" sz="4400" b="1" dirty="0" err="1"/>
              <a:t>Hỏi</a:t>
            </a:r>
            <a:r>
              <a:rPr lang="en-US" sz="4400" b="1" dirty="0"/>
              <a:t> </a:t>
            </a:r>
            <a:r>
              <a:rPr lang="en-US" sz="4400" b="1" dirty="0" err="1"/>
              <a:t>gia</a:t>
            </a:r>
            <a:r>
              <a:rPr lang="en-US" sz="4400" b="1" dirty="0"/>
              <a:t> </a:t>
            </a:r>
            <a:r>
              <a:rPr lang="en-US" sz="4400" b="1" dirty="0" err="1"/>
              <a:t>đình</a:t>
            </a:r>
            <a:r>
              <a:rPr lang="en-US" sz="4400" b="1" dirty="0"/>
              <a:t> </a:t>
            </a:r>
            <a:r>
              <a:rPr lang="en-US" sz="4400" b="1" dirty="0" err="1"/>
              <a:t>bạn</a:t>
            </a:r>
            <a:r>
              <a:rPr lang="en-US" sz="4400" b="1" dirty="0"/>
              <a:t> </a:t>
            </a:r>
            <a:r>
              <a:rPr lang="en-US" sz="4400" b="1" dirty="0" err="1"/>
              <a:t>Thảo</a:t>
            </a:r>
            <a:r>
              <a:rPr lang="en-US" sz="4400" b="1" dirty="0"/>
              <a:t> </a:t>
            </a:r>
            <a:r>
              <a:rPr lang="en-US" sz="4400" b="1" dirty="0" err="1"/>
              <a:t>có</a:t>
            </a:r>
            <a:r>
              <a:rPr lang="en-US" sz="4400" b="1" dirty="0"/>
              <a:t> bao </a:t>
            </a:r>
            <a:r>
              <a:rPr lang="en-US" sz="4400" b="1" dirty="0" err="1"/>
              <a:t>nhiêu</a:t>
            </a:r>
            <a:r>
              <a:rPr lang="en-US" sz="4400" b="1" dirty="0"/>
              <a:t> </a:t>
            </a:r>
            <a:r>
              <a:rPr lang="en-US" sz="4400" b="1" dirty="0" err="1"/>
              <a:t>cách</a:t>
            </a:r>
            <a:r>
              <a:rPr lang="en-US" sz="4400" b="1" dirty="0"/>
              <a:t> </a:t>
            </a:r>
            <a:r>
              <a:rPr lang="en-US" sz="4400" b="1" dirty="0" err="1"/>
              <a:t>lực</a:t>
            </a:r>
            <a:r>
              <a:rPr lang="en-US" sz="4400" b="1" dirty="0"/>
              <a:t> </a:t>
            </a:r>
            <a:r>
              <a:rPr lang="en-US" sz="4400" b="1" dirty="0" err="1"/>
              <a:t>chọn</a:t>
            </a:r>
            <a:r>
              <a:rPr lang="en-US" sz="4400" b="1" dirty="0"/>
              <a:t> </a:t>
            </a:r>
            <a:r>
              <a:rPr lang="en-US" sz="4400" b="1" dirty="0" err="1"/>
              <a:t>phương</a:t>
            </a:r>
            <a:r>
              <a:rPr lang="en-US" sz="4400" b="1" dirty="0"/>
              <a:t> </a:t>
            </a:r>
            <a:r>
              <a:rPr lang="en-US" sz="4400" b="1" dirty="0" err="1"/>
              <a:t>tiện</a:t>
            </a:r>
            <a:r>
              <a:rPr lang="en-US" sz="4400" b="1" dirty="0"/>
              <a:t> </a:t>
            </a:r>
            <a:r>
              <a:rPr lang="en-US" sz="4400" b="1" dirty="0" err="1"/>
              <a:t>để</a:t>
            </a:r>
            <a:r>
              <a:rPr lang="en-US" sz="4400" b="1" dirty="0"/>
              <a:t> </a:t>
            </a:r>
            <a:r>
              <a:rPr lang="en-US" sz="4400" b="1" dirty="0" err="1"/>
              <a:t>đi</a:t>
            </a:r>
            <a:r>
              <a:rPr lang="en-US" sz="4400" b="1" dirty="0"/>
              <a:t> </a:t>
            </a:r>
            <a:r>
              <a:rPr lang="en-US" sz="4400" b="1" dirty="0" err="1"/>
              <a:t>từ</a:t>
            </a:r>
            <a:r>
              <a:rPr lang="en-US" sz="4400" b="1" dirty="0"/>
              <a:t> </a:t>
            </a:r>
            <a:r>
              <a:rPr lang="en-US" sz="4400" b="1" dirty="0" err="1"/>
              <a:t>Lào</a:t>
            </a:r>
            <a:r>
              <a:rPr lang="en-US" sz="4400" b="1" dirty="0"/>
              <a:t> Cai </a:t>
            </a:r>
            <a:r>
              <a:rPr lang="en-US" sz="4400" b="1" dirty="0" err="1"/>
              <a:t>đến</a:t>
            </a:r>
            <a:r>
              <a:rPr lang="en-US" sz="4400" b="1" dirty="0"/>
              <a:t> </a:t>
            </a:r>
            <a:r>
              <a:rPr lang="en-US" sz="4400" b="1" dirty="0" err="1"/>
              <a:t>Thành</a:t>
            </a:r>
            <a:r>
              <a:rPr lang="en-US" sz="4400" b="1" dirty="0"/>
              <a:t> </a:t>
            </a:r>
            <a:r>
              <a:rPr lang="en-US" sz="4400" b="1" dirty="0" err="1"/>
              <a:t>phố</a:t>
            </a:r>
            <a:r>
              <a:rPr lang="en-US" sz="4400" b="1" dirty="0"/>
              <a:t> </a:t>
            </a:r>
            <a:r>
              <a:rPr lang="en-US" sz="4400" b="1" dirty="0" err="1"/>
              <a:t>Hồ</a:t>
            </a:r>
            <a:r>
              <a:rPr lang="en-US" sz="4400" b="1" dirty="0"/>
              <a:t> </a:t>
            </a:r>
            <a:r>
              <a:rPr lang="en-US" sz="4400" b="1" dirty="0" err="1"/>
              <a:t>Chí</a:t>
            </a:r>
            <a:r>
              <a:rPr lang="en-US" sz="4400" b="1" dirty="0"/>
              <a:t> Minh, qua </a:t>
            </a:r>
            <a:r>
              <a:rPr lang="en-US" sz="4400" b="1" dirty="0" err="1"/>
              <a:t>Hà</a:t>
            </a:r>
            <a:r>
              <a:rPr lang="en-US" sz="4400" b="1" dirty="0"/>
              <a:t> </a:t>
            </a:r>
            <a:r>
              <a:rPr lang="en-US" sz="4400" b="1" dirty="0" err="1"/>
              <a:t>Nội</a:t>
            </a:r>
            <a:r>
              <a:rPr lang="en-US" sz="4400" b="1" dirty="0"/>
              <a:t>?</a:t>
            </a:r>
          </a:p>
        </p:txBody>
      </p:sp>
      <p:pic>
        <p:nvPicPr>
          <p:cNvPr id="124" name="Picture 2">
            <a:extLst>
              <a:ext uri="{FF2B5EF4-FFF2-40B4-BE49-F238E27FC236}">
                <a16:creationId xmlns:a16="http://schemas.microsoft.com/office/drawing/2014/main" id="{A449C27B-23EB-439C-BFFE-6C18A4DA4DA6}"/>
              </a:ext>
            </a:extLst>
          </p:cNvPr>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11210931"/>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7">
            <a:extLst>
              <a:ext uri="{FF2B5EF4-FFF2-40B4-BE49-F238E27FC236}">
                <a16:creationId xmlns:a16="http://schemas.microsoft.com/office/drawing/2014/main" id="{4674165E-7807-4F2B-B2AC-A27605EB12B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05307" y="6609262"/>
            <a:ext cx="15578253" cy="3776796"/>
          </a:xfrm>
          <a:prstGeom prst="rect">
            <a:avLst/>
          </a:prstGeom>
          <a:noFill/>
          <a:ln>
            <a:noFill/>
          </a:ln>
        </p:spPr>
      </p:pic>
    </p:spTree>
    <p:extLst>
      <p:ext uri="{BB962C8B-B14F-4D97-AF65-F5344CB8AC3E}">
        <p14:creationId xmlns:p14="http://schemas.microsoft.com/office/powerpoint/2010/main" val="340404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03"/>
                                        </p:tgtEl>
                                        <p:attrNameLst>
                                          <p:attrName>style.visibility</p:attrName>
                                        </p:attrNameLst>
                                      </p:cBhvr>
                                      <p:to>
                                        <p:strVal val="visible"/>
                                      </p:to>
                                    </p:set>
                                    <p:animEffect transition="in" filter="barn(inVertical)">
                                      <p:cBhvr>
                                        <p:cTn id="12" dur="500"/>
                                        <p:tgtEl>
                                          <p:spTgt spid="72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3" grpId="0"/>
      <p:bldP spid="1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95862" y="2826995"/>
            <a:ext cx="22325581" cy="5124953"/>
            <a:chOff x="1076414" y="4334859"/>
            <a:chExt cx="22325581" cy="3568169"/>
          </a:xfrm>
          <a:solidFill>
            <a:schemeClr val="accent2">
              <a:lumMod val="20000"/>
              <a:lumOff val="80000"/>
            </a:schemeClr>
          </a:solidFill>
        </p:grpSpPr>
        <p:sp>
          <p:nvSpPr>
            <p:cNvPr id="39" name="Rounded Rectangle 38"/>
            <p:cNvSpPr/>
            <p:nvPr/>
          </p:nvSpPr>
          <p:spPr>
            <a:xfrm>
              <a:off x="1533269" y="4671091"/>
              <a:ext cx="21868726" cy="3231937"/>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r>
                <a:rPr lang="en-US" sz="4600" b="1" dirty="0" err="1">
                  <a:solidFill>
                    <a:schemeClr val="tx1"/>
                  </a:solidFill>
                  <a:latin typeface="Tahoma" pitchFamily="34" charset="0"/>
                  <a:ea typeface="Tahoma" pitchFamily="34" charset="0"/>
                  <a:cs typeface="Tahoma" pitchFamily="34" charset="0"/>
                </a:rPr>
                <a:t>Một</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việc</a:t>
              </a:r>
              <a:r>
                <a:rPr lang="en-US" sz="4600" b="1" dirty="0">
                  <a:solidFill>
                    <a:schemeClr val="tx1"/>
                  </a:solidFill>
                  <a:latin typeface="Tahoma" pitchFamily="34" charset="0"/>
                  <a:ea typeface="Tahoma" pitchFamily="34" charset="0"/>
                  <a:cs typeface="Tahoma" pitchFamily="34" charset="0"/>
                </a:rPr>
                <a:t> đ</a:t>
              </a:r>
              <a:r>
                <a:rPr lang="vi-VN" sz="4600" b="1" dirty="0">
                  <a:solidFill>
                    <a:schemeClr val="tx1"/>
                  </a:solidFill>
                  <a:latin typeface="Tahoma" pitchFamily="34" charset="0"/>
                  <a:ea typeface="Tahoma" pitchFamily="34" charset="0"/>
                  <a:cs typeface="Tahoma" pitchFamily="34" charset="0"/>
                </a:rPr>
                <a:t>ư</a:t>
              </a:r>
              <a:r>
                <a:rPr lang="en-US" sz="4600" b="1" dirty="0" err="1">
                  <a:solidFill>
                    <a:schemeClr val="tx1"/>
                  </a:solidFill>
                  <a:latin typeface="Tahoma" pitchFamily="34" charset="0"/>
                  <a:ea typeface="Tahoma" pitchFamily="34" charset="0"/>
                  <a:cs typeface="Tahoma" pitchFamily="34" charset="0"/>
                </a:rPr>
                <a:t>ợc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hòa</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bởi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liên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tiếp</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Nếu</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nhất</a:t>
              </a:r>
              <a:r>
                <a:rPr lang="en-US" sz="4600" b="1" dirty="0">
                  <a:solidFill>
                    <a:schemeClr val="tx1"/>
                  </a:solidFill>
                  <a:latin typeface="Tahoma" pitchFamily="34" charset="0"/>
                  <a:ea typeface="Tahoma" pitchFamily="34" charset="0"/>
                  <a:cs typeface="Tahoma" pitchFamily="34" charset="0"/>
                </a:rPr>
                <a:t> có </a:t>
              </a:r>
              <a:r>
                <a:rPr lang="en-US" sz="4600" b="1" i="1" dirty="0">
                  <a:solidFill>
                    <a:schemeClr val="tx1"/>
                  </a:solidFill>
                  <a:latin typeface="Times New Roman" panose="02020603050405020304" pitchFamily="18" charset="0"/>
                  <a:ea typeface="Tahoma" pitchFamily="34" charset="0"/>
                  <a:cs typeface="Times New Roman" panose="02020603050405020304" pitchFamily="18" charset="0"/>
                </a:rPr>
                <a:t>m</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cách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hiện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va</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ứng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với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mỗi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cách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hiện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nhất</a:t>
              </a:r>
              <a:r>
                <a:rPr lang="en-US" sz="4600" b="1" dirty="0">
                  <a:solidFill>
                    <a:schemeClr val="tx1"/>
                  </a:solidFill>
                  <a:latin typeface="Tahoma" pitchFamily="34" charset="0"/>
                  <a:ea typeface="Tahoma" pitchFamily="34" charset="0"/>
                  <a:cs typeface="Tahoma" pitchFamily="34" charset="0"/>
                </a:rPr>
                <a:t> có </a:t>
              </a:r>
              <a:r>
                <a:rPr lang="en-US" sz="4800" b="1" i="1" dirty="0">
                  <a:solidFill>
                    <a:schemeClr val="tx1"/>
                  </a:solidFill>
                  <a:latin typeface="Times New Roman" panose="02020603050405020304" pitchFamily="18" charset="0"/>
                  <a:ea typeface="Tahoma" pitchFamily="34" charset="0"/>
                  <a:cs typeface="Times New Roman" panose="02020603050405020304" pitchFamily="18" charset="0"/>
                </a:rPr>
                <a:t>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cách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hiện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hành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thư</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hai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thi</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công</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việc</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đo</a:t>
              </a:r>
              <a:r>
                <a:rPr lang="en-US" sz="4600" b="1" dirty="0">
                  <a:solidFill>
                    <a:schemeClr val="tx1"/>
                  </a:solidFill>
                  <a:latin typeface="Tahoma" pitchFamily="34" charset="0"/>
                  <a:ea typeface="Tahoma" pitchFamily="34" charset="0"/>
                  <a:cs typeface="Tahoma" pitchFamily="34" charset="0"/>
                </a:rPr>
                <a:t>́ có </a:t>
              </a:r>
              <a:r>
                <a:rPr lang="en-US" sz="4600" b="1" i="1" dirty="0" err="1">
                  <a:solidFill>
                    <a:schemeClr val="tx1"/>
                  </a:solidFill>
                  <a:latin typeface="Times New Roman" panose="02020603050405020304" pitchFamily="18" charset="0"/>
                  <a:ea typeface="Tahoma" pitchFamily="34" charset="0"/>
                  <a:cs typeface="Times New Roman" panose="02020603050405020304" pitchFamily="18" charset="0"/>
                </a:rPr>
                <a:t>m.n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cách</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hoàn</a:t>
              </a:r>
              <a:r>
                <a:rPr lang="en-US" sz="4600" b="1" dirty="0">
                  <a:solidFill>
                    <a:schemeClr val="tx1"/>
                  </a:solidFill>
                  <a:latin typeface="Tahoma" pitchFamily="34" charset="0"/>
                  <a:ea typeface="Tahoma" pitchFamily="34" charset="0"/>
                  <a:cs typeface="Tahoma" pitchFamily="34" charset="0"/>
                </a:rPr>
                <a:t> </a:t>
              </a:r>
              <a:r>
                <a:rPr lang="en-US" sz="4600" b="1" dirty="0" err="1">
                  <a:solidFill>
                    <a:schemeClr val="tx1"/>
                  </a:solidFill>
                  <a:latin typeface="Tahoma" pitchFamily="34" charset="0"/>
                  <a:ea typeface="Tahoma" pitchFamily="34" charset="0"/>
                  <a:cs typeface="Tahoma" pitchFamily="34" charset="0"/>
                </a:rPr>
                <a:t>thành</a:t>
              </a:r>
              <a:r>
                <a:rPr lang="en-US" sz="4600" b="1" dirty="0">
                  <a:solidFill>
                    <a:schemeClr val="tx1"/>
                  </a:solidFill>
                  <a:latin typeface="Tahoma" pitchFamily="34" charset="0"/>
                  <a:ea typeface="Tahoma" pitchFamily="34" charset="0"/>
                  <a:cs typeface="Tahoma" pitchFamily="34" charset="0"/>
                </a:rPr>
                <a:t>.</a:t>
              </a:r>
            </a:p>
          </p:txBody>
        </p:sp>
        <p:grpSp>
          <p:nvGrpSpPr>
            <p:cNvPr id="23" name="Group 65"/>
            <p:cNvGrpSpPr/>
            <p:nvPr/>
          </p:nvGrpSpPr>
          <p:grpSpPr>
            <a:xfrm>
              <a:off x="1076414" y="4334859"/>
              <a:ext cx="4411573" cy="824978"/>
              <a:chOff x="166396" y="8712046"/>
              <a:chExt cx="4411573" cy="824978"/>
            </a:xfrm>
            <a:grpFill/>
          </p:grpSpPr>
          <p:sp>
            <p:nvSpPr>
              <p:cNvPr id="24"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a:grpFill/>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TẮC NHÂN</a:t>
              </a:r>
            </a:p>
          </p:txBody>
        </p:sp>
      </p:grpSp>
      <p:sp>
        <p:nvSpPr>
          <p:cNvPr id="5" name="Rectangle 3">
            <a:extLst>
              <a:ext uri="{FF2B5EF4-FFF2-40B4-BE49-F238E27FC236}">
                <a16:creationId xmlns:a16="http://schemas.microsoft.com/office/drawing/2014/main" id="{EC4F5FC3-645C-43D7-B789-458AF671A0C6}"/>
              </a:ext>
            </a:extLst>
          </p:cNvPr>
          <p:cNvSpPr>
            <a:spLocks noChangeArrowheads="1"/>
          </p:cNvSpPr>
          <p:nvPr/>
        </p:nvSpPr>
        <p:spPr bwMode="auto">
          <a:xfrm>
            <a:off x="11558653" y="463406"/>
            <a:ext cx="126669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5B397DC0-AECD-4160-87B1-44D20D374E77}"/>
              </a:ext>
            </a:extLst>
          </p:cNvPr>
          <p:cNvGraphicFramePr>
            <a:graphicFrameLocks noChangeAspect="1"/>
          </p:cNvGraphicFramePr>
          <p:nvPr/>
        </p:nvGraphicFramePr>
        <p:xfrm>
          <a:off x="2419738" y="5053149"/>
          <a:ext cx="371475" cy="152400"/>
        </p:xfrm>
        <a:graphic>
          <a:graphicData uri="http://schemas.openxmlformats.org/presentationml/2006/ole">
            <mc:AlternateContent xmlns:mc="http://schemas.openxmlformats.org/markup-compatibility/2006">
              <mc:Choice xmlns:v="urn:schemas-microsoft-com:vml" Requires="v">
                <p:oleObj spid="_x0000_s7215" name="Equation" r:id="rId4" imgW="368140" imgH="152334" progId="Equation.DSMT4">
                  <p:embed/>
                </p:oleObj>
              </mc:Choice>
              <mc:Fallback>
                <p:oleObj name="Equation" r:id="rId4" imgW="368140" imgH="152334" progId="Equation.DSMT4">
                  <p:embed/>
                  <p:pic>
                    <p:nvPicPr>
                      <p:cNvPr id="7" name="Object 6">
                        <a:extLst>
                          <a:ext uri="{FF2B5EF4-FFF2-40B4-BE49-F238E27FC236}">
                            <a16:creationId xmlns:a16="http://schemas.microsoft.com/office/drawing/2014/main" id="{5B397DC0-AECD-4160-87B1-44D20D374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738" y="5053149"/>
                        <a:ext cx="3714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0">
            <a:extLst>
              <a:ext uri="{FF2B5EF4-FFF2-40B4-BE49-F238E27FC236}">
                <a16:creationId xmlns:a16="http://schemas.microsoft.com/office/drawing/2014/main" id="{C7987935-807A-432A-BE69-EF326F5FFD92}"/>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3" name="Rectangle 28">
            <a:extLst>
              <a:ext uri="{FF2B5EF4-FFF2-40B4-BE49-F238E27FC236}">
                <a16:creationId xmlns:a16="http://schemas.microsoft.com/office/drawing/2014/main" id="{796F873C-8B59-4F2D-8398-9E9D04275130}"/>
              </a:ext>
            </a:extLst>
          </p:cNvPr>
          <p:cNvSpPr>
            <a:spLocks noChangeArrowheads="1"/>
          </p:cNvSpPr>
          <p:nvPr/>
        </p:nvSpPr>
        <p:spPr bwMode="auto">
          <a:xfrm>
            <a:off x="4343399" y="8396010"/>
            <a:ext cx="15458535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4" name="Object 53">
            <a:extLst>
              <a:ext uri="{FF2B5EF4-FFF2-40B4-BE49-F238E27FC236}">
                <a16:creationId xmlns:a16="http://schemas.microsoft.com/office/drawing/2014/main" id="{A8B7AD0A-D38C-49EB-A050-4B0E24138AED}"/>
              </a:ext>
            </a:extLst>
          </p:cNvPr>
          <p:cNvGraphicFramePr>
            <a:graphicFrameLocks noChangeAspect="1"/>
          </p:cNvGraphicFramePr>
          <p:nvPr>
            <p:extLst>
              <p:ext uri="{D42A27DB-BD31-4B8C-83A1-F6EECF244321}">
                <p14:modId xmlns:p14="http://schemas.microsoft.com/office/powerpoint/2010/main" val="2515575357"/>
              </p:ext>
            </p:extLst>
          </p:nvPr>
        </p:nvGraphicFramePr>
        <p:xfrm>
          <a:off x="4807435" y="8192005"/>
          <a:ext cx="12801600" cy="5262113"/>
        </p:xfrm>
        <a:graphic>
          <a:graphicData uri="http://schemas.openxmlformats.org/presentationml/2006/ole">
            <mc:AlternateContent xmlns:mc="http://schemas.openxmlformats.org/markup-compatibility/2006">
              <mc:Choice xmlns:v="urn:schemas-microsoft-com:vml" Requires="v">
                <p:oleObj spid="_x0000_s7216" name="Bitmap Image" r:id="rId6" imgW="4371429" imgH="2476190" progId="Paint.Picture">
                  <p:embed/>
                </p:oleObj>
              </mc:Choice>
              <mc:Fallback>
                <p:oleObj name="Bitmap Image" r:id="rId6" imgW="4371429" imgH="2476190" progId="Paint.Picture">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7435" y="8192005"/>
                        <a:ext cx="12801600" cy="5262113"/>
                      </a:xfrm>
                      <a:prstGeom prst="rect">
                        <a:avLst/>
                      </a:prstGeom>
                      <a:noFill/>
                    </p:spPr>
                  </p:pic>
                </p:oleObj>
              </mc:Fallback>
            </mc:AlternateContent>
          </a:graphicData>
        </a:graphic>
      </p:graphicFrame>
    </p:spTree>
    <p:extLst>
      <p:ext uri="{BB962C8B-B14F-4D97-AF65-F5344CB8AC3E}">
        <p14:creationId xmlns:p14="http://schemas.microsoft.com/office/powerpoint/2010/main" val="128596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27E38E88-83A7-4B61-98DE-547F4CF494EC}"/>
              </a:ext>
            </a:extLst>
          </p:cNvPr>
          <p:cNvGrpSpPr/>
          <p:nvPr/>
        </p:nvGrpSpPr>
        <p:grpSpPr>
          <a:xfrm>
            <a:off x="761998" y="1524000"/>
            <a:ext cx="22323067" cy="10058400"/>
            <a:chOff x="1270509" y="5867400"/>
            <a:chExt cx="21819678" cy="3760895"/>
          </a:xfrm>
        </p:grpSpPr>
        <p:sp>
          <p:nvSpPr>
            <p:cNvPr id="3" name="Rounded Rectangle 34">
              <a:extLst>
                <a:ext uri="{FF2B5EF4-FFF2-40B4-BE49-F238E27FC236}">
                  <a16:creationId xmlns:a16="http://schemas.microsoft.com/office/drawing/2014/main" id="{E46344EC-C5ED-4985-8A12-769A6712C952}"/>
                </a:ext>
              </a:extLst>
            </p:cNvPr>
            <p:cNvSpPr/>
            <p:nvPr/>
          </p:nvSpPr>
          <p:spPr>
            <a:xfrm>
              <a:off x="1272210" y="6139011"/>
              <a:ext cx="21817977" cy="348928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a:extLst>
                <a:ext uri="{FF2B5EF4-FFF2-40B4-BE49-F238E27FC236}">
                  <a16:creationId xmlns:a16="http://schemas.microsoft.com/office/drawing/2014/main" id="{6CD48576-BAD3-4422-8C7F-899E4725A584}"/>
                </a:ext>
              </a:extLst>
            </p:cNvPr>
            <p:cNvGrpSpPr/>
            <p:nvPr/>
          </p:nvGrpSpPr>
          <p:grpSpPr>
            <a:xfrm>
              <a:off x="1270509" y="5867400"/>
              <a:ext cx="3568121" cy="885307"/>
              <a:chOff x="1224539" y="6305967"/>
              <a:chExt cx="3568121" cy="885307"/>
            </a:xfrm>
          </p:grpSpPr>
          <p:sp>
            <p:nvSpPr>
              <p:cNvPr id="5" name="Freeform 20">
                <a:extLst>
                  <a:ext uri="{FF2B5EF4-FFF2-40B4-BE49-F238E27FC236}">
                    <a16:creationId xmlns:a16="http://schemas.microsoft.com/office/drawing/2014/main" id="{F44AFAC8-108E-4927-9C43-DBCC8AA4AE53}"/>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52E426FE-B45A-456C-9ECF-AB6B754B4CCA}"/>
                  </a:ext>
                </a:extLst>
              </p:cNvPr>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 name="Round Diagonal Corner Rectangle 38">
                <a:extLst>
                  <a:ext uri="{FF2B5EF4-FFF2-40B4-BE49-F238E27FC236}">
                    <a16:creationId xmlns:a16="http://schemas.microsoft.com/office/drawing/2014/main" id="{E4201DDB-37A1-4FA1-8493-C88C6719CF44}"/>
                  </a:ext>
                </a:extLst>
              </p:cNvPr>
              <p:cNvSpPr/>
              <p:nvPr/>
            </p:nvSpPr>
            <p:spPr>
              <a:xfrm flipV="1">
                <a:off x="1224539" y="6322799"/>
                <a:ext cx="1071790" cy="46258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a:extLst>
                  <a:ext uri="{FF2B5EF4-FFF2-40B4-BE49-F238E27FC236}">
                    <a16:creationId xmlns:a16="http://schemas.microsoft.com/office/drawing/2014/main" id="{B33CFC70-E837-4473-8096-738370639472}"/>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10" name="Picture 9">
            <a:extLst>
              <a:ext uri="{FF2B5EF4-FFF2-40B4-BE49-F238E27FC236}">
                <a16:creationId xmlns:a16="http://schemas.microsoft.com/office/drawing/2014/main" id="{3B2FC6DB-DDA0-461C-AB24-2D48ECF490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84592" y="2806182"/>
            <a:ext cx="17142518" cy="8520052"/>
          </a:xfrm>
          <a:prstGeom prst="rect">
            <a:avLst/>
          </a:prstGeom>
          <a:noFill/>
          <a:ln>
            <a:noFill/>
          </a:ln>
        </p:spPr>
      </p:pic>
      <p:sp>
        <p:nvSpPr>
          <p:cNvPr id="11" name="TextBox 10">
            <a:extLst>
              <a:ext uri="{FF2B5EF4-FFF2-40B4-BE49-F238E27FC236}">
                <a16:creationId xmlns:a16="http://schemas.microsoft.com/office/drawing/2014/main" id="{B99DA0EB-D250-484E-9724-37C1965BCAD7}"/>
              </a:ext>
            </a:extLst>
          </p:cNvPr>
          <p:cNvSpPr txBox="1"/>
          <p:nvPr/>
        </p:nvSpPr>
        <p:spPr>
          <a:xfrm>
            <a:off x="762001" y="11582400"/>
            <a:ext cx="22323064" cy="1569660"/>
          </a:xfrm>
          <a:prstGeom prst="rect">
            <a:avLst/>
          </a:prstGeom>
          <a:noFill/>
        </p:spPr>
        <p:txBody>
          <a:bodyPr wrap="square" rtlCol="0">
            <a:spAutoFit/>
          </a:bodyPr>
          <a:lstStyle/>
          <a:p>
            <a:r>
              <a:rPr lang="en-US" sz="4800" b="1" dirty="0" err="1"/>
              <a:t>Vậy</a:t>
            </a:r>
            <a:r>
              <a:rPr lang="en-US" sz="4800" b="1" dirty="0"/>
              <a:t> </a:t>
            </a:r>
            <a:r>
              <a:rPr lang="en-US" sz="4800" b="1" dirty="0" err="1"/>
              <a:t>có</a:t>
            </a:r>
            <a:r>
              <a:rPr lang="en-US" sz="4800" b="1" dirty="0"/>
              <a:t> 6 </a:t>
            </a:r>
            <a:r>
              <a:rPr lang="en-US" sz="4800" b="1" dirty="0" err="1"/>
              <a:t>cách</a:t>
            </a:r>
            <a:r>
              <a:rPr lang="en-US" sz="4800" b="1" dirty="0"/>
              <a:t> </a:t>
            </a:r>
            <a:r>
              <a:rPr lang="en-US" sz="4800" b="1" dirty="0" err="1"/>
              <a:t>chọn</a:t>
            </a:r>
            <a:r>
              <a:rPr lang="en-US" sz="4800" b="1" dirty="0"/>
              <a:t> </a:t>
            </a:r>
            <a:r>
              <a:rPr lang="en-US" sz="4800" b="1" dirty="0" err="1"/>
              <a:t>lựa</a:t>
            </a:r>
            <a:r>
              <a:rPr lang="en-US" sz="4800" b="1" dirty="0"/>
              <a:t> </a:t>
            </a:r>
            <a:r>
              <a:rPr lang="en-US" sz="4800" b="1" dirty="0" err="1"/>
              <a:t>chọn</a:t>
            </a:r>
            <a:r>
              <a:rPr lang="en-US" sz="4800" b="1" dirty="0"/>
              <a:t> </a:t>
            </a:r>
            <a:r>
              <a:rPr lang="en-US" sz="4800" b="1" dirty="0" err="1"/>
              <a:t>phương</a:t>
            </a:r>
            <a:r>
              <a:rPr lang="en-US" sz="4800" b="1" dirty="0"/>
              <a:t> </a:t>
            </a:r>
            <a:r>
              <a:rPr lang="en-US" sz="4800" b="1" dirty="0" err="1"/>
              <a:t>tiện</a:t>
            </a:r>
            <a:r>
              <a:rPr lang="en-US" sz="4800" b="1" dirty="0"/>
              <a:t> </a:t>
            </a:r>
            <a:r>
              <a:rPr lang="en-US" sz="4800" b="1" dirty="0" err="1"/>
              <a:t>để</a:t>
            </a:r>
            <a:r>
              <a:rPr lang="en-US" sz="4800" b="1" dirty="0"/>
              <a:t> </a:t>
            </a:r>
            <a:r>
              <a:rPr lang="en-US" sz="4800" b="1" dirty="0" err="1"/>
              <a:t>đi</a:t>
            </a:r>
            <a:r>
              <a:rPr lang="en-US" sz="4800" b="1" dirty="0"/>
              <a:t> </a:t>
            </a:r>
            <a:r>
              <a:rPr lang="en-US" sz="4800" b="1" dirty="0" err="1"/>
              <a:t>từ</a:t>
            </a:r>
            <a:r>
              <a:rPr lang="en-US" sz="4800" b="1" dirty="0"/>
              <a:t> </a:t>
            </a:r>
            <a:r>
              <a:rPr lang="en-US" sz="4800" b="1" dirty="0" err="1"/>
              <a:t>Lào</a:t>
            </a:r>
            <a:r>
              <a:rPr lang="en-US" sz="4800" b="1" dirty="0"/>
              <a:t> Cai </a:t>
            </a:r>
            <a:r>
              <a:rPr lang="en-US" sz="4800" b="1" dirty="0" err="1"/>
              <a:t>đến</a:t>
            </a:r>
            <a:r>
              <a:rPr lang="en-US" sz="4800" b="1" dirty="0"/>
              <a:t> </a:t>
            </a:r>
            <a:r>
              <a:rPr lang="en-US" sz="4800" b="1" dirty="0" err="1"/>
              <a:t>Thành</a:t>
            </a:r>
            <a:r>
              <a:rPr lang="en-US" sz="4800" b="1" dirty="0"/>
              <a:t> </a:t>
            </a:r>
            <a:r>
              <a:rPr lang="en-US" sz="4800" b="1" dirty="0" err="1"/>
              <a:t>phố</a:t>
            </a:r>
            <a:r>
              <a:rPr lang="en-US" sz="4800" b="1" dirty="0"/>
              <a:t> </a:t>
            </a:r>
            <a:r>
              <a:rPr lang="en-US" sz="4800" b="1" dirty="0" err="1"/>
              <a:t>Hồ</a:t>
            </a:r>
            <a:r>
              <a:rPr lang="en-US" sz="4800" b="1" dirty="0"/>
              <a:t> </a:t>
            </a:r>
            <a:r>
              <a:rPr lang="en-US" sz="4800" b="1" dirty="0" err="1"/>
              <a:t>Chí</a:t>
            </a:r>
            <a:r>
              <a:rPr lang="en-US" sz="4800" b="1" dirty="0"/>
              <a:t> Minh, qua </a:t>
            </a:r>
            <a:r>
              <a:rPr lang="en-US" sz="4800" b="1" dirty="0" err="1"/>
              <a:t>Hà</a:t>
            </a:r>
            <a:r>
              <a:rPr lang="en-US" sz="4800" b="1" dirty="0"/>
              <a:t> </a:t>
            </a:r>
            <a:r>
              <a:rPr lang="en-US" sz="4800" b="1" dirty="0" err="1"/>
              <a:t>nội</a:t>
            </a:r>
            <a:r>
              <a:rPr lang="en-US" sz="4800" b="1" dirty="0"/>
              <a:t>.</a:t>
            </a:r>
          </a:p>
        </p:txBody>
      </p:sp>
    </p:spTree>
    <p:extLst>
      <p:ext uri="{BB962C8B-B14F-4D97-AF65-F5344CB8AC3E}">
        <p14:creationId xmlns:p14="http://schemas.microsoft.com/office/powerpoint/2010/main" val="318114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53796A5A-EE14-49FF-A523-9EC574614AE5}"/>
              </a:ext>
            </a:extLst>
          </p:cNvPr>
          <p:cNvSpPr/>
          <p:nvPr/>
        </p:nvSpPr>
        <p:spPr>
          <a:xfrm>
            <a:off x="1040376" y="7010400"/>
            <a:ext cx="21972024" cy="254774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54"/>
          <p:cNvGrpSpPr/>
          <p:nvPr/>
        </p:nvGrpSpPr>
        <p:grpSpPr>
          <a:xfrm>
            <a:off x="865285" y="2390122"/>
            <a:ext cx="22106109" cy="3766610"/>
            <a:chOff x="1268078" y="3405486"/>
            <a:chExt cx="22106109" cy="3810000"/>
          </a:xfrm>
        </p:grpSpPr>
        <p:sp>
          <p:nvSpPr>
            <p:cNvPr id="95" name="Rounded Rectangle 94"/>
            <p:cNvSpPr/>
            <p:nvPr/>
          </p:nvSpPr>
          <p:spPr>
            <a:xfrm>
              <a:off x="1532360" y="3579402"/>
              <a:ext cx="21841827" cy="3636084"/>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6" name="Group 67"/>
            <p:cNvGrpSpPr/>
            <p:nvPr/>
          </p:nvGrpSpPr>
          <p:grpSpPr>
            <a:xfrm>
              <a:off x="1268078" y="3405486"/>
              <a:ext cx="4011439" cy="1218135"/>
              <a:chOff x="1311958" y="3405486"/>
              <a:chExt cx="4011439" cy="1218135"/>
            </a:xfrm>
          </p:grpSpPr>
          <p:sp>
            <p:nvSpPr>
              <p:cNvPr id="97" name="Freeform 20"/>
              <p:cNvSpPr>
                <a:spLocks/>
              </p:cNvSpPr>
              <p:nvPr/>
            </p:nvSpPr>
            <p:spPr bwMode="auto">
              <a:xfrm rot="5400000">
                <a:off x="3038648" y="2553820"/>
                <a:ext cx="793395" cy="272533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TextBox 97"/>
              <p:cNvSpPr txBox="1"/>
              <p:nvPr/>
            </p:nvSpPr>
            <p:spPr>
              <a:xfrm>
                <a:off x="2072097" y="3527165"/>
                <a:ext cx="3251300" cy="1096456"/>
              </a:xfrm>
              <a:prstGeom prst="rect">
                <a:avLst/>
              </a:prstGeom>
              <a:noFill/>
            </p:spPr>
            <p:txBody>
              <a:bodyPr wrap="square" rtlCol="0">
                <a:spAutoFit/>
              </a:bodyPr>
              <a:lstStyle/>
              <a:p>
                <a:r>
                  <a:rPr lang="vi-VN" sz="4800" b="1" dirty="0">
                    <a:solidFill>
                      <a:prstClr val="white"/>
                    </a:solidFill>
                    <a:latin typeface="Tahoma" pitchFamily="34" charset="0"/>
                    <a:ea typeface="Tahoma" pitchFamily="34" charset="0"/>
                    <a:cs typeface="Tahoma" pitchFamily="34" charset="0"/>
                  </a:rPr>
                  <a:t>Câu hỏi</a:t>
                </a:r>
                <a:endParaRPr lang="en-US" sz="4800" b="1" dirty="0">
                  <a:solidFill>
                    <a:prstClr val="white"/>
                  </a:solidFill>
                  <a:latin typeface="Tahoma" pitchFamily="34" charset="0"/>
                  <a:ea typeface="Tahoma" pitchFamily="34" charset="0"/>
                  <a:cs typeface="Tahoma" pitchFamily="34" charset="0"/>
                </a:endParaRPr>
              </a:p>
            </p:txBody>
          </p:sp>
          <p:grpSp>
            <p:nvGrpSpPr>
              <p:cNvPr id="99" name="Group 70"/>
              <p:cNvGrpSpPr/>
              <p:nvPr/>
            </p:nvGrpSpPr>
            <p:grpSpPr>
              <a:xfrm>
                <a:off x="1311958" y="3405486"/>
                <a:ext cx="950173" cy="940513"/>
                <a:chOff x="1311958" y="3405486"/>
                <a:chExt cx="950173" cy="940513"/>
              </a:xfrm>
            </p:grpSpPr>
            <p:sp>
              <p:nvSpPr>
                <p:cNvPr id="100" name="Rectangle 99"/>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grpSp>
      </p:grpSp>
      <p:sp>
        <p:nvSpPr>
          <p:cNvPr id="44" name="TextBox 43"/>
          <p:cNvSpPr txBox="1"/>
          <p:nvPr/>
        </p:nvSpPr>
        <p:spPr>
          <a:xfrm>
            <a:off x="1162143" y="1982116"/>
            <a:ext cx="184731" cy="754053"/>
          </a:xfrm>
          <a:prstGeom prst="rect">
            <a:avLst/>
          </a:prstGeom>
          <a:noFill/>
        </p:spPr>
        <p:txBody>
          <a:bodyPr wrap="none" rtlCol="0">
            <a:spAutoFit/>
          </a:bodyPr>
          <a:lstStyle/>
          <a:p>
            <a:endParaRPr lang="en-US" b="1" dirty="0">
              <a:solidFill>
                <a:prstClr val="white"/>
              </a:solidFill>
              <a:latin typeface="Tahoma" pitchFamily="34" charset="0"/>
              <a:ea typeface="Tahoma" pitchFamily="34" charset="0"/>
              <a:cs typeface="Tahoma" pitchFamily="34" charset="0"/>
            </a:endParaRPr>
          </a:p>
        </p:txBody>
      </p:sp>
      <p:sp>
        <p:nvSpPr>
          <p:cNvPr id="84" name="TextBox 83"/>
          <p:cNvSpPr txBox="1"/>
          <p:nvPr/>
        </p:nvSpPr>
        <p:spPr>
          <a:xfrm>
            <a:off x="4876725" y="3175337"/>
            <a:ext cx="18155866" cy="1446550"/>
          </a:xfrm>
          <a:prstGeom prst="rect">
            <a:avLst/>
          </a:prstGeom>
          <a:noFill/>
        </p:spPr>
        <p:txBody>
          <a:bodyPr wrap="square" rtlCol="0">
            <a:spAutoFit/>
          </a:bodyPr>
          <a:lstStyle/>
          <a:p>
            <a:r>
              <a:rPr lang="pt-BR" sz="8800" b="1" dirty="0">
                <a:solidFill>
                  <a:srgbClr val="FF0000"/>
                </a:solidFill>
              </a:rPr>
              <a:t>Phân biệt quy tắc cộng, quy tắc nhân</a:t>
            </a:r>
            <a:endParaRPr lang="vi-VN" sz="8800" b="1" dirty="0">
              <a:solidFill>
                <a:srgbClr val="FF0000"/>
              </a:solidFill>
              <a:latin typeface="Tahoma" pitchFamily="34" charset="0"/>
              <a:ea typeface="Tahoma" pitchFamily="34" charset="0"/>
              <a:cs typeface="Tahoma" pitchFamily="34" charset="0"/>
            </a:endParaRPr>
          </a:p>
        </p:txBody>
      </p:sp>
      <p:sp>
        <p:nvSpPr>
          <p:cNvPr id="91" name="TextBox 90"/>
          <p:cNvSpPr txBox="1"/>
          <p:nvPr/>
        </p:nvSpPr>
        <p:spPr>
          <a:xfrm>
            <a:off x="1930298" y="6639077"/>
            <a:ext cx="19802849" cy="2840136"/>
          </a:xfrm>
          <a:prstGeom prst="rect">
            <a:avLst/>
          </a:prstGeom>
          <a:noFill/>
        </p:spPr>
        <p:txBody>
          <a:bodyPr wrap="square" rtlCol="0">
            <a:spAutoFit/>
          </a:bodyPr>
          <a:lstStyle/>
          <a:p>
            <a:pPr>
              <a:lnSpc>
                <a:spcPct val="200000"/>
              </a:lnSpc>
            </a:pPr>
            <a:r>
              <a:rPr lang="en-US" sz="4800" b="1" dirty="0" err="1">
                <a:solidFill>
                  <a:schemeClr val="accent5">
                    <a:lumMod val="50000"/>
                  </a:schemeClr>
                </a:solidFill>
              </a:rPr>
              <a:t>Quy</a:t>
            </a:r>
            <a:r>
              <a:rPr lang="en-US" sz="4800" b="1" dirty="0">
                <a:solidFill>
                  <a:schemeClr val="accent5">
                    <a:lumMod val="50000"/>
                  </a:schemeClr>
                </a:solidFill>
              </a:rPr>
              <a:t> </a:t>
            </a:r>
            <a:r>
              <a:rPr lang="en-US" sz="4800" b="1" dirty="0" err="1">
                <a:solidFill>
                  <a:schemeClr val="accent5">
                    <a:lumMod val="50000"/>
                  </a:schemeClr>
                </a:solidFill>
              </a:rPr>
              <a:t>tắc</a:t>
            </a:r>
            <a:r>
              <a:rPr lang="en-US" sz="4800" b="1" dirty="0">
                <a:solidFill>
                  <a:schemeClr val="accent5">
                    <a:lumMod val="50000"/>
                  </a:schemeClr>
                </a:solidFill>
              </a:rPr>
              <a:t> </a:t>
            </a:r>
            <a:r>
              <a:rPr lang="en-US" sz="4800" b="1" dirty="0" err="1">
                <a:solidFill>
                  <a:schemeClr val="accent5">
                    <a:lumMod val="50000"/>
                  </a:schemeClr>
                </a:solidFill>
              </a:rPr>
              <a:t>cộng</a:t>
            </a:r>
            <a:r>
              <a:rPr lang="en-US" sz="4800" b="1" dirty="0">
                <a:solidFill>
                  <a:schemeClr val="accent5">
                    <a:lumMod val="50000"/>
                  </a:schemeClr>
                </a:solidFill>
              </a:rPr>
              <a:t>: </a:t>
            </a:r>
            <a:r>
              <a:rPr lang="en-US" sz="4800" b="1" dirty="0" err="1">
                <a:solidFill>
                  <a:schemeClr val="accent5">
                    <a:lumMod val="50000"/>
                  </a:schemeClr>
                </a:solidFill>
              </a:rPr>
              <a:t>Một</a:t>
            </a:r>
            <a:r>
              <a:rPr lang="en-US" sz="4800" b="1" dirty="0">
                <a:solidFill>
                  <a:schemeClr val="accent5">
                    <a:lumMod val="50000"/>
                  </a:schemeClr>
                </a:solidFill>
              </a:rPr>
              <a:t> </a:t>
            </a:r>
            <a:r>
              <a:rPr lang="en-US" sz="4800" b="1" dirty="0" err="1">
                <a:solidFill>
                  <a:schemeClr val="accent5">
                    <a:lumMod val="50000"/>
                  </a:schemeClr>
                </a:solidFill>
              </a:rPr>
              <a:t>công</a:t>
            </a:r>
            <a:r>
              <a:rPr lang="en-US" sz="4800" b="1" dirty="0">
                <a:solidFill>
                  <a:schemeClr val="accent5">
                    <a:lumMod val="50000"/>
                  </a:schemeClr>
                </a:solidFill>
              </a:rPr>
              <a:t> </a:t>
            </a:r>
            <a:r>
              <a:rPr lang="en-US" sz="4800" b="1" dirty="0" err="1">
                <a:solidFill>
                  <a:schemeClr val="accent5">
                    <a:lumMod val="50000"/>
                  </a:schemeClr>
                </a:solidFill>
              </a:rPr>
              <a:t>việc</a:t>
            </a:r>
            <a:r>
              <a:rPr lang="en-US" sz="4800" b="1" dirty="0">
                <a:solidFill>
                  <a:schemeClr val="accent5">
                    <a:lumMod val="50000"/>
                  </a:schemeClr>
                </a:solidFill>
              </a:rPr>
              <a:t> </a:t>
            </a:r>
            <a:r>
              <a:rPr lang="en-US" sz="4800" b="1" dirty="0" err="1">
                <a:solidFill>
                  <a:schemeClr val="accent5">
                    <a:lumMod val="50000"/>
                  </a:schemeClr>
                </a:solidFill>
              </a:rPr>
              <a:t>được</a:t>
            </a:r>
            <a:r>
              <a:rPr lang="en-US" sz="4800" b="1" dirty="0">
                <a:solidFill>
                  <a:schemeClr val="accent5">
                    <a:lumMod val="50000"/>
                  </a:schemeClr>
                </a:solidFill>
              </a:rPr>
              <a:t> </a:t>
            </a:r>
            <a:r>
              <a:rPr lang="en-US" sz="4800" b="1" dirty="0" err="1">
                <a:solidFill>
                  <a:schemeClr val="accent5">
                    <a:lumMod val="50000"/>
                  </a:schemeClr>
                </a:solidFill>
              </a:rPr>
              <a:t>hoàn</a:t>
            </a:r>
            <a:r>
              <a:rPr lang="en-US" sz="4800" b="1" dirty="0">
                <a:solidFill>
                  <a:schemeClr val="accent5">
                    <a:lumMod val="50000"/>
                  </a:schemeClr>
                </a:solidFill>
              </a:rPr>
              <a:t> </a:t>
            </a:r>
            <a:r>
              <a:rPr lang="en-US" sz="4800" b="1" dirty="0" err="1">
                <a:solidFill>
                  <a:schemeClr val="accent5">
                    <a:lumMod val="50000"/>
                  </a:schemeClr>
                </a:solidFill>
              </a:rPr>
              <a:t>thành</a:t>
            </a:r>
            <a:r>
              <a:rPr lang="en-US" sz="4800" b="1" dirty="0">
                <a:solidFill>
                  <a:schemeClr val="accent5">
                    <a:lumMod val="50000"/>
                  </a:schemeClr>
                </a:solidFill>
              </a:rPr>
              <a:t> </a:t>
            </a:r>
            <a:r>
              <a:rPr lang="en-US" sz="4800" b="1" dirty="0" err="1">
                <a:solidFill>
                  <a:schemeClr val="accent5">
                    <a:lumMod val="50000"/>
                  </a:schemeClr>
                </a:solidFill>
              </a:rPr>
              <a:t>bởi</a:t>
            </a:r>
            <a:r>
              <a:rPr lang="en-US" sz="4800" b="1" dirty="0">
                <a:solidFill>
                  <a:schemeClr val="accent5">
                    <a:lumMod val="50000"/>
                  </a:schemeClr>
                </a:solidFill>
              </a:rPr>
              <a:t> </a:t>
            </a:r>
            <a:r>
              <a:rPr lang="en-US" sz="4800" b="1" dirty="0" err="1">
                <a:solidFill>
                  <a:schemeClr val="accent5">
                    <a:lumMod val="50000"/>
                  </a:schemeClr>
                </a:solidFill>
              </a:rPr>
              <a:t>một</a:t>
            </a:r>
            <a:r>
              <a:rPr lang="en-US" sz="4800" b="1" dirty="0">
                <a:solidFill>
                  <a:schemeClr val="accent5">
                    <a:lumMod val="50000"/>
                  </a:schemeClr>
                </a:solidFill>
              </a:rPr>
              <a:t> </a:t>
            </a:r>
            <a:r>
              <a:rPr lang="en-US" sz="4800" b="1" dirty="0" err="1">
                <a:solidFill>
                  <a:schemeClr val="accent5">
                    <a:lumMod val="50000"/>
                  </a:schemeClr>
                </a:solidFill>
              </a:rPr>
              <a:t>trong</a:t>
            </a:r>
            <a:r>
              <a:rPr lang="en-US" sz="4800" b="1" dirty="0">
                <a:solidFill>
                  <a:schemeClr val="accent5">
                    <a:lumMod val="50000"/>
                  </a:schemeClr>
                </a:solidFill>
              </a:rPr>
              <a:t> </a:t>
            </a:r>
            <a:r>
              <a:rPr lang="en-US" sz="4800" b="1" dirty="0" err="1">
                <a:solidFill>
                  <a:schemeClr val="accent5">
                    <a:lumMod val="50000"/>
                  </a:schemeClr>
                </a:solidFill>
              </a:rPr>
              <a:t>hai</a:t>
            </a:r>
            <a:r>
              <a:rPr lang="en-US" sz="4800" b="1" dirty="0">
                <a:solidFill>
                  <a:schemeClr val="accent5">
                    <a:lumMod val="50000"/>
                  </a:schemeClr>
                </a:solidFill>
              </a:rPr>
              <a:t> </a:t>
            </a:r>
            <a:r>
              <a:rPr lang="en-US" sz="4800" b="1" dirty="0" err="1">
                <a:solidFill>
                  <a:schemeClr val="accent5">
                    <a:lumMod val="50000"/>
                  </a:schemeClr>
                </a:solidFill>
              </a:rPr>
              <a:t>hành</a:t>
            </a:r>
            <a:r>
              <a:rPr lang="en-US" sz="4800" b="1" dirty="0">
                <a:solidFill>
                  <a:schemeClr val="accent5">
                    <a:lumMod val="50000"/>
                  </a:schemeClr>
                </a:solidFill>
              </a:rPr>
              <a:t> </a:t>
            </a:r>
            <a:r>
              <a:rPr lang="en-US" sz="4800" b="1" dirty="0" err="1">
                <a:solidFill>
                  <a:schemeClr val="accent5">
                    <a:lumMod val="50000"/>
                  </a:schemeClr>
                </a:solidFill>
              </a:rPr>
              <a:t>động</a:t>
            </a:r>
            <a:r>
              <a:rPr lang="en-US" sz="4800" b="1" dirty="0">
                <a:solidFill>
                  <a:schemeClr val="accent5">
                    <a:lumMod val="50000"/>
                  </a:schemeClr>
                </a:solidFill>
              </a:rPr>
              <a:t>. </a:t>
            </a:r>
          </a:p>
          <a:p>
            <a:pPr>
              <a:lnSpc>
                <a:spcPct val="200000"/>
              </a:lnSpc>
            </a:pPr>
            <a:r>
              <a:rPr lang="en-US" sz="4800" b="1" dirty="0" err="1"/>
              <a:t>Quy</a:t>
            </a:r>
            <a:r>
              <a:rPr lang="en-US" sz="4800" b="1" dirty="0"/>
              <a:t> </a:t>
            </a:r>
            <a:r>
              <a:rPr lang="en-US" sz="4800" b="1" dirty="0" err="1"/>
              <a:t>tắc</a:t>
            </a:r>
            <a:r>
              <a:rPr lang="en-US" sz="4800" b="1" dirty="0"/>
              <a:t> </a:t>
            </a:r>
            <a:r>
              <a:rPr lang="en-US" sz="4800" b="1" dirty="0" err="1"/>
              <a:t>nhân</a:t>
            </a:r>
            <a:r>
              <a:rPr lang="en-US" sz="4800" b="1" dirty="0"/>
              <a:t>: </a:t>
            </a:r>
            <a:r>
              <a:rPr lang="en-US" sz="4800" b="1" dirty="0" err="1"/>
              <a:t>Một</a:t>
            </a:r>
            <a:r>
              <a:rPr lang="en-US" sz="4800" b="1" dirty="0"/>
              <a:t> </a:t>
            </a:r>
            <a:r>
              <a:rPr lang="en-US" sz="4800" b="1" dirty="0" err="1"/>
              <a:t>công</a:t>
            </a:r>
            <a:r>
              <a:rPr lang="en-US" sz="4800" b="1" dirty="0"/>
              <a:t> </a:t>
            </a:r>
            <a:r>
              <a:rPr lang="en-US" sz="4800" b="1" dirty="0" err="1"/>
              <a:t>việc</a:t>
            </a:r>
            <a:r>
              <a:rPr lang="en-US" sz="4800" b="1" dirty="0"/>
              <a:t> </a:t>
            </a:r>
            <a:r>
              <a:rPr lang="en-US" sz="4800" b="1" dirty="0" err="1"/>
              <a:t>được</a:t>
            </a:r>
            <a:r>
              <a:rPr lang="en-US" sz="4800" b="1" dirty="0"/>
              <a:t> </a:t>
            </a:r>
            <a:r>
              <a:rPr lang="en-US" sz="4800" b="1" dirty="0" err="1"/>
              <a:t>hoàn</a:t>
            </a:r>
            <a:r>
              <a:rPr lang="en-US" sz="4800" b="1" dirty="0"/>
              <a:t> </a:t>
            </a:r>
            <a:r>
              <a:rPr lang="en-US" sz="4800" b="1" dirty="0" err="1"/>
              <a:t>thành</a:t>
            </a:r>
            <a:r>
              <a:rPr lang="en-US" sz="4800" b="1" dirty="0"/>
              <a:t> </a:t>
            </a:r>
            <a:r>
              <a:rPr lang="en-US" sz="4800" b="1" dirty="0" err="1"/>
              <a:t>bởi</a:t>
            </a:r>
            <a:r>
              <a:rPr lang="en-US" sz="4800" b="1" dirty="0"/>
              <a:t> </a:t>
            </a:r>
            <a:r>
              <a:rPr lang="en-US" sz="4800" b="1" dirty="0" err="1"/>
              <a:t>hai</a:t>
            </a:r>
            <a:r>
              <a:rPr lang="en-US" sz="4800" b="1" dirty="0"/>
              <a:t> </a:t>
            </a:r>
            <a:r>
              <a:rPr lang="en-US" sz="4800" b="1" dirty="0" err="1"/>
              <a:t>hành</a:t>
            </a:r>
            <a:r>
              <a:rPr lang="en-US" sz="4800" b="1" dirty="0"/>
              <a:t> </a:t>
            </a:r>
            <a:r>
              <a:rPr lang="en-US" sz="4800" b="1" dirty="0" err="1"/>
              <a:t>động</a:t>
            </a:r>
            <a:r>
              <a:rPr lang="en-US" sz="4800" b="1" dirty="0"/>
              <a:t> </a:t>
            </a:r>
            <a:r>
              <a:rPr lang="en-US" sz="4800" b="1" dirty="0" err="1"/>
              <a:t>liên</a:t>
            </a:r>
            <a:r>
              <a:rPr lang="en-US" sz="4800" b="1" dirty="0"/>
              <a:t> </a:t>
            </a:r>
            <a:r>
              <a:rPr lang="en-US" sz="4800" b="1" dirty="0" err="1"/>
              <a:t>tiếp</a:t>
            </a:r>
            <a:r>
              <a:rPr lang="en-US" sz="4800" b="1" dirty="0"/>
              <a:t>.</a:t>
            </a:r>
          </a:p>
        </p:txBody>
      </p:sp>
      <p:sp>
        <p:nvSpPr>
          <p:cNvPr id="2" name="TextBox 1"/>
          <p:cNvSpPr txBox="1"/>
          <p:nvPr/>
        </p:nvSpPr>
        <p:spPr>
          <a:xfrm>
            <a:off x="3514054" y="6156732"/>
            <a:ext cx="1362670"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a:rPr>
              <a:t> </a:t>
            </a:r>
            <a:endParaRPr lang="vi-VN" sz="4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25187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barn(inVertical)">
                                      <p:cBhvr>
                                        <p:cTn id="12" dur="500"/>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1">
                                            <p:txEl>
                                              <p:pRg st="1" end="1"/>
                                            </p:txEl>
                                          </p:spTgt>
                                        </p:tgtEl>
                                        <p:attrNameLst>
                                          <p:attrName>style.visibility</p:attrName>
                                        </p:attrNameLst>
                                      </p:cBhvr>
                                      <p:to>
                                        <p:strVal val="visible"/>
                                      </p:to>
                                    </p:set>
                                    <p:animEffect transition="in" filter="barn(inVertical)">
                                      <p:cBhvr>
                                        <p:cTn id="17" dur="500"/>
                                        <p:tgtEl>
                                          <p:spTgt spid="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2209800"/>
            <a:ext cx="22338016" cy="3451432"/>
            <a:chOff x="721799" y="650985"/>
            <a:chExt cx="22338016" cy="3451432"/>
          </a:xfrm>
        </p:grpSpPr>
        <p:grpSp>
          <p:nvGrpSpPr>
            <p:cNvPr id="52" name="Group 54"/>
            <p:cNvGrpSpPr/>
            <p:nvPr/>
          </p:nvGrpSpPr>
          <p:grpSpPr>
            <a:xfrm>
              <a:off x="721799" y="650985"/>
              <a:ext cx="22106109" cy="3451432"/>
              <a:chOff x="1268078" y="2453396"/>
              <a:chExt cx="22106109" cy="3451432"/>
            </a:xfrm>
          </p:grpSpPr>
          <p:sp>
            <p:nvSpPr>
              <p:cNvPr id="54" name="Rounded Rectangle 53"/>
              <p:cNvSpPr/>
              <p:nvPr/>
            </p:nvSpPr>
            <p:spPr>
              <a:xfrm>
                <a:off x="1483880" y="2453396"/>
                <a:ext cx="21890307" cy="345143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60" cy="940513"/>
                <a:chOff x="1311958" y="3405486"/>
                <a:chExt cx="3090860"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56598"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082704" y="1108185"/>
              <a:ext cx="18977111" cy="2754600"/>
            </a:xfrm>
            <a:prstGeom prst="rect">
              <a:avLst/>
            </a:prstGeom>
            <a:noFill/>
          </p:spPr>
          <p:txBody>
            <a:bodyPr wrap="square" rtlCol="0">
              <a:spAutoFit/>
            </a:bodyPr>
            <a:lstStyle/>
            <a:p>
              <a:r>
                <a:rPr lang="pt-BR" sz="4400" b="1" u="sng" dirty="0">
                  <a:solidFill>
                    <a:srgbClr val="FF0000"/>
                  </a:solidFill>
                </a:rPr>
                <a:t>Ví dụ 3</a:t>
              </a:r>
              <a:r>
                <a:rPr lang="pt-BR" sz="4400" b="1" dirty="0"/>
                <a:t>: </a:t>
              </a:r>
              <a:r>
                <a:rPr lang="es-ES" dirty="0" err="1"/>
                <a:t>Trong</a:t>
              </a:r>
              <a:r>
                <a:rPr lang="es-ES" dirty="0"/>
                <a:t> </a:t>
              </a:r>
              <a:r>
                <a:rPr lang="es-ES" dirty="0" err="1"/>
                <a:t>hoạt</a:t>
              </a:r>
              <a:r>
                <a:rPr lang="es-ES" dirty="0"/>
                <a:t> </a:t>
              </a:r>
              <a:r>
                <a:rPr lang="es-ES" dirty="0" err="1"/>
                <a:t>động</a:t>
              </a:r>
              <a:r>
                <a:rPr lang="es-ES" dirty="0"/>
                <a:t> 1, </a:t>
              </a:r>
              <a:r>
                <a:rPr lang="es-ES" dirty="0" err="1"/>
                <a:t>nếu</a:t>
              </a:r>
              <a:r>
                <a:rPr lang="es-ES" dirty="0"/>
                <a:t> </a:t>
              </a:r>
              <a:r>
                <a:rPr lang="es-ES" dirty="0" err="1"/>
                <a:t>gia</a:t>
              </a:r>
              <a:r>
                <a:rPr lang="es-ES" dirty="0"/>
                <a:t> </a:t>
              </a:r>
              <a:r>
                <a:rPr lang="es-ES" dirty="0" err="1"/>
                <a:t>đình</a:t>
              </a:r>
              <a:r>
                <a:rPr lang="es-ES" dirty="0"/>
                <a:t> </a:t>
              </a:r>
              <a:r>
                <a:rPr lang="es-ES" dirty="0" err="1"/>
                <a:t>bạn</a:t>
              </a:r>
              <a:r>
                <a:rPr lang="es-ES" dirty="0"/>
                <a:t> </a:t>
              </a:r>
              <a:r>
                <a:rPr lang="es-ES" dirty="0" err="1"/>
                <a:t>Liên</a:t>
              </a:r>
              <a:r>
                <a:rPr lang="es-ES" dirty="0"/>
                <a:t> </a:t>
              </a:r>
              <a:r>
                <a:rPr lang="es-ES" dirty="0" err="1"/>
                <a:t>muốn</a:t>
              </a:r>
              <a:r>
                <a:rPr lang="es-ES" dirty="0"/>
                <a:t> </a:t>
              </a:r>
              <a:r>
                <a:rPr lang="es-ES" dirty="0" err="1"/>
                <a:t>chọn</a:t>
              </a:r>
              <a:r>
                <a:rPr lang="es-ES" dirty="0"/>
                <a:t> </a:t>
              </a:r>
              <a:r>
                <a:rPr lang="es-ES" dirty="0" err="1"/>
                <a:t>một</a:t>
              </a:r>
              <a:r>
                <a:rPr lang="es-ES" dirty="0"/>
                <a:t> </a:t>
              </a:r>
              <a:r>
                <a:rPr lang="es-ES" dirty="0" err="1"/>
                <a:t>địa</a:t>
              </a:r>
              <a:r>
                <a:rPr lang="es-ES" dirty="0"/>
                <a:t> </a:t>
              </a:r>
              <a:r>
                <a:rPr lang="es-ES" dirty="0" err="1"/>
                <a:t>điểm</a:t>
              </a:r>
              <a:r>
                <a:rPr lang="es-ES" dirty="0"/>
                <a:t> </a:t>
              </a:r>
              <a:r>
                <a:rPr lang="es-ES" dirty="0" err="1"/>
                <a:t>tham</a:t>
              </a:r>
              <a:r>
                <a:rPr lang="es-ES" dirty="0"/>
                <a:t> </a:t>
              </a:r>
              <a:r>
                <a:rPr lang="es-ES" dirty="0" err="1"/>
                <a:t>quan</a:t>
              </a:r>
              <a:r>
                <a:rPr lang="es-ES" dirty="0"/>
                <a:t> </a:t>
              </a:r>
              <a:r>
                <a:rPr lang="es-ES" dirty="0" err="1"/>
                <a:t>trong</a:t>
              </a:r>
              <a:r>
                <a:rPr lang="es-ES" dirty="0"/>
                <a:t> </a:t>
              </a:r>
              <a:r>
                <a:rPr lang="es-ES" dirty="0" err="1"/>
                <a:t>chương</a:t>
              </a:r>
              <a:r>
                <a:rPr lang="es-ES" dirty="0"/>
                <a:t> </a:t>
              </a:r>
              <a:r>
                <a:rPr lang="es-ES" dirty="0" err="1"/>
                <a:t>trình</a:t>
              </a:r>
              <a:r>
                <a:rPr lang="es-ES" dirty="0"/>
                <a:t> 1, </a:t>
              </a:r>
              <a:r>
                <a:rPr lang="es-ES" dirty="0" err="1"/>
                <a:t>sau</a:t>
              </a:r>
              <a:r>
                <a:rPr lang="es-ES" dirty="0"/>
                <a:t> </a:t>
              </a:r>
              <a:r>
                <a:rPr lang="es-ES" dirty="0" err="1"/>
                <a:t>đó</a:t>
              </a:r>
              <a:r>
                <a:rPr lang="es-ES" dirty="0"/>
                <a:t> </a:t>
              </a:r>
              <a:r>
                <a:rPr lang="es-ES" dirty="0" err="1"/>
                <a:t>đi</a:t>
              </a:r>
              <a:r>
                <a:rPr lang="es-ES" dirty="0"/>
                <a:t> </a:t>
              </a:r>
              <a:r>
                <a:rPr lang="es-ES" dirty="0" err="1"/>
                <a:t>tham</a:t>
              </a:r>
              <a:r>
                <a:rPr lang="es-ES" dirty="0"/>
                <a:t> </a:t>
              </a:r>
              <a:r>
                <a:rPr lang="es-ES" dirty="0" err="1"/>
                <a:t>quan</a:t>
              </a:r>
              <a:r>
                <a:rPr lang="es-ES" dirty="0"/>
                <a:t> </a:t>
              </a:r>
              <a:r>
                <a:rPr lang="es-ES" dirty="0" err="1"/>
                <a:t>tiếp</a:t>
              </a:r>
              <a:r>
                <a:rPr lang="es-ES" dirty="0"/>
                <a:t> </a:t>
              </a:r>
              <a:r>
                <a:rPr lang="es-ES" dirty="0" err="1"/>
                <a:t>một</a:t>
              </a:r>
              <a:r>
                <a:rPr lang="es-ES" dirty="0"/>
                <a:t> </a:t>
              </a:r>
              <a:r>
                <a:rPr lang="es-ES" dirty="0" err="1"/>
                <a:t>địa</a:t>
              </a:r>
              <a:r>
                <a:rPr lang="es-ES" dirty="0"/>
                <a:t> </a:t>
              </a:r>
              <a:r>
                <a:rPr lang="es-ES" dirty="0" err="1"/>
                <a:t>điểm</a:t>
              </a:r>
              <a:r>
                <a:rPr lang="es-ES" dirty="0"/>
                <a:t> </a:t>
              </a:r>
              <a:r>
                <a:rPr lang="es-ES" dirty="0" err="1"/>
                <a:t>trong</a:t>
              </a:r>
              <a:r>
                <a:rPr lang="es-ES" dirty="0"/>
                <a:t> </a:t>
              </a:r>
              <a:r>
                <a:rPr lang="es-ES" dirty="0" err="1"/>
                <a:t>chương</a:t>
              </a:r>
              <a:r>
                <a:rPr lang="es-ES" dirty="0"/>
                <a:t> </a:t>
              </a:r>
              <a:r>
                <a:rPr lang="es-ES" dirty="0" err="1"/>
                <a:t>trình</a:t>
              </a:r>
              <a:r>
                <a:rPr lang="es-ES" dirty="0"/>
                <a:t> </a:t>
              </a:r>
              <a:r>
                <a:rPr lang="es-ES" dirty="0" err="1"/>
                <a:t>hai</a:t>
              </a:r>
              <a:r>
                <a:rPr lang="es-ES" dirty="0"/>
                <a:t> </a:t>
              </a:r>
              <a:r>
                <a:rPr lang="es-ES" dirty="0" err="1"/>
                <a:t>thì</a:t>
              </a:r>
              <a:r>
                <a:rPr lang="es-ES" dirty="0"/>
                <a:t> </a:t>
              </a:r>
              <a:r>
                <a:rPr lang="es-ES" dirty="0" err="1"/>
                <a:t>có</a:t>
              </a:r>
              <a:r>
                <a:rPr lang="es-ES" dirty="0"/>
                <a:t> </a:t>
              </a:r>
              <a:r>
                <a:rPr lang="es-ES" dirty="0" err="1"/>
                <a:t>bao</a:t>
              </a:r>
              <a:r>
                <a:rPr lang="es-ES" dirty="0"/>
                <a:t> </a:t>
              </a:r>
              <a:r>
                <a:rPr lang="es-ES" dirty="0" err="1"/>
                <a:t>nhiêu</a:t>
              </a:r>
              <a:r>
                <a:rPr lang="es-ES" dirty="0"/>
                <a:t> </a:t>
              </a:r>
              <a:r>
                <a:rPr lang="es-ES" dirty="0" err="1"/>
                <a:t>cách</a:t>
              </a:r>
              <a:r>
                <a:rPr lang="es-ES" dirty="0"/>
                <a:t> </a:t>
              </a:r>
              <a:r>
                <a:rPr lang="es-ES" dirty="0" err="1"/>
                <a:t>chọn</a:t>
              </a:r>
              <a:r>
                <a:rPr lang="es-ES" dirty="0"/>
                <a:t> </a:t>
              </a:r>
              <a:r>
                <a:rPr lang="es-ES" dirty="0" err="1"/>
                <a:t>hai</a:t>
              </a:r>
              <a:r>
                <a:rPr lang="es-ES" dirty="0"/>
                <a:t> </a:t>
              </a:r>
              <a:r>
                <a:rPr lang="es-ES" dirty="0" err="1"/>
                <a:t>địa</a:t>
              </a:r>
              <a:r>
                <a:rPr lang="es-ES" dirty="0"/>
                <a:t> </a:t>
              </a:r>
              <a:r>
                <a:rPr lang="es-ES" dirty="0" err="1"/>
                <a:t>điểm</a:t>
              </a:r>
              <a:r>
                <a:rPr lang="es-ES" dirty="0"/>
                <a:t> </a:t>
              </a:r>
              <a:r>
                <a:rPr lang="es-ES" dirty="0" err="1"/>
                <a:t>trong</a:t>
              </a:r>
              <a:r>
                <a:rPr lang="es-ES" b="1" dirty="0"/>
                <a:t> </a:t>
              </a:r>
              <a:r>
                <a:rPr lang="es-ES" dirty="0"/>
                <a:t>ở </a:t>
              </a:r>
              <a:r>
                <a:rPr lang="es-ES" dirty="0" err="1"/>
                <a:t>hai</a:t>
              </a:r>
              <a:r>
                <a:rPr lang="es-ES" dirty="0"/>
                <a:t> </a:t>
              </a:r>
              <a:r>
                <a:rPr lang="es-ES" dirty="0" err="1"/>
                <a:t>chương</a:t>
              </a:r>
              <a:r>
                <a:rPr lang="es-ES" dirty="0"/>
                <a:t> </a:t>
              </a:r>
              <a:r>
                <a:rPr lang="es-ES" dirty="0" err="1"/>
                <a:t>trình</a:t>
              </a:r>
              <a:r>
                <a:rPr lang="es-ES" dirty="0"/>
                <a:t> </a:t>
              </a:r>
              <a:r>
                <a:rPr lang="es-ES" dirty="0" err="1"/>
                <a:t>khác</a:t>
              </a:r>
              <a:r>
                <a:rPr lang="es-ES" dirty="0"/>
                <a:t> </a:t>
              </a:r>
              <a:r>
                <a:rPr lang="es-ES" dirty="0" err="1"/>
                <a:t>nhau</a:t>
              </a:r>
              <a:r>
                <a:rPr lang="es-ES" dirty="0"/>
                <a:t> </a:t>
              </a:r>
              <a:r>
                <a:rPr lang="es-ES" dirty="0" err="1"/>
                <a:t>để</a:t>
              </a:r>
              <a:r>
                <a:rPr lang="es-ES" dirty="0"/>
                <a:t> </a:t>
              </a:r>
              <a:r>
                <a:rPr lang="es-ES" dirty="0" err="1"/>
                <a:t>tham</a:t>
              </a:r>
              <a:r>
                <a:rPr lang="es-ES" dirty="0"/>
                <a:t> </a:t>
              </a:r>
              <a:r>
                <a:rPr lang="es-ES" dirty="0" err="1"/>
                <a:t>quan</a:t>
              </a:r>
              <a:r>
                <a:rPr lang="es-ES" dirty="0"/>
                <a:t>?</a:t>
              </a:r>
              <a:endParaRPr lang="en-US" sz="4400" b="1" dirty="0"/>
            </a:p>
          </p:txBody>
        </p:sp>
      </p:grpSp>
      <p:sp>
        <p:nvSpPr>
          <p:cNvPr id="88" name="TextBox 87"/>
          <p:cNvSpPr txBox="1"/>
          <p:nvPr/>
        </p:nvSpPr>
        <p:spPr>
          <a:xfrm>
            <a:off x="2167029" y="6118732"/>
            <a:ext cx="20347034" cy="2077492"/>
          </a:xfrm>
          <a:prstGeom prst="rect">
            <a:avLst/>
          </a:prstGeom>
          <a:noFill/>
        </p:spPr>
        <p:txBody>
          <a:bodyPr wrap="square" rtlCol="0">
            <a:spAutoFit/>
          </a:bodyPr>
          <a:lstStyle/>
          <a:p>
            <a:r>
              <a:rPr lang="en-US" dirty="0" err="1"/>
              <a:t>Việc</a:t>
            </a:r>
            <a:r>
              <a:rPr lang="en-US" dirty="0"/>
              <a:t> </a:t>
            </a:r>
            <a:r>
              <a:rPr lang="en-US" dirty="0" err="1"/>
              <a:t>chọn</a:t>
            </a:r>
            <a:r>
              <a:rPr lang="en-US" dirty="0"/>
              <a:t> </a:t>
            </a:r>
            <a:r>
              <a:rPr lang="en-US" dirty="0" err="1"/>
              <a:t>hai</a:t>
            </a:r>
            <a:r>
              <a:rPr lang="en-US" dirty="0"/>
              <a:t> </a:t>
            </a:r>
            <a:r>
              <a:rPr lang="en-US" dirty="0" err="1"/>
              <a:t>địa</a:t>
            </a:r>
            <a:r>
              <a:rPr lang="en-US" dirty="0"/>
              <a:t> </a:t>
            </a:r>
            <a:r>
              <a:rPr lang="en-US" dirty="0" err="1"/>
              <a:t>điểm</a:t>
            </a:r>
            <a:r>
              <a:rPr lang="en-US" dirty="0"/>
              <a:t> ở </a:t>
            </a:r>
            <a:r>
              <a:rPr lang="en-US" dirty="0" err="1"/>
              <a:t>hai</a:t>
            </a:r>
            <a:r>
              <a:rPr lang="en-US" dirty="0"/>
              <a:t> </a:t>
            </a:r>
            <a:r>
              <a:rPr lang="en-US" dirty="0" err="1"/>
              <a:t>chương</a:t>
            </a:r>
            <a:r>
              <a:rPr lang="en-US" dirty="0"/>
              <a:t> </a:t>
            </a:r>
            <a:r>
              <a:rPr lang="en-US" dirty="0" err="1"/>
              <a:t>trình</a:t>
            </a:r>
            <a:r>
              <a:rPr lang="en-US" dirty="0"/>
              <a:t> </a:t>
            </a:r>
            <a:r>
              <a:rPr lang="en-US" dirty="0" err="1"/>
              <a:t>khác</a:t>
            </a:r>
            <a:r>
              <a:rPr lang="en-US" dirty="0"/>
              <a:t> </a:t>
            </a:r>
            <a:r>
              <a:rPr lang="en-US" dirty="0" err="1"/>
              <a:t>nhau</a:t>
            </a:r>
            <a:r>
              <a:rPr lang="en-US" dirty="0"/>
              <a:t> </a:t>
            </a:r>
            <a:r>
              <a:rPr lang="en-US" dirty="0" err="1"/>
              <a:t>để</a:t>
            </a:r>
            <a:r>
              <a:rPr lang="en-US" dirty="0"/>
              <a:t> </a:t>
            </a:r>
            <a:r>
              <a:rPr lang="en-US" dirty="0" err="1"/>
              <a:t>tham</a:t>
            </a:r>
            <a:r>
              <a:rPr lang="en-US" dirty="0"/>
              <a:t> </a:t>
            </a:r>
            <a:r>
              <a:rPr lang="en-US" dirty="0" err="1"/>
              <a:t>quan</a:t>
            </a:r>
            <a:r>
              <a:rPr lang="en-US" dirty="0"/>
              <a:t> </a:t>
            </a:r>
            <a:r>
              <a:rPr lang="en-US" dirty="0" err="1"/>
              <a:t>là</a:t>
            </a:r>
            <a:r>
              <a:rPr lang="en-US" dirty="0"/>
              <a:t> </a:t>
            </a:r>
            <a:r>
              <a:rPr lang="en-US" dirty="0" err="1"/>
              <a:t>thực</a:t>
            </a:r>
            <a:r>
              <a:rPr lang="en-US" dirty="0"/>
              <a:t> </a:t>
            </a:r>
            <a:r>
              <a:rPr lang="en-US" dirty="0" err="1"/>
              <a:t>hiện</a:t>
            </a:r>
            <a:r>
              <a:rPr lang="en-US" dirty="0"/>
              <a:t> </a:t>
            </a:r>
            <a:r>
              <a:rPr lang="en-US" dirty="0" err="1"/>
              <a:t>hai</a:t>
            </a:r>
            <a:r>
              <a:rPr lang="en-US" dirty="0"/>
              <a:t> </a:t>
            </a:r>
            <a:r>
              <a:rPr lang="en-US" dirty="0" err="1"/>
              <a:t>hành</a:t>
            </a:r>
            <a:r>
              <a:rPr lang="en-US" dirty="0"/>
              <a:t> </a:t>
            </a:r>
            <a:r>
              <a:rPr lang="en-US" dirty="0" err="1"/>
              <a:t>động</a:t>
            </a:r>
            <a:r>
              <a:rPr lang="en-US" dirty="0"/>
              <a:t> </a:t>
            </a:r>
            <a:r>
              <a:rPr lang="en-US" dirty="0" err="1"/>
              <a:t>liên</a:t>
            </a:r>
            <a:r>
              <a:rPr lang="en-US" dirty="0"/>
              <a:t> </a:t>
            </a:r>
            <a:r>
              <a:rPr lang="en-US" dirty="0" err="1"/>
              <a:t>tiếp</a:t>
            </a:r>
            <a:r>
              <a:rPr lang="en-US" dirty="0"/>
              <a:t>: </a:t>
            </a:r>
            <a:r>
              <a:rPr lang="en-US" dirty="0" err="1"/>
              <a:t>chọn</a:t>
            </a:r>
            <a:r>
              <a:rPr lang="en-US" dirty="0"/>
              <a:t> </a:t>
            </a:r>
            <a:r>
              <a:rPr lang="en-US" dirty="0" err="1"/>
              <a:t>một</a:t>
            </a:r>
            <a:r>
              <a:rPr lang="en-US" dirty="0"/>
              <a:t> </a:t>
            </a:r>
            <a:r>
              <a:rPr lang="en-US" dirty="0" err="1"/>
              <a:t>địa</a:t>
            </a:r>
            <a:r>
              <a:rPr lang="en-US" dirty="0"/>
              <a:t> </a:t>
            </a:r>
            <a:r>
              <a:rPr lang="en-US" dirty="0" err="1"/>
              <a:t>điểm</a:t>
            </a:r>
            <a:r>
              <a:rPr lang="en-US" dirty="0"/>
              <a:t> </a:t>
            </a:r>
            <a:r>
              <a:rPr lang="en-US" dirty="0" err="1"/>
              <a:t>trong</a:t>
            </a:r>
            <a:r>
              <a:rPr lang="en-US" dirty="0"/>
              <a:t> </a:t>
            </a:r>
            <a:r>
              <a:rPr lang="en-US" dirty="0" err="1"/>
              <a:t>chương</a:t>
            </a:r>
            <a:r>
              <a:rPr lang="en-US" dirty="0"/>
              <a:t> </a:t>
            </a:r>
            <a:r>
              <a:rPr lang="en-US" dirty="0" err="1"/>
              <a:t>trình</a:t>
            </a:r>
            <a:r>
              <a:rPr lang="en-US" dirty="0"/>
              <a:t> 1, </a:t>
            </a:r>
            <a:r>
              <a:rPr lang="en-US" dirty="0" err="1"/>
              <a:t>sau</a:t>
            </a:r>
            <a:r>
              <a:rPr lang="en-US" dirty="0"/>
              <a:t> </a:t>
            </a:r>
            <a:r>
              <a:rPr lang="en-US" dirty="0" err="1"/>
              <a:t>đó</a:t>
            </a:r>
            <a:r>
              <a:rPr lang="en-US" dirty="0"/>
              <a:t> </a:t>
            </a:r>
            <a:r>
              <a:rPr lang="en-US" dirty="0" err="1"/>
              <a:t>chọn</a:t>
            </a:r>
            <a:r>
              <a:rPr lang="en-US" dirty="0"/>
              <a:t> </a:t>
            </a:r>
            <a:r>
              <a:rPr lang="en-US" dirty="0" err="1"/>
              <a:t>một</a:t>
            </a:r>
            <a:r>
              <a:rPr lang="en-US" dirty="0"/>
              <a:t> </a:t>
            </a:r>
            <a:r>
              <a:rPr lang="en-US" dirty="0" err="1"/>
              <a:t>địa</a:t>
            </a:r>
            <a:r>
              <a:rPr lang="en-US" dirty="0"/>
              <a:t> </a:t>
            </a:r>
            <a:r>
              <a:rPr lang="en-US" dirty="0" err="1"/>
              <a:t>điểm</a:t>
            </a:r>
            <a:r>
              <a:rPr lang="en-US" dirty="0"/>
              <a:t> </a:t>
            </a:r>
            <a:r>
              <a:rPr lang="en-US" dirty="0" err="1"/>
              <a:t>trong</a:t>
            </a:r>
            <a:r>
              <a:rPr lang="en-US" dirty="0"/>
              <a:t> </a:t>
            </a:r>
            <a:r>
              <a:rPr lang="en-US" dirty="0" err="1"/>
              <a:t>chương</a:t>
            </a:r>
            <a:r>
              <a:rPr lang="en-US" dirty="0"/>
              <a:t> </a:t>
            </a:r>
            <a:r>
              <a:rPr lang="en-US" dirty="0" err="1"/>
              <a:t>trình</a:t>
            </a:r>
            <a:r>
              <a:rPr lang="en-US" dirty="0"/>
              <a:t> 2</a:t>
            </a:r>
            <a:endParaRPr lang="en-US" b="1" dirty="0"/>
          </a:p>
        </p:txBody>
      </p:sp>
      <p:sp>
        <p:nvSpPr>
          <p:cNvPr id="90" name="TextBox 89"/>
          <p:cNvSpPr txBox="1"/>
          <p:nvPr/>
        </p:nvSpPr>
        <p:spPr>
          <a:xfrm>
            <a:off x="2167029" y="8653724"/>
            <a:ext cx="20347034" cy="754053"/>
          </a:xfrm>
          <a:prstGeom prst="rect">
            <a:avLst/>
          </a:prstGeom>
          <a:noFill/>
        </p:spPr>
        <p:txBody>
          <a:bodyPr wrap="square" rtlCol="0">
            <a:spAutoFit/>
          </a:bodyPr>
          <a:lstStyle/>
          <a:p>
            <a:r>
              <a:rPr lang="en-US" b="1" dirty="0"/>
              <a:t>+ </a:t>
            </a:r>
            <a:r>
              <a:rPr lang="en-US" dirty="0" err="1"/>
              <a:t>Có</a:t>
            </a:r>
            <a:r>
              <a:rPr lang="en-US" dirty="0"/>
              <a:t> 4 </a:t>
            </a:r>
            <a:r>
              <a:rPr lang="en-US" dirty="0" err="1"/>
              <a:t>cách</a:t>
            </a:r>
            <a:r>
              <a:rPr lang="en-US" dirty="0"/>
              <a:t> </a:t>
            </a:r>
            <a:r>
              <a:rPr lang="en-US" dirty="0" err="1"/>
              <a:t>chọn</a:t>
            </a:r>
            <a:r>
              <a:rPr lang="en-US" dirty="0"/>
              <a:t> </a:t>
            </a:r>
            <a:r>
              <a:rPr lang="en-US" dirty="0" err="1"/>
              <a:t>địa</a:t>
            </a:r>
            <a:r>
              <a:rPr lang="en-US" dirty="0"/>
              <a:t> </a:t>
            </a:r>
            <a:r>
              <a:rPr lang="en-US" dirty="0" err="1"/>
              <a:t>điểm</a:t>
            </a:r>
            <a:r>
              <a:rPr lang="en-US" dirty="0"/>
              <a:t> </a:t>
            </a:r>
            <a:r>
              <a:rPr lang="en-US" dirty="0" err="1"/>
              <a:t>tham</a:t>
            </a:r>
            <a:r>
              <a:rPr lang="en-US" dirty="0"/>
              <a:t> </a:t>
            </a:r>
            <a:r>
              <a:rPr lang="en-US" dirty="0" err="1"/>
              <a:t>quan</a:t>
            </a:r>
            <a:r>
              <a:rPr lang="en-US" dirty="0"/>
              <a:t> </a:t>
            </a:r>
            <a:r>
              <a:rPr lang="en-US" dirty="0" err="1"/>
              <a:t>trong</a:t>
            </a:r>
            <a:r>
              <a:rPr lang="en-US" dirty="0"/>
              <a:t> </a:t>
            </a:r>
            <a:r>
              <a:rPr lang="en-US" dirty="0" err="1"/>
              <a:t>chương</a:t>
            </a:r>
            <a:r>
              <a:rPr lang="en-US" dirty="0"/>
              <a:t> </a:t>
            </a:r>
            <a:r>
              <a:rPr lang="en-US" dirty="0" err="1"/>
              <a:t>trình</a:t>
            </a:r>
            <a:r>
              <a:rPr lang="en-US" dirty="0"/>
              <a:t> 1.</a:t>
            </a:r>
          </a:p>
        </p:txBody>
      </p:sp>
      <p:sp>
        <p:nvSpPr>
          <p:cNvPr id="94" name="TextBox 93">
            <a:extLst>
              <a:ext uri="{FF2B5EF4-FFF2-40B4-BE49-F238E27FC236}">
                <a16:creationId xmlns:a16="http://schemas.microsoft.com/office/drawing/2014/main" id="{24F6EA51-404D-4B80-B891-26C27B3F1FB7}"/>
              </a:ext>
            </a:extLst>
          </p:cNvPr>
          <p:cNvSpPr txBox="1"/>
          <p:nvPr/>
        </p:nvSpPr>
        <p:spPr>
          <a:xfrm>
            <a:off x="2167029" y="9447969"/>
            <a:ext cx="20347034" cy="1415772"/>
          </a:xfrm>
          <a:prstGeom prst="rect">
            <a:avLst/>
          </a:prstGeom>
          <a:noFill/>
        </p:spPr>
        <p:txBody>
          <a:bodyPr wrap="square" rtlCol="0">
            <a:spAutoFit/>
          </a:bodyPr>
          <a:lstStyle/>
          <a:p>
            <a:r>
              <a:rPr lang="en-US" b="1" dirty="0"/>
              <a:t>+ </a:t>
            </a:r>
            <a:r>
              <a:rPr lang="en-US" dirty="0" err="1"/>
              <a:t>Với</a:t>
            </a:r>
            <a:r>
              <a:rPr lang="en-US" dirty="0"/>
              <a:t> </a:t>
            </a:r>
            <a:r>
              <a:rPr lang="en-US" dirty="0" err="1"/>
              <a:t>mỗi</a:t>
            </a:r>
            <a:r>
              <a:rPr lang="en-US" dirty="0"/>
              <a:t> </a:t>
            </a:r>
            <a:r>
              <a:rPr lang="en-US" dirty="0" err="1"/>
              <a:t>cách</a:t>
            </a:r>
            <a:r>
              <a:rPr lang="en-US" dirty="0"/>
              <a:t> </a:t>
            </a:r>
            <a:r>
              <a:rPr lang="en-US" dirty="0" err="1"/>
              <a:t>chọn</a:t>
            </a:r>
            <a:r>
              <a:rPr lang="en-US" dirty="0"/>
              <a:t> </a:t>
            </a:r>
            <a:r>
              <a:rPr lang="en-US" dirty="0" err="1"/>
              <a:t>một</a:t>
            </a:r>
            <a:r>
              <a:rPr lang="en-US" dirty="0"/>
              <a:t> </a:t>
            </a:r>
            <a:r>
              <a:rPr lang="en-US" dirty="0" err="1"/>
              <a:t>địa</a:t>
            </a:r>
            <a:r>
              <a:rPr lang="en-US" dirty="0"/>
              <a:t> </a:t>
            </a:r>
            <a:r>
              <a:rPr lang="en-US" dirty="0" err="1"/>
              <a:t>điểm</a:t>
            </a:r>
            <a:r>
              <a:rPr lang="en-US" dirty="0"/>
              <a:t> </a:t>
            </a:r>
            <a:r>
              <a:rPr lang="en-US" dirty="0" err="1"/>
              <a:t>tham</a:t>
            </a:r>
            <a:r>
              <a:rPr lang="en-US" dirty="0"/>
              <a:t> </a:t>
            </a:r>
            <a:r>
              <a:rPr lang="en-US" dirty="0" err="1"/>
              <a:t>quan</a:t>
            </a:r>
            <a:r>
              <a:rPr lang="en-US" dirty="0"/>
              <a:t> </a:t>
            </a:r>
            <a:r>
              <a:rPr lang="en-US" dirty="0" err="1"/>
              <a:t>trong</a:t>
            </a:r>
            <a:r>
              <a:rPr lang="en-US" dirty="0"/>
              <a:t> </a:t>
            </a:r>
            <a:r>
              <a:rPr lang="en-US" dirty="0" err="1"/>
              <a:t>chương</a:t>
            </a:r>
            <a:r>
              <a:rPr lang="en-US" dirty="0"/>
              <a:t> </a:t>
            </a:r>
            <a:r>
              <a:rPr lang="en-US" dirty="0" err="1"/>
              <a:t>trình</a:t>
            </a:r>
            <a:r>
              <a:rPr lang="en-US" dirty="0"/>
              <a:t> 1 </a:t>
            </a:r>
            <a:r>
              <a:rPr lang="en-US" dirty="0" err="1"/>
              <a:t>sẽ</a:t>
            </a:r>
            <a:r>
              <a:rPr lang="en-US" dirty="0"/>
              <a:t> </a:t>
            </a:r>
            <a:r>
              <a:rPr lang="en-US" dirty="0" err="1"/>
              <a:t>có</a:t>
            </a:r>
            <a:r>
              <a:rPr lang="en-US" dirty="0"/>
              <a:t> 7cách </a:t>
            </a:r>
            <a:r>
              <a:rPr lang="en-US" dirty="0" err="1"/>
              <a:t>chọn</a:t>
            </a:r>
            <a:r>
              <a:rPr lang="en-US" dirty="0"/>
              <a:t> </a:t>
            </a:r>
            <a:r>
              <a:rPr lang="en-US" dirty="0" err="1"/>
              <a:t>địa</a:t>
            </a:r>
            <a:r>
              <a:rPr lang="en-US" dirty="0"/>
              <a:t> </a:t>
            </a:r>
            <a:r>
              <a:rPr lang="en-US" dirty="0" err="1"/>
              <a:t>điểm</a:t>
            </a:r>
            <a:r>
              <a:rPr lang="en-US" dirty="0"/>
              <a:t> </a:t>
            </a:r>
            <a:r>
              <a:rPr lang="en-US" dirty="0" err="1"/>
              <a:t>tham</a:t>
            </a:r>
            <a:r>
              <a:rPr lang="en-US" dirty="0"/>
              <a:t> </a:t>
            </a:r>
            <a:r>
              <a:rPr lang="en-US" dirty="0" err="1"/>
              <a:t>quan</a:t>
            </a:r>
            <a:r>
              <a:rPr lang="en-US" dirty="0"/>
              <a:t> </a:t>
            </a:r>
            <a:r>
              <a:rPr lang="en-US" dirty="0" err="1"/>
              <a:t>trong</a:t>
            </a:r>
            <a:r>
              <a:rPr lang="en-US" dirty="0"/>
              <a:t> </a:t>
            </a:r>
            <a:r>
              <a:rPr lang="en-US" dirty="0" err="1"/>
              <a:t>chương</a:t>
            </a:r>
            <a:r>
              <a:rPr lang="en-US" dirty="0"/>
              <a:t> </a:t>
            </a:r>
            <a:r>
              <a:rPr lang="en-US" dirty="0" err="1"/>
              <a:t>trình</a:t>
            </a:r>
            <a:r>
              <a:rPr lang="en-US" dirty="0"/>
              <a:t> </a:t>
            </a:r>
            <a:r>
              <a:rPr lang="en-US" dirty="0" err="1"/>
              <a:t>trình</a:t>
            </a:r>
            <a:r>
              <a:rPr lang="en-US" dirty="0"/>
              <a:t> 2</a:t>
            </a:r>
            <a:endParaRPr lang="en-US" sz="4800" b="1" dirty="0"/>
          </a:p>
        </p:txBody>
      </p:sp>
      <p:sp>
        <p:nvSpPr>
          <p:cNvPr id="39" name="TextBox 38">
            <a:extLst>
              <a:ext uri="{FF2B5EF4-FFF2-40B4-BE49-F238E27FC236}">
                <a16:creationId xmlns:a16="http://schemas.microsoft.com/office/drawing/2014/main" id="{54491EA1-2FC2-471B-B6F1-5265999CC593}"/>
              </a:ext>
            </a:extLst>
          </p:cNvPr>
          <p:cNvSpPr txBox="1"/>
          <p:nvPr/>
        </p:nvSpPr>
        <p:spPr>
          <a:xfrm>
            <a:off x="2201664" y="11132403"/>
            <a:ext cx="271293785" cy="769441"/>
          </a:xfrm>
          <a:prstGeom prst="rect">
            <a:avLst/>
          </a:prstGeom>
          <a:noFill/>
        </p:spPr>
        <p:txBody>
          <a:bodyPr wrap="square" rtlCol="0">
            <a:spAutoFit/>
          </a:bodyPr>
          <a:lstStyle/>
          <a:p>
            <a:r>
              <a:rPr lang="en-US" sz="4400" b="1" dirty="0" err="1"/>
              <a:t>Vậy</a:t>
            </a:r>
            <a:r>
              <a:rPr lang="en-US" sz="4400" b="1" dirty="0"/>
              <a:t> có </a:t>
            </a:r>
            <a:r>
              <a:rPr lang="en-US" sz="4400" b="1" dirty="0" err="1"/>
              <a:t>tất</a:t>
            </a:r>
            <a:r>
              <a:rPr lang="en-US" sz="4400" b="1" dirty="0"/>
              <a:t> cả 4.7=28 </a:t>
            </a:r>
            <a:r>
              <a:rPr lang="en-US" sz="4400" b="1" dirty="0" err="1"/>
              <a:t>cách</a:t>
            </a:r>
            <a:r>
              <a:rPr lang="en-US" sz="4400" b="1" dirty="0"/>
              <a:t> </a:t>
            </a:r>
            <a:r>
              <a:rPr lang="en-US" sz="4400" b="1" dirty="0" err="1"/>
              <a:t>chọn</a:t>
            </a:r>
            <a:r>
              <a:rPr lang="en-US" sz="4400" b="1" dirty="0"/>
              <a:t> </a:t>
            </a:r>
            <a:r>
              <a:rPr lang="en-US" sz="4400" b="1" dirty="0" err="1"/>
              <a:t>hai</a:t>
            </a:r>
            <a:r>
              <a:rPr lang="en-US" sz="4400" b="1" dirty="0"/>
              <a:t> </a:t>
            </a:r>
            <a:r>
              <a:rPr lang="en-US" sz="4400" b="1" dirty="0" err="1"/>
              <a:t>địa</a:t>
            </a:r>
            <a:r>
              <a:rPr lang="en-US" sz="4400" b="1" dirty="0"/>
              <a:t> </a:t>
            </a:r>
            <a:r>
              <a:rPr lang="en-US" sz="4400" b="1" dirty="0" err="1"/>
              <a:t>điểm</a:t>
            </a:r>
            <a:r>
              <a:rPr lang="en-US" sz="4400" b="1" dirty="0"/>
              <a:t> </a:t>
            </a:r>
            <a:r>
              <a:rPr lang="en-US" sz="4400" b="1" dirty="0" err="1"/>
              <a:t>tham</a:t>
            </a:r>
            <a:r>
              <a:rPr lang="en-US" sz="4400" b="1" dirty="0"/>
              <a:t> </a:t>
            </a:r>
            <a:r>
              <a:rPr lang="en-US" sz="4400" b="1" dirty="0" err="1"/>
              <a:t>quan</a:t>
            </a:r>
            <a:r>
              <a:rPr lang="en-US" sz="4400" b="1" dirty="0"/>
              <a:t> ở </a:t>
            </a:r>
            <a:r>
              <a:rPr lang="en-US" sz="4400" b="1" dirty="0" err="1"/>
              <a:t>hai</a:t>
            </a:r>
            <a:r>
              <a:rPr lang="en-US" sz="4400" b="1" dirty="0"/>
              <a:t> </a:t>
            </a:r>
            <a:r>
              <a:rPr lang="en-US" sz="4400" b="1" dirty="0" err="1"/>
              <a:t>chương</a:t>
            </a:r>
            <a:r>
              <a:rPr lang="en-US" sz="4400" b="1" dirty="0"/>
              <a:t> </a:t>
            </a:r>
            <a:r>
              <a:rPr lang="en-US" sz="4400" b="1" dirty="0" err="1"/>
              <a:t>trình</a:t>
            </a:r>
            <a:r>
              <a:rPr lang="en-US" sz="4400" b="1" dirty="0"/>
              <a:t> </a:t>
            </a:r>
            <a:r>
              <a:rPr lang="en-US" sz="4400" b="1" dirty="0" err="1"/>
              <a:t>khác</a:t>
            </a:r>
            <a:r>
              <a:rPr lang="en-US" sz="4400" b="1" dirty="0"/>
              <a:t> </a:t>
            </a:r>
            <a:r>
              <a:rPr lang="en-US" sz="4400" b="1" dirty="0" err="1"/>
              <a:t>nhau</a:t>
            </a:r>
            <a:endParaRPr lang="en-US" sz="4400" b="1" dirty="0"/>
          </a:p>
        </p:txBody>
      </p:sp>
      <p:sp>
        <p:nvSpPr>
          <p:cNvPr id="8" name="Rectangle 8">
            <a:extLst>
              <a:ext uri="{FF2B5EF4-FFF2-40B4-BE49-F238E27FC236}">
                <a16:creationId xmlns:a16="http://schemas.microsoft.com/office/drawing/2014/main" id="{3D64CB15-234B-483C-9DB7-5B7DF265C380}"/>
              </a:ext>
            </a:extLst>
          </p:cNvPr>
          <p:cNvSpPr>
            <a:spLocks noChangeArrowheads="1"/>
          </p:cNvSpPr>
          <p:nvPr/>
        </p:nvSpPr>
        <p:spPr bwMode="auto">
          <a:xfrm>
            <a:off x="-1" y="42438"/>
            <a:ext cx="325120001"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Vậy có tất cả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C7E30B80-AD18-4484-86DE-1B456431F82D}"/>
              </a:ext>
            </a:extLst>
          </p:cNvPr>
          <p:cNvSpPr>
            <a:spLocks noChangeArrowheads="1"/>
          </p:cNvSpPr>
          <p:nvPr/>
        </p:nvSpPr>
        <p:spPr bwMode="auto">
          <a:xfrm>
            <a:off x="-1" y="243518"/>
            <a:ext cx="32512000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 chọn hai địa điểm tham quan ở hai chương trình khác nhau.</a:t>
            </a:r>
            <a:r>
              <a:rPr kumimoji="0" lang="en-US" altLang="en-US" sz="22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71464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barn(inVertical)">
                                      <p:cBhvr>
                                        <p:cTn id="17" dur="500"/>
                                        <p:tgtEl>
                                          <p:spTgt spid="9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4"/>
                                        </p:tgtEl>
                                        <p:attrNameLst>
                                          <p:attrName>style.visibility</p:attrName>
                                        </p:attrNameLst>
                                      </p:cBhvr>
                                      <p:to>
                                        <p:strVal val="visible"/>
                                      </p:to>
                                    </p:set>
                                    <p:animEffect transition="in" filter="barn(inVertical)">
                                      <p:cBhvr>
                                        <p:cTn id="22" dur="500"/>
                                        <p:tgtEl>
                                          <p:spTgt spid="9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0" grpId="0"/>
      <p:bldP spid="94"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1082675" y="1913523"/>
              <a:ext cx="716863" cy="754051"/>
            </a:xfrm>
            <a:prstGeom prst="rect">
              <a:avLst/>
            </a:prstGeom>
            <a:noFill/>
          </p:spPr>
          <p:txBody>
            <a:bodyPr wrap="none" rtlCol="0">
              <a:spAutoFit/>
            </a:bodyPr>
            <a:lstStyle/>
            <a:p>
              <a:r>
                <a:rPr lang="en-US" b="1" dirty="0">
                  <a:solidFill>
                    <a:schemeClr val="bg1"/>
                  </a:solidFill>
                  <a:latin typeface="Tahoma" pitchFamily="34" charset="0"/>
                  <a:ea typeface="Tahoma" pitchFamily="34" charset="0"/>
                  <a:cs typeface="Tahoma" pitchFamily="34" charset="0"/>
                </a:rPr>
                <a:t>II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TẮC NHÂN</a:t>
              </a:r>
            </a:p>
          </p:txBody>
        </p:sp>
      </p:grpSp>
      <p:sp>
        <p:nvSpPr>
          <p:cNvPr id="5" name="Rectangle 3">
            <a:extLst>
              <a:ext uri="{FF2B5EF4-FFF2-40B4-BE49-F238E27FC236}">
                <a16:creationId xmlns:a16="http://schemas.microsoft.com/office/drawing/2014/main" id="{EC4F5FC3-645C-43D7-B789-458AF671A0C6}"/>
              </a:ext>
            </a:extLst>
          </p:cNvPr>
          <p:cNvSpPr>
            <a:spLocks noChangeArrowheads="1"/>
          </p:cNvSpPr>
          <p:nvPr/>
        </p:nvSpPr>
        <p:spPr bwMode="auto">
          <a:xfrm>
            <a:off x="11558653" y="463406"/>
            <a:ext cx="126669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5B397DC0-AECD-4160-87B1-44D20D374E77}"/>
              </a:ext>
            </a:extLst>
          </p:cNvPr>
          <p:cNvGraphicFramePr>
            <a:graphicFrameLocks noChangeAspect="1"/>
          </p:cNvGraphicFramePr>
          <p:nvPr/>
        </p:nvGraphicFramePr>
        <p:xfrm>
          <a:off x="2419738" y="5053149"/>
          <a:ext cx="2838062" cy="152400"/>
        </p:xfrm>
        <a:graphic>
          <a:graphicData uri="http://schemas.openxmlformats.org/presentationml/2006/ole">
            <mc:AlternateContent xmlns:mc="http://schemas.openxmlformats.org/markup-compatibility/2006">
              <mc:Choice xmlns:v="urn:schemas-microsoft-com:vml" Requires="v">
                <p:oleObj spid="_x0000_s10252" name="Equation" r:id="rId4" imgW="368140" imgH="152334" progId="Equation.DSMT4">
                  <p:embed/>
                </p:oleObj>
              </mc:Choice>
              <mc:Fallback>
                <p:oleObj name="Equation" r:id="rId4" imgW="368140" imgH="152334" progId="Equation.DSMT4">
                  <p:embed/>
                  <p:pic>
                    <p:nvPicPr>
                      <p:cNvPr id="7" name="Object 6">
                        <a:extLst>
                          <a:ext uri="{FF2B5EF4-FFF2-40B4-BE49-F238E27FC236}">
                            <a16:creationId xmlns:a16="http://schemas.microsoft.com/office/drawing/2014/main" id="{5B397DC0-AECD-4160-87B1-44D20D374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738" y="5053149"/>
                        <a:ext cx="2838062" cy="152400"/>
                      </a:xfrm>
                      <a:prstGeom prst="rect">
                        <a:avLst/>
                      </a:prstGeom>
                      <a:noFill/>
                    </p:spPr>
                  </p:pic>
                </p:oleObj>
              </mc:Fallback>
            </mc:AlternateContent>
          </a:graphicData>
        </a:graphic>
      </p:graphicFrame>
      <p:sp>
        <p:nvSpPr>
          <p:cNvPr id="46" name="TextBox 45">
            <a:extLst>
              <a:ext uri="{FF2B5EF4-FFF2-40B4-BE49-F238E27FC236}">
                <a16:creationId xmlns:a16="http://schemas.microsoft.com/office/drawing/2014/main" id="{A0FAE02B-38F6-4DDC-B259-326FA4D6AF61}"/>
              </a:ext>
            </a:extLst>
          </p:cNvPr>
          <p:cNvSpPr txBox="1"/>
          <p:nvPr/>
        </p:nvSpPr>
        <p:spPr>
          <a:xfrm>
            <a:off x="338521" y="2736169"/>
            <a:ext cx="23214206" cy="4062651"/>
          </a:xfrm>
          <a:prstGeom prst="rect">
            <a:avLst/>
          </a:prstGeom>
          <a:solidFill>
            <a:srgbClr val="FFCCFF"/>
          </a:solidFill>
        </p:spPr>
        <p:txBody>
          <a:bodyPr wrap="square" rtlCol="0">
            <a:spAutoFit/>
          </a:bodyPr>
          <a:lstStyle/>
          <a:p>
            <a:endParaRPr lang="en-US" b="1" dirty="0"/>
          </a:p>
          <a:p>
            <a:endParaRPr lang="en-US" b="1" dirty="0"/>
          </a:p>
          <a:p>
            <a:r>
              <a:rPr lang="en-US" b="1" dirty="0" err="1"/>
              <a:t>Một</a:t>
            </a:r>
            <a:r>
              <a:rPr lang="en-US" b="1" dirty="0"/>
              <a:t> </a:t>
            </a:r>
            <a:r>
              <a:rPr lang="en-US" b="1" dirty="0" err="1"/>
              <a:t>công</a:t>
            </a:r>
            <a:r>
              <a:rPr lang="en-US" b="1" dirty="0"/>
              <a:t> </a:t>
            </a:r>
            <a:r>
              <a:rPr lang="en-US" b="1" dirty="0" err="1"/>
              <a:t>việc</a:t>
            </a:r>
            <a:r>
              <a:rPr lang="en-US" b="1" dirty="0"/>
              <a:t> </a:t>
            </a:r>
            <a:r>
              <a:rPr lang="en-US" b="1" dirty="0" err="1"/>
              <a:t>được</a:t>
            </a:r>
            <a:r>
              <a:rPr lang="en-US" b="1" dirty="0"/>
              <a:t> </a:t>
            </a:r>
            <a:r>
              <a:rPr lang="en-US" b="1" dirty="0" err="1"/>
              <a:t>hoàn</a:t>
            </a:r>
            <a:r>
              <a:rPr lang="en-US" b="1" dirty="0"/>
              <a:t> </a:t>
            </a:r>
            <a:r>
              <a:rPr lang="en-US" b="1" dirty="0" err="1"/>
              <a:t>thành</a:t>
            </a:r>
            <a:r>
              <a:rPr lang="en-US" b="1" dirty="0"/>
              <a:t> </a:t>
            </a:r>
            <a:r>
              <a:rPr lang="en-US" b="1" dirty="0" err="1"/>
              <a:t>bởi</a:t>
            </a:r>
            <a:r>
              <a:rPr lang="en-US" b="1" dirty="0"/>
              <a:t> </a:t>
            </a:r>
            <a:r>
              <a:rPr lang="en-US" b="1" dirty="0" err="1"/>
              <a:t>ba</a:t>
            </a:r>
            <a:r>
              <a:rPr lang="en-US" b="1" dirty="0"/>
              <a:t> </a:t>
            </a:r>
            <a:r>
              <a:rPr lang="en-US" b="1" dirty="0" err="1"/>
              <a:t>hành</a:t>
            </a:r>
            <a:r>
              <a:rPr lang="en-US" b="1" dirty="0"/>
              <a:t> </a:t>
            </a:r>
            <a:r>
              <a:rPr lang="en-US" b="1" dirty="0" err="1"/>
              <a:t>động</a:t>
            </a:r>
            <a:r>
              <a:rPr lang="en-US" b="1" dirty="0"/>
              <a:t> </a:t>
            </a:r>
            <a:r>
              <a:rPr lang="en-US" b="1" dirty="0" err="1"/>
              <a:t>liên</a:t>
            </a:r>
            <a:r>
              <a:rPr lang="en-US" b="1" dirty="0"/>
              <a:t> </a:t>
            </a:r>
            <a:r>
              <a:rPr lang="en-US" b="1" dirty="0" err="1"/>
              <a:t>tiếp</a:t>
            </a:r>
            <a:r>
              <a:rPr lang="en-US" b="1" dirty="0"/>
              <a:t>. </a:t>
            </a:r>
            <a:r>
              <a:rPr lang="en-US" b="1" dirty="0" err="1"/>
              <a:t>Nếu</a:t>
            </a:r>
            <a:r>
              <a:rPr lang="en-US" b="1" dirty="0"/>
              <a:t> </a:t>
            </a:r>
            <a:r>
              <a:rPr lang="en-US" b="1" dirty="0" err="1"/>
              <a:t>hành</a:t>
            </a:r>
            <a:r>
              <a:rPr lang="en-US" b="1" dirty="0"/>
              <a:t> </a:t>
            </a:r>
            <a:r>
              <a:rPr lang="en-US" b="1" dirty="0" err="1"/>
              <a:t>động</a:t>
            </a:r>
            <a:r>
              <a:rPr lang="en-US" b="1" dirty="0"/>
              <a:t> </a:t>
            </a:r>
            <a:r>
              <a:rPr lang="en-US" b="1" dirty="0" err="1"/>
              <a:t>thứ</a:t>
            </a:r>
            <a:r>
              <a:rPr lang="en-US" b="1" dirty="0"/>
              <a:t> </a:t>
            </a:r>
            <a:r>
              <a:rPr lang="en-US" b="1" dirty="0" err="1"/>
              <a:t>nhất</a:t>
            </a:r>
            <a:r>
              <a:rPr lang="en-US" b="1" dirty="0"/>
              <a:t> </a:t>
            </a:r>
            <a:r>
              <a:rPr lang="en-US" b="1" dirty="0" err="1"/>
              <a:t>có</a:t>
            </a:r>
            <a:r>
              <a:rPr lang="en-US" b="1" dirty="0"/>
              <a:t> </a:t>
            </a:r>
            <a:r>
              <a:rPr lang="en-US" b="1" i="1" dirty="0"/>
              <a:t>m</a:t>
            </a:r>
            <a:r>
              <a:rPr lang="en-US" b="1" dirty="0"/>
              <a:t> </a:t>
            </a:r>
            <a:r>
              <a:rPr lang="en-US" b="1" dirty="0" err="1"/>
              <a:t>cách</a:t>
            </a:r>
            <a:r>
              <a:rPr lang="en-US" b="1" dirty="0"/>
              <a:t> </a:t>
            </a:r>
            <a:r>
              <a:rPr lang="en-US" b="1" dirty="0" err="1"/>
              <a:t>thực</a:t>
            </a:r>
            <a:r>
              <a:rPr lang="en-US" b="1" dirty="0"/>
              <a:t> </a:t>
            </a:r>
            <a:r>
              <a:rPr lang="en-US" b="1" dirty="0" err="1"/>
              <a:t>hiện</a:t>
            </a:r>
            <a:r>
              <a:rPr lang="en-US" b="1" dirty="0"/>
              <a:t>, </a:t>
            </a:r>
            <a:r>
              <a:rPr lang="en-US" b="1" dirty="0" err="1"/>
              <a:t>ứng</a:t>
            </a:r>
            <a:r>
              <a:rPr lang="en-US" b="1" dirty="0"/>
              <a:t> </a:t>
            </a:r>
            <a:r>
              <a:rPr lang="en-US" b="1" dirty="0" err="1"/>
              <a:t>với</a:t>
            </a:r>
            <a:r>
              <a:rPr lang="en-US" b="1" dirty="0"/>
              <a:t> </a:t>
            </a:r>
            <a:r>
              <a:rPr lang="en-US" b="1" dirty="0" err="1"/>
              <a:t>mỗi</a:t>
            </a:r>
            <a:r>
              <a:rPr lang="en-US" b="1" dirty="0"/>
              <a:t>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nhất</a:t>
            </a:r>
            <a:r>
              <a:rPr lang="en-US" b="1" dirty="0"/>
              <a:t> có n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hai</a:t>
            </a:r>
            <a:r>
              <a:rPr lang="en-US" b="1" dirty="0"/>
              <a:t> , </a:t>
            </a:r>
            <a:r>
              <a:rPr lang="en-US" b="1" dirty="0" err="1"/>
              <a:t>ứng</a:t>
            </a:r>
            <a:r>
              <a:rPr lang="en-US" b="1" dirty="0"/>
              <a:t> </a:t>
            </a:r>
            <a:r>
              <a:rPr lang="en-US" b="1" dirty="0" err="1"/>
              <a:t>với</a:t>
            </a:r>
            <a:r>
              <a:rPr lang="en-US" b="1" dirty="0"/>
              <a:t> </a:t>
            </a:r>
            <a:r>
              <a:rPr lang="en-US" b="1" dirty="0" err="1"/>
              <a:t>mỗi</a:t>
            </a:r>
            <a:r>
              <a:rPr lang="en-US" b="1" dirty="0"/>
              <a:t> </a:t>
            </a:r>
            <a:r>
              <a:rPr lang="en-US" b="1" dirty="0" err="1"/>
              <a:t>cách</a:t>
            </a:r>
            <a:r>
              <a:rPr lang="en-US" b="1" dirty="0"/>
              <a:t> </a:t>
            </a:r>
            <a:r>
              <a:rPr lang="en-US" b="1" dirty="0" err="1"/>
              <a:t>thực</a:t>
            </a:r>
            <a:r>
              <a:rPr lang="en-US" b="1" dirty="0"/>
              <a:t> </a:t>
            </a:r>
            <a:r>
              <a:rPr lang="en-US" b="1" dirty="0" err="1"/>
              <a:t>hiện</a:t>
            </a:r>
            <a:r>
              <a:rPr lang="en-US" b="1" dirty="0"/>
              <a:t> </a:t>
            </a:r>
            <a:r>
              <a:rPr lang="en-US" b="1" dirty="0" err="1"/>
              <a:t>hành</a:t>
            </a:r>
            <a:r>
              <a:rPr lang="en-US" b="1" dirty="0"/>
              <a:t> </a:t>
            </a:r>
            <a:r>
              <a:rPr lang="en-US" b="1" dirty="0" err="1"/>
              <a:t>động</a:t>
            </a:r>
            <a:r>
              <a:rPr lang="en-US" b="1" dirty="0"/>
              <a:t> </a:t>
            </a:r>
            <a:r>
              <a:rPr lang="en-US" b="1" dirty="0" err="1"/>
              <a:t>thứ</a:t>
            </a:r>
            <a:r>
              <a:rPr lang="en-US" b="1" dirty="0"/>
              <a:t> </a:t>
            </a:r>
            <a:r>
              <a:rPr lang="en-US" b="1" dirty="0" err="1"/>
              <a:t>hai</a:t>
            </a:r>
            <a:r>
              <a:rPr lang="en-US" b="1" dirty="0"/>
              <a:t> có p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ba</a:t>
            </a:r>
            <a:r>
              <a:rPr lang="en-US" b="1" dirty="0"/>
              <a:t> </a:t>
            </a:r>
            <a:r>
              <a:rPr lang="en-US" b="1" dirty="0" err="1"/>
              <a:t>thi</a:t>
            </a:r>
            <a:r>
              <a:rPr lang="en-US" b="1" dirty="0"/>
              <a:t>̀ </a:t>
            </a:r>
            <a:r>
              <a:rPr lang="en-US" b="1" dirty="0" err="1"/>
              <a:t>công</a:t>
            </a:r>
            <a:r>
              <a:rPr lang="en-US" b="1" dirty="0"/>
              <a:t> </a:t>
            </a:r>
            <a:r>
              <a:rPr lang="en-US" b="1" dirty="0" err="1"/>
              <a:t>việc</a:t>
            </a:r>
            <a:r>
              <a:rPr lang="en-US" b="1" dirty="0"/>
              <a:t> </a:t>
            </a:r>
            <a:r>
              <a:rPr lang="en-US" b="1" dirty="0" err="1"/>
              <a:t>đo</a:t>
            </a:r>
            <a:r>
              <a:rPr lang="en-US" b="1" dirty="0"/>
              <a:t>́ có </a:t>
            </a:r>
            <a:r>
              <a:rPr lang="en-US" b="1" dirty="0" err="1"/>
              <a:t>n.m.p</a:t>
            </a:r>
            <a:r>
              <a:rPr lang="en-US" b="1" dirty="0"/>
              <a:t> </a:t>
            </a:r>
            <a:r>
              <a:rPr lang="en-US" b="1" dirty="0" err="1"/>
              <a:t>cách</a:t>
            </a:r>
            <a:r>
              <a:rPr lang="en-US" b="1" dirty="0"/>
              <a:t> </a:t>
            </a:r>
            <a:r>
              <a:rPr lang="en-US" b="1" dirty="0" err="1"/>
              <a:t>hoàn</a:t>
            </a:r>
            <a:r>
              <a:rPr lang="en-US" b="1" dirty="0"/>
              <a:t> </a:t>
            </a:r>
            <a:r>
              <a:rPr lang="en-US" b="1" dirty="0" err="1"/>
              <a:t>thành</a:t>
            </a:r>
            <a:endParaRPr lang="en-US" b="1" dirty="0"/>
          </a:p>
        </p:txBody>
      </p:sp>
      <p:grpSp>
        <p:nvGrpSpPr>
          <p:cNvPr id="23" name="Group 65"/>
          <p:cNvGrpSpPr/>
          <p:nvPr/>
        </p:nvGrpSpPr>
        <p:grpSpPr>
          <a:xfrm>
            <a:off x="0" y="2807339"/>
            <a:ext cx="4411573" cy="1289185"/>
            <a:chOff x="166396" y="8712046"/>
            <a:chExt cx="4411573" cy="824978"/>
          </a:xfrm>
          <a:solidFill>
            <a:schemeClr val="accent2">
              <a:lumMod val="20000"/>
              <a:lumOff val="80000"/>
            </a:schemeClr>
          </a:solidFill>
        </p:grpSpPr>
        <p:sp>
          <p:nvSpPr>
            <p:cNvPr id="24"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a:grpFill/>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1934654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1752600"/>
            <a:ext cx="22338016" cy="4354800"/>
            <a:chOff x="721799" y="1603075"/>
            <a:chExt cx="22338016" cy="2945510"/>
          </a:xfrm>
        </p:grpSpPr>
        <p:grpSp>
          <p:nvGrpSpPr>
            <p:cNvPr id="52" name="Group 54"/>
            <p:cNvGrpSpPr/>
            <p:nvPr/>
          </p:nvGrpSpPr>
          <p:grpSpPr>
            <a:xfrm>
              <a:off x="721799" y="1603075"/>
              <a:ext cx="22106109" cy="2532302"/>
              <a:chOff x="1268078" y="3405486"/>
              <a:chExt cx="22106109" cy="2532302"/>
            </a:xfrm>
          </p:grpSpPr>
          <p:sp>
            <p:nvSpPr>
              <p:cNvPr id="54" name="Rounded Rectangle 53"/>
              <p:cNvSpPr/>
              <p:nvPr/>
            </p:nvSpPr>
            <p:spPr>
              <a:xfrm>
                <a:off x="1483880" y="3579402"/>
                <a:ext cx="21890307" cy="235838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60" cy="940513"/>
                <a:chOff x="1311958" y="3405486"/>
                <a:chExt cx="3090860"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56598"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082704" y="1793985"/>
              <a:ext cx="18977111" cy="2754600"/>
            </a:xfrm>
            <a:prstGeom prst="rect">
              <a:avLst/>
            </a:prstGeom>
            <a:noFill/>
          </p:spPr>
          <p:txBody>
            <a:bodyPr wrap="square" rtlCol="0">
              <a:spAutoFit/>
            </a:bodyPr>
            <a:lstStyle/>
            <a:p>
              <a:r>
                <a:rPr lang="pt-BR" sz="4400" b="1" u="sng" dirty="0">
                  <a:solidFill>
                    <a:srgbClr val="FF0000"/>
                  </a:solidFill>
                </a:rPr>
                <a:t>Ví dụ 4</a:t>
              </a:r>
              <a:r>
                <a:rPr lang="pt-BR" sz="4400" b="1" dirty="0"/>
                <a:t>: </a:t>
              </a:r>
              <a:r>
                <a:rPr lang="es-ES" dirty="0" err="1"/>
                <a:t>Trong</a:t>
              </a:r>
              <a:r>
                <a:rPr lang="es-ES" dirty="0"/>
                <a:t> </a:t>
              </a:r>
              <a:r>
                <a:rPr lang="es-ES" dirty="0" err="1"/>
                <a:t>kinh</a:t>
              </a:r>
              <a:r>
                <a:rPr lang="es-ES" dirty="0"/>
                <a:t> </a:t>
              </a:r>
              <a:r>
                <a:rPr lang="es-ES" dirty="0" err="1"/>
                <a:t>doanh</a:t>
              </a:r>
              <a:r>
                <a:rPr lang="es-ES" dirty="0"/>
                <a:t> </a:t>
              </a:r>
              <a:r>
                <a:rPr lang="es-ES" dirty="0" err="1"/>
                <a:t>nhà</a:t>
              </a:r>
              <a:r>
                <a:rPr lang="es-ES" dirty="0"/>
                <a:t> </a:t>
              </a:r>
              <a:r>
                <a:rPr lang="es-ES" dirty="0" err="1"/>
                <a:t>hàng</a:t>
              </a:r>
              <a:r>
                <a:rPr lang="es-ES" dirty="0"/>
                <a:t>, combo </a:t>
              </a:r>
              <a:r>
                <a:rPr lang="es-ES" dirty="0" err="1"/>
                <a:t>là</a:t>
              </a:r>
              <a:r>
                <a:rPr lang="es-ES" dirty="0"/>
                <a:t> </a:t>
              </a:r>
              <a:r>
                <a:rPr lang="es-ES" dirty="0" err="1"/>
                <a:t>một</a:t>
              </a:r>
              <a:r>
                <a:rPr lang="es-ES" dirty="0"/>
                <a:t> </a:t>
              </a:r>
              <a:r>
                <a:rPr lang="es-ES" dirty="0" err="1"/>
                <a:t>hình</a:t>
              </a:r>
              <a:r>
                <a:rPr lang="es-ES" dirty="0"/>
                <a:t> </a:t>
              </a:r>
              <a:r>
                <a:rPr lang="es-ES" dirty="0" err="1"/>
                <a:t>thức</a:t>
              </a:r>
              <a:r>
                <a:rPr lang="es-ES" dirty="0"/>
                <a:t> </a:t>
              </a:r>
              <a:r>
                <a:rPr lang="es-ES" dirty="0" err="1"/>
                <a:t>gọi</a:t>
              </a:r>
              <a:r>
                <a:rPr lang="es-ES" dirty="0"/>
                <a:t> </a:t>
              </a:r>
              <a:r>
                <a:rPr lang="es-ES" dirty="0" err="1"/>
                <a:t>món</a:t>
              </a:r>
              <a:r>
                <a:rPr lang="es-ES" dirty="0"/>
                <a:t> </a:t>
              </a:r>
              <a:r>
                <a:rPr lang="es-ES" dirty="0" err="1"/>
                <a:t>theo</a:t>
              </a:r>
              <a:r>
                <a:rPr lang="es-ES" dirty="0"/>
                <a:t> </a:t>
              </a:r>
              <a:r>
                <a:rPr lang="es-ES" dirty="0" err="1"/>
                <a:t>thực</a:t>
              </a:r>
              <a:r>
                <a:rPr lang="es-ES" dirty="0"/>
                <a:t> </a:t>
              </a:r>
              <a:r>
                <a:rPr lang="es-ES" dirty="0" err="1"/>
                <a:t>đơn</a:t>
              </a:r>
              <a:r>
                <a:rPr lang="es-ES" dirty="0"/>
                <a:t> </a:t>
              </a:r>
              <a:r>
                <a:rPr lang="es-ES" dirty="0" err="1"/>
                <a:t>được</a:t>
              </a:r>
              <a:r>
                <a:rPr lang="es-ES" dirty="0"/>
                <a:t> </a:t>
              </a:r>
              <a:r>
                <a:rPr lang="es-ES" dirty="0" err="1"/>
                <a:t>kết</a:t>
              </a:r>
              <a:r>
                <a:rPr lang="es-ES" dirty="0"/>
                <a:t> </a:t>
              </a:r>
              <a:r>
                <a:rPr lang="es-ES" dirty="0" err="1"/>
                <a:t>hợp</a:t>
              </a:r>
              <a:r>
                <a:rPr lang="es-ES" dirty="0"/>
                <a:t> </a:t>
              </a:r>
              <a:r>
                <a:rPr lang="es-ES" dirty="0" err="1"/>
                <a:t>từ</a:t>
              </a:r>
              <a:r>
                <a:rPr lang="es-ES" dirty="0"/>
                <a:t> </a:t>
              </a:r>
              <a:r>
                <a:rPr lang="es-ES" dirty="0" err="1"/>
                <a:t>nhiều</a:t>
              </a:r>
              <a:r>
                <a:rPr lang="es-ES" dirty="0"/>
                <a:t> </a:t>
              </a:r>
              <a:r>
                <a:rPr lang="es-ES" dirty="0" err="1"/>
                <a:t>món</a:t>
              </a:r>
              <a:r>
                <a:rPr lang="es-ES" dirty="0"/>
                <a:t> </a:t>
              </a:r>
              <a:r>
                <a:rPr lang="es-ES" dirty="0" err="1"/>
                <a:t>ăn</a:t>
              </a:r>
              <a:r>
                <a:rPr lang="es-ES" dirty="0"/>
                <a:t> </a:t>
              </a:r>
              <a:r>
                <a:rPr lang="es-ES" dirty="0" err="1"/>
                <a:t>và</a:t>
              </a:r>
              <a:r>
                <a:rPr lang="es-ES" dirty="0"/>
                <a:t> </a:t>
              </a:r>
              <a:r>
                <a:rPr lang="es-ES" dirty="0" err="1"/>
                <a:t>đồ</a:t>
              </a:r>
              <a:r>
                <a:rPr lang="es-ES" dirty="0"/>
                <a:t> </a:t>
              </a:r>
              <a:r>
                <a:rPr lang="es-ES" dirty="0" err="1"/>
                <a:t>uống</a:t>
              </a:r>
              <a:r>
                <a:rPr lang="es-ES" dirty="0"/>
                <a:t>. </a:t>
              </a:r>
              <a:r>
                <a:rPr lang="es-ES" dirty="0" err="1"/>
                <a:t>Nếu</a:t>
              </a:r>
              <a:r>
                <a:rPr lang="es-ES" dirty="0"/>
                <a:t> </a:t>
              </a:r>
              <a:r>
                <a:rPr lang="es-ES" dirty="0" err="1"/>
                <a:t>nhà</a:t>
              </a:r>
              <a:r>
                <a:rPr lang="es-ES" dirty="0"/>
                <a:t> </a:t>
              </a:r>
              <a:r>
                <a:rPr lang="es-ES" dirty="0" err="1"/>
                <a:t>hàng</a:t>
              </a:r>
              <a:r>
                <a:rPr lang="es-ES" dirty="0"/>
                <a:t> </a:t>
              </a:r>
              <a:r>
                <a:rPr lang="es-ES" dirty="0" err="1"/>
                <a:t>có</a:t>
              </a:r>
              <a:r>
                <a:rPr lang="es-ES" dirty="0"/>
                <a:t> 5 </a:t>
              </a:r>
              <a:r>
                <a:rPr lang="es-ES" dirty="0" err="1"/>
                <a:t>món</a:t>
              </a:r>
              <a:r>
                <a:rPr lang="es-ES" dirty="0"/>
                <a:t> </a:t>
              </a:r>
              <a:r>
                <a:rPr lang="es-ES" dirty="0" err="1"/>
                <a:t>rau</a:t>
              </a:r>
              <a:r>
                <a:rPr lang="es-ES" dirty="0"/>
                <a:t>, 4 </a:t>
              </a:r>
              <a:r>
                <a:rPr lang="es-ES" dirty="0" err="1"/>
                <a:t>món</a:t>
              </a:r>
              <a:r>
                <a:rPr lang="es-ES" dirty="0"/>
                <a:t> </a:t>
              </a:r>
              <a:r>
                <a:rPr lang="es-ES" dirty="0" err="1"/>
                <a:t>cá</a:t>
              </a:r>
              <a:r>
                <a:rPr lang="es-ES" dirty="0"/>
                <a:t> </a:t>
              </a:r>
              <a:r>
                <a:rPr lang="es-ES" dirty="0" err="1"/>
                <a:t>và</a:t>
              </a:r>
              <a:r>
                <a:rPr lang="es-ES" dirty="0"/>
                <a:t> 3 </a:t>
              </a:r>
              <a:r>
                <a:rPr lang="es-ES" dirty="0" err="1"/>
                <a:t>món</a:t>
              </a:r>
              <a:r>
                <a:rPr lang="es-ES" dirty="0"/>
                <a:t> </a:t>
              </a:r>
              <a:r>
                <a:rPr lang="es-ES" dirty="0" err="1"/>
                <a:t>thịt</a:t>
              </a:r>
              <a:r>
                <a:rPr lang="es-ES" dirty="0"/>
                <a:t> </a:t>
              </a:r>
              <a:r>
                <a:rPr lang="es-ES" dirty="0" err="1"/>
                <a:t>thì</a:t>
              </a:r>
              <a:r>
                <a:rPr lang="es-ES" dirty="0"/>
                <a:t> </a:t>
              </a:r>
              <a:r>
                <a:rPr lang="es-ES" dirty="0" err="1"/>
                <a:t>có</a:t>
              </a:r>
              <a:r>
                <a:rPr lang="es-ES" dirty="0"/>
                <a:t> </a:t>
              </a:r>
              <a:r>
                <a:rPr lang="es-ES" dirty="0" err="1"/>
                <a:t>bao</a:t>
              </a:r>
              <a:r>
                <a:rPr lang="es-ES" dirty="0"/>
                <a:t> </a:t>
              </a:r>
              <a:r>
                <a:rPr lang="es-ES" dirty="0" err="1"/>
                <a:t>nhiêu</a:t>
              </a:r>
              <a:r>
                <a:rPr lang="es-ES" dirty="0"/>
                <a:t> </a:t>
              </a:r>
              <a:r>
                <a:rPr lang="es-ES" dirty="0" err="1"/>
                <a:t>cách</a:t>
              </a:r>
              <a:r>
                <a:rPr lang="es-ES" dirty="0"/>
                <a:t> </a:t>
              </a:r>
              <a:r>
                <a:rPr lang="es-ES" dirty="0" err="1"/>
                <a:t>tạo</a:t>
              </a:r>
              <a:r>
                <a:rPr lang="es-ES" dirty="0"/>
                <a:t> </a:t>
              </a:r>
              <a:r>
                <a:rPr lang="es-ES" dirty="0" err="1"/>
                <a:t>ra</a:t>
              </a:r>
              <a:r>
                <a:rPr lang="es-ES" dirty="0"/>
                <a:t> </a:t>
              </a:r>
              <a:r>
                <a:rPr lang="es-ES" dirty="0" err="1"/>
                <a:t>một</a:t>
              </a:r>
              <a:r>
                <a:rPr lang="es-ES" dirty="0"/>
                <a:t> combo? </a:t>
              </a:r>
              <a:r>
                <a:rPr lang="es-ES" dirty="0" err="1"/>
                <a:t>Biết</a:t>
              </a:r>
              <a:r>
                <a:rPr lang="es-ES" dirty="0"/>
                <a:t> </a:t>
              </a:r>
              <a:r>
                <a:rPr lang="es-ES" dirty="0" err="1"/>
                <a:t>mỗi</a:t>
              </a:r>
              <a:r>
                <a:rPr lang="es-ES" dirty="0"/>
                <a:t> combo </a:t>
              </a:r>
              <a:r>
                <a:rPr lang="es-ES" dirty="0" err="1"/>
                <a:t>có</a:t>
              </a:r>
              <a:r>
                <a:rPr lang="es-ES" dirty="0"/>
                <a:t> </a:t>
              </a:r>
              <a:r>
                <a:rPr lang="es-ES" dirty="0" err="1"/>
                <a:t>đầy</a:t>
              </a:r>
              <a:r>
                <a:rPr lang="es-ES" dirty="0"/>
                <a:t> </a:t>
              </a:r>
              <a:r>
                <a:rPr lang="es-ES" dirty="0" err="1"/>
                <a:t>đủ</a:t>
              </a:r>
              <a:r>
                <a:rPr lang="es-ES" dirty="0"/>
                <a:t> 1 </a:t>
              </a:r>
              <a:r>
                <a:rPr lang="es-ES" dirty="0" err="1"/>
                <a:t>món</a:t>
              </a:r>
              <a:r>
                <a:rPr lang="es-ES" dirty="0"/>
                <a:t> </a:t>
              </a:r>
              <a:r>
                <a:rPr lang="es-ES" dirty="0" err="1"/>
                <a:t>rau</a:t>
              </a:r>
              <a:r>
                <a:rPr lang="es-ES" dirty="0"/>
                <a:t>, 1 </a:t>
              </a:r>
              <a:r>
                <a:rPr lang="es-ES" dirty="0" err="1"/>
                <a:t>món</a:t>
              </a:r>
              <a:r>
                <a:rPr lang="es-ES" dirty="0"/>
                <a:t> </a:t>
              </a:r>
              <a:r>
                <a:rPr lang="es-ES" dirty="0" err="1"/>
                <a:t>cá</a:t>
              </a:r>
              <a:r>
                <a:rPr lang="es-ES" dirty="0"/>
                <a:t> </a:t>
              </a:r>
              <a:r>
                <a:rPr lang="es-ES" dirty="0" err="1"/>
                <a:t>và</a:t>
              </a:r>
              <a:r>
                <a:rPr lang="es-ES" dirty="0"/>
                <a:t> 1 </a:t>
              </a:r>
              <a:r>
                <a:rPr lang="es-ES" dirty="0" err="1"/>
                <a:t>món</a:t>
              </a:r>
              <a:r>
                <a:rPr lang="es-ES" dirty="0"/>
                <a:t> </a:t>
              </a:r>
              <a:r>
                <a:rPr lang="es-ES" dirty="0" err="1"/>
                <a:t>thịt</a:t>
              </a:r>
              <a:r>
                <a:rPr lang="es-ES" dirty="0"/>
                <a:t>.</a:t>
              </a:r>
              <a:endParaRPr lang="en-US" sz="4400" b="1" dirty="0"/>
            </a:p>
          </p:txBody>
        </p:sp>
      </p:grpSp>
      <p:sp>
        <p:nvSpPr>
          <p:cNvPr id="88" name="TextBox 87"/>
          <p:cNvSpPr txBox="1"/>
          <p:nvPr/>
        </p:nvSpPr>
        <p:spPr>
          <a:xfrm>
            <a:off x="2167029" y="6705600"/>
            <a:ext cx="20347034" cy="1415772"/>
          </a:xfrm>
          <a:prstGeom prst="rect">
            <a:avLst/>
          </a:prstGeom>
          <a:noFill/>
        </p:spPr>
        <p:txBody>
          <a:bodyPr wrap="square" rtlCol="0">
            <a:spAutoFit/>
          </a:bodyPr>
          <a:lstStyle/>
          <a:p>
            <a:r>
              <a:rPr lang="en-US" dirty="0" err="1"/>
              <a:t>Để</a:t>
            </a:r>
            <a:r>
              <a:rPr lang="en-US" dirty="0"/>
              <a:t> </a:t>
            </a:r>
            <a:r>
              <a:rPr lang="en-US" dirty="0" err="1"/>
              <a:t>tạo</a:t>
            </a:r>
            <a:r>
              <a:rPr lang="en-US" dirty="0"/>
              <a:t> </a:t>
            </a:r>
            <a:r>
              <a:rPr lang="en-US" dirty="0" err="1"/>
              <a:t>một</a:t>
            </a:r>
            <a:r>
              <a:rPr lang="en-US" dirty="0"/>
              <a:t> combo ta </a:t>
            </a:r>
            <a:r>
              <a:rPr lang="en-US" dirty="0" err="1"/>
              <a:t>thực</a:t>
            </a:r>
            <a:r>
              <a:rPr lang="en-US" dirty="0"/>
              <a:t> </a:t>
            </a:r>
            <a:r>
              <a:rPr lang="en-US" dirty="0" err="1"/>
              <a:t>hiện</a:t>
            </a:r>
            <a:r>
              <a:rPr lang="en-US" dirty="0"/>
              <a:t> </a:t>
            </a:r>
            <a:r>
              <a:rPr lang="en-US" dirty="0" err="1"/>
              <a:t>ba</a:t>
            </a:r>
            <a:r>
              <a:rPr lang="en-US" dirty="0"/>
              <a:t> </a:t>
            </a:r>
            <a:r>
              <a:rPr lang="en-US" dirty="0" err="1"/>
              <a:t>hành</a:t>
            </a:r>
            <a:r>
              <a:rPr lang="en-US" dirty="0"/>
              <a:t> </a:t>
            </a:r>
            <a:r>
              <a:rPr lang="en-US" dirty="0" err="1"/>
              <a:t>động</a:t>
            </a:r>
            <a:r>
              <a:rPr lang="en-US" dirty="0"/>
              <a:t> </a:t>
            </a:r>
            <a:r>
              <a:rPr lang="en-US" dirty="0" err="1"/>
              <a:t>liên</a:t>
            </a:r>
            <a:r>
              <a:rPr lang="en-US" dirty="0"/>
              <a:t> </a:t>
            </a:r>
            <a:r>
              <a:rPr lang="en-US" dirty="0" err="1"/>
              <a:t>tiếp</a:t>
            </a:r>
            <a:r>
              <a:rPr lang="en-US" dirty="0"/>
              <a:t>: </a:t>
            </a:r>
            <a:r>
              <a:rPr lang="en-US" dirty="0" err="1"/>
              <a:t>Chọn</a:t>
            </a:r>
            <a:r>
              <a:rPr lang="en-US" dirty="0"/>
              <a:t> </a:t>
            </a:r>
            <a:r>
              <a:rPr lang="en-US" dirty="0" err="1"/>
              <a:t>một</a:t>
            </a:r>
            <a:r>
              <a:rPr lang="en-US" dirty="0"/>
              <a:t> </a:t>
            </a:r>
            <a:r>
              <a:rPr lang="en-US" dirty="0" err="1"/>
              <a:t>món</a:t>
            </a:r>
            <a:r>
              <a:rPr lang="en-US" dirty="0"/>
              <a:t> </a:t>
            </a:r>
            <a:r>
              <a:rPr lang="en-US" dirty="0" err="1"/>
              <a:t>rau</a:t>
            </a:r>
            <a:r>
              <a:rPr lang="en-US" dirty="0"/>
              <a:t>, </a:t>
            </a:r>
            <a:r>
              <a:rPr lang="en-US" dirty="0" err="1"/>
              <a:t>chọn</a:t>
            </a:r>
            <a:r>
              <a:rPr lang="en-US" dirty="0"/>
              <a:t> 1 </a:t>
            </a:r>
            <a:r>
              <a:rPr lang="en-US" dirty="0" err="1"/>
              <a:t>món</a:t>
            </a:r>
            <a:r>
              <a:rPr lang="en-US" dirty="0"/>
              <a:t> </a:t>
            </a:r>
            <a:r>
              <a:rPr lang="en-US" dirty="0" err="1"/>
              <a:t>cá</a:t>
            </a:r>
            <a:r>
              <a:rPr lang="en-US" dirty="0"/>
              <a:t>, </a:t>
            </a:r>
            <a:r>
              <a:rPr lang="en-US" dirty="0" err="1"/>
              <a:t>chọn</a:t>
            </a:r>
            <a:r>
              <a:rPr lang="en-US" dirty="0"/>
              <a:t> </a:t>
            </a:r>
            <a:r>
              <a:rPr lang="en-US" dirty="0" err="1"/>
              <a:t>một</a:t>
            </a:r>
            <a:r>
              <a:rPr lang="en-US" dirty="0"/>
              <a:t> </a:t>
            </a:r>
            <a:r>
              <a:rPr lang="en-US" dirty="0" err="1"/>
              <a:t>món</a:t>
            </a:r>
            <a:r>
              <a:rPr lang="en-US" dirty="0"/>
              <a:t> </a:t>
            </a:r>
            <a:r>
              <a:rPr lang="en-US" dirty="0" err="1"/>
              <a:t>thịt</a:t>
            </a:r>
            <a:r>
              <a:rPr lang="en-US" dirty="0"/>
              <a:t>.</a:t>
            </a:r>
            <a:endParaRPr lang="en-US" b="1" dirty="0"/>
          </a:p>
        </p:txBody>
      </p:sp>
      <p:sp>
        <p:nvSpPr>
          <p:cNvPr id="89" name="TextBox 88"/>
          <p:cNvSpPr txBox="1"/>
          <p:nvPr/>
        </p:nvSpPr>
        <p:spPr>
          <a:xfrm>
            <a:off x="2167029" y="8599801"/>
            <a:ext cx="20347034" cy="754053"/>
          </a:xfrm>
          <a:prstGeom prst="rect">
            <a:avLst/>
          </a:prstGeom>
          <a:noFill/>
        </p:spPr>
        <p:txBody>
          <a:bodyPr wrap="square" rtlCol="0">
            <a:spAutoFit/>
          </a:bodyPr>
          <a:lstStyle/>
          <a:p>
            <a:r>
              <a:rPr lang="en-US" b="1" dirty="0"/>
              <a:t>+ </a:t>
            </a:r>
            <a:r>
              <a:rPr lang="en-US" b="1" dirty="0" err="1"/>
              <a:t>Chọn</a:t>
            </a:r>
            <a:r>
              <a:rPr lang="en-US" b="1" dirty="0"/>
              <a:t> </a:t>
            </a:r>
            <a:r>
              <a:rPr lang="en-US" b="1" dirty="0" err="1"/>
              <a:t>một</a:t>
            </a:r>
            <a:r>
              <a:rPr lang="en-US" b="1" dirty="0"/>
              <a:t> </a:t>
            </a:r>
            <a:r>
              <a:rPr lang="en-US" b="1" dirty="0" err="1"/>
              <a:t>món</a:t>
            </a:r>
            <a:r>
              <a:rPr lang="en-US" b="1" dirty="0"/>
              <a:t> </a:t>
            </a:r>
            <a:r>
              <a:rPr lang="en-US" b="1" dirty="0" err="1"/>
              <a:t>rau</a:t>
            </a:r>
            <a:r>
              <a:rPr lang="en-US" b="1" dirty="0"/>
              <a:t>:  </a:t>
            </a:r>
            <a:r>
              <a:rPr lang="en-US" b="1" dirty="0" err="1"/>
              <a:t>có</a:t>
            </a:r>
            <a:r>
              <a:rPr lang="en-US" b="1" dirty="0"/>
              <a:t> 5 </a:t>
            </a:r>
            <a:r>
              <a:rPr lang="en-US" b="1" dirty="0" err="1"/>
              <a:t>cách</a:t>
            </a:r>
            <a:r>
              <a:rPr lang="en-US" b="1" dirty="0"/>
              <a:t> </a:t>
            </a:r>
            <a:r>
              <a:rPr lang="en-US" b="1" dirty="0" err="1"/>
              <a:t>chọn</a:t>
            </a:r>
            <a:r>
              <a:rPr lang="en-US" b="1" dirty="0"/>
              <a:t>.</a:t>
            </a:r>
          </a:p>
        </p:txBody>
      </p:sp>
      <p:sp>
        <p:nvSpPr>
          <p:cNvPr id="90" name="TextBox 89"/>
          <p:cNvSpPr txBox="1"/>
          <p:nvPr/>
        </p:nvSpPr>
        <p:spPr>
          <a:xfrm>
            <a:off x="2167029" y="9811354"/>
            <a:ext cx="20347034" cy="754053"/>
          </a:xfrm>
          <a:prstGeom prst="rect">
            <a:avLst/>
          </a:prstGeom>
          <a:noFill/>
        </p:spPr>
        <p:txBody>
          <a:bodyPr wrap="square" rtlCol="0">
            <a:spAutoFit/>
          </a:bodyPr>
          <a:lstStyle/>
          <a:p>
            <a:r>
              <a:rPr lang="en-US" b="1" dirty="0"/>
              <a:t>+ </a:t>
            </a:r>
            <a:r>
              <a:rPr lang="en-US" b="1" dirty="0" err="1"/>
              <a:t>Chọn</a:t>
            </a:r>
            <a:r>
              <a:rPr lang="en-US" b="1" dirty="0"/>
              <a:t> </a:t>
            </a:r>
            <a:r>
              <a:rPr lang="en-US" b="1" dirty="0" err="1"/>
              <a:t>một</a:t>
            </a:r>
            <a:r>
              <a:rPr lang="en-US" b="1" dirty="0"/>
              <a:t> </a:t>
            </a:r>
            <a:r>
              <a:rPr lang="en-US" b="1" dirty="0" err="1"/>
              <a:t>món</a:t>
            </a:r>
            <a:r>
              <a:rPr lang="en-US" b="1" dirty="0"/>
              <a:t> cá:  </a:t>
            </a:r>
            <a:r>
              <a:rPr lang="en-US" b="1" dirty="0" err="1"/>
              <a:t>có</a:t>
            </a:r>
            <a:r>
              <a:rPr lang="en-US" b="1" dirty="0"/>
              <a:t> 4 </a:t>
            </a:r>
            <a:r>
              <a:rPr lang="en-US" b="1" dirty="0" err="1"/>
              <a:t>cách</a:t>
            </a:r>
            <a:r>
              <a:rPr lang="en-US" b="1" dirty="0"/>
              <a:t> </a:t>
            </a:r>
            <a:r>
              <a:rPr lang="en-US" b="1" dirty="0" err="1"/>
              <a:t>chọn</a:t>
            </a:r>
            <a:endParaRPr lang="en-US" sz="4800" b="1" dirty="0"/>
          </a:p>
        </p:txBody>
      </p:sp>
      <p:sp>
        <p:nvSpPr>
          <p:cNvPr id="94" name="TextBox 93">
            <a:extLst>
              <a:ext uri="{FF2B5EF4-FFF2-40B4-BE49-F238E27FC236}">
                <a16:creationId xmlns:a16="http://schemas.microsoft.com/office/drawing/2014/main" id="{24F6EA51-404D-4B80-B891-26C27B3F1FB7}"/>
              </a:ext>
            </a:extLst>
          </p:cNvPr>
          <p:cNvSpPr txBox="1"/>
          <p:nvPr/>
        </p:nvSpPr>
        <p:spPr>
          <a:xfrm>
            <a:off x="2167029" y="10770950"/>
            <a:ext cx="20347034" cy="754053"/>
          </a:xfrm>
          <a:prstGeom prst="rect">
            <a:avLst/>
          </a:prstGeom>
          <a:noFill/>
        </p:spPr>
        <p:txBody>
          <a:bodyPr wrap="square" rtlCol="0">
            <a:spAutoFit/>
          </a:bodyPr>
          <a:lstStyle/>
          <a:p>
            <a:r>
              <a:rPr lang="en-US" b="1" dirty="0"/>
              <a:t>+ </a:t>
            </a:r>
            <a:r>
              <a:rPr lang="en-US" b="1" dirty="0" err="1"/>
              <a:t>Chọn</a:t>
            </a:r>
            <a:r>
              <a:rPr lang="en-US" b="1" dirty="0"/>
              <a:t> </a:t>
            </a:r>
            <a:r>
              <a:rPr lang="en-US" b="1" dirty="0" err="1"/>
              <a:t>một</a:t>
            </a:r>
            <a:r>
              <a:rPr lang="en-US" b="1" dirty="0"/>
              <a:t> </a:t>
            </a:r>
            <a:r>
              <a:rPr lang="en-US" b="1" dirty="0" err="1"/>
              <a:t>món</a:t>
            </a:r>
            <a:r>
              <a:rPr lang="en-US" b="1" dirty="0"/>
              <a:t> </a:t>
            </a:r>
            <a:r>
              <a:rPr lang="en-US" b="1" dirty="0" err="1"/>
              <a:t>thịt</a:t>
            </a:r>
            <a:r>
              <a:rPr lang="en-US" b="1" dirty="0"/>
              <a:t>:  </a:t>
            </a:r>
            <a:r>
              <a:rPr lang="en-US" b="1" dirty="0" err="1"/>
              <a:t>có</a:t>
            </a:r>
            <a:r>
              <a:rPr lang="en-US" b="1" dirty="0"/>
              <a:t> 3 </a:t>
            </a:r>
            <a:r>
              <a:rPr lang="en-US" b="1" dirty="0" err="1"/>
              <a:t>cách</a:t>
            </a:r>
            <a:r>
              <a:rPr lang="en-US" b="1" dirty="0"/>
              <a:t> </a:t>
            </a:r>
            <a:r>
              <a:rPr lang="en-US" b="1" dirty="0" err="1"/>
              <a:t>chọn</a:t>
            </a:r>
            <a:r>
              <a:rPr lang="en-US" b="1" dirty="0"/>
              <a:t>.</a:t>
            </a:r>
            <a:endParaRPr lang="en-US" sz="4800" b="1" dirty="0"/>
          </a:p>
        </p:txBody>
      </p:sp>
      <p:sp>
        <p:nvSpPr>
          <p:cNvPr id="39" name="TextBox 38">
            <a:extLst>
              <a:ext uri="{FF2B5EF4-FFF2-40B4-BE49-F238E27FC236}">
                <a16:creationId xmlns:a16="http://schemas.microsoft.com/office/drawing/2014/main" id="{54491EA1-2FC2-471B-B6F1-5265999CC593}"/>
              </a:ext>
            </a:extLst>
          </p:cNvPr>
          <p:cNvSpPr txBox="1"/>
          <p:nvPr/>
        </p:nvSpPr>
        <p:spPr>
          <a:xfrm>
            <a:off x="2201665" y="11818203"/>
            <a:ext cx="20347034" cy="830997"/>
          </a:xfrm>
          <a:prstGeom prst="rect">
            <a:avLst/>
          </a:prstGeom>
          <a:noFill/>
        </p:spPr>
        <p:txBody>
          <a:bodyPr wrap="square" rtlCol="0">
            <a:spAutoFit/>
          </a:bodyPr>
          <a:lstStyle/>
          <a:p>
            <a:r>
              <a:rPr lang="en-US" sz="4800" b="1" dirty="0" err="1"/>
              <a:t>Vậy</a:t>
            </a:r>
            <a:r>
              <a:rPr lang="en-US" sz="4800" b="1" dirty="0"/>
              <a:t> có 5.4.3=60 </a:t>
            </a:r>
            <a:r>
              <a:rPr lang="en-US" sz="4800" b="1" dirty="0" err="1"/>
              <a:t>cách</a:t>
            </a:r>
            <a:r>
              <a:rPr lang="en-US" sz="4800" b="1" dirty="0"/>
              <a:t> </a:t>
            </a:r>
            <a:r>
              <a:rPr lang="en-US" sz="4800" b="1" dirty="0" err="1"/>
              <a:t>tạo</a:t>
            </a:r>
            <a:r>
              <a:rPr lang="en-US" sz="4800" b="1" dirty="0"/>
              <a:t> ra </a:t>
            </a:r>
            <a:r>
              <a:rPr lang="en-US" sz="4800" b="1" dirty="0" err="1"/>
              <a:t>một</a:t>
            </a:r>
            <a:r>
              <a:rPr lang="en-US" sz="4800" b="1" dirty="0"/>
              <a:t> combo.</a:t>
            </a:r>
          </a:p>
        </p:txBody>
      </p:sp>
    </p:spTree>
    <p:extLst>
      <p:ext uri="{BB962C8B-B14F-4D97-AF65-F5344CB8AC3E}">
        <p14:creationId xmlns:p14="http://schemas.microsoft.com/office/powerpoint/2010/main" val="198425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arn(inVertic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arn(inVertical)">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4"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Rounded Corners 80">
            <a:extLst>
              <a:ext uri="{FF2B5EF4-FFF2-40B4-BE49-F238E27FC236}">
                <a16:creationId xmlns:a16="http://schemas.microsoft.com/office/drawing/2014/main" id="{010F2BE9-DEC2-46D5-9501-457EBD76E1ED}"/>
              </a:ext>
            </a:extLst>
          </p:cNvPr>
          <p:cNvSpPr/>
          <p:nvPr/>
        </p:nvSpPr>
        <p:spPr>
          <a:xfrm>
            <a:off x="922458" y="10627923"/>
            <a:ext cx="22719892" cy="254774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745375" y="1839927"/>
            <a:ext cx="14883931" cy="832722"/>
            <a:chOff x="644526" y="2795826"/>
            <a:chExt cx="14883931" cy="832722"/>
          </a:xfrm>
        </p:grpSpPr>
        <p:sp>
          <p:nvSpPr>
            <p:cNvPr id="3" name="TextBox 2"/>
            <p:cNvSpPr txBox="1"/>
            <p:nvPr/>
          </p:nvSpPr>
          <p:spPr>
            <a:xfrm>
              <a:off x="2345857" y="2823876"/>
              <a:ext cx="13182600" cy="769441"/>
            </a:xfrm>
            <a:prstGeom prst="rect">
              <a:avLst/>
            </a:prstGeom>
            <a:noFill/>
          </p:spPr>
          <p:txBody>
            <a:bodyPr wrap="square" rtlCol="0">
              <a:spAutoFit/>
            </a:bodyPr>
            <a:lstStyle/>
            <a:p>
              <a:pPr eaLnBrk="0" hangingPunct="0"/>
              <a:r>
                <a:rPr lang="en-US" sz="4400" b="1" dirty="0">
                  <a:solidFill>
                    <a:srgbClr val="135F82"/>
                  </a:solidFill>
                  <a:latin typeface="Tahoma" pitchFamily="34" charset="0"/>
                  <a:ea typeface="Tahoma" pitchFamily="34" charset="0"/>
                  <a:cs typeface="Tahoma" pitchFamily="34" charset="0"/>
                </a:rPr>
                <a:t>S</a:t>
              </a:r>
              <a:r>
                <a:rPr lang="vi-VN" sz="4400" b="1" dirty="0">
                  <a:solidFill>
                    <a:srgbClr val="135F82"/>
                  </a:solidFill>
                  <a:latin typeface="Tahoma" pitchFamily="34" charset="0"/>
                  <a:ea typeface="Tahoma" pitchFamily="34" charset="0"/>
                  <a:cs typeface="Tahoma" pitchFamily="34" charset="0"/>
                </a:rPr>
                <a:t>ơ</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đô</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hình</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cây</a:t>
              </a:r>
              <a:endParaRPr lang="nl-NL" sz="4400" dirty="0">
                <a:solidFill>
                  <a:srgbClr val="135F82"/>
                </a:solidFill>
                <a:latin typeface="Tahoma" pitchFamily="34" charset="0"/>
                <a:ea typeface="Tahoma" pitchFamily="34" charset="0"/>
                <a:cs typeface="Tahoma" pitchFamily="34" charset="0"/>
              </a:endParaRPr>
            </a:p>
          </p:txBody>
        </p:sp>
        <p:sp>
          <p:nvSpPr>
            <p:cNvPr id="4" name="Rounded Rectangle 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959" y="2795826"/>
              <a:ext cx="1002198"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III</a:t>
              </a:r>
            </a:p>
          </p:txBody>
        </p:sp>
      </p:grpSp>
      <p:grpSp>
        <p:nvGrpSpPr>
          <p:cNvPr id="10" name="Group 54"/>
          <p:cNvGrpSpPr/>
          <p:nvPr/>
        </p:nvGrpSpPr>
        <p:grpSpPr>
          <a:xfrm>
            <a:off x="332248" y="2953336"/>
            <a:ext cx="23213552" cy="7315200"/>
            <a:chOff x="1268078" y="3405486"/>
            <a:chExt cx="22106109" cy="5505408"/>
          </a:xfrm>
        </p:grpSpPr>
        <p:sp>
          <p:nvSpPr>
            <p:cNvPr id="11" name="Rounded Rectangle 10"/>
            <p:cNvSpPr/>
            <p:nvPr/>
          </p:nvSpPr>
          <p:spPr>
            <a:xfrm>
              <a:off x="1532360" y="3579402"/>
              <a:ext cx="21841827" cy="533149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67"/>
            <p:cNvGrpSpPr/>
            <p:nvPr/>
          </p:nvGrpSpPr>
          <p:grpSpPr>
            <a:xfrm>
              <a:off x="1268078" y="3405486"/>
              <a:ext cx="4191528" cy="940513"/>
              <a:chOff x="1311958" y="3405486"/>
              <a:chExt cx="4191528" cy="940513"/>
            </a:xfrm>
          </p:grpSpPr>
          <p:sp>
            <p:nvSpPr>
              <p:cNvPr id="13" name="Freeform 20"/>
              <p:cNvSpPr>
                <a:spLocks/>
              </p:cNvSpPr>
              <p:nvPr/>
            </p:nvSpPr>
            <p:spPr bwMode="auto">
              <a:xfrm rot="5400000">
                <a:off x="3391384" y="2201085"/>
                <a:ext cx="793395" cy="343080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2250671" y="3527166"/>
                <a:ext cx="3252814"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Hoạt động</a:t>
                </a:r>
                <a:endParaRPr lang="en-US" sz="4600" b="1" dirty="0">
                  <a:solidFill>
                    <a:schemeClr val="bg1"/>
                  </a:solidFill>
                  <a:latin typeface="Tahoma" pitchFamily="34" charset="0"/>
                  <a:ea typeface="Tahoma" pitchFamily="34" charset="0"/>
                  <a:cs typeface="Tahoma" pitchFamily="34" charset="0"/>
                </a:endParaRPr>
              </a:p>
            </p:txBody>
          </p:sp>
          <p:grpSp>
            <p:nvGrpSpPr>
              <p:cNvPr id="15" name="Group 70"/>
              <p:cNvGrpSpPr/>
              <p:nvPr/>
            </p:nvGrpSpPr>
            <p:grpSpPr>
              <a:xfrm>
                <a:off x="1311958" y="3405486"/>
                <a:ext cx="950173" cy="940513"/>
                <a:chOff x="1311958" y="3405486"/>
                <a:chExt cx="950173" cy="940513"/>
              </a:xfrm>
            </p:grpSpPr>
            <p:sp>
              <p:nvSpPr>
                <p:cNvPr id="16" name="Rectangle 1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41" name="TextBox 40"/>
          <p:cNvSpPr txBox="1"/>
          <p:nvPr/>
        </p:nvSpPr>
        <p:spPr>
          <a:xfrm>
            <a:off x="3124199" y="3048000"/>
            <a:ext cx="19314157" cy="969946"/>
          </a:xfrm>
          <a:prstGeom prst="rect">
            <a:avLst/>
          </a:prstGeom>
          <a:noFill/>
        </p:spPr>
        <p:txBody>
          <a:bodyPr wrap="square" rtlCol="0">
            <a:spAutoFit/>
          </a:bodyPr>
          <a:lstStyle/>
          <a:p>
            <a:pPr>
              <a:lnSpc>
                <a:spcPct val="150000"/>
              </a:lnSpc>
            </a:pPr>
            <a:r>
              <a:rPr lang="en-US" sz="4400" b="1" dirty="0">
                <a:latin typeface="Tahoma" pitchFamily="34" charset="0"/>
                <a:ea typeface="Tahoma" pitchFamily="34" charset="0"/>
                <a:cs typeface="Tahoma" pitchFamily="34" charset="0"/>
              </a:rPr>
              <a:t>          Quan </a:t>
            </a:r>
            <a:r>
              <a:rPr lang="en-US" sz="4400" b="1" dirty="0" err="1">
                <a:latin typeface="Tahoma" pitchFamily="34" charset="0"/>
                <a:ea typeface="Tahoma" pitchFamily="34" charset="0"/>
                <a:cs typeface="Tahoma" pitchFamily="34" charset="0"/>
              </a:rPr>
              <a:t>sát</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sơ</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đô</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hình</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cây</a:t>
            </a:r>
            <a:r>
              <a:rPr lang="en-US" sz="4400" b="1" dirty="0">
                <a:latin typeface="Tahoma" pitchFamily="34" charset="0"/>
                <a:ea typeface="Tahoma" pitchFamily="34" charset="0"/>
                <a:cs typeface="Tahoma" pitchFamily="34" charset="0"/>
              </a:rPr>
              <a:t>:</a:t>
            </a:r>
          </a:p>
        </p:txBody>
      </p:sp>
      <p:grpSp>
        <p:nvGrpSpPr>
          <p:cNvPr id="47" name="Group 46"/>
          <p:cNvGrpSpPr/>
          <p:nvPr/>
        </p:nvGrpSpPr>
        <p:grpSpPr>
          <a:xfrm>
            <a:off x="609251" y="5562600"/>
            <a:ext cx="11452904" cy="2523448"/>
            <a:chOff x="3609658" y="6810380"/>
            <a:chExt cx="7935363" cy="1156428"/>
          </a:xfrm>
        </p:grpSpPr>
        <p:sp>
          <p:nvSpPr>
            <p:cNvPr id="48" name="Rectangle 47"/>
            <p:cNvSpPr/>
            <p:nvPr/>
          </p:nvSpPr>
          <p:spPr>
            <a:xfrm>
              <a:off x="5443051" y="6810380"/>
              <a:ext cx="6101970" cy="1156428"/>
            </a:xfrm>
            <a:prstGeom prst="rect">
              <a:avLst/>
            </a:prstGeom>
          </p:spPr>
          <p:txBody>
            <a:bodyPr wrap="square">
              <a:spAutoFit/>
            </a:bodyPr>
            <a:lstStyle/>
            <a:p>
              <a:pPr>
                <a:lnSpc>
                  <a:spcPts val="6500"/>
                </a:lnSpc>
                <a:defRPr/>
              </a:pPr>
              <a:r>
                <a:rPr lang="es-ES" b="1" dirty="0" err="1"/>
                <a:t>Có</a:t>
              </a:r>
              <a:r>
                <a:rPr lang="es-ES" b="1" dirty="0"/>
                <a:t> </a:t>
              </a:r>
              <a:r>
                <a:rPr lang="es-ES" b="1" dirty="0" err="1"/>
                <a:t>bao</a:t>
              </a:r>
              <a:r>
                <a:rPr lang="es-ES" b="1" dirty="0"/>
                <a:t> </a:t>
              </a:r>
              <a:r>
                <a:rPr lang="es-ES" b="1" dirty="0" err="1"/>
                <a:t>nhiêu</a:t>
              </a:r>
              <a:r>
                <a:rPr lang="es-ES" b="1" dirty="0"/>
                <a:t> </a:t>
              </a:r>
              <a:r>
                <a:rPr lang="es-ES" b="1" dirty="0" err="1"/>
                <a:t>cách</a:t>
              </a:r>
              <a:r>
                <a:rPr lang="es-ES" b="1" dirty="0"/>
                <a:t> </a:t>
              </a:r>
              <a:r>
                <a:rPr lang="es-ES" b="1" dirty="0" err="1"/>
                <a:t>chọn</a:t>
              </a:r>
              <a:r>
                <a:rPr lang="es-ES" b="1" dirty="0"/>
                <a:t> </a:t>
              </a:r>
              <a:r>
                <a:rPr lang="es-ES" b="1" dirty="0" err="1"/>
                <a:t>phương</a:t>
              </a:r>
              <a:r>
                <a:rPr lang="es-ES" b="1" dirty="0"/>
                <a:t> </a:t>
              </a:r>
              <a:r>
                <a:rPr lang="es-ES" b="1" dirty="0" err="1"/>
                <a:t>tiện</a:t>
              </a:r>
              <a:r>
                <a:rPr lang="es-ES" b="1" dirty="0"/>
                <a:t> </a:t>
              </a:r>
              <a:r>
                <a:rPr lang="es-ES" b="1" dirty="0" err="1"/>
                <a:t>đi</a:t>
              </a:r>
              <a:r>
                <a:rPr lang="es-ES" b="1" dirty="0"/>
                <a:t> </a:t>
              </a:r>
              <a:r>
                <a:rPr lang="es-ES" b="1" dirty="0" err="1"/>
                <a:t>từ</a:t>
              </a:r>
              <a:r>
                <a:rPr lang="es-ES" b="1" dirty="0"/>
                <a:t> Lao </a:t>
              </a:r>
              <a:r>
                <a:rPr lang="es-ES" b="1" dirty="0" err="1"/>
                <a:t>Cai</a:t>
              </a:r>
              <a:r>
                <a:rPr lang="es-ES" b="1" dirty="0"/>
                <a:t> </a:t>
              </a:r>
              <a:r>
                <a:rPr lang="es-ES" b="1" dirty="0" err="1"/>
                <a:t>đến</a:t>
              </a:r>
              <a:r>
                <a:rPr lang="es-ES" b="1" dirty="0"/>
                <a:t> </a:t>
              </a:r>
              <a:r>
                <a:rPr lang="es-ES" b="1" dirty="0" err="1"/>
                <a:t>Thành</a:t>
              </a:r>
              <a:r>
                <a:rPr lang="es-ES" b="1" dirty="0"/>
                <a:t> </a:t>
              </a:r>
              <a:r>
                <a:rPr lang="es-ES" b="1" dirty="0" err="1"/>
                <a:t>Phố</a:t>
              </a:r>
              <a:r>
                <a:rPr lang="es-ES" b="1" dirty="0"/>
                <a:t> </a:t>
              </a:r>
              <a:r>
                <a:rPr lang="es-ES" b="1" dirty="0" err="1"/>
                <a:t>Hồ</a:t>
              </a:r>
              <a:r>
                <a:rPr lang="es-ES" b="1" dirty="0"/>
                <a:t> Chí Minh, qua </a:t>
              </a:r>
              <a:r>
                <a:rPr lang="es-ES" b="1" dirty="0" err="1"/>
                <a:t>Hà</a:t>
              </a:r>
              <a:r>
                <a:rPr lang="es-ES" b="1" dirty="0"/>
                <a:t> </a:t>
              </a:r>
              <a:r>
                <a:rPr lang="es-ES" b="1" dirty="0" err="1"/>
                <a:t>Nội</a:t>
              </a:r>
              <a:r>
                <a:rPr lang="es-ES" b="1" dirty="0"/>
                <a:t>.</a:t>
              </a:r>
              <a:endParaRPr lang="en-US" sz="4400" b="1" dirty="0">
                <a:latin typeface="Tahoma" pitchFamily="34" charset="0"/>
                <a:ea typeface="Tahoma" pitchFamily="34" charset="0"/>
                <a:cs typeface="Tahoma" pitchFamily="34" charset="0"/>
              </a:endParaRPr>
            </a:p>
          </p:txBody>
        </p:sp>
        <p:pic>
          <p:nvPicPr>
            <p:cNvPr id="49" name="Picture 2"/>
            <p:cNvPicPr>
              <a:picLocks noChangeAspect="1" noChangeArrowheads="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609658" y="6880993"/>
              <a:ext cx="1449839" cy="77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2" name="Picture 41">
            <a:extLst>
              <a:ext uri="{FF2B5EF4-FFF2-40B4-BE49-F238E27FC236}">
                <a16:creationId xmlns:a16="http://schemas.microsoft.com/office/drawing/2014/main" id="{CCD4EC08-5881-48A3-B50F-05B62CF931AC}"/>
              </a:ext>
            </a:extLst>
          </p:cNvPr>
          <p:cNvPicPr/>
          <p:nvPr/>
        </p:nvPicPr>
        <p:blipFill>
          <a:blip r:embed="rId3"/>
          <a:stretch>
            <a:fillRect/>
          </a:stretch>
        </p:blipFill>
        <p:spPr>
          <a:xfrm>
            <a:off x="12373164" y="3365262"/>
            <a:ext cx="10133648" cy="6716195"/>
          </a:xfrm>
          <a:prstGeom prst="rect">
            <a:avLst/>
          </a:prstGeom>
        </p:spPr>
      </p:pic>
      <p:grpSp>
        <p:nvGrpSpPr>
          <p:cNvPr id="55" name="Group 60">
            <a:extLst>
              <a:ext uri="{FF2B5EF4-FFF2-40B4-BE49-F238E27FC236}">
                <a16:creationId xmlns:a16="http://schemas.microsoft.com/office/drawing/2014/main" id="{F8250392-FCB4-461B-8447-2B746CF2F2C4}"/>
              </a:ext>
            </a:extLst>
          </p:cNvPr>
          <p:cNvGrpSpPr/>
          <p:nvPr/>
        </p:nvGrpSpPr>
        <p:grpSpPr>
          <a:xfrm>
            <a:off x="1176005" y="10612731"/>
            <a:ext cx="3568119" cy="799124"/>
            <a:chOff x="1224541" y="6305967"/>
            <a:chExt cx="3568119" cy="885307"/>
          </a:xfrm>
        </p:grpSpPr>
        <p:sp>
          <p:nvSpPr>
            <p:cNvPr id="56" name="Freeform 20">
              <a:extLst>
                <a:ext uri="{FF2B5EF4-FFF2-40B4-BE49-F238E27FC236}">
                  <a16:creationId xmlns:a16="http://schemas.microsoft.com/office/drawing/2014/main" id="{57B5FD19-26E9-4FA7-9796-7999E52800B3}"/>
                </a:ext>
              </a:extLst>
            </p:cNvPr>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a:extLst>
                <a:ext uri="{FF2B5EF4-FFF2-40B4-BE49-F238E27FC236}">
                  <a16:creationId xmlns:a16="http://schemas.microsoft.com/office/drawing/2014/main" id="{329E4D00-7DAB-4F04-8086-D8460A17CB29}"/>
                </a:ext>
              </a:extLst>
            </p:cNvPr>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58" name="Round Diagonal Corner Rectangle 69">
              <a:extLst>
                <a:ext uri="{FF2B5EF4-FFF2-40B4-BE49-F238E27FC236}">
                  <a16:creationId xmlns:a16="http://schemas.microsoft.com/office/drawing/2014/main" id="{37D82457-F37C-4653-BF4C-16EE1FC46554}"/>
                </a:ext>
              </a:extLst>
            </p:cNvPr>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
              <a:extLst>
                <a:ext uri="{FF2B5EF4-FFF2-40B4-BE49-F238E27FC236}">
                  <a16:creationId xmlns:a16="http://schemas.microsoft.com/office/drawing/2014/main" id="{AB965A99-34E0-4141-B1C6-F28318A2FE8B}"/>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3" name="Rectangle 82">
            <a:extLst>
              <a:ext uri="{FF2B5EF4-FFF2-40B4-BE49-F238E27FC236}">
                <a16:creationId xmlns:a16="http://schemas.microsoft.com/office/drawing/2014/main" id="{1EB1D621-A417-4CAA-8ACB-48B84A4E4FC8}"/>
              </a:ext>
            </a:extLst>
          </p:cNvPr>
          <p:cNvSpPr/>
          <p:nvPr/>
        </p:nvSpPr>
        <p:spPr>
          <a:xfrm>
            <a:off x="5223178" y="10826767"/>
            <a:ext cx="16341422" cy="1689886"/>
          </a:xfrm>
          <a:prstGeom prst="rect">
            <a:avLst/>
          </a:prstGeom>
        </p:spPr>
        <p:txBody>
          <a:bodyPr wrap="square">
            <a:spAutoFit/>
          </a:bodyPr>
          <a:lstStyle/>
          <a:p>
            <a:pPr>
              <a:lnSpc>
                <a:spcPts val="6500"/>
              </a:lnSpc>
              <a:defRPr/>
            </a:pPr>
            <a:r>
              <a:rPr lang="es-ES" b="1" dirty="0" err="1"/>
              <a:t>Có</a:t>
            </a:r>
            <a:r>
              <a:rPr lang="es-ES" b="1" dirty="0"/>
              <a:t> 6 </a:t>
            </a:r>
            <a:r>
              <a:rPr lang="es-ES" b="1" dirty="0" err="1"/>
              <a:t>cách</a:t>
            </a:r>
            <a:r>
              <a:rPr lang="es-ES" b="1" dirty="0"/>
              <a:t> </a:t>
            </a:r>
            <a:r>
              <a:rPr lang="es-ES" b="1" dirty="0" err="1"/>
              <a:t>chọn</a:t>
            </a:r>
            <a:r>
              <a:rPr lang="es-ES" b="1" dirty="0"/>
              <a:t> </a:t>
            </a:r>
            <a:r>
              <a:rPr lang="es-ES" b="1" dirty="0" err="1"/>
              <a:t>phương</a:t>
            </a:r>
            <a:r>
              <a:rPr lang="es-ES" b="1" dirty="0"/>
              <a:t> </a:t>
            </a:r>
            <a:r>
              <a:rPr lang="es-ES" b="1" dirty="0" err="1"/>
              <a:t>tiện</a:t>
            </a:r>
            <a:r>
              <a:rPr lang="es-ES" b="1" dirty="0"/>
              <a:t> </a:t>
            </a:r>
            <a:r>
              <a:rPr lang="es-ES" b="1" dirty="0" err="1"/>
              <a:t>đi</a:t>
            </a:r>
            <a:r>
              <a:rPr lang="es-ES" b="1" dirty="0"/>
              <a:t> </a:t>
            </a:r>
            <a:r>
              <a:rPr lang="es-ES" b="1" dirty="0" err="1"/>
              <a:t>từ</a:t>
            </a:r>
            <a:r>
              <a:rPr lang="es-ES" b="1" dirty="0"/>
              <a:t> Lao </a:t>
            </a:r>
            <a:r>
              <a:rPr lang="es-ES" b="1" dirty="0" err="1"/>
              <a:t>Cai</a:t>
            </a:r>
            <a:r>
              <a:rPr lang="es-ES" b="1" dirty="0"/>
              <a:t> </a:t>
            </a:r>
            <a:r>
              <a:rPr lang="es-ES" b="1" dirty="0" err="1"/>
              <a:t>đến</a:t>
            </a:r>
            <a:r>
              <a:rPr lang="es-ES" b="1" dirty="0"/>
              <a:t> </a:t>
            </a:r>
            <a:r>
              <a:rPr lang="es-ES" b="1" dirty="0" err="1"/>
              <a:t>Thành</a:t>
            </a:r>
            <a:r>
              <a:rPr lang="es-ES" b="1" dirty="0"/>
              <a:t> </a:t>
            </a:r>
            <a:r>
              <a:rPr lang="es-ES" b="1" dirty="0" err="1"/>
              <a:t>Phố</a:t>
            </a:r>
            <a:r>
              <a:rPr lang="es-ES" b="1" dirty="0"/>
              <a:t> </a:t>
            </a:r>
            <a:r>
              <a:rPr lang="es-ES" b="1" dirty="0" err="1"/>
              <a:t>Hồ</a:t>
            </a:r>
            <a:r>
              <a:rPr lang="es-ES" b="1" dirty="0"/>
              <a:t> Chí Minh, qua </a:t>
            </a:r>
            <a:r>
              <a:rPr lang="es-ES" b="1" dirty="0" err="1"/>
              <a:t>Hà</a:t>
            </a:r>
            <a:r>
              <a:rPr lang="es-ES" b="1" dirty="0"/>
              <a:t> </a:t>
            </a:r>
            <a:r>
              <a:rPr lang="es-ES" b="1" dirty="0" err="1"/>
              <a:t>Nội</a:t>
            </a:r>
            <a:r>
              <a:rPr lang="es-ES" b="1" dirty="0"/>
              <a:t>.</a:t>
            </a:r>
            <a:endParaRPr lang="en-US" sz="4400" b="1"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06238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Effect transition="in" filter="barn(inVertical)">
                                      <p:cBhvr>
                                        <p:cTn id="22" dur="500"/>
                                        <p:tgtEl>
                                          <p:spTgt spid="4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 calcmode="lin" valueType="num">
                                      <p:cBhvr additive="base">
                                        <p:cTn id="42" dur="500" fill="hold"/>
                                        <p:tgtEl>
                                          <p:spTgt spid="83"/>
                                        </p:tgtEl>
                                        <p:attrNameLst>
                                          <p:attrName>ppt_x</p:attrName>
                                        </p:attrNameLst>
                                      </p:cBhvr>
                                      <p:tavLst>
                                        <p:tav tm="0">
                                          <p:val>
                                            <p:strVal val="#ppt_x"/>
                                          </p:val>
                                        </p:tav>
                                        <p:tav tm="100000">
                                          <p:val>
                                            <p:strVal val="#ppt_x"/>
                                          </p:val>
                                        </p:tav>
                                      </p:tavLst>
                                    </p:anim>
                                    <p:anim calcmode="lin" valueType="num">
                                      <p:cBhvr additive="base">
                                        <p:cTn id="43"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5375" y="1839927"/>
            <a:ext cx="14883931" cy="832722"/>
            <a:chOff x="644526" y="2795826"/>
            <a:chExt cx="14883931" cy="832722"/>
          </a:xfrm>
        </p:grpSpPr>
        <p:sp>
          <p:nvSpPr>
            <p:cNvPr id="3" name="TextBox 2"/>
            <p:cNvSpPr txBox="1"/>
            <p:nvPr/>
          </p:nvSpPr>
          <p:spPr>
            <a:xfrm>
              <a:off x="2345857" y="2823876"/>
              <a:ext cx="13182600" cy="769441"/>
            </a:xfrm>
            <a:prstGeom prst="rect">
              <a:avLst/>
            </a:prstGeom>
            <a:noFill/>
          </p:spPr>
          <p:txBody>
            <a:bodyPr wrap="square" rtlCol="0">
              <a:spAutoFit/>
            </a:bodyPr>
            <a:lstStyle/>
            <a:p>
              <a:pPr eaLnBrk="0" hangingPunct="0"/>
              <a:r>
                <a:rPr lang="en-US" sz="4400" b="1" dirty="0">
                  <a:solidFill>
                    <a:srgbClr val="135F82"/>
                  </a:solidFill>
                  <a:latin typeface="Tahoma" pitchFamily="34" charset="0"/>
                  <a:ea typeface="Tahoma" pitchFamily="34" charset="0"/>
                  <a:cs typeface="Tahoma" pitchFamily="34" charset="0"/>
                </a:rPr>
                <a:t>S</a:t>
              </a:r>
              <a:r>
                <a:rPr lang="vi-VN" sz="4400" b="1" dirty="0">
                  <a:solidFill>
                    <a:srgbClr val="135F82"/>
                  </a:solidFill>
                  <a:latin typeface="Tahoma" pitchFamily="34" charset="0"/>
                  <a:ea typeface="Tahoma" pitchFamily="34" charset="0"/>
                  <a:cs typeface="Tahoma" pitchFamily="34" charset="0"/>
                </a:rPr>
                <a:t>ơ</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đô</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hình</a:t>
              </a:r>
              <a:r>
                <a:rPr lang="en-US" sz="4400" b="1" dirty="0">
                  <a:solidFill>
                    <a:srgbClr val="135F82"/>
                  </a:solidFill>
                  <a:latin typeface="Tahoma" pitchFamily="34" charset="0"/>
                  <a:ea typeface="Tahoma" pitchFamily="34" charset="0"/>
                  <a:cs typeface="Tahoma" pitchFamily="34" charset="0"/>
                </a:rPr>
                <a:t> </a:t>
              </a:r>
              <a:r>
                <a:rPr lang="en-US" sz="4400" b="1" dirty="0" err="1">
                  <a:solidFill>
                    <a:srgbClr val="135F82"/>
                  </a:solidFill>
                  <a:latin typeface="Tahoma" pitchFamily="34" charset="0"/>
                  <a:ea typeface="Tahoma" pitchFamily="34" charset="0"/>
                  <a:cs typeface="Tahoma" pitchFamily="34" charset="0"/>
                </a:rPr>
                <a:t>cây</a:t>
              </a:r>
              <a:endParaRPr lang="nl-NL" sz="4400" dirty="0">
                <a:solidFill>
                  <a:srgbClr val="135F82"/>
                </a:solidFill>
                <a:latin typeface="Tahoma" pitchFamily="34" charset="0"/>
                <a:ea typeface="Tahoma" pitchFamily="34" charset="0"/>
                <a:cs typeface="Tahoma" pitchFamily="34" charset="0"/>
              </a:endParaRPr>
            </a:p>
          </p:txBody>
        </p:sp>
        <p:sp>
          <p:nvSpPr>
            <p:cNvPr id="4" name="Rounded Rectangle 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959" y="2795826"/>
              <a:ext cx="1002198" cy="769441"/>
            </a:xfrm>
            <a:prstGeom prst="rect">
              <a:avLst/>
            </a:prstGeom>
            <a:noFill/>
          </p:spPr>
          <p:txBody>
            <a:bodyPr wrap="none" rtlCol="0">
              <a:spAutoFit/>
            </a:bodyPr>
            <a:lstStyle/>
            <a:p>
              <a:pPr algn="ctr"/>
              <a:r>
                <a:rPr lang="en-US" sz="4400" b="1" dirty="0">
                  <a:solidFill>
                    <a:schemeClr val="bg1"/>
                  </a:solidFill>
                  <a:latin typeface="Tahoma" pitchFamily="34" charset="0"/>
                  <a:ea typeface="Tahoma" pitchFamily="34" charset="0"/>
                  <a:cs typeface="Tahoma" pitchFamily="34" charset="0"/>
                </a:rPr>
                <a:t>III</a:t>
              </a:r>
            </a:p>
          </p:txBody>
        </p:sp>
      </p:grpSp>
      <p:grpSp>
        <p:nvGrpSpPr>
          <p:cNvPr id="60" name="Group 59">
            <a:extLst>
              <a:ext uri="{FF2B5EF4-FFF2-40B4-BE49-F238E27FC236}">
                <a16:creationId xmlns:a16="http://schemas.microsoft.com/office/drawing/2014/main" id="{42A9578E-E509-41EC-A7AA-8632B82A3054}"/>
              </a:ext>
            </a:extLst>
          </p:cNvPr>
          <p:cNvGrpSpPr/>
          <p:nvPr/>
        </p:nvGrpSpPr>
        <p:grpSpPr>
          <a:xfrm>
            <a:off x="829172" y="3429001"/>
            <a:ext cx="22655024" cy="4380642"/>
            <a:chOff x="1076414" y="4334859"/>
            <a:chExt cx="22655024" cy="4716873"/>
          </a:xfrm>
        </p:grpSpPr>
        <p:grpSp>
          <p:nvGrpSpPr>
            <p:cNvPr id="61" name="Group 5">
              <a:extLst>
                <a:ext uri="{FF2B5EF4-FFF2-40B4-BE49-F238E27FC236}">
                  <a16:creationId xmlns:a16="http://schemas.microsoft.com/office/drawing/2014/main" id="{7400CA55-2C49-4870-84A7-BC6581A106C1}"/>
                </a:ext>
              </a:extLst>
            </p:cNvPr>
            <p:cNvGrpSpPr/>
            <p:nvPr/>
          </p:nvGrpSpPr>
          <p:grpSpPr>
            <a:xfrm>
              <a:off x="1533269" y="4671091"/>
              <a:ext cx="22198169" cy="4380641"/>
              <a:chOff x="637542" y="1083939"/>
              <a:chExt cx="8741405" cy="1724678"/>
            </a:xfrm>
          </p:grpSpPr>
          <p:sp>
            <p:nvSpPr>
              <p:cNvPr id="78" name="Rounded Rectangle 60">
                <a:extLst>
                  <a:ext uri="{FF2B5EF4-FFF2-40B4-BE49-F238E27FC236}">
                    <a16:creationId xmlns:a16="http://schemas.microsoft.com/office/drawing/2014/main" id="{14E7552C-8576-4296-8618-0D073E1017D1}"/>
                  </a:ext>
                </a:extLst>
              </p:cNvPr>
              <p:cNvSpPr/>
              <p:nvPr/>
            </p:nvSpPr>
            <p:spPr>
              <a:xfrm>
                <a:off x="637542" y="1083939"/>
                <a:ext cx="8741405" cy="172467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r>
                  <a:rPr lang="es-ES" b="1" dirty="0" err="1">
                    <a:solidFill>
                      <a:schemeClr val="tx1"/>
                    </a:solidFill>
                  </a:rPr>
                  <a:t>Sơ</a:t>
                </a:r>
                <a:r>
                  <a:rPr lang="es-ES" b="1" dirty="0">
                    <a:solidFill>
                      <a:schemeClr val="tx1"/>
                    </a:solidFill>
                  </a:rPr>
                  <a:t> </a:t>
                </a:r>
                <a:r>
                  <a:rPr lang="es-ES" b="1" dirty="0" err="1">
                    <a:solidFill>
                      <a:schemeClr val="tx1"/>
                    </a:solidFill>
                  </a:rPr>
                  <a:t>đồ</a:t>
                </a:r>
                <a:r>
                  <a:rPr lang="es-ES" b="1" dirty="0">
                    <a:solidFill>
                      <a:schemeClr val="tx1"/>
                    </a:solidFill>
                  </a:rPr>
                  <a:t> </a:t>
                </a:r>
                <a:r>
                  <a:rPr lang="es-ES" b="1" dirty="0" err="1">
                    <a:solidFill>
                      <a:schemeClr val="tx1"/>
                    </a:solidFill>
                  </a:rPr>
                  <a:t>hình</a:t>
                </a:r>
                <a:r>
                  <a:rPr lang="es-ES" b="1" dirty="0">
                    <a:solidFill>
                      <a:schemeClr val="tx1"/>
                    </a:solidFill>
                  </a:rPr>
                  <a:t> </a:t>
                </a:r>
                <a:r>
                  <a:rPr lang="es-ES" b="1" dirty="0" err="1">
                    <a:solidFill>
                      <a:schemeClr val="tx1"/>
                    </a:solidFill>
                  </a:rPr>
                  <a:t>cây</a:t>
                </a:r>
                <a:r>
                  <a:rPr lang="es-ES" b="1" dirty="0">
                    <a:solidFill>
                      <a:schemeClr val="tx1"/>
                    </a:solidFill>
                  </a:rPr>
                  <a:t> </a:t>
                </a:r>
                <a:r>
                  <a:rPr lang="es-ES" b="1" dirty="0" err="1">
                    <a:solidFill>
                      <a:schemeClr val="tx1"/>
                    </a:solidFill>
                  </a:rPr>
                  <a:t>là</a:t>
                </a:r>
                <a:r>
                  <a:rPr lang="es-ES" b="1" dirty="0">
                    <a:solidFill>
                      <a:schemeClr val="tx1"/>
                    </a:solidFill>
                  </a:rPr>
                  <a:t> </a:t>
                </a:r>
                <a:r>
                  <a:rPr lang="es-ES" b="1" dirty="0" err="1">
                    <a:solidFill>
                      <a:schemeClr val="tx1"/>
                    </a:solidFill>
                  </a:rPr>
                  <a:t>sơ</a:t>
                </a:r>
                <a:r>
                  <a:rPr lang="es-ES" b="1" dirty="0">
                    <a:solidFill>
                      <a:schemeClr val="tx1"/>
                    </a:solidFill>
                  </a:rPr>
                  <a:t> </a:t>
                </a:r>
                <a:r>
                  <a:rPr lang="es-ES" b="1" dirty="0" err="1">
                    <a:solidFill>
                      <a:schemeClr val="tx1"/>
                    </a:solidFill>
                  </a:rPr>
                  <a:t>đồ</a:t>
                </a:r>
                <a:r>
                  <a:rPr lang="es-ES" b="1" dirty="0">
                    <a:solidFill>
                      <a:schemeClr val="tx1"/>
                    </a:solidFill>
                  </a:rPr>
                  <a:t> </a:t>
                </a:r>
                <a:r>
                  <a:rPr lang="es-ES" b="1" dirty="0" err="1">
                    <a:solidFill>
                      <a:schemeClr val="tx1"/>
                    </a:solidFill>
                  </a:rPr>
                  <a:t>bắt</a:t>
                </a:r>
                <a:r>
                  <a:rPr lang="es-ES" b="1" dirty="0">
                    <a:solidFill>
                      <a:schemeClr val="tx1"/>
                    </a:solidFill>
                  </a:rPr>
                  <a:t> </a:t>
                </a:r>
                <a:r>
                  <a:rPr lang="es-ES" b="1" dirty="0" err="1">
                    <a:solidFill>
                      <a:schemeClr val="tx1"/>
                    </a:solidFill>
                  </a:rPr>
                  <a:t>đầu</a:t>
                </a:r>
                <a:r>
                  <a:rPr lang="es-ES" b="1" dirty="0">
                    <a:solidFill>
                      <a:schemeClr val="tx1"/>
                    </a:solidFill>
                  </a:rPr>
                  <a:t> </a:t>
                </a:r>
                <a:r>
                  <a:rPr lang="es-ES" b="1" dirty="0" err="1">
                    <a:solidFill>
                      <a:schemeClr val="tx1"/>
                    </a:solidFill>
                  </a:rPr>
                  <a:t>tại</a:t>
                </a:r>
                <a:r>
                  <a:rPr lang="es-ES" b="1" dirty="0">
                    <a:solidFill>
                      <a:schemeClr val="tx1"/>
                    </a:solidFill>
                  </a:rPr>
                  <a:t> </a:t>
                </a:r>
                <a:r>
                  <a:rPr lang="es-ES" b="1" dirty="0" err="1">
                    <a:solidFill>
                      <a:schemeClr val="tx1"/>
                    </a:solidFill>
                  </a:rPr>
                  <a:t>một</a:t>
                </a:r>
                <a:r>
                  <a:rPr lang="es-ES" b="1" dirty="0">
                    <a:solidFill>
                      <a:schemeClr val="tx1"/>
                    </a:solidFill>
                  </a:rPr>
                  <a:t> </a:t>
                </a:r>
                <a:r>
                  <a:rPr lang="es-ES" b="1" dirty="0" err="1">
                    <a:solidFill>
                      <a:schemeClr val="tx1"/>
                    </a:solidFill>
                  </a:rPr>
                  <a:t>nút</a:t>
                </a:r>
                <a:r>
                  <a:rPr lang="es-ES" b="1" dirty="0">
                    <a:solidFill>
                      <a:schemeClr val="tx1"/>
                    </a:solidFill>
                  </a:rPr>
                  <a:t> </a:t>
                </a:r>
                <a:r>
                  <a:rPr lang="es-ES" b="1" dirty="0" err="1">
                    <a:solidFill>
                      <a:schemeClr val="tx1"/>
                    </a:solidFill>
                  </a:rPr>
                  <a:t>duy</a:t>
                </a:r>
                <a:r>
                  <a:rPr lang="es-ES" b="1" dirty="0">
                    <a:solidFill>
                      <a:schemeClr val="tx1"/>
                    </a:solidFill>
                  </a:rPr>
                  <a:t> </a:t>
                </a:r>
                <a:r>
                  <a:rPr lang="es-ES" b="1" dirty="0" err="1">
                    <a:solidFill>
                      <a:schemeClr val="tx1"/>
                    </a:solidFill>
                  </a:rPr>
                  <a:t>nhất</a:t>
                </a:r>
                <a:r>
                  <a:rPr lang="es-ES" b="1" dirty="0">
                    <a:solidFill>
                      <a:schemeClr val="tx1"/>
                    </a:solidFill>
                  </a:rPr>
                  <a:t> </a:t>
                </a:r>
                <a:r>
                  <a:rPr lang="es-ES" b="1" dirty="0" err="1">
                    <a:solidFill>
                      <a:schemeClr val="tx1"/>
                    </a:solidFill>
                  </a:rPr>
                  <a:t>với</a:t>
                </a:r>
                <a:r>
                  <a:rPr lang="es-ES" b="1" dirty="0">
                    <a:solidFill>
                      <a:schemeClr val="tx1"/>
                    </a:solidFill>
                  </a:rPr>
                  <a:t> </a:t>
                </a:r>
                <a:r>
                  <a:rPr lang="es-ES" b="1" dirty="0" err="1">
                    <a:solidFill>
                      <a:schemeClr val="tx1"/>
                    </a:solidFill>
                  </a:rPr>
                  <a:t>các</a:t>
                </a:r>
                <a:r>
                  <a:rPr lang="es-ES" b="1" dirty="0">
                    <a:solidFill>
                      <a:schemeClr val="tx1"/>
                    </a:solidFill>
                  </a:rPr>
                  <a:t> </a:t>
                </a:r>
                <a:r>
                  <a:rPr lang="es-ES" b="1" dirty="0" err="1">
                    <a:solidFill>
                      <a:schemeClr val="tx1"/>
                    </a:solidFill>
                  </a:rPr>
                  <a:t>nhánh</a:t>
                </a:r>
                <a:r>
                  <a:rPr lang="es-ES" b="1" dirty="0">
                    <a:solidFill>
                      <a:schemeClr val="tx1"/>
                    </a:solidFill>
                  </a:rPr>
                  <a:t> </a:t>
                </a:r>
                <a:r>
                  <a:rPr lang="es-ES" b="1" dirty="0" err="1">
                    <a:solidFill>
                      <a:schemeClr val="tx1"/>
                    </a:solidFill>
                  </a:rPr>
                  <a:t>tỏa</a:t>
                </a:r>
                <a:r>
                  <a:rPr lang="es-ES" b="1" dirty="0">
                    <a:solidFill>
                      <a:schemeClr val="tx1"/>
                    </a:solidFill>
                  </a:rPr>
                  <a:t> </a:t>
                </a:r>
                <a:r>
                  <a:rPr lang="es-ES" b="1" dirty="0" err="1">
                    <a:solidFill>
                      <a:schemeClr val="tx1"/>
                    </a:solidFill>
                  </a:rPr>
                  <a:t>ra</a:t>
                </a:r>
                <a:r>
                  <a:rPr lang="es-ES" b="1" dirty="0">
                    <a:solidFill>
                      <a:schemeClr val="tx1"/>
                    </a:solidFill>
                  </a:rPr>
                  <a:t> </a:t>
                </a:r>
                <a:r>
                  <a:rPr lang="es-ES" b="1" dirty="0" err="1">
                    <a:solidFill>
                      <a:schemeClr val="tx1"/>
                    </a:solidFill>
                  </a:rPr>
                  <a:t>các</a:t>
                </a:r>
                <a:r>
                  <a:rPr lang="es-ES" b="1" dirty="0">
                    <a:solidFill>
                      <a:schemeClr val="tx1"/>
                    </a:solidFill>
                  </a:rPr>
                  <a:t> </a:t>
                </a:r>
                <a:r>
                  <a:rPr lang="es-ES" b="1" dirty="0" err="1">
                    <a:solidFill>
                      <a:schemeClr val="tx1"/>
                    </a:solidFill>
                  </a:rPr>
                  <a:t>nút</a:t>
                </a:r>
                <a:r>
                  <a:rPr lang="es-ES" b="1" dirty="0">
                    <a:solidFill>
                      <a:schemeClr val="tx1"/>
                    </a:solidFill>
                  </a:rPr>
                  <a:t> </a:t>
                </a:r>
                <a:r>
                  <a:rPr lang="es-ES" b="1" dirty="0" err="1">
                    <a:solidFill>
                      <a:schemeClr val="tx1"/>
                    </a:solidFill>
                  </a:rPr>
                  <a:t>bổ</a:t>
                </a:r>
                <a:r>
                  <a:rPr lang="es-ES" b="1" dirty="0">
                    <a:solidFill>
                      <a:schemeClr val="tx1"/>
                    </a:solidFill>
                  </a:rPr>
                  <a:t> </a:t>
                </a:r>
                <a:r>
                  <a:rPr lang="es-ES" b="1" dirty="0" err="1">
                    <a:solidFill>
                      <a:schemeClr val="tx1"/>
                    </a:solidFill>
                  </a:rPr>
                  <a:t>sung</a:t>
                </a:r>
                <a:r>
                  <a:rPr lang="es-ES" b="1" dirty="0">
                    <a:solidFill>
                      <a:schemeClr val="tx1"/>
                    </a:solidFill>
                  </a:rPr>
                  <a:t>.</a:t>
                </a:r>
                <a:endParaRPr lang="en-US" b="1" dirty="0">
                  <a:solidFill>
                    <a:schemeClr val="tx1"/>
                  </a:solidFill>
                </a:endParaRPr>
              </a:p>
              <a:p>
                <a:r>
                  <a:rPr lang="es-ES" b="1" dirty="0">
                    <a:solidFill>
                      <a:schemeClr val="tx1"/>
                    </a:solidFill>
                  </a:rPr>
                  <a:t>Ta </a:t>
                </a:r>
                <a:r>
                  <a:rPr lang="es-ES" b="1" dirty="0" err="1">
                    <a:solidFill>
                      <a:schemeClr val="tx1"/>
                    </a:solidFill>
                  </a:rPr>
                  <a:t>có</a:t>
                </a:r>
                <a:r>
                  <a:rPr lang="es-ES" b="1" dirty="0">
                    <a:solidFill>
                      <a:schemeClr val="tx1"/>
                    </a:solidFill>
                  </a:rPr>
                  <a:t> </a:t>
                </a:r>
                <a:r>
                  <a:rPr lang="es-ES" b="1" dirty="0" err="1">
                    <a:solidFill>
                      <a:schemeClr val="tx1"/>
                    </a:solidFill>
                  </a:rPr>
                  <a:t>thể</a:t>
                </a:r>
                <a:r>
                  <a:rPr lang="es-ES" b="1" dirty="0">
                    <a:solidFill>
                      <a:schemeClr val="tx1"/>
                    </a:solidFill>
                  </a:rPr>
                  <a:t> </a:t>
                </a:r>
                <a:r>
                  <a:rPr lang="es-ES" b="1" dirty="0" err="1">
                    <a:solidFill>
                      <a:schemeClr val="tx1"/>
                    </a:solidFill>
                  </a:rPr>
                  <a:t>sử</a:t>
                </a:r>
                <a:r>
                  <a:rPr lang="es-ES" b="1" dirty="0">
                    <a:solidFill>
                      <a:schemeClr val="tx1"/>
                    </a:solidFill>
                  </a:rPr>
                  <a:t> </a:t>
                </a:r>
                <a:r>
                  <a:rPr lang="es-ES" b="1" dirty="0" err="1">
                    <a:solidFill>
                      <a:schemeClr val="tx1"/>
                    </a:solidFill>
                  </a:rPr>
                  <a:t>dụng</a:t>
                </a:r>
                <a:r>
                  <a:rPr lang="es-ES" b="1" dirty="0">
                    <a:solidFill>
                      <a:schemeClr val="tx1"/>
                    </a:solidFill>
                  </a:rPr>
                  <a:t> </a:t>
                </a:r>
                <a:r>
                  <a:rPr lang="es-ES" b="1" dirty="0" err="1">
                    <a:solidFill>
                      <a:schemeClr val="tx1"/>
                    </a:solidFill>
                  </a:rPr>
                  <a:t>sơ</a:t>
                </a:r>
                <a:r>
                  <a:rPr lang="es-ES" b="1" dirty="0">
                    <a:solidFill>
                      <a:schemeClr val="tx1"/>
                    </a:solidFill>
                  </a:rPr>
                  <a:t> </a:t>
                </a:r>
                <a:r>
                  <a:rPr lang="es-ES" b="1" dirty="0" err="1">
                    <a:solidFill>
                      <a:schemeClr val="tx1"/>
                    </a:solidFill>
                  </a:rPr>
                  <a:t>đồ</a:t>
                </a:r>
                <a:r>
                  <a:rPr lang="es-ES" b="1" dirty="0">
                    <a:solidFill>
                      <a:schemeClr val="tx1"/>
                    </a:solidFill>
                  </a:rPr>
                  <a:t> </a:t>
                </a:r>
                <a:r>
                  <a:rPr lang="es-ES" b="1" dirty="0" err="1">
                    <a:solidFill>
                      <a:schemeClr val="tx1"/>
                    </a:solidFill>
                  </a:rPr>
                  <a:t>hình</a:t>
                </a:r>
                <a:r>
                  <a:rPr lang="es-ES" b="1" dirty="0">
                    <a:solidFill>
                      <a:schemeClr val="tx1"/>
                    </a:solidFill>
                  </a:rPr>
                  <a:t> </a:t>
                </a:r>
                <a:r>
                  <a:rPr lang="es-ES" b="1" dirty="0" err="1">
                    <a:solidFill>
                      <a:schemeClr val="tx1"/>
                    </a:solidFill>
                  </a:rPr>
                  <a:t>cây</a:t>
                </a:r>
                <a:r>
                  <a:rPr lang="es-ES" b="1" dirty="0">
                    <a:solidFill>
                      <a:schemeClr val="tx1"/>
                    </a:solidFill>
                  </a:rPr>
                  <a:t> </a:t>
                </a:r>
                <a:r>
                  <a:rPr lang="es-ES" b="1" dirty="0" err="1">
                    <a:solidFill>
                      <a:schemeClr val="tx1"/>
                    </a:solidFill>
                  </a:rPr>
                  <a:t>để</a:t>
                </a:r>
                <a:r>
                  <a:rPr lang="es-ES" b="1" dirty="0">
                    <a:solidFill>
                      <a:schemeClr val="tx1"/>
                    </a:solidFill>
                  </a:rPr>
                  <a:t> </a:t>
                </a:r>
                <a:r>
                  <a:rPr lang="es-ES" b="1" dirty="0" err="1">
                    <a:solidFill>
                      <a:schemeClr val="tx1"/>
                    </a:solidFill>
                  </a:rPr>
                  <a:t>đếm</a:t>
                </a:r>
                <a:r>
                  <a:rPr lang="es-ES" b="1" dirty="0">
                    <a:solidFill>
                      <a:schemeClr val="tx1"/>
                    </a:solidFill>
                  </a:rPr>
                  <a:t> </a:t>
                </a:r>
                <a:r>
                  <a:rPr lang="es-ES" b="1" dirty="0" err="1">
                    <a:solidFill>
                      <a:schemeClr val="tx1"/>
                    </a:solidFill>
                  </a:rPr>
                  <a:t>số</a:t>
                </a:r>
                <a:r>
                  <a:rPr lang="es-ES" b="1" dirty="0">
                    <a:solidFill>
                      <a:schemeClr val="tx1"/>
                    </a:solidFill>
                  </a:rPr>
                  <a:t> </a:t>
                </a:r>
                <a:r>
                  <a:rPr lang="es-ES" b="1" dirty="0" err="1">
                    <a:solidFill>
                      <a:schemeClr val="tx1"/>
                    </a:solidFill>
                  </a:rPr>
                  <a:t>cách</a:t>
                </a:r>
                <a:r>
                  <a:rPr lang="es-ES" b="1" dirty="0">
                    <a:solidFill>
                      <a:schemeClr val="tx1"/>
                    </a:solidFill>
                  </a:rPr>
                  <a:t> </a:t>
                </a:r>
                <a:r>
                  <a:rPr lang="es-ES" b="1" dirty="0" err="1">
                    <a:solidFill>
                      <a:schemeClr val="tx1"/>
                    </a:solidFill>
                  </a:rPr>
                  <a:t>hoàn</a:t>
                </a:r>
                <a:r>
                  <a:rPr lang="es-ES" b="1" dirty="0">
                    <a:solidFill>
                      <a:schemeClr val="tx1"/>
                    </a:solidFill>
                  </a:rPr>
                  <a:t> </a:t>
                </a:r>
                <a:r>
                  <a:rPr lang="es-ES" b="1" dirty="0" err="1">
                    <a:solidFill>
                      <a:schemeClr val="tx1"/>
                    </a:solidFill>
                  </a:rPr>
                  <a:t>thành</a:t>
                </a:r>
                <a:r>
                  <a:rPr lang="es-ES" b="1" dirty="0">
                    <a:solidFill>
                      <a:schemeClr val="tx1"/>
                    </a:solidFill>
                  </a:rPr>
                  <a:t> </a:t>
                </a:r>
                <a:r>
                  <a:rPr lang="es-ES" b="1" dirty="0" err="1">
                    <a:solidFill>
                      <a:schemeClr val="tx1"/>
                    </a:solidFill>
                  </a:rPr>
                  <a:t>một</a:t>
                </a:r>
                <a:r>
                  <a:rPr lang="es-ES" b="1" dirty="0">
                    <a:solidFill>
                      <a:schemeClr val="tx1"/>
                    </a:solidFill>
                  </a:rPr>
                  <a:t> </a:t>
                </a:r>
                <a:r>
                  <a:rPr lang="es-ES" b="1" dirty="0" err="1">
                    <a:solidFill>
                      <a:schemeClr val="tx1"/>
                    </a:solidFill>
                  </a:rPr>
                  <a:t>công</a:t>
                </a:r>
                <a:r>
                  <a:rPr lang="es-ES" b="1" dirty="0">
                    <a:solidFill>
                      <a:schemeClr val="tx1"/>
                    </a:solidFill>
                  </a:rPr>
                  <a:t> </a:t>
                </a:r>
                <a:r>
                  <a:rPr lang="es-ES" b="1" dirty="0" err="1">
                    <a:solidFill>
                      <a:schemeClr val="tx1"/>
                    </a:solidFill>
                  </a:rPr>
                  <a:t>việc</a:t>
                </a:r>
                <a:r>
                  <a:rPr lang="es-ES" b="1" dirty="0">
                    <a:solidFill>
                      <a:schemeClr val="tx1"/>
                    </a:solidFill>
                  </a:rPr>
                  <a:t> </a:t>
                </a:r>
                <a:r>
                  <a:rPr lang="es-ES" b="1" dirty="0" err="1">
                    <a:solidFill>
                      <a:schemeClr val="tx1"/>
                    </a:solidFill>
                  </a:rPr>
                  <a:t>khi</a:t>
                </a:r>
                <a:r>
                  <a:rPr lang="es-ES" b="1" dirty="0">
                    <a:solidFill>
                      <a:schemeClr val="tx1"/>
                    </a:solidFill>
                  </a:rPr>
                  <a:t> </a:t>
                </a:r>
                <a:r>
                  <a:rPr lang="es-ES" b="1" dirty="0" err="1">
                    <a:solidFill>
                      <a:schemeClr val="tx1"/>
                    </a:solidFill>
                  </a:rPr>
                  <a:t>công</a:t>
                </a:r>
                <a:r>
                  <a:rPr lang="es-ES" b="1" dirty="0">
                    <a:solidFill>
                      <a:schemeClr val="tx1"/>
                    </a:solidFill>
                  </a:rPr>
                  <a:t> </a:t>
                </a:r>
                <a:r>
                  <a:rPr lang="es-ES" b="1" dirty="0" err="1">
                    <a:solidFill>
                      <a:schemeClr val="tx1"/>
                    </a:solidFill>
                  </a:rPr>
                  <a:t>việc</a:t>
                </a:r>
                <a:r>
                  <a:rPr lang="es-ES" b="1" dirty="0">
                    <a:solidFill>
                      <a:schemeClr val="tx1"/>
                    </a:solidFill>
                  </a:rPr>
                  <a:t> </a:t>
                </a:r>
                <a:r>
                  <a:rPr lang="es-ES" b="1" dirty="0" err="1">
                    <a:solidFill>
                      <a:schemeClr val="tx1"/>
                    </a:solidFill>
                  </a:rPr>
                  <a:t>đó</a:t>
                </a:r>
                <a:r>
                  <a:rPr lang="es-ES" b="1" dirty="0">
                    <a:solidFill>
                      <a:schemeClr val="tx1"/>
                    </a:solidFill>
                  </a:rPr>
                  <a:t> </a:t>
                </a:r>
                <a:r>
                  <a:rPr lang="es-ES" b="1" dirty="0" err="1">
                    <a:solidFill>
                      <a:schemeClr val="tx1"/>
                    </a:solidFill>
                  </a:rPr>
                  <a:t>đòi</a:t>
                </a:r>
                <a:r>
                  <a:rPr lang="es-ES" b="1" dirty="0">
                    <a:solidFill>
                      <a:schemeClr val="tx1"/>
                    </a:solidFill>
                  </a:rPr>
                  <a:t> </a:t>
                </a:r>
                <a:r>
                  <a:rPr lang="es-ES" b="1" dirty="0" err="1">
                    <a:solidFill>
                      <a:schemeClr val="tx1"/>
                    </a:solidFill>
                  </a:rPr>
                  <a:t>hỏi</a:t>
                </a:r>
                <a:r>
                  <a:rPr lang="es-ES" b="1" dirty="0">
                    <a:solidFill>
                      <a:schemeClr val="tx1"/>
                    </a:solidFill>
                  </a:rPr>
                  <a:t> </a:t>
                </a:r>
                <a:r>
                  <a:rPr lang="es-ES" b="1" dirty="0" err="1">
                    <a:solidFill>
                      <a:schemeClr val="tx1"/>
                    </a:solidFill>
                  </a:rPr>
                  <a:t>những</a:t>
                </a:r>
                <a:r>
                  <a:rPr lang="es-ES" b="1" dirty="0">
                    <a:solidFill>
                      <a:schemeClr val="tx1"/>
                    </a:solidFill>
                  </a:rPr>
                  <a:t> </a:t>
                </a:r>
                <a:r>
                  <a:rPr lang="es-ES" b="1" dirty="0" err="1">
                    <a:solidFill>
                      <a:schemeClr val="tx1"/>
                    </a:solidFill>
                  </a:rPr>
                  <a:t>hành</a:t>
                </a:r>
                <a:r>
                  <a:rPr lang="es-ES" b="1" dirty="0">
                    <a:solidFill>
                      <a:schemeClr val="tx1"/>
                    </a:solidFill>
                  </a:rPr>
                  <a:t> </a:t>
                </a:r>
                <a:r>
                  <a:rPr lang="es-ES" b="1" dirty="0" err="1">
                    <a:solidFill>
                      <a:schemeClr val="tx1"/>
                    </a:solidFill>
                  </a:rPr>
                  <a:t>động</a:t>
                </a:r>
                <a:r>
                  <a:rPr lang="es-ES" b="1" dirty="0">
                    <a:solidFill>
                      <a:schemeClr val="tx1"/>
                    </a:solidFill>
                  </a:rPr>
                  <a:t> </a:t>
                </a:r>
                <a:r>
                  <a:rPr lang="es-ES" b="1" dirty="0" err="1">
                    <a:solidFill>
                      <a:schemeClr val="tx1"/>
                    </a:solidFill>
                  </a:rPr>
                  <a:t>liên</a:t>
                </a:r>
                <a:r>
                  <a:rPr lang="es-ES" b="1" dirty="0">
                    <a:solidFill>
                      <a:schemeClr val="tx1"/>
                    </a:solidFill>
                  </a:rPr>
                  <a:t> </a:t>
                </a:r>
                <a:r>
                  <a:rPr lang="es-ES" b="1" dirty="0" err="1">
                    <a:solidFill>
                      <a:schemeClr val="tx1"/>
                    </a:solidFill>
                  </a:rPr>
                  <a:t>tiếp</a:t>
                </a:r>
                <a:r>
                  <a:rPr lang="es-ES" b="1" dirty="0">
                    <a:solidFill>
                      <a:schemeClr val="tx1"/>
                    </a:solidFill>
                  </a:rPr>
                  <a:t>.</a:t>
                </a:r>
                <a:endParaRPr lang="en-US" b="1" dirty="0">
                  <a:solidFill>
                    <a:schemeClr val="tx1"/>
                  </a:solidFill>
                </a:endParaRPr>
              </a:p>
            </p:txBody>
          </p:sp>
          <p:sp>
            <p:nvSpPr>
              <p:cNvPr id="79" name="TextBox 78">
                <a:extLst>
                  <a:ext uri="{FF2B5EF4-FFF2-40B4-BE49-F238E27FC236}">
                    <a16:creationId xmlns:a16="http://schemas.microsoft.com/office/drawing/2014/main" id="{2A3CF0CF-A143-4415-B205-6FF2100CDA9C}"/>
                  </a:ext>
                </a:extLst>
              </p:cNvPr>
              <p:cNvSpPr txBox="1"/>
              <p:nvPr/>
            </p:nvSpPr>
            <p:spPr>
              <a:xfrm>
                <a:off x="1007731" y="1742814"/>
                <a:ext cx="7867095" cy="242977"/>
              </a:xfrm>
              <a:prstGeom prst="rect">
                <a:avLst/>
              </a:prstGeom>
              <a:noFill/>
            </p:spPr>
            <p:txBody>
              <a:bodyPr wrap="square" rtlCol="0">
                <a:spAutoFit/>
              </a:bodyPr>
              <a:lstStyle/>
              <a:p>
                <a:pPr algn="just">
                  <a:lnSpc>
                    <a:spcPts val="4000"/>
                  </a:lnSpc>
                </a:pPr>
                <a:endParaRPr lang="en-US" sz="4600" dirty="0">
                  <a:latin typeface="Tahoma" pitchFamily="34" charset="0"/>
                  <a:ea typeface="Tahoma" pitchFamily="34" charset="0"/>
                  <a:cs typeface="Tahoma" pitchFamily="34" charset="0"/>
                </a:endParaRPr>
              </a:p>
            </p:txBody>
          </p:sp>
        </p:grpSp>
        <p:grpSp>
          <p:nvGrpSpPr>
            <p:cNvPr id="62" name="Group 65">
              <a:extLst>
                <a:ext uri="{FF2B5EF4-FFF2-40B4-BE49-F238E27FC236}">
                  <a16:creationId xmlns:a16="http://schemas.microsoft.com/office/drawing/2014/main" id="{B3DBCC19-0AE3-437D-95D6-7A0DC687343F}"/>
                </a:ext>
              </a:extLst>
            </p:cNvPr>
            <p:cNvGrpSpPr/>
            <p:nvPr/>
          </p:nvGrpSpPr>
          <p:grpSpPr>
            <a:xfrm>
              <a:off x="1076414" y="4334859"/>
              <a:ext cx="4411573" cy="824978"/>
              <a:chOff x="166396" y="8712046"/>
              <a:chExt cx="4411573" cy="824978"/>
            </a:xfrm>
          </p:grpSpPr>
          <p:sp>
            <p:nvSpPr>
              <p:cNvPr id="63" name="Freeform 20">
                <a:extLst>
                  <a:ext uri="{FF2B5EF4-FFF2-40B4-BE49-F238E27FC236}">
                    <a16:creationId xmlns:a16="http://schemas.microsoft.com/office/drawing/2014/main" id="{EA7C5E10-C952-4633-B153-5E2143B44A53}"/>
                  </a:ext>
                </a:extLst>
              </p:cNvPr>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64" name="Group 7">
                <a:extLst>
                  <a:ext uri="{FF2B5EF4-FFF2-40B4-BE49-F238E27FC236}">
                    <a16:creationId xmlns:a16="http://schemas.microsoft.com/office/drawing/2014/main" id="{750A04CB-D519-4B55-B76C-80351814C2ED}"/>
                  </a:ext>
                </a:extLst>
              </p:cNvPr>
              <p:cNvGrpSpPr/>
              <p:nvPr/>
            </p:nvGrpSpPr>
            <p:grpSpPr>
              <a:xfrm>
                <a:off x="166396" y="8780577"/>
                <a:ext cx="702538" cy="572229"/>
                <a:chOff x="-145995" y="8633545"/>
                <a:chExt cx="787401" cy="641352"/>
              </a:xfrm>
            </p:grpSpPr>
            <p:sp>
              <p:nvSpPr>
                <p:cNvPr id="66" name="Freeform 45">
                  <a:extLst>
                    <a:ext uri="{FF2B5EF4-FFF2-40B4-BE49-F238E27FC236}">
                      <a16:creationId xmlns:a16="http://schemas.microsoft.com/office/drawing/2014/main" id="{4159A5D7-0761-4A33-8E43-B6D905396377}"/>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7" name="Freeform 46">
                  <a:extLst>
                    <a:ext uri="{FF2B5EF4-FFF2-40B4-BE49-F238E27FC236}">
                      <a16:creationId xmlns:a16="http://schemas.microsoft.com/office/drawing/2014/main" id="{A3895BBC-5286-4557-8B71-2E6E0E393C3F}"/>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8" name="Freeform 47">
                  <a:extLst>
                    <a:ext uri="{FF2B5EF4-FFF2-40B4-BE49-F238E27FC236}">
                      <a16:creationId xmlns:a16="http://schemas.microsoft.com/office/drawing/2014/main" id="{2B7CAD87-3B5D-4502-A258-8EDBAFB3D209}"/>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69" name="Freeform 48">
                  <a:extLst>
                    <a:ext uri="{FF2B5EF4-FFF2-40B4-BE49-F238E27FC236}">
                      <a16:creationId xmlns:a16="http://schemas.microsoft.com/office/drawing/2014/main" id="{3E8DA9FE-02FD-4B6A-AAC2-2A681CC3FD03}"/>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0" name="Freeform 49">
                  <a:extLst>
                    <a:ext uri="{FF2B5EF4-FFF2-40B4-BE49-F238E27FC236}">
                      <a16:creationId xmlns:a16="http://schemas.microsoft.com/office/drawing/2014/main" id="{DC33CE0F-07D7-41D3-8743-0944EBD18FA0}"/>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1" name="Freeform 50">
                  <a:extLst>
                    <a:ext uri="{FF2B5EF4-FFF2-40B4-BE49-F238E27FC236}">
                      <a16:creationId xmlns:a16="http://schemas.microsoft.com/office/drawing/2014/main" id="{588A555B-8965-42A9-B151-9C9DC1283C53}"/>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2" name="Freeform 51">
                  <a:extLst>
                    <a:ext uri="{FF2B5EF4-FFF2-40B4-BE49-F238E27FC236}">
                      <a16:creationId xmlns:a16="http://schemas.microsoft.com/office/drawing/2014/main" id="{EA79385F-BA9E-40F2-9B4B-3F1B503BB109}"/>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3" name="Freeform 52">
                  <a:extLst>
                    <a:ext uri="{FF2B5EF4-FFF2-40B4-BE49-F238E27FC236}">
                      <a16:creationId xmlns:a16="http://schemas.microsoft.com/office/drawing/2014/main" id="{8FCD04DE-4122-4F33-9CF9-20A85A0D3BDC}"/>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4" name="Rectangle 53">
                  <a:extLst>
                    <a:ext uri="{FF2B5EF4-FFF2-40B4-BE49-F238E27FC236}">
                      <a16:creationId xmlns:a16="http://schemas.microsoft.com/office/drawing/2014/main" id="{EC720C27-3EAD-4A2F-A2FC-E02AF6E6538C}"/>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5" name="Rectangle 54">
                  <a:extLst>
                    <a:ext uri="{FF2B5EF4-FFF2-40B4-BE49-F238E27FC236}">
                      <a16:creationId xmlns:a16="http://schemas.microsoft.com/office/drawing/2014/main" id="{872D6C47-C95B-41A6-88FB-8BA684BA7815}"/>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6" name="Freeform 55">
                  <a:extLst>
                    <a:ext uri="{FF2B5EF4-FFF2-40B4-BE49-F238E27FC236}">
                      <a16:creationId xmlns:a16="http://schemas.microsoft.com/office/drawing/2014/main" id="{557E71DF-14DA-4393-AB5E-F9DEABD60A15}"/>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77" name="Freeform 56">
                  <a:extLst>
                    <a:ext uri="{FF2B5EF4-FFF2-40B4-BE49-F238E27FC236}">
                      <a16:creationId xmlns:a16="http://schemas.microsoft.com/office/drawing/2014/main" id="{78C53A54-775C-4A79-A9A5-081BEBDEDF4C}"/>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65" name="TextBox 64">
                <a:extLst>
                  <a:ext uri="{FF2B5EF4-FFF2-40B4-BE49-F238E27FC236}">
                    <a16:creationId xmlns:a16="http://schemas.microsoft.com/office/drawing/2014/main" id="{226FB9E0-5F2A-4BF5-A208-26D535093954}"/>
                  </a:ext>
                </a:extLst>
              </p:cNvPr>
              <p:cNvSpPr txBox="1"/>
              <p:nvPr/>
            </p:nvSpPr>
            <p:spPr>
              <a:xfrm>
                <a:off x="932118" y="8712046"/>
                <a:ext cx="2480166"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Ghi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nhớ</a:t>
                </a:r>
                <a:endParaRPr lang="en-US" sz="4600" b="1" dirty="0">
                  <a:solidFill>
                    <a:schemeClr val="bg1"/>
                  </a:solidFill>
                  <a:latin typeface="Tahoma" pitchFamily="34" charset="0"/>
                  <a:ea typeface="Tahoma" pitchFamily="34" charset="0"/>
                  <a:cs typeface="Tahoma" pitchFamily="34" charset="0"/>
                </a:endParaRPr>
              </a:p>
            </p:txBody>
          </p:sp>
        </p:grpSp>
      </p:grpSp>
      <p:pic>
        <p:nvPicPr>
          <p:cNvPr id="80" name="Picture 79">
            <a:extLst>
              <a:ext uri="{FF2B5EF4-FFF2-40B4-BE49-F238E27FC236}">
                <a16:creationId xmlns:a16="http://schemas.microsoft.com/office/drawing/2014/main" id="{89B0F49A-E5B5-4C1A-BA73-31DFFE758562}"/>
              </a:ext>
            </a:extLst>
          </p:cNvPr>
          <p:cNvPicPr/>
          <p:nvPr/>
        </p:nvPicPr>
        <p:blipFill>
          <a:blip r:embed="rId2"/>
          <a:stretch>
            <a:fillRect/>
          </a:stretch>
        </p:blipFill>
        <p:spPr>
          <a:xfrm>
            <a:off x="7467600" y="8022480"/>
            <a:ext cx="8743950" cy="4380641"/>
          </a:xfrm>
          <a:prstGeom prst="rect">
            <a:avLst/>
          </a:prstGeom>
        </p:spPr>
      </p:pic>
    </p:spTree>
    <p:extLst>
      <p:ext uri="{BB962C8B-B14F-4D97-AF65-F5344CB8AC3E}">
        <p14:creationId xmlns:p14="http://schemas.microsoft.com/office/powerpoint/2010/main" val="25961325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barn(inVertical)">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4"/>
          <p:cNvGrpSpPr/>
          <p:nvPr/>
        </p:nvGrpSpPr>
        <p:grpSpPr>
          <a:xfrm>
            <a:off x="666361" y="1408384"/>
            <a:ext cx="22486206" cy="2966668"/>
            <a:chOff x="1268078" y="3405486"/>
            <a:chExt cx="22486206" cy="1898077"/>
          </a:xfrm>
        </p:grpSpPr>
        <p:sp>
          <p:nvSpPr>
            <p:cNvPr id="3" name="Rounded Rectangle 2"/>
            <p:cNvSpPr/>
            <p:nvPr/>
          </p:nvSpPr>
          <p:spPr>
            <a:xfrm>
              <a:off x="1532360" y="3579402"/>
              <a:ext cx="22221924" cy="1724161"/>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7"/>
            <p:cNvGrpSpPr/>
            <p:nvPr/>
          </p:nvGrpSpPr>
          <p:grpSpPr>
            <a:xfrm>
              <a:off x="1268078" y="3405486"/>
              <a:ext cx="3343539" cy="940513"/>
              <a:chOff x="1311958" y="3405486"/>
              <a:chExt cx="3343539" cy="940513"/>
            </a:xfrm>
          </p:grpSpPr>
          <p:sp>
            <p:nvSpPr>
              <p:cNvPr id="5"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250671" y="3527166"/>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5</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7" name="Group 70"/>
              <p:cNvGrpSpPr/>
              <p:nvPr/>
            </p:nvGrpSpPr>
            <p:grpSpPr>
              <a:xfrm>
                <a:off x="1311958" y="3405486"/>
                <a:ext cx="950173" cy="940513"/>
                <a:chOff x="1311958" y="3405486"/>
                <a:chExt cx="950173" cy="940513"/>
              </a:xfrm>
            </p:grpSpPr>
            <p:sp>
              <p:nvSpPr>
                <p:cNvPr id="8" name="Rectangle 7"/>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3" name="TextBox 32"/>
          <p:cNvSpPr txBox="1"/>
          <p:nvPr/>
        </p:nvSpPr>
        <p:spPr>
          <a:xfrm>
            <a:off x="4347654" y="1895967"/>
            <a:ext cx="18609267" cy="2077492"/>
          </a:xfrm>
          <a:prstGeom prst="rect">
            <a:avLst/>
          </a:prstGeom>
          <a:noFill/>
        </p:spPr>
        <p:txBody>
          <a:bodyPr wrap="square" rtlCol="0">
            <a:spAutoFit/>
          </a:bodyPr>
          <a:lstStyle/>
          <a:p>
            <a:r>
              <a:rPr lang="en-US" b="1" dirty="0" err="1"/>
              <a:t>Bạn</a:t>
            </a:r>
            <a:r>
              <a:rPr lang="en-US" b="1" dirty="0"/>
              <a:t> </a:t>
            </a:r>
            <a:r>
              <a:rPr lang="en-US" b="1" dirty="0" err="1"/>
              <a:t>Hương</a:t>
            </a:r>
            <a:r>
              <a:rPr lang="en-US" b="1" dirty="0"/>
              <a:t> </a:t>
            </a:r>
            <a:r>
              <a:rPr lang="en-US" b="1" dirty="0" err="1"/>
              <a:t>có</a:t>
            </a:r>
            <a:r>
              <a:rPr lang="en-US" b="1" dirty="0"/>
              <a:t> 3 </a:t>
            </a:r>
            <a:r>
              <a:rPr lang="en-US" b="1" dirty="0" err="1"/>
              <a:t>chiếc</a:t>
            </a:r>
            <a:r>
              <a:rPr lang="en-US" b="1" dirty="0"/>
              <a:t> </a:t>
            </a:r>
            <a:r>
              <a:rPr lang="en-US" b="1" dirty="0" err="1"/>
              <a:t>quần</a:t>
            </a:r>
            <a:r>
              <a:rPr lang="en-US" b="1" dirty="0"/>
              <a:t> </a:t>
            </a:r>
            <a:r>
              <a:rPr lang="en-US" b="1" dirty="0" err="1"/>
              <a:t>khác</a:t>
            </a:r>
            <a:r>
              <a:rPr lang="en-US" b="1" dirty="0"/>
              <a:t> </a:t>
            </a:r>
            <a:r>
              <a:rPr lang="en-US" b="1" dirty="0" err="1"/>
              <a:t>màu</a:t>
            </a:r>
            <a:r>
              <a:rPr lang="en-US" b="1" dirty="0"/>
              <a:t>: </a:t>
            </a:r>
            <a:r>
              <a:rPr lang="en-US" b="1" dirty="0" err="1"/>
              <a:t>xám</a:t>
            </a:r>
            <a:r>
              <a:rPr lang="en-US" b="1" dirty="0"/>
              <a:t>, </a:t>
            </a:r>
            <a:r>
              <a:rPr lang="en-US" b="1" dirty="0" err="1"/>
              <a:t>đen</a:t>
            </a:r>
            <a:r>
              <a:rPr lang="en-US" b="1" dirty="0"/>
              <a:t>, </a:t>
            </a:r>
            <a:r>
              <a:rPr lang="en-US" b="1" dirty="0" err="1"/>
              <a:t>nâu</a:t>
            </a:r>
            <a:r>
              <a:rPr lang="en-US" b="1" dirty="0"/>
              <a:t> </a:t>
            </a:r>
            <a:r>
              <a:rPr lang="en-US" b="1" dirty="0" err="1"/>
              <a:t>nhạt</a:t>
            </a:r>
            <a:r>
              <a:rPr lang="en-US" b="1" dirty="0"/>
              <a:t> </a:t>
            </a:r>
            <a:r>
              <a:rPr lang="en-US" b="1" dirty="0" err="1"/>
              <a:t>và</a:t>
            </a:r>
            <a:r>
              <a:rPr lang="en-US" b="1" dirty="0"/>
              <a:t> 4 </a:t>
            </a:r>
            <a:r>
              <a:rPr lang="en-US" b="1" dirty="0" err="1"/>
              <a:t>chiếc</a:t>
            </a:r>
            <a:r>
              <a:rPr lang="en-US" b="1" dirty="0"/>
              <a:t> </a:t>
            </a:r>
            <a:r>
              <a:rPr lang="en-US" b="1" dirty="0" err="1"/>
              <a:t>áo</a:t>
            </a:r>
            <a:r>
              <a:rPr lang="en-US" b="1" dirty="0"/>
              <a:t> </a:t>
            </a:r>
            <a:r>
              <a:rPr lang="en-US" b="1" dirty="0" err="1"/>
              <a:t>sơ</a:t>
            </a:r>
            <a:r>
              <a:rPr lang="en-US" b="1" dirty="0"/>
              <a:t> mi </a:t>
            </a:r>
            <a:r>
              <a:rPr lang="en-US" b="1" dirty="0" err="1"/>
              <a:t>khác</a:t>
            </a:r>
            <a:r>
              <a:rPr lang="en-US" b="1" dirty="0"/>
              <a:t> </a:t>
            </a:r>
            <a:r>
              <a:rPr lang="en-US" b="1" dirty="0" err="1"/>
              <a:t>màu</a:t>
            </a:r>
            <a:r>
              <a:rPr lang="en-US" b="1" dirty="0"/>
              <a:t>: </a:t>
            </a:r>
            <a:r>
              <a:rPr lang="en-US" b="1" dirty="0" err="1"/>
              <a:t>hồng</a:t>
            </a:r>
            <a:r>
              <a:rPr lang="en-US" b="1" dirty="0"/>
              <a:t>, </a:t>
            </a:r>
            <a:r>
              <a:rPr lang="en-US" b="1" dirty="0" err="1"/>
              <a:t>vàng</a:t>
            </a:r>
            <a:r>
              <a:rPr lang="en-US" b="1" dirty="0"/>
              <a:t>, </a:t>
            </a:r>
            <a:r>
              <a:rPr lang="en-US" b="1" dirty="0" err="1"/>
              <a:t>xanh</a:t>
            </a:r>
            <a:r>
              <a:rPr lang="en-US" b="1" dirty="0"/>
              <a:t>, </a:t>
            </a:r>
            <a:r>
              <a:rPr lang="en-US" b="1" dirty="0" err="1"/>
              <a:t>tím</a:t>
            </a:r>
            <a:r>
              <a:rPr lang="en-US" b="1" dirty="0"/>
              <a:t>. </a:t>
            </a:r>
            <a:r>
              <a:rPr lang="en-US" b="1" dirty="0" err="1"/>
              <a:t>Hãy</a:t>
            </a:r>
            <a:r>
              <a:rPr lang="en-US" b="1" dirty="0"/>
              <a:t> </a:t>
            </a:r>
            <a:r>
              <a:rPr lang="en-US" b="1" dirty="0" err="1"/>
              <a:t>vẽ</a:t>
            </a:r>
            <a:r>
              <a:rPr lang="en-US" b="1" dirty="0"/>
              <a:t> </a:t>
            </a:r>
            <a:r>
              <a:rPr lang="en-US" b="1" dirty="0" err="1"/>
              <a:t>sơ</a:t>
            </a:r>
            <a:r>
              <a:rPr lang="en-US" b="1" dirty="0"/>
              <a:t> </a:t>
            </a:r>
            <a:r>
              <a:rPr lang="en-US" b="1" dirty="0" err="1"/>
              <a:t>đồ</a:t>
            </a:r>
            <a:r>
              <a:rPr lang="en-US" b="1" dirty="0"/>
              <a:t> </a:t>
            </a:r>
            <a:r>
              <a:rPr lang="en-US" b="1" dirty="0" err="1"/>
              <a:t>hình</a:t>
            </a:r>
            <a:r>
              <a:rPr lang="en-US" b="1" dirty="0"/>
              <a:t> </a:t>
            </a:r>
            <a:r>
              <a:rPr lang="en-US" b="1" dirty="0" err="1"/>
              <a:t>cây</a:t>
            </a:r>
            <a:r>
              <a:rPr lang="en-US" b="1" dirty="0"/>
              <a:t> </a:t>
            </a:r>
            <a:r>
              <a:rPr lang="en-US" b="1" dirty="0" err="1"/>
              <a:t>biểu</a:t>
            </a:r>
            <a:r>
              <a:rPr lang="en-US" b="1" dirty="0"/>
              <a:t> </a:t>
            </a:r>
            <a:r>
              <a:rPr lang="en-US" b="1" dirty="0" err="1"/>
              <a:t>thị</a:t>
            </a:r>
            <a:r>
              <a:rPr lang="en-US" b="1" dirty="0"/>
              <a:t> </a:t>
            </a:r>
            <a:r>
              <a:rPr lang="en-US" b="1" dirty="0" err="1"/>
              <a:t>số</a:t>
            </a:r>
            <a:r>
              <a:rPr lang="en-US" b="1" dirty="0"/>
              <a:t> </a:t>
            </a:r>
            <a:r>
              <a:rPr lang="en-US" b="1" dirty="0" err="1"/>
              <a:t>cách</a:t>
            </a:r>
            <a:r>
              <a:rPr lang="en-US" b="1" dirty="0"/>
              <a:t> </a:t>
            </a:r>
            <a:r>
              <a:rPr lang="en-US" b="1" dirty="0" err="1"/>
              <a:t>chọn</a:t>
            </a:r>
            <a:r>
              <a:rPr lang="en-US" b="1" dirty="0"/>
              <a:t>:</a:t>
            </a:r>
          </a:p>
          <a:p>
            <a:r>
              <a:rPr lang="en-US" b="1" dirty="0"/>
              <a:t>a) 1 </a:t>
            </a:r>
            <a:r>
              <a:rPr lang="en-US" b="1" dirty="0" err="1"/>
              <a:t>chiếc</a:t>
            </a:r>
            <a:r>
              <a:rPr lang="en-US" b="1" dirty="0"/>
              <a:t> </a:t>
            </a:r>
            <a:r>
              <a:rPr lang="en-US" b="1" dirty="0" err="1"/>
              <a:t>quần</a:t>
            </a:r>
            <a:r>
              <a:rPr lang="en-US" b="1" dirty="0"/>
              <a:t>.	       b) 1 </a:t>
            </a:r>
            <a:r>
              <a:rPr lang="en-US" b="1" dirty="0" err="1"/>
              <a:t>chiếc</a:t>
            </a:r>
            <a:r>
              <a:rPr lang="en-US" b="1" dirty="0"/>
              <a:t> </a:t>
            </a:r>
            <a:r>
              <a:rPr lang="en-US" b="1" dirty="0" err="1"/>
              <a:t>áo</a:t>
            </a:r>
            <a:r>
              <a:rPr lang="en-US" b="1" dirty="0"/>
              <a:t> </a:t>
            </a:r>
            <a:r>
              <a:rPr lang="en-US" b="1" dirty="0" err="1"/>
              <a:t>sơ</a:t>
            </a:r>
            <a:r>
              <a:rPr lang="en-US" b="1" dirty="0"/>
              <a:t> mi.	c) 1 </a:t>
            </a:r>
            <a:r>
              <a:rPr lang="en-US" b="1" dirty="0" err="1"/>
              <a:t>bộ</a:t>
            </a:r>
            <a:r>
              <a:rPr lang="en-US" b="1" dirty="0"/>
              <a:t> </a:t>
            </a:r>
            <a:r>
              <a:rPr lang="en-US" b="1" dirty="0" err="1"/>
              <a:t>quần</a:t>
            </a:r>
            <a:r>
              <a:rPr lang="en-US" b="1" dirty="0"/>
              <a:t> </a:t>
            </a:r>
            <a:r>
              <a:rPr lang="en-US" b="1" dirty="0" err="1"/>
              <a:t>áo</a:t>
            </a:r>
            <a:r>
              <a:rPr lang="en-US" b="1" dirty="0"/>
              <a:t>.</a:t>
            </a:r>
          </a:p>
        </p:txBody>
      </p:sp>
      <p:grpSp>
        <p:nvGrpSpPr>
          <p:cNvPr id="34" name="Group 10"/>
          <p:cNvGrpSpPr/>
          <p:nvPr/>
        </p:nvGrpSpPr>
        <p:grpSpPr>
          <a:xfrm>
            <a:off x="880072" y="4959952"/>
            <a:ext cx="22323065" cy="8145597"/>
            <a:chOff x="1270511" y="5867400"/>
            <a:chExt cx="21819676" cy="5169183"/>
          </a:xfrm>
        </p:grpSpPr>
        <p:sp>
          <p:nvSpPr>
            <p:cNvPr id="35" name="Rounded Rectangle 34"/>
            <p:cNvSpPr/>
            <p:nvPr/>
          </p:nvSpPr>
          <p:spPr>
            <a:xfrm>
              <a:off x="1272210" y="6024908"/>
              <a:ext cx="21817977" cy="501167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60"/>
            <p:cNvGrpSpPr/>
            <p:nvPr/>
          </p:nvGrpSpPr>
          <p:grpSpPr>
            <a:xfrm>
              <a:off x="1270511" y="5867400"/>
              <a:ext cx="3568119" cy="885307"/>
              <a:chOff x="1224541" y="6305967"/>
              <a:chExt cx="3568119" cy="885307"/>
            </a:xfrm>
          </p:grpSpPr>
          <p:sp>
            <p:nvSpPr>
              <p:cNvPr id="3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8" name="TextBox 37"/>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39" name="Round Diagonal Corner Rectangle 3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41" name="Rectangle 40"/>
          <p:cNvSpPr/>
          <p:nvPr/>
        </p:nvSpPr>
        <p:spPr>
          <a:xfrm>
            <a:off x="4800812" y="5329467"/>
            <a:ext cx="10661096" cy="1223733"/>
          </a:xfrm>
          <a:prstGeom prst="rect">
            <a:avLst/>
          </a:prstGeom>
        </p:spPr>
        <p:txBody>
          <a:bodyPr wrap="square">
            <a:spAutoFit/>
          </a:bodyPr>
          <a:lstStyle/>
          <a:p>
            <a:pPr eaLnBrk="0" hangingPunct="0">
              <a:lnSpc>
                <a:spcPct val="200000"/>
              </a:lnSpc>
            </a:pPr>
            <a:r>
              <a:rPr lang="en-US" b="1" dirty="0"/>
              <a:t> </a:t>
            </a:r>
            <a:r>
              <a:rPr lang="en-US" b="1" dirty="0" err="1"/>
              <a:t>Biểu</a:t>
            </a:r>
            <a:r>
              <a:rPr lang="en-US" b="1" dirty="0"/>
              <a:t> </a:t>
            </a:r>
            <a:r>
              <a:rPr lang="en-US" b="1" dirty="0" err="1"/>
              <a:t>thị</a:t>
            </a:r>
            <a:r>
              <a:rPr lang="en-US" b="1" dirty="0"/>
              <a:t> </a:t>
            </a:r>
            <a:r>
              <a:rPr lang="en-US" b="1" dirty="0" err="1"/>
              <a:t>số</a:t>
            </a:r>
            <a:r>
              <a:rPr lang="en-US" b="1" dirty="0"/>
              <a:t> </a:t>
            </a:r>
            <a:r>
              <a:rPr lang="en-US" b="1" dirty="0" err="1"/>
              <a:t>cách</a:t>
            </a:r>
            <a:r>
              <a:rPr lang="en-US" b="1" dirty="0"/>
              <a:t> </a:t>
            </a:r>
            <a:r>
              <a:rPr lang="en-US" b="1" dirty="0" err="1"/>
              <a:t>chọn</a:t>
            </a:r>
            <a:r>
              <a:rPr lang="en-US" b="1" dirty="0"/>
              <a:t> </a:t>
            </a:r>
            <a:r>
              <a:rPr lang="en-US" b="1" dirty="0" err="1"/>
              <a:t>bằng</a:t>
            </a:r>
            <a:r>
              <a:rPr lang="en-US" b="1" dirty="0"/>
              <a:t> </a:t>
            </a:r>
            <a:r>
              <a:rPr lang="en-US" b="1" dirty="0" err="1"/>
              <a:t>sơ</a:t>
            </a:r>
            <a:r>
              <a:rPr lang="en-US" b="1" dirty="0"/>
              <a:t> </a:t>
            </a:r>
            <a:r>
              <a:rPr lang="en-US" b="1" dirty="0" err="1"/>
              <a:t>đô</a:t>
            </a:r>
            <a:r>
              <a:rPr lang="en-US" b="1" dirty="0"/>
              <a:t>̀̀ </a:t>
            </a:r>
            <a:r>
              <a:rPr lang="en-US" b="1" dirty="0" err="1"/>
              <a:t>hình</a:t>
            </a:r>
            <a:r>
              <a:rPr lang="en-US" b="1" dirty="0"/>
              <a:t> </a:t>
            </a:r>
            <a:r>
              <a:rPr lang="en-US" b="1" dirty="0" err="1"/>
              <a:t>cây</a:t>
            </a:r>
            <a:r>
              <a:rPr lang="en-US" b="1" dirty="0"/>
              <a:t>:</a:t>
            </a:r>
            <a:endParaRPr lang="en-US" sz="4400" b="1" dirty="0">
              <a:latin typeface="Tahoma" pitchFamily="34" charset="0"/>
              <a:ea typeface="Tahoma" pitchFamily="34" charset="0"/>
              <a:cs typeface="Tahoma" pitchFamily="34" charset="0"/>
            </a:endParaRPr>
          </a:p>
        </p:txBody>
      </p:sp>
      <p:pic>
        <p:nvPicPr>
          <p:cNvPr id="69" name="Picture 68">
            <a:extLst>
              <a:ext uri="{FF2B5EF4-FFF2-40B4-BE49-F238E27FC236}">
                <a16:creationId xmlns:a16="http://schemas.microsoft.com/office/drawing/2014/main" id="{282B83F9-E55D-49B6-8011-1497DBFAD159}"/>
              </a:ext>
            </a:extLst>
          </p:cNvPr>
          <p:cNvPicPr/>
          <p:nvPr/>
        </p:nvPicPr>
        <p:blipFill>
          <a:blip r:embed="rId2"/>
          <a:stretch>
            <a:fillRect/>
          </a:stretch>
        </p:blipFill>
        <p:spPr>
          <a:xfrm>
            <a:off x="1262233" y="7005257"/>
            <a:ext cx="6738767" cy="5735666"/>
          </a:xfrm>
          <a:prstGeom prst="rect">
            <a:avLst/>
          </a:prstGeom>
        </p:spPr>
      </p:pic>
      <p:pic>
        <p:nvPicPr>
          <p:cNvPr id="76" name="Picture 75">
            <a:extLst>
              <a:ext uri="{FF2B5EF4-FFF2-40B4-BE49-F238E27FC236}">
                <a16:creationId xmlns:a16="http://schemas.microsoft.com/office/drawing/2014/main" id="{930F8330-32A8-4F4E-97F0-0C09CB415A89}"/>
              </a:ext>
            </a:extLst>
          </p:cNvPr>
          <p:cNvPicPr/>
          <p:nvPr/>
        </p:nvPicPr>
        <p:blipFill>
          <a:blip r:embed="rId3"/>
          <a:stretch>
            <a:fillRect/>
          </a:stretch>
        </p:blipFill>
        <p:spPr>
          <a:xfrm>
            <a:off x="8506116" y="7039893"/>
            <a:ext cx="6416040" cy="5735666"/>
          </a:xfrm>
          <a:prstGeom prst="rect">
            <a:avLst/>
          </a:prstGeom>
        </p:spPr>
      </p:pic>
      <p:pic>
        <p:nvPicPr>
          <p:cNvPr id="77" name="Picture 76">
            <a:extLst>
              <a:ext uri="{FF2B5EF4-FFF2-40B4-BE49-F238E27FC236}">
                <a16:creationId xmlns:a16="http://schemas.microsoft.com/office/drawing/2014/main" id="{2837DF51-FE96-46B1-AADE-7517E8CDF133}"/>
              </a:ext>
            </a:extLst>
          </p:cNvPr>
          <p:cNvPicPr/>
          <p:nvPr/>
        </p:nvPicPr>
        <p:blipFill>
          <a:blip r:embed="rId4"/>
          <a:stretch>
            <a:fillRect/>
          </a:stretch>
        </p:blipFill>
        <p:spPr>
          <a:xfrm>
            <a:off x="15461908" y="7039892"/>
            <a:ext cx="7495013" cy="5735666"/>
          </a:xfrm>
          <a:prstGeom prst="rect">
            <a:avLst/>
          </a:prstGeom>
        </p:spPr>
      </p:pic>
    </p:spTree>
    <p:extLst>
      <p:ext uri="{BB962C8B-B14F-4D97-AF65-F5344CB8AC3E}">
        <p14:creationId xmlns:p14="http://schemas.microsoft.com/office/powerpoint/2010/main" val="3180210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barn(inVertical)">
                                      <p:cBhvr>
                                        <p:cTn id="12" dur="500"/>
                                        <p:tgtEl>
                                          <p:spTgt spid="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3">
                                            <p:txEl>
                                              <p:pRg st="1" end="1"/>
                                            </p:txEl>
                                          </p:spTgt>
                                        </p:tgtEl>
                                        <p:attrNameLst>
                                          <p:attrName>style.visibility</p:attrName>
                                        </p:attrNameLst>
                                      </p:cBhvr>
                                      <p:to>
                                        <p:strVal val="visible"/>
                                      </p:to>
                                    </p:set>
                                    <p:animEffect transition="in" filter="barn(inVertical)">
                                      <p:cBhvr>
                                        <p:cTn id="17" dur="500"/>
                                        <p:tgtEl>
                                          <p:spTgt spid="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barn(inVertical)">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 calcmode="lin" valueType="num">
                                      <p:cBhvr additive="base">
                                        <p:cTn id="32" dur="500" fill="hold"/>
                                        <p:tgtEl>
                                          <p:spTgt spid="69"/>
                                        </p:tgtEl>
                                        <p:attrNameLst>
                                          <p:attrName>ppt_x</p:attrName>
                                        </p:attrNameLst>
                                      </p:cBhvr>
                                      <p:tavLst>
                                        <p:tav tm="0">
                                          <p:val>
                                            <p:strVal val="#ppt_x"/>
                                          </p:val>
                                        </p:tav>
                                        <p:tav tm="100000">
                                          <p:val>
                                            <p:strVal val="#ppt_x"/>
                                          </p:val>
                                        </p:tav>
                                      </p:tavLst>
                                    </p:anim>
                                    <p:anim calcmode="lin" valueType="num">
                                      <p:cBhvr additive="base">
                                        <p:cTn id="3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1000"/>
                                        <p:tgtEl>
                                          <p:spTgt spid="76"/>
                                        </p:tgtEl>
                                      </p:cBhvr>
                                    </p:animEffect>
                                    <p:anim calcmode="lin" valueType="num">
                                      <p:cBhvr>
                                        <p:cTn id="39" dur="1000" fill="hold"/>
                                        <p:tgtEl>
                                          <p:spTgt spid="76"/>
                                        </p:tgtEl>
                                        <p:attrNameLst>
                                          <p:attrName>ppt_x</p:attrName>
                                        </p:attrNameLst>
                                      </p:cBhvr>
                                      <p:tavLst>
                                        <p:tav tm="0">
                                          <p:val>
                                            <p:strVal val="#ppt_x"/>
                                          </p:val>
                                        </p:tav>
                                        <p:tav tm="100000">
                                          <p:val>
                                            <p:strVal val="#ppt_x"/>
                                          </p:val>
                                        </p:tav>
                                      </p:tavLst>
                                    </p:anim>
                                    <p:anim calcmode="lin" valueType="num">
                                      <p:cBhvr>
                                        <p:cTn id="4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down)">
                                      <p:cBhvr>
                                        <p:cTn id="4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711034" y="2262830"/>
            <a:ext cx="21564599" cy="10136007"/>
            <a:chOff x="-3450856" y="3486542"/>
            <a:chExt cx="21564599" cy="1187524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solidFill>
                  <a:schemeClr val="accent2">
                    <a:lumMod val="75000"/>
                  </a:schemeClr>
                </a:solidFill>
              </a:endParaRPr>
            </a:p>
          </p:txBody>
        </p:sp>
        <p:sp>
          <p:nvSpPr>
            <p:cNvPr id="72" name="Rounded Rectangle 71"/>
            <p:cNvSpPr/>
            <p:nvPr/>
          </p:nvSpPr>
          <p:spPr>
            <a:xfrm>
              <a:off x="-3450856" y="383200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8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47"/>
            <a:ext cx="6626086" cy="907187"/>
            <a:chOff x="7459670" y="7086600"/>
            <a:chExt cx="6626856" cy="907292"/>
          </a:xfrm>
        </p:grpSpPr>
        <p:sp>
          <p:nvSpPr>
            <p:cNvPr id="57" name="Rectangle 56"/>
            <p:cNvSpPr/>
            <p:nvPr/>
          </p:nvSpPr>
          <p:spPr>
            <a:xfrm>
              <a:off x="9092456" y="7178189"/>
              <a:ext cx="4994070" cy="815703"/>
            </a:xfrm>
            <a:prstGeom prst="rect">
              <a:avLst/>
            </a:prstGeom>
          </p:spPr>
          <p:txBody>
            <a:bodyPr wrap="square">
              <a:spAutoFit/>
            </a:bodyPr>
            <a:lstStyle/>
            <a:p>
              <a:pPr>
                <a:lnSpc>
                  <a:spcPct val="100000"/>
                </a:lnSpc>
                <a:spcBef>
                  <a:spcPct val="0"/>
                </a:spcBef>
                <a:buFontTx/>
                <a:buNone/>
                <a:defRPr/>
              </a:pP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QUY TẮC CỘNG</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63" name="Group 67"/>
          <p:cNvGrpSpPr/>
          <p:nvPr/>
        </p:nvGrpSpPr>
        <p:grpSpPr>
          <a:xfrm>
            <a:off x="1447801" y="6451690"/>
            <a:ext cx="6238347" cy="929775"/>
            <a:chOff x="7459670" y="8524495"/>
            <a:chExt cx="6239064" cy="929882"/>
          </a:xfrm>
        </p:grpSpPr>
        <p:sp>
          <p:nvSpPr>
            <p:cNvPr id="75" name="Rectangle 74"/>
            <p:cNvSpPr/>
            <p:nvPr/>
          </p:nvSpPr>
          <p:spPr>
            <a:xfrm>
              <a:off x="9092456" y="8638675"/>
              <a:ext cx="4606278" cy="815702"/>
            </a:xfrm>
            <a:prstGeom prst="rect">
              <a:avLst/>
            </a:prstGeom>
          </p:spPr>
          <p:txBody>
            <a:bodyPr wrap="none">
              <a:spAutoFit/>
            </a:bodyPr>
            <a:lstStyle/>
            <a:p>
              <a:pPr>
                <a:lnSpc>
                  <a:spcPct val="100000"/>
                </a:lnSpc>
                <a:spcBef>
                  <a:spcPct val="0"/>
                </a:spcBef>
                <a:buNone/>
                <a:defRPr/>
              </a:pP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QUY TẮC NHÂN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874579" y="7688759"/>
                  <a:ext cx="675970"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a:t>
                  </a:r>
                </a:p>
              </p:txBody>
            </p:sp>
          </p:grpSp>
        </p:grpSp>
      </p:grpSp>
      <p:grpSp>
        <p:nvGrpSpPr>
          <p:cNvPr id="81" name="Group 74"/>
          <p:cNvGrpSpPr/>
          <p:nvPr/>
        </p:nvGrpSpPr>
        <p:grpSpPr>
          <a:xfrm>
            <a:off x="1447798" y="9012453"/>
            <a:ext cx="12171516" cy="914832"/>
            <a:chOff x="7459670" y="9982200"/>
            <a:chExt cx="12172927" cy="914938"/>
          </a:xfrm>
        </p:grpSpPr>
        <p:sp>
          <p:nvSpPr>
            <p:cNvPr id="82" name="Rectangle 81"/>
            <p:cNvSpPr/>
            <p:nvPr/>
          </p:nvSpPr>
          <p:spPr>
            <a:xfrm>
              <a:off x="8900530" y="10081435"/>
              <a:ext cx="10732067" cy="815703"/>
            </a:xfrm>
            <a:prstGeom prst="rect">
              <a:avLst/>
            </a:prstGeom>
          </p:spPr>
          <p:txBody>
            <a:bodyPr wrap="none">
              <a:spAutoFit/>
            </a:bodyPr>
            <a:lstStyle/>
            <a:p>
              <a:pPr>
                <a:lnSpc>
                  <a:spcPct val="100000"/>
                </a:lnSpc>
                <a:spcBef>
                  <a:spcPct val="0"/>
                </a:spcBef>
                <a:buFontTx/>
                <a:buNone/>
                <a:defRPr/>
              </a:pP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VẬN DỤNG TRONG BÀI TOÁN ĐẾM</a:t>
              </a: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826047" y="7688759"/>
                  <a:ext cx="77303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IV</a:t>
                  </a:r>
                </a:p>
              </p:txBody>
            </p:sp>
          </p:grpSp>
        </p:grpSp>
      </p:grpSp>
      <p:grpSp>
        <p:nvGrpSpPr>
          <p:cNvPr id="47" name="Group 67"/>
          <p:cNvGrpSpPr/>
          <p:nvPr/>
        </p:nvGrpSpPr>
        <p:grpSpPr>
          <a:xfrm>
            <a:off x="1468725" y="7710501"/>
            <a:ext cx="6760007" cy="956919"/>
            <a:chOff x="7459670" y="8524495"/>
            <a:chExt cx="8740140" cy="957029"/>
          </a:xfrm>
        </p:grpSpPr>
        <p:sp>
          <p:nvSpPr>
            <p:cNvPr id="48" name="Rectangle 47"/>
            <p:cNvSpPr/>
            <p:nvPr/>
          </p:nvSpPr>
          <p:spPr>
            <a:xfrm>
              <a:off x="9529920" y="8665822"/>
              <a:ext cx="6669890" cy="815702"/>
            </a:xfrm>
            <a:prstGeom prst="rect">
              <a:avLst/>
            </a:prstGeom>
          </p:spPr>
          <p:txBody>
            <a:bodyPr wrap="none">
              <a:spAutoFit/>
            </a:bodyPr>
            <a:lstStyle/>
            <a:p>
              <a:pPr>
                <a:lnSpc>
                  <a:spcPct val="100000"/>
                </a:lnSpc>
                <a:spcBef>
                  <a:spcPct val="0"/>
                </a:spcBef>
                <a:buNone/>
                <a:defRPr/>
              </a:pP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a:t>
              </a:r>
              <a:r>
                <a:rPr lang="vi-VN"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Ơ</a:t>
              </a: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ĐỒ HÌNH CÂY</a:t>
              </a:r>
            </a:p>
          </p:txBody>
        </p:sp>
        <p:grpSp>
          <p:nvGrpSpPr>
            <p:cNvPr id="49" name="Group 32"/>
            <p:cNvGrpSpPr/>
            <p:nvPr/>
          </p:nvGrpSpPr>
          <p:grpSpPr>
            <a:xfrm>
              <a:off x="7459670" y="8524495"/>
              <a:ext cx="1800329" cy="929883"/>
              <a:chOff x="7459669" y="7543800"/>
              <a:chExt cx="1785466" cy="929883"/>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685126"/>
                <a:ext cx="1775946" cy="788557"/>
                <a:chOff x="7469189" y="7685126"/>
                <a:chExt cx="1775946" cy="788557"/>
              </a:xfrm>
            </p:grpSpPr>
            <p:sp>
              <p:nvSpPr>
                <p:cNvPr id="52" name="Round Same Side Corner Rectangle 51"/>
                <p:cNvSpPr/>
                <p:nvPr/>
              </p:nvSpPr>
              <p:spPr>
                <a:xfrm rot="5400000">
                  <a:off x="7962883" y="7191432"/>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7751318" y="7688759"/>
                  <a:ext cx="922491"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III</a:t>
                  </a: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6119867" y="2018709"/>
            <a:ext cx="15900251" cy="2327020"/>
            <a:chOff x="394026" y="139419"/>
            <a:chExt cx="11779996" cy="2327020"/>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1779996" cy="2327020"/>
              <a:chOff x="814648" y="4231655"/>
              <a:chExt cx="11779996" cy="2327020"/>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1382150" y="4821034"/>
                <a:ext cx="11212494" cy="1737641"/>
                <a:chOff x="2217673" y="4788029"/>
                <a:chExt cx="11212494" cy="1737641"/>
              </a:xfrm>
            </p:grpSpPr>
            <p:grpSp>
              <p:nvGrpSpPr>
                <p:cNvPr id="110" name="Group 109">
                  <a:extLst>
                    <a:ext uri="{FF2B5EF4-FFF2-40B4-BE49-F238E27FC236}">
                      <a16:creationId xmlns:a16="http://schemas.microsoft.com/office/drawing/2014/main" id="{1A11BCDE-0B85-451B-96C0-5D38A0F575DC}"/>
                    </a:ext>
                  </a:extLst>
                </p:cNvPr>
                <p:cNvGrpSpPr/>
                <p:nvPr/>
              </p:nvGrpSpPr>
              <p:grpSpPr>
                <a:xfrm>
                  <a:off x="2217673" y="4788029"/>
                  <a:ext cx="7841621" cy="1080999"/>
                  <a:chOff x="2151171" y="4731333"/>
                  <a:chExt cx="7841621" cy="1080999"/>
                </a:xfrm>
              </p:grpSpPr>
              <p:sp>
                <p:nvSpPr>
                  <p:cNvPr id="112" name="Arrow: Pentagon 111">
                    <a:extLst>
                      <a:ext uri="{FF2B5EF4-FFF2-40B4-BE49-F238E27FC236}">
                        <a16:creationId xmlns:a16="http://schemas.microsoft.com/office/drawing/2014/main" id="{1EAE05B5-4025-4CEE-9AC7-1AB6177A996B}"/>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CAB9DD1D-19B6-46EF-B106-2089127B3A37}"/>
                      </a:ext>
                    </a:extLst>
                  </p:cNvPr>
                  <p:cNvGrpSpPr/>
                  <p:nvPr/>
                </p:nvGrpSpPr>
                <p:grpSpPr>
                  <a:xfrm>
                    <a:off x="2151171" y="4769642"/>
                    <a:ext cx="1377331" cy="1042690"/>
                    <a:chOff x="2830740" y="5063236"/>
                    <a:chExt cx="1377331" cy="1042690"/>
                  </a:xfrm>
                </p:grpSpPr>
                <p:sp>
                  <p:nvSpPr>
                    <p:cNvPr id="114" name="Oval 113">
                      <a:extLst>
                        <a:ext uri="{FF2B5EF4-FFF2-40B4-BE49-F238E27FC236}">
                          <a16:creationId xmlns:a16="http://schemas.microsoft.com/office/drawing/2014/main" id="{1ED8F30B-B3D2-46F4-AF2A-7D023C96473E}"/>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0FB7A7CB-AE6C-404F-903F-A20A7BA3A758}"/>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111" name="TextBox 110">
                  <a:extLst>
                    <a:ext uri="{FF2B5EF4-FFF2-40B4-BE49-F238E27FC236}">
                      <a16:creationId xmlns:a16="http://schemas.microsoft.com/office/drawing/2014/main" id="{41BC9EEA-67FE-4025-88C5-13279157F75A}"/>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left)">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642822" y="1636603"/>
            <a:ext cx="22526629" cy="4213893"/>
            <a:chOff x="1268078" y="3405486"/>
            <a:chExt cx="22526629" cy="3171369"/>
          </a:xfrm>
        </p:grpSpPr>
        <p:sp>
          <p:nvSpPr>
            <p:cNvPr id="41" name="Rounded Rectangle 40"/>
            <p:cNvSpPr/>
            <p:nvPr/>
          </p:nvSpPr>
          <p:spPr>
            <a:xfrm>
              <a:off x="1532360" y="3579402"/>
              <a:ext cx="22262347" cy="299745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343539" cy="940513"/>
              <a:chOff x="1311958" y="3405486"/>
              <a:chExt cx="3343539" cy="940513"/>
            </a:xfrm>
          </p:grpSpPr>
          <p:sp>
            <p:nvSpPr>
              <p:cNvPr id="4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6</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3400931"/>
          </a:xfrm>
          <a:prstGeom prst="rect">
            <a:avLst/>
          </a:prstGeom>
          <a:noFill/>
        </p:spPr>
        <p:txBody>
          <a:bodyPr wrap="square" rtlCol="0">
            <a:spAutoFit/>
          </a:bodyPr>
          <a:lstStyle/>
          <a:p>
            <a:r>
              <a:rPr lang="pt-BR" b="1" dirty="0"/>
              <a:t>Một khách sạn nhỏ chuẩn bị bữa ăn sáng gồm 2 món đồ uống là: trà và cà phê; 3 món ăn là: phở, bún và cháo; 2 món tráng miệng là: bánh ngọt và sữa chua.</a:t>
            </a:r>
            <a:endParaRPr lang="en-US" b="1" dirty="0"/>
          </a:p>
          <a:p>
            <a:r>
              <a:rPr lang="pt-BR" b="1" dirty="0"/>
              <a:t>a. Vẽ sơ đồ hình cây biểu thị các cách chọn khẩu phần ăn gồm đủ ba loại: đồ uống, món ăn và món tráng miệng.</a:t>
            </a:r>
            <a:endParaRPr lang="en-US" b="1" dirty="0"/>
          </a:p>
          <a:p>
            <a:r>
              <a:rPr lang="pt-BR" b="1" dirty="0"/>
              <a:t>b. Tính số cách khẩu phần ăn gồm: 1 đồ uống, 1 món ăn và 1 món tráng miêng.</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771658" y="6366205"/>
            <a:ext cx="22347506" cy="5715000"/>
            <a:chOff x="1270511" y="5867400"/>
            <a:chExt cx="22347506" cy="6322683"/>
          </a:xfrm>
        </p:grpSpPr>
        <p:sp>
          <p:nvSpPr>
            <p:cNvPr id="75" name="Rounded Rectangle 74"/>
            <p:cNvSpPr/>
            <p:nvPr/>
          </p:nvSpPr>
          <p:spPr>
            <a:xfrm>
              <a:off x="1272210" y="6139010"/>
              <a:ext cx="22345807" cy="605107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60"/>
            <p:cNvGrpSpPr/>
            <p:nvPr/>
          </p:nvGrpSpPr>
          <p:grpSpPr>
            <a:xfrm>
              <a:off x="1270511" y="5867400"/>
              <a:ext cx="3568119" cy="885307"/>
              <a:chOff x="1224541" y="6305967"/>
              <a:chExt cx="3568119" cy="885307"/>
            </a:xfrm>
          </p:grpSpPr>
          <p:sp>
            <p:nvSpPr>
              <p:cNvPr id="7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6305967"/>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140903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1">
                                            <p:txEl>
                                              <p:pRg st="1" end="1"/>
                                            </p:txEl>
                                          </p:spTgt>
                                        </p:tgtEl>
                                        <p:attrNameLst>
                                          <p:attrName>style.visibility</p:attrName>
                                        </p:attrNameLst>
                                      </p:cBhvr>
                                      <p:to>
                                        <p:strVal val="visible"/>
                                      </p:to>
                                    </p:set>
                                    <p:animEffect transition="in" filter="barn(inVertical)">
                                      <p:cBhvr>
                                        <p:cTn id="12" dur="500"/>
                                        <p:tgtEl>
                                          <p:spTgt spid="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1">
                                            <p:txEl>
                                              <p:pRg st="2" end="2"/>
                                            </p:txEl>
                                          </p:spTgt>
                                        </p:tgtEl>
                                        <p:attrNameLst>
                                          <p:attrName>style.visibility</p:attrName>
                                        </p:attrNameLst>
                                      </p:cBhvr>
                                      <p:to>
                                        <p:strVal val="visible"/>
                                      </p:to>
                                    </p:set>
                                    <p:animEffect transition="in" filter="barn(inVertical)">
                                      <p:cBhvr>
                                        <p:cTn id="17" dur="500"/>
                                        <p:tgtEl>
                                          <p:spTgt spid="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642822" y="1636603"/>
            <a:ext cx="22526629" cy="2007792"/>
            <a:chOff x="1268078" y="3405486"/>
            <a:chExt cx="22526629" cy="1511061"/>
          </a:xfrm>
        </p:grpSpPr>
        <p:sp>
          <p:nvSpPr>
            <p:cNvPr id="41" name="Rounded Rectangle 40"/>
            <p:cNvSpPr/>
            <p:nvPr/>
          </p:nvSpPr>
          <p:spPr>
            <a:xfrm>
              <a:off x="1532360" y="3579402"/>
              <a:ext cx="22262347" cy="133714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343539" cy="940513"/>
              <a:chOff x="1311958" y="3405486"/>
              <a:chExt cx="3343539" cy="940513"/>
            </a:xfrm>
          </p:grpSpPr>
          <p:sp>
            <p:nvSpPr>
              <p:cNvPr id="4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7</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1415772"/>
          </a:xfrm>
          <a:prstGeom prst="rect">
            <a:avLst/>
          </a:prstGeom>
          <a:noFill/>
        </p:spPr>
        <p:txBody>
          <a:bodyPr wrap="square" rtlCol="0">
            <a:spAutoFit/>
          </a:bodyPr>
          <a:lstStyle/>
          <a:p>
            <a:r>
              <a:rPr lang="pt-BR" dirty="0"/>
              <a:t>Bạn Nam dự định đặt mật khẩu cho khóa vali là một số có ba chữ số được chọn ra từ các chữ số  1, 2, 3, 4. Hỏi bạn Nam có bao nhiêu cách đặt mật khẩu?</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771658" y="4495800"/>
            <a:ext cx="22347506" cy="8305800"/>
            <a:chOff x="1270511" y="5867400"/>
            <a:chExt cx="22347506" cy="9188965"/>
          </a:xfrm>
        </p:grpSpPr>
        <p:sp>
          <p:nvSpPr>
            <p:cNvPr id="75" name="Rounded Rectangle 74"/>
            <p:cNvSpPr/>
            <p:nvPr/>
          </p:nvSpPr>
          <p:spPr>
            <a:xfrm>
              <a:off x="1272210" y="6139009"/>
              <a:ext cx="22345807" cy="8917356"/>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đặt</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mật</a:t>
              </a:r>
              <a:r>
                <a:rPr lang="en-US" dirty="0">
                  <a:solidFill>
                    <a:schemeClr val="tx1"/>
                  </a:solidFill>
                </a:rPr>
                <a:t> </a:t>
              </a:r>
              <a:r>
                <a:rPr lang="en-US" dirty="0" err="1">
                  <a:solidFill>
                    <a:schemeClr val="tx1"/>
                  </a:solidFill>
                </a:rPr>
                <a:t>khẩu</a:t>
              </a:r>
              <a:r>
                <a:rPr lang="en-US" dirty="0">
                  <a:solidFill>
                    <a:schemeClr val="tx1"/>
                  </a:solidFill>
                </a:rPr>
                <a:t> </a:t>
              </a:r>
              <a:r>
                <a:rPr lang="en-US" dirty="0" err="1">
                  <a:solidFill>
                    <a:schemeClr val="tx1"/>
                  </a:solidFill>
                </a:rPr>
                <a:t>bạn</a:t>
              </a:r>
              <a:r>
                <a:rPr lang="en-US" dirty="0">
                  <a:solidFill>
                    <a:schemeClr val="tx1"/>
                  </a:solidFill>
                </a:rPr>
                <a:t> Nam </a:t>
              </a:r>
              <a:r>
                <a:rPr lang="en-US" dirty="0" err="1">
                  <a:solidFill>
                    <a:schemeClr val="tx1"/>
                  </a:solidFill>
                </a:rPr>
                <a:t>cần</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ba</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liên</a:t>
              </a:r>
              <a:r>
                <a:rPr lang="en-US" dirty="0">
                  <a:solidFill>
                    <a:schemeClr val="tx1"/>
                  </a:solidFill>
                </a:rPr>
                <a:t> </a:t>
              </a:r>
              <a:r>
                <a:rPr lang="en-US" dirty="0" err="1">
                  <a:solidFill>
                    <a:schemeClr val="tx1"/>
                  </a:solidFill>
                </a:rPr>
                <a:t>tiếp</a:t>
              </a:r>
              <a:r>
                <a:rPr lang="en-US" dirty="0">
                  <a:solidFill>
                    <a:schemeClr val="tx1"/>
                  </a:solidFill>
                </a:rPr>
                <a:t>: </a:t>
              </a:r>
            </a:p>
            <a:p>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chữ</a:t>
              </a:r>
              <a:r>
                <a:rPr lang="en-US" dirty="0">
                  <a:solidFill>
                    <a:schemeClr val="tx1"/>
                  </a:solidFill>
                </a:rPr>
                <a:t> </a:t>
              </a:r>
              <a:r>
                <a:rPr lang="en-US" dirty="0" err="1">
                  <a:solidFill>
                    <a:schemeClr val="tx1"/>
                  </a:solidFill>
                </a:rPr>
                <a:t>số</a:t>
              </a:r>
              <a:r>
                <a:rPr lang="en-US" dirty="0">
                  <a:solidFill>
                    <a:schemeClr val="tx1"/>
                  </a:solidFill>
                </a:rPr>
                <a:t> 1, 2, 3, 4  </a:t>
              </a:r>
              <a:r>
                <a:rPr lang="en-US" dirty="0" err="1">
                  <a:solidFill>
                    <a:schemeClr val="tx1"/>
                  </a:solidFill>
                </a:rPr>
                <a:t>chọn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đầu</a:t>
              </a:r>
              <a:r>
                <a:rPr lang="en-US" dirty="0">
                  <a:solidFill>
                    <a:schemeClr val="tx1"/>
                  </a:solidFill>
                </a:rPr>
                <a:t> </a:t>
              </a:r>
              <a:r>
                <a:rPr lang="en-US" dirty="0" err="1">
                  <a:solidFill>
                    <a:schemeClr val="tx1"/>
                  </a:solidFill>
                </a:rPr>
                <a:t>tiên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thứ</a:t>
              </a:r>
              <a:r>
                <a:rPr lang="en-US" dirty="0">
                  <a:solidFill>
                    <a:schemeClr val="tx1"/>
                  </a:solidFill>
                </a:rPr>
                <a:t> </a:t>
              </a:r>
              <a:r>
                <a:rPr lang="en-US" dirty="0" err="1">
                  <a:solidFill>
                    <a:schemeClr val="tx1"/>
                  </a:solidFill>
                </a:rPr>
                <a:t>hai</a:t>
              </a:r>
              <a:r>
                <a:rPr lang="en-US" dirty="0">
                  <a:solidFill>
                    <a:schemeClr val="tx1"/>
                  </a:solidFill>
                </a:rPr>
                <a:t> ,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thứ</a:t>
              </a:r>
              <a:r>
                <a:rPr lang="en-US" dirty="0">
                  <a:solidFill>
                    <a:schemeClr val="tx1"/>
                  </a:solidFill>
                </a:rPr>
                <a:t> </a:t>
              </a:r>
              <a:r>
                <a:rPr lang="en-US" dirty="0" err="1">
                  <a:solidFill>
                    <a:schemeClr val="tx1"/>
                  </a:solidFill>
                </a:rPr>
                <a:t>ba</a:t>
              </a:r>
              <a:r>
                <a:rPr lang="en-US" dirty="0">
                  <a:solidFill>
                    <a:schemeClr val="tx1"/>
                  </a:solidFill>
                </a:rPr>
                <a:t>. </a:t>
              </a:r>
            </a:p>
            <a:p>
              <a:r>
                <a:rPr lang="en-US" dirty="0">
                  <a:solidFill>
                    <a:schemeClr val="tx1"/>
                  </a:solidFill>
                </a:rPr>
                <a:t>	+ </a:t>
              </a:r>
              <a:r>
                <a:rPr lang="en-US" dirty="0" err="1">
                  <a:solidFill>
                    <a:schemeClr val="tx1"/>
                  </a:solidFill>
                </a:rPr>
                <a:t>Chọn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đầu</a:t>
              </a:r>
              <a:r>
                <a:rPr lang="en-US" dirty="0">
                  <a:solidFill>
                    <a:schemeClr val="tx1"/>
                  </a:solidFill>
                </a:rPr>
                <a:t> </a:t>
              </a:r>
              <a:r>
                <a:rPr lang="en-US" dirty="0" err="1">
                  <a:solidFill>
                    <a:schemeClr val="tx1"/>
                  </a:solidFill>
                </a:rPr>
                <a:t>tiên</a:t>
              </a:r>
              <a:r>
                <a:rPr lang="en-US" dirty="0">
                  <a:solidFill>
                    <a:schemeClr val="tx1"/>
                  </a:solidFill>
                </a:rPr>
                <a:t>: </a:t>
              </a:r>
              <a:r>
                <a:rPr lang="en-US" dirty="0" err="1">
                  <a:solidFill>
                    <a:schemeClr val="tx1"/>
                  </a:solidFill>
                </a:rPr>
                <a:t>Có</a:t>
              </a:r>
              <a:r>
                <a:rPr lang="en-US" dirty="0">
                  <a:solidFill>
                    <a:schemeClr val="tx1"/>
                  </a:solidFill>
                </a:rPr>
                <a:t> 4 </a:t>
              </a:r>
              <a:r>
                <a:rPr lang="en-US" dirty="0" err="1">
                  <a:solidFill>
                    <a:schemeClr val="tx1"/>
                  </a:solidFill>
                </a:rPr>
                <a:t>cách</a:t>
              </a:r>
              <a:r>
                <a:rPr lang="en-US" dirty="0">
                  <a:solidFill>
                    <a:schemeClr val="tx1"/>
                  </a:solidFill>
                </a:rPr>
                <a:t> </a:t>
              </a:r>
              <a:r>
                <a:rPr lang="en-US" dirty="0" err="1">
                  <a:solidFill>
                    <a:schemeClr val="tx1"/>
                  </a:solidFill>
                </a:rPr>
                <a:t>chọn</a:t>
              </a:r>
              <a:r>
                <a:rPr lang="en-US" dirty="0">
                  <a:solidFill>
                    <a:schemeClr val="tx1"/>
                  </a:solidFill>
                </a:rPr>
                <a:t>.</a:t>
              </a:r>
            </a:p>
            <a:p>
              <a:r>
                <a:rPr lang="en-US" dirty="0">
                  <a:solidFill>
                    <a:schemeClr val="tx1"/>
                  </a:solidFill>
                </a:rPr>
                <a:t>	+ </a:t>
              </a:r>
              <a:r>
                <a:rPr lang="en-US" dirty="0" err="1">
                  <a:solidFill>
                    <a:schemeClr val="tx1"/>
                  </a:solidFill>
                </a:rPr>
                <a:t>Chọn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thứ</a:t>
              </a:r>
              <a:r>
                <a:rPr lang="en-US" dirty="0">
                  <a:solidFill>
                    <a:schemeClr val="tx1"/>
                  </a:solidFill>
                </a:rPr>
                <a:t> </a:t>
              </a:r>
              <a:r>
                <a:rPr lang="en-US" dirty="0" err="1">
                  <a:solidFill>
                    <a:schemeClr val="tx1"/>
                  </a:solidFill>
                </a:rPr>
                <a:t>hai</a:t>
              </a:r>
              <a:r>
                <a:rPr lang="en-US" dirty="0">
                  <a:solidFill>
                    <a:schemeClr val="tx1"/>
                  </a:solidFill>
                </a:rPr>
                <a:t>: </a:t>
              </a:r>
              <a:r>
                <a:rPr lang="en-US" dirty="0" err="1">
                  <a:solidFill>
                    <a:schemeClr val="tx1"/>
                  </a:solidFill>
                </a:rPr>
                <a:t>Có</a:t>
              </a:r>
              <a:r>
                <a:rPr lang="en-US" dirty="0">
                  <a:solidFill>
                    <a:schemeClr val="tx1"/>
                  </a:solidFill>
                </a:rPr>
                <a:t> 4 </a:t>
              </a:r>
              <a:r>
                <a:rPr lang="en-US" dirty="0" err="1">
                  <a:solidFill>
                    <a:schemeClr val="tx1"/>
                  </a:solidFill>
                </a:rPr>
                <a:t>cách</a:t>
              </a:r>
              <a:r>
                <a:rPr lang="en-US" dirty="0">
                  <a:solidFill>
                    <a:schemeClr val="tx1"/>
                  </a:solidFill>
                </a:rPr>
                <a:t> </a:t>
              </a:r>
              <a:r>
                <a:rPr lang="en-US" dirty="0" err="1">
                  <a:solidFill>
                    <a:schemeClr val="tx1"/>
                  </a:solidFill>
                </a:rPr>
                <a:t>chọn</a:t>
              </a:r>
              <a:r>
                <a:rPr lang="en-US" dirty="0">
                  <a:solidFill>
                    <a:schemeClr val="tx1"/>
                  </a:solidFill>
                </a:rPr>
                <a:t>.</a:t>
              </a:r>
            </a:p>
            <a:p>
              <a:r>
                <a:rPr lang="en-US" dirty="0">
                  <a:solidFill>
                    <a:schemeClr val="tx1"/>
                  </a:solidFill>
                </a:rPr>
                <a:t>	+ </a:t>
              </a:r>
              <a:r>
                <a:rPr lang="en-US" dirty="0" err="1">
                  <a:solidFill>
                    <a:schemeClr val="tx1"/>
                  </a:solidFill>
                </a:rPr>
                <a:t>Chọn</a:t>
              </a:r>
              <a:r>
                <a:rPr lang="en-US" dirty="0">
                  <a:solidFill>
                    <a:schemeClr val="tx1"/>
                  </a:solidFill>
                </a:rPr>
                <a:t> </a:t>
              </a:r>
              <a:r>
                <a:rPr lang="en-US" dirty="0" err="1">
                  <a:solidFill>
                    <a:schemeClr val="tx1"/>
                  </a:solidFill>
                </a:rPr>
                <a:t>một</a:t>
              </a: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thứ</a:t>
              </a:r>
              <a:r>
                <a:rPr lang="en-US" dirty="0">
                  <a:solidFill>
                    <a:schemeClr val="tx1"/>
                  </a:solidFill>
                </a:rPr>
                <a:t> </a:t>
              </a:r>
              <a:r>
                <a:rPr lang="en-US" dirty="0" err="1">
                  <a:solidFill>
                    <a:schemeClr val="tx1"/>
                  </a:solidFill>
                </a:rPr>
                <a:t>ba</a:t>
              </a:r>
              <a:r>
                <a:rPr lang="en-US" dirty="0">
                  <a:solidFill>
                    <a:schemeClr val="tx1"/>
                  </a:solidFill>
                </a:rPr>
                <a:t>: </a:t>
              </a:r>
              <a:r>
                <a:rPr lang="en-US" dirty="0" err="1">
                  <a:solidFill>
                    <a:schemeClr val="tx1"/>
                  </a:solidFill>
                </a:rPr>
                <a:t>Có</a:t>
              </a:r>
              <a:r>
                <a:rPr lang="en-US" dirty="0">
                  <a:solidFill>
                    <a:schemeClr val="tx1"/>
                  </a:solidFill>
                </a:rPr>
                <a:t> 4 </a:t>
              </a:r>
              <a:r>
                <a:rPr lang="en-US" dirty="0" err="1">
                  <a:solidFill>
                    <a:schemeClr val="tx1"/>
                  </a:solidFill>
                </a:rPr>
                <a:t>cách</a:t>
              </a:r>
              <a:r>
                <a:rPr lang="en-US" dirty="0">
                  <a:solidFill>
                    <a:schemeClr val="tx1"/>
                  </a:solidFill>
                </a:rPr>
                <a:t> </a:t>
              </a:r>
              <a:r>
                <a:rPr lang="en-US" dirty="0" err="1">
                  <a:solidFill>
                    <a:schemeClr val="tx1"/>
                  </a:solidFill>
                </a:rPr>
                <a:t>chọn</a:t>
              </a:r>
              <a:endParaRPr lang="en-US" dirty="0">
                <a:solidFill>
                  <a:schemeClr val="tx1"/>
                </a:solidFill>
              </a:endParaRPr>
            </a:p>
            <a:p>
              <a:r>
                <a:rPr lang="en-US" dirty="0">
                  <a:solidFill>
                    <a:schemeClr val="tx1"/>
                  </a:solidFill>
                </a:rPr>
                <a:t>   </a:t>
              </a:r>
            </a:p>
            <a:p>
              <a:r>
                <a:rPr lang="en-US" dirty="0">
                  <a:solidFill>
                    <a:schemeClr val="tx1"/>
                  </a:solidFill>
                </a:rPr>
                <a:t>    </a:t>
              </a:r>
              <a:r>
                <a:rPr lang="en-US" dirty="0" err="1">
                  <a:solidFill>
                    <a:schemeClr val="tx1"/>
                  </a:solidFill>
                </a:rPr>
                <a:t>Vậy</a:t>
              </a:r>
              <a:r>
                <a:rPr lang="en-US" dirty="0">
                  <a:solidFill>
                    <a:schemeClr val="tx1"/>
                  </a:solidFill>
                </a:rPr>
                <a:t> có 4.4.4=64 </a:t>
              </a:r>
              <a:r>
                <a:rPr lang="en-US" dirty="0" err="1">
                  <a:solidFill>
                    <a:schemeClr val="tx1"/>
                  </a:solidFill>
                </a:rPr>
                <a:t>cách</a:t>
              </a:r>
              <a:r>
                <a:rPr lang="en-US" dirty="0">
                  <a:solidFill>
                    <a:schemeClr val="tx1"/>
                  </a:solidFill>
                </a:rPr>
                <a:t> </a:t>
              </a:r>
              <a:r>
                <a:rPr lang="en-US" dirty="0" err="1">
                  <a:solidFill>
                    <a:schemeClr val="tx1"/>
                  </a:solidFill>
                </a:rPr>
                <a:t>tạo</a:t>
              </a:r>
              <a:r>
                <a:rPr lang="en-US" dirty="0">
                  <a:solidFill>
                    <a:schemeClr val="tx1"/>
                  </a:solidFill>
                </a:rPr>
                <a:t> ra </a:t>
              </a:r>
              <a:r>
                <a:rPr lang="en-US" dirty="0" err="1">
                  <a:solidFill>
                    <a:schemeClr val="tx1"/>
                  </a:solidFill>
                </a:rPr>
                <a:t>một</a:t>
              </a:r>
              <a:r>
                <a:rPr lang="en-US" dirty="0">
                  <a:solidFill>
                    <a:schemeClr val="tx1"/>
                  </a:solidFill>
                </a:rPr>
                <a:t> </a:t>
              </a:r>
              <a:r>
                <a:rPr lang="en-US" dirty="0" err="1">
                  <a:solidFill>
                    <a:schemeClr val="tx1"/>
                  </a:solidFill>
                </a:rPr>
                <a:t>mật</a:t>
              </a:r>
              <a:r>
                <a:rPr lang="en-US" dirty="0">
                  <a:solidFill>
                    <a:schemeClr val="tx1"/>
                  </a:solidFill>
                </a:rPr>
                <a:t> </a:t>
              </a:r>
              <a:r>
                <a:rPr lang="en-US" dirty="0" err="1">
                  <a:solidFill>
                    <a:schemeClr val="tx1"/>
                  </a:solidFill>
                </a:rPr>
                <a:t>khẩu</a:t>
              </a:r>
              <a:r>
                <a:rPr lang="en-US" dirty="0">
                  <a:solidFill>
                    <a:schemeClr val="tx1"/>
                  </a:solidFill>
                </a:rPr>
                <a:t>.   </a:t>
              </a:r>
            </a:p>
          </p:txBody>
        </p:sp>
        <p:grpSp>
          <p:nvGrpSpPr>
            <p:cNvPr id="76" name="Group 60"/>
            <p:cNvGrpSpPr/>
            <p:nvPr/>
          </p:nvGrpSpPr>
          <p:grpSpPr>
            <a:xfrm>
              <a:off x="1270511" y="5867400"/>
              <a:ext cx="3568119" cy="885306"/>
              <a:chOff x="1224541" y="6305967"/>
              <a:chExt cx="3568119" cy="885306"/>
            </a:xfrm>
          </p:grpSpPr>
          <p:sp>
            <p:nvSpPr>
              <p:cNvPr id="77"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6305967"/>
                <a:ext cx="2053767" cy="885306"/>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55436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642823" y="3568554"/>
            <a:ext cx="22156660" cy="1841646"/>
            <a:chOff x="1268078" y="3405486"/>
            <a:chExt cx="22086509" cy="1413936"/>
          </a:xfrm>
        </p:grpSpPr>
        <mc:AlternateContent xmlns:mc="http://schemas.openxmlformats.org/markup-compatibility/2006" xmlns:a14="http://schemas.microsoft.com/office/drawing/2010/main">
          <mc:Choice Requires="a14">
            <p:sp>
              <p:nvSpPr>
                <p:cNvPr id="41" name="Rounded Rectangle 40"/>
                <p:cNvSpPr/>
                <p:nvPr/>
              </p:nvSpPr>
              <p:spPr>
                <a:xfrm>
                  <a:off x="4836050" y="3493082"/>
                  <a:ext cx="18518537" cy="132634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Cho 10 </a:t>
                  </a:r>
                  <a:r>
                    <a:rPr lang="en-US" b="1" dirty="0" err="1">
                      <a:solidFill>
                        <a:schemeClr val="tx1"/>
                      </a:solidFill>
                    </a:rPr>
                    <a:t>điểm</a:t>
                  </a:r>
                  <a:r>
                    <a:rPr lang="en-US" b="1" dirty="0">
                      <a:solidFill>
                        <a:schemeClr val="tx1"/>
                      </a:solidFill>
                    </a:rPr>
                    <a:t> </a:t>
                  </a:r>
                  <a:r>
                    <a:rPr lang="en-US" b="1" dirty="0" err="1">
                      <a:solidFill>
                        <a:schemeClr val="tx1"/>
                      </a:solidFill>
                    </a:rPr>
                    <a:t>phân</a:t>
                  </a:r>
                  <a:r>
                    <a:rPr lang="en-US" b="1" dirty="0">
                      <a:solidFill>
                        <a:schemeClr val="tx1"/>
                      </a:solidFill>
                    </a:rPr>
                    <a:t> </a:t>
                  </a:r>
                  <a:r>
                    <a:rPr lang="en-US" b="1" dirty="0" err="1">
                      <a:solidFill>
                        <a:schemeClr val="tx1"/>
                      </a:solidFill>
                    </a:rPr>
                    <a:t>biệt</a:t>
                  </a:r>
                  <a:r>
                    <a:rPr lang="en-US" b="1" dirty="0">
                      <a:solidFill>
                        <a:schemeClr val="tx1"/>
                      </a:solidFill>
                    </a:rPr>
                    <a:t>. </a:t>
                  </a:r>
                  <a:r>
                    <a:rPr lang="en-US" b="1" dirty="0" err="1">
                      <a:solidFill>
                        <a:schemeClr val="tx1"/>
                      </a:solidFill>
                    </a:rPr>
                    <a:t>Hỏi</a:t>
                  </a:r>
                  <a:r>
                    <a:rPr lang="en-US" b="1" dirty="0">
                      <a:solidFill>
                        <a:schemeClr val="tx1"/>
                      </a:solidFill>
                    </a:rPr>
                    <a:t> </a:t>
                  </a:r>
                  <a:r>
                    <a:rPr lang="en-US" b="1" dirty="0" err="1">
                      <a:solidFill>
                        <a:schemeClr val="tx1"/>
                      </a:solidFill>
                    </a:rPr>
                    <a:t>lập</a:t>
                  </a:r>
                  <a:r>
                    <a:rPr lang="en-US" b="1" dirty="0">
                      <a:solidFill>
                        <a:schemeClr val="tx1"/>
                      </a:solidFill>
                    </a:rPr>
                    <a:t> đ</a:t>
                  </a:r>
                  <a:r>
                    <a:rPr lang="vi-VN" b="1" dirty="0">
                      <a:solidFill>
                        <a:schemeClr val="tx1"/>
                      </a:solidFill>
                    </a:rPr>
                    <a:t>ư</a:t>
                  </a:r>
                  <a:r>
                    <a:rPr lang="en-US" b="1" dirty="0" err="1">
                      <a:solidFill>
                        <a:schemeClr val="tx1"/>
                      </a:solidFill>
                    </a:rPr>
                    <a:t>ợc</a:t>
                  </a:r>
                  <a:r>
                    <a:rPr lang="en-US" b="1" dirty="0">
                      <a:solidFill>
                        <a:schemeClr val="tx1"/>
                      </a:solidFill>
                    </a:rPr>
                    <a:t> bao </a:t>
                  </a:r>
                  <a:r>
                    <a:rPr lang="en-US" b="1" dirty="0" err="1">
                      <a:solidFill>
                        <a:schemeClr val="tx1"/>
                      </a:solidFill>
                    </a:rPr>
                    <a:t>nhiêu</a:t>
                  </a:r>
                  <a:r>
                    <a:rPr lang="en-US" b="1" dirty="0">
                      <a:solidFill>
                        <a:schemeClr val="tx1"/>
                      </a:solidFill>
                    </a:rPr>
                    <a:t> </a:t>
                  </a:r>
                  <a:r>
                    <a:rPr lang="en-US" b="1" dirty="0" err="1">
                      <a:solidFill>
                        <a:schemeClr val="tx1"/>
                      </a:solidFill>
                    </a:rPr>
                    <a:t>vect</a:t>
                  </a:r>
                  <a:r>
                    <a:rPr lang="vi-VN" b="1" dirty="0">
                      <a:solidFill>
                        <a:schemeClr val="tx1"/>
                      </a:solidFill>
                    </a:rPr>
                    <a:t>ơ</a:t>
                  </a:r>
                  <a:r>
                    <a:rPr lang="en-US" b="1" dirty="0">
                      <a:solidFill>
                        <a:schemeClr val="tx1"/>
                      </a:solidFill>
                    </a:rPr>
                    <a:t> </a:t>
                  </a:r>
                  <a:r>
                    <a:rPr lang="en-US" b="1" dirty="0" err="1">
                      <a:solidFill>
                        <a:schemeClr val="tx1"/>
                      </a:solidFill>
                    </a:rPr>
                    <a:t>khác</a:t>
                  </a:r>
                  <a:r>
                    <a:rPr lang="en-US" b="1" dirty="0">
                      <a:solidFill>
                        <a:schemeClr val="tx1"/>
                      </a:solidFill>
                    </a:rPr>
                    <a:t> </a:t>
                  </a:r>
                  <a14:m>
                    <m:oMath xmlns:m="http://schemas.openxmlformats.org/officeDocument/2006/math">
                      <m:acc>
                        <m:accPr>
                          <m:chr m:val="⃗"/>
                          <m:ctrlPr>
                            <a:rPr lang="en-US" b="1" i="1" smtClean="0">
                              <a:solidFill>
                                <a:schemeClr val="tx1"/>
                              </a:solidFill>
                              <a:latin typeface="Cambria Math" panose="02040503050406030204" pitchFamily="18" charset="0"/>
                            </a:rPr>
                          </m:ctrlPr>
                        </m:accPr>
                        <m:e>
                          <m:r>
                            <a:rPr lang="en-US" b="1" i="1" smtClean="0">
                              <a:solidFill>
                                <a:schemeClr val="tx1"/>
                              </a:solidFill>
                              <a:latin typeface="Cambria Math" panose="02040503050406030204" pitchFamily="18" charset="0"/>
                            </a:rPr>
                            <m:t>𝟎</m:t>
                          </m:r>
                        </m:e>
                      </m:acc>
                    </m:oMath>
                  </a14:m>
                  <a:r>
                    <a:rPr lang="en-US" b="1" dirty="0">
                      <a:solidFill>
                        <a:schemeClr val="tx1"/>
                      </a:solidFill>
                    </a:rPr>
                    <a:t>? </a:t>
                  </a:r>
                  <a:r>
                    <a:rPr lang="en-US" b="1" dirty="0" err="1">
                      <a:solidFill>
                        <a:schemeClr val="tx1"/>
                      </a:solidFill>
                    </a:rPr>
                    <a:t>Biết</a:t>
                  </a:r>
                  <a:r>
                    <a:rPr lang="en-US" b="1" dirty="0">
                      <a:solidFill>
                        <a:schemeClr val="tx1"/>
                      </a:solidFill>
                    </a:rPr>
                    <a:t> </a:t>
                  </a:r>
                  <a:r>
                    <a:rPr lang="en-US" b="1" dirty="0" err="1">
                      <a:solidFill>
                        <a:schemeClr val="tx1"/>
                      </a:solidFill>
                    </a:rPr>
                    <a:t>rằng</a:t>
                  </a:r>
                  <a:r>
                    <a:rPr lang="en-US" b="1" dirty="0">
                      <a:solidFill>
                        <a:schemeClr val="tx1"/>
                      </a:solidFill>
                    </a:rPr>
                    <a:t> </a:t>
                  </a:r>
                  <a:r>
                    <a:rPr lang="en-US" b="1" dirty="0" err="1">
                      <a:solidFill>
                        <a:schemeClr val="tx1"/>
                      </a:solidFill>
                    </a:rPr>
                    <a:t>hai</a:t>
                  </a:r>
                  <a:r>
                    <a:rPr lang="en-US" b="1" dirty="0">
                      <a:solidFill>
                        <a:schemeClr val="tx1"/>
                      </a:solidFill>
                    </a:rPr>
                    <a:t> </a:t>
                  </a:r>
                  <a:r>
                    <a:rPr lang="en-US" b="1" dirty="0" err="1">
                      <a:solidFill>
                        <a:schemeClr val="tx1"/>
                      </a:solidFill>
                    </a:rPr>
                    <a:t>đầu</a:t>
                  </a:r>
                  <a:r>
                    <a:rPr lang="en-US" b="1" dirty="0">
                      <a:solidFill>
                        <a:schemeClr val="tx1"/>
                      </a:solidFill>
                    </a:rPr>
                    <a:t> </a:t>
                  </a:r>
                  <a:r>
                    <a:rPr lang="en-US" b="1" dirty="0" err="1">
                      <a:solidFill>
                        <a:schemeClr val="tx1"/>
                      </a:solidFill>
                    </a:rPr>
                    <a:t>mút</a:t>
                  </a:r>
                  <a:r>
                    <a:rPr lang="en-US" b="1" dirty="0">
                      <a:solidFill>
                        <a:schemeClr val="tx1"/>
                      </a:solidFill>
                    </a:rPr>
                    <a:t> </a:t>
                  </a:r>
                  <a:r>
                    <a:rPr lang="en-US" b="1" dirty="0" err="1">
                      <a:solidFill>
                        <a:schemeClr val="tx1"/>
                      </a:solidFill>
                    </a:rPr>
                    <a:t>của</a:t>
                  </a:r>
                  <a:r>
                    <a:rPr lang="en-US" b="1" dirty="0">
                      <a:solidFill>
                        <a:schemeClr val="tx1"/>
                      </a:solidFill>
                    </a:rPr>
                    <a:t> </a:t>
                  </a:r>
                  <a:r>
                    <a:rPr lang="en-US" b="1" dirty="0" err="1">
                      <a:solidFill>
                        <a:schemeClr val="tx1"/>
                      </a:solidFill>
                    </a:rPr>
                    <a:t>mỗi</a:t>
                  </a:r>
                  <a:r>
                    <a:rPr lang="en-US" b="1" dirty="0">
                      <a:solidFill>
                        <a:schemeClr val="tx1"/>
                      </a:solidFill>
                    </a:rPr>
                    <a:t> </a:t>
                  </a:r>
                  <a:r>
                    <a:rPr lang="en-US" b="1" dirty="0" err="1">
                      <a:solidFill>
                        <a:schemeClr val="tx1"/>
                      </a:solidFill>
                    </a:rPr>
                    <a:t>vect</a:t>
                  </a:r>
                  <a:r>
                    <a:rPr lang="vi-VN" b="1" dirty="0">
                      <a:solidFill>
                        <a:schemeClr val="tx1"/>
                      </a:solidFill>
                    </a:rPr>
                    <a:t>ơ</a:t>
                  </a:r>
                  <a:r>
                    <a:rPr lang="en-US" b="1" dirty="0">
                      <a:solidFill>
                        <a:schemeClr val="tx1"/>
                      </a:solidFill>
                    </a:rPr>
                    <a:t> là 2 </a:t>
                  </a:r>
                  <a:r>
                    <a:rPr lang="en-US" b="1" dirty="0" err="1">
                      <a:solidFill>
                        <a:schemeClr val="tx1"/>
                      </a:solidFill>
                    </a:rPr>
                    <a:t>trong</a:t>
                  </a:r>
                  <a:r>
                    <a:rPr lang="en-US" b="1" dirty="0">
                      <a:solidFill>
                        <a:schemeClr val="tx1"/>
                      </a:solidFill>
                    </a:rPr>
                    <a:t> 10 </a:t>
                  </a:r>
                  <a:r>
                    <a:rPr lang="en-US" b="1" dirty="0" err="1">
                      <a:solidFill>
                        <a:schemeClr val="tx1"/>
                      </a:solidFill>
                    </a:rPr>
                    <a:t>điểm</a:t>
                  </a:r>
                  <a:r>
                    <a:rPr lang="en-US" b="1" dirty="0">
                      <a:solidFill>
                        <a:schemeClr val="tx1"/>
                      </a:solidFill>
                    </a:rPr>
                    <a:t> </a:t>
                  </a:r>
                  <a:r>
                    <a:rPr lang="en-US" b="1" dirty="0" err="1">
                      <a:solidFill>
                        <a:schemeClr val="tx1"/>
                      </a:solidFill>
                    </a:rPr>
                    <a:t>đa</a:t>
                  </a:r>
                  <a:r>
                    <a:rPr lang="en-US" b="1" dirty="0">
                      <a:solidFill>
                        <a:schemeClr val="tx1"/>
                      </a:solidFill>
                    </a:rPr>
                    <a:t>̃ </a:t>
                  </a:r>
                  <a:r>
                    <a:rPr lang="en-US" b="1" dirty="0" err="1">
                      <a:solidFill>
                        <a:schemeClr val="tx1"/>
                      </a:solidFill>
                    </a:rPr>
                    <a:t>cho</a:t>
                  </a:r>
                  <a:endParaRPr lang="en-US" b="1" dirty="0">
                    <a:solidFill>
                      <a:schemeClr val="tx1"/>
                    </a:solidFill>
                  </a:endParaRPr>
                </a:p>
              </p:txBody>
            </p:sp>
          </mc:Choice>
          <mc:Fallback xmlns="">
            <p:sp>
              <p:nvSpPr>
                <p:cNvPr id="41" name="Rounded Rectangle 40"/>
                <p:cNvSpPr>
                  <a:spLocks noRot="1" noChangeAspect="1" noMove="1" noResize="1" noEditPoints="1" noAdjustHandles="1" noChangeArrowheads="1" noChangeShapeType="1" noTextEdit="1"/>
                </p:cNvSpPr>
                <p:nvPr/>
              </p:nvSpPr>
              <p:spPr>
                <a:xfrm>
                  <a:off x="4836050" y="3493082"/>
                  <a:ext cx="18518537" cy="1326340"/>
                </a:xfrm>
                <a:prstGeom prst="roundRect">
                  <a:avLst>
                    <a:gd name="adj" fmla="val 5347"/>
                  </a:avLst>
                </a:prstGeom>
                <a:blipFill>
                  <a:blip r:embed="rId2"/>
                  <a:stretch>
                    <a:fillRect l="-1081" r="-491" b="-8651"/>
                  </a:stretch>
                </a:blipFill>
                <a:ln w="28575">
                  <a:solidFill>
                    <a:schemeClr val="accent6">
                      <a:lumMod val="75000"/>
                    </a:schemeClr>
                  </a:solidFill>
                </a:ln>
              </p:spPr>
              <p:txBody>
                <a:bodyPr/>
                <a:lstStyle/>
                <a:p>
                  <a:r>
                    <a:rPr lang="en-US">
                      <a:noFill/>
                    </a:rPr>
                    <a:t> </a:t>
                  </a:r>
                </a:p>
              </p:txBody>
            </p:sp>
          </mc:Fallback>
        </mc:AlternateContent>
        <p:grpSp>
          <p:nvGrpSpPr>
            <p:cNvPr id="42" name="Group 67"/>
            <p:cNvGrpSpPr/>
            <p:nvPr/>
          </p:nvGrpSpPr>
          <p:grpSpPr>
            <a:xfrm>
              <a:off x="1268078" y="3405486"/>
              <a:ext cx="3343539" cy="940513"/>
              <a:chOff x="1311958" y="3405486"/>
              <a:chExt cx="3343539" cy="940513"/>
            </a:xfrm>
          </p:grpSpPr>
          <p:sp>
            <p:nvSpPr>
              <p:cNvPr id="4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404826" cy="602243"/>
              </a:xfrm>
              <a:prstGeom prst="rect">
                <a:avLst/>
              </a:prstGeom>
              <a:noFill/>
            </p:spPr>
            <p:txBody>
              <a:bodyPr wrap="none" rtlCol="0">
                <a:spAutoFit/>
              </a:bodyPr>
              <a:lstStyle/>
              <a:p>
                <a:r>
                  <a:rPr lang="vi-VN" sz="4600" b="1" dirty="0">
                    <a:latin typeface="Tahoma" pitchFamily="34" charset="0"/>
                    <a:ea typeface="Tahoma" pitchFamily="34" charset="0"/>
                    <a:cs typeface="Tahoma" pitchFamily="34" charset="0"/>
                  </a:rPr>
                  <a:t>Ví dụ </a:t>
                </a:r>
                <a:r>
                  <a:rPr lang="en-US" sz="4600" b="1" dirty="0">
                    <a:latin typeface="Tahoma" pitchFamily="34" charset="0"/>
                    <a:ea typeface="Tahoma" pitchFamily="34" charset="0"/>
                    <a:cs typeface="Tahoma" pitchFamily="34" charset="0"/>
                  </a:rPr>
                  <a:t>8</a:t>
                </a:r>
                <a:r>
                  <a:rPr lang="vi-VN" sz="4600" b="1" dirty="0">
                    <a:latin typeface="Tahoma" pitchFamily="34" charset="0"/>
                    <a:ea typeface="Tahoma" pitchFamily="34" charset="0"/>
                    <a:cs typeface="Tahoma" pitchFamily="34" charset="0"/>
                  </a:rPr>
                  <a:t> </a:t>
                </a:r>
                <a:endParaRPr lang="en-US" sz="4600" b="1" dirty="0">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103263486" y="2147464"/>
            <a:ext cx="312101692" cy="969946"/>
          </a:xfrm>
          <a:prstGeom prst="rect">
            <a:avLst/>
          </a:prstGeom>
          <a:noFill/>
        </p:spPr>
        <p:txBody>
          <a:bodyPr wrap="square" rtlCol="0">
            <a:spAutoFit/>
          </a:bodyPr>
          <a:lstStyle/>
          <a:p>
            <a:pPr>
              <a:lnSpc>
                <a:spcPct val="150000"/>
              </a:lnSpc>
            </a:pPr>
            <a:r>
              <a:rPr lang="en-US" sz="4400" b="1" baseline="30000" dirty="0">
                <a:latin typeface="Tahoma" pitchFamily="34" charset="0"/>
                <a:ea typeface="Tahoma" pitchFamily="34" charset="0"/>
                <a:cs typeface="Tahoma" pitchFamily="34" charset="0"/>
                <a:sym typeface="Symbol" pitchFamily="18" charset="2"/>
              </a:rPr>
              <a:t>Cho 10 </a:t>
            </a:r>
            <a:r>
              <a:rPr lang="en-US" sz="4400" b="1" baseline="30000" dirty="0" err="1">
                <a:latin typeface="Tahoma" pitchFamily="34" charset="0"/>
                <a:ea typeface="Tahoma" pitchFamily="34" charset="0"/>
                <a:cs typeface="Tahoma" pitchFamily="34" charset="0"/>
                <a:sym typeface="Symbol" pitchFamily="18" charset="2"/>
              </a:rPr>
              <a:t>điểm</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phân</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biệt</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Hỏi</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lập</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được</a:t>
            </a:r>
            <a:r>
              <a:rPr lang="en-US" sz="4400" b="1" dirty="0">
                <a:latin typeface="Tahoma" pitchFamily="34" charset="0"/>
                <a:ea typeface="Tahoma" pitchFamily="34" charset="0"/>
                <a:cs typeface="Tahoma" pitchFamily="34" charset="0"/>
                <a:sym typeface="Symbol" pitchFamily="18" charset="2"/>
              </a:rPr>
              <a:t> bao </a:t>
            </a:r>
            <a:r>
              <a:rPr lang="en-US" sz="4400" b="1" dirty="0" err="1">
                <a:latin typeface="Tahoma" pitchFamily="34" charset="0"/>
                <a:ea typeface="Tahoma" pitchFamily="34" charset="0"/>
                <a:cs typeface="Tahoma" pitchFamily="34" charset="0"/>
                <a:sym typeface="Symbol" pitchFamily="18" charset="2"/>
              </a:rPr>
              <a:t>nhiêu</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vectơ</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khác</a:t>
            </a:r>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801507" y="6019800"/>
            <a:ext cx="22347506" cy="3898354"/>
            <a:chOff x="1270511" y="5867400"/>
            <a:chExt cx="22347506" cy="6322683"/>
          </a:xfrm>
        </p:grpSpPr>
        <p:sp>
          <p:nvSpPr>
            <p:cNvPr id="75" name="Rounded Rectangle 74"/>
            <p:cNvSpPr/>
            <p:nvPr/>
          </p:nvSpPr>
          <p:spPr>
            <a:xfrm>
              <a:off x="1272210" y="6139010"/>
              <a:ext cx="22345807" cy="605107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6" name="Group 60"/>
            <p:cNvGrpSpPr/>
            <p:nvPr/>
          </p:nvGrpSpPr>
          <p:grpSpPr>
            <a:xfrm>
              <a:off x="1270511" y="5867400"/>
              <a:ext cx="3420620" cy="1487834"/>
              <a:chOff x="1224541" y="6305967"/>
              <a:chExt cx="3420620" cy="1487834"/>
            </a:xfrm>
          </p:grpSpPr>
          <p:sp>
            <p:nvSpPr>
              <p:cNvPr id="77" name="Freeform 20"/>
              <p:cNvSpPr>
                <a:spLocks/>
              </p:cNvSpPr>
              <p:nvPr/>
            </p:nvSpPr>
            <p:spPr bwMode="auto">
              <a:xfrm rot="16200000" flipV="1">
                <a:off x="2485206" y="5633846"/>
                <a:ext cx="1471003" cy="2848907"/>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6305967"/>
                <a:ext cx="2053767" cy="885307"/>
              </a:xfrm>
              <a:prstGeom prst="rect">
                <a:avLst/>
              </a:prstGeom>
              <a:noFill/>
            </p:spPr>
            <p:txBody>
              <a:bodyPr wrap="none" rtlCol="0">
                <a:spAutoFit/>
              </a:bodyPr>
              <a:lstStyle/>
              <a:p>
                <a:r>
                  <a:rPr lang="vi-VN" sz="4600" b="1" dirty="0">
                    <a:latin typeface="Tahoma" pitchFamily="34" charset="0"/>
                    <a:ea typeface="Tahoma" pitchFamily="34" charset="0"/>
                    <a:cs typeface="Tahoma" pitchFamily="34" charset="0"/>
                  </a:rPr>
                  <a:t>Trả lời</a:t>
                </a:r>
                <a:endParaRPr lang="en-US" sz="4600" b="1" dirty="0">
                  <a:latin typeface="Tahoma" pitchFamily="34" charset="0"/>
                  <a:ea typeface="Tahoma" pitchFamily="34" charset="0"/>
                  <a:cs typeface="Tahoma" pitchFamily="34" charset="0"/>
                </a:endParaRPr>
              </a:p>
            </p:txBody>
          </p:sp>
          <p:sp>
            <p:nvSpPr>
              <p:cNvPr id="79" name="Round Diagonal Corner Rectangle 78"/>
              <p:cNvSpPr/>
              <p:nvPr/>
            </p:nvSpPr>
            <p:spPr>
              <a:xfrm flipV="1">
                <a:off x="1224541" y="6322797"/>
                <a:ext cx="794507" cy="132939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Rectangle 1"/>
          <p:cNvSpPr/>
          <p:nvPr/>
        </p:nvSpPr>
        <p:spPr>
          <a:xfrm>
            <a:off x="1503720" y="7014389"/>
            <a:ext cx="21146411" cy="2739211"/>
          </a:xfrm>
          <a:prstGeom prst="rect">
            <a:avLst/>
          </a:prstGeom>
        </p:spPr>
        <p:txBody>
          <a:bodyPr wrap="square">
            <a:spAutoFit/>
          </a:bodyPr>
          <a:lstStyle/>
          <a:p>
            <a:r>
              <a:rPr lang="vi-VN" dirty="0"/>
              <a:t>Việc lập vectơ là thực hiện 2 hành động liên tiếp: chọn điểm đầu và chọn điểm cuối.</a:t>
            </a:r>
            <a:endParaRPr lang="en-US" dirty="0"/>
          </a:p>
          <a:p>
            <a:r>
              <a:rPr lang="vi-VN" dirty="0"/>
              <a:t>+) Chọn điểm đầu có: 10 cách. Chọn điểm cuối: có 9 cách.</a:t>
            </a:r>
            <a:endParaRPr lang="en-US" dirty="0"/>
          </a:p>
          <a:p>
            <a:r>
              <a:rPr lang="vi-VN" dirty="0"/>
              <a:t>+) Nếu bỏ đi 1 hành động thì công việc không hoàn thành. Do đó sử dụng quy tắc nhân</a:t>
            </a:r>
            <a:r>
              <a:rPr lang="en-US" dirty="0"/>
              <a:t> ta </a:t>
            </a:r>
            <a:r>
              <a:rPr lang="en-US" dirty="0" err="1"/>
              <a:t>tìm</a:t>
            </a:r>
            <a:r>
              <a:rPr lang="en-US" dirty="0"/>
              <a:t> </a:t>
            </a:r>
            <a:r>
              <a:rPr lang="en-US" dirty="0" err="1"/>
              <a:t>được</a:t>
            </a:r>
            <a:r>
              <a:rPr lang="en-US" dirty="0"/>
              <a:t>: 10.9=90 </a:t>
            </a:r>
            <a:r>
              <a:rPr lang="en-US" dirty="0" err="1"/>
              <a:t>vectơ</a:t>
            </a:r>
            <a:r>
              <a:rPr lang="en-US" dirty="0"/>
              <a:t> </a:t>
            </a:r>
            <a:r>
              <a:rPr lang="en-US" dirty="0" err="1"/>
              <a:t>thỏa</a:t>
            </a:r>
            <a:r>
              <a:rPr lang="en-US" dirty="0"/>
              <a:t> </a:t>
            </a:r>
            <a:r>
              <a:rPr lang="en-US" dirty="0" err="1"/>
              <a:t>mãn</a:t>
            </a:r>
            <a:r>
              <a:rPr lang="en-US" dirty="0"/>
              <a:t> </a:t>
            </a:r>
            <a:r>
              <a:rPr lang="en-US" dirty="0" err="1"/>
              <a:t>đê</a:t>
            </a:r>
            <a:r>
              <a:rPr lang="en-US" dirty="0"/>
              <a:t>̀ </a:t>
            </a:r>
            <a:r>
              <a:rPr lang="en-US" dirty="0" err="1"/>
              <a:t>bài</a:t>
            </a:r>
            <a:endParaRPr lang="en-US" sz="4400" b="1" baseline="30000" dirty="0">
              <a:latin typeface="Tahoma" pitchFamily="34" charset="0"/>
              <a:ea typeface="Tahoma" pitchFamily="34" charset="0"/>
              <a:cs typeface="Tahoma" pitchFamily="34" charset="0"/>
              <a:sym typeface="Symbol" pitchFamily="18" charset="2"/>
            </a:endParaRPr>
          </a:p>
        </p:txBody>
      </p:sp>
      <p:sp>
        <p:nvSpPr>
          <p:cNvPr id="3" name="Rectangle 2">
            <a:extLst>
              <a:ext uri="{FF2B5EF4-FFF2-40B4-BE49-F238E27FC236}">
                <a16:creationId xmlns:a16="http://schemas.microsoft.com/office/drawing/2014/main" id="{D2E99777-6AC3-44F6-BF6A-A64D691F94D9}"/>
              </a:ext>
            </a:extLst>
          </p:cNvPr>
          <p:cNvSpPr>
            <a:spLocks noChangeArrowheads="1"/>
          </p:cNvSpPr>
          <p:nvPr/>
        </p:nvSpPr>
        <p:spPr bwMode="auto">
          <a:xfrm>
            <a:off x="126586485" y="-354168"/>
            <a:ext cx="398607557"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2" name="Picture 71">
            <a:extLst>
              <a:ext uri="{FF2B5EF4-FFF2-40B4-BE49-F238E27FC236}">
                <a16:creationId xmlns:a16="http://schemas.microsoft.com/office/drawing/2014/main" id="{7CACDFEC-7CD9-4425-870C-30825023F4C7}"/>
              </a:ext>
            </a:extLst>
          </p:cNvPr>
          <p:cNvPicPr/>
          <p:nvPr/>
        </p:nvPicPr>
        <p:blipFill>
          <a:blip r:embed="rId3"/>
          <a:stretch>
            <a:fillRect/>
          </a:stretch>
        </p:blipFill>
        <p:spPr>
          <a:xfrm>
            <a:off x="5261583" y="9985112"/>
            <a:ext cx="13712217" cy="3730888"/>
          </a:xfrm>
          <a:prstGeom prst="rect">
            <a:avLst/>
          </a:prstGeom>
        </p:spPr>
      </p:pic>
      <p:sp>
        <p:nvSpPr>
          <p:cNvPr id="81" name="Rounded Rectangle 4">
            <a:extLst>
              <a:ext uri="{FF2B5EF4-FFF2-40B4-BE49-F238E27FC236}">
                <a16:creationId xmlns:a16="http://schemas.microsoft.com/office/drawing/2014/main" id="{2282DB31-D1BD-4D8A-A969-B669BBBD442E}"/>
              </a:ext>
            </a:extLst>
          </p:cNvPr>
          <p:cNvSpPr/>
          <p:nvPr/>
        </p:nvSpPr>
        <p:spPr>
          <a:xfrm>
            <a:off x="247742" y="1973593"/>
            <a:ext cx="1905001" cy="804674"/>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TextBox 81">
            <a:extLst>
              <a:ext uri="{FF2B5EF4-FFF2-40B4-BE49-F238E27FC236}">
                <a16:creationId xmlns:a16="http://schemas.microsoft.com/office/drawing/2014/main" id="{495A149B-EA03-4D72-9E80-ADCA8C276326}"/>
              </a:ext>
            </a:extLst>
          </p:cNvPr>
          <p:cNvSpPr txBox="1"/>
          <p:nvPr/>
        </p:nvSpPr>
        <p:spPr>
          <a:xfrm>
            <a:off x="1013860" y="2037836"/>
            <a:ext cx="822661" cy="754053"/>
          </a:xfrm>
          <a:prstGeom prst="rect">
            <a:avLst/>
          </a:prstGeom>
          <a:noFill/>
        </p:spPr>
        <p:txBody>
          <a:bodyPr wrap="none" rtlCol="0">
            <a:spAutoFit/>
          </a:bodyPr>
          <a:lstStyle/>
          <a:p>
            <a:r>
              <a:rPr lang="en-US" b="1" dirty="0">
                <a:solidFill>
                  <a:prstClr val="white"/>
                </a:solidFill>
                <a:latin typeface="Tahoma" pitchFamily="34" charset="0"/>
                <a:ea typeface="Tahoma" pitchFamily="34" charset="0"/>
                <a:cs typeface="Tahoma" pitchFamily="34" charset="0"/>
              </a:rPr>
              <a:t>IV</a:t>
            </a:r>
          </a:p>
        </p:txBody>
      </p:sp>
      <p:sp>
        <p:nvSpPr>
          <p:cNvPr id="83" name="TextBox 82">
            <a:extLst>
              <a:ext uri="{FF2B5EF4-FFF2-40B4-BE49-F238E27FC236}">
                <a16:creationId xmlns:a16="http://schemas.microsoft.com/office/drawing/2014/main" id="{B7CFF861-7E80-41A7-87A1-556C971C9F9A}"/>
              </a:ext>
            </a:extLst>
          </p:cNvPr>
          <p:cNvSpPr txBox="1"/>
          <p:nvPr/>
        </p:nvSpPr>
        <p:spPr>
          <a:xfrm>
            <a:off x="2362200" y="1947270"/>
            <a:ext cx="14859000" cy="830997"/>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VẬN DỤNG TRONG BÀI TOÁN ĐẾM</a:t>
            </a:r>
          </a:p>
        </p:txBody>
      </p:sp>
    </p:spTree>
    <p:extLst>
      <p:ext uri="{BB962C8B-B14F-4D97-AF65-F5344CB8AC3E}">
        <p14:creationId xmlns:p14="http://schemas.microsoft.com/office/powerpoint/2010/main" val="30022077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500" fill="hold"/>
                                        <p:tgtEl>
                                          <p:spTgt spid="72"/>
                                        </p:tgtEl>
                                        <p:attrNameLst>
                                          <p:attrName>ppt_x</p:attrName>
                                        </p:attrNameLst>
                                      </p:cBhvr>
                                      <p:tavLst>
                                        <p:tav tm="0">
                                          <p:val>
                                            <p:strVal val="#ppt_x"/>
                                          </p:val>
                                        </p:tav>
                                        <p:tav tm="100000">
                                          <p:val>
                                            <p:strVal val="#ppt_x"/>
                                          </p:val>
                                        </p:tav>
                                      </p:tavLst>
                                    </p:anim>
                                    <p:anim calcmode="lin" valueType="num">
                                      <p:cBhvr additive="base">
                                        <p:cTn id="23"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arn(inVertic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arn(inVertical)">
                                      <p:cBhvr>
                                        <p:cTn id="3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642822" y="1636603"/>
            <a:ext cx="22526629" cy="2554398"/>
            <a:chOff x="1268078" y="3405486"/>
            <a:chExt cx="22526629" cy="1738128"/>
          </a:xfrm>
        </p:grpSpPr>
        <p:sp>
          <p:nvSpPr>
            <p:cNvPr id="41" name="Rounded Rectangle 40"/>
            <p:cNvSpPr/>
            <p:nvPr/>
          </p:nvSpPr>
          <p:spPr>
            <a:xfrm>
              <a:off x="1532360" y="3579402"/>
              <a:ext cx="22262347" cy="1564212"/>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343539" cy="940513"/>
              <a:chOff x="1311958" y="3405486"/>
              <a:chExt cx="3343539" cy="940513"/>
            </a:xfrm>
          </p:grpSpPr>
          <p:sp>
            <p:nvSpPr>
              <p:cNvPr id="4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404826" cy="602243"/>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9</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1446550"/>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Phân</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tích</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sô</a:t>
            </a:r>
            <a:r>
              <a:rPr lang="en-US" sz="4400" b="1" dirty="0">
                <a:latin typeface="Tahoma" pitchFamily="34" charset="0"/>
                <a:ea typeface="Tahoma" pitchFamily="34" charset="0"/>
                <a:cs typeface="Tahoma" pitchFamily="34" charset="0"/>
                <a:sym typeface="Symbol" pitchFamily="18" charset="2"/>
              </a:rPr>
              <a:t>́ 10125 ra </a:t>
            </a:r>
            <a:r>
              <a:rPr lang="en-US" sz="4400" b="1" dirty="0" err="1">
                <a:latin typeface="Tahoma" pitchFamily="34" charset="0"/>
                <a:ea typeface="Tahoma" pitchFamily="34" charset="0"/>
                <a:cs typeface="Tahoma" pitchFamily="34" charset="0"/>
                <a:sym typeface="Symbol" pitchFamily="18" charset="2"/>
              </a:rPr>
              <a:t>thừa</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sô</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nguyên</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tô</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rồi</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tìm</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sô</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ước</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nguyên</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dương</a:t>
            </a:r>
            <a:r>
              <a:rPr lang="en-US" sz="4400" b="1" dirty="0">
                <a:latin typeface="Tahoma" pitchFamily="34" charset="0"/>
                <a:ea typeface="Tahoma" pitchFamily="34" charset="0"/>
                <a:cs typeface="Tahoma" pitchFamily="34" charset="0"/>
                <a:sym typeface="Symbol" pitchFamily="18" charset="2"/>
              </a:rPr>
              <a:t> </a:t>
            </a:r>
            <a:r>
              <a:rPr lang="en-US" sz="4400" b="1" dirty="0" err="1">
                <a:latin typeface="Tahoma" pitchFamily="34" charset="0"/>
                <a:ea typeface="Tahoma" pitchFamily="34" charset="0"/>
                <a:cs typeface="Tahoma" pitchFamily="34" charset="0"/>
                <a:sym typeface="Symbol" pitchFamily="18" charset="2"/>
              </a:rPr>
              <a:t>của</a:t>
            </a:r>
            <a:r>
              <a:rPr lang="en-US" sz="4400" b="1" dirty="0">
                <a:latin typeface="Tahoma" pitchFamily="34" charset="0"/>
                <a:ea typeface="Tahoma" pitchFamily="34" charset="0"/>
                <a:cs typeface="Tahoma" pitchFamily="34" charset="0"/>
                <a:sym typeface="Symbol" pitchFamily="18" charset="2"/>
              </a:rPr>
              <a:t> nó</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619174" y="3747172"/>
            <a:ext cx="22347506" cy="8153401"/>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a:extLst>
              <a:ext uri="{FF2B5EF4-FFF2-40B4-BE49-F238E27FC236}">
                <a16:creationId xmlns:a16="http://schemas.microsoft.com/office/drawing/2014/main" id="{1A4AAC31-573E-44EF-9879-FE44B5F5D730}"/>
              </a:ext>
            </a:extLst>
          </p:cNvPr>
          <p:cNvGraphicFramePr>
            <a:graphicFrameLocks noChangeAspect="1"/>
          </p:cNvGraphicFramePr>
          <p:nvPr>
            <p:extLst>
              <p:ext uri="{D42A27DB-BD31-4B8C-83A1-F6EECF244321}">
                <p14:modId xmlns:p14="http://schemas.microsoft.com/office/powerpoint/2010/main" val="2722213615"/>
              </p:ext>
            </p:extLst>
          </p:nvPr>
        </p:nvGraphicFramePr>
        <p:xfrm>
          <a:off x="4839854" y="5008076"/>
          <a:ext cx="2996406" cy="823985"/>
        </p:xfrm>
        <a:graphic>
          <a:graphicData uri="http://schemas.openxmlformats.org/presentationml/2006/ole">
            <mc:AlternateContent xmlns:mc="http://schemas.openxmlformats.org/markup-compatibility/2006">
              <mc:Choice xmlns:v="urn:schemas-microsoft-com:vml" Requires="v">
                <p:oleObj spid="_x0000_s14435" name="Equation" r:id="rId3" imgW="825500" imgH="203200" progId="Equation.DSMT4">
                  <p:embed/>
                </p:oleObj>
              </mc:Choice>
              <mc:Fallback>
                <p:oleObj name="Equation" r:id="rId3" imgW="825500" imgH="203200" progId="Equation.DSMT4">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9854" y="5008076"/>
                        <a:ext cx="2996406" cy="823985"/>
                      </a:xfrm>
                      <a:prstGeom prst="rect">
                        <a:avLst/>
                      </a:prstGeom>
                      <a:noFill/>
                    </p:spPr>
                  </p:pic>
                </p:oleObj>
              </mc:Fallback>
            </mc:AlternateContent>
          </a:graphicData>
        </a:graphic>
      </p:graphicFrame>
      <p:sp>
        <p:nvSpPr>
          <p:cNvPr id="24" name="TextBox 23">
            <a:extLst>
              <a:ext uri="{FF2B5EF4-FFF2-40B4-BE49-F238E27FC236}">
                <a16:creationId xmlns:a16="http://schemas.microsoft.com/office/drawing/2014/main" id="{829212FB-0AD0-417F-842D-D6808068F3A6}"/>
              </a:ext>
            </a:extLst>
          </p:cNvPr>
          <p:cNvSpPr txBox="1"/>
          <p:nvPr/>
        </p:nvSpPr>
        <p:spPr>
          <a:xfrm>
            <a:off x="1747230" y="7086600"/>
            <a:ext cx="20503170" cy="1415772"/>
          </a:xfrm>
          <a:prstGeom prst="rect">
            <a:avLst/>
          </a:prstGeom>
          <a:noFill/>
        </p:spPr>
        <p:txBody>
          <a:bodyPr wrap="square" rtlCol="0">
            <a:spAutoFit/>
          </a:bodyPr>
          <a:lstStyle/>
          <a:p>
            <a:r>
              <a:rPr lang="en-US" dirty="0" err="1"/>
              <a:t>Đê</a:t>
            </a:r>
            <a:r>
              <a:rPr lang="en-US" dirty="0"/>
              <a:t>̉ </a:t>
            </a:r>
            <a:r>
              <a:rPr lang="en-US" dirty="0" err="1"/>
              <a:t>tạo</a:t>
            </a:r>
            <a:r>
              <a:rPr lang="en-US" dirty="0"/>
              <a:t> ra </a:t>
            </a:r>
            <a:r>
              <a:rPr lang="en-US" dirty="0" err="1"/>
              <a:t>một</a:t>
            </a:r>
            <a:r>
              <a:rPr lang="en-US" dirty="0"/>
              <a:t> </a:t>
            </a:r>
            <a:r>
              <a:rPr lang="vi-VN" dirty="0"/>
              <a:t>ư</a:t>
            </a:r>
            <a:r>
              <a:rPr lang="en-US" dirty="0" err="1"/>
              <a:t>ớc</a:t>
            </a:r>
            <a:r>
              <a:rPr lang="en-US" dirty="0"/>
              <a:t> </a:t>
            </a:r>
            <a:r>
              <a:rPr lang="en-US" dirty="0" err="1"/>
              <a:t>nguyên</a:t>
            </a:r>
            <a:r>
              <a:rPr lang="en-US" dirty="0"/>
              <a:t> d</a:t>
            </a:r>
            <a:r>
              <a:rPr lang="vi-VN" dirty="0"/>
              <a:t>ư</a:t>
            </a:r>
            <a:r>
              <a:rPr lang="en-US" dirty="0" err="1"/>
              <a:t>ơng</a:t>
            </a:r>
            <a:r>
              <a:rPr lang="en-US" dirty="0"/>
              <a:t> </a:t>
            </a:r>
            <a:r>
              <a:rPr lang="en-US" dirty="0" err="1"/>
              <a:t>của</a:t>
            </a:r>
            <a:r>
              <a:rPr lang="en-US" dirty="0"/>
              <a:t> 10125 ta </a:t>
            </a:r>
            <a:r>
              <a:rPr lang="en-US" dirty="0" err="1"/>
              <a:t>phải</a:t>
            </a:r>
            <a:r>
              <a:rPr lang="en-US" dirty="0"/>
              <a:t> </a:t>
            </a:r>
            <a:r>
              <a:rPr lang="en-US" dirty="0" err="1"/>
              <a:t>thực</a:t>
            </a:r>
            <a:r>
              <a:rPr lang="en-US" dirty="0"/>
              <a:t> </a:t>
            </a:r>
            <a:r>
              <a:rPr lang="en-US" dirty="0" err="1"/>
              <a:t>hiện</a:t>
            </a:r>
            <a:r>
              <a:rPr lang="en-US" dirty="0"/>
              <a:t> </a:t>
            </a:r>
            <a:r>
              <a:rPr lang="en-US" dirty="0" err="1"/>
              <a:t>liên</a:t>
            </a:r>
            <a:r>
              <a:rPr lang="en-US" dirty="0"/>
              <a:t> </a:t>
            </a:r>
            <a:r>
              <a:rPr lang="en-US" dirty="0" err="1"/>
              <a:t>tiếp</a:t>
            </a:r>
            <a:r>
              <a:rPr lang="en-US" dirty="0"/>
              <a:t> 2 </a:t>
            </a:r>
            <a:r>
              <a:rPr lang="en-US" dirty="0" err="1"/>
              <a:t>hành</a:t>
            </a:r>
            <a:r>
              <a:rPr lang="en-US" dirty="0"/>
              <a:t> </a:t>
            </a:r>
            <a:r>
              <a:rPr lang="en-US" dirty="0" err="1"/>
              <a:t>động</a:t>
            </a:r>
            <a:r>
              <a:rPr lang="en-US" dirty="0"/>
              <a:t> là </a:t>
            </a:r>
            <a:r>
              <a:rPr lang="en-US" dirty="0" err="1"/>
              <a:t>chọn</a:t>
            </a:r>
            <a:r>
              <a:rPr lang="en-US" dirty="0"/>
              <a:t> m </a:t>
            </a:r>
            <a:r>
              <a:rPr lang="en-US" dirty="0" err="1"/>
              <a:t>va</a:t>
            </a:r>
            <a:r>
              <a:rPr lang="en-US" dirty="0"/>
              <a:t>̀ </a:t>
            </a:r>
            <a:r>
              <a:rPr lang="en-US" dirty="0" err="1"/>
              <a:t>chọn</a:t>
            </a:r>
            <a:r>
              <a:rPr lang="en-US" dirty="0"/>
              <a:t> n</a:t>
            </a:r>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mc:AlternateContent xmlns:mc="http://schemas.openxmlformats.org/markup-compatibility/2006">
        <mc:Choice xmlns:a14="http://schemas.microsoft.com/office/drawing/2010/main" Requires="a14">
          <p:sp>
            <p:nvSpPr>
              <p:cNvPr id="97" name="TextBox 96">
                <a:extLst>
                  <a:ext uri="{FF2B5EF4-FFF2-40B4-BE49-F238E27FC236}">
                    <a16:creationId xmlns:a16="http://schemas.microsoft.com/office/drawing/2014/main" id="{EA4FFB14-8C4F-426C-86F5-7E33D9AE390F}"/>
                  </a:ext>
                </a:extLst>
              </p:cNvPr>
              <p:cNvSpPr txBox="1"/>
              <p:nvPr/>
            </p:nvSpPr>
            <p:spPr>
              <a:xfrm>
                <a:off x="1864215" y="6027192"/>
                <a:ext cx="19812000" cy="754053"/>
              </a:xfrm>
              <a:prstGeom prst="rect">
                <a:avLst/>
              </a:prstGeom>
              <a:noFill/>
            </p:spPr>
            <p:txBody>
              <a:bodyPr wrap="square" rtlCol="0">
                <a:spAutoFit/>
              </a:bodyPr>
              <a:lstStyle/>
              <a:p>
                <a:r>
                  <a:rPr lang="en-US" dirty="0"/>
                  <a:t>Một </a:t>
                </a:r>
                <a:r>
                  <a:rPr lang="vi-VN" dirty="0"/>
                  <a:t>ư</a:t>
                </a:r>
                <a:r>
                  <a:rPr lang="en-US" dirty="0" err="1"/>
                  <a:t>ớc</a:t>
                </a:r>
                <a:r>
                  <a:rPr lang="en-US" dirty="0"/>
                  <a:t> </a:t>
                </a:r>
                <a:r>
                  <a:rPr lang="en-US" dirty="0" err="1"/>
                  <a:t>nguyên</a:t>
                </a:r>
                <a:r>
                  <a:rPr lang="en-US" dirty="0"/>
                  <a:t> d</a:t>
                </a:r>
                <a:r>
                  <a:rPr lang="vi-VN" dirty="0"/>
                  <a:t>ư</a:t>
                </a:r>
                <a:r>
                  <a:rPr lang="en-US" dirty="0" err="1"/>
                  <a:t>ơng</a:t>
                </a:r>
                <a:r>
                  <a:rPr lang="en-US" dirty="0"/>
                  <a:t> </a:t>
                </a:r>
                <a:r>
                  <a:rPr lang="en-US" dirty="0" err="1"/>
                  <a:t>của</a:t>
                </a:r>
                <a:r>
                  <a:rPr lang="en-US" dirty="0"/>
                  <a:t> 10125 có </a:t>
                </a:r>
                <a:r>
                  <a:rPr lang="en-US" dirty="0" err="1"/>
                  <a:t>dạng</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𝑚</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𝑛</m:t>
                        </m:r>
                      </m:sup>
                    </m:sSup>
                  </m:oMath>
                </a14:m>
                <a:r>
                  <a:rPr lang="en-US" dirty="0"/>
                  <a:t> </a:t>
                </a:r>
                <a:r>
                  <a:rPr lang="en-US" dirty="0" err="1"/>
                  <a:t>trong</a:t>
                </a:r>
                <a:r>
                  <a:rPr lang="en-US" dirty="0"/>
                  <a:t> </a:t>
                </a:r>
                <a:r>
                  <a:rPr lang="en-US" dirty="0" err="1"/>
                  <a:t>đo</a:t>
                </a:r>
                <a:r>
                  <a:rPr lang="en-US" dirty="0"/>
                  <a:t>́ </a:t>
                </a:r>
                <a14:m>
                  <m:oMath xmlns:m="http://schemas.openxmlformats.org/officeDocument/2006/math">
                    <m:r>
                      <a:rPr lang="en-US" b="0" i="1" smtClean="0">
                        <a:latin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oMath>
                </a14:m>
                <a:endParaRPr lang="en-US" dirty="0"/>
              </a:p>
            </p:txBody>
          </p:sp>
        </mc:Choice>
        <mc:Fallback>
          <p:sp>
            <p:nvSpPr>
              <p:cNvPr id="97" name="TextBox 96">
                <a:extLst>
                  <a:ext uri="{FF2B5EF4-FFF2-40B4-BE49-F238E27FC236}">
                    <a16:creationId xmlns:a16="http://schemas.microsoft.com/office/drawing/2014/main" id="{EA4FFB14-8C4F-426C-86F5-7E33D9AE390F}"/>
                  </a:ext>
                </a:extLst>
              </p:cNvPr>
              <p:cNvSpPr txBox="1">
                <a:spLocks noRot="1" noChangeAspect="1" noMove="1" noResize="1" noEditPoints="1" noAdjustHandles="1" noChangeArrowheads="1" noChangeShapeType="1" noTextEdit="1"/>
              </p:cNvSpPr>
              <p:nvPr/>
            </p:nvSpPr>
            <p:spPr>
              <a:xfrm>
                <a:off x="1864215" y="6027192"/>
                <a:ext cx="19812000" cy="754053"/>
              </a:xfrm>
              <a:prstGeom prst="rect">
                <a:avLst/>
              </a:prstGeom>
              <a:blipFill>
                <a:blip r:embed="rId5"/>
                <a:stretch>
                  <a:fillRect l="-1231" t="-17886" b="-39024"/>
                </a:stretch>
              </a:blipFill>
            </p:spPr>
            <p:txBody>
              <a:bodyPr/>
              <a:lstStyle/>
              <a:p>
                <a:r>
                  <a:rPr lang="en-US">
                    <a:noFill/>
                  </a:rPr>
                  <a:t> </a:t>
                </a:r>
              </a:p>
            </p:txBody>
          </p:sp>
        </mc:Fallback>
      </mc:AlternateContent>
      <p:sp>
        <p:nvSpPr>
          <p:cNvPr id="117" name="TextBox 116">
            <a:extLst>
              <a:ext uri="{FF2B5EF4-FFF2-40B4-BE49-F238E27FC236}">
                <a16:creationId xmlns:a16="http://schemas.microsoft.com/office/drawing/2014/main" id="{533F5E7A-30C3-4973-8572-4143B4CC1B99}"/>
              </a:ext>
            </a:extLst>
          </p:cNvPr>
          <p:cNvSpPr txBox="1"/>
          <p:nvPr/>
        </p:nvSpPr>
        <p:spPr>
          <a:xfrm>
            <a:off x="2648333" y="10871381"/>
            <a:ext cx="20592665" cy="754053"/>
          </a:xfrm>
          <a:prstGeom prst="rect">
            <a:avLst/>
          </a:prstGeom>
          <a:noFill/>
        </p:spPr>
        <p:txBody>
          <a:bodyPr wrap="square" rtlCol="0">
            <a:spAutoFit/>
          </a:bodyPr>
          <a:lstStyle/>
          <a:p>
            <a:r>
              <a:rPr lang="en-US" dirty="0"/>
              <a:t> </a:t>
            </a:r>
          </a:p>
        </p:txBody>
      </p:sp>
      <mc:AlternateContent xmlns:mc="http://schemas.openxmlformats.org/markup-compatibility/2006">
        <mc:Choice xmlns:a14="http://schemas.microsoft.com/office/drawing/2010/main" Requires="a14">
          <p:sp>
            <p:nvSpPr>
              <p:cNvPr id="121" name="Rectangle 120">
                <a:extLst>
                  <a:ext uri="{FF2B5EF4-FFF2-40B4-BE49-F238E27FC236}">
                    <a16:creationId xmlns:a16="http://schemas.microsoft.com/office/drawing/2014/main" id="{497438EC-8795-41F3-859C-A22AD0F8F39E}"/>
                  </a:ext>
                </a:extLst>
              </p:cNvPr>
              <p:cNvSpPr/>
              <p:nvPr/>
            </p:nvSpPr>
            <p:spPr>
              <a:xfrm>
                <a:off x="1845152" y="8686800"/>
                <a:ext cx="13699648" cy="769441"/>
              </a:xfrm>
              <a:prstGeom prst="rect">
                <a:avLst/>
              </a:prstGeom>
            </p:spPr>
            <p:txBody>
              <a:bodyPr wrap="none">
                <a:spAutoFit/>
              </a:bodyPr>
              <a:lstStyle/>
              <a:p>
                <a:r>
                  <a:rPr lang="vi-VN" sz="4400" dirty="0">
                    <a:latin typeface="Times New Roman" panose="02020603050405020304" pitchFamily="18" charset="0"/>
                    <a:ea typeface="Calibri" panose="020F0502020204030204" pitchFamily="34" charset="0"/>
                  </a:rPr>
                  <a:t>Chọn số tự nhiên m thỏa mãn:</a:t>
                </a:r>
                <a:r>
                  <a:rPr lang="en-US" sz="4400" dirty="0">
                    <a:latin typeface="Times New Roman" panose="02020603050405020304" pitchFamily="18" charset="0"/>
                    <a:ea typeface="Calibri" panose="020F0502020204030204" pitchFamily="34" charset="0"/>
                  </a:rPr>
                  <a:t> </a:t>
                </a:r>
                <a14:m>
                  <m:oMath xmlns:m="http://schemas.openxmlformats.org/officeDocument/2006/math">
                    <m:r>
                      <a:rPr lang="en-US" sz="4400" i="1">
                        <a:latin typeface="Cambria Math" panose="02040503050406030204" pitchFamily="18" charset="0"/>
                      </a:rPr>
                      <m:t>0</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𝑚</m:t>
                    </m:r>
                    <m:r>
                      <a:rPr lang="en-US" sz="4400" i="1">
                        <a:latin typeface="Cambria Math" panose="02040503050406030204" pitchFamily="18" charset="0"/>
                        <a:ea typeface="Cambria Math" panose="02040503050406030204" pitchFamily="18" charset="0"/>
                      </a:rPr>
                      <m:t>≤</m:t>
                    </m:r>
                    <m:r>
                      <a:rPr lang="en-US" sz="4400" i="1">
                        <a:latin typeface="Cambria Math" panose="02040503050406030204" pitchFamily="18" charset="0"/>
                        <a:ea typeface="Cambria Math" panose="02040503050406030204" pitchFamily="18" charset="0"/>
                      </a:rPr>
                      <m:t>4</m:t>
                    </m:r>
                  </m:oMath>
                </a14:m>
                <a:r>
                  <a:rPr lang="en-US" dirty="0"/>
                  <a:t> =&gt; có 5 </a:t>
                </a:r>
                <a:r>
                  <a:rPr lang="en-US" dirty="0" err="1"/>
                  <a:t>cách</a:t>
                </a:r>
                <a:r>
                  <a:rPr lang="en-US" dirty="0"/>
                  <a:t> </a:t>
                </a:r>
                <a:r>
                  <a:rPr lang="en-US" dirty="0" err="1"/>
                  <a:t>chọn</a:t>
                </a:r>
                <a:endParaRPr lang="en-US" dirty="0"/>
              </a:p>
            </p:txBody>
          </p:sp>
        </mc:Choice>
        <mc:Fallback>
          <p:sp>
            <p:nvSpPr>
              <p:cNvPr id="121" name="Rectangle 120">
                <a:extLst>
                  <a:ext uri="{FF2B5EF4-FFF2-40B4-BE49-F238E27FC236}">
                    <a16:creationId xmlns:a16="http://schemas.microsoft.com/office/drawing/2014/main" id="{497438EC-8795-41F3-859C-A22AD0F8F39E}"/>
                  </a:ext>
                </a:extLst>
              </p:cNvPr>
              <p:cNvSpPr>
                <a:spLocks noRot="1" noChangeAspect="1" noMove="1" noResize="1" noEditPoints="1" noAdjustHandles="1" noChangeArrowheads="1" noChangeShapeType="1" noTextEdit="1"/>
              </p:cNvSpPr>
              <p:nvPr/>
            </p:nvSpPr>
            <p:spPr>
              <a:xfrm>
                <a:off x="1845152" y="8686800"/>
                <a:ext cx="13699648" cy="769441"/>
              </a:xfrm>
              <a:prstGeom prst="rect">
                <a:avLst/>
              </a:prstGeom>
              <a:blipFill>
                <a:blip r:embed="rId6"/>
                <a:stretch>
                  <a:fillRect l="-1825" t="-16667" r="-1647" b="-37302"/>
                </a:stretch>
              </a:blipFill>
            </p:spPr>
            <p:txBody>
              <a:bodyPr/>
              <a:lstStyle/>
              <a:p>
                <a:r>
                  <a:rPr lang="en-US">
                    <a:noFill/>
                  </a:rPr>
                  <a:t> </a:t>
                </a:r>
              </a:p>
            </p:txBody>
          </p:sp>
        </mc:Fallback>
      </mc:AlternateContent>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mc:AlternateContent xmlns:mc="http://schemas.openxmlformats.org/markup-compatibility/2006">
        <mc:Choice xmlns:a14="http://schemas.microsoft.com/office/drawing/2010/main" Requires="a14">
          <p:sp>
            <p:nvSpPr>
              <p:cNvPr id="133" name="Rectangle 132">
                <a:extLst>
                  <a:ext uri="{FF2B5EF4-FFF2-40B4-BE49-F238E27FC236}">
                    <a16:creationId xmlns:a16="http://schemas.microsoft.com/office/drawing/2014/main" id="{AFFBDC24-748F-45B3-9526-949BB996874E}"/>
                  </a:ext>
                </a:extLst>
              </p:cNvPr>
              <p:cNvSpPr/>
              <p:nvPr/>
            </p:nvSpPr>
            <p:spPr>
              <a:xfrm>
                <a:off x="1797691" y="9601200"/>
                <a:ext cx="13518509" cy="769441"/>
              </a:xfrm>
              <a:prstGeom prst="rect">
                <a:avLst/>
              </a:prstGeom>
            </p:spPr>
            <p:txBody>
              <a:bodyPr wrap="none">
                <a:spAutoFit/>
              </a:bodyPr>
              <a:lstStyle/>
              <a:p>
                <a:r>
                  <a:rPr lang="vi-VN" sz="4400" dirty="0">
                    <a:latin typeface="Times New Roman" panose="02020603050405020304" pitchFamily="18" charset="0"/>
                    <a:ea typeface="Calibri" panose="020F0502020204030204" pitchFamily="34" charset="0"/>
                  </a:rPr>
                  <a:t>Chọn số tự nhiên </a:t>
                </a:r>
                <a:r>
                  <a:rPr lang="en-US" sz="4400" dirty="0">
                    <a:latin typeface="Times New Roman" panose="02020603050405020304" pitchFamily="18" charset="0"/>
                    <a:ea typeface="Calibri" panose="020F0502020204030204" pitchFamily="34" charset="0"/>
                  </a:rPr>
                  <a:t>n</a:t>
                </a:r>
                <a:r>
                  <a:rPr lang="vi-VN" sz="4400" dirty="0">
                    <a:latin typeface="Times New Roman" panose="02020603050405020304" pitchFamily="18" charset="0"/>
                    <a:ea typeface="Calibri" panose="020F0502020204030204" pitchFamily="34" charset="0"/>
                  </a:rPr>
                  <a:t> thỏa mãn:</a:t>
                </a:r>
                <a:r>
                  <a:rPr lang="en-US" sz="4400" dirty="0">
                    <a:latin typeface="Times New Roman" panose="02020603050405020304" pitchFamily="18" charset="0"/>
                    <a:ea typeface="Calibri" panose="020F0502020204030204" pitchFamily="34" charset="0"/>
                  </a:rPr>
                  <a:t> </a:t>
                </a:r>
                <a14:m>
                  <m:oMath xmlns:m="http://schemas.openxmlformats.org/officeDocument/2006/math">
                    <m:r>
                      <a:rPr lang="en-US" sz="4400" i="1">
                        <a:latin typeface="Cambria Math" panose="02040503050406030204" pitchFamily="18" charset="0"/>
                      </a:rPr>
                      <m:t>0</m:t>
                    </m:r>
                    <m:r>
                      <a:rPr lang="en-US" sz="4400" i="1">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𝑛</m:t>
                    </m:r>
                    <m:r>
                      <a:rPr lang="en-US" sz="4400" i="1">
                        <a:latin typeface="Cambria Math" panose="02040503050406030204" pitchFamily="18" charset="0"/>
                        <a:ea typeface="Cambria Math" panose="02040503050406030204" pitchFamily="18" charset="0"/>
                      </a:rPr>
                      <m:t>≤</m:t>
                    </m:r>
                  </m:oMath>
                </a14:m>
                <a:r>
                  <a:rPr lang="en-US" dirty="0"/>
                  <a:t>3 =&gt; có 4 </a:t>
                </a:r>
                <a:r>
                  <a:rPr lang="en-US" dirty="0" err="1"/>
                  <a:t>cách</a:t>
                </a:r>
                <a:r>
                  <a:rPr lang="en-US" dirty="0"/>
                  <a:t> </a:t>
                </a:r>
                <a:r>
                  <a:rPr lang="en-US" dirty="0" err="1"/>
                  <a:t>chọn</a:t>
                </a:r>
                <a:endParaRPr lang="en-US" dirty="0"/>
              </a:p>
            </p:txBody>
          </p:sp>
        </mc:Choice>
        <mc:Fallback>
          <p:sp>
            <p:nvSpPr>
              <p:cNvPr id="133" name="Rectangle 132">
                <a:extLst>
                  <a:ext uri="{FF2B5EF4-FFF2-40B4-BE49-F238E27FC236}">
                    <a16:creationId xmlns:a16="http://schemas.microsoft.com/office/drawing/2014/main" id="{AFFBDC24-748F-45B3-9526-949BB996874E}"/>
                  </a:ext>
                </a:extLst>
              </p:cNvPr>
              <p:cNvSpPr>
                <a:spLocks noRot="1" noChangeAspect="1" noMove="1" noResize="1" noEditPoints="1" noAdjustHandles="1" noChangeArrowheads="1" noChangeShapeType="1" noTextEdit="1"/>
              </p:cNvSpPr>
              <p:nvPr/>
            </p:nvSpPr>
            <p:spPr>
              <a:xfrm>
                <a:off x="1797691" y="9601200"/>
                <a:ext cx="13518509" cy="769441"/>
              </a:xfrm>
              <a:prstGeom prst="rect">
                <a:avLst/>
              </a:prstGeom>
              <a:blipFill>
                <a:blip r:embed="rId7"/>
                <a:stretch>
                  <a:fillRect l="-1849" t="-16667" b="-37302"/>
                </a:stretch>
              </a:blipFill>
            </p:spPr>
            <p:txBody>
              <a:bodyPr/>
              <a:lstStyle/>
              <a:p>
                <a:r>
                  <a:rPr lang="en-US">
                    <a:noFill/>
                  </a:rPr>
                  <a:t> </a:t>
                </a:r>
              </a:p>
            </p:txBody>
          </p:sp>
        </mc:Fallback>
      </mc:AlternateContent>
      <p:sp>
        <p:nvSpPr>
          <p:cNvPr id="142" name="TextBox 141">
            <a:extLst>
              <a:ext uri="{FF2B5EF4-FFF2-40B4-BE49-F238E27FC236}">
                <a16:creationId xmlns:a16="http://schemas.microsoft.com/office/drawing/2014/main" id="{3ED6EC56-5519-41C4-89A6-5D7DE1F835D7}"/>
              </a:ext>
            </a:extLst>
          </p:cNvPr>
          <p:cNvSpPr txBox="1"/>
          <p:nvPr/>
        </p:nvSpPr>
        <p:spPr>
          <a:xfrm>
            <a:off x="1845152" y="10370641"/>
            <a:ext cx="20405248" cy="754053"/>
          </a:xfrm>
          <a:prstGeom prst="rect">
            <a:avLst/>
          </a:prstGeom>
          <a:noFill/>
        </p:spPr>
        <p:txBody>
          <a:bodyPr wrap="square" rtlCol="0">
            <a:spAutoFit/>
          </a:bodyPr>
          <a:lstStyle/>
          <a:p>
            <a:r>
              <a:rPr lang="en-US" dirty="0" err="1"/>
              <a:t>Vậy</a:t>
            </a:r>
            <a:r>
              <a:rPr lang="en-US" dirty="0"/>
              <a:t> </a:t>
            </a:r>
            <a:r>
              <a:rPr lang="en-US" dirty="0" err="1"/>
              <a:t>sô</a:t>
            </a:r>
            <a:r>
              <a:rPr lang="en-US" dirty="0"/>
              <a:t>́ </a:t>
            </a:r>
            <a:r>
              <a:rPr lang="vi-VN" dirty="0"/>
              <a:t>ư</a:t>
            </a:r>
            <a:r>
              <a:rPr lang="en-US" dirty="0" err="1"/>
              <a:t>ớc</a:t>
            </a:r>
            <a:r>
              <a:rPr lang="en-US" dirty="0"/>
              <a:t> </a:t>
            </a:r>
            <a:r>
              <a:rPr lang="en-US" dirty="0" err="1"/>
              <a:t>nguyên</a:t>
            </a:r>
            <a:r>
              <a:rPr lang="en-US" dirty="0"/>
              <a:t> d</a:t>
            </a:r>
            <a:r>
              <a:rPr lang="vi-VN" dirty="0"/>
              <a:t>ư</a:t>
            </a:r>
            <a:r>
              <a:rPr lang="en-US" dirty="0" err="1"/>
              <a:t>ơng</a:t>
            </a:r>
            <a:r>
              <a:rPr lang="en-US" dirty="0"/>
              <a:t> </a:t>
            </a:r>
            <a:r>
              <a:rPr lang="en-US" dirty="0" err="1"/>
              <a:t>của</a:t>
            </a:r>
            <a:r>
              <a:rPr lang="en-US" dirty="0"/>
              <a:t> 10125 là 5.4=20 (</a:t>
            </a:r>
            <a:r>
              <a:rPr lang="en-US" dirty="0" err="1"/>
              <a:t>sô</a:t>
            </a:r>
            <a:r>
              <a:rPr lang="en-US" dirty="0"/>
              <a:t>́)</a:t>
            </a:r>
          </a:p>
        </p:txBody>
      </p:sp>
      <p:pic>
        <p:nvPicPr>
          <p:cNvPr id="144" name="Picture 143">
            <a:extLst>
              <a:ext uri="{FF2B5EF4-FFF2-40B4-BE49-F238E27FC236}">
                <a16:creationId xmlns:a16="http://schemas.microsoft.com/office/drawing/2014/main" id="{93F4DAB2-D198-43D2-8F91-9803085B7212}"/>
              </a:ext>
            </a:extLst>
          </p:cNvPr>
          <p:cNvPicPr/>
          <p:nvPr/>
        </p:nvPicPr>
        <p:blipFill>
          <a:blip r:embed="rId8"/>
          <a:stretch>
            <a:fillRect/>
          </a:stretch>
        </p:blipFill>
        <p:spPr>
          <a:xfrm>
            <a:off x="15932315" y="8068126"/>
            <a:ext cx="6794097" cy="3400242"/>
          </a:xfrm>
          <a:prstGeom prst="rect">
            <a:avLst/>
          </a:prstGeom>
        </p:spPr>
      </p:pic>
    </p:spTree>
    <p:extLst>
      <p:ext uri="{BB962C8B-B14F-4D97-AF65-F5344CB8AC3E}">
        <p14:creationId xmlns:p14="http://schemas.microsoft.com/office/powerpoint/2010/main" val="456460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7" grpId="0"/>
      <p:bldP spid="121" grpId="0"/>
      <p:bldP spid="1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828752" y="1636602"/>
            <a:ext cx="23174248" cy="3742056"/>
            <a:chOff x="1268078" y="3405486"/>
            <a:chExt cx="22531293" cy="1807181"/>
          </a:xfrm>
        </p:grpSpPr>
        <p:sp>
          <p:nvSpPr>
            <p:cNvPr id="41" name="Rounded Rectangle 40"/>
            <p:cNvSpPr/>
            <p:nvPr/>
          </p:nvSpPr>
          <p:spPr>
            <a:xfrm>
              <a:off x="1537024" y="3466684"/>
              <a:ext cx="22262347" cy="174598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718641" cy="940513"/>
              <a:chOff x="1311958" y="3405486"/>
              <a:chExt cx="3718641" cy="940513"/>
            </a:xfrm>
          </p:grpSpPr>
          <p:sp>
            <p:nvSpPr>
              <p:cNvPr id="43" name="Freeform 20"/>
              <p:cNvSpPr>
                <a:spLocks/>
              </p:cNvSpPr>
              <p:nvPr/>
            </p:nvSpPr>
            <p:spPr bwMode="auto">
              <a:xfrm rot="5400000">
                <a:off x="3093931" y="2498540"/>
                <a:ext cx="540313"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779928" cy="544505"/>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10</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762000" y="5324327"/>
            <a:ext cx="23241000" cy="8287576"/>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p:sp>
        <p:nvSpPr>
          <p:cNvPr id="117" name="TextBox 116">
            <a:extLst>
              <a:ext uri="{FF2B5EF4-FFF2-40B4-BE49-F238E27FC236}">
                <a16:creationId xmlns:a16="http://schemas.microsoft.com/office/drawing/2014/main" id="{533F5E7A-30C3-4973-8572-4143B4CC1B99}"/>
              </a:ext>
            </a:extLst>
          </p:cNvPr>
          <p:cNvSpPr txBox="1"/>
          <p:nvPr/>
        </p:nvSpPr>
        <p:spPr>
          <a:xfrm>
            <a:off x="2648333" y="10871381"/>
            <a:ext cx="20592665" cy="754053"/>
          </a:xfrm>
          <a:prstGeom prst="rect">
            <a:avLst/>
          </a:prstGeom>
          <a:noFill/>
        </p:spPr>
        <p:txBody>
          <a:bodyPr wrap="square" rtlCol="0">
            <a:spAutoFit/>
          </a:bodyPr>
          <a:lstStyle/>
          <a:p>
            <a:r>
              <a:rPr lang="en-US" dirty="0"/>
              <a:t> </a:t>
            </a:r>
          </a:p>
        </p:txBody>
      </p:sp>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p:sp>
        <p:nvSpPr>
          <p:cNvPr id="142" name="TextBox 141">
            <a:extLst>
              <a:ext uri="{FF2B5EF4-FFF2-40B4-BE49-F238E27FC236}">
                <a16:creationId xmlns:a16="http://schemas.microsoft.com/office/drawing/2014/main" id="{3ED6EC56-5519-41C4-89A6-5D7DE1F835D7}"/>
              </a:ext>
            </a:extLst>
          </p:cNvPr>
          <p:cNvSpPr txBox="1"/>
          <p:nvPr/>
        </p:nvSpPr>
        <p:spPr>
          <a:xfrm>
            <a:off x="1845152" y="10370641"/>
            <a:ext cx="8746648" cy="754053"/>
          </a:xfrm>
          <a:prstGeom prst="rect">
            <a:avLst/>
          </a:prstGeom>
          <a:noFill/>
        </p:spPr>
        <p:txBody>
          <a:bodyPr wrap="square" rtlCol="0">
            <a:spAutoFit/>
          </a:bodyPr>
          <a:lstStyle/>
          <a:p>
            <a:r>
              <a:rPr lang="en-US" dirty="0" err="1"/>
              <a:t>Vậy</a:t>
            </a:r>
            <a:r>
              <a:rPr lang="en-US" dirty="0"/>
              <a:t> </a:t>
            </a:r>
            <a:r>
              <a:rPr lang="en-US" dirty="0" err="1"/>
              <a:t>sô</a:t>
            </a:r>
            <a:r>
              <a:rPr lang="en-US" dirty="0"/>
              <a:t>́ </a:t>
            </a:r>
            <a:r>
              <a:rPr lang="en-US" dirty="0" err="1"/>
              <a:t>thông</a:t>
            </a:r>
            <a:r>
              <a:rPr lang="en-US" dirty="0"/>
              <a:t> tin đ</a:t>
            </a:r>
            <a:r>
              <a:rPr lang="vi-VN" dirty="0"/>
              <a:t>ư</a:t>
            </a:r>
            <a:r>
              <a:rPr lang="en-US" dirty="0" err="1"/>
              <a:t>ợc</a:t>
            </a:r>
            <a:r>
              <a:rPr lang="en-US" dirty="0"/>
              <a:t> </a:t>
            </a:r>
            <a:r>
              <a:rPr lang="en-US" dirty="0" err="1"/>
              <a:t>tạo</a:t>
            </a:r>
            <a:r>
              <a:rPr lang="en-US" dirty="0"/>
              <a:t> ra là: </a:t>
            </a:r>
            <a:r>
              <a:rPr lang="en-US" dirty="0" err="1"/>
              <a:t>m.n.p</a:t>
            </a:r>
            <a:endParaRPr lang="en-US" dirty="0"/>
          </a:p>
        </p:txBody>
      </p:sp>
      <p:sp>
        <p:nvSpPr>
          <p:cNvPr id="5" name="Rectangle 4">
            <a:extLst>
              <a:ext uri="{FF2B5EF4-FFF2-40B4-BE49-F238E27FC236}">
                <a16:creationId xmlns:a16="http://schemas.microsoft.com/office/drawing/2014/main" id="{4012A2EA-8EF4-4284-927D-9D0FB8CB731A}"/>
              </a:ext>
            </a:extLst>
          </p:cNvPr>
          <p:cNvSpPr/>
          <p:nvPr/>
        </p:nvSpPr>
        <p:spPr>
          <a:xfrm>
            <a:off x="4544504" y="1999833"/>
            <a:ext cx="19382296" cy="2800767"/>
          </a:xfrm>
          <a:prstGeom prst="rect">
            <a:avLst/>
          </a:prstGeom>
        </p:spPr>
        <p:txBody>
          <a:bodyPr wrap="square">
            <a:spAutoFit/>
          </a:bodyPr>
          <a:lstStyle/>
          <a:p>
            <a:r>
              <a:rPr lang="vi-VN" sz="4400" b="1" dirty="0">
                <a:latin typeface="Times New Roman" panose="02020603050405020304" pitchFamily="18" charset="0"/>
                <a:ea typeface="Calibri" panose="020F0502020204030204" pitchFamily="34" charset="0"/>
              </a:rPr>
              <a:t>Từ ba mảng dữ liệu A, B, C, máy tính tạo nên một thông tin đưa ra màn hình cho người dùng bằng cách lần lượt lấy một dữ liệu từ A, một dữ liệu từ B và một dữ liệu từ C. Giả sử A, B, C lần lượt chứa m, n, p dữ liệu. Hỏi máy tính có thể tạo ra được bao nhiêu thông tin?</a:t>
            </a:r>
            <a:endParaRPr lang="en-US" b="1" dirty="0"/>
          </a:p>
        </p:txBody>
      </p:sp>
      <p:sp>
        <p:nvSpPr>
          <p:cNvPr id="9" name="Rectangle 8">
            <a:extLst>
              <a:ext uri="{FF2B5EF4-FFF2-40B4-BE49-F238E27FC236}">
                <a16:creationId xmlns:a16="http://schemas.microsoft.com/office/drawing/2014/main" id="{4F0A62C0-B630-489F-94AA-1E57483AABAC}"/>
              </a:ext>
            </a:extLst>
          </p:cNvPr>
          <p:cNvSpPr/>
          <p:nvPr/>
        </p:nvSpPr>
        <p:spPr>
          <a:xfrm>
            <a:off x="1507197" y="6083332"/>
            <a:ext cx="19985033" cy="1446550"/>
          </a:xfrm>
          <a:prstGeom prst="rect">
            <a:avLst/>
          </a:prstGeom>
        </p:spPr>
        <p:txBody>
          <a:bodyPr wrap="square">
            <a:spAutoFit/>
          </a:bodyPr>
          <a:lstStyle/>
          <a:p>
            <a:pPr algn="just"/>
            <a:r>
              <a:rPr lang="vi-VN" sz="4400" dirty="0">
                <a:latin typeface="Times New Roman" panose="02020603050405020304" pitchFamily="18" charset="0"/>
              </a:rPr>
              <a:t>+) Việc máy tính tạo nên 1 thông tin cần thực hiện liên tiếp 3 hành động: chọn dữ liệu từ A, chọn dữ liệu từ B và chọn dữ liệu từ C.</a:t>
            </a:r>
            <a:endParaRPr lang="en-US" dirty="0">
              <a:effectLst/>
            </a:endParaRPr>
          </a:p>
        </p:txBody>
      </p:sp>
      <p:sp>
        <p:nvSpPr>
          <p:cNvPr id="15" name="Rectangle 14">
            <a:extLst>
              <a:ext uri="{FF2B5EF4-FFF2-40B4-BE49-F238E27FC236}">
                <a16:creationId xmlns:a16="http://schemas.microsoft.com/office/drawing/2014/main" id="{1F7DB3D4-8DDF-49CC-A78E-7266548D88E9}"/>
              </a:ext>
            </a:extLst>
          </p:cNvPr>
          <p:cNvSpPr/>
          <p:nvPr/>
        </p:nvSpPr>
        <p:spPr>
          <a:xfrm>
            <a:off x="1845152" y="7769605"/>
            <a:ext cx="13488987"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dữ liệu từ A: có m cách</a:t>
            </a:r>
            <a:endParaRPr lang="en-US" dirty="0"/>
          </a:p>
        </p:txBody>
      </p:sp>
      <p:sp>
        <p:nvSpPr>
          <p:cNvPr id="105" name="Rectangle 104">
            <a:extLst>
              <a:ext uri="{FF2B5EF4-FFF2-40B4-BE49-F238E27FC236}">
                <a16:creationId xmlns:a16="http://schemas.microsoft.com/office/drawing/2014/main" id="{EFD4F8F6-224B-46BD-BEF1-B68B886B6FD7}"/>
              </a:ext>
            </a:extLst>
          </p:cNvPr>
          <p:cNvSpPr/>
          <p:nvPr/>
        </p:nvSpPr>
        <p:spPr>
          <a:xfrm>
            <a:off x="1845152" y="8600032"/>
            <a:ext cx="13488987"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dữ liệu từ </a:t>
            </a:r>
            <a:r>
              <a:rPr lang="en-US" sz="4400" dirty="0">
                <a:latin typeface="Times New Roman" panose="02020603050405020304" pitchFamily="18" charset="0"/>
                <a:ea typeface="Calibri" panose="020F0502020204030204" pitchFamily="34" charset="0"/>
              </a:rPr>
              <a:t>B</a:t>
            </a:r>
            <a:r>
              <a:rPr lang="vi-VN" sz="4400" dirty="0">
                <a:latin typeface="Times New Roman" panose="02020603050405020304" pitchFamily="18" charset="0"/>
                <a:ea typeface="Calibri" panose="020F0502020204030204" pitchFamily="34" charset="0"/>
              </a:rPr>
              <a:t>: có </a:t>
            </a:r>
            <a:r>
              <a:rPr lang="en-US" sz="4400" dirty="0">
                <a:latin typeface="Times New Roman" panose="02020603050405020304" pitchFamily="18" charset="0"/>
                <a:ea typeface="Calibri" panose="020F0502020204030204" pitchFamily="34" charset="0"/>
              </a:rPr>
              <a:t>n</a:t>
            </a:r>
            <a:r>
              <a:rPr lang="vi-VN" sz="4400" dirty="0">
                <a:latin typeface="Times New Roman" panose="02020603050405020304" pitchFamily="18" charset="0"/>
                <a:ea typeface="Calibri" panose="020F0502020204030204" pitchFamily="34" charset="0"/>
              </a:rPr>
              <a:t> cách</a:t>
            </a:r>
            <a:endParaRPr lang="en-US" dirty="0"/>
          </a:p>
        </p:txBody>
      </p:sp>
      <p:sp>
        <p:nvSpPr>
          <p:cNvPr id="106" name="Rectangle 105">
            <a:extLst>
              <a:ext uri="{FF2B5EF4-FFF2-40B4-BE49-F238E27FC236}">
                <a16:creationId xmlns:a16="http://schemas.microsoft.com/office/drawing/2014/main" id="{796619AA-B44D-41E7-8340-D8CE0E7AF36D}"/>
              </a:ext>
            </a:extLst>
          </p:cNvPr>
          <p:cNvSpPr/>
          <p:nvPr/>
        </p:nvSpPr>
        <p:spPr>
          <a:xfrm>
            <a:off x="1797691" y="9448800"/>
            <a:ext cx="13488987"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dữ liệu từ</a:t>
            </a:r>
            <a:r>
              <a:rPr lang="en-US" sz="4400" dirty="0">
                <a:latin typeface="Times New Roman" panose="02020603050405020304" pitchFamily="18" charset="0"/>
                <a:ea typeface="Calibri" panose="020F0502020204030204" pitchFamily="34" charset="0"/>
              </a:rPr>
              <a:t> C</a:t>
            </a:r>
            <a:r>
              <a:rPr lang="vi-VN" sz="4400" dirty="0">
                <a:latin typeface="Times New Roman" panose="02020603050405020304" pitchFamily="18" charset="0"/>
                <a:ea typeface="Calibri" panose="020F0502020204030204" pitchFamily="34" charset="0"/>
              </a:rPr>
              <a:t>: có </a:t>
            </a:r>
            <a:r>
              <a:rPr lang="en-US" sz="4400" dirty="0">
                <a:latin typeface="Times New Roman" panose="02020603050405020304" pitchFamily="18" charset="0"/>
                <a:ea typeface="Calibri" panose="020F0502020204030204" pitchFamily="34" charset="0"/>
              </a:rPr>
              <a:t>p</a:t>
            </a:r>
            <a:r>
              <a:rPr lang="vi-VN" sz="4400" dirty="0">
                <a:latin typeface="Times New Roman" panose="02020603050405020304" pitchFamily="18" charset="0"/>
                <a:ea typeface="Calibri" panose="020F0502020204030204" pitchFamily="34" charset="0"/>
              </a:rPr>
              <a:t> cách</a:t>
            </a:r>
            <a:endParaRPr lang="en-US" dirty="0"/>
          </a:p>
        </p:txBody>
      </p:sp>
      <p:pic>
        <p:nvPicPr>
          <p:cNvPr id="108" name="Picture 107">
            <a:extLst>
              <a:ext uri="{FF2B5EF4-FFF2-40B4-BE49-F238E27FC236}">
                <a16:creationId xmlns:a16="http://schemas.microsoft.com/office/drawing/2014/main" id="{2238C627-1FAD-4363-81A9-A52B5011F61B}"/>
              </a:ext>
            </a:extLst>
          </p:cNvPr>
          <p:cNvPicPr/>
          <p:nvPr/>
        </p:nvPicPr>
        <p:blipFill>
          <a:blip r:embed="rId2"/>
          <a:stretch>
            <a:fillRect/>
          </a:stretch>
        </p:blipFill>
        <p:spPr>
          <a:xfrm>
            <a:off x="11857164" y="7685924"/>
            <a:ext cx="10681684" cy="5420475"/>
          </a:xfrm>
          <a:prstGeom prst="rect">
            <a:avLst/>
          </a:prstGeom>
        </p:spPr>
      </p:pic>
    </p:spTree>
    <p:extLst>
      <p:ext uri="{BB962C8B-B14F-4D97-AF65-F5344CB8AC3E}">
        <p14:creationId xmlns:p14="http://schemas.microsoft.com/office/powerpoint/2010/main" val="37186968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additive="base">
                                        <p:cTn id="22" dur="500" fill="hold"/>
                                        <p:tgtEl>
                                          <p:spTgt spid="108"/>
                                        </p:tgtEl>
                                        <p:attrNameLst>
                                          <p:attrName>ppt_x</p:attrName>
                                        </p:attrNameLst>
                                      </p:cBhvr>
                                      <p:tavLst>
                                        <p:tav tm="0">
                                          <p:val>
                                            <p:strVal val="#ppt_x"/>
                                          </p:val>
                                        </p:tav>
                                        <p:tav tm="100000">
                                          <p:val>
                                            <p:strVal val="#ppt_x"/>
                                          </p:val>
                                        </p:tav>
                                      </p:tavLst>
                                    </p:anim>
                                    <p:anim calcmode="lin" valueType="num">
                                      <p:cBhvr additive="base">
                                        <p:cTn id="2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9" grpId="0"/>
      <p:bldP spid="15"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828752" y="1636602"/>
            <a:ext cx="23174248" cy="3742056"/>
            <a:chOff x="1268078" y="3405486"/>
            <a:chExt cx="22531293" cy="1807181"/>
          </a:xfrm>
        </p:grpSpPr>
        <p:sp>
          <p:nvSpPr>
            <p:cNvPr id="41" name="Rounded Rectangle 40"/>
            <p:cNvSpPr/>
            <p:nvPr/>
          </p:nvSpPr>
          <p:spPr>
            <a:xfrm>
              <a:off x="1537024" y="3466684"/>
              <a:ext cx="22262347" cy="174598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641513" cy="940513"/>
              <a:chOff x="1311958" y="3405486"/>
              <a:chExt cx="3641513" cy="940513"/>
            </a:xfrm>
          </p:grpSpPr>
          <p:sp>
            <p:nvSpPr>
              <p:cNvPr id="43" name="Freeform 20"/>
              <p:cNvSpPr>
                <a:spLocks/>
              </p:cNvSpPr>
              <p:nvPr/>
            </p:nvSpPr>
            <p:spPr bwMode="auto">
              <a:xfrm rot="5400000">
                <a:off x="3093931" y="2498540"/>
                <a:ext cx="540313"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702800" cy="386456"/>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11</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890039" y="5408341"/>
            <a:ext cx="23241000" cy="8287576"/>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p:sp>
        <p:nvSpPr>
          <p:cNvPr id="117" name="TextBox 116">
            <a:extLst>
              <a:ext uri="{FF2B5EF4-FFF2-40B4-BE49-F238E27FC236}">
                <a16:creationId xmlns:a16="http://schemas.microsoft.com/office/drawing/2014/main" id="{533F5E7A-30C3-4973-8572-4143B4CC1B99}"/>
              </a:ext>
            </a:extLst>
          </p:cNvPr>
          <p:cNvSpPr txBox="1"/>
          <p:nvPr/>
        </p:nvSpPr>
        <p:spPr>
          <a:xfrm>
            <a:off x="2648333" y="10871381"/>
            <a:ext cx="20592665" cy="754053"/>
          </a:xfrm>
          <a:prstGeom prst="rect">
            <a:avLst/>
          </a:prstGeom>
          <a:noFill/>
        </p:spPr>
        <p:txBody>
          <a:bodyPr wrap="square" rtlCol="0">
            <a:spAutoFit/>
          </a:bodyPr>
          <a:lstStyle/>
          <a:p>
            <a:r>
              <a:rPr lang="en-US" dirty="0"/>
              <a:t> </a:t>
            </a:r>
          </a:p>
        </p:txBody>
      </p:sp>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p:sp>
        <p:nvSpPr>
          <p:cNvPr id="6" name="Rectangle 5">
            <a:extLst>
              <a:ext uri="{FF2B5EF4-FFF2-40B4-BE49-F238E27FC236}">
                <a16:creationId xmlns:a16="http://schemas.microsoft.com/office/drawing/2014/main" id="{7BE39F10-D48D-40EF-8004-36EDAA7D5CB2}"/>
              </a:ext>
            </a:extLst>
          </p:cNvPr>
          <p:cNvSpPr/>
          <p:nvPr/>
        </p:nvSpPr>
        <p:spPr>
          <a:xfrm>
            <a:off x="4425031" y="1924076"/>
            <a:ext cx="19621035" cy="3159776"/>
          </a:xfrm>
          <a:prstGeom prst="rect">
            <a:avLst/>
          </a:prstGeom>
        </p:spPr>
        <p:txBody>
          <a:bodyPr wrap="square">
            <a:spAutoFit/>
          </a:bodyPr>
          <a:lstStyle/>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Gia đình bạn Quân đặt mật mã của chiếc khóa coongt là một dãy số gồm bốn chữ số. Hỏi có bao nhiêu cách đặt mật mã nếu:</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b="1" dirty="0">
                <a:latin typeface="Times New Roman" panose="02020603050405020304" pitchFamily="18" charset="0"/>
                <a:ea typeface="Calibri" panose="020F0502020204030204" pitchFamily="34" charset="0"/>
                <a:cs typeface="Times New Roman" panose="02020603050405020304" pitchFamily="18" charset="0"/>
              </a:rPr>
              <a:t>a) Các chữ số có thể giống nhau?</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b) Các chữ số phải đôi một khác nhau?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839453D-30BD-4AFF-8A04-B495187B51F9}"/>
              </a:ext>
            </a:extLst>
          </p:cNvPr>
          <p:cNvSpPr/>
          <p:nvPr/>
        </p:nvSpPr>
        <p:spPr>
          <a:xfrm>
            <a:off x="4757844" y="5554403"/>
            <a:ext cx="17144998"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 Việc đặt mật mã thực hiện 4 hành động liên tiếp: chọn số a,b,c,d.</a:t>
            </a:r>
            <a:endParaRPr lang="en-US" dirty="0"/>
          </a:p>
        </p:txBody>
      </p:sp>
      <p:sp>
        <p:nvSpPr>
          <p:cNvPr id="17" name="Rectangle 16">
            <a:extLst>
              <a:ext uri="{FF2B5EF4-FFF2-40B4-BE49-F238E27FC236}">
                <a16:creationId xmlns:a16="http://schemas.microsoft.com/office/drawing/2014/main" id="{9EB4D83A-CC3B-4721-A189-0B04A4443BCE}"/>
              </a:ext>
            </a:extLst>
          </p:cNvPr>
          <p:cNvSpPr/>
          <p:nvPr/>
        </p:nvSpPr>
        <p:spPr>
          <a:xfrm>
            <a:off x="1143000" y="6729948"/>
            <a:ext cx="11734800" cy="5262979"/>
          </a:xfrm>
          <a:prstGeom prst="rect">
            <a:avLst/>
          </a:prstGeom>
          <a:solidFill>
            <a:schemeClr val="accent2">
              <a:lumMod val="40000"/>
              <a:lumOff val="60000"/>
            </a:schemeClr>
          </a:solidFill>
        </p:spPr>
        <p:txBody>
          <a:bodyPr wrap="square">
            <a:spAutoFit/>
          </a:bodyPr>
          <a:lstStyle/>
          <a:p>
            <a:pPr algn="just"/>
            <a:r>
              <a:rPr lang="vi-VN" sz="4800" b="1" i="1" dirty="0">
                <a:latin typeface="Times New Roman" panose="02020603050405020304" pitchFamily="18" charset="0"/>
              </a:rPr>
              <a:t>a) Các chữ số có thể giống nhau</a:t>
            </a:r>
            <a:endParaRPr lang="en-US" sz="4800" dirty="0"/>
          </a:p>
          <a:p>
            <a:pPr algn="just"/>
            <a:r>
              <a:rPr lang="vi-VN" sz="4800" dirty="0">
                <a:latin typeface="Times New Roman" panose="02020603050405020304" pitchFamily="18" charset="0"/>
              </a:rPr>
              <a:t>Chọn số a: có 10 cách (lấy từ bộ số từ 0 đến 9)</a:t>
            </a:r>
            <a:endParaRPr lang="en-US" sz="4800" dirty="0"/>
          </a:p>
          <a:p>
            <a:pPr algn="just"/>
            <a:r>
              <a:rPr lang="vi-VN" sz="4800" dirty="0">
                <a:latin typeface="Times New Roman" panose="02020603050405020304" pitchFamily="18" charset="0"/>
              </a:rPr>
              <a:t>Chọn số b: có 10 cách </a:t>
            </a:r>
            <a:endParaRPr lang="en-US" sz="4800" dirty="0"/>
          </a:p>
          <a:p>
            <a:pPr algn="just"/>
            <a:r>
              <a:rPr lang="vi-VN" sz="4800" dirty="0">
                <a:latin typeface="Times New Roman" panose="02020603050405020304" pitchFamily="18" charset="0"/>
              </a:rPr>
              <a:t>Chọn số c: có 10 cách  </a:t>
            </a:r>
            <a:endParaRPr lang="en-US" sz="4800" dirty="0"/>
          </a:p>
          <a:p>
            <a:pPr algn="just"/>
            <a:r>
              <a:rPr lang="vi-VN" sz="4800" dirty="0">
                <a:latin typeface="Times New Roman" panose="02020603050405020304" pitchFamily="18" charset="0"/>
              </a:rPr>
              <a:t>Chọn số d: có 10 cách </a:t>
            </a:r>
            <a:endParaRPr lang="en-US" sz="4800" dirty="0">
              <a:latin typeface="Times New Roman" panose="02020603050405020304" pitchFamily="18" charset="0"/>
            </a:endParaRPr>
          </a:p>
          <a:p>
            <a:pPr algn="just"/>
            <a:r>
              <a:rPr lang="en-US" sz="4800" dirty="0" err="1">
                <a:effectLst/>
                <a:latin typeface="Times New Roman" panose="02020603050405020304" pitchFamily="18" charset="0"/>
              </a:rPr>
              <a:t>Vậy</a:t>
            </a:r>
            <a:r>
              <a:rPr lang="en-US" sz="4800" dirty="0">
                <a:effectLst/>
                <a:latin typeface="Times New Roman" panose="02020603050405020304" pitchFamily="18" charset="0"/>
              </a:rPr>
              <a:t> có 10.10.10.10=10000 </a:t>
            </a:r>
            <a:r>
              <a:rPr lang="en-US" sz="4800" dirty="0" err="1">
                <a:effectLst/>
                <a:latin typeface="Times New Roman" panose="02020603050405020304" pitchFamily="18" charset="0"/>
              </a:rPr>
              <a:t>cách</a:t>
            </a:r>
            <a:r>
              <a:rPr lang="en-US" sz="4800" dirty="0">
                <a:effectLst/>
                <a:latin typeface="Times New Roman" panose="02020603050405020304" pitchFamily="18" charset="0"/>
              </a:rPr>
              <a:t> </a:t>
            </a:r>
            <a:r>
              <a:rPr lang="en-US" sz="4800" dirty="0" err="1">
                <a:effectLst/>
                <a:latin typeface="Times New Roman" panose="02020603050405020304" pitchFamily="18" charset="0"/>
              </a:rPr>
              <a:t>đặt</a:t>
            </a:r>
            <a:r>
              <a:rPr lang="en-US" sz="4800" dirty="0">
                <a:effectLst/>
                <a:latin typeface="Times New Roman" panose="02020603050405020304" pitchFamily="18" charset="0"/>
              </a:rPr>
              <a:t> </a:t>
            </a:r>
            <a:r>
              <a:rPr lang="en-US" sz="4800" dirty="0" err="1">
                <a:effectLst/>
                <a:latin typeface="Times New Roman" panose="02020603050405020304" pitchFamily="18" charset="0"/>
              </a:rPr>
              <a:t>mật</a:t>
            </a:r>
            <a:r>
              <a:rPr lang="en-US" sz="4800" dirty="0">
                <a:effectLst/>
                <a:latin typeface="Times New Roman" panose="02020603050405020304" pitchFamily="18" charset="0"/>
              </a:rPr>
              <a:t> mã mà </a:t>
            </a:r>
            <a:r>
              <a:rPr lang="en-US" sz="4800" dirty="0" err="1">
                <a:effectLst/>
                <a:latin typeface="Times New Roman" panose="02020603050405020304" pitchFamily="18" charset="0"/>
              </a:rPr>
              <a:t>các</a:t>
            </a:r>
            <a:r>
              <a:rPr lang="en-US" sz="4800" dirty="0">
                <a:effectLst/>
                <a:latin typeface="Times New Roman" panose="02020603050405020304" pitchFamily="18" charset="0"/>
              </a:rPr>
              <a:t> </a:t>
            </a:r>
            <a:r>
              <a:rPr lang="en-US" sz="4800" dirty="0" err="1">
                <a:effectLst/>
                <a:latin typeface="Times New Roman" panose="02020603050405020304" pitchFamily="18" charset="0"/>
              </a:rPr>
              <a:t>chư</a:t>
            </a:r>
            <a:r>
              <a:rPr lang="en-US" sz="4800" dirty="0">
                <a:effectLst/>
                <a:latin typeface="Times New Roman" panose="02020603050405020304" pitchFamily="18" charset="0"/>
              </a:rPr>
              <a:t>̃ </a:t>
            </a:r>
            <a:r>
              <a:rPr lang="en-US" sz="4800" dirty="0" err="1">
                <a:effectLst/>
                <a:latin typeface="Times New Roman" panose="02020603050405020304" pitchFamily="18" charset="0"/>
              </a:rPr>
              <a:t>sô</a:t>
            </a:r>
            <a:r>
              <a:rPr lang="en-US" sz="4800" dirty="0">
                <a:effectLst/>
                <a:latin typeface="Times New Roman" panose="02020603050405020304" pitchFamily="18" charset="0"/>
              </a:rPr>
              <a:t>́ có </a:t>
            </a:r>
            <a:r>
              <a:rPr lang="en-US" sz="4800" dirty="0" err="1">
                <a:effectLst/>
                <a:latin typeface="Times New Roman" panose="02020603050405020304" pitchFamily="18" charset="0"/>
              </a:rPr>
              <a:t>thê</a:t>
            </a:r>
            <a:r>
              <a:rPr lang="en-US" sz="4800" dirty="0">
                <a:effectLst/>
                <a:latin typeface="Times New Roman" panose="02020603050405020304" pitchFamily="18" charset="0"/>
              </a:rPr>
              <a:t>̉ </a:t>
            </a:r>
            <a:r>
              <a:rPr lang="en-US" sz="4800" dirty="0" err="1">
                <a:effectLst/>
                <a:latin typeface="Times New Roman" panose="02020603050405020304" pitchFamily="18" charset="0"/>
              </a:rPr>
              <a:t>giống</a:t>
            </a:r>
            <a:r>
              <a:rPr lang="en-US" sz="4800" dirty="0">
                <a:effectLst/>
                <a:latin typeface="Times New Roman" panose="02020603050405020304" pitchFamily="18" charset="0"/>
              </a:rPr>
              <a:t> </a:t>
            </a:r>
            <a:r>
              <a:rPr lang="en-US" sz="4800" dirty="0" err="1">
                <a:effectLst/>
                <a:latin typeface="Times New Roman" panose="02020603050405020304" pitchFamily="18" charset="0"/>
              </a:rPr>
              <a:t>nhau</a:t>
            </a:r>
            <a:endParaRPr lang="en-US" sz="4800" dirty="0">
              <a:effectLst/>
            </a:endParaRPr>
          </a:p>
        </p:txBody>
      </p:sp>
      <p:pic>
        <p:nvPicPr>
          <p:cNvPr id="82" name="Picture 81">
            <a:extLst>
              <a:ext uri="{FF2B5EF4-FFF2-40B4-BE49-F238E27FC236}">
                <a16:creationId xmlns:a16="http://schemas.microsoft.com/office/drawing/2014/main" id="{6FF16CC1-3DA4-44B8-9230-EE2B0410598A}"/>
              </a:ext>
            </a:extLst>
          </p:cNvPr>
          <p:cNvPicPr/>
          <p:nvPr/>
        </p:nvPicPr>
        <p:blipFill>
          <a:blip r:embed="rId2"/>
          <a:stretch>
            <a:fillRect/>
          </a:stretch>
        </p:blipFill>
        <p:spPr>
          <a:xfrm>
            <a:off x="13171439" y="6646366"/>
            <a:ext cx="10602961" cy="6231434"/>
          </a:xfrm>
          <a:prstGeom prst="rect">
            <a:avLst/>
          </a:prstGeom>
        </p:spPr>
      </p:pic>
    </p:spTree>
    <p:extLst>
      <p:ext uri="{BB962C8B-B14F-4D97-AF65-F5344CB8AC3E}">
        <p14:creationId xmlns:p14="http://schemas.microsoft.com/office/powerpoint/2010/main" val="817512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2"/>
                                        </p:tgtEl>
                                        <p:attrNameLst>
                                          <p:attrName>style.visibility</p:attrName>
                                        </p:attrNameLst>
                                      </p:cBhvr>
                                      <p:to>
                                        <p:strVal val="visible"/>
                                      </p:to>
                                    </p:set>
                                    <p:anim calcmode="lin" valueType="num">
                                      <p:cBhvr additive="base">
                                        <p:cTn id="22" dur="500" fill="hold"/>
                                        <p:tgtEl>
                                          <p:spTgt spid="82"/>
                                        </p:tgtEl>
                                        <p:attrNameLst>
                                          <p:attrName>ppt_x</p:attrName>
                                        </p:attrNameLst>
                                      </p:cBhvr>
                                      <p:tavLst>
                                        <p:tav tm="0">
                                          <p:val>
                                            <p:strVal val="#ppt_x"/>
                                          </p:val>
                                        </p:tav>
                                        <p:tav tm="100000">
                                          <p:val>
                                            <p:strVal val="#ppt_x"/>
                                          </p:val>
                                        </p:tav>
                                      </p:tavLst>
                                    </p:anim>
                                    <p:anim calcmode="lin" valueType="num">
                                      <p:cBhvr additive="base">
                                        <p:cTn id="23"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828752" y="1636602"/>
            <a:ext cx="23174248" cy="3742056"/>
            <a:chOff x="1268078" y="3405486"/>
            <a:chExt cx="22531293" cy="1807181"/>
          </a:xfrm>
        </p:grpSpPr>
        <p:sp>
          <p:nvSpPr>
            <p:cNvPr id="41" name="Rounded Rectangle 40"/>
            <p:cNvSpPr/>
            <p:nvPr/>
          </p:nvSpPr>
          <p:spPr>
            <a:xfrm>
              <a:off x="1537024" y="3466684"/>
              <a:ext cx="22262347" cy="174598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641513" cy="940513"/>
              <a:chOff x="1311958" y="3405486"/>
              <a:chExt cx="3641513" cy="940513"/>
            </a:xfrm>
          </p:grpSpPr>
          <p:sp>
            <p:nvSpPr>
              <p:cNvPr id="43" name="Freeform 20"/>
              <p:cNvSpPr>
                <a:spLocks/>
              </p:cNvSpPr>
              <p:nvPr/>
            </p:nvSpPr>
            <p:spPr bwMode="auto">
              <a:xfrm rot="5400000">
                <a:off x="3093931" y="2498540"/>
                <a:ext cx="540313"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702800" cy="386456"/>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11</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890039" y="5408341"/>
            <a:ext cx="23241000" cy="8287576"/>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p:sp>
        <p:nvSpPr>
          <p:cNvPr id="117" name="TextBox 116">
            <a:extLst>
              <a:ext uri="{FF2B5EF4-FFF2-40B4-BE49-F238E27FC236}">
                <a16:creationId xmlns:a16="http://schemas.microsoft.com/office/drawing/2014/main" id="{533F5E7A-30C3-4973-8572-4143B4CC1B99}"/>
              </a:ext>
            </a:extLst>
          </p:cNvPr>
          <p:cNvSpPr txBox="1"/>
          <p:nvPr/>
        </p:nvSpPr>
        <p:spPr>
          <a:xfrm>
            <a:off x="2648333" y="10871381"/>
            <a:ext cx="20592665" cy="754053"/>
          </a:xfrm>
          <a:prstGeom prst="rect">
            <a:avLst/>
          </a:prstGeom>
          <a:noFill/>
        </p:spPr>
        <p:txBody>
          <a:bodyPr wrap="square" rtlCol="0">
            <a:spAutoFit/>
          </a:bodyPr>
          <a:lstStyle/>
          <a:p>
            <a:r>
              <a:rPr lang="en-US" dirty="0"/>
              <a:t> </a:t>
            </a:r>
          </a:p>
        </p:txBody>
      </p:sp>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p:sp>
        <p:nvSpPr>
          <p:cNvPr id="9" name="Rectangle 8">
            <a:extLst>
              <a:ext uri="{FF2B5EF4-FFF2-40B4-BE49-F238E27FC236}">
                <a16:creationId xmlns:a16="http://schemas.microsoft.com/office/drawing/2014/main" id="{4F0A62C0-B630-489F-94AA-1E57483AABAC}"/>
              </a:ext>
            </a:extLst>
          </p:cNvPr>
          <p:cNvSpPr/>
          <p:nvPr/>
        </p:nvSpPr>
        <p:spPr>
          <a:xfrm>
            <a:off x="1507197" y="6083332"/>
            <a:ext cx="19985033" cy="769441"/>
          </a:xfrm>
          <a:prstGeom prst="rect">
            <a:avLst/>
          </a:prstGeom>
        </p:spPr>
        <p:txBody>
          <a:bodyPr wrap="square">
            <a:spAutoFit/>
          </a:bodyPr>
          <a:lstStyle/>
          <a:p>
            <a:pPr algn="just"/>
            <a:endParaRPr lang="en-US" dirty="0">
              <a:effectLst/>
            </a:endParaRPr>
          </a:p>
        </p:txBody>
      </p:sp>
      <p:sp>
        <p:nvSpPr>
          <p:cNvPr id="6" name="Rectangle 5">
            <a:extLst>
              <a:ext uri="{FF2B5EF4-FFF2-40B4-BE49-F238E27FC236}">
                <a16:creationId xmlns:a16="http://schemas.microsoft.com/office/drawing/2014/main" id="{7BE39F10-D48D-40EF-8004-36EDAA7D5CB2}"/>
              </a:ext>
            </a:extLst>
          </p:cNvPr>
          <p:cNvSpPr/>
          <p:nvPr/>
        </p:nvSpPr>
        <p:spPr>
          <a:xfrm>
            <a:off x="4425031" y="1924076"/>
            <a:ext cx="19621035" cy="3159776"/>
          </a:xfrm>
          <a:prstGeom prst="rect">
            <a:avLst/>
          </a:prstGeom>
        </p:spPr>
        <p:txBody>
          <a:bodyPr wrap="square">
            <a:spAutoFit/>
          </a:bodyPr>
          <a:lstStyle/>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Gia đình bạn Quân đặt mật mã của chiếc khóa </a:t>
            </a:r>
            <a:r>
              <a:rPr lang="en-US" sz="4400" dirty="0" err="1">
                <a:latin typeface="Times New Roman" panose="02020603050405020304" pitchFamily="18" charset="0"/>
                <a:ea typeface="Calibri" panose="020F0502020204030204" pitchFamily="34" charset="0"/>
                <a:cs typeface="Times New Roman" panose="02020603050405020304" pitchFamily="18" charset="0"/>
              </a:rPr>
              <a:t>cổng</a:t>
            </a:r>
            <a:r>
              <a:rPr lang="vi-VN" sz="4400" dirty="0">
                <a:latin typeface="Times New Roman" panose="02020603050405020304" pitchFamily="18" charset="0"/>
                <a:ea typeface="Calibri" panose="020F0502020204030204" pitchFamily="34" charset="0"/>
                <a:cs typeface="Times New Roman" panose="02020603050405020304" pitchFamily="18" charset="0"/>
              </a:rPr>
              <a:t> là một dãy số gồm bốn chữ số. Hỏi có bao nhiêu cách đặt mật mã nếu:</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a) Các chữ số có thể giống nhau?</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b="1" dirty="0">
                <a:latin typeface="Times New Roman" panose="02020603050405020304" pitchFamily="18" charset="0"/>
                <a:ea typeface="Calibri" panose="020F0502020204030204" pitchFamily="34" charset="0"/>
                <a:cs typeface="Times New Roman" panose="02020603050405020304" pitchFamily="18" charset="0"/>
              </a:rPr>
              <a:t>b) Các chữ số phải đôi một khác nhau?</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D839453D-30BD-4AFF-8A04-B495187B51F9}"/>
              </a:ext>
            </a:extLst>
          </p:cNvPr>
          <p:cNvSpPr/>
          <p:nvPr/>
        </p:nvSpPr>
        <p:spPr>
          <a:xfrm>
            <a:off x="4757844" y="5554403"/>
            <a:ext cx="17144998"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 Việc đặt mật mã thực hiện 4 hành động liên tiếp: chọn số a,b,c,d.</a:t>
            </a:r>
            <a:endParaRPr lang="en-US" dirty="0"/>
          </a:p>
        </p:txBody>
      </p:sp>
      <p:sp>
        <p:nvSpPr>
          <p:cNvPr id="72" name="Rectangle 71">
            <a:extLst>
              <a:ext uri="{FF2B5EF4-FFF2-40B4-BE49-F238E27FC236}">
                <a16:creationId xmlns:a16="http://schemas.microsoft.com/office/drawing/2014/main" id="{164998CE-9951-44A7-87A3-9C956333E22C}"/>
              </a:ext>
            </a:extLst>
          </p:cNvPr>
          <p:cNvSpPr/>
          <p:nvPr/>
        </p:nvSpPr>
        <p:spPr>
          <a:xfrm>
            <a:off x="1143002" y="6918238"/>
            <a:ext cx="13182598" cy="6247864"/>
          </a:xfrm>
          <a:prstGeom prst="rect">
            <a:avLst/>
          </a:prstGeom>
          <a:solidFill>
            <a:srgbClr val="FFF487"/>
          </a:solidFill>
        </p:spPr>
        <p:txBody>
          <a:bodyPr wrap="square">
            <a:spAutoFit/>
          </a:bodyPr>
          <a:lstStyle/>
          <a:p>
            <a:pPr algn="just"/>
            <a:r>
              <a:rPr lang="vi-VN" sz="4400" b="1" dirty="0">
                <a:latin typeface="Times New Roman" panose="02020603050405020304" pitchFamily="18" charset="0"/>
              </a:rPr>
              <a:t>b) Các chữ số đôi một khác nhau</a:t>
            </a:r>
            <a:endParaRPr lang="en-US" dirty="0"/>
          </a:p>
          <a:p>
            <a:pPr algn="just"/>
            <a:r>
              <a:rPr lang="vi-VN" sz="4400" dirty="0">
                <a:latin typeface="Times New Roman" panose="02020603050405020304" pitchFamily="18" charset="0"/>
              </a:rPr>
              <a:t>Chọn số a: có 10 cách (lấy từ </a:t>
            </a:r>
            <a:r>
              <a:rPr lang="vi-VN" sz="4800" dirty="0">
                <a:latin typeface="Times New Roman" panose="02020603050405020304" pitchFamily="18" charset="0"/>
              </a:rPr>
              <a:t>bộ</a:t>
            </a:r>
            <a:r>
              <a:rPr lang="vi-VN" sz="4400" dirty="0">
                <a:latin typeface="Times New Roman" panose="02020603050405020304" pitchFamily="18" charset="0"/>
              </a:rPr>
              <a:t> số từ 0 đến 9)</a:t>
            </a:r>
            <a:endParaRPr lang="en-US" dirty="0"/>
          </a:p>
          <a:p>
            <a:pPr algn="just"/>
            <a:r>
              <a:rPr lang="vi-VN" sz="4400" dirty="0">
                <a:latin typeface="Times New Roman" panose="02020603050405020304" pitchFamily="18" charset="0"/>
              </a:rPr>
              <a:t>Chọn số b: có 9 cách (khác chữ số a đã chọn lúc đầu)</a:t>
            </a:r>
            <a:endParaRPr lang="en-US" dirty="0"/>
          </a:p>
          <a:p>
            <a:pPr algn="just"/>
            <a:r>
              <a:rPr lang="vi-VN" sz="4400" dirty="0">
                <a:latin typeface="Times New Roman" panose="02020603050405020304" pitchFamily="18" charset="0"/>
              </a:rPr>
              <a:t>Chọn số c: có 8 cách  (khác chữ số a và b đã chọn)</a:t>
            </a:r>
            <a:endParaRPr lang="en-US" dirty="0"/>
          </a:p>
          <a:p>
            <a:pPr algn="just"/>
            <a:r>
              <a:rPr lang="vi-VN" sz="4400" dirty="0">
                <a:latin typeface="Times New Roman" panose="02020603050405020304" pitchFamily="18" charset="0"/>
              </a:rPr>
              <a:t>Chọn số d: có 7 cách  (khác chữ số a,b,c đã chọn lúc đầu) </a:t>
            </a:r>
            <a:endParaRPr lang="en-US" dirty="0"/>
          </a:p>
          <a:p>
            <a:r>
              <a:rPr lang="vi-VN" sz="4400" dirty="0">
                <a:latin typeface="Times New Roman" panose="02020603050405020304" pitchFamily="18" charset="0"/>
                <a:ea typeface="Calibri" panose="020F0502020204030204" pitchFamily="34" charset="0"/>
              </a:rPr>
              <a:t>+) Nếu bỏ đi 1 hành động thì công việc không hoàn thành. Do đó sử dụng quy tắc nhân</a:t>
            </a:r>
            <a:r>
              <a:rPr lang="en-US" sz="4400" dirty="0">
                <a:latin typeface="Times New Roman" panose="02020603050405020304" pitchFamily="18" charset="0"/>
                <a:ea typeface="Calibri" panose="020F0502020204030204" pitchFamily="34" charset="0"/>
              </a:rPr>
              <a:t> ta </a:t>
            </a:r>
            <a:r>
              <a:rPr lang="en-US" sz="4400" dirty="0" err="1">
                <a:latin typeface="Times New Roman" panose="02020603050405020304" pitchFamily="18" charset="0"/>
                <a:ea typeface="Calibri" panose="020F0502020204030204" pitchFamily="34" charset="0"/>
              </a:rPr>
              <a:t>tính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được</a:t>
            </a:r>
            <a:r>
              <a:rPr lang="en-US" sz="4400" dirty="0">
                <a:latin typeface="Times New Roman" panose="02020603050405020304" pitchFamily="18" charset="0"/>
                <a:ea typeface="Calibri" panose="020F0502020204030204" pitchFamily="34" charset="0"/>
              </a:rPr>
              <a:t>: 10.9.8.7=5040 </a:t>
            </a:r>
            <a:r>
              <a:rPr lang="en-US" sz="4400" dirty="0" err="1">
                <a:latin typeface="Times New Roman" panose="02020603050405020304" pitchFamily="18" charset="0"/>
                <a:ea typeface="Calibri" panose="020F0502020204030204" pitchFamily="34" charset="0"/>
              </a:rPr>
              <a:t>cách</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đặt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mật</a:t>
            </a:r>
            <a:r>
              <a:rPr lang="en-US" sz="4400" dirty="0">
                <a:latin typeface="Times New Roman" panose="02020603050405020304" pitchFamily="18" charset="0"/>
                <a:ea typeface="Calibri" panose="020F0502020204030204" pitchFamily="34" charset="0"/>
              </a:rPr>
              <a:t> mã mà </a:t>
            </a:r>
            <a:r>
              <a:rPr lang="en-US" sz="4400" dirty="0" err="1">
                <a:latin typeface="Times New Roman" panose="02020603050405020304" pitchFamily="18" charset="0"/>
                <a:ea typeface="Calibri" panose="020F0502020204030204" pitchFamily="34" charset="0"/>
              </a:rPr>
              <a:t>các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chư</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sô</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đôi</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một</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khác</a:t>
            </a:r>
            <a:r>
              <a:rPr lang="en-US" sz="4400" dirty="0">
                <a:latin typeface="Times New Roman" panose="02020603050405020304" pitchFamily="18" charset="0"/>
                <a:ea typeface="Calibri" panose="020F0502020204030204" pitchFamily="34" charset="0"/>
              </a:rPr>
              <a:t> </a:t>
            </a:r>
            <a:r>
              <a:rPr lang="en-US" sz="4400" dirty="0" err="1">
                <a:latin typeface="Times New Roman" panose="02020603050405020304" pitchFamily="18" charset="0"/>
                <a:ea typeface="Calibri" panose="020F0502020204030204" pitchFamily="34" charset="0"/>
              </a:rPr>
              <a:t>nhau</a:t>
            </a:r>
            <a:r>
              <a:rPr lang="en-US" sz="4400" dirty="0">
                <a:latin typeface="Times New Roman" panose="02020603050405020304" pitchFamily="18" charset="0"/>
                <a:ea typeface="Calibri" panose="020F0502020204030204" pitchFamily="34" charset="0"/>
              </a:rPr>
              <a:t>.</a:t>
            </a:r>
            <a:endParaRPr lang="en-US" dirty="0"/>
          </a:p>
        </p:txBody>
      </p:sp>
      <p:pic>
        <p:nvPicPr>
          <p:cNvPr id="82" name="Picture 81">
            <a:extLst>
              <a:ext uri="{FF2B5EF4-FFF2-40B4-BE49-F238E27FC236}">
                <a16:creationId xmlns:a16="http://schemas.microsoft.com/office/drawing/2014/main" id="{4C473662-C015-4DE3-AB64-74B5F58290EB}"/>
              </a:ext>
            </a:extLst>
          </p:cNvPr>
          <p:cNvPicPr/>
          <p:nvPr/>
        </p:nvPicPr>
        <p:blipFill>
          <a:blip r:embed="rId3"/>
          <a:stretch>
            <a:fillRect/>
          </a:stretch>
        </p:blipFill>
        <p:spPr>
          <a:xfrm>
            <a:off x="14890636" y="6783824"/>
            <a:ext cx="8901113" cy="5961453"/>
          </a:xfrm>
          <a:prstGeom prst="rect">
            <a:avLst/>
          </a:prstGeom>
        </p:spPr>
      </p:pic>
    </p:spTree>
    <p:extLst>
      <p:ext uri="{BB962C8B-B14F-4D97-AF65-F5344CB8AC3E}">
        <p14:creationId xmlns:p14="http://schemas.microsoft.com/office/powerpoint/2010/main" val="3010689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fade">
                                      <p:cBhvr>
                                        <p:cTn id="2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54"/>
          <p:cNvGrpSpPr/>
          <p:nvPr/>
        </p:nvGrpSpPr>
        <p:grpSpPr>
          <a:xfrm>
            <a:off x="828752" y="1636602"/>
            <a:ext cx="23174248" cy="3742056"/>
            <a:chOff x="1268078" y="3405486"/>
            <a:chExt cx="22531293" cy="1807181"/>
          </a:xfrm>
        </p:grpSpPr>
        <p:sp>
          <p:nvSpPr>
            <p:cNvPr id="41" name="Rounded Rectangle 40"/>
            <p:cNvSpPr/>
            <p:nvPr/>
          </p:nvSpPr>
          <p:spPr>
            <a:xfrm>
              <a:off x="1537024" y="3466684"/>
              <a:ext cx="22262347" cy="1745983"/>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67"/>
            <p:cNvGrpSpPr/>
            <p:nvPr/>
          </p:nvGrpSpPr>
          <p:grpSpPr>
            <a:xfrm>
              <a:off x="1268078" y="3405486"/>
              <a:ext cx="3641513" cy="940513"/>
              <a:chOff x="1311958" y="3405486"/>
              <a:chExt cx="3641513" cy="940513"/>
            </a:xfrm>
          </p:grpSpPr>
          <p:sp>
            <p:nvSpPr>
              <p:cNvPr id="43" name="Freeform 20"/>
              <p:cNvSpPr>
                <a:spLocks/>
              </p:cNvSpPr>
              <p:nvPr/>
            </p:nvSpPr>
            <p:spPr bwMode="auto">
              <a:xfrm rot="5400000">
                <a:off x="3093931" y="2498540"/>
                <a:ext cx="540313"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4" name="TextBox 43"/>
              <p:cNvSpPr txBox="1"/>
              <p:nvPr/>
            </p:nvSpPr>
            <p:spPr>
              <a:xfrm>
                <a:off x="2250671" y="3527166"/>
                <a:ext cx="2702800" cy="386456"/>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r>
                  <a:rPr lang="en-US" sz="4600" b="1" dirty="0">
                    <a:solidFill>
                      <a:schemeClr val="bg1"/>
                    </a:solidFill>
                    <a:latin typeface="Tahoma" pitchFamily="34" charset="0"/>
                    <a:ea typeface="Tahoma" pitchFamily="34" charset="0"/>
                    <a:cs typeface="Tahoma" pitchFamily="34" charset="0"/>
                  </a:rPr>
                  <a:t>12</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45" name="Group 70"/>
              <p:cNvGrpSpPr/>
              <p:nvPr/>
            </p:nvGrpSpPr>
            <p:grpSpPr>
              <a:xfrm>
                <a:off x="1311958" y="3405486"/>
                <a:ext cx="950173" cy="940513"/>
                <a:chOff x="1311958" y="3405486"/>
                <a:chExt cx="950173" cy="940513"/>
              </a:xfrm>
            </p:grpSpPr>
            <p:sp>
              <p:nvSpPr>
                <p:cNvPr id="46" name="Rectangle 4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1" name="TextBox 70"/>
          <p:cNvSpPr txBox="1"/>
          <p:nvPr/>
        </p:nvSpPr>
        <p:spPr>
          <a:xfrm>
            <a:off x="4148817" y="2147464"/>
            <a:ext cx="19092181" cy="769441"/>
          </a:xfrm>
          <a:prstGeom prst="rect">
            <a:avLst/>
          </a:prstGeom>
          <a:noFill/>
        </p:spPr>
        <p:txBody>
          <a:bodyPr wrap="square" rtlCol="0">
            <a:spAutoFit/>
          </a:bodyPr>
          <a:lstStyle/>
          <a:p>
            <a:r>
              <a:rPr lang="en-US" sz="4400" b="1" dirty="0">
                <a:latin typeface="Tahoma" pitchFamily="34" charset="0"/>
                <a:ea typeface="Tahoma" pitchFamily="34" charset="0"/>
                <a:cs typeface="Tahoma" pitchFamily="34" charset="0"/>
                <a:sym typeface="Symbol" pitchFamily="18" charset="2"/>
              </a:rPr>
              <a:t>  </a:t>
            </a:r>
            <a:endParaRPr lang="en-US" sz="4400" b="1" baseline="30000" dirty="0">
              <a:latin typeface="Tahoma" pitchFamily="34" charset="0"/>
              <a:ea typeface="Tahoma" pitchFamily="34" charset="0"/>
              <a:cs typeface="Tahoma" pitchFamily="34" charset="0"/>
              <a:sym typeface="Symbol" pitchFamily="18" charset="2"/>
            </a:endParaRPr>
          </a:p>
        </p:txBody>
      </p:sp>
      <p:grpSp>
        <p:nvGrpSpPr>
          <p:cNvPr id="74" name="Group 10"/>
          <p:cNvGrpSpPr/>
          <p:nvPr/>
        </p:nvGrpSpPr>
        <p:grpSpPr>
          <a:xfrm>
            <a:off x="762000" y="5324327"/>
            <a:ext cx="23241000" cy="8287576"/>
            <a:chOff x="1270511" y="4472523"/>
            <a:chExt cx="22347506" cy="9020374"/>
          </a:xfrm>
        </p:grpSpPr>
        <p:sp>
          <p:nvSpPr>
            <p:cNvPr id="75" name="Rounded Rectangle 74"/>
            <p:cNvSpPr/>
            <p:nvPr/>
          </p:nvSpPr>
          <p:spPr>
            <a:xfrm>
              <a:off x="1272210" y="4556826"/>
              <a:ext cx="22345807" cy="893607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grpSp>
          <p:nvGrpSpPr>
            <p:cNvPr id="76" name="Group 60"/>
            <p:cNvGrpSpPr/>
            <p:nvPr/>
          </p:nvGrpSpPr>
          <p:grpSpPr>
            <a:xfrm>
              <a:off x="1270511" y="4472523"/>
              <a:ext cx="3568119" cy="933329"/>
              <a:chOff x="1224541" y="4911090"/>
              <a:chExt cx="3568119" cy="933329"/>
            </a:xfrm>
          </p:grpSpPr>
          <p:sp>
            <p:nvSpPr>
              <p:cNvPr id="77" name="Freeform 20"/>
              <p:cNvSpPr>
                <a:spLocks/>
              </p:cNvSpPr>
              <p:nvPr/>
            </p:nvSpPr>
            <p:spPr bwMode="auto">
              <a:xfrm rot="16200000" flipV="1">
                <a:off x="2880142" y="3827204"/>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2296330" y="4911090"/>
                <a:ext cx="2053767" cy="885307"/>
              </a:xfrm>
              <a:prstGeom prst="rect">
                <a:avLst/>
              </a:prstGeom>
              <a:noFill/>
            </p:spPr>
            <p:txBody>
              <a:bodyPr wrap="none" rtlCol="0">
                <a:spAutoFit/>
              </a:bodyPr>
              <a:lstStyle/>
              <a:p>
                <a:r>
                  <a:rPr lang="vi-VN" sz="4600" b="1" dirty="0">
                    <a:solidFill>
                      <a:srgbClr val="0999C8"/>
                    </a:solidFill>
                    <a:latin typeface="Tahoma" pitchFamily="34" charset="0"/>
                    <a:ea typeface="Tahoma" pitchFamily="34" charset="0"/>
                    <a:cs typeface="Tahoma" pitchFamily="34" charset="0"/>
                  </a:rPr>
                  <a:t>Trả lời</a:t>
                </a:r>
                <a:endParaRPr lang="en-US" sz="4600" b="1" dirty="0">
                  <a:solidFill>
                    <a:srgbClr val="0999C8"/>
                  </a:solidFill>
                  <a:latin typeface="Tahoma" pitchFamily="34" charset="0"/>
                  <a:ea typeface="Tahoma" pitchFamily="34" charset="0"/>
                  <a:cs typeface="Tahoma" pitchFamily="34" charset="0"/>
                </a:endParaRPr>
              </a:p>
            </p:txBody>
          </p:sp>
          <p:sp>
            <p:nvSpPr>
              <p:cNvPr id="79" name="Round Diagonal Corner Rectangle 78"/>
              <p:cNvSpPr/>
              <p:nvPr/>
            </p:nvSpPr>
            <p:spPr>
              <a:xfrm flipV="1">
                <a:off x="1224541" y="4927922"/>
                <a:ext cx="903517" cy="828627"/>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5"/>
              <p:cNvSpPr>
                <a:spLocks noEditPoints="1"/>
              </p:cNvSpPr>
              <p:nvPr/>
            </p:nvSpPr>
            <p:spPr bwMode="auto">
              <a:xfrm>
                <a:off x="1423146" y="5163998"/>
                <a:ext cx="501902" cy="680421"/>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1" name="Rectangle 11">
            <a:extLst>
              <a:ext uri="{FF2B5EF4-FFF2-40B4-BE49-F238E27FC236}">
                <a16:creationId xmlns:a16="http://schemas.microsoft.com/office/drawing/2014/main" id="{76A6E99A-26EA-4D54-98E8-B8A630E3724A}"/>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3" name="TextBox 72">
            <a:extLst>
              <a:ext uri="{FF2B5EF4-FFF2-40B4-BE49-F238E27FC236}">
                <a16:creationId xmlns:a16="http://schemas.microsoft.com/office/drawing/2014/main" id="{03C412DF-AB82-4545-8145-93F21E22F105}"/>
              </a:ext>
            </a:extLst>
          </p:cNvPr>
          <p:cNvSpPr txBox="1"/>
          <p:nvPr/>
        </p:nvSpPr>
        <p:spPr>
          <a:xfrm>
            <a:off x="1518630" y="6858000"/>
            <a:ext cx="2664603" cy="1162148"/>
          </a:xfrm>
          <a:prstGeom prst="rect">
            <a:avLst/>
          </a:prstGeom>
          <a:noFill/>
        </p:spPr>
        <p:txBody>
          <a:bodyPr wrap="square" rtlCol="0">
            <a:spAutoFit/>
          </a:bodyPr>
          <a:lstStyle/>
          <a:p>
            <a:endParaRPr lang="en-US" dirty="0"/>
          </a:p>
        </p:txBody>
      </p:sp>
      <p:sp>
        <p:nvSpPr>
          <p:cNvPr id="117" name="TextBox 116">
            <a:extLst>
              <a:ext uri="{FF2B5EF4-FFF2-40B4-BE49-F238E27FC236}">
                <a16:creationId xmlns:a16="http://schemas.microsoft.com/office/drawing/2014/main" id="{533F5E7A-30C3-4973-8572-4143B4CC1B99}"/>
              </a:ext>
            </a:extLst>
          </p:cNvPr>
          <p:cNvSpPr txBox="1"/>
          <p:nvPr/>
        </p:nvSpPr>
        <p:spPr>
          <a:xfrm>
            <a:off x="5096067" y="9461374"/>
            <a:ext cx="20592665" cy="754053"/>
          </a:xfrm>
          <a:prstGeom prst="rect">
            <a:avLst/>
          </a:prstGeom>
          <a:noFill/>
        </p:spPr>
        <p:txBody>
          <a:bodyPr wrap="square" rtlCol="0">
            <a:spAutoFit/>
          </a:bodyPr>
          <a:lstStyle/>
          <a:p>
            <a:r>
              <a:rPr lang="en-US" dirty="0"/>
              <a:t> </a:t>
            </a:r>
          </a:p>
        </p:txBody>
      </p:sp>
      <p:sp>
        <p:nvSpPr>
          <p:cNvPr id="124" name="TextBox 123">
            <a:extLst>
              <a:ext uri="{FF2B5EF4-FFF2-40B4-BE49-F238E27FC236}">
                <a16:creationId xmlns:a16="http://schemas.microsoft.com/office/drawing/2014/main" id="{591B3A2A-006A-46E9-83A0-9AAB9B046B6C}"/>
              </a:ext>
            </a:extLst>
          </p:cNvPr>
          <p:cNvSpPr txBox="1"/>
          <p:nvPr/>
        </p:nvSpPr>
        <p:spPr>
          <a:xfrm>
            <a:off x="1369140" y="11111383"/>
            <a:ext cx="14023260" cy="754053"/>
          </a:xfrm>
          <a:prstGeom prst="rect">
            <a:avLst/>
          </a:prstGeom>
          <a:noFill/>
        </p:spPr>
        <p:txBody>
          <a:bodyPr wrap="square" rtlCol="0">
            <a:spAutoFit/>
          </a:bodyPr>
          <a:lstStyle/>
          <a:p>
            <a:r>
              <a:rPr lang="en-US" dirty="0"/>
              <a:t> </a:t>
            </a:r>
          </a:p>
        </p:txBody>
      </p:sp>
      <p:sp>
        <p:nvSpPr>
          <p:cNvPr id="3" name="Rectangle 2">
            <a:extLst>
              <a:ext uri="{FF2B5EF4-FFF2-40B4-BE49-F238E27FC236}">
                <a16:creationId xmlns:a16="http://schemas.microsoft.com/office/drawing/2014/main" id="{7DC145BB-6630-4252-BE80-AA63EB4182F7}"/>
              </a:ext>
            </a:extLst>
          </p:cNvPr>
          <p:cNvSpPr/>
          <p:nvPr/>
        </p:nvSpPr>
        <p:spPr>
          <a:xfrm>
            <a:off x="4847880" y="1923668"/>
            <a:ext cx="19155120" cy="3159776"/>
          </a:xfrm>
          <a:prstGeom prst="rect">
            <a:avLst/>
          </a:prstGeom>
        </p:spPr>
        <p:txBody>
          <a:bodyPr wrap="square">
            <a:spAutoFit/>
          </a:bodyPr>
          <a:lstStyle/>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Cho kiểu gen AaBbDdEE.</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a) Vẽ sơ đồ hình cây biểu thị sự hình thành giao tử</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vi-VN" sz="4400" dirty="0">
                <a:latin typeface="Times New Roman" panose="02020603050405020304" pitchFamily="18" charset="0"/>
                <a:ea typeface="Calibri" panose="020F0502020204030204" pitchFamily="34" charset="0"/>
                <a:cs typeface="Times New Roman" panose="02020603050405020304" pitchFamily="18" charset="0"/>
              </a:rPr>
              <a:t>b) Từ đó tính số loại giao tử của kiểu gen AaBbDdEE. Biết quá trình giảm phân tạo giao tử bình thường, không xảy ra đột biến.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2" name="Picture 71">
            <a:extLst>
              <a:ext uri="{FF2B5EF4-FFF2-40B4-BE49-F238E27FC236}">
                <a16:creationId xmlns:a16="http://schemas.microsoft.com/office/drawing/2014/main" id="{67C00BB4-D2DE-427E-9AA8-39B936111558}"/>
              </a:ext>
            </a:extLst>
          </p:cNvPr>
          <p:cNvPicPr/>
          <p:nvPr/>
        </p:nvPicPr>
        <p:blipFill>
          <a:blip r:embed="rId2"/>
          <a:stretch>
            <a:fillRect/>
          </a:stretch>
        </p:blipFill>
        <p:spPr>
          <a:xfrm>
            <a:off x="1024210" y="6374587"/>
            <a:ext cx="7142142" cy="6914757"/>
          </a:xfrm>
          <a:prstGeom prst="rect">
            <a:avLst/>
          </a:prstGeom>
        </p:spPr>
      </p:pic>
      <p:sp>
        <p:nvSpPr>
          <p:cNvPr id="8" name="Rectangle 7">
            <a:extLst>
              <a:ext uri="{FF2B5EF4-FFF2-40B4-BE49-F238E27FC236}">
                <a16:creationId xmlns:a16="http://schemas.microsoft.com/office/drawing/2014/main" id="{0083056A-FE0F-4510-8F8F-FD0C9FCADECE}"/>
              </a:ext>
            </a:extLst>
          </p:cNvPr>
          <p:cNvSpPr/>
          <p:nvPr/>
        </p:nvSpPr>
        <p:spPr>
          <a:xfrm>
            <a:off x="8759155" y="5628435"/>
            <a:ext cx="14861077" cy="1446550"/>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Việ</a:t>
            </a:r>
            <a:r>
              <a:rPr lang="en-US" sz="4400" dirty="0">
                <a:latin typeface="Times New Roman" panose="02020603050405020304" pitchFamily="18" charset="0"/>
                <a:ea typeface="Calibri" panose="020F0502020204030204" pitchFamily="34" charset="0"/>
              </a:rPr>
              <a:t>c</a:t>
            </a:r>
            <a:r>
              <a:rPr lang="vi-VN" sz="4400" dirty="0">
                <a:latin typeface="Times New Roman" panose="02020603050405020304" pitchFamily="18" charset="0"/>
                <a:ea typeface="Calibri" panose="020F0502020204030204" pitchFamily="34" charset="0"/>
              </a:rPr>
              <a:t> hình thành giao tử cần thực hiện 4 hành động liên tiếp</a:t>
            </a:r>
            <a:r>
              <a:rPr lang="en-US" sz="4400" dirty="0">
                <a:latin typeface="Times New Roman" panose="02020603050405020304" pitchFamily="18" charset="0"/>
                <a:ea typeface="Calibri" panose="020F0502020204030204" pitchFamily="34" charset="0"/>
              </a:rPr>
              <a:t> là </a:t>
            </a:r>
            <a:r>
              <a:rPr lang="vi-VN" sz="4400" dirty="0">
                <a:latin typeface="Times New Roman" panose="02020603050405020304" pitchFamily="18" charset="0"/>
                <a:ea typeface="Calibri" panose="020F0502020204030204" pitchFamily="34" charset="0"/>
              </a:rPr>
              <a:t>những hành động chọn cặp giao tử Aa; Bb, Dd, EE.</a:t>
            </a:r>
            <a:endParaRPr lang="en-US" dirty="0"/>
          </a:p>
        </p:txBody>
      </p:sp>
      <p:sp>
        <p:nvSpPr>
          <p:cNvPr id="17" name="Rectangle 16">
            <a:extLst>
              <a:ext uri="{FF2B5EF4-FFF2-40B4-BE49-F238E27FC236}">
                <a16:creationId xmlns:a16="http://schemas.microsoft.com/office/drawing/2014/main" id="{F257A735-71B1-49C9-8987-68D02E0B13CF}"/>
              </a:ext>
            </a:extLst>
          </p:cNvPr>
          <p:cNvSpPr/>
          <p:nvPr/>
        </p:nvSpPr>
        <p:spPr>
          <a:xfrm>
            <a:off x="8724519" y="7315200"/>
            <a:ext cx="14861076"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cặp giao tử Aa có 2 cách (giao tử chứa alen A hoặc alen a).</a:t>
            </a:r>
            <a:endParaRPr lang="en-US" dirty="0"/>
          </a:p>
        </p:txBody>
      </p:sp>
      <p:sp>
        <p:nvSpPr>
          <p:cNvPr id="21" name="Rectangle 20">
            <a:extLst>
              <a:ext uri="{FF2B5EF4-FFF2-40B4-BE49-F238E27FC236}">
                <a16:creationId xmlns:a16="http://schemas.microsoft.com/office/drawing/2014/main" id="{F568BD0A-EB36-44B9-B402-B8ED2781D129}"/>
              </a:ext>
            </a:extLst>
          </p:cNvPr>
          <p:cNvSpPr/>
          <p:nvPr/>
        </p:nvSpPr>
        <p:spPr>
          <a:xfrm>
            <a:off x="8701520" y="8382000"/>
            <a:ext cx="15453880"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cặp giao tử Bb có 2 cách (giao tử chứa alen B hoặc alen b).</a:t>
            </a:r>
            <a:endParaRPr lang="en-US" dirty="0"/>
          </a:p>
        </p:txBody>
      </p:sp>
      <p:sp>
        <p:nvSpPr>
          <p:cNvPr id="25" name="Rectangle 24">
            <a:extLst>
              <a:ext uri="{FF2B5EF4-FFF2-40B4-BE49-F238E27FC236}">
                <a16:creationId xmlns:a16="http://schemas.microsoft.com/office/drawing/2014/main" id="{41476A16-6FE4-4E01-9A45-EC4E3C0B545A}"/>
              </a:ext>
            </a:extLst>
          </p:cNvPr>
          <p:cNvSpPr/>
          <p:nvPr/>
        </p:nvSpPr>
        <p:spPr>
          <a:xfrm>
            <a:off x="8701520" y="9382151"/>
            <a:ext cx="14918712" cy="769441"/>
          </a:xfrm>
          <a:prstGeom prst="rect">
            <a:avLst/>
          </a:prstGeom>
        </p:spPr>
        <p:txBody>
          <a:bodyPr wrap="square">
            <a:spAutoFit/>
          </a:bodyPr>
          <a:lstStyle/>
          <a:p>
            <a:r>
              <a:rPr lang="vi-VN" sz="4400" dirty="0">
                <a:latin typeface="Times New Roman" panose="02020603050405020304" pitchFamily="18" charset="0"/>
                <a:ea typeface="Calibri" panose="020F0502020204030204" pitchFamily="34" charset="0"/>
              </a:rPr>
              <a:t>Chọn cặp giao tử Dd có 2 cách (giao tử chứa alen D hoặc alen d).</a:t>
            </a:r>
            <a:endParaRPr lang="en-US" dirty="0"/>
          </a:p>
        </p:txBody>
      </p:sp>
      <p:sp>
        <p:nvSpPr>
          <p:cNvPr id="29" name="Rectangle 28">
            <a:extLst>
              <a:ext uri="{FF2B5EF4-FFF2-40B4-BE49-F238E27FC236}">
                <a16:creationId xmlns:a16="http://schemas.microsoft.com/office/drawing/2014/main" id="{66761AD6-3E60-4A2F-89F2-00A6AFA9D188}"/>
              </a:ext>
            </a:extLst>
          </p:cNvPr>
          <p:cNvSpPr/>
          <p:nvPr/>
        </p:nvSpPr>
        <p:spPr>
          <a:xfrm>
            <a:off x="8679836" y="10439400"/>
            <a:ext cx="12035667" cy="769441"/>
          </a:xfrm>
          <a:prstGeom prst="rect">
            <a:avLst/>
          </a:prstGeom>
        </p:spPr>
        <p:txBody>
          <a:bodyPr wrap="none">
            <a:spAutoFit/>
          </a:bodyPr>
          <a:lstStyle/>
          <a:p>
            <a:r>
              <a:rPr lang="vi-VN" sz="4400" dirty="0">
                <a:latin typeface="Times New Roman" panose="02020603050405020304" pitchFamily="18" charset="0"/>
                <a:ea typeface="Calibri" panose="020F0502020204030204" pitchFamily="34" charset="0"/>
              </a:rPr>
              <a:t>Chọn cặp giao tử EE có 1 cách (giao tử chứa alen E)</a:t>
            </a:r>
            <a:endParaRPr lang="en-US" dirty="0"/>
          </a:p>
        </p:txBody>
      </p:sp>
      <p:sp>
        <p:nvSpPr>
          <p:cNvPr id="30" name="TextBox 29">
            <a:extLst>
              <a:ext uri="{FF2B5EF4-FFF2-40B4-BE49-F238E27FC236}">
                <a16:creationId xmlns:a16="http://schemas.microsoft.com/office/drawing/2014/main" id="{08AEFB5B-5F35-4154-A04B-C57F9C7FDD14}"/>
              </a:ext>
            </a:extLst>
          </p:cNvPr>
          <p:cNvSpPr txBox="1"/>
          <p:nvPr/>
        </p:nvSpPr>
        <p:spPr>
          <a:xfrm>
            <a:off x="9220200" y="11568536"/>
            <a:ext cx="11201400" cy="754053"/>
          </a:xfrm>
          <a:prstGeom prst="rect">
            <a:avLst/>
          </a:prstGeom>
          <a:noFill/>
        </p:spPr>
        <p:txBody>
          <a:bodyPr wrap="square" rtlCol="0">
            <a:spAutoFit/>
          </a:bodyPr>
          <a:lstStyle/>
          <a:p>
            <a:r>
              <a:rPr lang="en-US" dirty="0" err="1"/>
              <a:t>Vậy</a:t>
            </a:r>
            <a:r>
              <a:rPr lang="en-US" dirty="0"/>
              <a:t> </a:t>
            </a:r>
            <a:r>
              <a:rPr lang="en-US" dirty="0" err="1"/>
              <a:t>sô</a:t>
            </a:r>
            <a:r>
              <a:rPr lang="en-US" dirty="0"/>
              <a:t>́ </a:t>
            </a:r>
            <a:r>
              <a:rPr lang="en-US" dirty="0" err="1"/>
              <a:t>loại</a:t>
            </a:r>
            <a:r>
              <a:rPr lang="en-US" dirty="0"/>
              <a:t> </a:t>
            </a:r>
            <a:r>
              <a:rPr lang="en-US" dirty="0" err="1"/>
              <a:t>giao</a:t>
            </a:r>
            <a:r>
              <a:rPr lang="en-US" dirty="0"/>
              <a:t> </a:t>
            </a:r>
            <a:r>
              <a:rPr lang="en-US" dirty="0" err="1"/>
              <a:t>tư</a:t>
            </a:r>
            <a:r>
              <a:rPr lang="en-US" dirty="0"/>
              <a:t>̉ là: 2.2.2.1=8 (</a:t>
            </a:r>
            <a:r>
              <a:rPr lang="en-US" dirty="0" err="1"/>
              <a:t>loại</a:t>
            </a:r>
            <a:r>
              <a:rPr lang="en-US" dirty="0"/>
              <a:t> </a:t>
            </a:r>
            <a:r>
              <a:rPr lang="en-US" dirty="0" err="1"/>
              <a:t>giao</a:t>
            </a:r>
            <a:r>
              <a:rPr lang="en-US" dirty="0"/>
              <a:t> </a:t>
            </a:r>
            <a:r>
              <a:rPr lang="en-US" dirty="0" err="1"/>
              <a:t>tư</a:t>
            </a:r>
            <a:r>
              <a:rPr lang="en-US" dirty="0"/>
              <a:t>̉)</a:t>
            </a:r>
          </a:p>
        </p:txBody>
      </p:sp>
    </p:spTree>
    <p:extLst>
      <p:ext uri="{BB962C8B-B14F-4D97-AF65-F5344CB8AC3E}">
        <p14:creationId xmlns:p14="http://schemas.microsoft.com/office/powerpoint/2010/main" val="3217184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arn(inVertic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wipe(left)">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1" grpId="0"/>
      <p:bldP spid="25"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369427B-44A0-401C-8EEB-49304BD021F0}"/>
              </a:ext>
            </a:extLst>
          </p:cNvPr>
          <p:cNvSpPr/>
          <p:nvPr/>
        </p:nvSpPr>
        <p:spPr>
          <a:xfrm>
            <a:off x="12114165" y="4630916"/>
            <a:ext cx="11178562" cy="873628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D47D18A-E7B6-4653-A13F-EB15D40BA550}"/>
              </a:ext>
            </a:extLst>
          </p:cNvPr>
          <p:cNvSpPr/>
          <p:nvPr/>
        </p:nvSpPr>
        <p:spPr>
          <a:xfrm>
            <a:off x="927923" y="4632570"/>
            <a:ext cx="11178562" cy="87329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a:spLocks noChangeArrowheads="1"/>
          </p:cNvSpPr>
          <p:nvPr/>
        </p:nvSpPr>
        <p:spPr bwMode="auto">
          <a:xfrm>
            <a:off x="990600" y="5111851"/>
            <a:ext cx="11049000" cy="352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709" tIns="108855" rIns="217709" bIns="108855">
            <a:spAutoFit/>
          </a:bodyPr>
          <a:lstStyle/>
          <a:p>
            <a:r>
              <a:rPr lang="nb-NO" b="1" dirty="0"/>
              <a:t>Câu 1.</a:t>
            </a:r>
            <a:r>
              <a:rPr lang="nb-NO" dirty="0"/>
              <a:t> Sơ đồ sau đây cho biết lich thi đấu của giải bóng đá UEFA Champions League 2020-2021 bắt đầu từ vòng tứ kết. Có bao nhiêu trận đấu của giải bóng đá UEFA Champions League 2020-2021 bắt đầu từ vòng tứ kết?</a:t>
            </a:r>
            <a:endParaRPr lang="en-US" dirty="0"/>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p:sp>
        <p:nvSpPr>
          <p:cNvPr id="29704" name="Rectangle 8"/>
          <p:cNvSpPr>
            <a:spLocks noChangeArrowheads="1"/>
          </p:cNvSpPr>
          <p:nvPr/>
        </p:nvSpPr>
        <p:spPr bwMode="auto">
          <a:xfrm>
            <a:off x="12276061" y="5078047"/>
            <a:ext cx="10928589" cy="2866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09" tIns="108855" rIns="217709" bIns="108855" anchor="ctr">
            <a:spAutoFit/>
          </a:bodyPr>
          <a:lstStyle/>
          <a:p>
            <a:r>
              <a:rPr lang="en-US" b="1" dirty="0" err="1"/>
              <a:t>Câu</a:t>
            </a:r>
            <a:r>
              <a:rPr lang="en-US" b="1" dirty="0"/>
              <a:t> 2.</a:t>
            </a:r>
            <a:r>
              <a:rPr lang="en-US" dirty="0"/>
              <a:t> Gia </a:t>
            </a:r>
            <a:r>
              <a:rPr lang="en-US" dirty="0" err="1"/>
              <a:t>đình</a:t>
            </a:r>
            <a:r>
              <a:rPr lang="en-US" dirty="0"/>
              <a:t> </a:t>
            </a:r>
            <a:r>
              <a:rPr lang="en-US" dirty="0" err="1"/>
              <a:t>bạn</a:t>
            </a:r>
            <a:r>
              <a:rPr lang="en-US" dirty="0"/>
              <a:t> </a:t>
            </a:r>
            <a:r>
              <a:rPr lang="en-US" dirty="0" err="1"/>
              <a:t>Quân</a:t>
            </a:r>
            <a:r>
              <a:rPr lang="en-US" dirty="0"/>
              <a:t> </a:t>
            </a:r>
            <a:r>
              <a:rPr lang="en-US" dirty="0" err="1"/>
              <a:t>đặt</a:t>
            </a:r>
            <a:r>
              <a:rPr lang="en-US" dirty="0"/>
              <a:t> </a:t>
            </a:r>
            <a:r>
              <a:rPr lang="en-US" dirty="0" err="1"/>
              <a:t>mật</a:t>
            </a:r>
            <a:r>
              <a:rPr lang="en-US" dirty="0"/>
              <a:t> </a:t>
            </a:r>
            <a:r>
              <a:rPr lang="en-US" dirty="0" err="1"/>
              <a:t>mã</a:t>
            </a:r>
            <a:r>
              <a:rPr lang="en-US" dirty="0"/>
              <a:t> </a:t>
            </a:r>
            <a:r>
              <a:rPr lang="en-US" dirty="0" err="1"/>
              <a:t>của</a:t>
            </a:r>
            <a:r>
              <a:rPr lang="en-US" dirty="0"/>
              <a:t> </a:t>
            </a:r>
            <a:r>
              <a:rPr lang="en-US" dirty="0" err="1"/>
              <a:t>chiếc</a:t>
            </a:r>
            <a:r>
              <a:rPr lang="en-US" dirty="0"/>
              <a:t> </a:t>
            </a:r>
            <a:r>
              <a:rPr lang="en-US" dirty="0" err="1"/>
              <a:t>khóa</a:t>
            </a:r>
            <a:r>
              <a:rPr lang="en-US" dirty="0"/>
              <a:t> </a:t>
            </a:r>
            <a:r>
              <a:rPr lang="en-US" dirty="0" err="1"/>
              <a:t>cổng</a:t>
            </a:r>
            <a:r>
              <a:rPr lang="en-US" dirty="0"/>
              <a:t> </a:t>
            </a:r>
            <a:r>
              <a:rPr lang="en-US" dirty="0" err="1"/>
              <a:t>là</a:t>
            </a:r>
            <a:r>
              <a:rPr lang="en-US" dirty="0"/>
              <a:t> </a:t>
            </a:r>
            <a:r>
              <a:rPr lang="en-US" dirty="0" err="1"/>
              <a:t>một</a:t>
            </a:r>
            <a:r>
              <a:rPr lang="en-US" dirty="0"/>
              <a:t> </a:t>
            </a:r>
            <a:r>
              <a:rPr lang="en-US" dirty="0" err="1"/>
              <a:t>dãy</a:t>
            </a:r>
            <a:r>
              <a:rPr lang="en-US" dirty="0"/>
              <a:t> </a:t>
            </a:r>
            <a:r>
              <a:rPr lang="en-US" dirty="0" err="1"/>
              <a:t>gồm</a:t>
            </a:r>
            <a:r>
              <a:rPr lang="en-US" dirty="0"/>
              <a:t> 4 </a:t>
            </a:r>
            <a:r>
              <a:rPr lang="en-US" dirty="0" err="1"/>
              <a:t>chữ</a:t>
            </a:r>
            <a:r>
              <a:rPr lang="en-US" dirty="0"/>
              <a:t> </a:t>
            </a:r>
            <a:r>
              <a:rPr lang="en-US" dirty="0" err="1"/>
              <a:t>số</a:t>
            </a:r>
            <a:r>
              <a:rPr lang="en-US" dirty="0"/>
              <a:t>. </a:t>
            </a:r>
            <a:r>
              <a:rPr lang="en-US" dirty="0" err="1"/>
              <a:t>Hỏi</a:t>
            </a:r>
            <a:r>
              <a:rPr lang="en-US" dirty="0"/>
              <a:t> </a:t>
            </a:r>
            <a:r>
              <a:rPr lang="en-US" dirty="0" err="1"/>
              <a:t>có</a:t>
            </a:r>
            <a:r>
              <a:rPr lang="en-US" dirty="0"/>
              <a:t> bao </a:t>
            </a:r>
            <a:r>
              <a:rPr lang="en-US" dirty="0" err="1"/>
              <a:t>nhiêu</a:t>
            </a:r>
            <a:r>
              <a:rPr lang="en-US" dirty="0"/>
              <a:t> </a:t>
            </a:r>
            <a:r>
              <a:rPr lang="en-US" dirty="0" err="1"/>
              <a:t>cách</a:t>
            </a:r>
            <a:r>
              <a:rPr lang="en-US" dirty="0"/>
              <a:t> </a:t>
            </a:r>
            <a:r>
              <a:rPr lang="en-US" dirty="0" err="1"/>
              <a:t>đặt</a:t>
            </a:r>
            <a:r>
              <a:rPr lang="en-US" dirty="0"/>
              <a:t> </a:t>
            </a:r>
            <a:r>
              <a:rPr lang="en-US" dirty="0" err="1"/>
              <a:t>mật</a:t>
            </a:r>
            <a:r>
              <a:rPr lang="en-US" dirty="0"/>
              <a:t> </a:t>
            </a:r>
            <a:r>
              <a:rPr lang="en-US" dirty="0" err="1"/>
              <a:t>mã</a:t>
            </a:r>
            <a:r>
              <a:rPr lang="en-US" dirty="0"/>
              <a:t> </a:t>
            </a:r>
            <a:r>
              <a:rPr lang="en-US" dirty="0" err="1"/>
              <a:t>với</a:t>
            </a:r>
            <a:r>
              <a:rPr lang="en-US" dirty="0"/>
              <a:t> </a:t>
            </a:r>
            <a:r>
              <a:rPr lang="en-US" dirty="0" err="1"/>
              <a:t>yêu</a:t>
            </a:r>
            <a:r>
              <a:rPr lang="en-US" dirty="0"/>
              <a:t> </a:t>
            </a:r>
            <a:r>
              <a:rPr lang="en-US" dirty="0" err="1"/>
              <a:t>cầu</a:t>
            </a:r>
            <a:r>
              <a:rPr lang="en-US" dirty="0"/>
              <a:t> </a:t>
            </a:r>
            <a:r>
              <a:rPr lang="en-US" dirty="0" err="1"/>
              <a:t>các</a:t>
            </a:r>
            <a:r>
              <a:rPr lang="en-US" dirty="0"/>
              <a:t> </a:t>
            </a:r>
            <a:r>
              <a:rPr lang="en-US" dirty="0" err="1"/>
              <a:t>chữ</a:t>
            </a:r>
            <a:r>
              <a:rPr lang="en-US" dirty="0"/>
              <a:t> </a:t>
            </a:r>
            <a:r>
              <a:rPr lang="en-US" dirty="0" err="1"/>
              <a:t>số</a:t>
            </a:r>
            <a:r>
              <a:rPr lang="en-US" dirty="0"/>
              <a:t> </a:t>
            </a:r>
            <a:r>
              <a:rPr lang="en-US" dirty="0" err="1"/>
              <a:t>phải</a:t>
            </a:r>
            <a:r>
              <a:rPr lang="en-US" dirty="0"/>
              <a:t> </a:t>
            </a:r>
            <a:r>
              <a:rPr lang="en-US" dirty="0" err="1"/>
              <a:t>đôi</a:t>
            </a:r>
            <a:r>
              <a:rPr lang="en-US" dirty="0"/>
              <a:t> </a:t>
            </a:r>
            <a:r>
              <a:rPr lang="en-US" dirty="0" err="1"/>
              <a:t>một</a:t>
            </a:r>
            <a:r>
              <a:rPr lang="en-US" dirty="0"/>
              <a:t> </a:t>
            </a:r>
            <a:r>
              <a:rPr lang="en-US" dirty="0" err="1"/>
              <a:t>khác</a:t>
            </a:r>
            <a:r>
              <a:rPr lang="en-US" dirty="0"/>
              <a:t> </a:t>
            </a:r>
            <a:r>
              <a:rPr lang="en-US" dirty="0" err="1"/>
              <a:t>nhau</a:t>
            </a:r>
            <a:r>
              <a:rPr lang="en-US" dirty="0"/>
              <a:t>.</a:t>
            </a:r>
            <a:endParaRPr lang="fr-FR" sz="4400" b="1" dirty="0">
              <a:latin typeface="Tahoma" pitchFamily="34" charset="0"/>
              <a:ea typeface="Tahoma" pitchFamily="34" charset="0"/>
              <a:cs typeface="Tahoma" pitchFamily="34" charset="0"/>
            </a:endParaRPr>
          </a:p>
        </p:txBody>
      </p:sp>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359208" y="2284836"/>
              <a:ext cx="17265024" cy="769441"/>
            </a:xfrm>
            <a:prstGeom prst="rect">
              <a:avLst/>
            </a:prstGeom>
            <a:noFill/>
          </p:spPr>
          <p:txBody>
            <a:bodyPr wrap="square" rtlCol="0">
              <a:spAutoFit/>
            </a:bodyPr>
            <a:lstStyle/>
            <a:p>
              <a:r>
                <a:rPr lang="en-US" sz="4400" b="1" dirty="0" err="1">
                  <a:latin typeface="Tahoma" pitchFamily="34" charset="0"/>
                  <a:ea typeface="Tahoma" pitchFamily="34" charset="0"/>
                  <a:cs typeface="Tahoma" pitchFamily="34" charset="0"/>
                </a:rPr>
                <a:t>Suy</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nghi</a:t>
              </a:r>
              <a:r>
                <a:rPr lang="en-US" sz="4400" b="1" dirty="0">
                  <a:latin typeface="Tahoma" pitchFamily="34" charset="0"/>
                  <a:ea typeface="Tahoma" pitchFamily="34" charset="0"/>
                  <a:cs typeface="Tahoma" pitchFamily="34" charset="0"/>
                </a:rPr>
                <a:t>̃ 2 </a:t>
              </a:r>
              <a:r>
                <a:rPr lang="en-US" sz="4400" b="1" dirty="0" err="1">
                  <a:latin typeface="Tahoma" pitchFamily="34" charset="0"/>
                  <a:ea typeface="Tahoma" pitchFamily="34" charset="0"/>
                  <a:cs typeface="Tahoma" pitchFamily="34" charset="0"/>
                </a:rPr>
                <a:t>vấn</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đê</a:t>
              </a:r>
              <a:r>
                <a:rPr lang="en-US" sz="4400" b="1" dirty="0">
                  <a:latin typeface="Tahoma" pitchFamily="34" charset="0"/>
                  <a:ea typeface="Tahoma" pitchFamily="34" charset="0"/>
                  <a:cs typeface="Tahoma" pitchFamily="34" charset="0"/>
                </a:rPr>
                <a:t>̀ </a:t>
              </a:r>
              <a:r>
                <a:rPr lang="en-US" sz="4400" b="1" dirty="0" err="1">
                  <a:latin typeface="Tahoma" pitchFamily="34" charset="0"/>
                  <a:ea typeface="Tahoma" pitchFamily="34" charset="0"/>
                  <a:cs typeface="Tahoma" pitchFamily="34" charset="0"/>
                </a:rPr>
                <a:t>sau</a:t>
              </a:r>
              <a:r>
                <a:rPr lang="en-US" sz="4400" b="1" dirty="0">
                  <a:latin typeface="Tahoma" pitchFamily="34" charset="0"/>
                  <a:ea typeface="Tahoma" pitchFamily="34" charset="0"/>
                  <a:cs typeface="Tahoma" pitchFamily="34" charset="0"/>
                </a:rPr>
                <a:t>:</a:t>
              </a:r>
              <a:endParaRPr lang="vi-VN" sz="4400" b="1" dirty="0">
                <a:latin typeface="Tahoma" pitchFamily="34" charset="0"/>
                <a:ea typeface="Tahoma" pitchFamily="34" charset="0"/>
                <a:cs typeface="Tahoma" pitchFamily="34" charset="0"/>
              </a:endParaRPr>
            </a:p>
          </p:txBody>
        </p:sp>
      </p:grpSp>
      <p:pic>
        <p:nvPicPr>
          <p:cNvPr id="70" name="Picture 69">
            <a:extLst>
              <a:ext uri="{FF2B5EF4-FFF2-40B4-BE49-F238E27FC236}">
                <a16:creationId xmlns:a16="http://schemas.microsoft.com/office/drawing/2014/main" id="{60FB53F7-5F07-46E8-8CB8-CD50C40D71BA}"/>
              </a:ext>
            </a:extLst>
          </p:cNvPr>
          <p:cNvPicPr/>
          <p:nvPr/>
        </p:nvPicPr>
        <p:blipFill>
          <a:blip r:embed="rId3"/>
          <a:stretch>
            <a:fillRect/>
          </a:stretch>
        </p:blipFill>
        <p:spPr>
          <a:xfrm>
            <a:off x="1447684" y="8883594"/>
            <a:ext cx="9906116" cy="4146606"/>
          </a:xfrm>
          <a:prstGeom prst="rect">
            <a:avLst/>
          </a:prstGeom>
        </p:spPr>
      </p:pic>
      <p:pic>
        <p:nvPicPr>
          <p:cNvPr id="78" name="Hình ảnh 2">
            <a:extLst>
              <a:ext uri="{FF2B5EF4-FFF2-40B4-BE49-F238E27FC236}">
                <a16:creationId xmlns:a16="http://schemas.microsoft.com/office/drawing/2014/main" id="{2AEB8A54-00DA-4E7E-8E11-DA8F090E7754}"/>
              </a:ext>
            </a:extLst>
          </p:cNvPr>
          <p:cNvPicPr/>
          <p:nvPr/>
        </p:nvPicPr>
        <p:blipFill>
          <a:blip r:embed="rId4"/>
          <a:stretch>
            <a:fillRect/>
          </a:stretch>
        </p:blipFill>
        <p:spPr>
          <a:xfrm>
            <a:off x="14249400" y="8186417"/>
            <a:ext cx="7010400" cy="4843783"/>
          </a:xfrm>
          <a:prstGeom prst="rect">
            <a:avLst/>
          </a:prstGeom>
        </p:spPr>
      </p:pic>
      <p:grpSp>
        <p:nvGrpSpPr>
          <p:cNvPr id="79" name="Group 78">
            <a:extLst>
              <a:ext uri="{FF2B5EF4-FFF2-40B4-BE49-F238E27FC236}">
                <a16:creationId xmlns:a16="http://schemas.microsoft.com/office/drawing/2014/main" id="{8D2E5F0A-5CE6-42A9-A824-34A11ACA91F7}"/>
              </a:ext>
            </a:extLst>
          </p:cNvPr>
          <p:cNvGrpSpPr/>
          <p:nvPr/>
        </p:nvGrpSpPr>
        <p:grpSpPr>
          <a:xfrm>
            <a:off x="683699" y="1271288"/>
            <a:ext cx="15900251" cy="2327020"/>
            <a:chOff x="394026" y="139419"/>
            <a:chExt cx="11779996" cy="2327020"/>
          </a:xfrm>
        </p:grpSpPr>
        <p:grpSp>
          <p:nvGrpSpPr>
            <p:cNvPr id="80" name="Group 79">
              <a:extLst>
                <a:ext uri="{FF2B5EF4-FFF2-40B4-BE49-F238E27FC236}">
                  <a16:creationId xmlns:a16="http://schemas.microsoft.com/office/drawing/2014/main" id="{3775BF22-B26A-435B-981E-D6775C3C04E6}"/>
                </a:ext>
              </a:extLst>
            </p:cNvPr>
            <p:cNvGrpSpPr/>
            <p:nvPr/>
          </p:nvGrpSpPr>
          <p:grpSpPr>
            <a:xfrm>
              <a:off x="394026" y="139419"/>
              <a:ext cx="11779996" cy="2327020"/>
              <a:chOff x="814648" y="4231655"/>
              <a:chExt cx="11779996" cy="2327020"/>
            </a:xfrm>
          </p:grpSpPr>
          <p:sp>
            <p:nvSpPr>
              <p:cNvPr id="82" name="Rectangle 81">
                <a:extLst>
                  <a:ext uri="{FF2B5EF4-FFF2-40B4-BE49-F238E27FC236}">
                    <a16:creationId xmlns:a16="http://schemas.microsoft.com/office/drawing/2014/main" id="{0A023506-D8A2-4EBC-9FAF-36A8671ADC9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FB733C-9F04-4407-B2E7-CA719B9DEE91}"/>
                  </a:ext>
                </a:extLst>
              </p:cNvPr>
              <p:cNvGrpSpPr/>
              <p:nvPr/>
            </p:nvGrpSpPr>
            <p:grpSpPr>
              <a:xfrm>
                <a:off x="814648" y="4231655"/>
                <a:ext cx="2576252" cy="1866040"/>
                <a:chOff x="295100" y="4145454"/>
                <a:chExt cx="2768316" cy="1866040"/>
              </a:xfrm>
            </p:grpSpPr>
            <p:grpSp>
              <p:nvGrpSpPr>
                <p:cNvPr id="91" name="Group 90">
                  <a:extLst>
                    <a:ext uri="{FF2B5EF4-FFF2-40B4-BE49-F238E27FC236}">
                      <a16:creationId xmlns:a16="http://schemas.microsoft.com/office/drawing/2014/main" id="{D3C79276-FB34-44B7-9A63-4C3F47AFC0A2}"/>
                    </a:ext>
                  </a:extLst>
                </p:cNvPr>
                <p:cNvGrpSpPr/>
                <p:nvPr/>
              </p:nvGrpSpPr>
              <p:grpSpPr>
                <a:xfrm>
                  <a:off x="295100" y="4145454"/>
                  <a:ext cx="2768316" cy="1866040"/>
                  <a:chOff x="295100" y="4145454"/>
                  <a:chExt cx="2768316" cy="1866040"/>
                </a:xfrm>
              </p:grpSpPr>
              <p:sp>
                <p:nvSpPr>
                  <p:cNvPr id="93" name="Freeform: Shape 92">
                    <a:extLst>
                      <a:ext uri="{FF2B5EF4-FFF2-40B4-BE49-F238E27FC236}">
                        <a16:creationId xmlns:a16="http://schemas.microsoft.com/office/drawing/2014/main" id="{F65468B7-662E-4F53-93CD-792315528B05}"/>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8A3A822-6C49-42D9-9F59-F92A7F26274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0AE99C1-0983-46DF-9F7F-D061F524D664}"/>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2" name="Picture 91">
                  <a:extLst>
                    <a:ext uri="{FF2B5EF4-FFF2-40B4-BE49-F238E27FC236}">
                      <a16:creationId xmlns:a16="http://schemas.microsoft.com/office/drawing/2014/main" id="{731AD904-5477-4B35-85C7-3904514A011B}"/>
                    </a:ext>
                  </a:extLst>
                </p:cNvPr>
                <p:cNvPicPr>
                  <a:picLocks noChangeAspect="1"/>
                </p:cNvPicPr>
                <p:nvPr/>
              </p:nvPicPr>
              <p:blipFill>
                <a:blip r:embed="rId5"/>
                <a:stretch>
                  <a:fillRect/>
                </a:stretch>
              </p:blipFill>
              <p:spPr>
                <a:xfrm>
                  <a:off x="354843" y="4191912"/>
                  <a:ext cx="374013" cy="492528"/>
                </a:xfrm>
                <a:prstGeom prst="rect">
                  <a:avLst/>
                </a:prstGeom>
              </p:spPr>
            </p:pic>
          </p:grpSp>
          <p:grpSp>
            <p:nvGrpSpPr>
              <p:cNvPr id="84" name="Group 83">
                <a:extLst>
                  <a:ext uri="{FF2B5EF4-FFF2-40B4-BE49-F238E27FC236}">
                    <a16:creationId xmlns:a16="http://schemas.microsoft.com/office/drawing/2014/main" id="{7D20CB86-2D8A-4EB5-91E4-794E9E20E74D}"/>
                  </a:ext>
                </a:extLst>
              </p:cNvPr>
              <p:cNvGrpSpPr/>
              <p:nvPr/>
            </p:nvGrpSpPr>
            <p:grpSpPr>
              <a:xfrm>
                <a:off x="1382150" y="4821034"/>
                <a:ext cx="11212494" cy="1737641"/>
                <a:chOff x="2217673" y="4788029"/>
                <a:chExt cx="11212494" cy="1737641"/>
              </a:xfrm>
            </p:grpSpPr>
            <p:grpSp>
              <p:nvGrpSpPr>
                <p:cNvPr id="85" name="Group 84">
                  <a:extLst>
                    <a:ext uri="{FF2B5EF4-FFF2-40B4-BE49-F238E27FC236}">
                      <a16:creationId xmlns:a16="http://schemas.microsoft.com/office/drawing/2014/main" id="{B081A818-B2D3-4DF5-A249-A3418A938DA0}"/>
                    </a:ext>
                  </a:extLst>
                </p:cNvPr>
                <p:cNvGrpSpPr/>
                <p:nvPr/>
              </p:nvGrpSpPr>
              <p:grpSpPr>
                <a:xfrm>
                  <a:off x="2217673" y="4788029"/>
                  <a:ext cx="7841621" cy="1080999"/>
                  <a:chOff x="2151171" y="4731333"/>
                  <a:chExt cx="7841621" cy="1080999"/>
                </a:xfrm>
              </p:grpSpPr>
              <p:sp>
                <p:nvSpPr>
                  <p:cNvPr id="87" name="Arrow: Pentagon 86">
                    <a:extLst>
                      <a:ext uri="{FF2B5EF4-FFF2-40B4-BE49-F238E27FC236}">
                        <a16:creationId xmlns:a16="http://schemas.microsoft.com/office/drawing/2014/main" id="{9A27B0EB-6363-4BCA-A5E9-321A241E30CD}"/>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E20FA2A-F696-428F-9F61-ED5DD7E79C43}"/>
                      </a:ext>
                    </a:extLst>
                  </p:cNvPr>
                  <p:cNvGrpSpPr/>
                  <p:nvPr/>
                </p:nvGrpSpPr>
                <p:grpSpPr>
                  <a:xfrm>
                    <a:off x="2151171" y="4769642"/>
                    <a:ext cx="1377331" cy="1042690"/>
                    <a:chOff x="2830740" y="5063236"/>
                    <a:chExt cx="1377331" cy="1042690"/>
                  </a:xfrm>
                </p:grpSpPr>
                <p:sp>
                  <p:nvSpPr>
                    <p:cNvPr id="89" name="Oval 88">
                      <a:extLst>
                        <a:ext uri="{FF2B5EF4-FFF2-40B4-BE49-F238E27FC236}">
                          <a16:creationId xmlns:a16="http://schemas.microsoft.com/office/drawing/2014/main" id="{467CC6D3-919F-4F48-9271-1AF6DEB42CE3}"/>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936D016-D2CF-4F67-98F5-A64603DFAF64}"/>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86" name="TextBox 85">
                  <a:extLst>
                    <a:ext uri="{FF2B5EF4-FFF2-40B4-BE49-F238E27FC236}">
                      <a16:creationId xmlns:a16="http://schemas.microsoft.com/office/drawing/2014/main" id="{C358E76C-3D15-4D31-B58D-171EE74D0533}"/>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81" name="Picture 80">
              <a:extLst>
                <a:ext uri="{FF2B5EF4-FFF2-40B4-BE49-F238E27FC236}">
                  <a16:creationId xmlns:a16="http://schemas.microsoft.com/office/drawing/2014/main" id="{538C922F-D2EE-4CE4-B359-770DB767306A}"/>
                </a:ext>
              </a:extLst>
            </p:cNvPr>
            <p:cNvPicPr>
              <a:picLocks noChangeAspect="1"/>
            </p:cNvPicPr>
            <p:nvPr/>
          </p:nvPicPr>
          <p:blipFill>
            <a:blip r:embed="rId6"/>
            <a:stretch>
              <a:fillRect/>
            </a:stretch>
          </p:blipFill>
          <p:spPr>
            <a:xfrm>
              <a:off x="11004501" y="196907"/>
              <a:ext cx="545403" cy="481498"/>
            </a:xfrm>
            <a:prstGeom prst="rect">
              <a:avLst/>
            </a:prstGeom>
          </p:spPr>
        </p:pic>
      </p:grpSp>
    </p:spTree>
    <p:extLst>
      <p:ext uri="{BB962C8B-B14F-4D97-AF65-F5344CB8AC3E}">
        <p14:creationId xmlns:p14="http://schemas.microsoft.com/office/powerpoint/2010/main" val="96759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203"/>
                                        </p:tgtEl>
                                        <p:attrNameLst>
                                          <p:attrName>style.visibility</p:attrName>
                                        </p:attrNameLst>
                                      </p:cBhvr>
                                      <p:to>
                                        <p:strVal val="visible"/>
                                      </p:to>
                                    </p:set>
                                    <p:animEffect transition="in" filter="barn(inVertical)">
                                      <p:cBhvr>
                                        <p:cTn id="15" dur="500"/>
                                        <p:tgtEl>
                                          <p:spTgt spid="7203"/>
                                        </p:tgtEl>
                                      </p:cBhvr>
                                    </p:animEffect>
                                  </p:childTnLst>
                                </p:cTn>
                              </p:par>
                              <p:par>
                                <p:cTn id="16" presetID="1"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barn(inVertical)">
                                      <p:cBhvr>
                                        <p:cTn id="22" dur="500"/>
                                        <p:tgtEl>
                                          <p:spTgt spid="29704"/>
                                        </p:tgtEl>
                                      </p:cBhvr>
                                    </p:animEffec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203" grpId="0"/>
      <p:bldP spid="297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7D18A-E7B6-4653-A13F-EB15D40BA550}"/>
              </a:ext>
            </a:extLst>
          </p:cNvPr>
          <p:cNvSpPr/>
          <p:nvPr/>
        </p:nvSpPr>
        <p:spPr>
          <a:xfrm>
            <a:off x="918973" y="4724400"/>
            <a:ext cx="22434313" cy="87329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p:grpSp>
        <p:nvGrpSpPr>
          <p:cNvPr id="9" name="Group 8"/>
          <p:cNvGrpSpPr/>
          <p:nvPr/>
        </p:nvGrpSpPr>
        <p:grpSpPr>
          <a:xfrm>
            <a:off x="702245" y="2891079"/>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280690" y="1824454"/>
              <a:ext cx="17265024" cy="1415772"/>
            </a:xfrm>
            <a:prstGeom prst="rect">
              <a:avLst/>
            </a:prstGeom>
            <a:noFill/>
          </p:spPr>
          <p:txBody>
            <a:bodyPr wrap="square" rtlCol="0">
              <a:spAutoFit/>
            </a:bodyPr>
            <a:lstStyle/>
            <a:p>
              <a:r>
                <a:rPr lang="en-US" dirty="0"/>
                <a:t>Gia </a:t>
              </a:r>
              <a:r>
                <a:rPr lang="en-US" dirty="0" err="1"/>
                <a:t>đình</a:t>
              </a:r>
              <a:r>
                <a:rPr lang="en-US" dirty="0"/>
                <a:t> </a:t>
              </a:r>
              <a:r>
                <a:rPr lang="en-US" dirty="0" err="1"/>
                <a:t>bạn</a:t>
              </a:r>
              <a:r>
                <a:rPr lang="en-US" dirty="0"/>
                <a:t> </a:t>
              </a:r>
              <a:r>
                <a:rPr lang="en-US" dirty="0" err="1"/>
                <a:t>Liên</a:t>
              </a:r>
              <a:r>
                <a:rPr lang="en-US" dirty="0"/>
                <a:t> </a:t>
              </a:r>
              <a:r>
                <a:rPr lang="en-US" dirty="0" err="1"/>
                <a:t>dự</a:t>
              </a:r>
              <a:r>
                <a:rPr lang="en-US" dirty="0"/>
                <a:t> </a:t>
              </a:r>
              <a:r>
                <a:rPr lang="en-US" dirty="0" err="1"/>
                <a:t>định</a:t>
              </a:r>
              <a:r>
                <a:rPr lang="en-US" dirty="0"/>
                <a:t> </a:t>
              </a:r>
              <a:r>
                <a:rPr lang="en-US" dirty="0" err="1"/>
                <a:t>đi</a:t>
              </a:r>
              <a:r>
                <a:rPr lang="en-US" dirty="0"/>
                <a:t> du </a:t>
              </a:r>
              <a:r>
                <a:rPr lang="en-US" dirty="0" err="1"/>
                <a:t>lịch</a:t>
              </a:r>
              <a:r>
                <a:rPr lang="en-US" dirty="0"/>
                <a:t> ở </a:t>
              </a:r>
              <a:r>
                <a:rPr lang="en-US" dirty="0" err="1"/>
                <a:t>Quy</a:t>
              </a:r>
              <a:r>
                <a:rPr lang="en-US" dirty="0"/>
                <a:t> </a:t>
              </a:r>
              <a:r>
                <a:rPr lang="en-US" dirty="0" err="1"/>
                <a:t>Nhơn</a:t>
              </a:r>
              <a:r>
                <a:rPr lang="en-US" dirty="0"/>
                <a:t> (</a:t>
              </a:r>
              <a:r>
                <a:rPr lang="en-US" dirty="0" err="1"/>
                <a:t>Bình</a:t>
              </a:r>
              <a:r>
                <a:rPr lang="en-US" dirty="0"/>
                <a:t> </a:t>
              </a:r>
              <a:r>
                <a:rPr lang="en-US" dirty="0" err="1"/>
                <a:t>Định</a:t>
              </a:r>
              <a:r>
                <a:rPr lang="en-US" dirty="0"/>
                <a:t>). </a:t>
              </a:r>
              <a:r>
                <a:rPr lang="en-US" dirty="0" err="1"/>
                <a:t>Hướng</a:t>
              </a:r>
              <a:r>
                <a:rPr lang="en-US" dirty="0"/>
                <a:t> </a:t>
              </a:r>
              <a:r>
                <a:rPr lang="en-US" dirty="0" err="1"/>
                <a:t>dẫn</a:t>
              </a:r>
              <a:r>
                <a:rPr lang="en-US" dirty="0"/>
                <a:t> </a:t>
              </a:r>
              <a:r>
                <a:rPr lang="en-US" dirty="0" err="1"/>
                <a:t>viên</a:t>
              </a:r>
              <a:r>
                <a:rPr lang="en-US" dirty="0"/>
                <a:t> du </a:t>
              </a:r>
              <a:r>
                <a:rPr lang="en-US" dirty="0" err="1"/>
                <a:t>lịch</a:t>
              </a:r>
              <a:r>
                <a:rPr lang="en-US" dirty="0"/>
                <a:t> </a:t>
              </a:r>
              <a:r>
                <a:rPr lang="en-US" dirty="0" err="1"/>
                <a:t>đưa</a:t>
              </a:r>
              <a:r>
                <a:rPr lang="en-US" dirty="0"/>
                <a:t> ra </a:t>
              </a:r>
              <a:r>
                <a:rPr lang="en-US" dirty="0" err="1"/>
                <a:t>hai</a:t>
              </a:r>
              <a:r>
                <a:rPr lang="en-US" dirty="0"/>
                <a:t> </a:t>
              </a:r>
              <a:r>
                <a:rPr lang="en-US" dirty="0" err="1"/>
                <a:t>chương</a:t>
              </a:r>
              <a:r>
                <a:rPr lang="en-US" dirty="0"/>
                <a:t> </a:t>
              </a:r>
              <a:r>
                <a:rPr lang="en-US" dirty="0" err="1"/>
                <a:t>trình</a:t>
              </a:r>
              <a:r>
                <a:rPr lang="en-US" dirty="0"/>
                <a:t> </a:t>
              </a:r>
              <a:r>
                <a:rPr lang="en-US" dirty="0" err="1"/>
                <a:t>tham</a:t>
              </a:r>
              <a:r>
                <a:rPr lang="en-US" dirty="0"/>
                <a:t> </a:t>
              </a:r>
              <a:r>
                <a:rPr lang="en-US" dirty="0" err="1"/>
                <a:t>quan</a:t>
              </a:r>
              <a:r>
                <a:rPr lang="en-US" dirty="0"/>
                <a:t> </a:t>
              </a:r>
              <a:r>
                <a:rPr lang="en-US" dirty="0" err="1"/>
                <a:t>như</a:t>
              </a:r>
              <a:r>
                <a:rPr lang="en-US" dirty="0"/>
                <a:t> </a:t>
              </a:r>
              <a:r>
                <a:rPr lang="en-US" dirty="0" err="1"/>
                <a:t>sau</a:t>
              </a:r>
              <a:r>
                <a:rPr lang="en-US" dirty="0"/>
                <a:t>:</a:t>
              </a:r>
              <a:endParaRPr lang="vi-VN" sz="4400" b="1" dirty="0">
                <a:latin typeface="Tahoma" pitchFamily="34" charset="0"/>
                <a:ea typeface="Tahoma" pitchFamily="34" charset="0"/>
                <a:cs typeface="Tahoma" pitchFamily="34" charset="0"/>
              </a:endParaRPr>
            </a:p>
          </p:txBody>
        </p:sp>
      </p:grpSp>
      <p:grpSp>
        <p:nvGrpSpPr>
          <p:cNvPr id="79" name="Group 78">
            <a:extLst>
              <a:ext uri="{FF2B5EF4-FFF2-40B4-BE49-F238E27FC236}">
                <a16:creationId xmlns:a16="http://schemas.microsoft.com/office/drawing/2014/main" id="{8D2E5F0A-5CE6-42A9-A824-34A11ACA91F7}"/>
              </a:ext>
            </a:extLst>
          </p:cNvPr>
          <p:cNvGrpSpPr/>
          <p:nvPr/>
        </p:nvGrpSpPr>
        <p:grpSpPr>
          <a:xfrm>
            <a:off x="683699" y="1271288"/>
            <a:ext cx="15900251" cy="2327020"/>
            <a:chOff x="394026" y="139419"/>
            <a:chExt cx="11779996" cy="2327020"/>
          </a:xfrm>
        </p:grpSpPr>
        <p:grpSp>
          <p:nvGrpSpPr>
            <p:cNvPr id="80" name="Group 79">
              <a:extLst>
                <a:ext uri="{FF2B5EF4-FFF2-40B4-BE49-F238E27FC236}">
                  <a16:creationId xmlns:a16="http://schemas.microsoft.com/office/drawing/2014/main" id="{3775BF22-B26A-435B-981E-D6775C3C04E6}"/>
                </a:ext>
              </a:extLst>
            </p:cNvPr>
            <p:cNvGrpSpPr/>
            <p:nvPr/>
          </p:nvGrpSpPr>
          <p:grpSpPr>
            <a:xfrm>
              <a:off x="394026" y="139419"/>
              <a:ext cx="11779996" cy="2327020"/>
              <a:chOff x="814648" y="4231655"/>
              <a:chExt cx="11779996" cy="2327020"/>
            </a:xfrm>
          </p:grpSpPr>
          <p:sp>
            <p:nvSpPr>
              <p:cNvPr id="82" name="Rectangle 81">
                <a:extLst>
                  <a:ext uri="{FF2B5EF4-FFF2-40B4-BE49-F238E27FC236}">
                    <a16:creationId xmlns:a16="http://schemas.microsoft.com/office/drawing/2014/main" id="{0A023506-D8A2-4EBC-9FAF-36A8671ADC9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FB733C-9F04-4407-B2E7-CA719B9DEE91}"/>
                  </a:ext>
                </a:extLst>
              </p:cNvPr>
              <p:cNvGrpSpPr/>
              <p:nvPr/>
            </p:nvGrpSpPr>
            <p:grpSpPr>
              <a:xfrm>
                <a:off x="814648" y="4231655"/>
                <a:ext cx="2576252" cy="1866040"/>
                <a:chOff x="295100" y="4145454"/>
                <a:chExt cx="2768316" cy="1866040"/>
              </a:xfrm>
            </p:grpSpPr>
            <p:grpSp>
              <p:nvGrpSpPr>
                <p:cNvPr id="91" name="Group 90">
                  <a:extLst>
                    <a:ext uri="{FF2B5EF4-FFF2-40B4-BE49-F238E27FC236}">
                      <a16:creationId xmlns:a16="http://schemas.microsoft.com/office/drawing/2014/main" id="{D3C79276-FB34-44B7-9A63-4C3F47AFC0A2}"/>
                    </a:ext>
                  </a:extLst>
                </p:cNvPr>
                <p:cNvGrpSpPr/>
                <p:nvPr/>
              </p:nvGrpSpPr>
              <p:grpSpPr>
                <a:xfrm>
                  <a:off x="295100" y="4145454"/>
                  <a:ext cx="2768316" cy="1866040"/>
                  <a:chOff x="295100" y="4145454"/>
                  <a:chExt cx="2768316" cy="1866040"/>
                </a:xfrm>
              </p:grpSpPr>
              <p:sp>
                <p:nvSpPr>
                  <p:cNvPr id="93" name="Freeform: Shape 92">
                    <a:extLst>
                      <a:ext uri="{FF2B5EF4-FFF2-40B4-BE49-F238E27FC236}">
                        <a16:creationId xmlns:a16="http://schemas.microsoft.com/office/drawing/2014/main" id="{F65468B7-662E-4F53-93CD-792315528B05}"/>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8A3A822-6C49-42D9-9F59-F92A7F26274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0AE99C1-0983-46DF-9F7F-D061F524D664}"/>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2" name="Picture 91">
                  <a:extLst>
                    <a:ext uri="{FF2B5EF4-FFF2-40B4-BE49-F238E27FC236}">
                      <a16:creationId xmlns:a16="http://schemas.microsoft.com/office/drawing/2014/main" id="{731AD904-5477-4B35-85C7-3904514A011B}"/>
                    </a:ext>
                  </a:extLst>
                </p:cNvPr>
                <p:cNvPicPr>
                  <a:picLocks noChangeAspect="1"/>
                </p:cNvPicPr>
                <p:nvPr/>
              </p:nvPicPr>
              <p:blipFill>
                <a:blip r:embed="rId4"/>
                <a:stretch>
                  <a:fillRect/>
                </a:stretch>
              </p:blipFill>
              <p:spPr>
                <a:xfrm>
                  <a:off x="354843" y="4191912"/>
                  <a:ext cx="374013" cy="492528"/>
                </a:xfrm>
                <a:prstGeom prst="rect">
                  <a:avLst/>
                </a:prstGeom>
              </p:spPr>
            </p:pic>
          </p:grpSp>
          <p:grpSp>
            <p:nvGrpSpPr>
              <p:cNvPr id="84" name="Group 83">
                <a:extLst>
                  <a:ext uri="{FF2B5EF4-FFF2-40B4-BE49-F238E27FC236}">
                    <a16:creationId xmlns:a16="http://schemas.microsoft.com/office/drawing/2014/main" id="{7D20CB86-2D8A-4EB5-91E4-794E9E20E74D}"/>
                  </a:ext>
                </a:extLst>
              </p:cNvPr>
              <p:cNvGrpSpPr/>
              <p:nvPr/>
            </p:nvGrpSpPr>
            <p:grpSpPr>
              <a:xfrm>
                <a:off x="1382150" y="4821034"/>
                <a:ext cx="11212494" cy="1737641"/>
                <a:chOff x="2217673" y="4788029"/>
                <a:chExt cx="11212494" cy="1737641"/>
              </a:xfrm>
            </p:grpSpPr>
            <p:grpSp>
              <p:nvGrpSpPr>
                <p:cNvPr id="85" name="Group 84">
                  <a:extLst>
                    <a:ext uri="{FF2B5EF4-FFF2-40B4-BE49-F238E27FC236}">
                      <a16:creationId xmlns:a16="http://schemas.microsoft.com/office/drawing/2014/main" id="{B081A818-B2D3-4DF5-A249-A3418A938DA0}"/>
                    </a:ext>
                  </a:extLst>
                </p:cNvPr>
                <p:cNvGrpSpPr/>
                <p:nvPr/>
              </p:nvGrpSpPr>
              <p:grpSpPr>
                <a:xfrm>
                  <a:off x="2217673" y="4788029"/>
                  <a:ext cx="7841621" cy="1080999"/>
                  <a:chOff x="2151171" y="4731333"/>
                  <a:chExt cx="7841621" cy="1080999"/>
                </a:xfrm>
              </p:grpSpPr>
              <p:sp>
                <p:nvSpPr>
                  <p:cNvPr id="87" name="Arrow: Pentagon 86">
                    <a:extLst>
                      <a:ext uri="{FF2B5EF4-FFF2-40B4-BE49-F238E27FC236}">
                        <a16:creationId xmlns:a16="http://schemas.microsoft.com/office/drawing/2014/main" id="{9A27B0EB-6363-4BCA-A5E9-321A241E30CD}"/>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E20FA2A-F696-428F-9F61-ED5DD7E79C43}"/>
                      </a:ext>
                    </a:extLst>
                  </p:cNvPr>
                  <p:cNvGrpSpPr/>
                  <p:nvPr/>
                </p:nvGrpSpPr>
                <p:grpSpPr>
                  <a:xfrm>
                    <a:off x="2151171" y="4769642"/>
                    <a:ext cx="1377331" cy="1042690"/>
                    <a:chOff x="2830740" y="5063236"/>
                    <a:chExt cx="1377331" cy="1042690"/>
                  </a:xfrm>
                </p:grpSpPr>
                <p:sp>
                  <p:nvSpPr>
                    <p:cNvPr id="89" name="Oval 88">
                      <a:extLst>
                        <a:ext uri="{FF2B5EF4-FFF2-40B4-BE49-F238E27FC236}">
                          <a16:creationId xmlns:a16="http://schemas.microsoft.com/office/drawing/2014/main" id="{467CC6D3-919F-4F48-9271-1AF6DEB42CE3}"/>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936D016-D2CF-4F67-98F5-A64603DFAF64}"/>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86" name="TextBox 85">
                  <a:extLst>
                    <a:ext uri="{FF2B5EF4-FFF2-40B4-BE49-F238E27FC236}">
                      <a16:creationId xmlns:a16="http://schemas.microsoft.com/office/drawing/2014/main" id="{C358E76C-3D15-4D31-B58D-171EE74D0533}"/>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81" name="Picture 80">
              <a:extLst>
                <a:ext uri="{FF2B5EF4-FFF2-40B4-BE49-F238E27FC236}">
                  <a16:creationId xmlns:a16="http://schemas.microsoft.com/office/drawing/2014/main" id="{538C922F-D2EE-4CE4-B359-770DB767306A}"/>
                </a:ext>
              </a:extLst>
            </p:cNvPr>
            <p:cNvPicPr>
              <a:picLocks noChangeAspect="1"/>
            </p:cNvPicPr>
            <p:nvPr/>
          </p:nvPicPr>
          <p:blipFill>
            <a:blip r:embed="rId5"/>
            <a:stretch>
              <a:fillRect/>
            </a:stretch>
          </p:blipFill>
          <p:spPr>
            <a:xfrm>
              <a:off x="11004501" y="196907"/>
              <a:ext cx="545403" cy="481498"/>
            </a:xfrm>
            <a:prstGeom prst="rect">
              <a:avLst/>
            </a:prstGeom>
          </p:spPr>
        </p:pic>
      </p:grpSp>
      <p:sp>
        <p:nvSpPr>
          <p:cNvPr id="14" name="TextBox 13">
            <a:extLst>
              <a:ext uri="{FF2B5EF4-FFF2-40B4-BE49-F238E27FC236}">
                <a16:creationId xmlns:a16="http://schemas.microsoft.com/office/drawing/2014/main" id="{21BDFA40-3416-4FED-BADE-3087B9306DAF}"/>
              </a:ext>
            </a:extLst>
          </p:cNvPr>
          <p:cNvSpPr txBox="1"/>
          <p:nvPr/>
        </p:nvSpPr>
        <p:spPr>
          <a:xfrm>
            <a:off x="953377" y="4799384"/>
            <a:ext cx="11126337" cy="6375848"/>
          </a:xfrm>
          <a:prstGeom prst="rect">
            <a:avLst/>
          </a:prstGeom>
          <a:solidFill>
            <a:srgbClr val="FFF487"/>
          </a:solidFill>
        </p:spPr>
        <p:txBody>
          <a:bodyPr wrap="square" rtlCol="0">
            <a:spAutoFit/>
          </a:bodyPr>
          <a:lstStyle/>
          <a:p>
            <a:pPr algn="just">
              <a:lnSpc>
                <a:spcPct val="107000"/>
              </a:lnSpc>
              <a:spcBef>
                <a:spcPts val="200"/>
              </a:spcBef>
              <a:spcAft>
                <a:spcPts val="200"/>
              </a:spcAft>
            </a:pPr>
            <a:r>
              <a:rPr lang="en-US" sz="4400" b="1" dirty="0" err="1"/>
              <a:t>Chương</a:t>
            </a:r>
            <a:r>
              <a:rPr lang="en-US" sz="4400" b="1" dirty="0"/>
              <a:t> </a:t>
            </a:r>
            <a:r>
              <a:rPr lang="en-US" sz="4400" b="1" dirty="0" err="1"/>
              <a:t>trình</a:t>
            </a:r>
            <a:r>
              <a:rPr lang="en-US" sz="4400" b="1" dirty="0"/>
              <a:t> 1</a:t>
            </a:r>
          </a:p>
          <a:p>
            <a:pPr algn="just">
              <a:lnSpc>
                <a:spcPct val="107000"/>
              </a:lnSpc>
              <a:spcBef>
                <a:spcPts val="200"/>
              </a:spcBef>
              <a:spcAft>
                <a:spcPts val="200"/>
              </a:spcAft>
            </a:pPr>
            <a:r>
              <a:rPr lang="en-US" sz="4400" b="1" dirty="0" err="1"/>
              <a:t>Có</a:t>
            </a:r>
            <a:r>
              <a:rPr lang="en-US" sz="4400" b="1" dirty="0"/>
              <a:t> 4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khu</a:t>
            </a:r>
            <a:r>
              <a:rPr lang="en-US" sz="4400" b="1" dirty="0"/>
              <a:t> Safari FLC, </a:t>
            </a:r>
            <a:r>
              <a:rPr lang="en-US" sz="4400" b="1" dirty="0" err="1"/>
              <a:t>khu</a:t>
            </a:r>
            <a:r>
              <a:rPr lang="en-US" sz="4400" b="1" dirty="0"/>
              <a:t> du </a:t>
            </a:r>
            <a:r>
              <a:rPr lang="en-US" sz="4400" b="1" dirty="0" err="1"/>
              <a:t>lịch</a:t>
            </a:r>
            <a:r>
              <a:rPr lang="en-US" sz="4400" b="1" dirty="0"/>
              <a:t> </a:t>
            </a:r>
            <a:r>
              <a:rPr lang="en-US" sz="4400" b="1" dirty="0" err="1"/>
              <a:t>Eo</a:t>
            </a:r>
            <a:r>
              <a:rPr lang="en-US" sz="4400" b="1" dirty="0"/>
              <a:t> </a:t>
            </a:r>
            <a:r>
              <a:rPr lang="en-US" sz="4400" b="1" dirty="0" err="1"/>
              <a:t>gió</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Kỳ</a:t>
            </a:r>
            <a:r>
              <a:rPr lang="en-US" sz="4400" b="1" dirty="0"/>
              <a:t> Co. </a:t>
            </a:r>
            <a:r>
              <a:rPr lang="en-US" sz="4400" b="1" dirty="0" err="1"/>
              <a:t>Tịnh</a:t>
            </a:r>
            <a:r>
              <a:rPr lang="en-US" sz="4400" b="1" dirty="0"/>
              <a:t> </a:t>
            </a:r>
            <a:r>
              <a:rPr lang="en-US" sz="4400" b="1" dirty="0" err="1"/>
              <a:t>xá</a:t>
            </a:r>
            <a:r>
              <a:rPr lang="en-US" sz="4400" b="1" dirty="0"/>
              <a:t> </a:t>
            </a:r>
            <a:r>
              <a:rPr lang="en-US" sz="4400" b="1" dirty="0" err="1"/>
              <a:t>Ngọc</a:t>
            </a:r>
            <a:r>
              <a:rPr lang="en-US" sz="4400" b="1" dirty="0"/>
              <a:t> </a:t>
            </a:r>
            <a:r>
              <a:rPr lang="en-US" sz="4400" b="1" dirty="0" err="1"/>
              <a:t>Hòa</a:t>
            </a:r>
            <a:r>
              <a:rPr lang="en-US" sz="4400" b="1" dirty="0"/>
              <a:t> (</a:t>
            </a:r>
            <a:r>
              <a:rPr lang="en-US" sz="4400" b="1" dirty="0" err="1"/>
              <a:t>Hình</a:t>
            </a:r>
            <a:r>
              <a:rPr lang="en-US" sz="4400" b="1" dirty="0"/>
              <a:t> 2)</a:t>
            </a:r>
          </a:p>
          <a:p>
            <a:endParaRPr lang="en-US" b="1" dirty="0"/>
          </a:p>
          <a:p>
            <a:endParaRPr lang="en-US" b="1" dirty="0"/>
          </a:p>
          <a:p>
            <a:endParaRPr lang="en-US" b="1" dirty="0"/>
          </a:p>
          <a:p>
            <a:endParaRPr lang="en-US" b="1" dirty="0"/>
          </a:p>
          <a:p>
            <a:endParaRPr lang="en-US" b="1" dirty="0"/>
          </a:p>
        </p:txBody>
      </p:sp>
      <p:sp>
        <p:nvSpPr>
          <p:cNvPr id="15" name="TextBox 14">
            <a:extLst>
              <a:ext uri="{FF2B5EF4-FFF2-40B4-BE49-F238E27FC236}">
                <a16:creationId xmlns:a16="http://schemas.microsoft.com/office/drawing/2014/main" id="{35B11CFF-825A-475D-8388-F81464F26411}"/>
              </a:ext>
            </a:extLst>
          </p:cNvPr>
          <p:cNvSpPr txBox="1"/>
          <p:nvPr/>
        </p:nvSpPr>
        <p:spPr>
          <a:xfrm>
            <a:off x="12192000" y="4801744"/>
            <a:ext cx="11049000" cy="6438622"/>
          </a:xfrm>
          <a:prstGeom prst="rect">
            <a:avLst/>
          </a:prstGeom>
          <a:solidFill>
            <a:srgbClr val="92D050"/>
          </a:solidFill>
        </p:spPr>
        <p:txBody>
          <a:bodyPr wrap="square" rtlCol="0">
            <a:spAutoFit/>
          </a:bodyPr>
          <a:lstStyle/>
          <a:p>
            <a:pPr algn="just">
              <a:lnSpc>
                <a:spcPct val="107000"/>
              </a:lnSpc>
              <a:spcBef>
                <a:spcPts val="200"/>
              </a:spcBef>
              <a:spcAft>
                <a:spcPts val="200"/>
              </a:spcAft>
            </a:pPr>
            <a:r>
              <a:rPr lang="en-US" sz="4400" b="1" dirty="0" err="1"/>
              <a:t>Chương</a:t>
            </a:r>
            <a:r>
              <a:rPr lang="en-US" sz="4400" b="1" dirty="0"/>
              <a:t> </a:t>
            </a:r>
            <a:r>
              <a:rPr lang="en-US" sz="4400" b="1" dirty="0" err="1"/>
              <a:t>trình</a:t>
            </a:r>
            <a:r>
              <a:rPr lang="en-US" sz="4400" b="1" dirty="0"/>
              <a:t> 2</a:t>
            </a:r>
          </a:p>
          <a:p>
            <a:pPr algn="just">
              <a:lnSpc>
                <a:spcPct val="107000"/>
              </a:lnSpc>
              <a:spcBef>
                <a:spcPts val="200"/>
              </a:spcBef>
              <a:spcAft>
                <a:spcPts val="200"/>
              </a:spcAft>
            </a:pPr>
            <a:r>
              <a:rPr lang="en-US" sz="4400" b="1" dirty="0" err="1"/>
              <a:t>Có</a:t>
            </a:r>
            <a:r>
              <a:rPr lang="en-US" sz="4400" b="1" dirty="0"/>
              <a:t> 7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Biển</a:t>
            </a:r>
            <a:r>
              <a:rPr lang="en-US" sz="4400" b="1" dirty="0"/>
              <a:t> </a:t>
            </a:r>
            <a:r>
              <a:rPr lang="en-US" sz="4400" b="1" dirty="0" err="1"/>
              <a:t>Quy</a:t>
            </a:r>
            <a:r>
              <a:rPr lang="en-US" sz="4400" b="1" dirty="0"/>
              <a:t> </a:t>
            </a:r>
            <a:r>
              <a:rPr lang="en-US" sz="4400" b="1" dirty="0" err="1"/>
              <a:t>Nhơn</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Ghềnh</a:t>
            </a:r>
            <a:r>
              <a:rPr lang="en-US" sz="4400" b="1" dirty="0"/>
              <a:t> </a:t>
            </a:r>
            <a:r>
              <a:rPr lang="en-US" sz="4400" b="1" dirty="0" err="1"/>
              <a:t>Ráng</a:t>
            </a:r>
            <a:r>
              <a:rPr lang="en-US" sz="4400" b="1" dirty="0"/>
              <a:t> </a:t>
            </a:r>
            <a:r>
              <a:rPr lang="en-US" sz="4400" b="1" dirty="0" err="1"/>
              <a:t>Tiên</a:t>
            </a:r>
            <a:r>
              <a:rPr lang="en-US" sz="4400" b="1" dirty="0"/>
              <a:t> Sa, </a:t>
            </a:r>
            <a:r>
              <a:rPr lang="en-US" sz="4400" b="1" dirty="0" err="1"/>
              <a:t>Tháp</a:t>
            </a:r>
            <a:r>
              <a:rPr lang="en-US" sz="4400" b="1" dirty="0"/>
              <a:t> </a:t>
            </a:r>
            <a:r>
              <a:rPr lang="en-US" sz="4400" b="1" dirty="0" err="1"/>
              <a:t>đôi</a:t>
            </a:r>
            <a:r>
              <a:rPr lang="en-US" sz="4400" b="1" dirty="0"/>
              <a:t>, </a:t>
            </a:r>
            <a:r>
              <a:rPr lang="en-US" sz="4400" b="1" dirty="0" err="1"/>
              <a:t>đầm</a:t>
            </a:r>
            <a:r>
              <a:rPr lang="en-US" sz="4400" b="1" dirty="0"/>
              <a:t> </a:t>
            </a:r>
            <a:r>
              <a:rPr lang="en-US" sz="4400" b="1" dirty="0" err="1"/>
              <a:t>Thị</a:t>
            </a:r>
            <a:r>
              <a:rPr lang="en-US" sz="4400" b="1" dirty="0"/>
              <a:t> </a:t>
            </a:r>
            <a:r>
              <a:rPr lang="en-US" sz="4400" b="1" dirty="0" err="1"/>
              <a:t>Nại</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Cửa</a:t>
            </a:r>
            <a:r>
              <a:rPr lang="en-US" sz="4400" b="1" dirty="0"/>
              <a:t> </a:t>
            </a:r>
            <a:r>
              <a:rPr lang="en-US" sz="4400" b="1" dirty="0" err="1"/>
              <a:t>Biển</a:t>
            </a:r>
            <a:r>
              <a:rPr lang="en-US" sz="4400" b="1" dirty="0"/>
              <a:t>, </a:t>
            </a:r>
            <a:r>
              <a:rPr lang="en-US" sz="4400" b="1" dirty="0" err="1"/>
              <a:t>Suft</a:t>
            </a:r>
            <a:r>
              <a:rPr lang="en-US" sz="4400" b="1" dirty="0"/>
              <a:t> Bar, </a:t>
            </a:r>
            <a:r>
              <a:rPr lang="en-US" sz="4400" b="1" dirty="0" err="1"/>
              <a:t>nhà</a:t>
            </a:r>
            <a:r>
              <a:rPr lang="en-US" sz="4400" b="1" dirty="0"/>
              <a:t> </a:t>
            </a:r>
            <a:r>
              <a:rPr lang="en-US" sz="4400" b="1" dirty="0" err="1"/>
              <a:t>thờ</a:t>
            </a:r>
            <a:r>
              <a:rPr lang="en-US" sz="4400" b="1" dirty="0"/>
              <a:t> </a:t>
            </a:r>
            <a:r>
              <a:rPr lang="en-US" sz="4400" b="1" dirty="0" err="1"/>
              <a:t>Làng</a:t>
            </a:r>
            <a:r>
              <a:rPr lang="en-US" sz="4400" b="1" dirty="0"/>
              <a:t> </a:t>
            </a:r>
            <a:r>
              <a:rPr lang="en-US" sz="4400" b="1" dirty="0" err="1"/>
              <a:t>Sống</a:t>
            </a:r>
            <a:r>
              <a:rPr lang="en-US" sz="4400" b="1" dirty="0"/>
              <a:t> (</a:t>
            </a:r>
            <a:r>
              <a:rPr lang="en-US" sz="4400" b="1" dirty="0" err="1"/>
              <a:t>Hình</a:t>
            </a:r>
            <a:r>
              <a:rPr lang="en-US" sz="4400" b="1" dirty="0"/>
              <a:t> 3)</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b="1" dirty="0"/>
          </a:p>
          <a:p>
            <a:endParaRPr lang="en-US" b="1" dirty="0"/>
          </a:p>
          <a:p>
            <a:endParaRPr lang="en-US" b="1" dirty="0"/>
          </a:p>
        </p:txBody>
      </p:sp>
      <p:graphicFrame>
        <p:nvGraphicFramePr>
          <p:cNvPr id="13" name="Object 12">
            <a:extLst>
              <a:ext uri="{FF2B5EF4-FFF2-40B4-BE49-F238E27FC236}">
                <a16:creationId xmlns:a16="http://schemas.microsoft.com/office/drawing/2014/main" id="{CEBD2666-936F-4D81-8FB4-C9A83F7996C2}"/>
              </a:ext>
            </a:extLst>
          </p:cNvPr>
          <p:cNvGraphicFramePr>
            <a:graphicFrameLocks noChangeAspect="1"/>
          </p:cNvGraphicFramePr>
          <p:nvPr>
            <p:extLst>
              <p:ext uri="{D42A27DB-BD31-4B8C-83A1-F6EECF244321}">
                <p14:modId xmlns:p14="http://schemas.microsoft.com/office/powerpoint/2010/main" val="639451899"/>
              </p:ext>
            </p:extLst>
          </p:nvPr>
        </p:nvGraphicFramePr>
        <p:xfrm>
          <a:off x="2856119" y="7873448"/>
          <a:ext cx="4230481" cy="3384384"/>
        </p:xfrm>
        <a:graphic>
          <a:graphicData uri="http://schemas.openxmlformats.org/presentationml/2006/ole">
            <mc:AlternateContent xmlns:mc="http://schemas.openxmlformats.org/markup-compatibility/2006">
              <mc:Choice xmlns:v="urn:schemas-microsoft-com:vml" Requires="v">
                <p:oleObj spid="_x0000_s1057" name="Bitmap Image" r:id="rId6" imgW="3191320" imgH="2553056" progId="Paint.Picture">
                  <p:embed/>
                </p:oleObj>
              </mc:Choice>
              <mc:Fallback>
                <p:oleObj name="Bitmap Image" r:id="rId6" imgW="3191320" imgH="2553056" progId="Paint.Picture">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6119" y="7873448"/>
                        <a:ext cx="4230481" cy="3384384"/>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6846B7C0-880C-4942-9CFF-271C8C9C07CF}"/>
              </a:ext>
            </a:extLst>
          </p:cNvPr>
          <p:cNvGraphicFramePr>
            <a:graphicFrameLocks noChangeAspect="1"/>
          </p:cNvGraphicFramePr>
          <p:nvPr>
            <p:extLst>
              <p:ext uri="{D42A27DB-BD31-4B8C-83A1-F6EECF244321}">
                <p14:modId xmlns:p14="http://schemas.microsoft.com/office/powerpoint/2010/main" val="1265945227"/>
              </p:ext>
            </p:extLst>
          </p:nvPr>
        </p:nvGraphicFramePr>
        <p:xfrm>
          <a:off x="14553686" y="8443279"/>
          <a:ext cx="3483609" cy="2814554"/>
        </p:xfrm>
        <a:graphic>
          <a:graphicData uri="http://schemas.openxmlformats.org/presentationml/2006/ole">
            <mc:AlternateContent xmlns:mc="http://schemas.openxmlformats.org/markup-compatibility/2006">
              <mc:Choice xmlns:v="urn:schemas-microsoft-com:vml" Requires="v">
                <p:oleObj spid="_x0000_s1058" name="Bitmap Image" r:id="rId8" imgW="3180952" imgH="2561905" progId="Paint.Picture">
                  <p:embed/>
                </p:oleObj>
              </mc:Choice>
              <mc:Fallback>
                <p:oleObj name="Bitmap Image" r:id="rId8" imgW="3180952" imgH="2561905" progId="Paint.Picture">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53686" y="8443279"/>
                        <a:ext cx="3483609" cy="2814554"/>
                      </a:xfrm>
                      <a:prstGeom prst="rect">
                        <a:avLst/>
                      </a:prstGeom>
                      <a:noFill/>
                    </p:spPr>
                  </p:pic>
                </p:oleObj>
              </mc:Fallback>
            </mc:AlternateContent>
          </a:graphicData>
        </a:graphic>
      </p:graphicFrame>
      <p:sp>
        <p:nvSpPr>
          <p:cNvPr id="123" name="TextBox 122">
            <a:extLst>
              <a:ext uri="{FF2B5EF4-FFF2-40B4-BE49-F238E27FC236}">
                <a16:creationId xmlns:a16="http://schemas.microsoft.com/office/drawing/2014/main" id="{1369822C-2F85-4716-BBCF-416A8569728A}"/>
              </a:ext>
            </a:extLst>
          </p:cNvPr>
          <p:cNvSpPr txBox="1"/>
          <p:nvPr/>
        </p:nvSpPr>
        <p:spPr>
          <a:xfrm>
            <a:off x="6452370" y="11671484"/>
            <a:ext cx="17896480" cy="1446550"/>
          </a:xfrm>
          <a:prstGeom prst="rect">
            <a:avLst/>
          </a:prstGeom>
          <a:noFill/>
          <a:ln>
            <a:solidFill>
              <a:srgbClr val="008000"/>
            </a:solidFill>
          </a:ln>
        </p:spPr>
        <p:txBody>
          <a:bodyPr wrap="square" rtlCol="0">
            <a:spAutoFit/>
          </a:bodyPr>
          <a:lstStyle/>
          <a:p>
            <a:r>
              <a:rPr lang="en-US" sz="4400" b="1" dirty="0" err="1"/>
              <a:t>Có</a:t>
            </a:r>
            <a:r>
              <a:rPr lang="en-US" sz="4400" b="1" dirty="0"/>
              <a:t> bao </a:t>
            </a:r>
            <a:r>
              <a:rPr lang="en-US" sz="4400" b="1" dirty="0" err="1"/>
              <a:t>nhiêu</a:t>
            </a:r>
            <a:r>
              <a:rPr lang="en-US" sz="4400" b="1" dirty="0"/>
              <a:t> </a:t>
            </a:r>
            <a:r>
              <a:rPr lang="en-US" sz="4400" b="1" dirty="0" err="1"/>
              <a:t>cách</a:t>
            </a:r>
            <a:r>
              <a:rPr lang="en-US" sz="4400" b="1" dirty="0"/>
              <a:t> </a:t>
            </a:r>
            <a:r>
              <a:rPr lang="en-US" sz="4400" b="1" dirty="0" err="1"/>
              <a:t>chọn</a:t>
            </a:r>
            <a:r>
              <a:rPr lang="en-US" sz="4400" b="1" dirty="0"/>
              <a:t> </a:t>
            </a:r>
            <a:r>
              <a:rPr lang="en-US" sz="4400" b="1" dirty="0" err="1"/>
              <a:t>một</a:t>
            </a:r>
            <a:r>
              <a:rPr lang="en-US" sz="4400" b="1" dirty="0"/>
              <a:t>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trong</a:t>
            </a:r>
            <a:r>
              <a:rPr lang="en-US" sz="4400" b="1" dirty="0"/>
              <a:t> </a:t>
            </a:r>
            <a:r>
              <a:rPr lang="en-US" sz="4400" b="1" dirty="0" err="1"/>
              <a:t>số</a:t>
            </a:r>
            <a:r>
              <a:rPr lang="en-US" sz="4400" b="1" dirty="0"/>
              <a:t> </a:t>
            </a:r>
            <a:r>
              <a:rPr lang="en-US" sz="4400" b="1" dirty="0" err="1"/>
              <a:t>các</a:t>
            </a:r>
            <a:r>
              <a:rPr lang="en-US" sz="4400" b="1" dirty="0"/>
              <a:t> </a:t>
            </a:r>
            <a:r>
              <a:rPr lang="en-US" sz="4400" b="1" dirty="0" err="1"/>
              <a:t>địa</a:t>
            </a:r>
            <a:r>
              <a:rPr lang="en-US" sz="4400" b="1" dirty="0"/>
              <a:t> </a:t>
            </a:r>
            <a:r>
              <a:rPr lang="en-US" sz="4400" b="1" dirty="0" err="1"/>
              <a:t>điểm</a:t>
            </a:r>
            <a:r>
              <a:rPr lang="en-US" sz="4400" b="1" dirty="0"/>
              <a:t> </a:t>
            </a:r>
            <a:r>
              <a:rPr lang="en-US" sz="4400" b="1" dirty="0" err="1"/>
              <a:t>được</a:t>
            </a:r>
            <a:r>
              <a:rPr lang="en-US" sz="4400" b="1" dirty="0"/>
              <a:t> </a:t>
            </a:r>
            <a:r>
              <a:rPr lang="en-US" sz="4400" b="1" dirty="0" err="1"/>
              <a:t>giới</a:t>
            </a:r>
            <a:r>
              <a:rPr lang="en-US" sz="4400" b="1" dirty="0"/>
              <a:t> </a:t>
            </a:r>
            <a:r>
              <a:rPr lang="en-US" sz="4400" b="1" dirty="0" err="1"/>
              <a:t>thiệu</a:t>
            </a:r>
            <a:r>
              <a:rPr lang="en-US" sz="4400" b="1" dirty="0"/>
              <a:t> </a:t>
            </a:r>
            <a:r>
              <a:rPr lang="en-US" sz="4400" b="1" dirty="0" err="1"/>
              <a:t>trong</a:t>
            </a:r>
            <a:r>
              <a:rPr lang="en-US" sz="4400" b="1" dirty="0"/>
              <a:t> </a:t>
            </a:r>
            <a:r>
              <a:rPr lang="en-US" sz="4400" b="1" dirty="0" err="1"/>
              <a:t>hai</a:t>
            </a:r>
            <a:r>
              <a:rPr lang="en-US" sz="4400" b="1" dirty="0"/>
              <a:t> </a:t>
            </a:r>
            <a:r>
              <a:rPr lang="en-US" sz="4400" b="1" dirty="0" err="1"/>
              <a:t>địa</a:t>
            </a:r>
            <a:r>
              <a:rPr lang="en-US" sz="4400" b="1" dirty="0"/>
              <a:t> </a:t>
            </a:r>
            <a:r>
              <a:rPr lang="en-US" sz="4400" b="1" dirty="0" err="1"/>
              <a:t>điểm</a:t>
            </a:r>
            <a:r>
              <a:rPr lang="en-US" sz="4400" b="1" dirty="0"/>
              <a:t> ở </a:t>
            </a:r>
            <a:r>
              <a:rPr lang="en-US" sz="4400" b="1" dirty="0" err="1"/>
              <a:t>trên</a:t>
            </a:r>
            <a:r>
              <a:rPr lang="en-US" sz="4400" b="1" dirty="0"/>
              <a:t>?</a:t>
            </a:r>
          </a:p>
        </p:txBody>
      </p:sp>
      <p:pic>
        <p:nvPicPr>
          <p:cNvPr id="124" name="Picture 2">
            <a:extLst>
              <a:ext uri="{FF2B5EF4-FFF2-40B4-BE49-F238E27FC236}">
                <a16:creationId xmlns:a16="http://schemas.microsoft.com/office/drawing/2014/main" id="{A449C27B-23EB-439C-BFFE-6C18A4DA4DA6}"/>
              </a:ext>
            </a:extLst>
          </p:cNvPr>
          <p:cNvPicPr>
            <a:picLocks noChangeAspect="1" noChangeArrowheads="1"/>
          </p:cNvPicPr>
          <p:nvPr/>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266553" y="11755965"/>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790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03"/>
                                        </p:tgtEl>
                                        <p:attrNameLst>
                                          <p:attrName>style.visibility</p:attrName>
                                        </p:attrNameLst>
                                      </p:cBhvr>
                                      <p:to>
                                        <p:strVal val="visible"/>
                                      </p:to>
                                    </p:set>
                                    <p:animEffect transition="in" filter="barn(inVertical)">
                                      <p:cBhvr>
                                        <p:cTn id="12" dur="500"/>
                                        <p:tgtEl>
                                          <p:spTgt spid="72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3" grpId="0"/>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395862" y="2826995"/>
            <a:ext cx="22325581" cy="5575942"/>
            <a:chOff x="1076414" y="4334859"/>
            <a:chExt cx="22325581" cy="3568169"/>
          </a:xfrm>
          <a:solidFill>
            <a:schemeClr val="accent2">
              <a:lumMod val="20000"/>
              <a:lumOff val="80000"/>
            </a:schemeClr>
          </a:solidFill>
        </p:grpSpPr>
        <p:sp>
          <p:nvSpPr>
            <p:cNvPr id="39" name="Rounded Rectangle 38"/>
            <p:cNvSpPr/>
            <p:nvPr/>
          </p:nvSpPr>
          <p:spPr>
            <a:xfrm>
              <a:off x="1533269" y="4671091"/>
              <a:ext cx="21868726" cy="3231937"/>
            </a:xfrm>
            <a:prstGeom prst="roundRect">
              <a:avLst>
                <a:gd name="adj" fmla="val 4110"/>
              </a:avLst>
            </a:prstGeom>
            <a:grp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nvGrpSpPr>
            <p:cNvPr id="23" name="Group 65"/>
            <p:cNvGrpSpPr/>
            <p:nvPr/>
          </p:nvGrpSpPr>
          <p:grpSpPr>
            <a:xfrm>
              <a:off x="1076414" y="4334859"/>
              <a:ext cx="4411573" cy="824978"/>
              <a:chOff x="166396" y="8712046"/>
              <a:chExt cx="4411573" cy="824978"/>
            </a:xfrm>
            <a:grpFill/>
          </p:grpSpPr>
          <p:sp>
            <p:nvSpPr>
              <p:cNvPr id="24"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a:grpFill/>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grpSp>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TẮC CỘNG</a:t>
              </a:r>
            </a:p>
          </p:txBody>
        </p:sp>
      </p:grpSp>
      <p:sp>
        <p:nvSpPr>
          <p:cNvPr id="5" name="Rectangle 3">
            <a:extLst>
              <a:ext uri="{FF2B5EF4-FFF2-40B4-BE49-F238E27FC236}">
                <a16:creationId xmlns:a16="http://schemas.microsoft.com/office/drawing/2014/main" id="{EC4F5FC3-645C-43D7-B789-458AF671A0C6}"/>
              </a:ext>
            </a:extLst>
          </p:cNvPr>
          <p:cNvSpPr>
            <a:spLocks noChangeArrowheads="1"/>
          </p:cNvSpPr>
          <p:nvPr/>
        </p:nvSpPr>
        <p:spPr bwMode="auto">
          <a:xfrm>
            <a:off x="11558653" y="463406"/>
            <a:ext cx="126669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9B35FD89-A42B-4865-AED0-0868C6547C75}"/>
              </a:ext>
            </a:extLst>
          </p:cNvPr>
          <p:cNvSpPr>
            <a:spLocks noChangeArrowheads="1"/>
          </p:cNvSpPr>
          <p:nvPr/>
        </p:nvSpPr>
        <p:spPr bwMode="auto">
          <a:xfrm>
            <a:off x="916391" y="3863150"/>
            <a:ext cx="2173580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bởi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Nếu</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nhất</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thứ</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cả</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hành</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khác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nhau</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đôi</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một</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công</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việc</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đó</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66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có</a:t>
            </a:r>
            <a:r>
              <a:rPr kumimoji="0" lang="en-US" altLang="en-US" sz="6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6600" b="1"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5B397DC0-AECD-4160-87B1-44D20D374E77}"/>
              </a:ext>
            </a:extLst>
          </p:cNvPr>
          <p:cNvGraphicFramePr>
            <a:graphicFrameLocks noChangeAspect="1"/>
          </p:cNvGraphicFramePr>
          <p:nvPr>
            <p:extLst>
              <p:ext uri="{D42A27DB-BD31-4B8C-83A1-F6EECF244321}">
                <p14:modId xmlns:p14="http://schemas.microsoft.com/office/powerpoint/2010/main" val="3928193135"/>
              </p:ext>
            </p:extLst>
          </p:nvPr>
        </p:nvGraphicFramePr>
        <p:xfrm>
          <a:off x="2419738" y="5053149"/>
          <a:ext cx="371475" cy="152400"/>
        </p:xfrm>
        <a:graphic>
          <a:graphicData uri="http://schemas.openxmlformats.org/presentationml/2006/ole">
            <mc:AlternateContent xmlns:mc="http://schemas.openxmlformats.org/markup-compatibility/2006">
              <mc:Choice xmlns:v="urn:schemas-microsoft-com:vml" Requires="v">
                <p:oleObj spid="_x0000_s2083" name="Equation" r:id="rId4" imgW="368140" imgH="152334" progId="Equation.DSMT4">
                  <p:embed/>
                </p:oleObj>
              </mc:Choice>
              <mc:Fallback>
                <p:oleObj name="Equation" r:id="rId4" imgW="368140" imgH="152334"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738" y="5053149"/>
                        <a:ext cx="371475" cy="15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10">
            <a:extLst>
              <a:ext uri="{FF2B5EF4-FFF2-40B4-BE49-F238E27FC236}">
                <a16:creationId xmlns:a16="http://schemas.microsoft.com/office/drawing/2014/main" id="{C7987935-807A-432A-BE69-EF326F5FFD92}"/>
              </a:ext>
            </a:extLst>
          </p:cNvPr>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12736EF6-811B-4CEB-A2E3-71F1DBEF8FD4}"/>
              </a:ext>
            </a:extLst>
          </p:cNvPr>
          <p:cNvGraphicFramePr>
            <a:graphicFrameLocks noChangeAspect="1"/>
          </p:cNvGraphicFramePr>
          <p:nvPr>
            <p:extLst>
              <p:ext uri="{D42A27DB-BD31-4B8C-83A1-F6EECF244321}">
                <p14:modId xmlns:p14="http://schemas.microsoft.com/office/powerpoint/2010/main" val="268079364"/>
              </p:ext>
            </p:extLst>
          </p:nvPr>
        </p:nvGraphicFramePr>
        <p:xfrm>
          <a:off x="1161585" y="9457196"/>
          <a:ext cx="21349022" cy="3423900"/>
        </p:xfrm>
        <a:graphic>
          <a:graphicData uri="http://schemas.openxmlformats.org/presentationml/2006/ole">
            <mc:AlternateContent xmlns:mc="http://schemas.openxmlformats.org/markup-compatibility/2006">
              <mc:Choice xmlns:v="urn:schemas-microsoft-com:vml" Requires="v">
                <p:oleObj spid="_x0000_s2084" name="Bitmap Image" r:id="rId6" imgW="6857143" imgH="1095528" progId="Paint.Picture">
                  <p:embed/>
                </p:oleObj>
              </mc:Choice>
              <mc:Fallback>
                <p:oleObj name="Bitmap Image" r:id="rId6" imgW="6857143" imgH="1095528" progId="Paint.Picture">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1585" y="9457196"/>
                        <a:ext cx="21349022" cy="3423900"/>
                      </a:xfrm>
                      <a:prstGeom prst="rect">
                        <a:avLst/>
                      </a:prstGeom>
                      <a:noFill/>
                    </p:spPr>
                  </p:pic>
                </p:oleObj>
              </mc:Fallback>
            </mc:AlternateContent>
          </a:graphicData>
        </a:graphic>
      </p:graphicFrame>
    </p:spTree>
    <p:extLst>
      <p:ext uri="{BB962C8B-B14F-4D97-AF65-F5344CB8AC3E}">
        <p14:creationId xmlns:p14="http://schemas.microsoft.com/office/powerpoint/2010/main" val="3318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3161890"/>
            <a:ext cx="22338016" cy="2532302"/>
            <a:chOff x="721799" y="1603075"/>
            <a:chExt cx="22338016" cy="2532302"/>
          </a:xfrm>
        </p:grpSpPr>
        <p:grpSp>
          <p:nvGrpSpPr>
            <p:cNvPr id="52" name="Group 54"/>
            <p:cNvGrpSpPr/>
            <p:nvPr/>
          </p:nvGrpSpPr>
          <p:grpSpPr>
            <a:xfrm>
              <a:off x="721799" y="1603075"/>
              <a:ext cx="22106109" cy="2532302"/>
              <a:chOff x="1268078" y="3405486"/>
              <a:chExt cx="22106109" cy="2532302"/>
            </a:xfrm>
          </p:grpSpPr>
          <p:sp>
            <p:nvSpPr>
              <p:cNvPr id="54" name="Rounded Rectangle 53"/>
              <p:cNvSpPr/>
              <p:nvPr/>
            </p:nvSpPr>
            <p:spPr>
              <a:xfrm>
                <a:off x="1483880" y="3579402"/>
                <a:ext cx="21890307" cy="235838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343539" cy="940513"/>
                <a:chOff x="1311958" y="3405486"/>
                <a:chExt cx="3343539"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2404826"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a:t>
                  </a:r>
                  <a:r>
                    <a:rPr lang="en-US" sz="4600" b="1" dirty="0">
                      <a:solidFill>
                        <a:schemeClr val="bg1"/>
                      </a:solidFill>
                      <a:latin typeface="Tahoma" pitchFamily="34" charset="0"/>
                      <a:ea typeface="Tahoma" pitchFamily="34" charset="0"/>
                      <a:cs typeface="Tahoma" pitchFamily="34" charset="0"/>
                    </a:rPr>
                    <a:t> 1</a:t>
                  </a:r>
                  <a:r>
                    <a:rPr lang="vi-VN" sz="4600" b="1" dirty="0">
                      <a:solidFill>
                        <a:schemeClr val="bg1"/>
                      </a:solidFill>
                      <a:latin typeface="Tahoma" pitchFamily="34" charset="0"/>
                      <a:ea typeface="Tahoma" pitchFamily="34" charset="0"/>
                      <a:cs typeface="Tahoma" pitchFamily="34" charset="0"/>
                    </a:rPr>
                    <a:t>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082704" y="1793985"/>
              <a:ext cx="18977111" cy="1446550"/>
            </a:xfrm>
            <a:prstGeom prst="rect">
              <a:avLst/>
            </a:prstGeom>
            <a:noFill/>
          </p:spPr>
          <p:txBody>
            <a:bodyPr wrap="square" rtlCol="0">
              <a:spAutoFit/>
            </a:bodyPr>
            <a:lstStyle/>
            <a:p>
              <a:r>
                <a:rPr lang="pt-BR" sz="4400" b="1" dirty="0"/>
                <a:t>Bạn Phương  có 7 quyển sách Tiếng Anh và 8 quyển sách Văn học, các quyển sách là khác nhau. Hỏi bạn Phương có bao nhiêu cách chọn một quyển sách để đọc?</a:t>
              </a:r>
              <a:endParaRPr lang="en-US" sz="4400" b="1" dirty="0"/>
            </a:p>
          </p:txBody>
        </p:sp>
      </p:grpSp>
      <p:sp>
        <p:nvSpPr>
          <p:cNvPr id="88" name="TextBox 87"/>
          <p:cNvSpPr txBox="1"/>
          <p:nvPr/>
        </p:nvSpPr>
        <p:spPr>
          <a:xfrm>
            <a:off x="2167029" y="6118732"/>
            <a:ext cx="20347034" cy="830997"/>
          </a:xfrm>
          <a:prstGeom prst="rect">
            <a:avLst/>
          </a:prstGeom>
          <a:noFill/>
        </p:spPr>
        <p:txBody>
          <a:bodyPr wrap="square" rtlCol="0">
            <a:spAutoFit/>
          </a:bodyPr>
          <a:lstStyle/>
          <a:p>
            <a:r>
              <a:rPr lang="en-US" sz="4800" b="1" dirty="0" err="1"/>
              <a:t>Việc</a:t>
            </a:r>
            <a:r>
              <a:rPr lang="en-US" sz="4800" b="1" dirty="0"/>
              <a:t> </a:t>
            </a:r>
            <a:r>
              <a:rPr lang="en-US" sz="4800" b="1" dirty="0" err="1"/>
              <a:t>chọn</a:t>
            </a:r>
            <a:r>
              <a:rPr lang="en-US" sz="4800" b="1" dirty="0"/>
              <a:t> </a:t>
            </a:r>
            <a:r>
              <a:rPr lang="en-US" sz="4800" b="1" dirty="0" err="1"/>
              <a:t>một</a:t>
            </a:r>
            <a:r>
              <a:rPr lang="en-US" sz="4800" b="1" dirty="0"/>
              <a:t> </a:t>
            </a:r>
            <a:r>
              <a:rPr lang="en-US" sz="4800" b="1" dirty="0" err="1"/>
              <a:t>quyển</a:t>
            </a:r>
            <a:r>
              <a:rPr lang="en-US" sz="4800" b="1" dirty="0"/>
              <a:t> </a:t>
            </a:r>
            <a:r>
              <a:rPr lang="en-US" sz="4800" b="1" dirty="0" err="1"/>
              <a:t>sách</a:t>
            </a:r>
            <a:r>
              <a:rPr lang="en-US" sz="4800" b="1" dirty="0"/>
              <a:t> </a:t>
            </a:r>
            <a:r>
              <a:rPr lang="en-US" sz="4800" b="1" dirty="0" err="1"/>
              <a:t>để</a:t>
            </a:r>
            <a:r>
              <a:rPr lang="en-US" sz="4800" b="1" dirty="0"/>
              <a:t> </a:t>
            </a:r>
            <a:r>
              <a:rPr lang="en-US" sz="4800" b="1" dirty="0" err="1"/>
              <a:t>đọc</a:t>
            </a:r>
            <a:r>
              <a:rPr lang="en-US" sz="4800" b="1" dirty="0"/>
              <a:t> </a:t>
            </a:r>
            <a:r>
              <a:rPr lang="en-US" sz="4800" b="1" dirty="0" err="1"/>
              <a:t>là</a:t>
            </a:r>
            <a:r>
              <a:rPr lang="en-US" sz="4800" b="1" dirty="0"/>
              <a:t> </a:t>
            </a:r>
            <a:r>
              <a:rPr lang="en-US" sz="4800" b="1" dirty="0" err="1"/>
              <a:t>thực</a:t>
            </a:r>
            <a:r>
              <a:rPr lang="en-US" sz="4800" b="1" dirty="0"/>
              <a:t> </a:t>
            </a:r>
            <a:r>
              <a:rPr lang="en-US" sz="4800" b="1" dirty="0" err="1"/>
              <a:t>hiện</a:t>
            </a:r>
            <a:r>
              <a:rPr lang="en-US" sz="4800" b="1" dirty="0"/>
              <a:t> </a:t>
            </a:r>
            <a:r>
              <a:rPr lang="en-US" sz="4800" b="1" dirty="0" err="1"/>
              <a:t>một</a:t>
            </a:r>
            <a:r>
              <a:rPr lang="en-US" sz="4800" b="1" dirty="0"/>
              <a:t> </a:t>
            </a:r>
            <a:r>
              <a:rPr lang="en-US" sz="4800" b="1" dirty="0" err="1"/>
              <a:t>trong</a:t>
            </a:r>
            <a:r>
              <a:rPr lang="en-US" sz="4800" b="1" dirty="0"/>
              <a:t> </a:t>
            </a:r>
            <a:r>
              <a:rPr lang="en-US" sz="4800" b="1" dirty="0" err="1"/>
              <a:t>hai</a:t>
            </a:r>
            <a:r>
              <a:rPr lang="en-US" sz="4800" b="1" dirty="0"/>
              <a:t> </a:t>
            </a:r>
            <a:r>
              <a:rPr lang="en-US" sz="4800" b="1" dirty="0" err="1"/>
              <a:t>hành</a:t>
            </a:r>
            <a:r>
              <a:rPr lang="en-US" sz="4800" b="1" dirty="0"/>
              <a:t> </a:t>
            </a:r>
            <a:r>
              <a:rPr lang="en-US" sz="4800" b="1" dirty="0" err="1"/>
              <a:t>động</a:t>
            </a:r>
            <a:r>
              <a:rPr lang="en-US" sz="4800" b="1" dirty="0"/>
              <a:t> </a:t>
            </a:r>
            <a:r>
              <a:rPr lang="en-US" sz="4800" b="1" dirty="0" err="1"/>
              <a:t>sau</a:t>
            </a:r>
            <a:r>
              <a:rPr lang="en-US" sz="4800" b="1" dirty="0"/>
              <a:t>:</a:t>
            </a:r>
            <a:endParaRPr lang="vi-VN" sz="4800" b="1" dirty="0">
              <a:latin typeface="Tahoma" pitchFamily="34" charset="0"/>
              <a:ea typeface="Tahoma" pitchFamily="34" charset="0"/>
              <a:cs typeface="Tahoma" pitchFamily="34" charset="0"/>
            </a:endParaRPr>
          </a:p>
        </p:txBody>
      </p:sp>
      <p:sp>
        <p:nvSpPr>
          <p:cNvPr id="89" name="TextBox 88"/>
          <p:cNvSpPr txBox="1"/>
          <p:nvPr/>
        </p:nvSpPr>
        <p:spPr>
          <a:xfrm>
            <a:off x="2167029" y="7276820"/>
            <a:ext cx="20347034" cy="830997"/>
          </a:xfrm>
          <a:prstGeom prst="rect">
            <a:avLst/>
          </a:prstGeom>
          <a:noFill/>
        </p:spPr>
        <p:txBody>
          <a:bodyPr wrap="square" rtlCol="0">
            <a:spAutoFit/>
          </a:bodyPr>
          <a:lstStyle/>
          <a:p>
            <a:r>
              <a:rPr lang="en-US" sz="4800" b="1" dirty="0"/>
              <a:t>+ </a:t>
            </a:r>
            <a:r>
              <a:rPr lang="en-US" sz="4800" b="1" dirty="0" err="1"/>
              <a:t>Chọn</a:t>
            </a:r>
            <a:r>
              <a:rPr lang="en-US" sz="4800" b="1" dirty="0"/>
              <a:t> </a:t>
            </a:r>
            <a:r>
              <a:rPr lang="en-US" sz="4800" b="1" dirty="0" err="1"/>
              <a:t>một</a:t>
            </a:r>
            <a:r>
              <a:rPr lang="en-US" sz="4800" b="1" dirty="0"/>
              <a:t> </a:t>
            </a:r>
            <a:r>
              <a:rPr lang="en-US" sz="4800" b="1" dirty="0" err="1"/>
              <a:t>quyển</a:t>
            </a:r>
            <a:r>
              <a:rPr lang="en-US" sz="4800" b="1" dirty="0"/>
              <a:t> </a:t>
            </a:r>
            <a:r>
              <a:rPr lang="en-US" sz="4800" b="1" dirty="0" err="1"/>
              <a:t>sách</a:t>
            </a:r>
            <a:r>
              <a:rPr lang="en-US" sz="4800" b="1" dirty="0"/>
              <a:t> </a:t>
            </a:r>
            <a:r>
              <a:rPr lang="en-US" sz="4800" b="1" dirty="0" err="1"/>
              <a:t>Tiếng</a:t>
            </a:r>
            <a:r>
              <a:rPr lang="en-US" sz="4800" b="1" dirty="0"/>
              <a:t> Anh:  </a:t>
            </a:r>
            <a:r>
              <a:rPr lang="en-US" sz="4800" b="1" dirty="0" err="1"/>
              <a:t>có</a:t>
            </a:r>
            <a:r>
              <a:rPr lang="en-US" sz="4800" b="1" dirty="0"/>
              <a:t> 7 </a:t>
            </a:r>
            <a:r>
              <a:rPr lang="en-US" sz="4800" b="1" dirty="0" err="1"/>
              <a:t>cách</a:t>
            </a:r>
            <a:r>
              <a:rPr lang="en-US" sz="4800" b="1" dirty="0"/>
              <a:t> </a:t>
            </a:r>
            <a:r>
              <a:rPr lang="en-US" sz="4800" b="1" dirty="0" err="1"/>
              <a:t>chọn</a:t>
            </a:r>
            <a:r>
              <a:rPr lang="en-US" sz="4800" b="1" dirty="0"/>
              <a:t>.</a:t>
            </a:r>
          </a:p>
        </p:txBody>
      </p:sp>
      <p:sp>
        <p:nvSpPr>
          <p:cNvPr id="90" name="TextBox 89"/>
          <p:cNvSpPr txBox="1"/>
          <p:nvPr/>
        </p:nvSpPr>
        <p:spPr>
          <a:xfrm>
            <a:off x="2167029" y="8488373"/>
            <a:ext cx="20347034" cy="830997"/>
          </a:xfrm>
          <a:prstGeom prst="rect">
            <a:avLst/>
          </a:prstGeom>
          <a:noFill/>
        </p:spPr>
        <p:txBody>
          <a:bodyPr wrap="square" rtlCol="0">
            <a:spAutoFit/>
          </a:bodyPr>
          <a:lstStyle/>
          <a:p>
            <a:r>
              <a:rPr lang="en-US" sz="4800" b="1" dirty="0"/>
              <a:t>+ </a:t>
            </a:r>
            <a:r>
              <a:rPr lang="en-US" sz="4800" b="1" dirty="0" err="1"/>
              <a:t>Chọn</a:t>
            </a:r>
            <a:r>
              <a:rPr lang="en-US" sz="4800" b="1" dirty="0"/>
              <a:t> </a:t>
            </a:r>
            <a:r>
              <a:rPr lang="en-US" sz="4800" b="1" dirty="0" err="1"/>
              <a:t>một</a:t>
            </a:r>
            <a:r>
              <a:rPr lang="en-US" sz="4800" b="1" dirty="0"/>
              <a:t> </a:t>
            </a:r>
            <a:r>
              <a:rPr lang="en-US" sz="4800" b="1" dirty="0" err="1"/>
              <a:t>quyển</a:t>
            </a:r>
            <a:r>
              <a:rPr lang="en-US" sz="4800" b="1" dirty="0"/>
              <a:t> </a:t>
            </a:r>
            <a:r>
              <a:rPr lang="en-US" sz="4800" b="1" dirty="0" err="1"/>
              <a:t>sách</a:t>
            </a:r>
            <a:r>
              <a:rPr lang="en-US" sz="4800" b="1" dirty="0"/>
              <a:t> </a:t>
            </a:r>
            <a:r>
              <a:rPr lang="en-US" sz="4800" b="1" dirty="0" err="1"/>
              <a:t>Văn</a:t>
            </a:r>
            <a:r>
              <a:rPr lang="en-US" sz="4800" b="1" dirty="0"/>
              <a:t> </a:t>
            </a:r>
            <a:r>
              <a:rPr lang="en-US" sz="4800" b="1" dirty="0" err="1"/>
              <a:t>học</a:t>
            </a:r>
            <a:r>
              <a:rPr lang="en-US" sz="4800" b="1" dirty="0"/>
              <a:t>:  </a:t>
            </a:r>
            <a:r>
              <a:rPr lang="en-US" sz="4800" b="1" dirty="0" err="1"/>
              <a:t>có</a:t>
            </a:r>
            <a:r>
              <a:rPr lang="en-US" sz="4800" b="1" dirty="0"/>
              <a:t> 8 </a:t>
            </a:r>
            <a:r>
              <a:rPr lang="en-US" sz="4800" b="1" dirty="0" err="1"/>
              <a:t>cách</a:t>
            </a:r>
            <a:r>
              <a:rPr lang="en-US" sz="4800" b="1" dirty="0"/>
              <a:t> </a:t>
            </a:r>
            <a:r>
              <a:rPr lang="en-US" sz="4800" b="1" dirty="0" err="1"/>
              <a:t>chọn</a:t>
            </a:r>
            <a:r>
              <a:rPr lang="en-US" sz="4800" b="1" dirty="0"/>
              <a:t>.</a:t>
            </a:r>
          </a:p>
        </p:txBody>
      </p:sp>
      <p:sp>
        <p:nvSpPr>
          <p:cNvPr id="94" name="TextBox 93">
            <a:extLst>
              <a:ext uri="{FF2B5EF4-FFF2-40B4-BE49-F238E27FC236}">
                <a16:creationId xmlns:a16="http://schemas.microsoft.com/office/drawing/2014/main" id="{24F6EA51-404D-4B80-B891-26C27B3F1FB7}"/>
              </a:ext>
            </a:extLst>
          </p:cNvPr>
          <p:cNvSpPr txBox="1"/>
          <p:nvPr/>
        </p:nvSpPr>
        <p:spPr>
          <a:xfrm>
            <a:off x="2167029" y="9447969"/>
            <a:ext cx="20347034" cy="830997"/>
          </a:xfrm>
          <a:prstGeom prst="rect">
            <a:avLst/>
          </a:prstGeom>
          <a:noFill/>
        </p:spPr>
        <p:txBody>
          <a:bodyPr wrap="square" rtlCol="0">
            <a:spAutoFit/>
          </a:bodyPr>
          <a:lstStyle/>
          <a:p>
            <a:r>
              <a:rPr lang="en-US" sz="4800" b="1" dirty="0" err="1"/>
              <a:t>Vậy</a:t>
            </a:r>
            <a:r>
              <a:rPr lang="en-US" sz="4800" b="1" dirty="0"/>
              <a:t> có 7 + 8 = 15 </a:t>
            </a:r>
            <a:r>
              <a:rPr lang="en-US" sz="4800" b="1" dirty="0" err="1"/>
              <a:t>cách</a:t>
            </a:r>
            <a:r>
              <a:rPr lang="en-US" sz="4800" b="1" dirty="0"/>
              <a:t> </a:t>
            </a:r>
            <a:r>
              <a:rPr lang="en-US" sz="4800" b="1" dirty="0" err="1"/>
              <a:t>chọn</a:t>
            </a:r>
            <a:r>
              <a:rPr lang="en-US" sz="4800" b="1" dirty="0"/>
              <a:t> </a:t>
            </a:r>
            <a:r>
              <a:rPr lang="en-US" sz="4800" b="1" dirty="0" err="1"/>
              <a:t>một</a:t>
            </a:r>
            <a:r>
              <a:rPr lang="en-US" sz="4800" b="1" dirty="0"/>
              <a:t> </a:t>
            </a:r>
            <a:r>
              <a:rPr lang="en-US" sz="4800" b="1" dirty="0" err="1"/>
              <a:t>quyển</a:t>
            </a:r>
            <a:r>
              <a:rPr lang="en-US" sz="4800" b="1" dirty="0"/>
              <a:t> </a:t>
            </a:r>
            <a:r>
              <a:rPr lang="en-US" sz="4800" b="1" dirty="0" err="1"/>
              <a:t>sách</a:t>
            </a:r>
            <a:r>
              <a:rPr lang="en-US" sz="4800" b="1" dirty="0"/>
              <a:t> </a:t>
            </a:r>
            <a:r>
              <a:rPr lang="en-US" sz="4800" b="1" dirty="0" err="1"/>
              <a:t>đê</a:t>
            </a:r>
            <a:r>
              <a:rPr lang="en-US" sz="4800" b="1" dirty="0"/>
              <a:t>̉ </a:t>
            </a:r>
            <a:r>
              <a:rPr lang="en-US" sz="4800" b="1" dirty="0" err="1"/>
              <a:t>đọc</a:t>
            </a:r>
            <a:r>
              <a:rPr lang="en-US" sz="4800" b="1" dirty="0"/>
              <a:t>.</a:t>
            </a:r>
          </a:p>
        </p:txBody>
      </p:sp>
    </p:spTree>
    <p:extLst>
      <p:ext uri="{BB962C8B-B14F-4D97-AF65-F5344CB8AC3E}">
        <p14:creationId xmlns:p14="http://schemas.microsoft.com/office/powerpoint/2010/main" val="88727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arn(inVertic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arn(inVertical)">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a:off x="247742" y="1960892"/>
            <a:ext cx="19202401" cy="830997"/>
            <a:chOff x="168274" y="1892299"/>
            <a:chExt cx="19202401" cy="830995"/>
          </a:xfrm>
        </p:grpSpPr>
        <p:sp>
          <p:nvSpPr>
            <p:cNvPr id="42" name="Rounded Rectangle 41"/>
            <p:cNvSpPr/>
            <p:nvPr/>
          </p:nvSpPr>
          <p:spPr>
            <a:xfrm>
              <a:off x="168274" y="1905000"/>
              <a:ext cx="1905001"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1082675" y="1913523"/>
              <a:ext cx="450764" cy="754051"/>
            </a:xfrm>
            <a:prstGeom prst="rect">
              <a:avLst/>
            </a:prstGeom>
            <a:noFill/>
          </p:spPr>
          <p:txBody>
            <a:bodyPr wrap="none" rtlCol="0">
              <a:spAutoFit/>
            </a:bodyPr>
            <a:lstStyle/>
            <a:p>
              <a:r>
                <a:rPr lang="en-US" b="1">
                  <a:solidFill>
                    <a:schemeClr val="bg1"/>
                  </a:solidFill>
                  <a:latin typeface="Tahoma" pitchFamily="34" charset="0"/>
                  <a:ea typeface="Tahoma" pitchFamily="34" charset="0"/>
                  <a:cs typeface="Tahoma" pitchFamily="34" charset="0"/>
                </a:rPr>
                <a:t>I</a:t>
              </a:r>
            </a:p>
          </p:txBody>
        </p:sp>
        <p:sp>
          <p:nvSpPr>
            <p:cNvPr id="50" name="TextBox 49"/>
            <p:cNvSpPr txBox="1"/>
            <p:nvPr/>
          </p:nvSpPr>
          <p:spPr>
            <a:xfrm>
              <a:off x="2087561" y="1892299"/>
              <a:ext cx="17283114" cy="830995"/>
            </a:xfrm>
            <a:prstGeom prst="rect">
              <a:avLst/>
            </a:prstGeom>
            <a:noFill/>
          </p:spPr>
          <p:txBody>
            <a:bodyPr wrap="square" rtlCol="0">
              <a:spAutoFit/>
            </a:bodyPr>
            <a:lstStyle/>
            <a:p>
              <a:r>
                <a:rPr lang="en-US" sz="4800" b="1" dirty="0">
                  <a:solidFill>
                    <a:srgbClr val="145F82"/>
                  </a:solidFill>
                  <a:latin typeface="Tahoma" pitchFamily="34" charset="0"/>
                  <a:ea typeface="Tahoma" pitchFamily="34" charset="0"/>
                  <a:cs typeface="Tahoma" pitchFamily="34" charset="0"/>
                </a:rPr>
                <a:t>QUY TẮC CỘNG</a:t>
              </a:r>
            </a:p>
          </p:txBody>
        </p:sp>
      </p:grpSp>
      <p:sp>
        <p:nvSpPr>
          <p:cNvPr id="5" name="Rectangle 3">
            <a:extLst>
              <a:ext uri="{FF2B5EF4-FFF2-40B4-BE49-F238E27FC236}">
                <a16:creationId xmlns:a16="http://schemas.microsoft.com/office/drawing/2014/main" id="{EC4F5FC3-645C-43D7-B789-458AF671A0C6}"/>
              </a:ext>
            </a:extLst>
          </p:cNvPr>
          <p:cNvSpPr>
            <a:spLocks noChangeArrowheads="1"/>
          </p:cNvSpPr>
          <p:nvPr/>
        </p:nvSpPr>
        <p:spPr bwMode="auto">
          <a:xfrm>
            <a:off x="11558653" y="463406"/>
            <a:ext cx="1266693"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hàn</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13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Object 6">
            <a:extLst>
              <a:ext uri="{FF2B5EF4-FFF2-40B4-BE49-F238E27FC236}">
                <a16:creationId xmlns:a16="http://schemas.microsoft.com/office/drawing/2014/main" id="{5B397DC0-AECD-4160-87B1-44D20D374E77}"/>
              </a:ext>
            </a:extLst>
          </p:cNvPr>
          <p:cNvGraphicFramePr>
            <a:graphicFrameLocks noChangeAspect="1"/>
          </p:cNvGraphicFramePr>
          <p:nvPr>
            <p:extLst>
              <p:ext uri="{D42A27DB-BD31-4B8C-83A1-F6EECF244321}">
                <p14:modId xmlns:p14="http://schemas.microsoft.com/office/powerpoint/2010/main" val="819662027"/>
              </p:ext>
            </p:extLst>
          </p:nvPr>
        </p:nvGraphicFramePr>
        <p:xfrm>
          <a:off x="2419738" y="5053149"/>
          <a:ext cx="2838062" cy="152400"/>
        </p:xfrm>
        <a:graphic>
          <a:graphicData uri="http://schemas.openxmlformats.org/presentationml/2006/ole">
            <mc:AlternateContent xmlns:mc="http://schemas.openxmlformats.org/markup-compatibility/2006">
              <mc:Choice xmlns:v="urn:schemas-microsoft-com:vml" Requires="v">
                <p:oleObj spid="_x0000_s4160" name="Equation" r:id="rId4" imgW="368140" imgH="152334" progId="Equation.DSMT4">
                  <p:embed/>
                </p:oleObj>
              </mc:Choice>
              <mc:Fallback>
                <p:oleObj name="Equation" r:id="rId4" imgW="368140" imgH="152334" progId="Equation.DSMT4">
                  <p:embed/>
                  <p:pic>
                    <p:nvPicPr>
                      <p:cNvPr id="7" name="Object 6">
                        <a:extLst>
                          <a:ext uri="{FF2B5EF4-FFF2-40B4-BE49-F238E27FC236}">
                            <a16:creationId xmlns:a16="http://schemas.microsoft.com/office/drawing/2014/main" id="{5B397DC0-AECD-4160-87B1-44D20D374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9738" y="5053149"/>
                        <a:ext cx="2838062" cy="152400"/>
                      </a:xfrm>
                      <a:prstGeom prst="rect">
                        <a:avLst/>
                      </a:prstGeom>
                      <a:noFill/>
                    </p:spPr>
                  </p:pic>
                </p:oleObj>
              </mc:Fallback>
            </mc:AlternateContent>
          </a:graphicData>
        </a:graphic>
      </p:graphicFrame>
      <p:sp>
        <p:nvSpPr>
          <p:cNvPr id="46" name="TextBox 45">
            <a:extLst>
              <a:ext uri="{FF2B5EF4-FFF2-40B4-BE49-F238E27FC236}">
                <a16:creationId xmlns:a16="http://schemas.microsoft.com/office/drawing/2014/main" id="{A0FAE02B-38F6-4DDC-B259-326FA4D6AF61}"/>
              </a:ext>
            </a:extLst>
          </p:cNvPr>
          <p:cNvSpPr txBox="1"/>
          <p:nvPr/>
        </p:nvSpPr>
        <p:spPr>
          <a:xfrm>
            <a:off x="338521" y="2736169"/>
            <a:ext cx="23214206" cy="3400931"/>
          </a:xfrm>
          <a:prstGeom prst="rect">
            <a:avLst/>
          </a:prstGeom>
          <a:solidFill>
            <a:srgbClr val="FFCCFF"/>
          </a:solidFill>
        </p:spPr>
        <p:txBody>
          <a:bodyPr wrap="square" rtlCol="0">
            <a:spAutoFit/>
          </a:bodyPr>
          <a:lstStyle/>
          <a:p>
            <a:endParaRPr lang="en-US" b="1" dirty="0"/>
          </a:p>
          <a:p>
            <a:endParaRPr lang="en-US" b="1" dirty="0"/>
          </a:p>
          <a:p>
            <a:r>
              <a:rPr lang="en-US" b="1" dirty="0" err="1"/>
              <a:t>Một</a:t>
            </a:r>
            <a:r>
              <a:rPr lang="en-US" b="1" dirty="0"/>
              <a:t> </a:t>
            </a:r>
            <a:r>
              <a:rPr lang="en-US" b="1" dirty="0" err="1"/>
              <a:t>công</a:t>
            </a:r>
            <a:r>
              <a:rPr lang="en-US" b="1" dirty="0"/>
              <a:t> </a:t>
            </a:r>
            <a:r>
              <a:rPr lang="en-US" b="1" dirty="0" err="1"/>
              <a:t>việc</a:t>
            </a:r>
            <a:r>
              <a:rPr lang="en-US" b="1" dirty="0"/>
              <a:t> </a:t>
            </a:r>
            <a:r>
              <a:rPr lang="en-US" b="1" dirty="0" err="1"/>
              <a:t>được</a:t>
            </a:r>
            <a:r>
              <a:rPr lang="en-US" b="1" dirty="0"/>
              <a:t> </a:t>
            </a:r>
            <a:r>
              <a:rPr lang="en-US" b="1" dirty="0" err="1"/>
              <a:t>hoàn</a:t>
            </a:r>
            <a:r>
              <a:rPr lang="en-US" b="1" dirty="0"/>
              <a:t> </a:t>
            </a:r>
            <a:r>
              <a:rPr lang="en-US" b="1" dirty="0" err="1"/>
              <a:t>thành</a:t>
            </a:r>
            <a:r>
              <a:rPr lang="en-US" b="1" dirty="0"/>
              <a:t> </a:t>
            </a:r>
            <a:r>
              <a:rPr lang="en-US" b="1" dirty="0" err="1"/>
              <a:t>bởi</a:t>
            </a:r>
            <a:r>
              <a:rPr lang="en-US" b="1" dirty="0"/>
              <a:t> </a:t>
            </a:r>
            <a:r>
              <a:rPr lang="en-US" b="1" dirty="0" err="1"/>
              <a:t>một</a:t>
            </a:r>
            <a:r>
              <a:rPr lang="en-US" b="1" dirty="0"/>
              <a:t> </a:t>
            </a:r>
            <a:r>
              <a:rPr lang="en-US" b="1" dirty="0" err="1"/>
              <a:t>trong</a:t>
            </a:r>
            <a:r>
              <a:rPr lang="en-US" b="1" dirty="0"/>
              <a:t> </a:t>
            </a:r>
            <a:r>
              <a:rPr lang="en-US" b="1" dirty="0" err="1"/>
              <a:t>ba</a:t>
            </a:r>
            <a:r>
              <a:rPr lang="en-US" b="1" dirty="0"/>
              <a:t> </a:t>
            </a:r>
            <a:r>
              <a:rPr lang="en-US" b="1" dirty="0" err="1"/>
              <a:t>hành</a:t>
            </a:r>
            <a:r>
              <a:rPr lang="en-US" b="1" dirty="0"/>
              <a:t> </a:t>
            </a:r>
            <a:r>
              <a:rPr lang="en-US" b="1" dirty="0" err="1"/>
              <a:t>động</a:t>
            </a:r>
            <a:r>
              <a:rPr lang="en-US" b="1" dirty="0"/>
              <a:t>. </a:t>
            </a:r>
            <a:r>
              <a:rPr lang="en-US" b="1" dirty="0" err="1"/>
              <a:t>Nếu</a:t>
            </a:r>
            <a:r>
              <a:rPr lang="en-US" b="1" dirty="0"/>
              <a:t> </a:t>
            </a:r>
            <a:r>
              <a:rPr lang="en-US" b="1" dirty="0" err="1"/>
              <a:t>hành</a:t>
            </a:r>
            <a:r>
              <a:rPr lang="en-US" b="1" dirty="0"/>
              <a:t> </a:t>
            </a:r>
            <a:r>
              <a:rPr lang="en-US" b="1" dirty="0" err="1"/>
              <a:t>động</a:t>
            </a:r>
            <a:r>
              <a:rPr lang="en-US" b="1" dirty="0"/>
              <a:t> </a:t>
            </a:r>
            <a:r>
              <a:rPr lang="en-US" b="1" dirty="0" err="1"/>
              <a:t>thứ</a:t>
            </a:r>
            <a:r>
              <a:rPr lang="en-US" b="1" dirty="0"/>
              <a:t> </a:t>
            </a:r>
            <a:r>
              <a:rPr lang="en-US" b="1" dirty="0" err="1"/>
              <a:t>nhất</a:t>
            </a:r>
            <a:r>
              <a:rPr lang="en-US" b="1" dirty="0"/>
              <a:t> </a:t>
            </a:r>
            <a:r>
              <a:rPr lang="en-US" b="1" dirty="0" err="1"/>
              <a:t>có</a:t>
            </a:r>
            <a:r>
              <a:rPr lang="en-US" b="1" dirty="0"/>
              <a:t> </a:t>
            </a:r>
            <a:r>
              <a:rPr lang="en-US" b="1" i="1" dirty="0"/>
              <a:t>m</a:t>
            </a:r>
            <a:r>
              <a:rPr lang="en-US" b="1" dirty="0"/>
              <a:t> </a:t>
            </a:r>
            <a:r>
              <a:rPr lang="en-US" b="1" dirty="0" err="1"/>
              <a:t>cách</a:t>
            </a:r>
            <a:r>
              <a:rPr lang="en-US" b="1" dirty="0"/>
              <a:t> </a:t>
            </a:r>
            <a:r>
              <a:rPr lang="en-US" b="1" dirty="0" err="1"/>
              <a:t>thực</a:t>
            </a:r>
            <a:r>
              <a:rPr lang="en-US" b="1" dirty="0"/>
              <a:t> </a:t>
            </a:r>
            <a:r>
              <a:rPr lang="en-US" b="1" dirty="0" err="1"/>
              <a:t>hiện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hai</a:t>
            </a:r>
            <a:r>
              <a:rPr lang="en-US" b="1" dirty="0"/>
              <a:t> có n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hành</a:t>
            </a:r>
            <a:r>
              <a:rPr lang="en-US" b="1" dirty="0"/>
              <a:t> </a:t>
            </a:r>
            <a:r>
              <a:rPr lang="en-US" b="1" dirty="0" err="1"/>
              <a:t>động</a:t>
            </a:r>
            <a:r>
              <a:rPr lang="en-US" b="1" dirty="0"/>
              <a:t> </a:t>
            </a:r>
            <a:r>
              <a:rPr lang="en-US" b="1" dirty="0" err="1"/>
              <a:t>thư</a:t>
            </a:r>
            <a:r>
              <a:rPr lang="en-US" b="1" dirty="0"/>
              <a:t>́ </a:t>
            </a:r>
            <a:r>
              <a:rPr lang="en-US" b="1" dirty="0" err="1"/>
              <a:t>ba</a:t>
            </a:r>
            <a:r>
              <a:rPr lang="en-US" b="1" dirty="0"/>
              <a:t> có p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các</a:t>
            </a:r>
            <a:r>
              <a:rPr lang="en-US" b="1" dirty="0"/>
              <a:t> </a:t>
            </a:r>
            <a:r>
              <a:rPr lang="en-US" b="1" dirty="0" err="1"/>
              <a:t>cách</a:t>
            </a:r>
            <a:r>
              <a:rPr lang="en-US" b="1" dirty="0"/>
              <a:t> </a:t>
            </a:r>
            <a:r>
              <a:rPr lang="en-US" b="1" dirty="0" err="1"/>
              <a:t>thực</a:t>
            </a:r>
            <a:r>
              <a:rPr lang="en-US" b="1" dirty="0"/>
              <a:t> </a:t>
            </a:r>
            <a:r>
              <a:rPr lang="en-US" b="1" dirty="0" err="1"/>
              <a:t>hiện</a:t>
            </a:r>
            <a:r>
              <a:rPr lang="en-US" b="1" dirty="0"/>
              <a:t> </a:t>
            </a:r>
            <a:r>
              <a:rPr lang="en-US" b="1" dirty="0" err="1"/>
              <a:t>của</a:t>
            </a:r>
            <a:r>
              <a:rPr lang="en-US" b="1" dirty="0"/>
              <a:t> </a:t>
            </a:r>
            <a:r>
              <a:rPr lang="en-US" b="1" dirty="0" err="1"/>
              <a:t>ba</a:t>
            </a:r>
            <a:r>
              <a:rPr lang="en-US" b="1" dirty="0"/>
              <a:t> </a:t>
            </a:r>
            <a:r>
              <a:rPr lang="en-US" b="1" dirty="0" err="1"/>
              <a:t>hành</a:t>
            </a:r>
            <a:r>
              <a:rPr lang="en-US" b="1" dirty="0"/>
              <a:t> </a:t>
            </a:r>
            <a:r>
              <a:rPr lang="en-US" b="1" dirty="0" err="1"/>
              <a:t>động</a:t>
            </a:r>
            <a:r>
              <a:rPr lang="en-US" b="1" dirty="0"/>
              <a:t> là </a:t>
            </a:r>
            <a:r>
              <a:rPr lang="en-US" b="1" dirty="0" err="1"/>
              <a:t>khác</a:t>
            </a:r>
            <a:r>
              <a:rPr lang="en-US" b="1" dirty="0"/>
              <a:t> </a:t>
            </a:r>
            <a:r>
              <a:rPr lang="en-US" b="1" dirty="0" err="1"/>
              <a:t>nhau</a:t>
            </a:r>
            <a:r>
              <a:rPr lang="en-US" b="1" dirty="0"/>
              <a:t> </a:t>
            </a:r>
            <a:r>
              <a:rPr lang="en-US" b="1" dirty="0" err="1"/>
              <a:t>đôi</a:t>
            </a:r>
            <a:r>
              <a:rPr lang="en-US" b="1" dirty="0"/>
              <a:t> </a:t>
            </a:r>
            <a:r>
              <a:rPr lang="en-US" b="1" dirty="0" err="1"/>
              <a:t>một</a:t>
            </a:r>
            <a:r>
              <a:rPr lang="en-US" b="1" dirty="0"/>
              <a:t>) </a:t>
            </a:r>
            <a:r>
              <a:rPr lang="en-US" b="1" dirty="0" err="1"/>
              <a:t>thi</a:t>
            </a:r>
            <a:r>
              <a:rPr lang="en-US" b="1" dirty="0"/>
              <a:t>̀ </a:t>
            </a:r>
            <a:r>
              <a:rPr lang="en-US" b="1" dirty="0" err="1"/>
              <a:t>công</a:t>
            </a:r>
            <a:r>
              <a:rPr lang="en-US" b="1" dirty="0"/>
              <a:t> </a:t>
            </a:r>
            <a:r>
              <a:rPr lang="en-US" b="1" dirty="0" err="1"/>
              <a:t>việcj</a:t>
            </a:r>
            <a:r>
              <a:rPr lang="en-US" b="1" dirty="0"/>
              <a:t> </a:t>
            </a:r>
            <a:r>
              <a:rPr lang="en-US" b="1" dirty="0" err="1"/>
              <a:t>đo</a:t>
            </a:r>
            <a:r>
              <a:rPr lang="en-US" b="1" dirty="0"/>
              <a:t>́ có </a:t>
            </a:r>
            <a:r>
              <a:rPr lang="en-US" b="1" dirty="0" err="1"/>
              <a:t>n+m+p</a:t>
            </a:r>
            <a:r>
              <a:rPr lang="en-US" b="1" dirty="0"/>
              <a:t> </a:t>
            </a:r>
            <a:r>
              <a:rPr lang="en-US" b="1" dirty="0" err="1"/>
              <a:t>cách</a:t>
            </a:r>
            <a:r>
              <a:rPr lang="en-US" b="1" dirty="0"/>
              <a:t> </a:t>
            </a:r>
            <a:r>
              <a:rPr lang="en-US" b="1" dirty="0" err="1"/>
              <a:t>hoàn</a:t>
            </a:r>
            <a:r>
              <a:rPr lang="en-US" b="1" dirty="0"/>
              <a:t> </a:t>
            </a:r>
            <a:r>
              <a:rPr lang="en-US" b="1" dirty="0" err="1"/>
              <a:t>thành</a:t>
            </a:r>
            <a:endParaRPr lang="en-US" b="1" dirty="0"/>
          </a:p>
        </p:txBody>
      </p:sp>
      <p:grpSp>
        <p:nvGrpSpPr>
          <p:cNvPr id="23" name="Group 65"/>
          <p:cNvGrpSpPr/>
          <p:nvPr/>
        </p:nvGrpSpPr>
        <p:grpSpPr>
          <a:xfrm>
            <a:off x="0" y="2807339"/>
            <a:ext cx="4411573" cy="1289185"/>
            <a:chOff x="166396" y="8712046"/>
            <a:chExt cx="4411573" cy="824978"/>
          </a:xfrm>
          <a:solidFill>
            <a:schemeClr val="accent2">
              <a:lumMod val="20000"/>
              <a:lumOff val="80000"/>
            </a:schemeClr>
          </a:solidFill>
        </p:grpSpPr>
        <p:sp>
          <p:nvSpPr>
            <p:cNvPr id="24" name="Freeform 20"/>
            <p:cNvSpPr>
              <a:spLocks/>
            </p:cNvSpPr>
            <p:nvPr/>
          </p:nvSpPr>
          <p:spPr bwMode="auto">
            <a:xfrm>
              <a:off x="384522" y="8755081"/>
              <a:ext cx="4193447" cy="781943"/>
            </a:xfrm>
            <a:prstGeom prst="round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nvGrpSpPr>
            <p:cNvPr id="25" name="Group 7"/>
            <p:cNvGrpSpPr/>
            <p:nvPr/>
          </p:nvGrpSpPr>
          <p:grpSpPr>
            <a:xfrm>
              <a:off x="166396" y="8780577"/>
              <a:ext cx="702538" cy="572229"/>
              <a:chOff x="-145995" y="8633545"/>
              <a:chExt cx="787401" cy="641352"/>
            </a:xfrm>
            <a:grpFill/>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Tahoma" pitchFamily="34" charset="0"/>
                  <a:ea typeface="Tahoma" pitchFamily="34" charset="0"/>
                  <a:cs typeface="Tahoma" pitchFamily="34" charset="0"/>
                </a:endParaRPr>
              </a:p>
            </p:txBody>
          </p:sp>
        </p:grpSp>
        <p:sp>
          <p:nvSpPr>
            <p:cNvPr id="26" name="TextBox 25"/>
            <p:cNvSpPr txBox="1"/>
            <p:nvPr/>
          </p:nvSpPr>
          <p:spPr>
            <a:xfrm>
              <a:off x="932118" y="8712046"/>
              <a:ext cx="2480166" cy="800219"/>
            </a:xfrm>
            <a:prstGeom prst="rect">
              <a:avLst/>
            </a:prstGeom>
            <a:grpFill/>
          </p:spPr>
          <p:txBody>
            <a:bodyPr wrap="none" rtlCol="0">
              <a:spAutoFit/>
            </a:bodyPr>
            <a:lstStyle/>
            <a:p>
              <a:r>
                <a:rPr lang="en-US" sz="4600" b="1" dirty="0" err="1">
                  <a:solidFill>
                    <a:schemeClr val="accent2">
                      <a:lumMod val="75000"/>
                    </a:schemeClr>
                  </a:solidFill>
                  <a:latin typeface="Tahoma" pitchFamily="34" charset="0"/>
                  <a:ea typeface="Tahoma" pitchFamily="34" charset="0"/>
                  <a:cs typeface="Tahoma" pitchFamily="34" charset="0"/>
                </a:rPr>
                <a:t>Ghi</a:t>
              </a:r>
              <a:r>
                <a:rPr lang="en-US" sz="4600" b="1" dirty="0">
                  <a:solidFill>
                    <a:schemeClr val="accent2">
                      <a:lumMod val="75000"/>
                    </a:schemeClr>
                  </a:solidFill>
                  <a:latin typeface="Tahoma" pitchFamily="34" charset="0"/>
                  <a:ea typeface="Tahoma" pitchFamily="34" charset="0"/>
                  <a:cs typeface="Tahoma" pitchFamily="34" charset="0"/>
                </a:rPr>
                <a:t> </a:t>
              </a:r>
              <a:r>
                <a:rPr lang="en-US" sz="4600" b="1" dirty="0" err="1">
                  <a:solidFill>
                    <a:schemeClr val="accent2">
                      <a:lumMod val="75000"/>
                    </a:schemeClr>
                  </a:solidFill>
                  <a:latin typeface="Tahoma" pitchFamily="34" charset="0"/>
                  <a:ea typeface="Tahoma" pitchFamily="34" charset="0"/>
                  <a:cs typeface="Tahoma" pitchFamily="34" charset="0"/>
                </a:rPr>
                <a:t>nhớ</a:t>
              </a:r>
              <a:endParaRPr lang="en-US" sz="4600" b="1" dirty="0">
                <a:solidFill>
                  <a:schemeClr val="accent2">
                    <a:lumMod val="75000"/>
                  </a:schemeClr>
                </a:solidFill>
                <a:latin typeface="Tahoma" pitchFamily="34" charset="0"/>
                <a:ea typeface="Tahoma" pitchFamily="34" charset="0"/>
                <a:cs typeface="Tahoma" pitchFamily="34" charset="0"/>
              </a:endParaRPr>
            </a:p>
          </p:txBody>
        </p:sp>
      </p:grpSp>
    </p:spTree>
    <p:extLst>
      <p:ext uri="{BB962C8B-B14F-4D97-AF65-F5344CB8AC3E}">
        <p14:creationId xmlns:p14="http://schemas.microsoft.com/office/powerpoint/2010/main" val="2739062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407954" y="3161890"/>
            <a:ext cx="22338016" cy="2532302"/>
            <a:chOff x="721799" y="1603075"/>
            <a:chExt cx="22338016" cy="2532302"/>
          </a:xfrm>
        </p:grpSpPr>
        <p:grpSp>
          <p:nvGrpSpPr>
            <p:cNvPr id="52" name="Group 54"/>
            <p:cNvGrpSpPr/>
            <p:nvPr/>
          </p:nvGrpSpPr>
          <p:grpSpPr>
            <a:xfrm>
              <a:off x="721799" y="1603075"/>
              <a:ext cx="22106109" cy="2532302"/>
              <a:chOff x="1268078" y="3405486"/>
              <a:chExt cx="22106109" cy="2532302"/>
            </a:xfrm>
          </p:grpSpPr>
          <p:sp>
            <p:nvSpPr>
              <p:cNvPr id="54" name="Rounded Rectangle 53"/>
              <p:cNvSpPr/>
              <p:nvPr/>
            </p:nvSpPr>
            <p:spPr>
              <a:xfrm>
                <a:off x="1483880" y="3579402"/>
                <a:ext cx="21890307" cy="2358386"/>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3090860" cy="940513"/>
                <a:chOff x="1311958" y="3405486"/>
                <a:chExt cx="3090860" cy="940513"/>
              </a:xfrm>
            </p:grpSpPr>
            <p:sp>
              <p:nvSpPr>
                <p:cNvPr id="56" name="Freeform 20"/>
                <p:cNvSpPr>
                  <a:spLocks/>
                </p:cNvSpPr>
                <p:nvPr/>
              </p:nvSpPr>
              <p:spPr bwMode="auto">
                <a:xfrm rot="5400000">
                  <a:off x="2841050" y="2751419"/>
                  <a:ext cx="793395" cy="233014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7" name="TextBox 56"/>
                <p:cNvSpPr txBox="1"/>
                <p:nvPr/>
              </p:nvSpPr>
              <p:spPr>
                <a:xfrm>
                  <a:off x="2250671" y="3527166"/>
                  <a:ext cx="1856598" cy="800219"/>
                </a:xfrm>
                <a:prstGeom prst="rect">
                  <a:avLst/>
                </a:prstGeom>
                <a:noFill/>
              </p:spPr>
              <p:txBody>
                <a:bodyPr wrap="none" rtlCol="0">
                  <a:spAutoFit/>
                </a:bodyPr>
                <a:lstStyle/>
                <a:p>
                  <a:r>
                    <a:rPr lang="vi-VN" sz="4600" b="1" dirty="0">
                      <a:solidFill>
                        <a:schemeClr val="bg1"/>
                      </a:solidFill>
                      <a:latin typeface="Tahoma" pitchFamily="34" charset="0"/>
                      <a:ea typeface="Tahoma" pitchFamily="34" charset="0"/>
                      <a:cs typeface="Tahoma" pitchFamily="34" charset="0"/>
                    </a:rPr>
                    <a:t>Ví dụ </a:t>
                  </a:r>
                  <a:endParaRPr lang="en-US" sz="4600" b="1" dirty="0">
                    <a:solidFill>
                      <a:schemeClr val="bg1"/>
                    </a:solidFill>
                    <a:latin typeface="Tahoma" pitchFamily="34" charset="0"/>
                    <a:ea typeface="Tahoma" pitchFamily="34" charset="0"/>
                    <a:cs typeface="Tahoma" pitchFamily="34" charset="0"/>
                  </a:endParaRP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4082704" y="1793985"/>
              <a:ext cx="18977111" cy="2092881"/>
            </a:xfrm>
            <a:prstGeom prst="rect">
              <a:avLst/>
            </a:prstGeom>
            <a:noFill/>
          </p:spPr>
          <p:txBody>
            <a:bodyPr wrap="square" rtlCol="0">
              <a:spAutoFit/>
            </a:bodyPr>
            <a:lstStyle/>
            <a:p>
              <a:r>
                <a:rPr lang="pt-BR" sz="4400" b="1" u="sng" dirty="0">
                  <a:solidFill>
                    <a:srgbClr val="FF0000"/>
                  </a:solidFill>
                </a:rPr>
                <a:t>Ví dụ 2</a:t>
              </a:r>
              <a:r>
                <a:rPr lang="pt-BR" sz="4400" b="1" dirty="0"/>
                <a:t>: </a:t>
              </a:r>
              <a:r>
                <a:rPr lang="pt-BR" dirty="0"/>
                <a:t>Một quán bán ba loại đồ uống: trà sữa, nước hoa quả và sinh tố. Có 5 loại trà sữa, 6 loại nước hoa quả và 4 loại sinh tố. Hỏi khách hàng có bao nhiêu cách chọn một loại đồ uống?</a:t>
              </a:r>
              <a:endParaRPr lang="en-US" sz="4400" b="1" dirty="0"/>
            </a:p>
          </p:txBody>
        </p:sp>
      </p:grpSp>
      <p:sp>
        <p:nvSpPr>
          <p:cNvPr id="88" name="TextBox 87"/>
          <p:cNvSpPr txBox="1"/>
          <p:nvPr/>
        </p:nvSpPr>
        <p:spPr>
          <a:xfrm>
            <a:off x="2167029" y="6118732"/>
            <a:ext cx="20347034" cy="754053"/>
          </a:xfrm>
          <a:prstGeom prst="rect">
            <a:avLst/>
          </a:prstGeom>
          <a:noFill/>
        </p:spPr>
        <p:txBody>
          <a:bodyPr wrap="square" rtlCol="0">
            <a:spAutoFit/>
          </a:bodyPr>
          <a:lstStyle/>
          <a:p>
            <a:r>
              <a:rPr lang="en-US" b="1" dirty="0" err="1"/>
              <a:t>Việc</a:t>
            </a:r>
            <a:r>
              <a:rPr lang="en-US" b="1" dirty="0"/>
              <a:t> </a:t>
            </a:r>
            <a:r>
              <a:rPr lang="en-US" b="1" dirty="0" err="1"/>
              <a:t>chọn</a:t>
            </a:r>
            <a:r>
              <a:rPr lang="en-US" b="1" dirty="0"/>
              <a:t> </a:t>
            </a:r>
            <a:r>
              <a:rPr lang="en-US" b="1" dirty="0" err="1"/>
              <a:t>một</a:t>
            </a:r>
            <a:r>
              <a:rPr lang="en-US" b="1" dirty="0"/>
              <a:t> </a:t>
            </a:r>
            <a:r>
              <a:rPr lang="en-US" b="1" dirty="0" err="1"/>
              <a:t>loại</a:t>
            </a:r>
            <a:r>
              <a:rPr lang="en-US" b="1" dirty="0"/>
              <a:t> </a:t>
            </a:r>
            <a:r>
              <a:rPr lang="en-US" b="1" dirty="0" err="1"/>
              <a:t>đồ</a:t>
            </a:r>
            <a:r>
              <a:rPr lang="en-US" b="1" dirty="0"/>
              <a:t> </a:t>
            </a:r>
            <a:r>
              <a:rPr lang="en-US" b="1" dirty="0" err="1"/>
              <a:t>uống</a:t>
            </a:r>
            <a:r>
              <a:rPr lang="en-US" b="1" dirty="0"/>
              <a:t> </a:t>
            </a:r>
            <a:r>
              <a:rPr lang="en-US" b="1" dirty="0" err="1"/>
              <a:t>là</a:t>
            </a:r>
            <a:r>
              <a:rPr lang="en-US" b="1" dirty="0"/>
              <a:t> </a:t>
            </a:r>
            <a:r>
              <a:rPr lang="en-US" b="1" dirty="0" err="1"/>
              <a:t>thực</a:t>
            </a:r>
            <a:r>
              <a:rPr lang="en-US" b="1" dirty="0"/>
              <a:t> </a:t>
            </a:r>
            <a:r>
              <a:rPr lang="en-US" b="1" dirty="0" err="1"/>
              <a:t>hiện</a:t>
            </a:r>
            <a:r>
              <a:rPr lang="en-US" b="1" dirty="0"/>
              <a:t> </a:t>
            </a:r>
            <a:r>
              <a:rPr lang="en-US" b="1" dirty="0" err="1"/>
              <a:t>một</a:t>
            </a:r>
            <a:r>
              <a:rPr lang="en-US" b="1" dirty="0"/>
              <a:t> </a:t>
            </a:r>
            <a:r>
              <a:rPr lang="en-US" b="1" dirty="0" err="1"/>
              <a:t>trong</a:t>
            </a:r>
            <a:r>
              <a:rPr lang="en-US" b="1" dirty="0"/>
              <a:t> </a:t>
            </a:r>
            <a:r>
              <a:rPr lang="en-US" b="1" dirty="0" err="1"/>
              <a:t>ba</a:t>
            </a:r>
            <a:r>
              <a:rPr lang="en-US" b="1" dirty="0"/>
              <a:t> </a:t>
            </a:r>
            <a:r>
              <a:rPr lang="en-US" b="1" dirty="0" err="1"/>
              <a:t>hành</a:t>
            </a:r>
            <a:r>
              <a:rPr lang="en-US" b="1" dirty="0"/>
              <a:t> </a:t>
            </a:r>
            <a:r>
              <a:rPr lang="en-US" b="1" dirty="0" err="1"/>
              <a:t>động</a:t>
            </a:r>
            <a:r>
              <a:rPr lang="en-US" b="1" dirty="0"/>
              <a:t> </a:t>
            </a:r>
            <a:r>
              <a:rPr lang="en-US" b="1" dirty="0" err="1"/>
              <a:t>sau</a:t>
            </a:r>
            <a:r>
              <a:rPr lang="en-US" b="1" dirty="0"/>
              <a:t>:</a:t>
            </a:r>
          </a:p>
        </p:txBody>
      </p:sp>
      <p:sp>
        <p:nvSpPr>
          <p:cNvPr id="89" name="TextBox 88"/>
          <p:cNvSpPr txBox="1"/>
          <p:nvPr/>
        </p:nvSpPr>
        <p:spPr>
          <a:xfrm>
            <a:off x="2167029" y="7276820"/>
            <a:ext cx="20347034" cy="754053"/>
          </a:xfrm>
          <a:prstGeom prst="rect">
            <a:avLst/>
          </a:prstGeom>
          <a:noFill/>
        </p:spPr>
        <p:txBody>
          <a:bodyPr wrap="square" rtlCol="0">
            <a:spAutoFit/>
          </a:bodyPr>
          <a:lstStyle/>
          <a:p>
            <a:r>
              <a:rPr lang="en-US" b="1"/>
              <a:t>+ Chọn một loại trà sữa:  có 5 cách chọn.</a:t>
            </a:r>
          </a:p>
        </p:txBody>
      </p:sp>
      <p:sp>
        <p:nvSpPr>
          <p:cNvPr id="90" name="TextBox 89"/>
          <p:cNvSpPr txBox="1"/>
          <p:nvPr/>
        </p:nvSpPr>
        <p:spPr>
          <a:xfrm>
            <a:off x="2167029" y="8488373"/>
            <a:ext cx="20347034" cy="754053"/>
          </a:xfrm>
          <a:prstGeom prst="rect">
            <a:avLst/>
          </a:prstGeom>
          <a:noFill/>
        </p:spPr>
        <p:txBody>
          <a:bodyPr wrap="square" rtlCol="0">
            <a:spAutoFit/>
          </a:bodyPr>
          <a:lstStyle/>
          <a:p>
            <a:r>
              <a:rPr lang="en-US" b="1"/>
              <a:t>+ Chọn một loại nước hoa quả:  có 6 cách chọn</a:t>
            </a:r>
            <a:endParaRPr lang="en-US" sz="4800" b="1" dirty="0"/>
          </a:p>
        </p:txBody>
      </p:sp>
      <p:sp>
        <p:nvSpPr>
          <p:cNvPr id="94" name="TextBox 93">
            <a:extLst>
              <a:ext uri="{FF2B5EF4-FFF2-40B4-BE49-F238E27FC236}">
                <a16:creationId xmlns:a16="http://schemas.microsoft.com/office/drawing/2014/main" id="{24F6EA51-404D-4B80-B891-26C27B3F1FB7}"/>
              </a:ext>
            </a:extLst>
          </p:cNvPr>
          <p:cNvSpPr txBox="1"/>
          <p:nvPr/>
        </p:nvSpPr>
        <p:spPr>
          <a:xfrm>
            <a:off x="2167029" y="9447969"/>
            <a:ext cx="20347034" cy="754053"/>
          </a:xfrm>
          <a:prstGeom prst="rect">
            <a:avLst/>
          </a:prstGeom>
          <a:noFill/>
        </p:spPr>
        <p:txBody>
          <a:bodyPr wrap="square" rtlCol="0">
            <a:spAutoFit/>
          </a:bodyPr>
          <a:lstStyle/>
          <a:p>
            <a:r>
              <a:rPr lang="en-US" b="1" dirty="0"/>
              <a:t>+ </a:t>
            </a:r>
            <a:r>
              <a:rPr lang="en-US" b="1" dirty="0" err="1"/>
              <a:t>Chọn</a:t>
            </a:r>
            <a:r>
              <a:rPr lang="en-US" b="1" dirty="0"/>
              <a:t> </a:t>
            </a:r>
            <a:r>
              <a:rPr lang="en-US" b="1" dirty="0" err="1"/>
              <a:t>một</a:t>
            </a:r>
            <a:r>
              <a:rPr lang="en-US" b="1" dirty="0"/>
              <a:t> </a:t>
            </a:r>
            <a:r>
              <a:rPr lang="en-US" b="1" dirty="0" err="1"/>
              <a:t>loại</a:t>
            </a:r>
            <a:r>
              <a:rPr lang="en-US" b="1" dirty="0"/>
              <a:t> </a:t>
            </a:r>
            <a:r>
              <a:rPr lang="en-US" b="1" dirty="0" err="1"/>
              <a:t>sinh</a:t>
            </a:r>
            <a:r>
              <a:rPr lang="en-US" b="1" dirty="0"/>
              <a:t> </a:t>
            </a:r>
            <a:r>
              <a:rPr lang="en-US" b="1" dirty="0" err="1"/>
              <a:t>tố</a:t>
            </a:r>
            <a:r>
              <a:rPr lang="en-US" b="1" dirty="0"/>
              <a:t>:  </a:t>
            </a:r>
            <a:r>
              <a:rPr lang="en-US" b="1" dirty="0" err="1"/>
              <a:t>có</a:t>
            </a:r>
            <a:r>
              <a:rPr lang="en-US" b="1" dirty="0"/>
              <a:t> 4 </a:t>
            </a:r>
            <a:r>
              <a:rPr lang="en-US" b="1" dirty="0" err="1"/>
              <a:t>cách</a:t>
            </a:r>
            <a:r>
              <a:rPr lang="en-US" b="1" dirty="0"/>
              <a:t> </a:t>
            </a:r>
            <a:r>
              <a:rPr lang="en-US" b="1" dirty="0" err="1"/>
              <a:t>chọn</a:t>
            </a:r>
            <a:r>
              <a:rPr lang="en-US" b="1" dirty="0"/>
              <a:t>.</a:t>
            </a:r>
            <a:endParaRPr lang="en-US" sz="4800" b="1" dirty="0"/>
          </a:p>
        </p:txBody>
      </p:sp>
      <p:sp>
        <p:nvSpPr>
          <p:cNvPr id="39" name="TextBox 38">
            <a:extLst>
              <a:ext uri="{FF2B5EF4-FFF2-40B4-BE49-F238E27FC236}">
                <a16:creationId xmlns:a16="http://schemas.microsoft.com/office/drawing/2014/main" id="{54491EA1-2FC2-471B-B6F1-5265999CC593}"/>
              </a:ext>
            </a:extLst>
          </p:cNvPr>
          <p:cNvSpPr txBox="1"/>
          <p:nvPr/>
        </p:nvSpPr>
        <p:spPr>
          <a:xfrm>
            <a:off x="2201665" y="10495222"/>
            <a:ext cx="20347034" cy="830997"/>
          </a:xfrm>
          <a:prstGeom prst="rect">
            <a:avLst/>
          </a:prstGeom>
          <a:noFill/>
        </p:spPr>
        <p:txBody>
          <a:bodyPr wrap="square" rtlCol="0">
            <a:spAutoFit/>
          </a:bodyPr>
          <a:lstStyle/>
          <a:p>
            <a:r>
              <a:rPr lang="en-US" sz="4800" b="1" dirty="0" err="1"/>
              <a:t>Vậy</a:t>
            </a:r>
            <a:r>
              <a:rPr lang="en-US" sz="4800" b="1" dirty="0"/>
              <a:t> có 5+6+4=15 </a:t>
            </a:r>
            <a:r>
              <a:rPr lang="en-US" sz="4800" b="1" dirty="0" err="1"/>
              <a:t>cách</a:t>
            </a:r>
            <a:r>
              <a:rPr lang="en-US" sz="4800" b="1" dirty="0"/>
              <a:t> </a:t>
            </a:r>
            <a:r>
              <a:rPr lang="en-US" sz="4800" b="1" dirty="0" err="1"/>
              <a:t>chọn</a:t>
            </a:r>
            <a:r>
              <a:rPr lang="en-US" sz="4800" b="1" dirty="0"/>
              <a:t> </a:t>
            </a:r>
            <a:r>
              <a:rPr lang="en-US" sz="4800" b="1" dirty="0" err="1"/>
              <a:t>một</a:t>
            </a:r>
            <a:r>
              <a:rPr lang="en-US" sz="4800" b="1" dirty="0"/>
              <a:t> </a:t>
            </a:r>
            <a:r>
              <a:rPr lang="en-US" sz="4800" b="1" dirty="0" err="1"/>
              <a:t>loại</a:t>
            </a:r>
            <a:r>
              <a:rPr lang="en-US" sz="4800" b="1" dirty="0"/>
              <a:t> </a:t>
            </a:r>
            <a:r>
              <a:rPr lang="en-US" sz="4800" b="1" dirty="0" err="1"/>
              <a:t>đô</a:t>
            </a:r>
            <a:r>
              <a:rPr lang="en-US" sz="4800" b="1" dirty="0"/>
              <a:t>̀ </a:t>
            </a:r>
            <a:r>
              <a:rPr lang="en-US" sz="4800" b="1" dirty="0" err="1"/>
              <a:t>uống</a:t>
            </a:r>
            <a:endParaRPr lang="en-US" sz="4800" b="1" dirty="0"/>
          </a:p>
        </p:txBody>
      </p:sp>
    </p:spTree>
    <p:extLst>
      <p:ext uri="{BB962C8B-B14F-4D97-AF65-F5344CB8AC3E}">
        <p14:creationId xmlns:p14="http://schemas.microsoft.com/office/powerpoint/2010/main" val="3555815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barn(inVertical)">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arn(inVertical)">
                                      <p:cBhvr>
                                        <p:cTn id="17" dur="500"/>
                                        <p:tgtEl>
                                          <p:spTgt spid="8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barn(inVertical)">
                                      <p:cBhvr>
                                        <p:cTn id="22" dur="500"/>
                                        <p:tgtEl>
                                          <p:spTgt spid="9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4"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47D18A-E7B6-4653-A13F-EB15D40BA550}"/>
              </a:ext>
            </a:extLst>
          </p:cNvPr>
          <p:cNvSpPr/>
          <p:nvPr/>
        </p:nvSpPr>
        <p:spPr>
          <a:xfrm>
            <a:off x="918973" y="4724400"/>
            <a:ext cx="22434313" cy="873297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03" name="Rectangle 3"/>
          <p:cNvSpPr>
            <a:spLocks noChangeArrowheads="1"/>
          </p:cNvSpPr>
          <p:nvPr/>
        </p:nvSpPr>
        <p:spPr bwMode="auto">
          <a:xfrm>
            <a:off x="1143000" y="6520187"/>
            <a:ext cx="10896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fr-FR" sz="4400" b="1" dirty="0">
                <a:solidFill>
                  <a:schemeClr val="tx1"/>
                </a:solidFill>
                <a:latin typeface="Tahoma" pitchFamily="34" charset="0"/>
                <a:ea typeface="Tahoma" pitchFamily="34" charset="0"/>
                <a:cs typeface="Tahoma" pitchFamily="34" charset="0"/>
              </a:rPr>
              <a:t>.</a:t>
            </a:r>
            <a:endParaRPr lang="en-US" sz="4400" b="1" dirty="0">
              <a:solidFill>
                <a:schemeClr val="tx1"/>
              </a:solidFill>
              <a:latin typeface="Tahoma" pitchFamily="34" charset="0"/>
              <a:ea typeface="Tahoma" pitchFamily="34" charset="0"/>
              <a:cs typeface="Tahoma" pitchFamily="34" charset="0"/>
            </a:endParaRPr>
          </a:p>
        </p:txBody>
      </p:sp>
      <p:grpSp>
        <p:nvGrpSpPr>
          <p:cNvPr id="9" name="Group 8"/>
          <p:cNvGrpSpPr/>
          <p:nvPr/>
        </p:nvGrpSpPr>
        <p:grpSpPr>
          <a:xfrm>
            <a:off x="702245" y="2891079"/>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280690" y="1824454"/>
              <a:ext cx="17265024" cy="769441"/>
            </a:xfrm>
            <a:prstGeom prst="rect">
              <a:avLst/>
            </a:prstGeom>
            <a:noFill/>
          </p:spPr>
          <p:txBody>
            <a:bodyPr wrap="square" rtlCol="0">
              <a:spAutoFit/>
            </a:bodyPr>
            <a:lstStyle/>
            <a:p>
              <a:endParaRPr lang="vi-VN" sz="4400" b="1" dirty="0">
                <a:latin typeface="Tahoma" pitchFamily="34" charset="0"/>
                <a:ea typeface="Tahoma" pitchFamily="34" charset="0"/>
                <a:cs typeface="Tahoma" pitchFamily="34" charset="0"/>
              </a:endParaRPr>
            </a:p>
          </p:txBody>
        </p:sp>
      </p:grpSp>
      <p:grpSp>
        <p:nvGrpSpPr>
          <p:cNvPr id="79" name="Group 78">
            <a:extLst>
              <a:ext uri="{FF2B5EF4-FFF2-40B4-BE49-F238E27FC236}">
                <a16:creationId xmlns:a16="http://schemas.microsoft.com/office/drawing/2014/main" id="{8D2E5F0A-5CE6-42A9-A824-34A11ACA91F7}"/>
              </a:ext>
            </a:extLst>
          </p:cNvPr>
          <p:cNvGrpSpPr/>
          <p:nvPr/>
        </p:nvGrpSpPr>
        <p:grpSpPr>
          <a:xfrm>
            <a:off x="683699" y="1271288"/>
            <a:ext cx="15900251" cy="2327020"/>
            <a:chOff x="394026" y="139419"/>
            <a:chExt cx="11779996" cy="2327020"/>
          </a:xfrm>
        </p:grpSpPr>
        <p:grpSp>
          <p:nvGrpSpPr>
            <p:cNvPr id="80" name="Group 79">
              <a:extLst>
                <a:ext uri="{FF2B5EF4-FFF2-40B4-BE49-F238E27FC236}">
                  <a16:creationId xmlns:a16="http://schemas.microsoft.com/office/drawing/2014/main" id="{3775BF22-B26A-435B-981E-D6775C3C04E6}"/>
                </a:ext>
              </a:extLst>
            </p:cNvPr>
            <p:cNvGrpSpPr/>
            <p:nvPr/>
          </p:nvGrpSpPr>
          <p:grpSpPr>
            <a:xfrm>
              <a:off x="394026" y="139419"/>
              <a:ext cx="11779996" cy="2327020"/>
              <a:chOff x="814648" y="4231655"/>
              <a:chExt cx="11779996" cy="2327020"/>
            </a:xfrm>
          </p:grpSpPr>
          <p:sp>
            <p:nvSpPr>
              <p:cNvPr id="82" name="Rectangle 81">
                <a:extLst>
                  <a:ext uri="{FF2B5EF4-FFF2-40B4-BE49-F238E27FC236}">
                    <a16:creationId xmlns:a16="http://schemas.microsoft.com/office/drawing/2014/main" id="{0A023506-D8A2-4EBC-9FAF-36A8671ADC9F}"/>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AFB733C-9F04-4407-B2E7-CA719B9DEE91}"/>
                  </a:ext>
                </a:extLst>
              </p:cNvPr>
              <p:cNvGrpSpPr/>
              <p:nvPr/>
            </p:nvGrpSpPr>
            <p:grpSpPr>
              <a:xfrm>
                <a:off x="814648" y="4231655"/>
                <a:ext cx="2576252" cy="1866040"/>
                <a:chOff x="295100" y="4145454"/>
                <a:chExt cx="2768316" cy="1866040"/>
              </a:xfrm>
            </p:grpSpPr>
            <p:grpSp>
              <p:nvGrpSpPr>
                <p:cNvPr id="91" name="Group 90">
                  <a:extLst>
                    <a:ext uri="{FF2B5EF4-FFF2-40B4-BE49-F238E27FC236}">
                      <a16:creationId xmlns:a16="http://schemas.microsoft.com/office/drawing/2014/main" id="{D3C79276-FB34-44B7-9A63-4C3F47AFC0A2}"/>
                    </a:ext>
                  </a:extLst>
                </p:cNvPr>
                <p:cNvGrpSpPr/>
                <p:nvPr/>
              </p:nvGrpSpPr>
              <p:grpSpPr>
                <a:xfrm>
                  <a:off x="295100" y="4145454"/>
                  <a:ext cx="2768316" cy="1866040"/>
                  <a:chOff x="295100" y="4145454"/>
                  <a:chExt cx="2768316" cy="1866040"/>
                </a:xfrm>
              </p:grpSpPr>
              <p:sp>
                <p:nvSpPr>
                  <p:cNvPr id="93" name="Freeform: Shape 92">
                    <a:extLst>
                      <a:ext uri="{FF2B5EF4-FFF2-40B4-BE49-F238E27FC236}">
                        <a16:creationId xmlns:a16="http://schemas.microsoft.com/office/drawing/2014/main" id="{F65468B7-662E-4F53-93CD-792315528B05}"/>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98A3A822-6C49-42D9-9F59-F92A7F262741}"/>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60AE99C1-0983-46DF-9F7F-D061F524D664}"/>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2" name="Picture 91">
                  <a:extLst>
                    <a:ext uri="{FF2B5EF4-FFF2-40B4-BE49-F238E27FC236}">
                      <a16:creationId xmlns:a16="http://schemas.microsoft.com/office/drawing/2014/main" id="{731AD904-5477-4B35-85C7-3904514A011B}"/>
                    </a:ext>
                  </a:extLst>
                </p:cNvPr>
                <p:cNvPicPr>
                  <a:picLocks noChangeAspect="1"/>
                </p:cNvPicPr>
                <p:nvPr/>
              </p:nvPicPr>
              <p:blipFill>
                <a:blip r:embed="rId4"/>
                <a:stretch>
                  <a:fillRect/>
                </a:stretch>
              </p:blipFill>
              <p:spPr>
                <a:xfrm>
                  <a:off x="354843" y="4191912"/>
                  <a:ext cx="374013" cy="492528"/>
                </a:xfrm>
                <a:prstGeom prst="rect">
                  <a:avLst/>
                </a:prstGeom>
              </p:spPr>
            </p:pic>
          </p:grpSp>
          <p:grpSp>
            <p:nvGrpSpPr>
              <p:cNvPr id="84" name="Group 83">
                <a:extLst>
                  <a:ext uri="{FF2B5EF4-FFF2-40B4-BE49-F238E27FC236}">
                    <a16:creationId xmlns:a16="http://schemas.microsoft.com/office/drawing/2014/main" id="{7D20CB86-2D8A-4EB5-91E4-794E9E20E74D}"/>
                  </a:ext>
                </a:extLst>
              </p:cNvPr>
              <p:cNvGrpSpPr/>
              <p:nvPr/>
            </p:nvGrpSpPr>
            <p:grpSpPr>
              <a:xfrm>
                <a:off x="1382150" y="4821034"/>
                <a:ext cx="11212494" cy="1737641"/>
                <a:chOff x="2217673" y="4788029"/>
                <a:chExt cx="11212494" cy="1737641"/>
              </a:xfrm>
            </p:grpSpPr>
            <p:grpSp>
              <p:nvGrpSpPr>
                <p:cNvPr id="85" name="Group 84">
                  <a:extLst>
                    <a:ext uri="{FF2B5EF4-FFF2-40B4-BE49-F238E27FC236}">
                      <a16:creationId xmlns:a16="http://schemas.microsoft.com/office/drawing/2014/main" id="{B081A818-B2D3-4DF5-A249-A3418A938DA0}"/>
                    </a:ext>
                  </a:extLst>
                </p:cNvPr>
                <p:cNvGrpSpPr/>
                <p:nvPr/>
              </p:nvGrpSpPr>
              <p:grpSpPr>
                <a:xfrm>
                  <a:off x="2217673" y="4788029"/>
                  <a:ext cx="7841621" cy="1080999"/>
                  <a:chOff x="2151171" y="4731333"/>
                  <a:chExt cx="7841621" cy="1080999"/>
                </a:xfrm>
              </p:grpSpPr>
              <p:sp>
                <p:nvSpPr>
                  <p:cNvPr id="87" name="Arrow: Pentagon 86">
                    <a:extLst>
                      <a:ext uri="{FF2B5EF4-FFF2-40B4-BE49-F238E27FC236}">
                        <a16:creationId xmlns:a16="http://schemas.microsoft.com/office/drawing/2014/main" id="{9A27B0EB-6363-4BCA-A5E9-321A241E30CD}"/>
                      </a:ext>
                    </a:extLst>
                  </p:cNvPr>
                  <p:cNvSpPr/>
                  <p:nvPr/>
                </p:nvSpPr>
                <p:spPr>
                  <a:xfrm>
                    <a:off x="3103023" y="4731333"/>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4E20FA2A-F696-428F-9F61-ED5DD7E79C43}"/>
                      </a:ext>
                    </a:extLst>
                  </p:cNvPr>
                  <p:cNvGrpSpPr/>
                  <p:nvPr/>
                </p:nvGrpSpPr>
                <p:grpSpPr>
                  <a:xfrm>
                    <a:off x="2151171" y="4769642"/>
                    <a:ext cx="1377331" cy="1042690"/>
                    <a:chOff x="2830740" y="5063236"/>
                    <a:chExt cx="1377331" cy="1042690"/>
                  </a:xfrm>
                </p:grpSpPr>
                <p:sp>
                  <p:nvSpPr>
                    <p:cNvPr id="89" name="Oval 88">
                      <a:extLst>
                        <a:ext uri="{FF2B5EF4-FFF2-40B4-BE49-F238E27FC236}">
                          <a16:creationId xmlns:a16="http://schemas.microsoft.com/office/drawing/2014/main" id="{467CC6D3-919F-4F48-9271-1AF6DEB42CE3}"/>
                        </a:ext>
                      </a:extLst>
                    </p:cNvPr>
                    <p:cNvSpPr/>
                    <p:nvPr/>
                  </p:nvSpPr>
                  <p:spPr>
                    <a:xfrm>
                      <a:off x="2830740" y="5063236"/>
                      <a:ext cx="1041975" cy="1042690"/>
                    </a:xfrm>
                    <a:prstGeom prst="ellipse">
                      <a:avLst/>
                    </a:prstGeom>
                    <a:solidFill>
                      <a:srgbClr val="EBFDFF"/>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2936D016-D2CF-4F67-98F5-A64603DFAF64}"/>
                        </a:ext>
                      </a:extLst>
                    </p:cNvPr>
                    <p:cNvSpPr txBox="1"/>
                    <p:nvPr/>
                  </p:nvSpPr>
                  <p:spPr>
                    <a:xfrm>
                      <a:off x="3001248" y="5193344"/>
                      <a:ext cx="1206823" cy="830997"/>
                    </a:xfrm>
                    <a:prstGeom prst="rect">
                      <a:avLst/>
                    </a:prstGeom>
                    <a:noFill/>
                  </p:spPr>
                  <p:txBody>
                    <a:bodyPr wrap="square" rtlCol="0">
                      <a:spAutoFit/>
                    </a:bodyPr>
                    <a:lstStyle/>
                    <a:p>
                      <a:r>
                        <a:rPr lang="en-US" sz="4800" b="1" dirty="0">
                          <a:solidFill>
                            <a:srgbClr val="D60093"/>
                          </a:solidFill>
                          <a:latin typeface="Britannic Bold" panose="020B0903060703020204" pitchFamily="34" charset="0"/>
                        </a:rPr>
                        <a:t>§1</a:t>
                      </a:r>
                    </a:p>
                  </p:txBody>
                </p:sp>
              </p:grpSp>
            </p:grpSp>
            <p:sp>
              <p:nvSpPr>
                <p:cNvPr id="86" name="TextBox 85">
                  <a:extLst>
                    <a:ext uri="{FF2B5EF4-FFF2-40B4-BE49-F238E27FC236}">
                      <a16:creationId xmlns:a16="http://schemas.microsoft.com/office/drawing/2014/main" id="{C358E76C-3D15-4D31-B58D-171EE74D0533}"/>
                    </a:ext>
                  </a:extLst>
                </p:cNvPr>
                <p:cNvSpPr txBox="1"/>
                <p:nvPr/>
              </p:nvSpPr>
              <p:spPr>
                <a:xfrm>
                  <a:off x="3517912" y="4956010"/>
                  <a:ext cx="9912255" cy="1569660"/>
                </a:xfrm>
                <a:prstGeom prst="rect">
                  <a:avLst/>
                </a:prstGeom>
                <a:noFill/>
              </p:spPr>
              <p:txBody>
                <a:bodyPr wrap="square" rtlCol="0">
                  <a:spAutoFit/>
                </a:bodyPr>
                <a:lstStyle/>
                <a:p>
                  <a:r>
                    <a:rPr lang="en-US" sz="4800" b="1" dirty="0">
                      <a:solidFill>
                        <a:srgbClr val="FF0000"/>
                      </a:solidFill>
                    </a:rPr>
                    <a:t>QUY TẮC CỘNG. QUY TẮC NHÂN. SƠ ĐỒ HÌNH CÂY</a:t>
                  </a:r>
                  <a:endPar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grpSp>
        <p:pic>
          <p:nvPicPr>
            <p:cNvPr id="81" name="Picture 80">
              <a:extLst>
                <a:ext uri="{FF2B5EF4-FFF2-40B4-BE49-F238E27FC236}">
                  <a16:creationId xmlns:a16="http://schemas.microsoft.com/office/drawing/2014/main" id="{538C922F-D2EE-4CE4-B359-770DB767306A}"/>
                </a:ext>
              </a:extLst>
            </p:cNvPr>
            <p:cNvPicPr>
              <a:picLocks noChangeAspect="1"/>
            </p:cNvPicPr>
            <p:nvPr/>
          </p:nvPicPr>
          <p:blipFill>
            <a:blip r:embed="rId5"/>
            <a:stretch>
              <a:fillRect/>
            </a:stretch>
          </p:blipFill>
          <p:spPr>
            <a:xfrm>
              <a:off x="11004501" y="196907"/>
              <a:ext cx="545403" cy="481498"/>
            </a:xfrm>
            <a:prstGeom prst="rect">
              <a:avLst/>
            </a:prstGeom>
          </p:spPr>
        </p:pic>
      </p:grpSp>
      <p:sp>
        <p:nvSpPr>
          <p:cNvPr id="14" name="TextBox 13">
            <a:extLst>
              <a:ext uri="{FF2B5EF4-FFF2-40B4-BE49-F238E27FC236}">
                <a16:creationId xmlns:a16="http://schemas.microsoft.com/office/drawing/2014/main" id="{21BDFA40-3416-4FED-BADE-3087B9306DAF}"/>
              </a:ext>
            </a:extLst>
          </p:cNvPr>
          <p:cNvSpPr txBox="1"/>
          <p:nvPr/>
        </p:nvSpPr>
        <p:spPr>
          <a:xfrm>
            <a:off x="953377" y="4799384"/>
            <a:ext cx="11126337" cy="6375848"/>
          </a:xfrm>
          <a:prstGeom prst="rect">
            <a:avLst/>
          </a:prstGeom>
          <a:solidFill>
            <a:srgbClr val="FFF487"/>
          </a:solidFill>
        </p:spPr>
        <p:txBody>
          <a:bodyPr wrap="square" rtlCol="0">
            <a:spAutoFit/>
          </a:bodyPr>
          <a:lstStyle/>
          <a:p>
            <a:pPr algn="just">
              <a:lnSpc>
                <a:spcPct val="107000"/>
              </a:lnSpc>
              <a:spcBef>
                <a:spcPts val="200"/>
              </a:spcBef>
              <a:spcAft>
                <a:spcPts val="200"/>
              </a:spcAft>
            </a:pPr>
            <a:r>
              <a:rPr lang="en-US" sz="4400" b="1" dirty="0" err="1"/>
              <a:t>Chương</a:t>
            </a:r>
            <a:r>
              <a:rPr lang="en-US" sz="4400" b="1" dirty="0"/>
              <a:t> </a:t>
            </a:r>
            <a:r>
              <a:rPr lang="en-US" sz="4400" b="1" dirty="0" err="1"/>
              <a:t>trình</a:t>
            </a:r>
            <a:r>
              <a:rPr lang="en-US" sz="4400" b="1" dirty="0"/>
              <a:t> 1</a:t>
            </a:r>
          </a:p>
          <a:p>
            <a:pPr algn="just">
              <a:lnSpc>
                <a:spcPct val="107000"/>
              </a:lnSpc>
              <a:spcBef>
                <a:spcPts val="200"/>
              </a:spcBef>
              <a:spcAft>
                <a:spcPts val="200"/>
              </a:spcAft>
            </a:pPr>
            <a:r>
              <a:rPr lang="en-US" sz="4400" b="1" dirty="0" err="1"/>
              <a:t>Có</a:t>
            </a:r>
            <a:r>
              <a:rPr lang="en-US" sz="4400" b="1" dirty="0"/>
              <a:t> 4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khu</a:t>
            </a:r>
            <a:r>
              <a:rPr lang="en-US" sz="4400" b="1" dirty="0"/>
              <a:t> Safari FLC, </a:t>
            </a:r>
            <a:r>
              <a:rPr lang="en-US" sz="4400" b="1" dirty="0" err="1"/>
              <a:t>khu</a:t>
            </a:r>
            <a:r>
              <a:rPr lang="en-US" sz="4400" b="1" dirty="0"/>
              <a:t> du </a:t>
            </a:r>
            <a:r>
              <a:rPr lang="en-US" sz="4400" b="1" dirty="0" err="1"/>
              <a:t>lịch</a:t>
            </a:r>
            <a:r>
              <a:rPr lang="en-US" sz="4400" b="1" dirty="0"/>
              <a:t> </a:t>
            </a:r>
            <a:r>
              <a:rPr lang="en-US" sz="4400" b="1" dirty="0" err="1"/>
              <a:t>Eo</a:t>
            </a:r>
            <a:r>
              <a:rPr lang="en-US" sz="4400" b="1" dirty="0"/>
              <a:t> </a:t>
            </a:r>
            <a:r>
              <a:rPr lang="en-US" sz="4400" b="1" dirty="0" err="1"/>
              <a:t>gió</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Kỳ</a:t>
            </a:r>
            <a:r>
              <a:rPr lang="en-US" sz="4400" b="1" dirty="0"/>
              <a:t> Co. </a:t>
            </a:r>
            <a:r>
              <a:rPr lang="en-US" sz="4400" b="1" dirty="0" err="1"/>
              <a:t>Tịnh</a:t>
            </a:r>
            <a:r>
              <a:rPr lang="en-US" sz="4400" b="1" dirty="0"/>
              <a:t> </a:t>
            </a:r>
            <a:r>
              <a:rPr lang="en-US" sz="4400" b="1" dirty="0" err="1"/>
              <a:t>xá</a:t>
            </a:r>
            <a:r>
              <a:rPr lang="en-US" sz="4400" b="1" dirty="0"/>
              <a:t> </a:t>
            </a:r>
            <a:r>
              <a:rPr lang="en-US" sz="4400" b="1" dirty="0" err="1"/>
              <a:t>Ngọc</a:t>
            </a:r>
            <a:r>
              <a:rPr lang="en-US" sz="4400" b="1" dirty="0"/>
              <a:t> </a:t>
            </a:r>
            <a:r>
              <a:rPr lang="en-US" sz="4400" b="1" dirty="0" err="1"/>
              <a:t>Hòa</a:t>
            </a:r>
            <a:r>
              <a:rPr lang="en-US" sz="4400" b="1" dirty="0"/>
              <a:t> (</a:t>
            </a:r>
            <a:r>
              <a:rPr lang="en-US" sz="4400" b="1" dirty="0" err="1"/>
              <a:t>Hình</a:t>
            </a:r>
            <a:r>
              <a:rPr lang="en-US" sz="4400" b="1" dirty="0"/>
              <a:t> 2)</a:t>
            </a:r>
          </a:p>
          <a:p>
            <a:endParaRPr lang="en-US" b="1" dirty="0"/>
          </a:p>
          <a:p>
            <a:endParaRPr lang="en-US" b="1" dirty="0"/>
          </a:p>
          <a:p>
            <a:endParaRPr lang="en-US" b="1" dirty="0"/>
          </a:p>
          <a:p>
            <a:endParaRPr lang="en-US" b="1" dirty="0"/>
          </a:p>
          <a:p>
            <a:endParaRPr lang="en-US" b="1" dirty="0"/>
          </a:p>
        </p:txBody>
      </p:sp>
      <p:sp>
        <p:nvSpPr>
          <p:cNvPr id="15" name="TextBox 14">
            <a:extLst>
              <a:ext uri="{FF2B5EF4-FFF2-40B4-BE49-F238E27FC236}">
                <a16:creationId xmlns:a16="http://schemas.microsoft.com/office/drawing/2014/main" id="{35B11CFF-825A-475D-8388-F81464F26411}"/>
              </a:ext>
            </a:extLst>
          </p:cNvPr>
          <p:cNvSpPr txBox="1"/>
          <p:nvPr/>
        </p:nvSpPr>
        <p:spPr>
          <a:xfrm>
            <a:off x="12192000" y="4801744"/>
            <a:ext cx="11049000" cy="6438622"/>
          </a:xfrm>
          <a:prstGeom prst="rect">
            <a:avLst/>
          </a:prstGeom>
          <a:solidFill>
            <a:srgbClr val="92D050"/>
          </a:solidFill>
        </p:spPr>
        <p:txBody>
          <a:bodyPr wrap="square" rtlCol="0">
            <a:spAutoFit/>
          </a:bodyPr>
          <a:lstStyle/>
          <a:p>
            <a:pPr algn="just">
              <a:lnSpc>
                <a:spcPct val="107000"/>
              </a:lnSpc>
              <a:spcBef>
                <a:spcPts val="200"/>
              </a:spcBef>
              <a:spcAft>
                <a:spcPts val="200"/>
              </a:spcAft>
            </a:pPr>
            <a:r>
              <a:rPr lang="en-US" sz="4400" b="1" dirty="0" err="1"/>
              <a:t>Chương</a:t>
            </a:r>
            <a:r>
              <a:rPr lang="en-US" sz="4400" b="1" dirty="0"/>
              <a:t> </a:t>
            </a:r>
            <a:r>
              <a:rPr lang="en-US" sz="4400" b="1" dirty="0" err="1"/>
              <a:t>trình</a:t>
            </a:r>
            <a:r>
              <a:rPr lang="en-US" sz="4400" b="1" dirty="0"/>
              <a:t> 2</a:t>
            </a:r>
          </a:p>
          <a:p>
            <a:pPr algn="just">
              <a:lnSpc>
                <a:spcPct val="107000"/>
              </a:lnSpc>
              <a:spcBef>
                <a:spcPts val="200"/>
              </a:spcBef>
              <a:spcAft>
                <a:spcPts val="200"/>
              </a:spcAft>
            </a:pPr>
            <a:r>
              <a:rPr lang="en-US" sz="4400" b="1" dirty="0" err="1"/>
              <a:t>Có</a:t>
            </a:r>
            <a:r>
              <a:rPr lang="en-US" sz="4400" b="1" dirty="0"/>
              <a:t> 7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Biển</a:t>
            </a:r>
            <a:r>
              <a:rPr lang="en-US" sz="4400" b="1" dirty="0"/>
              <a:t> </a:t>
            </a:r>
            <a:r>
              <a:rPr lang="en-US" sz="4400" b="1" dirty="0" err="1"/>
              <a:t>Quy</a:t>
            </a:r>
            <a:r>
              <a:rPr lang="en-US" sz="4400" b="1" dirty="0"/>
              <a:t> </a:t>
            </a:r>
            <a:r>
              <a:rPr lang="en-US" sz="4400" b="1" dirty="0" err="1"/>
              <a:t>Nhơn</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Ghềnh</a:t>
            </a:r>
            <a:r>
              <a:rPr lang="en-US" sz="4400" b="1" dirty="0"/>
              <a:t> </a:t>
            </a:r>
            <a:r>
              <a:rPr lang="en-US" sz="4400" b="1" dirty="0" err="1"/>
              <a:t>Ráng</a:t>
            </a:r>
            <a:r>
              <a:rPr lang="en-US" sz="4400" b="1" dirty="0"/>
              <a:t> </a:t>
            </a:r>
            <a:r>
              <a:rPr lang="en-US" sz="4400" b="1" dirty="0" err="1"/>
              <a:t>Tiên</a:t>
            </a:r>
            <a:r>
              <a:rPr lang="en-US" sz="4400" b="1" dirty="0"/>
              <a:t> Sa, </a:t>
            </a:r>
            <a:r>
              <a:rPr lang="en-US" sz="4400" b="1" dirty="0" err="1"/>
              <a:t>Tháp</a:t>
            </a:r>
            <a:r>
              <a:rPr lang="en-US" sz="4400" b="1" dirty="0"/>
              <a:t> </a:t>
            </a:r>
            <a:r>
              <a:rPr lang="en-US" sz="4400" b="1" dirty="0" err="1"/>
              <a:t>đôi</a:t>
            </a:r>
            <a:r>
              <a:rPr lang="en-US" sz="4400" b="1" dirty="0"/>
              <a:t>, </a:t>
            </a:r>
            <a:r>
              <a:rPr lang="en-US" sz="4400" b="1" dirty="0" err="1"/>
              <a:t>đầm</a:t>
            </a:r>
            <a:r>
              <a:rPr lang="en-US" sz="4400" b="1" dirty="0"/>
              <a:t> </a:t>
            </a:r>
            <a:r>
              <a:rPr lang="en-US" sz="4400" b="1" dirty="0" err="1"/>
              <a:t>Thị</a:t>
            </a:r>
            <a:r>
              <a:rPr lang="en-US" sz="4400" b="1" dirty="0"/>
              <a:t> </a:t>
            </a:r>
            <a:r>
              <a:rPr lang="en-US" sz="4400" b="1" dirty="0" err="1"/>
              <a:t>Nại</a:t>
            </a:r>
            <a:r>
              <a:rPr lang="en-US" sz="4400" b="1" dirty="0"/>
              <a:t>, </a:t>
            </a:r>
            <a:r>
              <a:rPr lang="en-US" sz="4400" b="1" dirty="0" err="1"/>
              <a:t>khu</a:t>
            </a:r>
            <a:r>
              <a:rPr lang="en-US" sz="4400" b="1" dirty="0"/>
              <a:t> du </a:t>
            </a:r>
            <a:r>
              <a:rPr lang="en-US" sz="4400" b="1" dirty="0" err="1"/>
              <a:t>lịch</a:t>
            </a:r>
            <a:r>
              <a:rPr lang="en-US" sz="4400" b="1" dirty="0"/>
              <a:t> </a:t>
            </a:r>
            <a:r>
              <a:rPr lang="en-US" sz="4400" b="1" dirty="0" err="1"/>
              <a:t>Cửa</a:t>
            </a:r>
            <a:r>
              <a:rPr lang="en-US" sz="4400" b="1" dirty="0"/>
              <a:t> </a:t>
            </a:r>
            <a:r>
              <a:rPr lang="en-US" sz="4400" b="1" dirty="0" err="1"/>
              <a:t>Biển</a:t>
            </a:r>
            <a:r>
              <a:rPr lang="en-US" sz="4400" b="1" dirty="0"/>
              <a:t>, </a:t>
            </a:r>
            <a:r>
              <a:rPr lang="en-US" sz="4400" b="1" dirty="0" err="1"/>
              <a:t>Suft</a:t>
            </a:r>
            <a:r>
              <a:rPr lang="en-US" sz="4400" b="1" dirty="0"/>
              <a:t> Bar, </a:t>
            </a:r>
            <a:r>
              <a:rPr lang="en-US" sz="4400" b="1" dirty="0" err="1"/>
              <a:t>nhà</a:t>
            </a:r>
            <a:r>
              <a:rPr lang="en-US" sz="4400" b="1" dirty="0"/>
              <a:t> </a:t>
            </a:r>
            <a:r>
              <a:rPr lang="en-US" sz="4400" b="1" dirty="0" err="1"/>
              <a:t>thờ</a:t>
            </a:r>
            <a:r>
              <a:rPr lang="en-US" sz="4400" b="1" dirty="0"/>
              <a:t> </a:t>
            </a:r>
            <a:r>
              <a:rPr lang="en-US" sz="4400" b="1" dirty="0" err="1"/>
              <a:t>Làng</a:t>
            </a:r>
            <a:r>
              <a:rPr lang="en-US" sz="4400" b="1" dirty="0"/>
              <a:t> </a:t>
            </a:r>
            <a:r>
              <a:rPr lang="en-US" sz="4400" b="1" dirty="0" err="1"/>
              <a:t>Sống</a:t>
            </a:r>
            <a:r>
              <a:rPr lang="en-US" sz="4400" b="1" dirty="0"/>
              <a:t> (</a:t>
            </a:r>
            <a:r>
              <a:rPr lang="en-US" sz="4400" b="1" dirty="0" err="1"/>
              <a:t>Hình</a:t>
            </a:r>
            <a:r>
              <a:rPr lang="en-US" sz="4400" b="1" dirty="0"/>
              <a:t> 3)</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endParaRPr lang="en-US" b="1" dirty="0"/>
          </a:p>
          <a:p>
            <a:endParaRPr lang="en-US" b="1" dirty="0"/>
          </a:p>
          <a:p>
            <a:endParaRPr lang="en-US" b="1" dirty="0"/>
          </a:p>
          <a:p>
            <a:endParaRPr lang="en-US" b="1" dirty="0"/>
          </a:p>
        </p:txBody>
      </p:sp>
      <p:graphicFrame>
        <p:nvGraphicFramePr>
          <p:cNvPr id="13" name="Object 12">
            <a:extLst>
              <a:ext uri="{FF2B5EF4-FFF2-40B4-BE49-F238E27FC236}">
                <a16:creationId xmlns:a16="http://schemas.microsoft.com/office/drawing/2014/main" id="{CEBD2666-936F-4D81-8FB4-C9A83F7996C2}"/>
              </a:ext>
            </a:extLst>
          </p:cNvPr>
          <p:cNvGraphicFramePr>
            <a:graphicFrameLocks noChangeAspect="1"/>
          </p:cNvGraphicFramePr>
          <p:nvPr/>
        </p:nvGraphicFramePr>
        <p:xfrm>
          <a:off x="2856119" y="7873448"/>
          <a:ext cx="4230481" cy="3384384"/>
        </p:xfrm>
        <a:graphic>
          <a:graphicData uri="http://schemas.openxmlformats.org/presentationml/2006/ole">
            <mc:AlternateContent xmlns:mc="http://schemas.openxmlformats.org/markup-compatibility/2006">
              <mc:Choice xmlns:v="urn:schemas-microsoft-com:vml" Requires="v">
                <p:oleObj spid="_x0000_s6168" name="Bitmap Image" r:id="rId6" imgW="3191320" imgH="2553056" progId="Paint.Picture">
                  <p:embed/>
                </p:oleObj>
              </mc:Choice>
              <mc:Fallback>
                <p:oleObj name="Bitmap Image" r:id="rId6" imgW="3191320" imgH="2553056" progId="Paint.Picture">
                  <p:embed/>
                  <p:pic>
                    <p:nvPicPr>
                      <p:cNvPr id="13" name="Object 12">
                        <a:extLst>
                          <a:ext uri="{FF2B5EF4-FFF2-40B4-BE49-F238E27FC236}">
                            <a16:creationId xmlns:a16="http://schemas.microsoft.com/office/drawing/2014/main" id="{CEBD2666-936F-4D81-8FB4-C9A83F7996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6119" y="7873448"/>
                        <a:ext cx="4230481" cy="3384384"/>
                      </a:xfrm>
                      <a:prstGeom prst="rect">
                        <a:avLst/>
                      </a:prstGeom>
                      <a:noFill/>
                    </p:spPr>
                  </p:pic>
                </p:oleObj>
              </mc:Fallback>
            </mc:AlternateContent>
          </a:graphicData>
        </a:graphic>
      </p:graphicFrame>
      <p:graphicFrame>
        <p:nvGraphicFramePr>
          <p:cNvPr id="12" name="Object 11">
            <a:extLst>
              <a:ext uri="{FF2B5EF4-FFF2-40B4-BE49-F238E27FC236}">
                <a16:creationId xmlns:a16="http://schemas.microsoft.com/office/drawing/2014/main" id="{6846B7C0-880C-4942-9CFF-271C8C9C07CF}"/>
              </a:ext>
            </a:extLst>
          </p:cNvPr>
          <p:cNvGraphicFramePr>
            <a:graphicFrameLocks noChangeAspect="1"/>
          </p:cNvGraphicFramePr>
          <p:nvPr/>
        </p:nvGraphicFramePr>
        <p:xfrm>
          <a:off x="14553686" y="8443279"/>
          <a:ext cx="3483609" cy="2814554"/>
        </p:xfrm>
        <a:graphic>
          <a:graphicData uri="http://schemas.openxmlformats.org/presentationml/2006/ole">
            <mc:AlternateContent xmlns:mc="http://schemas.openxmlformats.org/markup-compatibility/2006">
              <mc:Choice xmlns:v="urn:schemas-microsoft-com:vml" Requires="v">
                <p:oleObj spid="_x0000_s6169" name="Bitmap Image" r:id="rId8" imgW="3180952" imgH="2561905" progId="Paint.Picture">
                  <p:embed/>
                </p:oleObj>
              </mc:Choice>
              <mc:Fallback>
                <p:oleObj name="Bitmap Image" r:id="rId8" imgW="3180952" imgH="2561905" progId="Paint.Picture">
                  <p:embed/>
                  <p:pic>
                    <p:nvPicPr>
                      <p:cNvPr id="12" name="Object 11">
                        <a:extLst>
                          <a:ext uri="{FF2B5EF4-FFF2-40B4-BE49-F238E27FC236}">
                            <a16:creationId xmlns:a16="http://schemas.microsoft.com/office/drawing/2014/main" id="{6846B7C0-880C-4942-9CFF-271C8C9C07C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553686" y="8443279"/>
                        <a:ext cx="3483609" cy="2814554"/>
                      </a:xfrm>
                      <a:prstGeom prst="rect">
                        <a:avLst/>
                      </a:prstGeom>
                      <a:noFill/>
                    </p:spPr>
                  </p:pic>
                </p:oleObj>
              </mc:Fallback>
            </mc:AlternateContent>
          </a:graphicData>
        </a:graphic>
      </p:graphicFrame>
      <p:sp>
        <p:nvSpPr>
          <p:cNvPr id="123" name="TextBox 122">
            <a:extLst>
              <a:ext uri="{FF2B5EF4-FFF2-40B4-BE49-F238E27FC236}">
                <a16:creationId xmlns:a16="http://schemas.microsoft.com/office/drawing/2014/main" id="{1369822C-2F85-4716-BBCF-416A8569728A}"/>
              </a:ext>
            </a:extLst>
          </p:cNvPr>
          <p:cNvSpPr txBox="1"/>
          <p:nvPr/>
        </p:nvSpPr>
        <p:spPr>
          <a:xfrm>
            <a:off x="6452370" y="11671484"/>
            <a:ext cx="17896480" cy="1446550"/>
          </a:xfrm>
          <a:prstGeom prst="rect">
            <a:avLst/>
          </a:prstGeom>
          <a:noFill/>
          <a:ln>
            <a:solidFill>
              <a:srgbClr val="008000"/>
            </a:solidFill>
          </a:ln>
        </p:spPr>
        <p:txBody>
          <a:bodyPr wrap="square" rtlCol="0">
            <a:spAutoFit/>
          </a:bodyPr>
          <a:lstStyle/>
          <a:p>
            <a:r>
              <a:rPr lang="en-US" sz="4400" b="1" dirty="0" err="1"/>
              <a:t>Có</a:t>
            </a:r>
            <a:r>
              <a:rPr lang="en-US" sz="4400" b="1" dirty="0"/>
              <a:t> bao </a:t>
            </a:r>
            <a:r>
              <a:rPr lang="en-US" sz="4400" b="1" dirty="0" err="1"/>
              <a:t>nhiêu</a:t>
            </a:r>
            <a:r>
              <a:rPr lang="en-US" sz="4400" b="1" dirty="0"/>
              <a:t> </a:t>
            </a:r>
            <a:r>
              <a:rPr lang="en-US" sz="4400" b="1" dirty="0" err="1"/>
              <a:t>cách</a:t>
            </a:r>
            <a:r>
              <a:rPr lang="en-US" sz="4400" b="1" dirty="0"/>
              <a:t> </a:t>
            </a:r>
            <a:r>
              <a:rPr lang="en-US" sz="4400" b="1" dirty="0" err="1"/>
              <a:t>chọn</a:t>
            </a:r>
            <a:r>
              <a:rPr lang="en-US" sz="4400" b="1" dirty="0"/>
              <a:t> </a:t>
            </a:r>
            <a:r>
              <a:rPr lang="en-US" sz="4400" b="1" dirty="0" err="1"/>
              <a:t>một</a:t>
            </a:r>
            <a:r>
              <a:rPr lang="en-US" sz="4400" b="1" dirty="0"/>
              <a:t> </a:t>
            </a:r>
            <a:r>
              <a:rPr lang="en-US" sz="4400" b="1" dirty="0" err="1"/>
              <a:t>địa</a:t>
            </a:r>
            <a:r>
              <a:rPr lang="en-US" sz="4400" b="1" dirty="0"/>
              <a:t> </a:t>
            </a:r>
            <a:r>
              <a:rPr lang="en-US" sz="4400" b="1" dirty="0" err="1"/>
              <a:t>điểm</a:t>
            </a:r>
            <a:r>
              <a:rPr lang="en-US" sz="4400" b="1" dirty="0"/>
              <a:t> </a:t>
            </a:r>
            <a:r>
              <a:rPr lang="en-US" sz="4400" b="1" dirty="0" err="1"/>
              <a:t>tham</a:t>
            </a:r>
            <a:r>
              <a:rPr lang="en-US" sz="4400" b="1" dirty="0"/>
              <a:t> </a:t>
            </a:r>
            <a:r>
              <a:rPr lang="en-US" sz="4400" b="1" dirty="0" err="1"/>
              <a:t>quan</a:t>
            </a:r>
            <a:r>
              <a:rPr lang="en-US" sz="4400" b="1" dirty="0"/>
              <a:t> </a:t>
            </a:r>
            <a:r>
              <a:rPr lang="en-US" sz="4400" b="1" dirty="0" err="1"/>
              <a:t>trong</a:t>
            </a:r>
            <a:r>
              <a:rPr lang="en-US" sz="4400" b="1" dirty="0"/>
              <a:t> </a:t>
            </a:r>
            <a:r>
              <a:rPr lang="en-US" sz="4400" b="1" dirty="0" err="1"/>
              <a:t>số</a:t>
            </a:r>
            <a:r>
              <a:rPr lang="en-US" sz="4400" b="1" dirty="0"/>
              <a:t> </a:t>
            </a:r>
            <a:r>
              <a:rPr lang="en-US" sz="4400" b="1" dirty="0" err="1"/>
              <a:t>các</a:t>
            </a:r>
            <a:r>
              <a:rPr lang="en-US" sz="4400" b="1" dirty="0"/>
              <a:t> </a:t>
            </a:r>
            <a:r>
              <a:rPr lang="en-US" sz="4400" b="1" dirty="0" err="1"/>
              <a:t>địa</a:t>
            </a:r>
            <a:r>
              <a:rPr lang="en-US" sz="4400" b="1" dirty="0"/>
              <a:t> </a:t>
            </a:r>
            <a:r>
              <a:rPr lang="en-US" sz="4400" b="1" dirty="0" err="1"/>
              <a:t>điểm</a:t>
            </a:r>
            <a:r>
              <a:rPr lang="en-US" sz="4400" b="1" dirty="0"/>
              <a:t> </a:t>
            </a:r>
            <a:r>
              <a:rPr lang="en-US" sz="4400" b="1" dirty="0" err="1"/>
              <a:t>được</a:t>
            </a:r>
            <a:r>
              <a:rPr lang="en-US" sz="4400" b="1" dirty="0"/>
              <a:t> </a:t>
            </a:r>
            <a:r>
              <a:rPr lang="en-US" sz="4400" b="1" dirty="0" err="1"/>
              <a:t>giới</a:t>
            </a:r>
            <a:r>
              <a:rPr lang="en-US" sz="4400" b="1" dirty="0"/>
              <a:t> </a:t>
            </a:r>
            <a:r>
              <a:rPr lang="en-US" sz="4400" b="1" dirty="0" err="1"/>
              <a:t>thiệu</a:t>
            </a:r>
            <a:r>
              <a:rPr lang="en-US" sz="4400" b="1" dirty="0"/>
              <a:t> </a:t>
            </a:r>
            <a:r>
              <a:rPr lang="en-US" sz="4400" b="1" dirty="0" err="1"/>
              <a:t>trong</a:t>
            </a:r>
            <a:r>
              <a:rPr lang="en-US" sz="4400" b="1" dirty="0"/>
              <a:t> </a:t>
            </a:r>
            <a:r>
              <a:rPr lang="en-US" sz="4400" b="1" dirty="0" err="1"/>
              <a:t>hai</a:t>
            </a:r>
            <a:r>
              <a:rPr lang="en-US" sz="4400" b="1" dirty="0"/>
              <a:t> </a:t>
            </a:r>
            <a:r>
              <a:rPr lang="en-US" sz="4400" b="1" dirty="0" err="1"/>
              <a:t>địa</a:t>
            </a:r>
            <a:r>
              <a:rPr lang="en-US" sz="4400" b="1" dirty="0"/>
              <a:t> </a:t>
            </a:r>
            <a:r>
              <a:rPr lang="en-US" sz="4400" b="1" dirty="0" err="1"/>
              <a:t>điểm</a:t>
            </a:r>
            <a:r>
              <a:rPr lang="en-US" sz="4400" b="1" dirty="0"/>
              <a:t> ở </a:t>
            </a:r>
            <a:r>
              <a:rPr lang="en-US" sz="4400" b="1" dirty="0" err="1"/>
              <a:t>trên</a:t>
            </a:r>
            <a:r>
              <a:rPr lang="en-US" sz="4400" b="1" dirty="0"/>
              <a:t>?</a:t>
            </a:r>
          </a:p>
        </p:txBody>
      </p:sp>
      <p:pic>
        <p:nvPicPr>
          <p:cNvPr id="124" name="Picture 2">
            <a:extLst>
              <a:ext uri="{FF2B5EF4-FFF2-40B4-BE49-F238E27FC236}">
                <a16:creationId xmlns:a16="http://schemas.microsoft.com/office/drawing/2014/main" id="{A449C27B-23EB-439C-BFFE-6C18A4DA4DA6}"/>
              </a:ext>
            </a:extLst>
          </p:cNvPr>
          <p:cNvPicPr>
            <a:picLocks noChangeAspect="1" noChangeArrowheads="1"/>
          </p:cNvPicPr>
          <p:nvPr/>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266553" y="11755965"/>
            <a:ext cx="3633707"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069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203"/>
                                        </p:tgtEl>
                                        <p:attrNameLst>
                                          <p:attrName>style.visibility</p:attrName>
                                        </p:attrNameLst>
                                      </p:cBhvr>
                                      <p:to>
                                        <p:strVal val="visible"/>
                                      </p:to>
                                    </p:set>
                                    <p:animEffect transition="in" filter="barn(inVertical)">
                                      <p:cBhvr>
                                        <p:cTn id="12" dur="500"/>
                                        <p:tgtEl>
                                          <p:spTgt spid="720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barn(inVertical)">
                                      <p:cBhvr>
                                        <p:cTn id="17" dur="500"/>
                                        <p:tgtEl>
                                          <p:spTgt spid="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barn(inVertical)">
                                      <p:cBhvr>
                                        <p:cTn id="2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3" grpId="0"/>
      <p:bldP spid="1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3005</TotalTime>
  <Words>2977</Words>
  <PresentationFormat>Custom</PresentationFormat>
  <Paragraphs>248</Paragraphs>
  <Slides>27</Slides>
  <Notes>15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27</vt:i4>
      </vt:variant>
    </vt:vector>
  </HeadingPairs>
  <TitlesOfParts>
    <vt:vector size="41" baseType="lpstr">
      <vt:lpstr>Yu Gothic UI Semilight</vt:lpstr>
      <vt:lpstr>Arial</vt:lpstr>
      <vt:lpstr>Arial Black</vt:lpstr>
      <vt:lpstr>Britannic Bold</vt:lpstr>
      <vt:lpstr>Calibri</vt:lpstr>
      <vt:lpstr>Calibri Light</vt:lpstr>
      <vt:lpstr>Cambria Math</vt:lpstr>
      <vt:lpstr>Tahoma</vt:lpstr>
      <vt:lpstr>Times New Roman</vt:lpstr>
      <vt:lpstr>Office Theme</vt:lpstr>
      <vt:lpstr>1_Office Theme</vt:lpstr>
      <vt:lpstr>Bitmap Image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2022-08-26T14:44:56Z</dcterms:modified>
</cp:coreProperties>
</file>