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66" r:id="rId2"/>
    <p:sldId id="267" r:id="rId3"/>
    <p:sldId id="268" r:id="rId4"/>
    <p:sldId id="275" r:id="rId5"/>
    <p:sldId id="276" r:id="rId6"/>
    <p:sldId id="269" r:id="rId7"/>
    <p:sldId id="270" r:id="rId8"/>
    <p:sldId id="256" r:id="rId9"/>
    <p:sldId id="257" r:id="rId10"/>
    <p:sldId id="272" r:id="rId11"/>
    <p:sldId id="271" r:id="rId12"/>
    <p:sldId id="274" r:id="rId13"/>
    <p:sldId id="277" r:id="rId14"/>
    <p:sldId id="279" r:id="rId15"/>
    <p:sldId id="278" r:id="rId16"/>
    <p:sldId id="273" r:id="rId17"/>
    <p:sldId id="259" r:id="rId18"/>
    <p:sldId id="260" r:id="rId19"/>
    <p:sldId id="280" r:id="rId20"/>
    <p:sldId id="283" r:id="rId21"/>
    <p:sldId id="263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16176"/>
            <a:ext cx="7772400" cy="1470025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28600"/>
            <a:ext cx="2209800" cy="22098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2400" y="152401"/>
            <a:ext cx="8839200" cy="6553200"/>
          </a:xfrm>
          <a:prstGeom prst="roundRect">
            <a:avLst/>
          </a:prstGeom>
          <a:noFill/>
          <a:ln w="38100">
            <a:solidFill>
              <a:srgbClr val="004E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98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745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65078" y="1408733"/>
            <a:ext cx="8560871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altLang="x-none" smtClean="0"/>
              <a:t>Click to edit Master title style</a:t>
            </a:r>
            <a:endParaRPr lang="en-US" altLang="x-none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265078" y="3212302"/>
            <a:ext cx="8560871" cy="325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altLang="x-none" noProof="0" smtClean="0"/>
              <a:t>Click to edit Master text styles</a:t>
            </a:r>
          </a:p>
          <a:p>
            <a:pPr lvl="1"/>
            <a:r>
              <a:rPr lang="en-US" altLang="x-none" noProof="0" smtClean="0"/>
              <a:t>Second level</a:t>
            </a:r>
          </a:p>
          <a:p>
            <a:pPr lvl="2"/>
            <a:r>
              <a:rPr lang="en-US" altLang="x-none" noProof="0" smtClean="0"/>
              <a:t>Third level</a:t>
            </a:r>
          </a:p>
          <a:p>
            <a:pPr lvl="3"/>
            <a:r>
              <a:rPr lang="en-US" altLang="x-none" noProof="0" smtClean="0"/>
              <a:t>Fourth level</a:t>
            </a:r>
          </a:p>
          <a:p>
            <a:pPr lvl="4"/>
            <a:r>
              <a:rPr lang="en-US" altLang="x-none" noProof="0" smtClean="0"/>
              <a:t>Fifth level</a:t>
            </a:r>
            <a:endParaRPr lang="en-US" altLang="x-none" noProof="0" dirty="0"/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8" y="315913"/>
            <a:ext cx="13160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68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28601" y="153964"/>
            <a:ext cx="8690105" cy="6551637"/>
          </a:xfrm>
          <a:custGeom>
            <a:avLst/>
            <a:gdLst>
              <a:gd name="connsiteX0" fmla="*/ 0 w 8470900"/>
              <a:gd name="connsiteY0" fmla="*/ 977900 h 6337300"/>
              <a:gd name="connsiteX1" fmla="*/ 12700 w 8470900"/>
              <a:gd name="connsiteY1" fmla="*/ 6337300 h 6337300"/>
              <a:gd name="connsiteX2" fmla="*/ 8470900 w 8470900"/>
              <a:gd name="connsiteY2" fmla="*/ 6324600 h 6337300"/>
              <a:gd name="connsiteX3" fmla="*/ 8458200 w 8470900"/>
              <a:gd name="connsiteY3" fmla="*/ 0 h 6337300"/>
              <a:gd name="connsiteX4" fmla="*/ 8458200 w 8470900"/>
              <a:gd name="connsiteY4" fmla="*/ 0 h 633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0900" h="6337300">
                <a:moveTo>
                  <a:pt x="0" y="977900"/>
                </a:moveTo>
                <a:cubicBezTo>
                  <a:pt x="4233" y="2764367"/>
                  <a:pt x="8467" y="4550833"/>
                  <a:pt x="12700" y="6337300"/>
                </a:cubicBezTo>
                <a:lnTo>
                  <a:pt x="8470900" y="6324600"/>
                </a:lnTo>
                <a:cubicBezTo>
                  <a:pt x="8466667" y="4216400"/>
                  <a:pt x="8462433" y="2108200"/>
                  <a:pt x="8458200" y="0"/>
                </a:cubicBezTo>
                <a:lnTo>
                  <a:pt x="845820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22637" y="153966"/>
            <a:ext cx="8692763" cy="1065235"/>
          </a:xfrm>
          <a:prstGeom prst="rect">
            <a:avLst/>
          </a:prstGeom>
          <a:gradFill>
            <a:gsLst>
              <a:gs pos="0">
                <a:srgbClr val="00317A"/>
              </a:gs>
              <a:gs pos="100000">
                <a:srgbClr val="005CB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1"/>
            <a:ext cx="8458200" cy="5181600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3600">
                <a:solidFill>
                  <a:srgbClr val="002060"/>
                </a:solidFill>
              </a:defRPr>
            </a:lvl2pPr>
            <a:lvl3pPr>
              <a:defRPr sz="3200"/>
            </a:lvl3pPr>
            <a:lvl4pPr>
              <a:defRPr sz="3200">
                <a:solidFill>
                  <a:srgbClr val="002060"/>
                </a:solidFill>
              </a:defRPr>
            </a:lvl4pPr>
            <a:lvl5pPr>
              <a:defRPr sz="320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304800" y="230166"/>
            <a:ext cx="8534399" cy="912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696199" cy="914400"/>
          </a:xfrm>
          <a:noFill/>
        </p:spPr>
        <p:txBody>
          <a:bodyPr>
            <a:normAutofit/>
          </a:bodyPr>
          <a:lstStyle>
            <a:lvl1pPr algn="l">
              <a:defRPr sz="440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0166"/>
            <a:ext cx="912834" cy="9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8229600" cy="4906963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3600">
                <a:solidFill>
                  <a:srgbClr val="002060"/>
                </a:solidFill>
              </a:defRPr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177" y="289363"/>
            <a:ext cx="7511624" cy="792162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13163"/>
            <a:ext cx="996951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075" y="274638"/>
            <a:ext cx="7959725" cy="792162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13163"/>
            <a:ext cx="996951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62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41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065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143001"/>
            <a:ext cx="8229600" cy="5287963"/>
          </a:xfrm>
        </p:spPr>
        <p:txBody>
          <a:bodyPr>
            <a:normAutofit/>
          </a:bodyPr>
          <a:lstStyle>
            <a:lvl1pPr>
              <a:defRPr sz="2800" b="0">
                <a:latin typeface="Arial" pitchFamily="34" charset="0"/>
                <a:cs typeface="Arial" pitchFamily="34" charset="0"/>
              </a:defRPr>
            </a:lvl1pPr>
            <a:lvl2pPr>
              <a:defRPr sz="2400" b="0">
                <a:latin typeface="Arial" pitchFamily="34" charset="0"/>
                <a:cs typeface="Arial" pitchFamily="34" charset="0"/>
              </a:defRPr>
            </a:lvl2pPr>
            <a:lvl3pPr>
              <a:defRPr sz="2400" b="0">
                <a:latin typeface="Arial" pitchFamily="34" charset="0"/>
                <a:cs typeface="Arial" pitchFamily="34" charset="0"/>
              </a:defRPr>
            </a:lvl3pPr>
            <a:lvl4pPr>
              <a:defRPr sz="2400" b="0">
                <a:latin typeface="Arial" pitchFamily="34" charset="0"/>
                <a:cs typeface="Arial" pitchFamily="34" charset="0"/>
              </a:defRPr>
            </a:lvl4pPr>
            <a:lvl5pPr>
              <a:defRPr sz="2400" b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Content Placeholder 1"/>
          <p:cNvSpPr>
            <a:spLocks noGrp="1"/>
          </p:cNvSpPr>
          <p:nvPr>
            <p:ph idx="13"/>
          </p:nvPr>
        </p:nvSpPr>
        <p:spPr>
          <a:xfrm>
            <a:off x="457200" y="304801"/>
            <a:ext cx="7848600" cy="7620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46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0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1"/>
            <a:ext cx="9144000" cy="3682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2222-4D1A-452F-B4A0-7F8ADFDE7C73}" type="datetimeFigureOut">
              <a:rPr lang="vi-VN" smtClean="0"/>
              <a:t>03/02/2021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fld id="{54C26E1C-CE4F-4809-9B14-CD8AEFD67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28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enh14.vn/kham-pha/vi-sao-chim-co-the-dam-mop-dau-may-bay-20151001025316751.chn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4"/>
          </a:xfrm>
        </p:spPr>
        <p:txBody>
          <a:bodyPr/>
          <a:lstStyle/>
          <a:p>
            <a:r>
              <a:rPr lang="en-US" dirty="0" smtClean="0"/>
              <a:t>Xem đoạn video sau và cố gắng ghi nhớ càng nhiều thông tin càng tốt và trả lời các câu hỏi sau khi xem xong.</a:t>
            </a:r>
            <a:endParaRPr lang="vi-VN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89362"/>
            <a:ext cx="7511624" cy="10822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Khởi động: </a:t>
            </a:r>
            <a:br>
              <a:rPr lang="en-US" dirty="0" smtClean="0"/>
            </a:br>
            <a:r>
              <a:rPr lang="en-US" dirty="0" smtClean="0">
                <a:solidFill>
                  <a:srgbClr val="0070C0"/>
                </a:solidFill>
              </a:rPr>
              <a:t>Thử tài ghi nhớ + Ai thông thái?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Khái</a:t>
            </a:r>
            <a:r>
              <a:rPr lang="en-US" dirty="0" smtClean="0"/>
              <a:t> </a:t>
            </a:r>
            <a:r>
              <a:rPr lang="en-US" dirty="0" err="1" smtClean="0"/>
              <a:t>niệm</a:t>
            </a:r>
            <a:r>
              <a:rPr lang="en-US" dirty="0" smtClean="0"/>
              <a:t>: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do </a:t>
            </a:r>
            <a:r>
              <a:rPr lang="en-US" dirty="0" err="1" smtClean="0">
                <a:solidFill>
                  <a:srgbClr val="FF0000"/>
                </a:solidFill>
              </a:rPr>
              <a:t>chuyển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động</a:t>
            </a:r>
            <a:r>
              <a:rPr lang="en-US" dirty="0" smtClean="0"/>
              <a:t>.</a:t>
            </a:r>
          </a:p>
          <a:p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</a:t>
            </a:r>
            <a:r>
              <a:rPr lang="en-US" dirty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228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4" y="152400"/>
            <a:ext cx="8733406" cy="6553200"/>
          </a:xfrm>
        </p:spPr>
      </p:pic>
    </p:spTree>
    <p:extLst>
      <p:ext uri="{BB962C8B-B14F-4D97-AF65-F5344CB8AC3E}">
        <p14:creationId xmlns:p14="http://schemas.microsoft.com/office/powerpoint/2010/main" val="31339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229600" cy="4602164"/>
          </a:xfrm>
        </p:spPr>
        <p:txBody>
          <a:bodyPr/>
          <a:lstStyle/>
          <a:p>
            <a:r>
              <a:rPr lang="en-US" dirty="0" smtClean="0"/>
              <a:t>Theo em, động năng có thể phụ thuộc những đại lượng nào?</a:t>
            </a:r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Tiên đoán </a:t>
            </a:r>
            <a:br>
              <a:rPr lang="en-US" dirty="0" smtClean="0"/>
            </a:br>
            <a:r>
              <a:rPr lang="en-US" dirty="0" smtClean="0"/>
              <a:t>(Predict)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314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2633484"/>
            <a:ext cx="5486400" cy="3200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Thực hiện thí nghiệm: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/>
              <a:t>kéo viên bi thép khỏi vị trí cân bằng, thả cho nó chuyển động va chạm vào chai nước.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Cần quan sát: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/>
              <a:t>Khi nào viên bi thép có khả năng đẩy ngã chai nước?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Câu hỏi bổ sung: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 smtClean="0"/>
              <a:t>Nếu thay viên bi thép to hơn, nặng hơn, điều gì sẽ xảy ra?</a:t>
            </a:r>
          </a:p>
          <a:p>
            <a:pPr>
              <a:spcBef>
                <a:spcPts val="0"/>
              </a:spcBef>
            </a:pPr>
            <a:endParaRPr lang="vi-VN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 sát thí nghiệm </a:t>
            </a:r>
            <a:br>
              <a:rPr lang="en-US" dirty="0" smtClean="0"/>
            </a:br>
            <a:r>
              <a:rPr lang="en-US" dirty="0" smtClean="0"/>
              <a:t>(Observe)</a:t>
            </a:r>
            <a:endParaRPr lang="vi-V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18959" r="36515" b="29375"/>
          <a:stretch/>
        </p:blipFill>
        <p:spPr bwMode="auto">
          <a:xfrm>
            <a:off x="5562600" y="3124200"/>
            <a:ext cx="3581400" cy="268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1371600"/>
            <a:ext cx="8763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Arial" pitchFamily="34" charset="0"/>
              <a:buChar char="•"/>
            </a:pPr>
            <a:r>
              <a:rPr lang="en-US" sz="2800" dirty="0"/>
              <a:t>Dụng cụ:</a:t>
            </a:r>
          </a:p>
          <a:p>
            <a:pPr marL="914400" lvl="1" indent="-457200">
              <a:buFont typeface="Wingdings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Một viên bi thép được treo vào một sợi dây không </a:t>
            </a:r>
            <a:r>
              <a:rPr lang="en-US" sz="2400" dirty="0" err="1">
                <a:solidFill>
                  <a:srgbClr val="002060"/>
                </a:solidFill>
              </a:rPr>
              <a:t>dãn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Một chai nước đặt gần vị trí cân bằng của bi thép.</a:t>
            </a:r>
          </a:p>
        </p:txBody>
      </p:sp>
    </p:spTree>
    <p:extLst>
      <p:ext uri="{BB962C8B-B14F-4D97-AF65-F5344CB8AC3E}">
        <p14:creationId xmlns:p14="http://schemas.microsoft.com/office/powerpoint/2010/main" val="5059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01 Thí nghiệm động năng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8200"/>
            <a:ext cx="9144000" cy="513997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34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41437"/>
            <a:ext cx="8229600" cy="5440363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/>
              <a:t>Để chai nước ngã, động năng của bi thép khi va chạm vào chai nước phải đủ lớn</a:t>
            </a:r>
          </a:p>
          <a:p>
            <a:r>
              <a:rPr lang="en-US" sz="3200" dirty="0" smtClean="0"/>
              <a:t>Dây lệch ít </a:t>
            </a:r>
            <a:r>
              <a:rPr lang="en-US" sz="3200" dirty="0" smtClean="0">
                <a:sym typeface="Wingdings" pitchFamily="2" charset="2"/>
              </a:rPr>
              <a:t> vận tốc va chạm nhỏ, chai nước không ngã.</a:t>
            </a:r>
          </a:p>
          <a:p>
            <a:r>
              <a:rPr lang="en-US" sz="3200" dirty="0" smtClean="0">
                <a:sym typeface="Wingdings" pitchFamily="2" charset="2"/>
              </a:rPr>
              <a:t>Dây lệch nhiều  </a:t>
            </a:r>
            <a:r>
              <a:rPr lang="en-US" sz="3200" dirty="0">
                <a:sym typeface="Wingdings" pitchFamily="2" charset="2"/>
              </a:rPr>
              <a:t>vận tốc va chạm </a:t>
            </a:r>
            <a:r>
              <a:rPr lang="en-US" sz="3200" dirty="0" smtClean="0">
                <a:sym typeface="Wingdings" pitchFamily="2" charset="2"/>
              </a:rPr>
              <a:t>lớn, </a:t>
            </a:r>
            <a:r>
              <a:rPr lang="en-US" sz="3200" dirty="0">
                <a:sym typeface="Wingdings" pitchFamily="2" charset="2"/>
              </a:rPr>
              <a:t>chai nước </a:t>
            </a:r>
            <a:r>
              <a:rPr lang="en-US" sz="3200" dirty="0" smtClean="0">
                <a:sym typeface="Wingdings" pitchFamily="2" charset="2"/>
              </a:rPr>
              <a:t>ngã</a:t>
            </a:r>
            <a:r>
              <a:rPr lang="en-US" sz="3200" dirty="0">
                <a:sym typeface="Wingdings" pitchFamily="2" charset="2"/>
              </a:rPr>
              <a:t>.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 động năng của vật phụ thuộc vào vận tốc của vật</a:t>
            </a:r>
          </a:p>
          <a:p>
            <a:r>
              <a:rPr lang="en-US" sz="3200" dirty="0" smtClean="0"/>
              <a:t>Nếu bi có khối lượng càng lớn, càng dễ đẩy ngã chai nước </a:t>
            </a:r>
            <a:r>
              <a:rPr lang="en-US" sz="3200" dirty="0" smtClean="0">
                <a:sym typeface="Wingdings" pitchFamily="2" charset="2"/>
              </a:rPr>
              <a:t> động năng của bi càng lớn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 động năng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của vật phụ thuộc vào </a:t>
            </a:r>
            <a:r>
              <a:rPr lang="en-US" sz="3200" dirty="0" smtClean="0">
                <a:solidFill>
                  <a:srgbClr val="FF0000"/>
                </a:solidFill>
                <a:sym typeface="Wingdings" pitchFamily="2" charset="2"/>
              </a:rPr>
              <a:t>khối lượng của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vật</a:t>
            </a:r>
          </a:p>
          <a:p>
            <a:endParaRPr lang="vi-VN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Giải thích kết quả thí nghiệm (Explain)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0635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399"/>
            <a:ext cx="8458200" cy="4800601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 smtClean="0"/>
              <a:t>W</a:t>
            </a:r>
            <a:r>
              <a:rPr lang="en-US" sz="6000" baseline="-25000" dirty="0" err="1" smtClean="0"/>
              <a:t>đ</a:t>
            </a:r>
            <a:r>
              <a:rPr lang="en-US" sz="6000" dirty="0" smtClean="0"/>
              <a:t> = ½ mv</a:t>
            </a:r>
            <a:r>
              <a:rPr lang="en-US" sz="6000" baseline="30000" dirty="0" smtClean="0"/>
              <a:t>2</a:t>
            </a:r>
            <a:r>
              <a:rPr lang="en-US" sz="6000" dirty="0" smtClean="0"/>
              <a:t>       </a:t>
            </a:r>
            <a:r>
              <a:rPr lang="en-US" sz="6000" dirty="0" smtClean="0">
                <a:solidFill>
                  <a:srgbClr val="0070C0"/>
                </a:solidFill>
              </a:rPr>
              <a:t>(J)</a:t>
            </a:r>
          </a:p>
          <a:p>
            <a:pPr lvl="2" algn="r"/>
            <a:r>
              <a:rPr lang="en-US" sz="5200" dirty="0" smtClean="0">
                <a:solidFill>
                  <a:srgbClr val="0070C0"/>
                </a:solidFill>
              </a:rPr>
              <a:t>m (kg)</a:t>
            </a:r>
          </a:p>
          <a:p>
            <a:pPr lvl="2" algn="r"/>
            <a:r>
              <a:rPr lang="en-US" sz="5200" dirty="0" smtClean="0">
                <a:solidFill>
                  <a:srgbClr val="0070C0"/>
                </a:solidFill>
              </a:rPr>
              <a:t>v (m/s)</a:t>
            </a:r>
            <a:endParaRPr lang="en-US" sz="4600" dirty="0" smtClean="0">
              <a:solidFill>
                <a:srgbClr val="0070C0"/>
              </a:solidFill>
            </a:endParaRPr>
          </a:p>
          <a:p>
            <a:pPr algn="ctr"/>
            <a:endParaRPr lang="vi-VN" sz="6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Biểu </a:t>
            </a:r>
            <a:r>
              <a:rPr lang="en-US" dirty="0" smtClean="0"/>
              <a:t>thức tính động năng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7332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chiếc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ô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1 </a:t>
            </a:r>
            <a:r>
              <a:rPr lang="en-US" dirty="0" err="1" smtClean="0"/>
              <a:t>tấn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tốc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36 km/h </a:t>
            </a:r>
          </a:p>
          <a:p>
            <a:pPr lvl="1"/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đạn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20 g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tốc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200m/s.</a:t>
            </a:r>
          </a:p>
          <a:p>
            <a:pPr lvl="1"/>
            <a:endParaRPr lang="vi-VN" dirty="0"/>
          </a:p>
          <a:p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Hỏi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327749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năng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chuyển</a:t>
            </a:r>
            <a:r>
              <a:rPr lang="en-US" sz="3600" dirty="0" smtClean="0"/>
              <a:t> </a:t>
            </a:r>
            <a:r>
              <a:rPr lang="en-US" sz="3600" dirty="0" err="1" smtClean="0"/>
              <a:t>hóa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dạng</a:t>
            </a:r>
            <a:r>
              <a:rPr lang="en-US" sz="3600" dirty="0" smtClean="0"/>
              <a:t> </a:t>
            </a:r>
            <a:r>
              <a:rPr lang="en-US" sz="3600" dirty="0" err="1" smtClean="0"/>
              <a:t>năng</a:t>
            </a:r>
            <a:r>
              <a:rPr lang="en-US" sz="3600" dirty="0" smtClean="0"/>
              <a:t> </a:t>
            </a:r>
            <a:r>
              <a:rPr lang="en-US" sz="3600" dirty="0" err="1" smtClean="0"/>
              <a:t>lượng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?</a:t>
            </a:r>
            <a:endParaRPr lang="vi-VN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5"/>
          <a:stretch/>
        </p:blipFill>
        <p:spPr bwMode="auto">
          <a:xfrm>
            <a:off x="609600" y="1735397"/>
            <a:ext cx="7959267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78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 smtClean="0"/>
              <a:t>Động</a:t>
            </a:r>
            <a:r>
              <a:rPr lang="en-US" sz="3600" dirty="0" smtClean="0"/>
              <a:t> </a:t>
            </a:r>
            <a:r>
              <a:rPr lang="en-US" sz="3600" dirty="0" err="1" smtClean="0"/>
              <a:t>năng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thể</a:t>
            </a:r>
            <a:r>
              <a:rPr lang="en-US" sz="3600" dirty="0" smtClean="0"/>
              <a:t> </a:t>
            </a:r>
            <a:r>
              <a:rPr lang="en-US" sz="3600" dirty="0" err="1" smtClean="0"/>
              <a:t>chuyển</a:t>
            </a:r>
            <a:r>
              <a:rPr lang="en-US" sz="3600" dirty="0" smtClean="0"/>
              <a:t> </a:t>
            </a:r>
            <a:r>
              <a:rPr lang="en-US" sz="3600" dirty="0" err="1" smtClean="0"/>
              <a:t>hóa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dạng</a:t>
            </a:r>
            <a:r>
              <a:rPr lang="en-US" sz="3600" dirty="0" smtClean="0"/>
              <a:t> </a:t>
            </a:r>
            <a:r>
              <a:rPr lang="en-US" sz="3600" dirty="0" err="1" smtClean="0"/>
              <a:t>năng</a:t>
            </a:r>
            <a:r>
              <a:rPr lang="en-US" sz="3600" dirty="0" smtClean="0"/>
              <a:t> </a:t>
            </a:r>
            <a:r>
              <a:rPr lang="en-US" sz="3600" dirty="0" err="1" smtClean="0"/>
              <a:t>lượng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?</a:t>
            </a:r>
            <a:endParaRPr lang="vi-VN" sz="3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30479"/>
            <a:ext cx="7620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0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Sóng thầ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36063" cy="5135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28700" y="76200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II. CÔNG CỦA LỰC TÁC DỤNG VÀ ĐỘ BIẾN THIÊN </a:t>
            </a:r>
          </a:p>
          <a:p>
            <a:r>
              <a:rPr lang="en-US" sz="2400" dirty="0" smtClean="0"/>
              <a:t>ĐỘNG NĂNG</a:t>
            </a: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54180"/>
              </p:ext>
            </p:extLst>
          </p:nvPr>
        </p:nvGraphicFramePr>
        <p:xfrm>
          <a:off x="1066800" y="2819400"/>
          <a:ext cx="6547412" cy="223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1155600" imgH="393480" progId="Equation.DSMT4">
                  <p:embed/>
                </p:oleObj>
              </mc:Choice>
              <mc:Fallback>
                <p:oleObj name="Equation" r:id="rId3" imgW="1155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2819400"/>
                        <a:ext cx="6547412" cy="223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5800" y="1524000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trường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dưới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 F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                 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                 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lực</a:t>
            </a:r>
            <a:r>
              <a:rPr lang="en-US" dirty="0" smtClean="0"/>
              <a:t> F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 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657013"/>
              </p:ext>
            </p:extLst>
          </p:nvPr>
        </p:nvGraphicFramePr>
        <p:xfrm>
          <a:off x="1371600" y="1752600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393480" imgH="393480" progId="Equation.DSMT4">
                  <p:embed/>
                </p:oleObj>
              </mc:Choice>
              <mc:Fallback>
                <p:oleObj name="Equation" r:id="rId5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1752600"/>
                        <a:ext cx="838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79693"/>
              </p:ext>
            </p:extLst>
          </p:nvPr>
        </p:nvGraphicFramePr>
        <p:xfrm>
          <a:off x="4912468" y="1752600"/>
          <a:ext cx="838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7" imgW="393480" imgH="393480" progId="Equation.DSMT4">
                  <p:embed/>
                </p:oleObj>
              </mc:Choice>
              <mc:Fallback>
                <p:oleObj name="Equation" r:id="rId7" imgW="39348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2468" y="1752600"/>
                        <a:ext cx="838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91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Giải thích vì sao khi máy bay đang chuyển động trên không, nếu va phải một chú chim nhỏ cũng có thể gây ra những vụ tai nạn kinh hoàng?</a:t>
            </a:r>
            <a:endParaRPr lang="vi-VN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Vận dụng</a:t>
            </a: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6096000" y="2819400"/>
            <a:ext cx="28636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70C0"/>
                </a:solidFill>
              </a:rPr>
              <a:t>Vào khoảng 19 giờ 20 tối ngày </a:t>
            </a:r>
            <a:r>
              <a:rPr lang="vi-VN" sz="2000" dirty="0" smtClean="0">
                <a:solidFill>
                  <a:srgbClr val="0070C0"/>
                </a:solidFill>
              </a:rPr>
              <a:t>30/9</a:t>
            </a:r>
            <a:r>
              <a:rPr lang="en-US" sz="2000" dirty="0" smtClean="0">
                <a:solidFill>
                  <a:srgbClr val="0070C0"/>
                </a:solidFill>
              </a:rPr>
              <a:t>/2015</a:t>
            </a:r>
            <a:r>
              <a:rPr lang="vi-VN" sz="2000" dirty="0" smtClean="0">
                <a:solidFill>
                  <a:srgbClr val="0070C0"/>
                </a:solidFill>
              </a:rPr>
              <a:t>,</a:t>
            </a:r>
            <a:r>
              <a:rPr lang="vi-VN" sz="2000" dirty="0">
                <a:solidFill>
                  <a:srgbClr val="0070C0"/>
                </a:solidFill>
              </a:rPr>
              <a:t> máy bay của hãng hàng không Vietjet đã bị một chú chim đâm vào gây ra vết lõm lớn cùng vết rách ở mũi máy bay. Ngay sau đó, chiếc máy bay đã hạ cánh xuống sân bay Nội Bài (Hà Nội) để sửa chữa.</a:t>
            </a:r>
          </a:p>
        </p:txBody>
      </p:sp>
      <p:pic>
        <p:nvPicPr>
          <p:cNvPr id="4100" name="Picture 4" descr="150930bmay01a-6c9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5715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176032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http://kenh14.vn/kham-pha/vi-sao-chim-co-the-dam-mop-dau-may-bay-20151001025316751.chn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350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Vì sao cần giới hạn tốc độ giao thông?</a:t>
            </a:r>
            <a:endParaRPr lang="vi-V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Vận dụng</a:t>
            </a:r>
            <a:endParaRPr lang="vi-VN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001" y="2590800"/>
            <a:ext cx="46672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6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1067" y="990600"/>
            <a:ext cx="8229600" cy="4906963"/>
          </a:xfrm>
        </p:spPr>
        <p:txBody>
          <a:bodyPr>
            <a:noAutofit/>
          </a:bodyPr>
          <a:lstStyle/>
          <a:p>
            <a:r>
              <a:rPr lang="vi-VN" sz="2800" dirty="0"/>
              <a:t>Tại Đại hội Thể thao Đông Nam Á 2017 (SEA Games) tổ chức ở Kuala Lumpur, Malaysia, </a:t>
            </a:r>
            <a:r>
              <a:rPr lang="en-US" sz="2800" dirty="0" smtClean="0"/>
              <a:t>vận động viên điền kinh </a:t>
            </a:r>
            <a:r>
              <a:rPr lang="vi-VN" sz="2800" dirty="0" smtClean="0"/>
              <a:t>Lê </a:t>
            </a:r>
            <a:r>
              <a:rPr lang="vi-VN" sz="2800" dirty="0"/>
              <a:t>Tú Chinh </a:t>
            </a:r>
            <a:r>
              <a:rPr lang="en-US" sz="2800" dirty="0" smtClean="0"/>
              <a:t>đã </a:t>
            </a:r>
            <a:r>
              <a:rPr lang="vi-VN" sz="2800" dirty="0" smtClean="0"/>
              <a:t>giành huy </a:t>
            </a:r>
            <a:r>
              <a:rPr lang="vi-VN" sz="2800" dirty="0"/>
              <a:t>chương vàng ở </a:t>
            </a:r>
            <a:r>
              <a:rPr lang="vi-VN" sz="2800" dirty="0" smtClean="0"/>
              <a:t>nội </a:t>
            </a:r>
            <a:r>
              <a:rPr lang="vi-VN" sz="2800" dirty="0"/>
              <a:t>dung </a:t>
            </a:r>
            <a:r>
              <a:rPr lang="vi-VN" sz="2800" dirty="0" smtClean="0"/>
              <a:t>100 </a:t>
            </a:r>
            <a:r>
              <a:rPr lang="vi-VN" sz="2800" dirty="0"/>
              <a:t>m </a:t>
            </a:r>
            <a:r>
              <a:rPr lang="vi-VN" sz="2800" dirty="0" smtClean="0"/>
              <a:t>nữ</a:t>
            </a:r>
            <a:r>
              <a:rPr lang="en-US" sz="2800" dirty="0" smtClean="0"/>
              <a:t> với </a:t>
            </a:r>
            <a:r>
              <a:rPr lang="vi-VN" sz="2800" dirty="0" smtClean="0"/>
              <a:t>thành </a:t>
            </a:r>
            <a:r>
              <a:rPr lang="vi-VN" sz="2800" dirty="0" err="1"/>
              <a:t>tích</a:t>
            </a:r>
            <a:r>
              <a:rPr lang="vi-VN" sz="2800" dirty="0"/>
              <a:t> </a:t>
            </a:r>
            <a:r>
              <a:rPr lang="vi-VN" sz="2800" dirty="0" smtClean="0"/>
              <a:t>1</a:t>
            </a:r>
            <a:r>
              <a:rPr lang="en-US" sz="2800" dirty="0" smtClean="0"/>
              <a:t>2</a:t>
            </a:r>
            <a:r>
              <a:rPr lang="vi-VN" sz="2800" dirty="0" smtClean="0"/>
              <a:t> giây</a:t>
            </a:r>
            <a:r>
              <a:rPr lang="en-US" sz="2800" dirty="0" smtClean="0"/>
              <a:t>. </a:t>
            </a:r>
            <a:r>
              <a:rPr lang="en-US" sz="2800" dirty="0" smtClean="0"/>
              <a:t>Cho biết Tú Chinh nặng 50 kg.</a:t>
            </a:r>
          </a:p>
          <a:p>
            <a:r>
              <a:rPr lang="en-US" sz="2800" dirty="0" smtClean="0"/>
              <a:t>Tính động năng trung bình của Tú Chinh trên đoạn đường đua ấy.</a:t>
            </a:r>
            <a:endParaRPr lang="vi-VN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Vận dụng</a:t>
            </a:r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43989"/>
            <a:ext cx="445346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7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US" b="1" dirty="0" smtClean="0"/>
              <a:t>Câu 1: </a:t>
            </a:r>
            <a:r>
              <a:rPr lang="en-US" dirty="0" smtClean="0"/>
              <a:t>Cậu bé ở đầu phim đang cầm cái gì?</a:t>
            </a:r>
          </a:p>
          <a:p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Câu hỏi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2257961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Một quả bóng màu đỏ</a:t>
            </a:r>
            <a:endParaRPr lang="vi-VN" sz="4000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0834" r="12739" b="14167"/>
          <a:stretch/>
        </p:blipFill>
        <p:spPr bwMode="auto">
          <a:xfrm>
            <a:off x="1360090" y="3124200"/>
            <a:ext cx="6488510" cy="366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9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11042" r="13089" b="16875"/>
          <a:stretch/>
        </p:blipFill>
        <p:spPr bwMode="auto">
          <a:xfrm>
            <a:off x="1447800" y="3188128"/>
            <a:ext cx="6553200" cy="360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Câu 2: </a:t>
            </a:r>
            <a:r>
              <a:rPr lang="en-US" sz="3600" dirty="0" smtClean="0"/>
              <a:t>Có mấy chiếc tàu trên biển trong cảnh biển ngay trước khi sóng thần kéo tới?</a:t>
            </a:r>
          </a:p>
          <a:p>
            <a:endParaRPr lang="vi-VN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Câu hỏi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514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70C0"/>
                </a:solidFill>
              </a:rPr>
              <a:t>3</a:t>
            </a:r>
            <a:endParaRPr lang="vi-VN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Câu 3: </a:t>
            </a:r>
            <a:r>
              <a:rPr lang="en-US" sz="3600" dirty="0" smtClean="0"/>
              <a:t>Cảnh trong bộ phim đề cập đến: </a:t>
            </a:r>
          </a:p>
          <a:p>
            <a:r>
              <a:rPr lang="en-US" sz="3600" dirty="0" smtClean="0"/>
              <a:t>Sự kiện gì? </a:t>
            </a:r>
          </a:p>
          <a:p>
            <a:r>
              <a:rPr lang="en-US" sz="3600" dirty="0" smtClean="0"/>
              <a:t>Xảy ra tại đâu? </a:t>
            </a:r>
          </a:p>
          <a:p>
            <a:r>
              <a:rPr lang="en-US" sz="3600" dirty="0" smtClean="0"/>
              <a:t>Vào năm nào?</a:t>
            </a:r>
          </a:p>
          <a:p>
            <a:endParaRPr lang="vi-VN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Câu hỏi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420329" y="45720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Sự kiện sóng thần Thái Bình Dương – ở Thái Lan và các nước Nam Á – năm 2004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9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Câu 4: </a:t>
            </a:r>
            <a:r>
              <a:rPr lang="en-US" dirty="0" smtClean="0"/>
              <a:t>Vì sao sóng thần lại có sức tàn phá khủng khiếp đến như vậy? </a:t>
            </a:r>
            <a:endParaRPr lang="en-US" dirty="0"/>
          </a:p>
          <a:p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Câu hỏi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5814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Vì sóng thần mang </a:t>
            </a:r>
            <a:r>
              <a:rPr lang="en-US" sz="4000" dirty="0" smtClean="0">
                <a:solidFill>
                  <a:srgbClr val="FF0000"/>
                </a:solidFill>
              </a:rPr>
              <a:t>năng lượng rất lớn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sym typeface="Wingdings" pitchFamily="2" charset="2"/>
              </a:rPr>
              <a:t> khả năng thực hiện công rất lớn, cuốn mọi vật trên đường đi của nó.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Câu 5: </a:t>
            </a:r>
            <a:r>
              <a:rPr lang="en-US" dirty="0" smtClean="0"/>
              <a:t>Năng lượng cơ học của sóng thần gồm những dạng năng lượng thành phần gì?</a:t>
            </a:r>
          </a:p>
          <a:p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Câu hỏi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581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Động năng và thế năng</a:t>
            </a:r>
            <a:endParaRPr lang="vi-VN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971800"/>
            <a:ext cx="7543800" cy="1524000"/>
          </a:xfrm>
        </p:spPr>
        <p:txBody>
          <a:bodyPr>
            <a:normAutofit/>
          </a:bodyPr>
          <a:lstStyle/>
          <a:p>
            <a:r>
              <a:rPr lang="en-US" sz="6600" dirty="0" err="1" smtClean="0"/>
              <a:t>Động</a:t>
            </a:r>
            <a:r>
              <a:rPr lang="en-US" sz="6600" dirty="0" smtClean="0"/>
              <a:t> </a:t>
            </a:r>
            <a:r>
              <a:rPr lang="en-US" sz="6600" dirty="0" err="1" smtClean="0"/>
              <a:t>năng</a:t>
            </a:r>
            <a:endParaRPr lang="vi-VN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362200"/>
            <a:ext cx="6400800" cy="914400"/>
          </a:xfrm>
        </p:spPr>
        <p:txBody>
          <a:bodyPr>
            <a:normAutofit/>
          </a:bodyPr>
          <a:lstStyle/>
          <a:p>
            <a:r>
              <a:rPr lang="en-US" sz="4400" b="1" dirty="0" err="1" smtClean="0"/>
              <a:t>Bài</a:t>
            </a:r>
            <a:r>
              <a:rPr lang="en-US" sz="4400" b="1" dirty="0" smtClean="0"/>
              <a:t> 25: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987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What is kinetic energy?</a:t>
            </a:r>
            <a:endParaRPr lang="vi-V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42" y="2490019"/>
            <a:ext cx="4112342" cy="411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0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Theme29</Template>
  <TotalTime>838</TotalTime>
  <Words>646</Words>
  <Application>Microsoft Office PowerPoint</Application>
  <PresentationFormat>On-screen Show (4:3)</PresentationFormat>
  <Paragraphs>71</Paragraphs>
  <Slides>23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Theme29</vt:lpstr>
      <vt:lpstr>MathType 6.0 Equation</vt:lpstr>
      <vt:lpstr>Khởi động:  Thử tài ghi nhớ + Ai thông thái?</vt:lpstr>
      <vt:lpstr>PowerPoint Presentation</vt:lpstr>
      <vt:lpstr>Câu hỏi</vt:lpstr>
      <vt:lpstr>Câu hỏi</vt:lpstr>
      <vt:lpstr>Câu hỏi</vt:lpstr>
      <vt:lpstr>Câu hỏi</vt:lpstr>
      <vt:lpstr>Câu hỏi</vt:lpstr>
      <vt:lpstr>Động năng</vt:lpstr>
      <vt:lpstr>Động năng là gì?</vt:lpstr>
      <vt:lpstr>I. Động năng</vt:lpstr>
      <vt:lpstr>PowerPoint Presentation</vt:lpstr>
      <vt:lpstr>Tiên đoán  (Predict)</vt:lpstr>
      <vt:lpstr>Quan sát thí nghiệm  (Observe)</vt:lpstr>
      <vt:lpstr>PowerPoint Presentation</vt:lpstr>
      <vt:lpstr>Giải thích kết quả thí nghiệm (Explain)</vt:lpstr>
      <vt:lpstr>Biểu thức tính động năng</vt:lpstr>
      <vt:lpstr>Hỏi</vt:lpstr>
      <vt:lpstr>Động năng có thể chuyển hóa thành các dạng năng lượng nào?</vt:lpstr>
      <vt:lpstr>Động năng có thể chuyển hóa thành các dạng năng lượng nào?</vt:lpstr>
      <vt:lpstr>PowerPoint Presentation</vt:lpstr>
      <vt:lpstr>Vận dụng</vt:lpstr>
      <vt:lpstr>Vận dụng</vt:lpstr>
      <vt:lpstr>Vận dụng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Thao</dc:creator>
  <cp:lastModifiedBy>Admin</cp:lastModifiedBy>
  <cp:revision>75</cp:revision>
  <dcterms:created xsi:type="dcterms:W3CDTF">2017-12-27T13:47:28Z</dcterms:created>
  <dcterms:modified xsi:type="dcterms:W3CDTF">2021-02-03T10:10:12Z</dcterms:modified>
</cp:coreProperties>
</file>