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Great Vibes" panose="020B0604020202020204" charset="0"/>
      <p:regular r:id="rId39"/>
    </p:embeddedFont>
    <p:embeddedFont>
      <p:font typeface="Poppins" panose="00000500000000000000" pitchFamily="2"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gqYs2m5wuY/FB+eYdAQb8xRcO1T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D0E080-5307-42B2-90EB-75D7FBE1C7BA}">
  <a:tblStyle styleId="{53D0E080-5307-42B2-90EB-75D7FBE1C7B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9" name="Google Shape;22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9" name="Google Shape;239;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9" name="Google Shape;259;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6" name="Google Shape;286;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0" name="Google Shape;31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1" name="Google Shape;321;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1" name="Google Shape;331;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8" name="Google Shape;338;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1" name="Google Shape;351;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8" name="Google Shape;358;p2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0" name="Google Shape;380;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8" name="Google Shape;398;p2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 name="Google Shape;12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8" name="Google Shape;40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3" name="Google Shape;193;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3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4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6"/>
        <p:cNvGrpSpPr/>
        <p:nvPr/>
      </p:nvGrpSpPr>
      <p:grpSpPr>
        <a:xfrm>
          <a:off x="0" y="0"/>
          <a:ext cx="0" cy="0"/>
          <a:chOff x="0" y="0"/>
          <a:chExt cx="0" cy="0"/>
        </a:xfrm>
      </p:grpSpPr>
      <p:sp>
        <p:nvSpPr>
          <p:cNvPr id="87" name="Google Shape;87;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9" name="Google Shape;89;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sp>
        <p:nvSpPr>
          <p:cNvPr id="24" name="Google Shape;2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4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4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4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4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4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43"/>
          <p:cNvSpPr>
            <a:spLocks noGrp="1"/>
          </p:cNvSpPr>
          <p:nvPr>
            <p:ph type="pic" idx="2"/>
          </p:nvPr>
        </p:nvSpPr>
        <p:spPr>
          <a:xfrm>
            <a:off x="5183188" y="987425"/>
            <a:ext cx="6172200" cy="4873625"/>
          </a:xfrm>
          <a:prstGeom prst="rect">
            <a:avLst/>
          </a:prstGeom>
          <a:noFill/>
          <a:ln>
            <a:noFill/>
          </a:ln>
        </p:spPr>
      </p:sp>
      <p:sp>
        <p:nvSpPr>
          <p:cNvPr id="64" name="Google Shape;64;p4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80"/>
        <p:cNvGrpSpPr/>
        <p:nvPr/>
      </p:nvGrpSpPr>
      <p:grpSpPr>
        <a:xfrm>
          <a:off x="0" y="0"/>
          <a:ext cx="0" cy="0"/>
          <a:chOff x="0" y="0"/>
          <a:chExt cx="0" cy="0"/>
        </a:xfrm>
      </p:grpSpPr>
      <p:sp>
        <p:nvSpPr>
          <p:cNvPr id="81" name="Google Shape;81;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83" name="Google Shape;83;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84" name="Google Shape;84;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85" name="Google Shape;85;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13.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13.png"/><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19.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1" descr="Present around the worl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97" name="Google Shape;97;p1"/>
          <p:cNvSpPr txBox="1">
            <a:spLocks noGrp="1"/>
          </p:cNvSpPr>
          <p:nvPr>
            <p:ph type="ctrTitle"/>
          </p:nvPr>
        </p:nvSpPr>
        <p:spPr>
          <a:xfrm>
            <a:off x="0" y="86043"/>
            <a:ext cx="12192000" cy="105187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6600"/>
              <a:buFont typeface="Great Vibes"/>
              <a:buNone/>
            </a:pPr>
            <a:r>
              <a:rPr lang="en-US" sz="6600" b="1">
                <a:latin typeface="Great Vibes"/>
                <a:ea typeface="Great Vibes"/>
                <a:cs typeface="Great Vibes"/>
                <a:sym typeface="Great Vibes"/>
              </a:rPr>
              <a:t>Chào mừng các em cùng đến với chuyến</a:t>
            </a:r>
            <a:endParaRPr sz="6600" b="1">
              <a:latin typeface="Great Vibes"/>
              <a:ea typeface="Great Vibes"/>
              <a:cs typeface="Great Vibes"/>
              <a:sym typeface="Great Vibes"/>
            </a:endParaRPr>
          </a:p>
        </p:txBody>
      </p:sp>
      <p:sp>
        <p:nvSpPr>
          <p:cNvPr id="98" name="Google Shape;98;p1"/>
          <p:cNvSpPr txBox="1">
            <a:spLocks noGrp="1"/>
          </p:cNvSpPr>
          <p:nvPr>
            <p:ph type="subTitle" idx="1"/>
          </p:nvPr>
        </p:nvSpPr>
        <p:spPr>
          <a:xfrm>
            <a:off x="0" y="1773238"/>
            <a:ext cx="12192000" cy="1655762"/>
          </a:xfrm>
          <a:prstGeom prst="rect">
            <a:avLst/>
          </a:prstGeom>
          <a:noFill/>
          <a:ln>
            <a:noFill/>
          </a:ln>
        </p:spPr>
        <p:txBody>
          <a:bodyPr spcFirstLastPara="1" wrap="square" lIns="91425" tIns="45700" rIns="91425" bIns="45700" anchor="ctr" anchorCtr="0">
            <a:normAutofit fontScale="92500" lnSpcReduction="10000"/>
          </a:bodyPr>
          <a:lstStyle/>
          <a:p>
            <a:pPr marL="0" lvl="0" indent="0" algn="ctr" rtl="0">
              <a:lnSpc>
                <a:spcPct val="90000"/>
              </a:lnSpc>
              <a:spcBef>
                <a:spcPts val="0"/>
              </a:spcBef>
              <a:spcAft>
                <a:spcPts val="0"/>
              </a:spcAft>
              <a:buClr>
                <a:srgbClr val="FF0000"/>
              </a:buClr>
              <a:buSzPts val="6600"/>
              <a:buNone/>
            </a:pPr>
            <a:r>
              <a:rPr lang="en-US" sz="6600">
                <a:solidFill>
                  <a:srgbClr val="FF0000"/>
                </a:solidFill>
                <a:latin typeface="Arial"/>
                <a:ea typeface="Arial"/>
                <a:cs typeface="Arial"/>
                <a:sym typeface="Arial"/>
              </a:rPr>
              <a:t>DU LỊCH VÒNG QUANH THẾ GIỚI</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par>
                                <p:cTn id="8" presetID="10" presetClass="entr" presetSubtype="0" fill="hold" nodeType="withEffect">
                                  <p:stCondLst>
                                    <p:cond delay="0"/>
                                  </p:stCondLst>
                                  <p:childTnLst>
                                    <p:set>
                                      <p:cBhvr>
                                        <p:cTn id="9" dur="1" fill="hold">
                                          <p:stCondLst>
                                            <p:cond delay="0"/>
                                          </p:stCondLst>
                                        </p:cTn>
                                        <p:tgtEl>
                                          <p:spTgt spid="98">
                                            <p:txEl>
                                              <p:pRg st="0" end="0"/>
                                            </p:txEl>
                                          </p:spTgt>
                                        </p:tgtEl>
                                        <p:attrNameLst>
                                          <p:attrName>style.visibility</p:attrName>
                                        </p:attrNameLst>
                                      </p:cBhvr>
                                      <p:to>
                                        <p:strVal val="visible"/>
                                      </p:to>
                                    </p:set>
                                    <p:animEffect transition="in" filter="fade">
                                      <p:cBhvr>
                                        <p:cTn id="10" dur="500"/>
                                        <p:tgtEl>
                                          <p:spTgt spid="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3"/>
        <p:cNvGrpSpPr/>
        <p:nvPr/>
      </p:nvGrpSpPr>
      <p:grpSpPr>
        <a:xfrm>
          <a:off x="0" y="0"/>
          <a:ext cx="0" cy="0"/>
          <a:chOff x="0" y="0"/>
          <a:chExt cx="0" cy="0"/>
        </a:xfrm>
      </p:grpSpPr>
      <p:sp>
        <p:nvSpPr>
          <p:cNvPr id="204" name="Google Shape;204;p10"/>
          <p:cNvSpPr/>
          <p:nvPr/>
        </p:nvSpPr>
        <p:spPr>
          <a:xfrm>
            <a:off x="0" y="0"/>
            <a:ext cx="12192000" cy="6858000"/>
          </a:xfrm>
          <a:prstGeom prst="rect">
            <a:avLst/>
          </a:prstGeom>
          <a:solidFill>
            <a:srgbClr val="766D5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5" name="Google Shape;205;p10"/>
          <p:cNvSpPr/>
          <p:nvPr/>
        </p:nvSpPr>
        <p:spPr>
          <a:xfrm>
            <a:off x="477012" y="480060"/>
            <a:ext cx="11237976" cy="589788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6" name="Google Shape;206;p10" descr="La ubicación de la Polinesia Francesa"/>
          <p:cNvPicPr preferRelativeResize="0"/>
          <p:nvPr/>
        </p:nvPicPr>
        <p:blipFill rotWithShape="1">
          <a:blip r:embed="rId3">
            <a:alphaModFix/>
          </a:blip>
          <a:srcRect l="124" r="124"/>
          <a:stretch/>
        </p:blipFill>
        <p:spPr>
          <a:xfrm>
            <a:off x="1143941" y="643467"/>
            <a:ext cx="9879659" cy="5571066"/>
          </a:xfrm>
          <a:prstGeom prst="rect">
            <a:avLst/>
          </a:prstGeom>
          <a:noFill/>
          <a:ln>
            <a:noFill/>
          </a:ln>
        </p:spPr>
      </p:pic>
      <p:sp>
        <p:nvSpPr>
          <p:cNvPr id="207" name="Google Shape;207;p10"/>
          <p:cNvSpPr/>
          <p:nvPr/>
        </p:nvSpPr>
        <p:spPr>
          <a:xfrm>
            <a:off x="558800" y="643467"/>
            <a:ext cx="1432560" cy="1185333"/>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i="0" u="none" strike="noStrike" cap="none">
                <a:solidFill>
                  <a:schemeClr val="lt1"/>
                </a:solidFill>
                <a:latin typeface="Poppins"/>
                <a:ea typeface="Poppins"/>
                <a:cs typeface="Poppins"/>
                <a:sym typeface="Poppins"/>
              </a:rPr>
              <a:t>Các bộ phận chính của Châu Đại Dương</a:t>
            </a:r>
            <a:endParaRPr sz="1800" b="1" i="0" u="none" strike="noStrike" cap="none">
              <a:solidFill>
                <a:schemeClr val="lt1"/>
              </a:solidFill>
              <a:latin typeface="Poppins"/>
              <a:ea typeface="Poppins"/>
              <a:cs typeface="Poppins"/>
              <a:sym typeface="Poppins"/>
            </a:endParaRPr>
          </a:p>
        </p:txBody>
      </p: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sp>
        <p:nvSpPr>
          <p:cNvPr id="212" name="Google Shape;212;p11"/>
          <p:cNvSpPr/>
          <p:nvPr/>
        </p:nvSpPr>
        <p:spPr>
          <a:xfrm>
            <a:off x="0" y="0"/>
            <a:ext cx="12192000" cy="6858000"/>
          </a:xfrm>
          <a:prstGeom prst="rect">
            <a:avLst/>
          </a:prstGeom>
          <a:solidFill>
            <a:srgbClr val="2F6B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3" name="Google Shape;213;p11"/>
          <p:cNvSpPr/>
          <p:nvPr/>
        </p:nvSpPr>
        <p:spPr>
          <a:xfrm>
            <a:off x="477012" y="480060"/>
            <a:ext cx="11237976" cy="589788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4" name="Google Shape;214;p11" descr="Polinesia francese, un sogno che ti aspetta - Sothra"/>
          <p:cNvPicPr preferRelativeResize="0">
            <a:picLocks noGrp="1"/>
          </p:cNvPicPr>
          <p:nvPr>
            <p:ph type="body" idx="1"/>
          </p:nvPr>
        </p:nvPicPr>
        <p:blipFill rotWithShape="1">
          <a:blip r:embed="rId3">
            <a:alphaModFix/>
          </a:blip>
          <a:srcRect/>
          <a:stretch/>
        </p:blipFill>
        <p:spPr>
          <a:xfrm>
            <a:off x="764836" y="643467"/>
            <a:ext cx="10662327" cy="5571066"/>
          </a:xfrm>
          <a:prstGeom prst="rect">
            <a:avLst/>
          </a:prstGeom>
          <a:noFill/>
          <a:ln>
            <a:noFill/>
          </a:ln>
        </p:spPr>
      </p:pic>
      <p:sp>
        <p:nvSpPr>
          <p:cNvPr id="215" name="Google Shape;215;p11"/>
          <p:cNvSpPr/>
          <p:nvPr/>
        </p:nvSpPr>
        <p:spPr>
          <a:xfrm>
            <a:off x="6095999" y="562187"/>
            <a:ext cx="5783264" cy="81280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lt1"/>
                </a:solidFill>
                <a:latin typeface="Poppins"/>
                <a:ea typeface="Poppins"/>
                <a:cs typeface="Poppins"/>
                <a:sym typeface="Poppins"/>
              </a:rPr>
              <a:t>Pô-li-nê-di quần đảo thiên đường</a:t>
            </a:r>
            <a:endParaRPr sz="2400" b="0" i="0" u="none" strike="noStrike" cap="none">
              <a:solidFill>
                <a:schemeClr val="lt1"/>
              </a:solidFill>
              <a:latin typeface="Poppins"/>
              <a:ea typeface="Poppins"/>
              <a:cs typeface="Poppins"/>
              <a:sym typeface="Poppins"/>
            </a:endParaRPr>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2"/>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21" name="Google Shape;221;p12"/>
          <p:cNvSpPr txBox="1"/>
          <p:nvPr/>
        </p:nvSpPr>
        <p:spPr>
          <a:xfrm>
            <a:off x="121920" y="239080"/>
            <a:ext cx="11948160"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CHUYÊN GIA CHÂU ĐẠI DƯƠNG</a:t>
            </a:r>
            <a:endParaRPr/>
          </a:p>
        </p:txBody>
      </p:sp>
      <p:sp>
        <p:nvSpPr>
          <p:cNvPr id="222" name="Google Shape;222;p12"/>
          <p:cNvSpPr txBox="1"/>
          <p:nvPr/>
        </p:nvSpPr>
        <p:spPr>
          <a:xfrm>
            <a:off x="264160" y="1097280"/>
            <a:ext cx="5669280" cy="1706880"/>
          </a:xfrm>
          <a:prstGeom prst="rect">
            <a:avLst/>
          </a:prstGeom>
          <a:solidFill>
            <a:srgbClr val="E1EFD8"/>
          </a:solidFill>
          <a:ln>
            <a:noFill/>
          </a:ln>
        </p:spPr>
        <p:txBody>
          <a:bodyPr spcFirstLastPara="1" wrap="square" lIns="91425" tIns="45700" rIns="91425" bIns="45700" anchor="ctr" anchorCtr="0">
            <a:normAutofit fontScale="92500"/>
          </a:bodyPr>
          <a:lstStyle/>
          <a:p>
            <a:pPr marL="0" marR="0" lvl="0" indent="0" algn="just" rtl="0">
              <a:lnSpc>
                <a:spcPct val="120000"/>
              </a:lnSpc>
              <a:spcBef>
                <a:spcPts val="0"/>
              </a:spcBef>
              <a:spcAft>
                <a:spcPts val="0"/>
              </a:spcAft>
              <a:buClr>
                <a:schemeClr val="dk1"/>
              </a:buClr>
              <a:buSzPts val="2400"/>
              <a:buFont typeface="Arial"/>
              <a:buNone/>
            </a:pPr>
            <a:r>
              <a:rPr lang="en-US" sz="2400" b="0" i="0" u="none" strike="noStrike" cap="none">
                <a:solidFill>
                  <a:schemeClr val="dk1"/>
                </a:solidFill>
                <a:latin typeface="Poppins"/>
                <a:ea typeface="Poppins"/>
                <a:cs typeface="Poppins"/>
                <a:sym typeface="Poppins"/>
              </a:rPr>
              <a:t>Là một chuyên gia nghiên cứu về châu Đại Dương, em cần thiết kế sơ đồ tư duy, mô tả đặc điểm tự nhiên của châu lục và chia sẻ với du khách</a:t>
            </a:r>
            <a:endParaRPr sz="2400" b="0" i="0" u="none" strike="noStrike" cap="none">
              <a:solidFill>
                <a:schemeClr val="dk1"/>
              </a:solidFill>
              <a:latin typeface="Poppins"/>
              <a:ea typeface="Poppins"/>
              <a:cs typeface="Poppins"/>
              <a:sym typeface="Poppins"/>
            </a:endParaRPr>
          </a:p>
        </p:txBody>
      </p:sp>
      <p:graphicFrame>
        <p:nvGraphicFramePr>
          <p:cNvPr id="223" name="Google Shape;223;p12"/>
          <p:cNvGraphicFramePr/>
          <p:nvPr/>
        </p:nvGraphicFramePr>
        <p:xfrm>
          <a:off x="345440" y="2937958"/>
          <a:ext cx="3000000" cy="3000000"/>
        </p:xfrm>
        <a:graphic>
          <a:graphicData uri="http://schemas.openxmlformats.org/drawingml/2006/table">
            <a:tbl>
              <a:tblPr firstRow="1" firstCol="1" bandRow="1">
                <a:noFill/>
                <a:tableStyleId>{53D0E080-5307-42B2-90EB-75D7FBE1C7BA}</a:tableStyleId>
              </a:tblPr>
              <a:tblGrid>
                <a:gridCol w="9151450">
                  <a:extLst>
                    <a:ext uri="{9D8B030D-6E8A-4147-A177-3AD203B41FA5}">
                      <a16:colId xmlns:a16="http://schemas.microsoft.com/office/drawing/2014/main" val="20000"/>
                    </a:ext>
                  </a:extLst>
                </a:gridCol>
                <a:gridCol w="606950">
                  <a:extLst>
                    <a:ext uri="{9D8B030D-6E8A-4147-A177-3AD203B41FA5}">
                      <a16:colId xmlns:a16="http://schemas.microsoft.com/office/drawing/2014/main" val="20001"/>
                    </a:ext>
                  </a:extLst>
                </a:gridCol>
                <a:gridCol w="570275">
                  <a:extLst>
                    <a:ext uri="{9D8B030D-6E8A-4147-A177-3AD203B41FA5}">
                      <a16:colId xmlns:a16="http://schemas.microsoft.com/office/drawing/2014/main" val="20002"/>
                    </a:ext>
                  </a:extLst>
                </a:gridCol>
                <a:gridCol w="533600">
                  <a:extLst>
                    <a:ext uri="{9D8B030D-6E8A-4147-A177-3AD203B41FA5}">
                      <a16:colId xmlns:a16="http://schemas.microsoft.com/office/drawing/2014/main" val="20003"/>
                    </a:ext>
                  </a:extLst>
                </a:gridCol>
                <a:gridCol w="638875">
                  <a:extLst>
                    <a:ext uri="{9D8B030D-6E8A-4147-A177-3AD203B41FA5}">
                      <a16:colId xmlns:a16="http://schemas.microsoft.com/office/drawing/2014/main" val="20004"/>
                    </a:ext>
                  </a:extLst>
                </a:gridCol>
              </a:tblGrid>
              <a:tr h="376875">
                <a:tc>
                  <a:txBody>
                    <a:bodyPr/>
                    <a:lstStyle/>
                    <a:p>
                      <a:pPr marL="0" marR="0" lvl="0" indent="0" algn="ctr"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Tiêu chí</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1</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2</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3</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4</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0"/>
                  </a:ext>
                </a:extLst>
              </a:tr>
              <a:tr h="379275">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Tên sơ đồ, biểu tượng đẹp, ấn tượng, thu hút</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02600">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Các nhánh kiến thức thể hiện rõ, chuẩn mindmap</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extLst>
                  <a:ext uri="{0D108BD9-81ED-4DB2-BD59-A6C34878D82A}">
                    <a16:rowId xmlns:a16="http://schemas.microsoft.com/office/drawing/2014/main" val="10002"/>
                  </a:ext>
                </a:extLst>
              </a:tr>
              <a:tr h="442300">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Thông tin ngắn gọn, dùng các từ khóa ngắn, đầy đủ ND theo tài liệu</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79275">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Có các hình vẽ /icon minh họa sinh động</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extLst>
                  <a:ext uri="{0D108BD9-81ED-4DB2-BD59-A6C34878D82A}">
                    <a16:rowId xmlns:a16="http://schemas.microsoft.com/office/drawing/2014/main" val="10004"/>
                  </a:ext>
                </a:extLst>
              </a:tr>
              <a:tr h="379275">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Thông tin viết bằng chữ rõ nét, màu sắc thu hút</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02600">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Bố cục cân đối, hài hòa, thể hiện khoa học, trực quan</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extLst>
                  <a:ext uri="{0D108BD9-81ED-4DB2-BD59-A6C34878D82A}">
                    <a16:rowId xmlns:a16="http://schemas.microsoft.com/office/drawing/2014/main" val="10006"/>
                  </a:ext>
                </a:extLst>
              </a:tr>
              <a:tr h="379275">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Thông tin cá nhân và nhóm đầy đủ</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02600">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Nhóm làm việc có trách nhiệm, nghiêm túc, hợp tác tốt</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tc>
                  <a:txBody>
                    <a:bodyPr/>
                    <a:lstStyle/>
                    <a:p>
                      <a:pPr marL="0" marR="0" lvl="0" indent="0" algn="just" rtl="0">
                        <a:lnSpc>
                          <a:spcPct val="120000"/>
                        </a:lnSpc>
                        <a:spcBef>
                          <a:spcPts val="0"/>
                        </a:spcBef>
                        <a:spcAft>
                          <a:spcPts val="0"/>
                        </a:spcAft>
                        <a:buNone/>
                      </a:pPr>
                      <a:r>
                        <a:rPr lang="en-US" sz="2000" u="none" strike="noStrike" cap="none">
                          <a:solidFill>
                            <a:srgbClr val="262626"/>
                          </a:solidFill>
                          <a:latin typeface="Poppins"/>
                          <a:ea typeface="Poppins"/>
                          <a:cs typeface="Poppins"/>
                          <a:sym typeface="Poppins"/>
                        </a:rPr>
                        <a:t> </a:t>
                      </a:r>
                      <a:endParaRPr sz="1400" u="none" strike="noStrike" cap="none">
                        <a:solidFill>
                          <a:srgbClr val="262626"/>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DEAF6"/>
                    </a:solidFill>
                  </a:tcPr>
                </a:tc>
                <a:extLst>
                  <a:ext uri="{0D108BD9-81ED-4DB2-BD59-A6C34878D82A}">
                    <a16:rowId xmlns:a16="http://schemas.microsoft.com/office/drawing/2014/main" val="10008"/>
                  </a:ext>
                </a:extLst>
              </a:tr>
            </a:tbl>
          </a:graphicData>
        </a:graphic>
      </p:graphicFrame>
      <p:sp>
        <p:nvSpPr>
          <p:cNvPr id="224" name="Google Shape;224;p12"/>
          <p:cNvSpPr txBox="1"/>
          <p:nvPr/>
        </p:nvSpPr>
        <p:spPr>
          <a:xfrm>
            <a:off x="6096000" y="1097280"/>
            <a:ext cx="5750560" cy="1706880"/>
          </a:xfrm>
          <a:prstGeom prst="rect">
            <a:avLst/>
          </a:prstGeom>
          <a:solidFill>
            <a:srgbClr val="FBE4D4"/>
          </a:solidFill>
          <a:ln>
            <a:noFill/>
          </a:ln>
        </p:spPr>
        <p:txBody>
          <a:bodyPr spcFirstLastPara="1" wrap="square" lIns="91425" tIns="45700" rIns="91425" bIns="45700" anchor="ctr" anchorCtr="0">
            <a:normAutofit fontScale="85000" lnSpcReduction="10000"/>
          </a:bodyPr>
          <a:lstStyle/>
          <a:p>
            <a:pPr marL="228600" marR="0" lvl="0" indent="-228600" algn="just" rtl="0">
              <a:lnSpc>
                <a:spcPct val="120000"/>
              </a:lnSpc>
              <a:spcBef>
                <a:spcPts val="0"/>
              </a:spcBef>
              <a:spcAft>
                <a:spcPts val="0"/>
              </a:spcAft>
              <a:buClr>
                <a:schemeClr val="dk1"/>
              </a:buClr>
              <a:buSzPct val="100000"/>
              <a:buFont typeface="Noto Sans Symbols"/>
              <a:buChar char="✔"/>
            </a:pPr>
            <a:r>
              <a:rPr lang="en-US" sz="2400" b="0" i="0" u="none" strike="noStrike" cap="none">
                <a:solidFill>
                  <a:schemeClr val="dk1"/>
                </a:solidFill>
                <a:latin typeface="Poppins"/>
                <a:ea typeface="Poppins"/>
                <a:cs typeface="Poppins"/>
                <a:sym typeface="Poppins"/>
              </a:rPr>
              <a:t>5 phút đọc tài liệu, tìm từ khóa</a:t>
            </a:r>
            <a:endParaRPr sz="2400" b="0" i="0" u="none" strike="noStrike" cap="none">
              <a:solidFill>
                <a:schemeClr val="dk1"/>
              </a:solidFill>
              <a:latin typeface="Poppins"/>
              <a:ea typeface="Poppins"/>
              <a:cs typeface="Poppins"/>
              <a:sym typeface="Poppins"/>
            </a:endParaRPr>
          </a:p>
          <a:p>
            <a:pPr marL="228600" marR="0" lvl="0" indent="-228600" algn="just" rtl="0">
              <a:lnSpc>
                <a:spcPct val="120000"/>
              </a:lnSpc>
              <a:spcBef>
                <a:spcPts val="1000"/>
              </a:spcBef>
              <a:spcAft>
                <a:spcPts val="0"/>
              </a:spcAft>
              <a:buClr>
                <a:schemeClr val="dk1"/>
              </a:buClr>
              <a:buSzPct val="100000"/>
              <a:buFont typeface="Noto Sans Symbols"/>
              <a:buChar char="✔"/>
            </a:pPr>
            <a:r>
              <a:rPr lang="en-US" sz="2400" b="0" i="0" u="none" strike="noStrike" cap="none">
                <a:solidFill>
                  <a:schemeClr val="dk1"/>
                </a:solidFill>
                <a:latin typeface="Poppins"/>
                <a:ea typeface="Poppins"/>
                <a:cs typeface="Poppins"/>
                <a:sym typeface="Poppins"/>
              </a:rPr>
              <a:t>Thảo luận thống nhất phương án thể hiện</a:t>
            </a:r>
            <a:endParaRPr sz="2400" b="0" i="0" u="none" strike="noStrike" cap="none">
              <a:solidFill>
                <a:schemeClr val="dk1"/>
              </a:solidFill>
              <a:latin typeface="Poppins"/>
              <a:ea typeface="Poppins"/>
              <a:cs typeface="Poppins"/>
              <a:sym typeface="Poppins"/>
            </a:endParaRPr>
          </a:p>
          <a:p>
            <a:pPr marL="228600" marR="0" lvl="0" indent="-228600" algn="just" rtl="0">
              <a:lnSpc>
                <a:spcPct val="120000"/>
              </a:lnSpc>
              <a:spcBef>
                <a:spcPts val="1000"/>
              </a:spcBef>
              <a:spcAft>
                <a:spcPts val="0"/>
              </a:spcAft>
              <a:buClr>
                <a:schemeClr val="dk1"/>
              </a:buClr>
              <a:buSzPct val="100000"/>
              <a:buFont typeface="Noto Sans Symbols"/>
              <a:buChar char="✔"/>
            </a:pPr>
            <a:r>
              <a:rPr lang="en-US" sz="2400" b="0" i="0" u="none" strike="noStrike" cap="none">
                <a:solidFill>
                  <a:schemeClr val="dk1"/>
                </a:solidFill>
                <a:latin typeface="Poppins"/>
                <a:ea typeface="Poppins"/>
                <a:cs typeface="Poppins"/>
                <a:sym typeface="Poppins"/>
              </a:rPr>
              <a:t>Cùng nhau tạo sản phẩm trong 20 phút, A3</a:t>
            </a:r>
            <a:endParaRPr/>
          </a:p>
        </p:txBody>
      </p:sp>
      <p:pic>
        <p:nvPicPr>
          <p:cNvPr id="225" name="Google Shape;225;p12"/>
          <p:cNvPicPr preferRelativeResize="0"/>
          <p:nvPr/>
        </p:nvPicPr>
        <p:blipFill rotWithShape="1">
          <a:blip r:embed="rId3">
            <a:alphaModFix/>
          </a:blip>
          <a:srcRect/>
          <a:stretch/>
        </p:blipFill>
        <p:spPr>
          <a:xfrm>
            <a:off x="10424160" y="239080"/>
            <a:ext cx="1309370" cy="735946"/>
          </a:xfrm>
          <a:prstGeom prst="rect">
            <a:avLst/>
          </a:prstGeom>
          <a:noFill/>
          <a:ln>
            <a:noFill/>
          </a:ln>
        </p:spPr>
      </p:pic>
      <p:pic>
        <p:nvPicPr>
          <p:cNvPr id="226" name="Google Shape;226;p12" descr="How to Increase Teamwork to Ensure Project Success - LMA Consulting Group,  Inc. - Lisa Anderson"/>
          <p:cNvPicPr preferRelativeResize="0"/>
          <p:nvPr/>
        </p:nvPicPr>
        <p:blipFill rotWithShape="1">
          <a:blip r:embed="rId4">
            <a:alphaModFix/>
          </a:blip>
          <a:srcRect l="7524" t="16038" r="7762" b="10796"/>
          <a:stretch/>
        </p:blipFill>
        <p:spPr>
          <a:xfrm>
            <a:off x="345440" y="144068"/>
            <a:ext cx="1788160" cy="92596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2">
                                            <p:txEl>
                                              <p:pRg st="0" end="0"/>
                                            </p:txEl>
                                          </p:spTgt>
                                        </p:tgtEl>
                                        <p:attrNameLst>
                                          <p:attrName>style.visibility</p:attrName>
                                        </p:attrNameLst>
                                      </p:cBhvr>
                                      <p:to>
                                        <p:strVal val="visible"/>
                                      </p:to>
                                    </p:set>
                                    <p:animEffect transition="in" filter="fade">
                                      <p:cBhvr>
                                        <p:cTn id="7" dur="500"/>
                                        <p:tgtEl>
                                          <p:spTgt spid="2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4">
                                            <p:txEl>
                                              <p:pRg st="0" end="0"/>
                                            </p:txEl>
                                          </p:spTgt>
                                        </p:tgtEl>
                                        <p:attrNameLst>
                                          <p:attrName>style.visibility</p:attrName>
                                        </p:attrNameLst>
                                      </p:cBhvr>
                                      <p:to>
                                        <p:strVal val="visible"/>
                                      </p:to>
                                    </p:set>
                                    <p:animEffect transition="in" filter="fade">
                                      <p:cBhvr>
                                        <p:cTn id="12" dur="500"/>
                                        <p:tgtEl>
                                          <p:spTgt spid="22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4">
                                            <p:txEl>
                                              <p:pRg st="1" end="1"/>
                                            </p:txEl>
                                          </p:spTgt>
                                        </p:tgtEl>
                                        <p:attrNameLst>
                                          <p:attrName>style.visibility</p:attrName>
                                        </p:attrNameLst>
                                      </p:cBhvr>
                                      <p:to>
                                        <p:strVal val="visible"/>
                                      </p:to>
                                    </p:set>
                                    <p:animEffect transition="in" filter="fade">
                                      <p:cBhvr>
                                        <p:cTn id="17" dur="500"/>
                                        <p:tgtEl>
                                          <p:spTgt spid="22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4">
                                            <p:txEl>
                                              <p:pRg st="2" end="2"/>
                                            </p:txEl>
                                          </p:spTgt>
                                        </p:tgtEl>
                                        <p:attrNameLst>
                                          <p:attrName>style.visibility</p:attrName>
                                        </p:attrNameLst>
                                      </p:cBhvr>
                                      <p:to>
                                        <p:strVal val="visible"/>
                                      </p:to>
                                    </p:set>
                                    <p:animEffect transition="in" filter="fade">
                                      <p:cBhvr>
                                        <p:cTn id="22" dur="500"/>
                                        <p:tgtEl>
                                          <p:spTgt spid="22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5"/>
                                        </p:tgtEl>
                                        <p:attrNameLst>
                                          <p:attrName>style.visibility</p:attrName>
                                        </p:attrNameLst>
                                      </p:cBhvr>
                                      <p:to>
                                        <p:strVal val="visible"/>
                                      </p:to>
                                    </p:set>
                                    <p:animEffect transition="in" filter="fade">
                                      <p:cBhvr>
                                        <p:cTn id="27" dur="5000"/>
                                        <p:tgtEl>
                                          <p:spTgt spid="2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3"/>
                                        </p:tgtEl>
                                        <p:attrNameLst>
                                          <p:attrName>style.visibility</p:attrName>
                                        </p:attrNameLst>
                                      </p:cBhvr>
                                      <p:to>
                                        <p:strVal val="visible"/>
                                      </p:to>
                                    </p:set>
                                    <p:animEffect transition="in" filter="fade">
                                      <p:cBhvr>
                                        <p:cTn id="32"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3" descr="Marriage requirement is very high in Igboland” – Lady says her brother  spent less than N50K on traditional marriage items to marry his wife from  Benue – G9IJA.com"/>
          <p:cNvPicPr preferRelativeResize="0"/>
          <p:nvPr/>
        </p:nvPicPr>
        <p:blipFill rotWithShape="1">
          <a:blip r:embed="rId3">
            <a:alphaModFix/>
          </a:blip>
          <a:srcRect/>
          <a:stretch/>
        </p:blipFill>
        <p:spPr>
          <a:xfrm>
            <a:off x="584513" y="1275078"/>
            <a:ext cx="2295797" cy="2947353"/>
          </a:xfrm>
          <a:prstGeom prst="rect">
            <a:avLst/>
          </a:prstGeom>
          <a:noFill/>
          <a:ln>
            <a:noFill/>
          </a:ln>
        </p:spPr>
      </p:pic>
      <p:sp>
        <p:nvSpPr>
          <p:cNvPr id="232" name="Google Shape;232;p13"/>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33" name="Google Shape;233;p13"/>
          <p:cNvSpPr txBox="1"/>
          <p:nvPr/>
        </p:nvSpPr>
        <p:spPr>
          <a:xfrm>
            <a:off x="2798828" y="239080"/>
            <a:ext cx="9271252" cy="858200"/>
          </a:xfrm>
          <a:prstGeom prst="rect">
            <a:avLst/>
          </a:prstGeom>
          <a:noFill/>
          <a:ln>
            <a:noFill/>
          </a:ln>
        </p:spPr>
        <p:txBody>
          <a:bodyPr spcFirstLastPara="1" wrap="square" lIns="91425" tIns="45700" rIns="91425" bIns="45700" anchor="ctr" anchorCtr="0">
            <a:normAutofit fontScale="92500"/>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CHUYÊN GIA CHÂU ĐẠI DƯƠNG</a:t>
            </a:r>
            <a:endParaRPr/>
          </a:p>
        </p:txBody>
      </p:sp>
      <p:sp>
        <p:nvSpPr>
          <p:cNvPr id="234" name="Google Shape;234;p13"/>
          <p:cNvSpPr txBox="1"/>
          <p:nvPr/>
        </p:nvSpPr>
        <p:spPr>
          <a:xfrm>
            <a:off x="3474720" y="1168400"/>
            <a:ext cx="8366508" cy="5450520"/>
          </a:xfrm>
          <a:prstGeom prst="rect">
            <a:avLst/>
          </a:prstGeom>
          <a:noFill/>
          <a:ln>
            <a:noFill/>
          </a:ln>
        </p:spPr>
        <p:txBody>
          <a:bodyPr spcFirstLastPara="1" wrap="square" lIns="91425" tIns="45700" rIns="91425" bIns="45700" anchor="ctr" anchorCtr="0">
            <a:noAutofit/>
          </a:bodyPr>
          <a:lstStyle/>
          <a:p>
            <a:pPr marL="228600" marR="0" lvl="0" indent="-228600" algn="just" rtl="0">
              <a:lnSpc>
                <a:spcPct val="120000"/>
              </a:lnSpc>
              <a:spcBef>
                <a:spcPts val="0"/>
              </a:spcBef>
              <a:spcAft>
                <a:spcPts val="0"/>
              </a:spcAft>
              <a:buClr>
                <a:srgbClr val="FF0000"/>
              </a:buClr>
              <a:buSzPts val="2800"/>
              <a:buFont typeface="Noto Sans Symbols"/>
              <a:buChar char="✔"/>
            </a:pPr>
            <a:r>
              <a:rPr lang="en-US" sz="2800" b="0" i="0" u="none" strike="noStrike" cap="none">
                <a:solidFill>
                  <a:srgbClr val="FF0000"/>
                </a:solidFill>
                <a:latin typeface="Poppins"/>
                <a:ea typeface="Poppins"/>
                <a:cs typeface="Poppins"/>
                <a:sym typeface="Poppins"/>
              </a:rPr>
              <a:t>Dán sản phẩm </a:t>
            </a:r>
            <a:r>
              <a:rPr lang="en-US" sz="2800" b="0" i="0" u="none" strike="noStrike" cap="none">
                <a:solidFill>
                  <a:srgbClr val="0070C0"/>
                </a:solidFill>
                <a:latin typeface="Poppins"/>
                <a:ea typeface="Poppins"/>
                <a:cs typeface="Poppins"/>
                <a:sym typeface="Poppins"/>
              </a:rPr>
              <a:t>ở góc lớp tương ứng/để bàn</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Di chuyển theo </a:t>
            </a:r>
            <a:r>
              <a:rPr lang="en-US" sz="2800" b="0" i="0" u="none" strike="noStrike" cap="none">
                <a:solidFill>
                  <a:srgbClr val="FF0000"/>
                </a:solidFill>
                <a:latin typeface="Poppins"/>
                <a:ea typeface="Poppins"/>
                <a:cs typeface="Poppins"/>
                <a:sym typeface="Poppins"/>
              </a:rPr>
              <a:t>ma trận </a:t>
            </a:r>
            <a:r>
              <a:rPr lang="en-US" sz="2800" b="0" i="0" u="none" strike="noStrike" cap="none">
                <a:solidFill>
                  <a:srgbClr val="0070C0"/>
                </a:solidFill>
                <a:latin typeface="Poppins"/>
                <a:ea typeface="Poppins"/>
                <a:cs typeface="Poppins"/>
                <a:sym typeface="Poppins"/>
              </a:rPr>
              <a:t>để quan sát và đánh giá</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Sử dụng </a:t>
            </a:r>
            <a:r>
              <a:rPr lang="en-US" sz="2800" b="0" i="0" u="none" strike="noStrike" cap="none">
                <a:solidFill>
                  <a:srgbClr val="FF0000"/>
                </a:solidFill>
                <a:latin typeface="Poppins"/>
                <a:ea typeface="Poppins"/>
                <a:cs typeface="Poppins"/>
                <a:sym typeface="Poppins"/>
              </a:rPr>
              <a:t>bảng kiểm/tiêu chí </a:t>
            </a:r>
            <a:r>
              <a:rPr lang="en-US" sz="2800" b="0" i="0" u="none" strike="noStrike" cap="none">
                <a:solidFill>
                  <a:srgbClr val="0070C0"/>
                </a:solidFill>
                <a:latin typeface="Poppins"/>
                <a:ea typeface="Poppins"/>
                <a:cs typeface="Poppins"/>
                <a:sym typeface="Poppins"/>
              </a:rPr>
              <a:t>và cho điểm tổng</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Góp ý thông tin</a:t>
            </a:r>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Mỗi trạm quan sát và đánh giá trong </a:t>
            </a:r>
            <a:r>
              <a:rPr lang="en-US" sz="2800" b="0" i="0" u="none" strike="noStrike" cap="none">
                <a:solidFill>
                  <a:srgbClr val="FF0000"/>
                </a:solidFill>
                <a:latin typeface="Poppins"/>
                <a:ea typeface="Poppins"/>
                <a:cs typeface="Poppins"/>
                <a:sym typeface="Poppins"/>
              </a:rPr>
              <a:t>2 phút</a:t>
            </a:r>
            <a:endParaRPr sz="2800" b="0" i="0" u="none" strike="noStrike" cap="none">
              <a:solidFill>
                <a:srgbClr val="FF000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Hoàn thành nội dung </a:t>
            </a:r>
            <a:r>
              <a:rPr lang="en-US" sz="2800" b="0" i="0" u="none" strike="noStrike" cap="none">
                <a:solidFill>
                  <a:srgbClr val="FF0000"/>
                </a:solidFill>
                <a:latin typeface="Poppins"/>
                <a:ea typeface="Poppins"/>
                <a:cs typeface="Poppins"/>
                <a:sym typeface="Poppins"/>
              </a:rPr>
              <a:t>ghi bài </a:t>
            </a:r>
            <a:r>
              <a:rPr lang="en-US" sz="2800" b="0" i="0" u="none" strike="noStrike" cap="none">
                <a:solidFill>
                  <a:srgbClr val="0070C0"/>
                </a:solidFill>
                <a:latin typeface="Poppins"/>
                <a:ea typeface="Poppins"/>
                <a:cs typeface="Poppins"/>
                <a:sym typeface="Poppins"/>
              </a:rPr>
              <a:t>đầy đủ (sơ đồ tự vẽ)</a:t>
            </a:r>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Gửi kết quả điểm số tổng hợp</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Noto Sans Symbols"/>
              <a:buChar char="✔"/>
            </a:pPr>
            <a:r>
              <a:rPr lang="en-US" sz="2800" b="0" i="0" u="none" strike="noStrike" cap="none">
                <a:solidFill>
                  <a:srgbClr val="0070C0"/>
                </a:solidFill>
                <a:latin typeface="Poppins"/>
                <a:ea typeface="Poppins"/>
                <a:cs typeface="Poppins"/>
                <a:sym typeface="Poppins"/>
              </a:rPr>
              <a:t>Tham gia phần </a:t>
            </a:r>
            <a:r>
              <a:rPr lang="en-US" sz="2800" b="0" i="0" u="none" strike="noStrike" cap="none">
                <a:solidFill>
                  <a:srgbClr val="FF0000"/>
                </a:solidFill>
                <a:latin typeface="Poppins"/>
                <a:ea typeface="Poppins"/>
                <a:cs typeface="Poppins"/>
                <a:sym typeface="Poppins"/>
              </a:rPr>
              <a:t>trình bày </a:t>
            </a:r>
            <a:r>
              <a:rPr lang="en-US" sz="2800" b="0" i="0" u="none" strike="noStrike" cap="none">
                <a:solidFill>
                  <a:srgbClr val="0070C0"/>
                </a:solidFill>
                <a:latin typeface="Poppins"/>
                <a:ea typeface="Poppins"/>
                <a:cs typeface="Poppins"/>
                <a:sym typeface="Poppins"/>
              </a:rPr>
              <a:t>trước lớp</a:t>
            </a:r>
            <a:endParaRPr sz="2800" b="0" i="0" u="none" strike="noStrike" cap="none">
              <a:solidFill>
                <a:srgbClr val="0070C0"/>
              </a:solidFill>
              <a:latin typeface="Poppins"/>
              <a:ea typeface="Poppins"/>
              <a:cs typeface="Poppins"/>
              <a:sym typeface="Poppins"/>
            </a:endParaRPr>
          </a:p>
        </p:txBody>
      </p:sp>
      <p:pic>
        <p:nvPicPr>
          <p:cNvPr id="235" name="Google Shape;235;p13"/>
          <p:cNvPicPr preferRelativeResize="0"/>
          <p:nvPr/>
        </p:nvPicPr>
        <p:blipFill rotWithShape="1">
          <a:blip r:embed="rId4">
            <a:alphaModFix/>
          </a:blip>
          <a:srcRect/>
          <a:stretch/>
        </p:blipFill>
        <p:spPr>
          <a:xfrm>
            <a:off x="772926" y="226875"/>
            <a:ext cx="1675130" cy="941525"/>
          </a:xfrm>
          <a:prstGeom prst="rect">
            <a:avLst/>
          </a:prstGeom>
          <a:noFill/>
          <a:ln>
            <a:noFill/>
          </a:ln>
        </p:spPr>
      </p:pic>
      <p:pic>
        <p:nvPicPr>
          <p:cNvPr id="236" name="Google Shape;236;p13" descr="92 Woman Take A Decision Between Yes Or No Illustrations &amp; Clip Art - iStock"/>
          <p:cNvPicPr preferRelativeResize="0"/>
          <p:nvPr/>
        </p:nvPicPr>
        <p:blipFill rotWithShape="1">
          <a:blip r:embed="rId5">
            <a:alphaModFix/>
          </a:blip>
          <a:srcRect/>
          <a:stretch/>
        </p:blipFill>
        <p:spPr>
          <a:xfrm>
            <a:off x="350772" y="4329109"/>
            <a:ext cx="2289810" cy="22898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4">
                                            <p:txEl>
                                              <p:pRg st="0" end="0"/>
                                            </p:txEl>
                                          </p:spTgt>
                                        </p:tgtEl>
                                        <p:attrNameLst>
                                          <p:attrName>style.visibility</p:attrName>
                                        </p:attrNameLst>
                                      </p:cBhvr>
                                      <p:to>
                                        <p:strVal val="visible"/>
                                      </p:to>
                                    </p:set>
                                    <p:animEffect transition="in" filter="fade">
                                      <p:cBhvr>
                                        <p:cTn id="7" dur="500"/>
                                        <p:tgtEl>
                                          <p:spTgt spid="2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4">
                                            <p:txEl>
                                              <p:pRg st="1" end="1"/>
                                            </p:txEl>
                                          </p:spTgt>
                                        </p:tgtEl>
                                        <p:attrNameLst>
                                          <p:attrName>style.visibility</p:attrName>
                                        </p:attrNameLst>
                                      </p:cBhvr>
                                      <p:to>
                                        <p:strVal val="visible"/>
                                      </p:to>
                                    </p:set>
                                    <p:animEffect transition="in" filter="fade">
                                      <p:cBhvr>
                                        <p:cTn id="12" dur="500"/>
                                        <p:tgtEl>
                                          <p:spTgt spid="2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4">
                                            <p:txEl>
                                              <p:pRg st="2" end="2"/>
                                            </p:txEl>
                                          </p:spTgt>
                                        </p:tgtEl>
                                        <p:attrNameLst>
                                          <p:attrName>style.visibility</p:attrName>
                                        </p:attrNameLst>
                                      </p:cBhvr>
                                      <p:to>
                                        <p:strVal val="visible"/>
                                      </p:to>
                                    </p:set>
                                    <p:animEffect transition="in" filter="fade">
                                      <p:cBhvr>
                                        <p:cTn id="17" dur="500"/>
                                        <p:tgtEl>
                                          <p:spTgt spid="2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4">
                                            <p:txEl>
                                              <p:pRg st="3" end="3"/>
                                            </p:txEl>
                                          </p:spTgt>
                                        </p:tgtEl>
                                        <p:attrNameLst>
                                          <p:attrName>style.visibility</p:attrName>
                                        </p:attrNameLst>
                                      </p:cBhvr>
                                      <p:to>
                                        <p:strVal val="visible"/>
                                      </p:to>
                                    </p:set>
                                    <p:animEffect transition="in" filter="fade">
                                      <p:cBhvr>
                                        <p:cTn id="22" dur="500"/>
                                        <p:tgtEl>
                                          <p:spTgt spid="23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4">
                                            <p:txEl>
                                              <p:pRg st="4" end="4"/>
                                            </p:txEl>
                                          </p:spTgt>
                                        </p:tgtEl>
                                        <p:attrNameLst>
                                          <p:attrName>style.visibility</p:attrName>
                                        </p:attrNameLst>
                                      </p:cBhvr>
                                      <p:to>
                                        <p:strVal val="visible"/>
                                      </p:to>
                                    </p:set>
                                    <p:animEffect transition="in" filter="fade">
                                      <p:cBhvr>
                                        <p:cTn id="27" dur="500"/>
                                        <p:tgtEl>
                                          <p:spTgt spid="23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4">
                                            <p:txEl>
                                              <p:pRg st="5" end="5"/>
                                            </p:txEl>
                                          </p:spTgt>
                                        </p:tgtEl>
                                        <p:attrNameLst>
                                          <p:attrName>style.visibility</p:attrName>
                                        </p:attrNameLst>
                                      </p:cBhvr>
                                      <p:to>
                                        <p:strVal val="visible"/>
                                      </p:to>
                                    </p:set>
                                    <p:animEffect transition="in" filter="fade">
                                      <p:cBhvr>
                                        <p:cTn id="32" dur="500"/>
                                        <p:tgtEl>
                                          <p:spTgt spid="23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4">
                                            <p:txEl>
                                              <p:pRg st="6" end="6"/>
                                            </p:txEl>
                                          </p:spTgt>
                                        </p:tgtEl>
                                        <p:attrNameLst>
                                          <p:attrName>style.visibility</p:attrName>
                                        </p:attrNameLst>
                                      </p:cBhvr>
                                      <p:to>
                                        <p:strVal val="visible"/>
                                      </p:to>
                                    </p:set>
                                    <p:animEffect transition="in" filter="fade">
                                      <p:cBhvr>
                                        <p:cTn id="37" dur="500"/>
                                        <p:tgtEl>
                                          <p:spTgt spid="23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34">
                                            <p:txEl>
                                              <p:pRg st="7" end="7"/>
                                            </p:txEl>
                                          </p:spTgt>
                                        </p:tgtEl>
                                        <p:attrNameLst>
                                          <p:attrName>style.visibility</p:attrName>
                                        </p:attrNameLst>
                                      </p:cBhvr>
                                      <p:to>
                                        <p:strVal val="visible"/>
                                      </p:to>
                                    </p:set>
                                    <p:animEffect transition="in" filter="fade">
                                      <p:cBhvr>
                                        <p:cTn id="42" dur="500"/>
                                        <p:tgtEl>
                                          <p:spTgt spid="23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5"/>
                                        </p:tgtEl>
                                        <p:attrNameLst>
                                          <p:attrName>style.visibility</p:attrName>
                                        </p:attrNameLst>
                                      </p:cBhvr>
                                      <p:to>
                                        <p:strVal val="visible"/>
                                      </p:to>
                                    </p:set>
                                    <p:animEffect transition="in" filter="fade">
                                      <p:cBhvr>
                                        <p:cTn id="47" dur="5000"/>
                                        <p:tgtEl>
                                          <p:spTgt spid="23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1"/>
                                        </p:tgtEl>
                                        <p:attrNameLst>
                                          <p:attrName>style.visibility</p:attrName>
                                        </p:attrNameLst>
                                      </p:cBhvr>
                                      <p:to>
                                        <p:strVal val="visible"/>
                                      </p:to>
                                    </p:set>
                                    <p:animEffect transition="in" filter="fade">
                                      <p:cBhvr>
                                        <p:cTn id="52" dur="500"/>
                                        <p:tgtEl>
                                          <p:spTgt spid="231"/>
                                        </p:tgtEl>
                                      </p:cBhvr>
                                    </p:animEffect>
                                  </p:childTnLst>
                                </p:cTn>
                              </p:par>
                              <p:par>
                                <p:cTn id="53" presetID="10" presetClass="entr" presetSubtype="0" fill="hold" nodeType="withEffect">
                                  <p:stCondLst>
                                    <p:cond delay="0"/>
                                  </p:stCondLst>
                                  <p:childTnLst>
                                    <p:set>
                                      <p:cBhvr>
                                        <p:cTn id="54" dur="1" fill="hold">
                                          <p:stCondLst>
                                            <p:cond delay="0"/>
                                          </p:stCondLst>
                                        </p:cTn>
                                        <p:tgtEl>
                                          <p:spTgt spid="236"/>
                                        </p:tgtEl>
                                        <p:attrNameLst>
                                          <p:attrName>style.visibility</p:attrName>
                                        </p:attrNameLst>
                                      </p:cBhvr>
                                      <p:to>
                                        <p:strVal val="visible"/>
                                      </p:to>
                                    </p:set>
                                    <p:animEffect transition="in" filter="fade">
                                      <p:cBhvr>
                                        <p:cTn id="55"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4"/>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42" name="Google Shape;242;p14"/>
          <p:cNvSpPr txBox="1"/>
          <p:nvPr/>
        </p:nvSpPr>
        <p:spPr>
          <a:xfrm>
            <a:off x="1460374" y="361000"/>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2. ĐẶC ĐIỂM TỰ NHIÊN</a:t>
            </a:r>
            <a:endParaRPr/>
          </a:p>
        </p:txBody>
      </p:sp>
      <p:pic>
        <p:nvPicPr>
          <p:cNvPr id="243" name="Google Shape;243;p14"/>
          <p:cNvPicPr preferRelativeResize="0"/>
          <p:nvPr/>
        </p:nvPicPr>
        <p:blipFill rotWithShape="1">
          <a:blip r:embed="rId3">
            <a:alphaModFix/>
          </a:blip>
          <a:srcRect l="5739" t="40145" r="58644" b="17491"/>
          <a:stretch/>
        </p:blipFill>
        <p:spPr>
          <a:xfrm>
            <a:off x="392366" y="2071076"/>
            <a:ext cx="5189347" cy="3935048"/>
          </a:xfrm>
          <a:prstGeom prst="rect">
            <a:avLst/>
          </a:prstGeom>
          <a:noFill/>
          <a:ln>
            <a:noFill/>
          </a:ln>
          <a:effectLst>
            <a:outerShdw blurRad="292100" dist="139700" dir="2700000" algn="tl" rotWithShape="0">
              <a:srgbClr val="333333">
                <a:alpha val="64705"/>
              </a:srgbClr>
            </a:outerShdw>
          </a:effectLst>
        </p:spPr>
      </p:pic>
      <p:sp>
        <p:nvSpPr>
          <p:cNvPr id="244" name="Google Shape;244;p14"/>
          <p:cNvSpPr txBox="1"/>
          <p:nvPr/>
        </p:nvSpPr>
        <p:spPr>
          <a:xfrm>
            <a:off x="392366" y="1219200"/>
            <a:ext cx="4799394" cy="542357"/>
          </a:xfrm>
          <a:prstGeom prst="rect">
            <a:avLst/>
          </a:prstGeom>
          <a:noFill/>
          <a:ln>
            <a:noFill/>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a. Địa hình và khoáng sản</a:t>
            </a:r>
            <a:endParaRPr sz="2800" b="0" i="0" u="none" strike="noStrike" cap="none">
              <a:solidFill>
                <a:srgbClr val="FF0000"/>
              </a:solidFill>
              <a:latin typeface="Poppins"/>
              <a:ea typeface="Poppins"/>
              <a:cs typeface="Poppins"/>
              <a:sym typeface="Poppins"/>
            </a:endParaRPr>
          </a:p>
        </p:txBody>
      </p:sp>
      <p:sp>
        <p:nvSpPr>
          <p:cNvPr id="245" name="Google Shape;245;p14"/>
          <p:cNvSpPr txBox="1"/>
          <p:nvPr/>
        </p:nvSpPr>
        <p:spPr>
          <a:xfrm>
            <a:off x="5739066" y="1041930"/>
            <a:ext cx="6290373" cy="3660589"/>
          </a:xfrm>
          <a:prstGeom prst="rect">
            <a:avLst/>
          </a:prstGeom>
          <a:noFill/>
          <a:ln>
            <a:noFill/>
          </a:ln>
        </p:spPr>
        <p:txBody>
          <a:bodyPr spcFirstLastPara="1" wrap="square" lIns="91425" tIns="45700" rIns="91425" bIns="45700" anchor="ctr" anchorCtr="0">
            <a:normAutofit/>
          </a:bodyPr>
          <a:lstStyle/>
          <a:p>
            <a:pPr marL="228600" marR="0" lvl="0" indent="-228600" algn="just" rtl="0">
              <a:lnSpc>
                <a:spcPct val="120000"/>
              </a:lnSpc>
              <a:spcBef>
                <a:spcPts val="0"/>
              </a:spcBef>
              <a:spcAft>
                <a:spcPts val="0"/>
              </a:spcAft>
              <a:buClr>
                <a:srgbClr val="0070C0"/>
              </a:buClr>
              <a:buSzPts val="2400"/>
              <a:buFont typeface="Arial"/>
              <a:buChar char="-"/>
            </a:pPr>
            <a:r>
              <a:rPr lang="en-US" sz="2400" b="0" i="0" u="none" strike="noStrike" cap="none">
                <a:solidFill>
                  <a:srgbClr val="0070C0"/>
                </a:solidFill>
                <a:latin typeface="Poppins"/>
                <a:ea typeface="Poppins"/>
                <a:cs typeface="Poppins"/>
                <a:sym typeface="Poppins"/>
              </a:rPr>
              <a:t>Lục địa Ô-xtrây-li-a gồm 3 bộ phận:</a:t>
            </a:r>
            <a:endParaRPr/>
          </a:p>
          <a:p>
            <a:pPr marL="0" marR="0" lvl="0" indent="0" algn="just" rtl="0">
              <a:lnSpc>
                <a:spcPct val="120000"/>
              </a:lnSpc>
              <a:spcBef>
                <a:spcPts val="100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Phía tây: Cao &lt;500m, có cao nguyên và hoang mạc</a:t>
            </a:r>
            <a:endParaRPr sz="2400" b="0" i="0" u="none" strike="noStrike" cap="none">
              <a:solidFill>
                <a:srgbClr val="0070C0"/>
              </a:solidFill>
              <a:latin typeface="Poppins"/>
              <a:ea typeface="Poppins"/>
              <a:cs typeface="Poppins"/>
              <a:sym typeface="Poppins"/>
            </a:endParaRPr>
          </a:p>
          <a:p>
            <a:pPr marL="0" marR="0" lvl="0" indent="0" algn="just" rtl="0">
              <a:lnSpc>
                <a:spcPct val="120000"/>
              </a:lnSpc>
              <a:spcBef>
                <a:spcPts val="100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Khu vực trung tâm: bồn địa, đồng bằng thấp dưới 200m</a:t>
            </a:r>
            <a:endParaRPr/>
          </a:p>
          <a:p>
            <a:pPr marL="0" marR="0" lvl="0" indent="0" algn="just" rtl="0">
              <a:lnSpc>
                <a:spcPct val="120000"/>
              </a:lnSpc>
              <a:spcBef>
                <a:spcPts val="100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Phía đông: Dãy Trường Sơn Úc, bắc thấp, nam cao.</a:t>
            </a:r>
            <a:endParaRPr/>
          </a:p>
        </p:txBody>
      </p:sp>
      <p:pic>
        <p:nvPicPr>
          <p:cNvPr id="246" name="Google Shape;246;p14" descr="Australia outback Vectors &amp; Illustrations for Free Download | Freepik"/>
          <p:cNvPicPr preferRelativeResize="0"/>
          <p:nvPr/>
        </p:nvPicPr>
        <p:blipFill rotWithShape="1">
          <a:blip r:embed="rId4">
            <a:alphaModFix/>
          </a:blip>
          <a:srcRect/>
          <a:stretch/>
        </p:blipFill>
        <p:spPr>
          <a:xfrm>
            <a:off x="6398261" y="4703253"/>
            <a:ext cx="4982271" cy="1793747"/>
          </a:xfrm>
          <a:prstGeom prst="rect">
            <a:avLst/>
          </a:prstGeom>
          <a:noFill/>
          <a:ln>
            <a:noFill/>
          </a:ln>
          <a:effectLst>
            <a:outerShdw blurRad="292100" dist="139700" dir="2700000" algn="tl" rotWithShape="0">
              <a:srgbClr val="333333">
                <a:alpha val="64705"/>
              </a:srgbClr>
            </a:outerShdw>
          </a:effectLst>
        </p:spPr>
      </p:pic>
      <p:pic>
        <p:nvPicPr>
          <p:cNvPr id="247" name="Google Shape;247;p14" descr="Drought desert isolated icon Royalty Free Vector Image"/>
          <p:cNvPicPr preferRelativeResize="0"/>
          <p:nvPr/>
        </p:nvPicPr>
        <p:blipFill rotWithShape="1">
          <a:blip r:embed="rId5">
            <a:alphaModFix/>
          </a:blip>
          <a:srcRect l="10960" t="12421" r="10579" b="20296"/>
          <a:stretch/>
        </p:blipFill>
        <p:spPr>
          <a:xfrm>
            <a:off x="392366" y="197385"/>
            <a:ext cx="952639" cy="882262"/>
          </a:xfrm>
          <a:prstGeom prst="rect">
            <a:avLst/>
          </a:prstGeom>
          <a:noFill/>
          <a:ln>
            <a:noFill/>
          </a:ln>
        </p:spPr>
      </p:pic>
      <p:pic>
        <p:nvPicPr>
          <p:cNvPr id="248" name="Google Shape;248;p14" descr="Drought desert isolated icon Royalty Free Vector Image"/>
          <p:cNvPicPr preferRelativeResize="0"/>
          <p:nvPr/>
        </p:nvPicPr>
        <p:blipFill rotWithShape="1">
          <a:blip r:embed="rId5">
            <a:alphaModFix/>
          </a:blip>
          <a:srcRect l="10960" t="12421" r="10579" b="20296"/>
          <a:stretch/>
        </p:blipFill>
        <p:spPr>
          <a:xfrm>
            <a:off x="1737371" y="214719"/>
            <a:ext cx="952639" cy="882262"/>
          </a:xfrm>
          <a:prstGeom prst="rect">
            <a:avLst/>
          </a:prstGeom>
          <a:noFill/>
          <a:ln>
            <a:noFill/>
          </a:ln>
        </p:spPr>
      </p:pic>
      <p:pic>
        <p:nvPicPr>
          <p:cNvPr id="249" name="Google Shape;249;p14" descr="Drought isolated icon dry earth and tree desert Vector Image"/>
          <p:cNvPicPr preferRelativeResize="0"/>
          <p:nvPr/>
        </p:nvPicPr>
        <p:blipFill rotWithShape="1">
          <a:blip r:embed="rId6">
            <a:alphaModFix/>
          </a:blip>
          <a:srcRect l="11120" t="6519" r="10082" b="28593"/>
          <a:stretch/>
        </p:blipFill>
        <p:spPr>
          <a:xfrm>
            <a:off x="10798948" y="214719"/>
            <a:ext cx="1163169" cy="103448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4">
                                            <p:txEl>
                                              <p:pRg st="0" end="0"/>
                                            </p:txEl>
                                          </p:spTgt>
                                        </p:tgtEl>
                                        <p:attrNameLst>
                                          <p:attrName>style.visibility</p:attrName>
                                        </p:attrNameLst>
                                      </p:cBhvr>
                                      <p:to>
                                        <p:strVal val="visible"/>
                                      </p:to>
                                    </p:set>
                                    <p:animEffect transition="in" filter="fade">
                                      <p:cBhvr>
                                        <p:cTn id="7" dur="500"/>
                                        <p:tgtEl>
                                          <p:spTgt spid="2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
                                            <p:txEl>
                                              <p:pRg st="0" end="0"/>
                                            </p:txEl>
                                          </p:spTgt>
                                        </p:tgtEl>
                                        <p:attrNameLst>
                                          <p:attrName>style.visibility</p:attrName>
                                        </p:attrNameLst>
                                      </p:cBhvr>
                                      <p:to>
                                        <p:strVal val="visible"/>
                                      </p:to>
                                    </p:set>
                                    <p:animEffect transition="in" filter="fade">
                                      <p:cBhvr>
                                        <p:cTn id="12" dur="500"/>
                                        <p:tgtEl>
                                          <p:spTgt spid="24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
                                            <p:txEl>
                                              <p:pRg st="1" end="1"/>
                                            </p:txEl>
                                          </p:spTgt>
                                        </p:tgtEl>
                                        <p:attrNameLst>
                                          <p:attrName>style.visibility</p:attrName>
                                        </p:attrNameLst>
                                      </p:cBhvr>
                                      <p:to>
                                        <p:strVal val="visible"/>
                                      </p:to>
                                    </p:set>
                                    <p:animEffect transition="in" filter="fade">
                                      <p:cBhvr>
                                        <p:cTn id="17" dur="500"/>
                                        <p:tgtEl>
                                          <p:spTgt spid="24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
                                            <p:txEl>
                                              <p:pRg st="2" end="2"/>
                                            </p:txEl>
                                          </p:spTgt>
                                        </p:tgtEl>
                                        <p:attrNameLst>
                                          <p:attrName>style.visibility</p:attrName>
                                        </p:attrNameLst>
                                      </p:cBhvr>
                                      <p:to>
                                        <p:strVal val="visible"/>
                                      </p:to>
                                    </p:set>
                                    <p:animEffect transition="in" filter="fade">
                                      <p:cBhvr>
                                        <p:cTn id="22" dur="500"/>
                                        <p:tgtEl>
                                          <p:spTgt spid="24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5">
                                            <p:txEl>
                                              <p:pRg st="3" end="3"/>
                                            </p:txEl>
                                          </p:spTgt>
                                        </p:tgtEl>
                                        <p:attrNameLst>
                                          <p:attrName>style.visibility</p:attrName>
                                        </p:attrNameLst>
                                      </p:cBhvr>
                                      <p:to>
                                        <p:strVal val="visible"/>
                                      </p:to>
                                    </p:set>
                                    <p:animEffect transition="in" filter="fade">
                                      <p:cBhvr>
                                        <p:cTn id="27" dur="500"/>
                                        <p:tgtEl>
                                          <p:spTgt spid="24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6"/>
                                        </p:tgtEl>
                                        <p:attrNameLst>
                                          <p:attrName>style.visibility</p:attrName>
                                        </p:attrNameLst>
                                      </p:cBhvr>
                                      <p:to>
                                        <p:strVal val="visible"/>
                                      </p:to>
                                    </p:set>
                                    <p:animEffect transition="in" filter="fade">
                                      <p:cBhvr>
                                        <p:cTn id="32" dur="500"/>
                                        <p:tgtEl>
                                          <p:spTgt spid="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3"/>
        <p:cNvGrpSpPr/>
        <p:nvPr/>
      </p:nvGrpSpPr>
      <p:grpSpPr>
        <a:xfrm>
          <a:off x="0" y="0"/>
          <a:ext cx="0" cy="0"/>
          <a:chOff x="0" y="0"/>
          <a:chExt cx="0" cy="0"/>
        </a:xfrm>
      </p:grpSpPr>
      <p:sp>
        <p:nvSpPr>
          <p:cNvPr id="254" name="Google Shape;254;p15"/>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55" name="Google Shape;255;p15" descr="Australia Mountains"/>
          <p:cNvPicPr preferRelativeResize="0"/>
          <p:nvPr/>
        </p:nvPicPr>
        <p:blipFill rotWithShape="1">
          <a:blip r:embed="rId3">
            <a:alphaModFix/>
          </a:blip>
          <a:srcRect t="8355" b="7390"/>
          <a:stretch/>
        </p:blipFill>
        <p:spPr>
          <a:xfrm>
            <a:off x="20" y="1282"/>
            <a:ext cx="12191980" cy="6856718"/>
          </a:xfrm>
          <a:prstGeom prst="rect">
            <a:avLst/>
          </a:prstGeom>
          <a:noFill/>
          <a:ln>
            <a:noFill/>
          </a:ln>
        </p:spPr>
      </p:pic>
      <p:sp>
        <p:nvSpPr>
          <p:cNvPr id="256" name="Google Shape;256;p15"/>
          <p:cNvSpPr txBox="1"/>
          <p:nvPr/>
        </p:nvSpPr>
        <p:spPr>
          <a:xfrm>
            <a:off x="984285" y="0"/>
            <a:ext cx="9271252" cy="117993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FF0000"/>
              </a:buClr>
              <a:buSzPts val="4400"/>
              <a:buFont typeface="Arial"/>
              <a:buNone/>
            </a:pPr>
            <a:r>
              <a:rPr lang="en-US" sz="4400" b="0" i="0" u="none" strike="noStrike" cap="none">
                <a:solidFill>
                  <a:srgbClr val="FF0000"/>
                </a:solidFill>
                <a:latin typeface="Arial"/>
                <a:ea typeface="Arial"/>
                <a:cs typeface="Arial"/>
                <a:sym typeface="Arial"/>
              </a:rPr>
              <a:t>THIÊN NHIÊN HÙNG VĨ</a:t>
            </a:r>
            <a:endParaRPr/>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16"/>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62" name="Google Shape;262;p16"/>
          <p:cNvSpPr txBox="1"/>
          <p:nvPr/>
        </p:nvSpPr>
        <p:spPr>
          <a:xfrm>
            <a:off x="1460374" y="361000"/>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2. ĐẶC ĐIỂM TỰ NHIÊN</a:t>
            </a:r>
            <a:endParaRPr/>
          </a:p>
        </p:txBody>
      </p:sp>
      <p:sp>
        <p:nvSpPr>
          <p:cNvPr id="263" name="Google Shape;263;p16"/>
          <p:cNvSpPr txBox="1"/>
          <p:nvPr/>
        </p:nvSpPr>
        <p:spPr>
          <a:xfrm>
            <a:off x="392366" y="1219200"/>
            <a:ext cx="4799394" cy="542357"/>
          </a:xfrm>
          <a:prstGeom prst="rect">
            <a:avLst/>
          </a:prstGeom>
          <a:noFill/>
          <a:ln>
            <a:noFill/>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a. Địa hình và khoáng sản</a:t>
            </a:r>
            <a:endParaRPr sz="2800" b="0" i="0" u="none" strike="noStrike" cap="none">
              <a:solidFill>
                <a:srgbClr val="FF0000"/>
              </a:solidFill>
              <a:latin typeface="Poppins"/>
              <a:ea typeface="Poppins"/>
              <a:cs typeface="Poppins"/>
              <a:sym typeface="Poppins"/>
            </a:endParaRPr>
          </a:p>
        </p:txBody>
      </p:sp>
      <p:sp>
        <p:nvSpPr>
          <p:cNvPr id="264" name="Google Shape;264;p16"/>
          <p:cNvSpPr txBox="1"/>
          <p:nvPr/>
        </p:nvSpPr>
        <p:spPr>
          <a:xfrm>
            <a:off x="7654262" y="1204021"/>
            <a:ext cx="4245895" cy="3195259"/>
          </a:xfrm>
          <a:prstGeom prst="rect">
            <a:avLst/>
          </a:prstGeom>
          <a:noFill/>
          <a:ln>
            <a:noFill/>
          </a:ln>
        </p:spPr>
        <p:txBody>
          <a:bodyPr spcFirstLastPara="1" wrap="square" lIns="91425" tIns="45700" rIns="91425" bIns="45700" anchor="ctr" anchorCtr="0">
            <a:normAutofit/>
          </a:bodyPr>
          <a:lstStyle/>
          <a:p>
            <a:pPr marL="228600" marR="0" lvl="0" indent="-228600" algn="just" rtl="0">
              <a:lnSpc>
                <a:spcPct val="120000"/>
              </a:lnSpc>
              <a:spcBef>
                <a:spcPts val="0"/>
              </a:spcBef>
              <a:spcAft>
                <a:spcPts val="0"/>
              </a:spcAft>
              <a:buClr>
                <a:srgbClr val="0070C0"/>
              </a:buClr>
              <a:buSzPts val="2400"/>
              <a:buFont typeface="Arial"/>
              <a:buChar char="-"/>
            </a:pPr>
            <a:r>
              <a:rPr lang="en-US" sz="2400" b="0" i="0" u="none" strike="noStrike" cap="none">
                <a:solidFill>
                  <a:srgbClr val="0070C0"/>
                </a:solidFill>
                <a:latin typeface="Poppins"/>
                <a:ea typeface="Poppins"/>
                <a:cs typeface="Poppins"/>
                <a:sym typeface="Poppins"/>
              </a:rPr>
              <a:t>Các đảo và quần đảo:</a:t>
            </a:r>
            <a:endParaRPr/>
          </a:p>
          <a:p>
            <a:pPr marL="0" marR="0" lvl="0" indent="0" algn="just" rtl="0">
              <a:lnSpc>
                <a:spcPct val="120000"/>
              </a:lnSpc>
              <a:spcBef>
                <a:spcPts val="100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Chuỗi đảo Niu-di-len và Mê-la-nê-di: Núi cao</a:t>
            </a:r>
            <a:endParaRPr sz="2400" b="0" i="0" u="none" strike="noStrike" cap="none">
              <a:solidFill>
                <a:srgbClr val="0070C0"/>
              </a:solidFill>
              <a:latin typeface="Poppins"/>
              <a:ea typeface="Poppins"/>
              <a:cs typeface="Poppins"/>
              <a:sym typeface="Poppins"/>
            </a:endParaRPr>
          </a:p>
          <a:p>
            <a:pPr marL="0" marR="0" lvl="0" indent="0" algn="just" rtl="0">
              <a:lnSpc>
                <a:spcPct val="120000"/>
              </a:lnSpc>
              <a:spcBef>
                <a:spcPts val="100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Chuỗi đảo: Pô-li-nê-di và Mi-cro-nê-di, đảo san hô thấp, đảo núi lửa cao.</a:t>
            </a:r>
            <a:endParaRPr/>
          </a:p>
        </p:txBody>
      </p:sp>
      <p:pic>
        <p:nvPicPr>
          <p:cNvPr id="265" name="Google Shape;265;p16" descr="Drought desert isolated icon Royalty Free Vector Image"/>
          <p:cNvPicPr preferRelativeResize="0"/>
          <p:nvPr/>
        </p:nvPicPr>
        <p:blipFill rotWithShape="1">
          <a:blip r:embed="rId3">
            <a:alphaModFix/>
          </a:blip>
          <a:srcRect l="10960" t="12421" r="10579" b="20296"/>
          <a:stretch/>
        </p:blipFill>
        <p:spPr>
          <a:xfrm>
            <a:off x="392366" y="197385"/>
            <a:ext cx="952639" cy="882262"/>
          </a:xfrm>
          <a:prstGeom prst="rect">
            <a:avLst/>
          </a:prstGeom>
          <a:noFill/>
          <a:ln>
            <a:noFill/>
          </a:ln>
        </p:spPr>
      </p:pic>
      <p:pic>
        <p:nvPicPr>
          <p:cNvPr id="266" name="Google Shape;266;p16" descr="Drought desert isolated icon Royalty Free Vector Image"/>
          <p:cNvPicPr preferRelativeResize="0"/>
          <p:nvPr/>
        </p:nvPicPr>
        <p:blipFill rotWithShape="1">
          <a:blip r:embed="rId3">
            <a:alphaModFix/>
          </a:blip>
          <a:srcRect l="10960" t="12421" r="10579" b="20296"/>
          <a:stretch/>
        </p:blipFill>
        <p:spPr>
          <a:xfrm>
            <a:off x="1737371" y="214719"/>
            <a:ext cx="952639" cy="882262"/>
          </a:xfrm>
          <a:prstGeom prst="rect">
            <a:avLst/>
          </a:prstGeom>
          <a:noFill/>
          <a:ln>
            <a:noFill/>
          </a:ln>
        </p:spPr>
      </p:pic>
      <p:pic>
        <p:nvPicPr>
          <p:cNvPr id="267" name="Google Shape;267;p16" descr="Drought isolated icon dry earth and tree desert Vector Image"/>
          <p:cNvPicPr preferRelativeResize="0"/>
          <p:nvPr/>
        </p:nvPicPr>
        <p:blipFill rotWithShape="1">
          <a:blip r:embed="rId4">
            <a:alphaModFix/>
          </a:blip>
          <a:srcRect l="11120" t="6519" r="10082" b="28593"/>
          <a:stretch/>
        </p:blipFill>
        <p:spPr>
          <a:xfrm>
            <a:off x="10798948" y="214719"/>
            <a:ext cx="1163169" cy="1034484"/>
          </a:xfrm>
          <a:prstGeom prst="rect">
            <a:avLst/>
          </a:prstGeom>
          <a:noFill/>
          <a:ln>
            <a:noFill/>
          </a:ln>
        </p:spPr>
      </p:pic>
      <p:pic>
        <p:nvPicPr>
          <p:cNvPr id="268" name="Google Shape;268;p16"/>
          <p:cNvPicPr preferRelativeResize="0"/>
          <p:nvPr/>
        </p:nvPicPr>
        <p:blipFill rotWithShape="1">
          <a:blip r:embed="rId5">
            <a:alphaModFix/>
          </a:blip>
          <a:srcRect b="5527"/>
          <a:stretch/>
        </p:blipFill>
        <p:spPr>
          <a:xfrm>
            <a:off x="219779" y="1901110"/>
            <a:ext cx="7343986" cy="4423190"/>
          </a:xfrm>
          <a:prstGeom prst="rect">
            <a:avLst/>
          </a:prstGeom>
          <a:noFill/>
          <a:ln>
            <a:noFill/>
          </a:ln>
        </p:spPr>
      </p:pic>
      <p:pic>
        <p:nvPicPr>
          <p:cNvPr id="269" name="Google Shape;269;p16" descr="MicronesiaTour.com - Micronesia's Official Travel and Tour Website | Guam,  Northern Mariana Islands CNMI: Saipan Tinian Rota, Palau, Federated States  of Micronesia FSM: Yap Chuuk Pohnpei Kosrae, Marshall Islands RMI"/>
          <p:cNvPicPr preferRelativeResize="0"/>
          <p:nvPr/>
        </p:nvPicPr>
        <p:blipFill rotWithShape="1">
          <a:blip r:embed="rId6">
            <a:alphaModFix/>
          </a:blip>
          <a:srcRect/>
          <a:stretch/>
        </p:blipFill>
        <p:spPr>
          <a:xfrm>
            <a:off x="7571649" y="4658162"/>
            <a:ext cx="4411120" cy="174434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3">
                                            <p:txEl>
                                              <p:pRg st="0" end="0"/>
                                            </p:txEl>
                                          </p:spTgt>
                                        </p:tgtEl>
                                        <p:attrNameLst>
                                          <p:attrName>style.visibility</p:attrName>
                                        </p:attrNameLst>
                                      </p:cBhvr>
                                      <p:to>
                                        <p:strVal val="visible"/>
                                      </p:to>
                                    </p:set>
                                    <p:animEffect transition="in" filter="fade">
                                      <p:cBhvr>
                                        <p:cTn id="7" dur="500"/>
                                        <p:tgtEl>
                                          <p:spTgt spid="2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4">
                                            <p:txEl>
                                              <p:pRg st="0" end="0"/>
                                            </p:txEl>
                                          </p:spTgt>
                                        </p:tgtEl>
                                        <p:attrNameLst>
                                          <p:attrName>style.visibility</p:attrName>
                                        </p:attrNameLst>
                                      </p:cBhvr>
                                      <p:to>
                                        <p:strVal val="visible"/>
                                      </p:to>
                                    </p:set>
                                    <p:animEffect transition="in" filter="fade">
                                      <p:cBhvr>
                                        <p:cTn id="12" dur="500"/>
                                        <p:tgtEl>
                                          <p:spTgt spid="26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4">
                                            <p:txEl>
                                              <p:pRg st="1" end="1"/>
                                            </p:txEl>
                                          </p:spTgt>
                                        </p:tgtEl>
                                        <p:attrNameLst>
                                          <p:attrName>style.visibility</p:attrName>
                                        </p:attrNameLst>
                                      </p:cBhvr>
                                      <p:to>
                                        <p:strVal val="visible"/>
                                      </p:to>
                                    </p:set>
                                    <p:animEffect transition="in" filter="fade">
                                      <p:cBhvr>
                                        <p:cTn id="17" dur="500"/>
                                        <p:tgtEl>
                                          <p:spTgt spid="26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4">
                                            <p:txEl>
                                              <p:pRg st="2" end="2"/>
                                            </p:txEl>
                                          </p:spTgt>
                                        </p:tgtEl>
                                        <p:attrNameLst>
                                          <p:attrName>style.visibility</p:attrName>
                                        </p:attrNameLst>
                                      </p:cBhvr>
                                      <p:to>
                                        <p:strVal val="visible"/>
                                      </p:to>
                                    </p:set>
                                    <p:animEffect transition="in" filter="fade">
                                      <p:cBhvr>
                                        <p:cTn id="22" dur="500"/>
                                        <p:tgtEl>
                                          <p:spTgt spid="26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9"/>
                                        </p:tgtEl>
                                        <p:attrNameLst>
                                          <p:attrName>style.visibility</p:attrName>
                                        </p:attrNameLst>
                                      </p:cBhvr>
                                      <p:to>
                                        <p:strVal val="visible"/>
                                      </p:to>
                                    </p:set>
                                    <p:animEffect transition="in" filter="fade">
                                      <p:cBhvr>
                                        <p:cTn id="27"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7"/>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75" name="Google Shape;275;p17"/>
          <p:cNvSpPr txBox="1"/>
          <p:nvPr/>
        </p:nvSpPr>
        <p:spPr>
          <a:xfrm>
            <a:off x="1460374" y="361000"/>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2. ĐẶC ĐIỂM TỰ NHIÊN</a:t>
            </a:r>
            <a:endParaRPr/>
          </a:p>
        </p:txBody>
      </p:sp>
      <p:sp>
        <p:nvSpPr>
          <p:cNvPr id="276" name="Google Shape;276;p17"/>
          <p:cNvSpPr txBox="1"/>
          <p:nvPr/>
        </p:nvSpPr>
        <p:spPr>
          <a:xfrm>
            <a:off x="392366" y="1219200"/>
            <a:ext cx="4799394" cy="542357"/>
          </a:xfrm>
          <a:prstGeom prst="rect">
            <a:avLst/>
          </a:prstGeom>
          <a:noFill/>
          <a:ln>
            <a:noFill/>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a. Địa hình và khoáng sản</a:t>
            </a:r>
            <a:endParaRPr sz="2800" b="0" i="0" u="none" strike="noStrike" cap="none">
              <a:solidFill>
                <a:srgbClr val="FF0000"/>
              </a:solidFill>
              <a:latin typeface="Poppins"/>
              <a:ea typeface="Poppins"/>
              <a:cs typeface="Poppins"/>
              <a:sym typeface="Poppins"/>
            </a:endParaRPr>
          </a:p>
        </p:txBody>
      </p:sp>
      <p:pic>
        <p:nvPicPr>
          <p:cNvPr id="277" name="Google Shape;277;p17" descr="Drought desert isolated icon Royalty Free Vector Image"/>
          <p:cNvPicPr preferRelativeResize="0"/>
          <p:nvPr/>
        </p:nvPicPr>
        <p:blipFill rotWithShape="1">
          <a:blip r:embed="rId3">
            <a:alphaModFix/>
          </a:blip>
          <a:srcRect l="10960" t="12421" r="10579" b="20296"/>
          <a:stretch/>
        </p:blipFill>
        <p:spPr>
          <a:xfrm>
            <a:off x="392366" y="197385"/>
            <a:ext cx="952639" cy="882262"/>
          </a:xfrm>
          <a:prstGeom prst="rect">
            <a:avLst/>
          </a:prstGeom>
          <a:noFill/>
          <a:ln>
            <a:noFill/>
          </a:ln>
        </p:spPr>
      </p:pic>
      <p:pic>
        <p:nvPicPr>
          <p:cNvPr id="278" name="Google Shape;278;p17" descr="Drought desert isolated icon Royalty Free Vector Image"/>
          <p:cNvPicPr preferRelativeResize="0"/>
          <p:nvPr/>
        </p:nvPicPr>
        <p:blipFill rotWithShape="1">
          <a:blip r:embed="rId3">
            <a:alphaModFix/>
          </a:blip>
          <a:srcRect l="10960" t="12421" r="10579" b="20296"/>
          <a:stretch/>
        </p:blipFill>
        <p:spPr>
          <a:xfrm>
            <a:off x="1737371" y="214719"/>
            <a:ext cx="952639" cy="882262"/>
          </a:xfrm>
          <a:prstGeom prst="rect">
            <a:avLst/>
          </a:prstGeom>
          <a:noFill/>
          <a:ln>
            <a:noFill/>
          </a:ln>
        </p:spPr>
      </p:pic>
      <p:pic>
        <p:nvPicPr>
          <p:cNvPr id="279" name="Google Shape;279;p17" descr="Drought isolated icon dry earth and tree desert Vector Image"/>
          <p:cNvPicPr preferRelativeResize="0"/>
          <p:nvPr/>
        </p:nvPicPr>
        <p:blipFill rotWithShape="1">
          <a:blip r:embed="rId4">
            <a:alphaModFix/>
          </a:blip>
          <a:srcRect l="11120" t="6519" r="10082" b="28593"/>
          <a:stretch/>
        </p:blipFill>
        <p:spPr>
          <a:xfrm>
            <a:off x="10798948" y="214719"/>
            <a:ext cx="1163169" cy="1034484"/>
          </a:xfrm>
          <a:prstGeom prst="rect">
            <a:avLst/>
          </a:prstGeom>
          <a:noFill/>
          <a:ln>
            <a:noFill/>
          </a:ln>
        </p:spPr>
      </p:pic>
      <p:pic>
        <p:nvPicPr>
          <p:cNvPr id="280" name="Google Shape;280;p17"/>
          <p:cNvPicPr preferRelativeResize="0"/>
          <p:nvPr/>
        </p:nvPicPr>
        <p:blipFill rotWithShape="1">
          <a:blip r:embed="rId5">
            <a:alphaModFix/>
          </a:blip>
          <a:srcRect b="5527"/>
          <a:stretch/>
        </p:blipFill>
        <p:spPr>
          <a:xfrm>
            <a:off x="219779" y="1901110"/>
            <a:ext cx="7343986" cy="4423190"/>
          </a:xfrm>
          <a:prstGeom prst="rect">
            <a:avLst/>
          </a:prstGeom>
          <a:noFill/>
          <a:ln>
            <a:noFill/>
          </a:ln>
        </p:spPr>
      </p:pic>
      <p:sp>
        <p:nvSpPr>
          <p:cNvPr id="281" name="Google Shape;281;p17"/>
          <p:cNvSpPr txBox="1"/>
          <p:nvPr/>
        </p:nvSpPr>
        <p:spPr>
          <a:xfrm>
            <a:off x="7715902" y="1406834"/>
            <a:ext cx="4201034" cy="3143425"/>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2800" b="0" i="0" u="none" strike="noStrike" cap="none">
                <a:solidFill>
                  <a:schemeClr val="dk1"/>
                </a:solidFill>
                <a:latin typeface="Poppins"/>
                <a:ea typeface="Poppins"/>
                <a:cs typeface="Poppins"/>
                <a:sym typeface="Poppins"/>
              </a:rPr>
              <a:t>- Khoáng sản: có nhiều tài nguyên khoáng sản có giá trị như </a:t>
            </a:r>
            <a:r>
              <a:rPr lang="en-US" sz="2800" b="0" i="0" u="none" strike="noStrike" cap="none">
                <a:solidFill>
                  <a:srgbClr val="FF0000"/>
                </a:solidFill>
                <a:latin typeface="Poppins"/>
                <a:ea typeface="Poppins"/>
                <a:cs typeface="Poppins"/>
                <a:sym typeface="Poppins"/>
              </a:rPr>
              <a:t>sắt, đồng, vàng, than và dầu mỏ</a:t>
            </a:r>
            <a:r>
              <a:rPr lang="en-US" sz="2800" b="0" i="0" u="none" strike="noStrike" cap="none">
                <a:solidFill>
                  <a:schemeClr val="dk1"/>
                </a:solidFill>
                <a:latin typeface="Poppins"/>
                <a:ea typeface="Poppins"/>
                <a:cs typeface="Poppins"/>
                <a:sym typeface="Poppins"/>
              </a:rPr>
              <a:t>; phân bố tập trung ở Ô-xtrây-li-a, Niu Di-len</a:t>
            </a:r>
            <a:endParaRPr sz="2800" b="0" i="0" u="none" strike="noStrike" cap="none">
              <a:solidFill>
                <a:schemeClr val="dk1"/>
              </a:solidFill>
              <a:latin typeface="Poppins"/>
              <a:ea typeface="Poppins"/>
              <a:cs typeface="Poppins"/>
              <a:sym typeface="Poppins"/>
            </a:endParaRPr>
          </a:p>
        </p:txBody>
      </p:sp>
      <p:pic>
        <p:nvPicPr>
          <p:cNvPr id="282" name="Google Shape;282;p17"/>
          <p:cNvPicPr preferRelativeResize="0"/>
          <p:nvPr/>
        </p:nvPicPr>
        <p:blipFill rotWithShape="1">
          <a:blip r:embed="rId6">
            <a:alphaModFix/>
          </a:blip>
          <a:srcRect/>
          <a:stretch/>
        </p:blipFill>
        <p:spPr>
          <a:xfrm>
            <a:off x="7639833" y="4707890"/>
            <a:ext cx="2718775" cy="1860215"/>
          </a:xfrm>
          <a:prstGeom prst="rect">
            <a:avLst/>
          </a:prstGeom>
          <a:noFill/>
          <a:ln>
            <a:noFill/>
          </a:ln>
        </p:spPr>
      </p:pic>
      <p:pic>
        <p:nvPicPr>
          <p:cNvPr id="283" name="Google Shape;283;p17"/>
          <p:cNvPicPr preferRelativeResize="0"/>
          <p:nvPr/>
        </p:nvPicPr>
        <p:blipFill rotWithShape="1">
          <a:blip r:embed="rId7">
            <a:alphaModFix/>
          </a:blip>
          <a:srcRect/>
          <a:stretch/>
        </p:blipFill>
        <p:spPr>
          <a:xfrm>
            <a:off x="10434677" y="4697790"/>
            <a:ext cx="1390819" cy="194549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
                                            <p:txEl>
                                              <p:pRg st="0" end="0"/>
                                            </p:txEl>
                                          </p:spTgt>
                                        </p:tgtEl>
                                        <p:attrNameLst>
                                          <p:attrName>style.visibility</p:attrName>
                                        </p:attrNameLst>
                                      </p:cBhvr>
                                      <p:to>
                                        <p:strVal val="visible"/>
                                      </p:to>
                                    </p:set>
                                    <p:animEffect transition="in" filter="fade">
                                      <p:cBhvr>
                                        <p:cTn id="7" dur="500"/>
                                        <p:tgtEl>
                                          <p:spTgt spid="2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8"/>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89" name="Google Shape;289;p18"/>
          <p:cNvSpPr txBox="1"/>
          <p:nvPr/>
        </p:nvSpPr>
        <p:spPr>
          <a:xfrm>
            <a:off x="1460374" y="361000"/>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2. ĐẶC ĐIỂM TỰ NHIÊN</a:t>
            </a:r>
            <a:endParaRPr/>
          </a:p>
        </p:txBody>
      </p:sp>
      <p:sp>
        <p:nvSpPr>
          <p:cNvPr id="290" name="Google Shape;290;p18"/>
          <p:cNvSpPr txBox="1"/>
          <p:nvPr/>
        </p:nvSpPr>
        <p:spPr>
          <a:xfrm>
            <a:off x="284955" y="2764723"/>
            <a:ext cx="4799394" cy="542357"/>
          </a:xfrm>
          <a:prstGeom prst="rect">
            <a:avLst/>
          </a:prstGeom>
          <a:noFill/>
          <a:ln>
            <a:noFill/>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b. Khí hậu và sinh vật</a:t>
            </a:r>
            <a:endParaRPr sz="2800" b="0" i="0" u="none" strike="noStrike" cap="none">
              <a:solidFill>
                <a:srgbClr val="FF0000"/>
              </a:solidFill>
              <a:latin typeface="Poppins"/>
              <a:ea typeface="Poppins"/>
              <a:cs typeface="Poppins"/>
              <a:sym typeface="Poppins"/>
            </a:endParaRPr>
          </a:p>
        </p:txBody>
      </p:sp>
      <p:pic>
        <p:nvPicPr>
          <p:cNvPr id="291" name="Google Shape;291;p18"/>
          <p:cNvPicPr preferRelativeResize="0"/>
          <p:nvPr/>
        </p:nvPicPr>
        <p:blipFill rotWithShape="1">
          <a:blip r:embed="rId3">
            <a:alphaModFix/>
          </a:blip>
          <a:srcRect/>
          <a:stretch/>
        </p:blipFill>
        <p:spPr>
          <a:xfrm>
            <a:off x="5584126" y="1216128"/>
            <a:ext cx="6435154" cy="5280872"/>
          </a:xfrm>
          <a:prstGeom prst="rect">
            <a:avLst/>
          </a:prstGeom>
          <a:noFill/>
          <a:ln>
            <a:noFill/>
          </a:ln>
        </p:spPr>
      </p:pic>
      <p:sp>
        <p:nvSpPr>
          <p:cNvPr id="292" name="Google Shape;292;p18"/>
          <p:cNvSpPr txBox="1"/>
          <p:nvPr/>
        </p:nvSpPr>
        <p:spPr>
          <a:xfrm>
            <a:off x="278931" y="5190557"/>
            <a:ext cx="5019040" cy="1545523"/>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 Thay đổi từ đông sang tây và theo độ cao. Càng vào sâu lục địa, khí hậu càng khô hạn.</a:t>
            </a:r>
            <a:endParaRPr/>
          </a:p>
        </p:txBody>
      </p:sp>
      <p:pic>
        <p:nvPicPr>
          <p:cNvPr id="293" name="Google Shape;293;p18" descr="Cloud With Lightning And Rain with solid fill"/>
          <p:cNvPicPr preferRelativeResize="0"/>
          <p:nvPr/>
        </p:nvPicPr>
        <p:blipFill rotWithShape="1">
          <a:blip r:embed="rId4">
            <a:alphaModFix/>
          </a:blip>
          <a:srcRect/>
          <a:stretch/>
        </p:blipFill>
        <p:spPr>
          <a:xfrm>
            <a:off x="8858312" y="1407160"/>
            <a:ext cx="914400" cy="914400"/>
          </a:xfrm>
          <a:prstGeom prst="rect">
            <a:avLst/>
          </a:prstGeom>
          <a:noFill/>
          <a:ln>
            <a:noFill/>
          </a:ln>
        </p:spPr>
      </p:pic>
      <p:pic>
        <p:nvPicPr>
          <p:cNvPr id="294" name="Google Shape;294;p18" descr="Cloud With Lightning And Rain with solid fill"/>
          <p:cNvPicPr preferRelativeResize="0"/>
          <p:nvPr/>
        </p:nvPicPr>
        <p:blipFill rotWithShape="1">
          <a:blip r:embed="rId4">
            <a:alphaModFix/>
          </a:blip>
          <a:srcRect/>
          <a:stretch/>
        </p:blipFill>
        <p:spPr>
          <a:xfrm>
            <a:off x="10999404" y="3856564"/>
            <a:ext cx="914400" cy="914400"/>
          </a:xfrm>
          <a:prstGeom prst="rect">
            <a:avLst/>
          </a:prstGeom>
          <a:noFill/>
          <a:ln>
            <a:noFill/>
          </a:ln>
        </p:spPr>
      </p:pic>
      <p:pic>
        <p:nvPicPr>
          <p:cNvPr id="295" name="Google Shape;295;p18" descr="Dim (Medium Sun) with solid fill"/>
          <p:cNvPicPr preferRelativeResize="0"/>
          <p:nvPr/>
        </p:nvPicPr>
        <p:blipFill rotWithShape="1">
          <a:blip r:embed="rId5">
            <a:alphaModFix/>
          </a:blip>
          <a:srcRect/>
          <a:stretch/>
        </p:blipFill>
        <p:spPr>
          <a:xfrm>
            <a:off x="6583680" y="2942164"/>
            <a:ext cx="914400" cy="914400"/>
          </a:xfrm>
          <a:prstGeom prst="rect">
            <a:avLst/>
          </a:prstGeom>
          <a:noFill/>
          <a:ln>
            <a:noFill/>
          </a:ln>
        </p:spPr>
      </p:pic>
      <p:sp>
        <p:nvSpPr>
          <p:cNvPr id="296" name="Google Shape;296;p18"/>
          <p:cNvSpPr txBox="1"/>
          <p:nvPr/>
        </p:nvSpPr>
        <p:spPr>
          <a:xfrm>
            <a:off x="283277" y="3429000"/>
            <a:ext cx="5301583" cy="1821140"/>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20000"/>
              </a:lnSpc>
              <a:spcBef>
                <a:spcPts val="0"/>
              </a:spcBef>
              <a:spcAft>
                <a:spcPts val="0"/>
              </a:spcAft>
              <a:buClr>
                <a:srgbClr val="00B050"/>
              </a:buClr>
              <a:buSzPts val="2400"/>
              <a:buFont typeface="Poppins"/>
              <a:buChar char="-"/>
            </a:pPr>
            <a:r>
              <a:rPr lang="en-US" sz="2400" b="0" i="0" u="sng" strike="noStrike" cap="none">
                <a:solidFill>
                  <a:srgbClr val="00B050"/>
                </a:solidFill>
                <a:latin typeface="Poppins"/>
                <a:ea typeface="Poppins"/>
                <a:cs typeface="Poppins"/>
                <a:sym typeface="Poppins"/>
              </a:rPr>
              <a:t>Khí hậu: </a:t>
            </a:r>
            <a:endParaRPr/>
          </a:p>
          <a:p>
            <a:pPr marL="0" marR="0" lvl="0" indent="0" algn="just" rtl="0">
              <a:lnSpc>
                <a:spcPct val="120000"/>
              </a:lnSpc>
              <a:spcBef>
                <a:spcPts val="0"/>
              </a:spcBef>
              <a:spcAft>
                <a:spcPts val="0"/>
              </a:spcAft>
              <a:buNone/>
            </a:pPr>
            <a:r>
              <a:rPr lang="en-US" sz="2400" b="0" i="0" u="none" strike="noStrike" cap="none">
                <a:solidFill>
                  <a:schemeClr val="dk1"/>
                </a:solidFill>
                <a:latin typeface="Poppins"/>
                <a:ea typeface="Poppins"/>
                <a:cs typeface="Poppins"/>
                <a:sym typeface="Poppins"/>
              </a:rPr>
              <a:t>+ Khô hạn và phân hoá từ bắc xuống nam, từ khí hậu nhiệt đới đến khí hậu cận nhiệt đới và khí hậu ôn đới</a:t>
            </a:r>
            <a:endParaRPr sz="2400" b="0" i="0" u="none" strike="noStrike" cap="none">
              <a:solidFill>
                <a:schemeClr val="dk1"/>
              </a:solidFill>
              <a:latin typeface="Poppins"/>
              <a:ea typeface="Poppins"/>
              <a:cs typeface="Poppins"/>
              <a:sym typeface="Poppins"/>
            </a:endParaRPr>
          </a:p>
        </p:txBody>
      </p:sp>
      <p:sp>
        <p:nvSpPr>
          <p:cNvPr id="297" name="Google Shape;297;p18"/>
          <p:cNvSpPr txBox="1"/>
          <p:nvPr/>
        </p:nvSpPr>
        <p:spPr>
          <a:xfrm>
            <a:off x="315198" y="1101303"/>
            <a:ext cx="5191522" cy="1545523"/>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B050"/>
              </a:buClr>
              <a:buSzPts val="2400"/>
              <a:buFont typeface="Arial"/>
              <a:buNone/>
            </a:pPr>
            <a:r>
              <a:rPr lang="en-US" sz="2400" b="0" i="0" u="none" strike="noStrike" cap="none">
                <a:solidFill>
                  <a:srgbClr val="00B050"/>
                </a:solidFill>
                <a:latin typeface="Poppins"/>
                <a:ea typeface="Poppins"/>
                <a:cs typeface="Poppins"/>
                <a:sym typeface="Poppins"/>
              </a:rPr>
              <a:t>Hãy xác định tên và phạm vi các kiểu khí hậu. Kiểu nào có diện tích lớn nhất?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0">
                                            <p:txEl>
                                              <p:pRg st="0" end="0"/>
                                            </p:txEl>
                                          </p:spTgt>
                                        </p:tgtEl>
                                        <p:attrNameLst>
                                          <p:attrName>style.visibility</p:attrName>
                                        </p:attrNameLst>
                                      </p:cBhvr>
                                      <p:to>
                                        <p:strVal val="visible"/>
                                      </p:to>
                                    </p:set>
                                    <p:animEffect transition="in" filter="fade">
                                      <p:cBhvr>
                                        <p:cTn id="7" dur="500"/>
                                        <p:tgtEl>
                                          <p:spTgt spid="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2">
                                            <p:txEl>
                                              <p:pRg st="0" end="0"/>
                                            </p:txEl>
                                          </p:spTgt>
                                        </p:tgtEl>
                                        <p:attrNameLst>
                                          <p:attrName>style.visibility</p:attrName>
                                        </p:attrNameLst>
                                      </p:cBhvr>
                                      <p:to>
                                        <p:strVal val="visible"/>
                                      </p:to>
                                    </p:set>
                                    <p:animEffect transition="in" filter="fade">
                                      <p:cBhvr>
                                        <p:cTn id="12" dur="500"/>
                                        <p:tgtEl>
                                          <p:spTgt spid="29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7">
                                            <p:txEl>
                                              <p:pRg st="0" end="0"/>
                                            </p:txEl>
                                          </p:spTgt>
                                        </p:tgtEl>
                                        <p:attrNameLst>
                                          <p:attrName>style.visibility</p:attrName>
                                        </p:attrNameLst>
                                      </p:cBhvr>
                                      <p:to>
                                        <p:strVal val="visible"/>
                                      </p:to>
                                    </p:set>
                                    <p:animEffect transition="in" filter="fade">
                                      <p:cBhvr>
                                        <p:cTn id="17" dur="500"/>
                                        <p:tgtEl>
                                          <p:spTgt spid="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1"/>
        <p:cNvGrpSpPr/>
        <p:nvPr/>
      </p:nvGrpSpPr>
      <p:grpSpPr>
        <a:xfrm>
          <a:off x="0" y="0"/>
          <a:ext cx="0" cy="0"/>
          <a:chOff x="0" y="0"/>
          <a:chExt cx="0" cy="0"/>
        </a:xfrm>
      </p:grpSpPr>
      <p:sp>
        <p:nvSpPr>
          <p:cNvPr id="302" name="Google Shape;302;p19"/>
          <p:cNvSpPr/>
          <p:nvPr/>
        </p:nvSpPr>
        <p:spPr>
          <a:xfrm>
            <a:off x="1524"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03" name="Google Shape;303;p19" descr="Why You Should Go to New Zealand in the Spring or Fall | Goway"/>
          <p:cNvPicPr preferRelativeResize="0"/>
          <p:nvPr/>
        </p:nvPicPr>
        <p:blipFill rotWithShape="1">
          <a:blip r:embed="rId3">
            <a:alphaModFix/>
          </a:blip>
          <a:srcRect l="14439" r="17427" b="-1"/>
          <a:stretch/>
        </p:blipFill>
        <p:spPr>
          <a:xfrm>
            <a:off x="321734" y="321733"/>
            <a:ext cx="3084025" cy="3021406"/>
          </a:xfrm>
          <a:prstGeom prst="rect">
            <a:avLst/>
          </a:prstGeom>
          <a:noFill/>
          <a:ln>
            <a:noFill/>
          </a:ln>
        </p:spPr>
      </p:pic>
      <p:pic>
        <p:nvPicPr>
          <p:cNvPr id="304" name="Google Shape;304;p19" descr="autumn in new zealand"/>
          <p:cNvPicPr preferRelativeResize="0"/>
          <p:nvPr/>
        </p:nvPicPr>
        <p:blipFill rotWithShape="1">
          <a:blip r:embed="rId4">
            <a:alphaModFix/>
          </a:blip>
          <a:srcRect l="9110" r="16447" b="3"/>
          <a:stretch/>
        </p:blipFill>
        <p:spPr>
          <a:xfrm>
            <a:off x="321734" y="3514854"/>
            <a:ext cx="3084025" cy="2785952"/>
          </a:xfrm>
          <a:prstGeom prst="rect">
            <a:avLst/>
          </a:prstGeom>
          <a:noFill/>
          <a:ln>
            <a:noFill/>
          </a:ln>
        </p:spPr>
      </p:pic>
      <p:pic>
        <p:nvPicPr>
          <p:cNvPr id="305" name="Google Shape;305;p19" descr="The 30 Most Picturesque Winter Towns From Around The World | Queenstown new  zealand, Queenstown, Winter travel"/>
          <p:cNvPicPr preferRelativeResize="0"/>
          <p:nvPr/>
        </p:nvPicPr>
        <p:blipFill rotWithShape="1">
          <a:blip r:embed="rId5">
            <a:alphaModFix/>
          </a:blip>
          <a:srcRect l="22851" r="32349" b="2"/>
          <a:stretch/>
        </p:blipFill>
        <p:spPr>
          <a:xfrm>
            <a:off x="3598286" y="321733"/>
            <a:ext cx="4043250" cy="5979074"/>
          </a:xfrm>
          <a:prstGeom prst="rect">
            <a:avLst/>
          </a:prstGeom>
          <a:noFill/>
          <a:ln>
            <a:noFill/>
          </a:ln>
        </p:spPr>
      </p:pic>
      <p:pic>
        <p:nvPicPr>
          <p:cNvPr id="306" name="Google Shape;306;p19" descr="The dark side of New Zealand summer | Stuff.co.nz"/>
          <p:cNvPicPr preferRelativeResize="0"/>
          <p:nvPr/>
        </p:nvPicPr>
        <p:blipFill rotWithShape="1">
          <a:blip r:embed="rId6">
            <a:alphaModFix/>
          </a:blip>
          <a:srcRect l="33576" r="21365" b="2"/>
          <a:stretch/>
        </p:blipFill>
        <p:spPr>
          <a:xfrm>
            <a:off x="7834063" y="321733"/>
            <a:ext cx="4036201" cy="5979074"/>
          </a:xfrm>
          <a:prstGeom prst="rect">
            <a:avLst/>
          </a:prstGeom>
          <a:noFill/>
          <a:ln>
            <a:noFill/>
          </a:ln>
        </p:spPr>
      </p:pic>
      <p:sp>
        <p:nvSpPr>
          <p:cNvPr id="307" name="Google Shape;307;p19"/>
          <p:cNvSpPr txBox="1"/>
          <p:nvPr/>
        </p:nvSpPr>
        <p:spPr>
          <a:xfrm>
            <a:off x="984285" y="321733"/>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800"/>
              <a:buFont typeface="Arial"/>
              <a:buNone/>
            </a:pPr>
            <a:r>
              <a:rPr lang="en-US" sz="2800" b="0" i="0" u="none" strike="noStrike" cap="none">
                <a:solidFill>
                  <a:schemeClr val="lt1"/>
                </a:solidFill>
                <a:latin typeface="Arial"/>
                <a:ea typeface="Arial"/>
                <a:cs typeface="Arial"/>
                <a:sym typeface="Arial"/>
              </a:rPr>
              <a:t>4 mùa ở niu – di – len </a:t>
            </a:r>
            <a:endParaRPr/>
          </a:p>
        </p:txBody>
      </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102"/>
        <p:cNvGrpSpPr/>
        <p:nvPr/>
      </p:nvGrpSpPr>
      <p:grpSpPr>
        <a:xfrm>
          <a:off x="0" y="0"/>
          <a:ext cx="0" cy="0"/>
          <a:chOff x="0" y="0"/>
          <a:chExt cx="0" cy="0"/>
        </a:xfrm>
      </p:grpSpPr>
      <p:sp>
        <p:nvSpPr>
          <p:cNvPr id="103" name="Google Shape;103;p2"/>
          <p:cNvSpPr txBox="1">
            <a:spLocks noGrp="1"/>
          </p:cNvSpPr>
          <p:nvPr>
            <p:ph type="title"/>
          </p:nvPr>
        </p:nvSpPr>
        <p:spPr>
          <a:xfrm>
            <a:off x="7025034" y="452999"/>
            <a:ext cx="4882486" cy="1650121"/>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20000"/>
              </a:lnSpc>
              <a:spcBef>
                <a:spcPts val="0"/>
              </a:spcBef>
              <a:spcAft>
                <a:spcPts val="0"/>
              </a:spcAft>
              <a:buClr>
                <a:srgbClr val="00FFFF"/>
              </a:buClr>
              <a:buSzPts val="4400"/>
              <a:buFont typeface="Arial"/>
              <a:buNone/>
            </a:pPr>
            <a:r>
              <a:rPr lang="en-US">
                <a:solidFill>
                  <a:srgbClr val="00FFFF"/>
                </a:solidFill>
                <a:latin typeface="Arial"/>
                <a:ea typeface="Arial"/>
                <a:cs typeface="Arial"/>
                <a:sym typeface="Arial"/>
              </a:rPr>
              <a:t>NHÀ SINH VẬT </a:t>
            </a:r>
            <a:br>
              <a:rPr lang="en-US">
                <a:solidFill>
                  <a:srgbClr val="00FFFF"/>
                </a:solidFill>
                <a:latin typeface="Arial"/>
                <a:ea typeface="Arial"/>
                <a:cs typeface="Arial"/>
                <a:sym typeface="Arial"/>
              </a:rPr>
            </a:br>
            <a:r>
              <a:rPr lang="en-US">
                <a:solidFill>
                  <a:srgbClr val="00FFFF"/>
                </a:solidFill>
                <a:latin typeface="Arial"/>
                <a:ea typeface="Arial"/>
                <a:cs typeface="Arial"/>
                <a:sym typeface="Arial"/>
              </a:rPr>
              <a:t>TÍ HON</a:t>
            </a:r>
            <a:endParaRPr/>
          </a:p>
        </p:txBody>
      </p:sp>
      <p:sp>
        <p:nvSpPr>
          <p:cNvPr id="104" name="Google Shape;104;p2"/>
          <p:cNvSpPr/>
          <p:nvPr/>
        </p:nvSpPr>
        <p:spPr>
          <a:xfrm>
            <a:off x="1" y="0"/>
            <a:ext cx="4067397" cy="3481744"/>
          </a:xfrm>
          <a:custGeom>
            <a:avLst/>
            <a:gdLst/>
            <a:ahLst/>
            <a:cxnLst/>
            <a:rect l="l" t="t" r="r" b="b"/>
            <a:pathLst>
              <a:path w="4067397" h="3481744" extrusionOk="0">
                <a:moveTo>
                  <a:pt x="0" y="0"/>
                </a:moveTo>
                <a:lnTo>
                  <a:pt x="3741230" y="0"/>
                </a:lnTo>
                <a:lnTo>
                  <a:pt x="3789282" y="79096"/>
                </a:lnTo>
                <a:cubicBezTo>
                  <a:pt x="3966649" y="405598"/>
                  <a:pt x="4067397" y="779761"/>
                  <a:pt x="4067397" y="1177456"/>
                </a:cubicBezTo>
                <a:cubicBezTo>
                  <a:pt x="4067397" y="2450079"/>
                  <a:pt x="3035732" y="3481744"/>
                  <a:pt x="1763109" y="3481744"/>
                </a:cubicBezTo>
                <a:cubicBezTo>
                  <a:pt x="1126798" y="3481744"/>
                  <a:pt x="550726" y="3223828"/>
                  <a:pt x="133731" y="2806834"/>
                </a:cubicBezTo>
                <a:lnTo>
                  <a:pt x="0" y="2659692"/>
                </a:lnTo>
                <a:close/>
              </a:path>
            </a:pathLst>
          </a:cu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5" name="Google Shape;105;p2"/>
          <p:cNvSpPr/>
          <p:nvPr/>
        </p:nvSpPr>
        <p:spPr>
          <a:xfrm>
            <a:off x="4535804" y="452999"/>
            <a:ext cx="2020824" cy="2020824"/>
          </a:xfrm>
          <a:prstGeom prst="ellipse">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06" name="Google Shape;106;p2" descr="Chuột túi có khả năng giao tiếp với con người?"/>
          <p:cNvPicPr preferRelativeResize="0"/>
          <p:nvPr/>
        </p:nvPicPr>
        <p:blipFill rotWithShape="1">
          <a:blip r:embed="rId3">
            <a:alphaModFix/>
          </a:blip>
          <a:srcRect l="19752" r="14752" b="6"/>
          <a:stretch/>
        </p:blipFill>
        <p:spPr>
          <a:xfrm>
            <a:off x="4700396" y="617591"/>
            <a:ext cx="1691640" cy="1691640"/>
          </a:xfrm>
          <a:custGeom>
            <a:avLst/>
            <a:gdLst/>
            <a:ahLst/>
            <a:cxnLst/>
            <a:rect l="l" t="t" r="r" b="b"/>
            <a:pathLst>
              <a:path w="1645920" h="1645920" extrusionOk="0">
                <a:moveTo>
                  <a:pt x="822960" y="0"/>
                </a:moveTo>
                <a:cubicBezTo>
                  <a:pt x="1277468" y="0"/>
                  <a:pt x="1645920" y="368452"/>
                  <a:pt x="1645920" y="822960"/>
                </a:cubicBezTo>
                <a:cubicBezTo>
                  <a:pt x="1645920" y="1277468"/>
                  <a:pt x="1277468" y="1645920"/>
                  <a:pt x="822960" y="1645920"/>
                </a:cubicBezTo>
                <a:cubicBezTo>
                  <a:pt x="368452" y="1645920"/>
                  <a:pt x="0" y="1277468"/>
                  <a:pt x="0" y="822960"/>
                </a:cubicBezTo>
                <a:cubicBezTo>
                  <a:pt x="0" y="368452"/>
                  <a:pt x="368452" y="0"/>
                  <a:pt x="822960" y="0"/>
                </a:cubicBezTo>
                <a:close/>
              </a:path>
            </a:pathLst>
          </a:custGeom>
          <a:noFill/>
          <a:ln>
            <a:noFill/>
          </a:ln>
        </p:spPr>
      </p:pic>
      <p:sp>
        <p:nvSpPr>
          <p:cNvPr id="107" name="Google Shape;107;p2"/>
          <p:cNvSpPr/>
          <p:nvPr/>
        </p:nvSpPr>
        <p:spPr>
          <a:xfrm>
            <a:off x="-1" y="4041056"/>
            <a:ext cx="3216344" cy="2816945"/>
          </a:xfrm>
          <a:custGeom>
            <a:avLst/>
            <a:gdLst/>
            <a:ahLst/>
            <a:cxnLst/>
            <a:rect l="l" t="t" r="r" b="b"/>
            <a:pathLst>
              <a:path w="3216344" h="2816945" extrusionOk="0">
                <a:moveTo>
                  <a:pt x="1360112" y="0"/>
                </a:moveTo>
                <a:cubicBezTo>
                  <a:pt x="2385281" y="0"/>
                  <a:pt x="3216344" y="831063"/>
                  <a:pt x="3216344" y="1856232"/>
                </a:cubicBezTo>
                <a:cubicBezTo>
                  <a:pt x="3216344" y="2176598"/>
                  <a:pt x="3135186" y="2478007"/>
                  <a:pt x="2992307" y="2741023"/>
                </a:cubicBezTo>
                <a:lnTo>
                  <a:pt x="2946183" y="2816945"/>
                </a:lnTo>
                <a:lnTo>
                  <a:pt x="0" y="2816945"/>
                </a:lnTo>
                <a:lnTo>
                  <a:pt x="0" y="596005"/>
                </a:lnTo>
                <a:lnTo>
                  <a:pt x="47558" y="543678"/>
                </a:lnTo>
                <a:cubicBezTo>
                  <a:pt x="383470" y="207766"/>
                  <a:pt x="847528" y="0"/>
                  <a:pt x="1360112" y="0"/>
                </a:cubicBezTo>
                <a:close/>
              </a:path>
            </a:pathLst>
          </a:cu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8" name="Google Shape;108;p2"/>
          <p:cNvSpPr/>
          <p:nvPr/>
        </p:nvSpPr>
        <p:spPr>
          <a:xfrm>
            <a:off x="3380935" y="2871982"/>
            <a:ext cx="2834640" cy="2834640"/>
          </a:xfrm>
          <a:prstGeom prst="ellipse">
            <a:avLst/>
          </a:prstGeom>
          <a:solidFill>
            <a:srgbClr val="FFFFFF">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09" name="Google Shape;109;p2" descr="Koala-bear · Tin Tức Nước Úc Mới Nhất"/>
          <p:cNvPicPr preferRelativeResize="0"/>
          <p:nvPr/>
        </p:nvPicPr>
        <p:blipFill rotWithShape="1">
          <a:blip r:embed="rId4">
            <a:alphaModFix/>
          </a:blip>
          <a:srcRect l="15729" r="28018" b="-3"/>
          <a:stretch/>
        </p:blipFill>
        <p:spPr>
          <a:xfrm>
            <a:off x="3545527" y="3036574"/>
            <a:ext cx="2505456" cy="2505456"/>
          </a:xfrm>
          <a:custGeom>
            <a:avLst/>
            <a:gdLst/>
            <a:ahLst/>
            <a:cxnLst/>
            <a:rect l="l" t="t" r="r" b="b"/>
            <a:pathLst>
              <a:path w="2505456" h="2505456" extrusionOk="0">
                <a:moveTo>
                  <a:pt x="1252728" y="0"/>
                </a:moveTo>
                <a:cubicBezTo>
                  <a:pt x="1944591" y="0"/>
                  <a:pt x="2505456" y="560865"/>
                  <a:pt x="2505456" y="1252728"/>
                </a:cubicBezTo>
                <a:cubicBezTo>
                  <a:pt x="2505456" y="1944591"/>
                  <a:pt x="1944591" y="2505456"/>
                  <a:pt x="1252728" y="2505456"/>
                </a:cubicBezTo>
                <a:cubicBezTo>
                  <a:pt x="560865" y="2505456"/>
                  <a:pt x="0" y="1944591"/>
                  <a:pt x="0" y="1252728"/>
                </a:cubicBezTo>
                <a:cubicBezTo>
                  <a:pt x="0" y="560865"/>
                  <a:pt x="560865" y="0"/>
                  <a:pt x="1252728" y="0"/>
                </a:cubicBezTo>
                <a:close/>
              </a:path>
            </a:pathLst>
          </a:custGeom>
          <a:noFill/>
          <a:ln>
            <a:noFill/>
          </a:ln>
        </p:spPr>
      </p:pic>
      <p:pic>
        <p:nvPicPr>
          <p:cNvPr id="110" name="Google Shape;110;p2" descr="Phát hiện bất ngờ về bộ gen của thú mỏ vịt"/>
          <p:cNvPicPr preferRelativeResize="0"/>
          <p:nvPr/>
        </p:nvPicPr>
        <p:blipFill rotWithShape="1">
          <a:blip r:embed="rId5">
            <a:alphaModFix/>
          </a:blip>
          <a:srcRect l="477" r="20993" b="-1"/>
          <a:stretch/>
        </p:blipFill>
        <p:spPr>
          <a:xfrm>
            <a:off x="20" y="10"/>
            <a:ext cx="3904480" cy="3318836"/>
          </a:xfrm>
          <a:custGeom>
            <a:avLst/>
            <a:gdLst/>
            <a:ahLst/>
            <a:cxnLst/>
            <a:rect l="l" t="t" r="r" b="b"/>
            <a:pathLst>
              <a:path w="3904500" h="3318846" extrusionOk="0">
                <a:moveTo>
                  <a:pt x="0" y="0"/>
                </a:moveTo>
                <a:lnTo>
                  <a:pt x="3550823" y="0"/>
                </a:lnTo>
                <a:lnTo>
                  <a:pt x="3646046" y="156742"/>
                </a:lnTo>
                <a:cubicBezTo>
                  <a:pt x="3810874" y="460163"/>
                  <a:pt x="3904500" y="807876"/>
                  <a:pt x="3904500" y="1177456"/>
                </a:cubicBezTo>
                <a:cubicBezTo>
                  <a:pt x="3904500" y="2360113"/>
                  <a:pt x="2945767" y="3318846"/>
                  <a:pt x="1763110" y="3318846"/>
                </a:cubicBezTo>
                <a:cubicBezTo>
                  <a:pt x="1097866" y="3318846"/>
                  <a:pt x="503472" y="3015497"/>
                  <a:pt x="110709" y="2539579"/>
                </a:cubicBezTo>
                <a:lnTo>
                  <a:pt x="0" y="2391530"/>
                </a:lnTo>
                <a:close/>
              </a:path>
            </a:pathLst>
          </a:custGeom>
          <a:noFill/>
          <a:ln>
            <a:noFill/>
          </a:ln>
        </p:spPr>
      </p:pic>
      <p:pic>
        <p:nvPicPr>
          <p:cNvPr id="111" name="Google Shape;111;p2" descr="How climate change threatens New Zealand's kiwis - BirdWatching"/>
          <p:cNvPicPr preferRelativeResize="0"/>
          <p:nvPr/>
        </p:nvPicPr>
        <p:blipFill rotWithShape="1">
          <a:blip r:embed="rId6">
            <a:alphaModFix/>
          </a:blip>
          <a:srcRect r="23303" b="4"/>
          <a:stretch/>
        </p:blipFill>
        <p:spPr>
          <a:xfrm>
            <a:off x="1" y="4207014"/>
            <a:ext cx="3050387" cy="2654675"/>
          </a:xfrm>
          <a:custGeom>
            <a:avLst/>
            <a:gdLst/>
            <a:ahLst/>
            <a:cxnLst/>
            <a:rect l="l" t="t" r="r" b="b"/>
            <a:pathLst>
              <a:path w="3050387" h="2654675" extrusionOk="0">
                <a:moveTo>
                  <a:pt x="1360112" y="0"/>
                </a:moveTo>
                <a:cubicBezTo>
                  <a:pt x="2293625" y="0"/>
                  <a:pt x="3050387" y="756762"/>
                  <a:pt x="3050387" y="1690275"/>
                </a:cubicBezTo>
                <a:cubicBezTo>
                  <a:pt x="3050387" y="2040343"/>
                  <a:pt x="2943967" y="2365554"/>
                  <a:pt x="2761715" y="2635324"/>
                </a:cubicBezTo>
                <a:lnTo>
                  <a:pt x="2747244" y="2654675"/>
                </a:lnTo>
                <a:lnTo>
                  <a:pt x="0" y="2654675"/>
                </a:lnTo>
                <a:lnTo>
                  <a:pt x="0" y="689742"/>
                </a:lnTo>
                <a:lnTo>
                  <a:pt x="55814" y="615103"/>
                </a:lnTo>
                <a:cubicBezTo>
                  <a:pt x="365835" y="239445"/>
                  <a:pt x="835011" y="0"/>
                  <a:pt x="1360112" y="0"/>
                </a:cubicBezTo>
                <a:close/>
              </a:path>
            </a:pathLst>
          </a:custGeom>
          <a:noFill/>
          <a:ln>
            <a:noFill/>
          </a:ln>
        </p:spPr>
      </p:pic>
      <p:sp>
        <p:nvSpPr>
          <p:cNvPr id="112" name="Google Shape;112;p2"/>
          <p:cNvSpPr txBox="1">
            <a:spLocks noGrp="1"/>
          </p:cNvSpPr>
          <p:nvPr>
            <p:ph type="body" idx="1"/>
          </p:nvPr>
        </p:nvSpPr>
        <p:spPr>
          <a:xfrm>
            <a:off x="6953914" y="1969086"/>
            <a:ext cx="5045046" cy="4309794"/>
          </a:xfrm>
          <a:prstGeom prst="rect">
            <a:avLst/>
          </a:prstGeom>
          <a:noFill/>
          <a:ln>
            <a:noFill/>
          </a:ln>
        </p:spPr>
        <p:txBody>
          <a:bodyPr spcFirstLastPara="1" wrap="square" lIns="91425" tIns="45700" rIns="91425" bIns="45700" anchor="ctr" anchorCtr="0">
            <a:normAutofit fontScale="92500" lnSpcReduction="20000"/>
          </a:bodyPr>
          <a:lstStyle/>
          <a:p>
            <a:pPr marL="228600" lvl="0" indent="-228600" algn="just" rtl="0">
              <a:lnSpc>
                <a:spcPct val="120000"/>
              </a:lnSpc>
              <a:spcBef>
                <a:spcPts val="0"/>
              </a:spcBef>
              <a:spcAft>
                <a:spcPts val="0"/>
              </a:spcAft>
              <a:buClr>
                <a:schemeClr val="lt1"/>
              </a:buClr>
              <a:buSzPct val="100000"/>
              <a:buChar char="•"/>
            </a:pPr>
            <a:r>
              <a:rPr lang="en-US" sz="2400">
                <a:latin typeface="Poppins"/>
                <a:ea typeface="Poppins"/>
                <a:cs typeface="Poppins"/>
                <a:sym typeface="Poppins"/>
              </a:rPr>
              <a:t>Việt và Nam cùng đi vào sở thú. Các em thấy những con vật rất lạ mắt mà ở Việt Nam không có. Việt hỏi Nam, Nam nhìn Việt mà không bạn nào biết. Các em hãy giúp bạn nhé!</a:t>
            </a:r>
            <a:endParaRPr/>
          </a:p>
          <a:p>
            <a:pPr marL="228600" lvl="0" indent="-228600" algn="just" rtl="0">
              <a:lnSpc>
                <a:spcPct val="120000"/>
              </a:lnSpc>
              <a:spcBef>
                <a:spcPts val="1000"/>
              </a:spcBef>
              <a:spcAft>
                <a:spcPts val="0"/>
              </a:spcAft>
              <a:buClr>
                <a:schemeClr val="lt1"/>
              </a:buClr>
              <a:buSzPct val="100000"/>
              <a:buChar char="•"/>
            </a:pPr>
            <a:r>
              <a:rPr lang="en-US" sz="2400">
                <a:latin typeface="Poppins"/>
                <a:ea typeface="Poppins"/>
                <a:cs typeface="Poppins"/>
                <a:sym typeface="Poppins"/>
              </a:rPr>
              <a:t>Ghi ra note tên các con vật trong 1p</a:t>
            </a:r>
            <a:endParaRPr/>
          </a:p>
          <a:p>
            <a:pPr marL="228600" lvl="0" indent="-228600" algn="just" rtl="0">
              <a:lnSpc>
                <a:spcPct val="120000"/>
              </a:lnSpc>
              <a:spcBef>
                <a:spcPts val="1000"/>
              </a:spcBef>
              <a:spcAft>
                <a:spcPts val="0"/>
              </a:spcAft>
              <a:buClr>
                <a:schemeClr val="lt1"/>
              </a:buClr>
              <a:buSzPct val="100000"/>
              <a:buChar char="•"/>
            </a:pPr>
            <a:r>
              <a:rPr lang="en-US" sz="2400">
                <a:latin typeface="Poppins"/>
                <a:ea typeface="Poppins"/>
                <a:cs typeface="Poppins"/>
                <a:sym typeface="Poppins"/>
              </a:rPr>
              <a:t>Mỗi đáp án đúng được 5 điểm thi đua</a:t>
            </a:r>
            <a:endParaRPr sz="2400">
              <a:latin typeface="Poppins"/>
              <a:ea typeface="Poppins"/>
              <a:cs typeface="Poppins"/>
              <a:sym typeface="Poppins"/>
            </a:endParaRPr>
          </a:p>
          <a:p>
            <a:pPr marL="228600" lvl="0" indent="-228600" algn="just" rtl="0">
              <a:lnSpc>
                <a:spcPct val="120000"/>
              </a:lnSpc>
              <a:spcBef>
                <a:spcPts val="1000"/>
              </a:spcBef>
              <a:spcAft>
                <a:spcPts val="0"/>
              </a:spcAft>
              <a:buClr>
                <a:schemeClr val="lt1"/>
              </a:buClr>
              <a:buSzPct val="100000"/>
              <a:buChar char="•"/>
            </a:pPr>
            <a:r>
              <a:rPr lang="en-US" sz="2400">
                <a:latin typeface="Poppins"/>
                <a:ea typeface="Poppins"/>
                <a:cs typeface="Poppins"/>
                <a:sym typeface="Poppins"/>
              </a:rPr>
              <a:t>Tự tổng kết điểm cá nhân</a:t>
            </a:r>
            <a:endParaRPr sz="2400">
              <a:latin typeface="Poppins"/>
              <a:ea typeface="Poppins"/>
              <a:cs typeface="Poppins"/>
              <a:sym typeface="Poppins"/>
            </a:endParaRPr>
          </a:p>
        </p:txBody>
      </p:sp>
      <p:sp>
        <p:nvSpPr>
          <p:cNvPr id="113" name="Google Shape;113;p2"/>
          <p:cNvSpPr/>
          <p:nvPr/>
        </p:nvSpPr>
        <p:spPr>
          <a:xfrm>
            <a:off x="1310640" y="2661920"/>
            <a:ext cx="1076960" cy="49784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lt1"/>
                </a:solidFill>
                <a:latin typeface="Arial"/>
                <a:ea typeface="Arial"/>
                <a:cs typeface="Arial"/>
                <a:sym typeface="Arial"/>
              </a:rPr>
              <a:t>1</a:t>
            </a:r>
            <a:endParaRPr/>
          </a:p>
        </p:txBody>
      </p:sp>
      <p:sp>
        <p:nvSpPr>
          <p:cNvPr id="114" name="Google Shape;114;p2"/>
          <p:cNvSpPr/>
          <p:nvPr/>
        </p:nvSpPr>
        <p:spPr>
          <a:xfrm>
            <a:off x="772160" y="4951688"/>
            <a:ext cx="1076960" cy="49784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lt1"/>
                </a:solidFill>
                <a:latin typeface="Arial"/>
                <a:ea typeface="Arial"/>
                <a:cs typeface="Arial"/>
                <a:sym typeface="Arial"/>
              </a:rPr>
              <a:t>2</a:t>
            </a:r>
            <a:endParaRPr/>
          </a:p>
        </p:txBody>
      </p:sp>
      <p:sp>
        <p:nvSpPr>
          <p:cNvPr id="115" name="Google Shape;115;p2"/>
          <p:cNvSpPr/>
          <p:nvPr/>
        </p:nvSpPr>
        <p:spPr>
          <a:xfrm>
            <a:off x="5315076" y="703932"/>
            <a:ext cx="1076960" cy="49784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lt1"/>
                </a:solidFill>
                <a:latin typeface="Arial"/>
                <a:ea typeface="Arial"/>
                <a:cs typeface="Arial"/>
                <a:sym typeface="Arial"/>
              </a:rPr>
              <a:t>3</a:t>
            </a:r>
            <a:endParaRPr/>
          </a:p>
        </p:txBody>
      </p:sp>
      <p:sp>
        <p:nvSpPr>
          <p:cNvPr id="116" name="Google Shape;116;p2"/>
          <p:cNvSpPr/>
          <p:nvPr/>
        </p:nvSpPr>
        <p:spPr>
          <a:xfrm>
            <a:off x="3613628" y="3661037"/>
            <a:ext cx="829351" cy="497840"/>
          </a:xfrm>
          <a:prstGeom prst="roundRect">
            <a:avLst>
              <a:gd name="adj" fmla="val 16667"/>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lt1"/>
                </a:solidFill>
                <a:latin typeface="Arial"/>
                <a:ea typeface="Arial"/>
                <a:cs typeface="Arial"/>
                <a:sym typeface="Arial"/>
              </a:rPr>
              <a:t>4</a:t>
            </a:r>
            <a:endParaRPr/>
          </a:p>
        </p:txBody>
      </p:sp>
      <p:sp>
        <p:nvSpPr>
          <p:cNvPr id="117" name="Google Shape;117;p2"/>
          <p:cNvSpPr txBox="1"/>
          <p:nvPr/>
        </p:nvSpPr>
        <p:spPr>
          <a:xfrm>
            <a:off x="3624774" y="5917533"/>
            <a:ext cx="8374186" cy="105187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FFFF00"/>
              </a:buClr>
              <a:buSzPts val="3200"/>
              <a:buFont typeface="Great Vibes"/>
              <a:buNone/>
            </a:pPr>
            <a:r>
              <a:rPr lang="en-US" sz="3200" b="1" i="0" u="none" strike="noStrike" cap="none">
                <a:solidFill>
                  <a:srgbClr val="FFFF00"/>
                </a:solidFill>
                <a:latin typeface="Great Vibes"/>
                <a:ea typeface="Great Vibes"/>
                <a:cs typeface="Great Vibes"/>
                <a:sym typeface="Great Vibes"/>
              </a:rPr>
              <a:t>Những loài vật này đến từ đâu? Vì sao chúng nhìn lạ như thế?</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
                                            <p:txEl>
                                              <p:pRg st="0" end="0"/>
                                            </p:txEl>
                                          </p:spTgt>
                                        </p:tgtEl>
                                        <p:attrNameLst>
                                          <p:attrName>style.visibility</p:attrName>
                                        </p:attrNameLst>
                                      </p:cBhvr>
                                      <p:to>
                                        <p:strVal val="visible"/>
                                      </p:to>
                                    </p:set>
                                    <p:animEffect transition="in" filter="fade">
                                      <p:cBhvr>
                                        <p:cTn id="12" dur="500"/>
                                        <p:tgtEl>
                                          <p:spTgt spid="1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xEl>
                                              <p:pRg st="1" end="1"/>
                                            </p:txEl>
                                          </p:spTgt>
                                        </p:tgtEl>
                                        <p:attrNameLst>
                                          <p:attrName>style.visibility</p:attrName>
                                        </p:attrNameLst>
                                      </p:cBhvr>
                                      <p:to>
                                        <p:strVal val="visible"/>
                                      </p:to>
                                    </p:set>
                                    <p:animEffect transition="in" filter="fade">
                                      <p:cBhvr>
                                        <p:cTn id="17" dur="500"/>
                                        <p:tgtEl>
                                          <p:spTgt spid="1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
                                            <p:txEl>
                                              <p:pRg st="2" end="2"/>
                                            </p:txEl>
                                          </p:spTgt>
                                        </p:tgtEl>
                                        <p:attrNameLst>
                                          <p:attrName>style.visibility</p:attrName>
                                        </p:attrNameLst>
                                      </p:cBhvr>
                                      <p:to>
                                        <p:strVal val="visible"/>
                                      </p:to>
                                    </p:set>
                                    <p:animEffect transition="in" filter="fade">
                                      <p:cBhvr>
                                        <p:cTn id="22" dur="500"/>
                                        <p:tgtEl>
                                          <p:spTgt spid="1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2">
                                            <p:txEl>
                                              <p:pRg st="3" end="3"/>
                                            </p:txEl>
                                          </p:spTgt>
                                        </p:tgtEl>
                                        <p:attrNameLst>
                                          <p:attrName>style.visibility</p:attrName>
                                        </p:attrNameLst>
                                      </p:cBhvr>
                                      <p:to>
                                        <p:strVal val="visible"/>
                                      </p:to>
                                    </p:set>
                                    <p:animEffect transition="in" filter="fade">
                                      <p:cBhvr>
                                        <p:cTn id="27" dur="500"/>
                                        <p:tgtEl>
                                          <p:spTgt spid="11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fade">
                                      <p:cBhvr>
                                        <p:cTn id="32" dur="1000"/>
                                        <p:tgtEl>
                                          <p:spTgt spid="110"/>
                                        </p:tgtEl>
                                      </p:cBhvr>
                                    </p:animEffect>
                                  </p:childTnLst>
                                </p:cTn>
                              </p:par>
                              <p:par>
                                <p:cTn id="33" presetID="10" presetClass="entr" presetSubtype="0" fill="hold" nodeType="withEffect">
                                  <p:stCondLst>
                                    <p:cond delay="0"/>
                                  </p:stCondLst>
                                  <p:childTnLst>
                                    <p:set>
                                      <p:cBhvr>
                                        <p:cTn id="34" dur="1" fill="hold">
                                          <p:stCondLst>
                                            <p:cond delay="0"/>
                                          </p:stCondLst>
                                        </p:cTn>
                                        <p:tgtEl>
                                          <p:spTgt spid="113"/>
                                        </p:tgtEl>
                                        <p:attrNameLst>
                                          <p:attrName>style.visibility</p:attrName>
                                        </p:attrNameLst>
                                      </p:cBhvr>
                                      <p:to>
                                        <p:strVal val="visible"/>
                                      </p:to>
                                    </p:set>
                                    <p:animEffect transition="in" filter="fade">
                                      <p:cBhvr>
                                        <p:cTn id="35" dur="1000"/>
                                        <p:tgtEl>
                                          <p:spTgt spid="1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1000"/>
                                        <p:tgtEl>
                                          <p:spTgt spid="111"/>
                                        </p:tgtEl>
                                      </p:cBhvr>
                                    </p:animEffect>
                                  </p:childTnLst>
                                </p:cTn>
                              </p:par>
                              <p:par>
                                <p:cTn id="41" presetID="10" presetClass="entr" presetSubtype="0" fill="hold" nodeType="with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fade">
                                      <p:cBhvr>
                                        <p:cTn id="43" dur="1000"/>
                                        <p:tgtEl>
                                          <p:spTgt spid="11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0"/>
                                  </p:stCondLst>
                                  <p:childTnLst>
                                    <p:set>
                                      <p:cBhvr>
                                        <p:cTn id="50" dur="1" fill="hold">
                                          <p:stCondLst>
                                            <p:cond delay="0"/>
                                          </p:stCondLst>
                                        </p:cTn>
                                        <p:tgtEl>
                                          <p:spTgt spid="115"/>
                                        </p:tgtEl>
                                        <p:attrNameLst>
                                          <p:attrName>style.visibility</p:attrName>
                                        </p:attrNameLst>
                                      </p:cBhvr>
                                      <p:to>
                                        <p:strVal val="visible"/>
                                      </p:to>
                                    </p:set>
                                    <p:animEffect transition="in" filter="fade">
                                      <p:cBhvr>
                                        <p:cTn id="51" dur="500"/>
                                        <p:tgtEl>
                                          <p:spTgt spid="11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09"/>
                                        </p:tgtEl>
                                        <p:attrNameLst>
                                          <p:attrName>style.visibility</p:attrName>
                                        </p:attrNameLst>
                                      </p:cBhvr>
                                      <p:to>
                                        <p:strVal val="visible"/>
                                      </p:to>
                                    </p:set>
                                    <p:animEffect transition="in" filter="fade">
                                      <p:cBhvr>
                                        <p:cTn id="56" dur="500"/>
                                        <p:tgtEl>
                                          <p:spTgt spid="109"/>
                                        </p:tgtEl>
                                      </p:cBhvr>
                                    </p:animEffect>
                                  </p:childTnLst>
                                </p:cTn>
                              </p:par>
                              <p:par>
                                <p:cTn id="57" presetID="10" presetClass="entr" presetSubtype="0" fill="hold" nodeType="withEffect">
                                  <p:stCondLst>
                                    <p:cond delay="0"/>
                                  </p:stCondLst>
                                  <p:childTnLst>
                                    <p:set>
                                      <p:cBhvr>
                                        <p:cTn id="58" dur="1" fill="hold">
                                          <p:stCondLst>
                                            <p:cond delay="0"/>
                                          </p:stCondLst>
                                        </p:cTn>
                                        <p:tgtEl>
                                          <p:spTgt spid="116"/>
                                        </p:tgtEl>
                                        <p:attrNameLst>
                                          <p:attrName>style.visibility</p:attrName>
                                        </p:attrNameLst>
                                      </p:cBhvr>
                                      <p:to>
                                        <p:strVal val="visible"/>
                                      </p:to>
                                    </p:set>
                                    <p:animEffect transition="in" filter="fade">
                                      <p:cBhvr>
                                        <p:cTn id="59" dur="500"/>
                                        <p:tgtEl>
                                          <p:spTgt spid="1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fade">
                                      <p:cBhvr>
                                        <p:cTn id="6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0"/>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13" name="Google Shape;313;p20"/>
          <p:cNvSpPr txBox="1"/>
          <p:nvPr/>
        </p:nvSpPr>
        <p:spPr>
          <a:xfrm>
            <a:off x="1460374" y="361000"/>
            <a:ext cx="9271252"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2. ĐẶC ĐIỂM TỰ NHIÊN</a:t>
            </a:r>
            <a:endParaRPr/>
          </a:p>
        </p:txBody>
      </p:sp>
      <p:sp>
        <p:nvSpPr>
          <p:cNvPr id="314" name="Google Shape;314;p20"/>
          <p:cNvSpPr txBox="1"/>
          <p:nvPr/>
        </p:nvSpPr>
        <p:spPr>
          <a:xfrm>
            <a:off x="615886" y="1285971"/>
            <a:ext cx="4799394" cy="542357"/>
          </a:xfrm>
          <a:prstGeom prst="rect">
            <a:avLst/>
          </a:prstGeom>
          <a:noFill/>
          <a:ln>
            <a:noFill/>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Clr>
                <a:srgbClr val="00B050"/>
              </a:buClr>
              <a:buSzPts val="2800"/>
              <a:buFont typeface="Arial"/>
              <a:buNone/>
            </a:pPr>
            <a:r>
              <a:rPr lang="en-US" sz="2800" b="0" i="0" u="sng" strike="noStrike" cap="none">
                <a:solidFill>
                  <a:srgbClr val="00B050"/>
                </a:solidFill>
                <a:latin typeface="Poppins"/>
                <a:ea typeface="Poppins"/>
                <a:cs typeface="Poppins"/>
                <a:sym typeface="Poppins"/>
              </a:rPr>
              <a:t>- Sinh vật</a:t>
            </a:r>
            <a:endParaRPr sz="2800" b="0" i="0" u="sng" strike="noStrike" cap="none">
              <a:solidFill>
                <a:srgbClr val="00B050"/>
              </a:solidFill>
              <a:latin typeface="Poppins"/>
              <a:ea typeface="Poppins"/>
              <a:cs typeface="Poppins"/>
              <a:sym typeface="Poppins"/>
            </a:endParaRPr>
          </a:p>
        </p:txBody>
      </p:sp>
      <p:sp>
        <p:nvSpPr>
          <p:cNvPr id="315" name="Google Shape;315;p20"/>
          <p:cNvSpPr txBox="1"/>
          <p:nvPr/>
        </p:nvSpPr>
        <p:spPr>
          <a:xfrm>
            <a:off x="392366" y="1973394"/>
            <a:ext cx="4159314" cy="4208707"/>
          </a:xfrm>
          <a:prstGeom prst="rect">
            <a:avLst/>
          </a:prstGeom>
          <a:noFill/>
          <a:ln>
            <a:noFill/>
          </a:ln>
        </p:spPr>
        <p:txBody>
          <a:bodyPr spcFirstLastPara="1" wrap="square" lIns="91425" tIns="45700" rIns="91425" bIns="45700" anchor="ctr" anchorCtr="0">
            <a:normAutofit fontScale="92500" lnSpcReduction="10000"/>
          </a:bodyPr>
          <a:lstStyle/>
          <a:p>
            <a:pPr marL="228600" marR="0" lvl="0" indent="-228600" algn="just" rtl="0">
              <a:lnSpc>
                <a:spcPct val="120000"/>
              </a:lnSpc>
              <a:spcBef>
                <a:spcPts val="0"/>
              </a:spcBef>
              <a:spcAft>
                <a:spcPts val="0"/>
              </a:spcAft>
              <a:buClr>
                <a:srgbClr val="0070C0"/>
              </a:buClr>
              <a:buSzPts val="2800"/>
              <a:buFont typeface="Arial"/>
              <a:buChar char="-"/>
            </a:pPr>
            <a:r>
              <a:rPr lang="en-US" sz="2800" b="0" i="0" u="none" strike="noStrike" cap="none">
                <a:solidFill>
                  <a:srgbClr val="0070C0"/>
                </a:solidFill>
                <a:latin typeface="Poppins"/>
                <a:ea typeface="Poppins"/>
                <a:cs typeface="Poppins"/>
                <a:sym typeface="Poppins"/>
              </a:rPr>
              <a:t>Phong phú và độc đáo</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Arial"/>
              <a:buChar char="-"/>
            </a:pPr>
            <a:r>
              <a:rPr lang="en-US" sz="2800" b="0" i="0" u="none" strike="noStrike" cap="none">
                <a:solidFill>
                  <a:srgbClr val="0070C0"/>
                </a:solidFill>
                <a:latin typeface="Poppins"/>
                <a:ea typeface="Poppins"/>
                <a:cs typeface="Poppins"/>
                <a:sym typeface="Poppins"/>
              </a:rPr>
              <a:t>Động vật tiêu biểu: Thú mỏ vịt, đà điểu, gấu túi chuột túi</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Arial"/>
              <a:buChar char="-"/>
            </a:pPr>
            <a:r>
              <a:rPr lang="en-US" sz="2800" b="0" i="0" u="none" strike="noStrike" cap="none">
                <a:solidFill>
                  <a:srgbClr val="0070C0"/>
                </a:solidFill>
                <a:latin typeface="Poppins"/>
                <a:ea typeface="Poppins"/>
                <a:cs typeface="Poppins"/>
                <a:sym typeface="Poppins"/>
              </a:rPr>
              <a:t>Cây tiêu biểu: Keo và bạch đàn</a:t>
            </a:r>
            <a:endParaRPr sz="2800" b="0" i="0" u="none" strike="noStrike" cap="none">
              <a:solidFill>
                <a:srgbClr val="0070C0"/>
              </a:solidFill>
              <a:latin typeface="Poppins"/>
              <a:ea typeface="Poppins"/>
              <a:cs typeface="Poppins"/>
              <a:sym typeface="Poppins"/>
            </a:endParaRPr>
          </a:p>
          <a:p>
            <a:pPr marL="228600" marR="0" lvl="0" indent="-228600" algn="just" rtl="0">
              <a:lnSpc>
                <a:spcPct val="120000"/>
              </a:lnSpc>
              <a:spcBef>
                <a:spcPts val="1000"/>
              </a:spcBef>
              <a:spcAft>
                <a:spcPts val="0"/>
              </a:spcAft>
              <a:buClr>
                <a:srgbClr val="0070C0"/>
              </a:buClr>
              <a:buSzPts val="2800"/>
              <a:buFont typeface="Arial"/>
              <a:buChar char="-"/>
            </a:pPr>
            <a:r>
              <a:rPr lang="en-US" sz="2800" b="0" i="0" u="none" strike="noStrike" cap="none">
                <a:solidFill>
                  <a:srgbClr val="0070C0"/>
                </a:solidFill>
                <a:latin typeface="Poppins"/>
                <a:ea typeface="Poppins"/>
                <a:cs typeface="Poppins"/>
                <a:sym typeface="Poppins"/>
              </a:rPr>
              <a:t>Rừng ở phía nam và trên đảo Tasmania</a:t>
            </a:r>
            <a:endParaRPr/>
          </a:p>
        </p:txBody>
      </p:sp>
      <p:pic>
        <p:nvPicPr>
          <p:cNvPr id="316" name="Google Shape;316;p20" descr="The Story of the Eucalyptus Tree - ABC"/>
          <p:cNvPicPr preferRelativeResize="0"/>
          <p:nvPr/>
        </p:nvPicPr>
        <p:blipFill rotWithShape="1">
          <a:blip r:embed="rId3">
            <a:alphaModFix/>
          </a:blip>
          <a:srcRect/>
          <a:stretch/>
        </p:blipFill>
        <p:spPr>
          <a:xfrm>
            <a:off x="5144199" y="1761557"/>
            <a:ext cx="6655435" cy="3744647"/>
          </a:xfrm>
          <a:prstGeom prst="rect">
            <a:avLst/>
          </a:prstGeom>
          <a:noFill/>
          <a:ln>
            <a:noFill/>
          </a:ln>
          <a:effectLst>
            <a:outerShdw blurRad="292100" dist="139700" dir="2700000" algn="tl" rotWithShape="0">
              <a:srgbClr val="333333">
                <a:alpha val="64705"/>
              </a:srgbClr>
            </a:outerShdw>
          </a:effectLst>
        </p:spPr>
      </p:pic>
      <p:sp>
        <p:nvSpPr>
          <p:cNvPr id="317" name="Google Shape;317;p20"/>
          <p:cNvSpPr txBox="1"/>
          <p:nvPr/>
        </p:nvSpPr>
        <p:spPr>
          <a:xfrm>
            <a:off x="6096000" y="5639744"/>
            <a:ext cx="4799394" cy="542357"/>
          </a:xfrm>
          <a:prstGeom prst="rect">
            <a:avLst/>
          </a:prstGeom>
          <a:noFill/>
          <a:ln>
            <a:noFill/>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Cây bạch đàn ở nước Úc</a:t>
            </a:r>
            <a:endParaRPr sz="2800" b="0" i="0" u="none" strike="noStrike" cap="none">
              <a:solidFill>
                <a:srgbClr val="FF0000"/>
              </a:solidFill>
              <a:latin typeface="Poppins"/>
              <a:ea typeface="Poppins"/>
              <a:cs typeface="Poppins"/>
              <a:sym typeface="Poppins"/>
            </a:endParaRPr>
          </a:p>
        </p:txBody>
      </p:sp>
      <p:sp>
        <p:nvSpPr>
          <p:cNvPr id="318" name="Google Shape;318;p20"/>
          <p:cNvSpPr txBox="1"/>
          <p:nvPr/>
        </p:nvSpPr>
        <p:spPr>
          <a:xfrm>
            <a:off x="6096000" y="1080617"/>
            <a:ext cx="4799394" cy="542357"/>
          </a:xfrm>
          <a:prstGeom prst="rect">
            <a:avLst/>
          </a:prstGeom>
          <a:noFill/>
          <a:ln>
            <a:noFill/>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FF0000"/>
              </a:buClr>
              <a:buSzPts val="2800"/>
              <a:buFont typeface="Arial"/>
              <a:buNone/>
            </a:pPr>
            <a:r>
              <a:rPr lang="en-US" sz="2800" b="0" i="0" u="none" strike="noStrike" cap="none">
                <a:solidFill>
                  <a:srgbClr val="FF0000"/>
                </a:solidFill>
                <a:latin typeface="Poppins"/>
                <a:ea typeface="Poppins"/>
                <a:cs typeface="Poppins"/>
                <a:sym typeface="Poppins"/>
              </a:rPr>
              <a:t>Cây gì đây?</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4">
                                            <p:txEl>
                                              <p:pRg st="0" end="0"/>
                                            </p:txEl>
                                          </p:spTgt>
                                        </p:tgtEl>
                                        <p:attrNameLst>
                                          <p:attrName>style.visibility</p:attrName>
                                        </p:attrNameLst>
                                      </p:cBhvr>
                                      <p:to>
                                        <p:strVal val="visible"/>
                                      </p:to>
                                    </p:set>
                                    <p:animEffect transition="in" filter="fade">
                                      <p:cBhvr>
                                        <p:cTn id="7" dur="500"/>
                                        <p:tgtEl>
                                          <p:spTgt spid="3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5">
                                            <p:txEl>
                                              <p:pRg st="0" end="0"/>
                                            </p:txEl>
                                          </p:spTgt>
                                        </p:tgtEl>
                                        <p:attrNameLst>
                                          <p:attrName>style.visibility</p:attrName>
                                        </p:attrNameLst>
                                      </p:cBhvr>
                                      <p:to>
                                        <p:strVal val="visible"/>
                                      </p:to>
                                    </p:set>
                                    <p:animEffect transition="in" filter="fade">
                                      <p:cBhvr>
                                        <p:cTn id="12" dur="500"/>
                                        <p:tgtEl>
                                          <p:spTgt spid="3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5">
                                            <p:txEl>
                                              <p:pRg st="1" end="1"/>
                                            </p:txEl>
                                          </p:spTgt>
                                        </p:tgtEl>
                                        <p:attrNameLst>
                                          <p:attrName>style.visibility</p:attrName>
                                        </p:attrNameLst>
                                      </p:cBhvr>
                                      <p:to>
                                        <p:strVal val="visible"/>
                                      </p:to>
                                    </p:set>
                                    <p:animEffect transition="in" filter="fade">
                                      <p:cBhvr>
                                        <p:cTn id="17" dur="500"/>
                                        <p:tgtEl>
                                          <p:spTgt spid="3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5">
                                            <p:txEl>
                                              <p:pRg st="2" end="2"/>
                                            </p:txEl>
                                          </p:spTgt>
                                        </p:tgtEl>
                                        <p:attrNameLst>
                                          <p:attrName>style.visibility</p:attrName>
                                        </p:attrNameLst>
                                      </p:cBhvr>
                                      <p:to>
                                        <p:strVal val="visible"/>
                                      </p:to>
                                    </p:set>
                                    <p:animEffect transition="in" filter="fade">
                                      <p:cBhvr>
                                        <p:cTn id="22" dur="500"/>
                                        <p:tgtEl>
                                          <p:spTgt spid="3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5">
                                            <p:txEl>
                                              <p:pRg st="3" end="3"/>
                                            </p:txEl>
                                          </p:spTgt>
                                        </p:tgtEl>
                                        <p:attrNameLst>
                                          <p:attrName>style.visibility</p:attrName>
                                        </p:attrNameLst>
                                      </p:cBhvr>
                                      <p:to>
                                        <p:strVal val="visible"/>
                                      </p:to>
                                    </p:set>
                                    <p:animEffect transition="in" filter="fade">
                                      <p:cBhvr>
                                        <p:cTn id="27" dur="500"/>
                                        <p:tgtEl>
                                          <p:spTgt spid="3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7">
                                            <p:txEl>
                                              <p:pRg st="0" end="0"/>
                                            </p:txEl>
                                          </p:spTgt>
                                        </p:tgtEl>
                                        <p:attrNameLst>
                                          <p:attrName>style.visibility</p:attrName>
                                        </p:attrNameLst>
                                      </p:cBhvr>
                                      <p:to>
                                        <p:strVal val="visible"/>
                                      </p:to>
                                    </p:set>
                                    <p:animEffect transition="in" filter="fade">
                                      <p:cBhvr>
                                        <p:cTn id="32" dur="500"/>
                                        <p:tgtEl>
                                          <p:spTgt spid="3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2"/>
        <p:cNvGrpSpPr/>
        <p:nvPr/>
      </p:nvGrpSpPr>
      <p:grpSpPr>
        <a:xfrm>
          <a:off x="0" y="0"/>
          <a:ext cx="0" cy="0"/>
          <a:chOff x="0" y="0"/>
          <a:chExt cx="0" cy="0"/>
        </a:xfrm>
      </p:grpSpPr>
      <p:sp>
        <p:nvSpPr>
          <p:cNvPr id="323" name="Google Shape;323;p21"/>
          <p:cNvSpPr/>
          <p:nvPr/>
        </p:nvSpPr>
        <p:spPr>
          <a:xfrm>
            <a:off x="1524"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24" name="Google Shape;324;p21" descr="Đại chiến Emu năm 1932, sự kiện hy hữu chỉ có thể xảy ta tại Úc"/>
          <p:cNvPicPr preferRelativeResize="0"/>
          <p:nvPr/>
        </p:nvPicPr>
        <p:blipFill rotWithShape="1">
          <a:blip r:embed="rId3">
            <a:alphaModFix/>
          </a:blip>
          <a:srcRect t="3513" r="-2" b="16474"/>
          <a:stretch/>
        </p:blipFill>
        <p:spPr>
          <a:xfrm>
            <a:off x="321734" y="321733"/>
            <a:ext cx="5674894" cy="3030842"/>
          </a:xfrm>
          <a:prstGeom prst="rect">
            <a:avLst/>
          </a:prstGeom>
          <a:noFill/>
          <a:ln>
            <a:noFill/>
          </a:ln>
        </p:spPr>
      </p:pic>
      <p:pic>
        <p:nvPicPr>
          <p:cNvPr id="325" name="Google Shape;325;p21" descr="Thú mỏ vịt đáng yêu, những điều bạn chưa biết! - BlogAnChoi"/>
          <p:cNvPicPr preferRelativeResize="0"/>
          <p:nvPr/>
        </p:nvPicPr>
        <p:blipFill rotWithShape="1">
          <a:blip r:embed="rId4">
            <a:alphaModFix/>
          </a:blip>
          <a:srcRect l="15020" r="20152" b="4"/>
          <a:stretch/>
        </p:blipFill>
        <p:spPr>
          <a:xfrm>
            <a:off x="321735" y="3524289"/>
            <a:ext cx="2676579" cy="2776517"/>
          </a:xfrm>
          <a:prstGeom prst="rect">
            <a:avLst/>
          </a:prstGeom>
          <a:noFill/>
          <a:ln>
            <a:noFill/>
          </a:ln>
        </p:spPr>
      </p:pic>
      <p:pic>
        <p:nvPicPr>
          <p:cNvPr id="326" name="Google Shape;326;p21" descr="Khám phá điều đặc biệt bên trong túi của kangaroo mẹ"/>
          <p:cNvPicPr preferRelativeResize="0"/>
          <p:nvPr/>
        </p:nvPicPr>
        <p:blipFill rotWithShape="1">
          <a:blip r:embed="rId5">
            <a:alphaModFix/>
          </a:blip>
          <a:srcRect l="18761" r="23957"/>
          <a:stretch/>
        </p:blipFill>
        <p:spPr>
          <a:xfrm>
            <a:off x="3159553" y="3514855"/>
            <a:ext cx="2837076" cy="2785951"/>
          </a:xfrm>
          <a:prstGeom prst="rect">
            <a:avLst/>
          </a:prstGeom>
          <a:noFill/>
          <a:ln>
            <a:noFill/>
          </a:ln>
        </p:spPr>
      </p:pic>
      <p:pic>
        <p:nvPicPr>
          <p:cNvPr id="327" name="Google Shape;327;p21" descr="Prolonged Drought Causes Koala, Australia's Icon To Be Endangered!"/>
          <p:cNvPicPr preferRelativeResize="0"/>
          <p:nvPr/>
        </p:nvPicPr>
        <p:blipFill rotWithShape="1">
          <a:blip r:embed="rId6">
            <a:alphaModFix/>
          </a:blip>
          <a:srcRect l="30736" r="15877" b="1"/>
          <a:stretch/>
        </p:blipFill>
        <p:spPr>
          <a:xfrm>
            <a:off x="6195373" y="321733"/>
            <a:ext cx="5674892" cy="5979074"/>
          </a:xfrm>
          <a:prstGeom prst="rect">
            <a:avLst/>
          </a:prstGeom>
          <a:noFill/>
          <a:ln>
            <a:noFill/>
          </a:ln>
        </p:spPr>
      </p:pic>
      <p:sp>
        <p:nvSpPr>
          <p:cNvPr id="328" name="Google Shape;328;p21"/>
          <p:cNvSpPr txBox="1"/>
          <p:nvPr/>
        </p:nvSpPr>
        <p:spPr>
          <a:xfrm>
            <a:off x="321734" y="321733"/>
            <a:ext cx="5674893"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800"/>
              <a:buFont typeface="Arial"/>
              <a:buNone/>
            </a:pPr>
            <a:r>
              <a:rPr lang="en-US" sz="2800" b="0" i="0" u="none" strike="noStrike" cap="none">
                <a:solidFill>
                  <a:schemeClr val="lt1"/>
                </a:solidFill>
                <a:latin typeface="Arial"/>
                <a:ea typeface="Arial"/>
                <a:cs typeface="Arial"/>
                <a:sym typeface="Arial"/>
              </a:rPr>
              <a:t>Những loài vật đáng yêu</a:t>
            </a:r>
            <a:endParaRPr sz="2800" b="0" i="0" u="none" strike="noStrike" cap="none">
              <a:solidFill>
                <a:schemeClr val="lt1"/>
              </a:solidFill>
              <a:latin typeface="Arial"/>
              <a:ea typeface="Arial"/>
              <a:cs typeface="Arial"/>
              <a:sym typeface="Arial"/>
            </a:endParaRPr>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332"/>
        <p:cNvGrpSpPr/>
        <p:nvPr/>
      </p:nvGrpSpPr>
      <p:grpSpPr>
        <a:xfrm>
          <a:off x="0" y="0"/>
          <a:ext cx="0" cy="0"/>
          <a:chOff x="0" y="0"/>
          <a:chExt cx="0" cy="0"/>
        </a:xfrm>
      </p:grpSpPr>
      <p:sp>
        <p:nvSpPr>
          <p:cNvPr id="333" name="Google Shape;333;p22"/>
          <p:cNvSpPr txBox="1">
            <a:spLocks noGrp="1"/>
          </p:cNvSpPr>
          <p:nvPr>
            <p:ph type="title"/>
          </p:nvPr>
        </p:nvSpPr>
        <p:spPr>
          <a:xfrm>
            <a:off x="7423974" y="1097280"/>
            <a:ext cx="4554666" cy="4866639"/>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00FFFF"/>
              </a:buClr>
              <a:buSzPct val="100000"/>
              <a:buFont typeface="Arial"/>
              <a:buNone/>
            </a:pPr>
            <a:r>
              <a:rPr lang="en-US" sz="6600">
                <a:solidFill>
                  <a:srgbClr val="00FFFF"/>
                </a:solidFill>
                <a:latin typeface="Arial"/>
                <a:ea typeface="Arial"/>
                <a:cs typeface="Arial"/>
                <a:sym typeface="Arial"/>
              </a:rPr>
              <a:t>Cây keo hoa vàng</a:t>
            </a:r>
            <a:br>
              <a:rPr lang="en-US" sz="6600">
                <a:solidFill>
                  <a:srgbClr val="00FFFF"/>
                </a:solidFill>
                <a:latin typeface="Arial"/>
                <a:ea typeface="Arial"/>
                <a:cs typeface="Arial"/>
                <a:sym typeface="Arial"/>
              </a:rPr>
            </a:br>
            <a:r>
              <a:rPr lang="en-US" sz="6600">
                <a:solidFill>
                  <a:srgbClr val="00FFFF"/>
                </a:solidFill>
                <a:latin typeface="Arial"/>
                <a:ea typeface="Arial"/>
                <a:cs typeface="Arial"/>
                <a:sym typeface="Arial"/>
              </a:rPr>
              <a:t> – </a:t>
            </a:r>
            <a:br>
              <a:rPr lang="en-US" sz="6600">
                <a:solidFill>
                  <a:srgbClr val="00FFFF"/>
                </a:solidFill>
                <a:latin typeface="Arial"/>
                <a:ea typeface="Arial"/>
                <a:cs typeface="Arial"/>
                <a:sym typeface="Arial"/>
              </a:rPr>
            </a:br>
            <a:r>
              <a:rPr lang="en-US" sz="6600">
                <a:solidFill>
                  <a:srgbClr val="00FFFF"/>
                </a:solidFill>
                <a:latin typeface="Arial"/>
                <a:ea typeface="Arial"/>
                <a:cs typeface="Arial"/>
                <a:sym typeface="Arial"/>
              </a:rPr>
              <a:t>Loại cây rất phổ biến ở nước Úc</a:t>
            </a:r>
            <a:endParaRPr sz="6600">
              <a:solidFill>
                <a:srgbClr val="00FFFF"/>
              </a:solidFill>
              <a:latin typeface="Arial"/>
              <a:ea typeface="Arial"/>
              <a:cs typeface="Arial"/>
              <a:sym typeface="Arial"/>
            </a:endParaRPr>
          </a:p>
        </p:txBody>
      </p:sp>
      <p:sp>
        <p:nvSpPr>
          <p:cNvPr id="334" name="Google Shape;334;p22"/>
          <p:cNvSpPr/>
          <p:nvPr/>
        </p:nvSpPr>
        <p:spPr>
          <a:xfrm rot="10800000">
            <a:off x="1" y="0"/>
            <a:ext cx="7188051" cy="6858000"/>
          </a:xfrm>
          <a:custGeom>
            <a:avLst/>
            <a:gdLst/>
            <a:ahLst/>
            <a:cxnLst/>
            <a:rect l="l" t="t" r="r" b="b"/>
            <a:pathLst>
              <a:path w="7188051" h="6858000" extrusionOk="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lt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35" name="Google Shape;335;p22" descr="Displaying the acacia family tree - CSIRO"/>
          <p:cNvPicPr preferRelativeResize="0"/>
          <p:nvPr/>
        </p:nvPicPr>
        <p:blipFill rotWithShape="1">
          <a:blip r:embed="rId3">
            <a:alphaModFix/>
          </a:blip>
          <a:srcRect l="22421" r="16086"/>
          <a:stretch/>
        </p:blipFill>
        <p:spPr>
          <a:xfrm>
            <a:off x="1" y="10"/>
            <a:ext cx="7028495" cy="6857990"/>
          </a:xfrm>
          <a:custGeom>
            <a:avLst/>
            <a:gdLst/>
            <a:ahLst/>
            <a:cxnLst/>
            <a:rect l="l" t="t" r="r" b="b"/>
            <a:pathLst>
              <a:path w="7028495" h="6858000" extrusionOk="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ln>
            <a:noFill/>
          </a:ln>
        </p:spPr>
      </p:pic>
    </p:spTree>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23"/>
          <p:cNvSpPr/>
          <p:nvPr/>
        </p:nvSpPr>
        <p:spPr>
          <a:xfrm>
            <a:off x="0" y="0"/>
            <a:ext cx="12192000" cy="6858000"/>
          </a:xfrm>
          <a:prstGeom prst="frame">
            <a:avLst>
              <a:gd name="adj1" fmla="val 2856"/>
            </a:avLst>
          </a:prstGeom>
          <a:solidFill>
            <a:srgbClr val="0070C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41" name="Google Shape;341;p23"/>
          <p:cNvSpPr txBox="1"/>
          <p:nvPr/>
        </p:nvSpPr>
        <p:spPr>
          <a:xfrm>
            <a:off x="433273" y="3467166"/>
            <a:ext cx="3841481" cy="28763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+ 1 phút suy nghĩ cá nhân viết ra GÓC</a:t>
            </a:r>
            <a:endParaRPr sz="2800" b="0" i="0" u="none" strike="noStrike" cap="none">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+ 2 phút chia sẻ nhóm</a:t>
            </a:r>
            <a:endParaRPr sz="2800" b="0" i="0" u="none" strike="noStrike" cap="none">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+ 1 phút trình bày trước lớp thông tin</a:t>
            </a:r>
            <a:endParaRPr sz="2800" b="0" i="0" u="none" strike="noStrike" cap="none">
              <a:solidFill>
                <a:schemeClr val="dk1"/>
              </a:solidFill>
              <a:latin typeface="Arial"/>
              <a:ea typeface="Arial"/>
              <a:cs typeface="Arial"/>
              <a:sym typeface="Arial"/>
            </a:endParaRPr>
          </a:p>
        </p:txBody>
      </p:sp>
      <p:sp>
        <p:nvSpPr>
          <p:cNvPr id="342" name="Google Shape;342;p23"/>
          <p:cNvSpPr/>
          <p:nvPr/>
        </p:nvSpPr>
        <p:spPr>
          <a:xfrm>
            <a:off x="4207587" y="211612"/>
            <a:ext cx="7573285" cy="983453"/>
          </a:xfrm>
          <a:prstGeom prst="rect">
            <a:avLst/>
          </a:prstGeom>
          <a:noFill/>
          <a:ln>
            <a:noFill/>
          </a:ln>
        </p:spPr>
        <p:txBody>
          <a:bodyPr spcFirstLastPara="1" wrap="square" lIns="91425" tIns="45700" rIns="91425" bIns="45700" anchor="ctr" anchorCtr="0">
            <a:noAutofit/>
          </a:bodyPr>
          <a:lstStyle/>
          <a:p>
            <a:pPr marL="0" marR="0" lvl="0" indent="180340" algn="ctr" rtl="0">
              <a:lnSpc>
                <a:spcPct val="115000"/>
              </a:lnSpc>
              <a:spcBef>
                <a:spcPts val="0"/>
              </a:spcBef>
              <a:spcAft>
                <a:spcPts val="0"/>
              </a:spcAft>
              <a:buNone/>
            </a:pPr>
            <a:r>
              <a:rPr lang="en-US" sz="4800" b="0" i="0" u="none" strike="noStrike" cap="none">
                <a:solidFill>
                  <a:srgbClr val="FF0000"/>
                </a:solidFill>
                <a:latin typeface="Arial"/>
                <a:ea typeface="Arial"/>
                <a:cs typeface="Arial"/>
                <a:sym typeface="Arial"/>
              </a:rPr>
              <a:t>TỚ BIẾT TUỐT</a:t>
            </a:r>
            <a:endParaRPr sz="4800" b="0" i="0" u="none" strike="noStrike" cap="none">
              <a:solidFill>
                <a:srgbClr val="FF0000"/>
              </a:solidFill>
              <a:latin typeface="Arial"/>
              <a:ea typeface="Arial"/>
              <a:cs typeface="Arial"/>
              <a:sym typeface="Arial"/>
            </a:endParaRPr>
          </a:p>
        </p:txBody>
      </p:sp>
      <p:sp>
        <p:nvSpPr>
          <p:cNvPr id="343" name="Google Shape;343;p23"/>
          <p:cNvSpPr/>
          <p:nvPr/>
        </p:nvSpPr>
        <p:spPr>
          <a:xfrm>
            <a:off x="4912242" y="1230425"/>
            <a:ext cx="6677246" cy="912732"/>
          </a:xfrm>
          <a:prstGeom prst="roundRect">
            <a:avLst>
              <a:gd name="adj" fmla="val 16667"/>
            </a:avLst>
          </a:prstGeom>
          <a:solidFill>
            <a:srgbClr val="1E4E79"/>
          </a:solidFill>
          <a:ln w="12700" cap="flat" cmpd="sng">
            <a:solidFill>
              <a:srgbClr val="31538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000" b="0" i="0" u="none" strike="noStrike" cap="none">
                <a:solidFill>
                  <a:srgbClr val="FFFF00"/>
                </a:solidFill>
                <a:latin typeface="Arial"/>
                <a:ea typeface="Arial"/>
                <a:cs typeface="Arial"/>
                <a:sym typeface="Arial"/>
              </a:rPr>
              <a:t>TẠI SAO nước úc nhiều hoang mạc?</a:t>
            </a:r>
            <a:endParaRPr/>
          </a:p>
        </p:txBody>
      </p:sp>
      <p:pic>
        <p:nvPicPr>
          <p:cNvPr id="344" name="Google Shape;344;p23" descr="Paper Post-it Note Notebook PNG, Clipart, Blog, Clip Art, Clipboard, Loose  Leaf, Musical Note Free"/>
          <p:cNvPicPr preferRelativeResize="0"/>
          <p:nvPr/>
        </p:nvPicPr>
        <p:blipFill rotWithShape="1">
          <a:blip r:embed="rId3">
            <a:alphaModFix/>
          </a:blip>
          <a:srcRect/>
          <a:stretch/>
        </p:blipFill>
        <p:spPr>
          <a:xfrm>
            <a:off x="4708027" y="2397092"/>
            <a:ext cx="7202232" cy="4206972"/>
          </a:xfrm>
          <a:prstGeom prst="rect">
            <a:avLst/>
          </a:prstGeom>
          <a:noFill/>
          <a:ln>
            <a:noFill/>
          </a:ln>
        </p:spPr>
      </p:pic>
      <p:sp>
        <p:nvSpPr>
          <p:cNvPr id="345" name="Google Shape;345;p23"/>
          <p:cNvSpPr txBox="1"/>
          <p:nvPr/>
        </p:nvSpPr>
        <p:spPr>
          <a:xfrm>
            <a:off x="5880688" y="2900857"/>
            <a:ext cx="5464252" cy="3233193"/>
          </a:xfrm>
          <a:prstGeom prst="rect">
            <a:avLst/>
          </a:prstGeom>
          <a:noFill/>
          <a:ln>
            <a:noFill/>
          </a:ln>
        </p:spPr>
        <p:txBody>
          <a:bodyPr spcFirstLastPara="1" wrap="square" lIns="91425" tIns="45700" rIns="91425" bIns="45700" anchor="t" anchorCtr="0">
            <a:spAutoFit/>
          </a:bodyPr>
          <a:lstStyle/>
          <a:p>
            <a:pPr marL="457200" marR="0" lvl="0" indent="-457200" algn="just" rtl="0">
              <a:lnSpc>
                <a:spcPct val="115000"/>
              </a:lnSpc>
              <a:spcBef>
                <a:spcPts val="0"/>
              </a:spcBef>
              <a:spcAft>
                <a:spcPts val="0"/>
              </a:spcAft>
              <a:buClr>
                <a:schemeClr val="dk1"/>
              </a:buClr>
              <a:buSzPts val="3000"/>
              <a:buFont typeface="Noto Sans Symbols"/>
              <a:buChar char="⮚"/>
            </a:pPr>
            <a:r>
              <a:rPr lang="en-US" sz="3000" b="0" i="0" u="none" strike="noStrike" cap="none">
                <a:solidFill>
                  <a:schemeClr val="dk1"/>
                </a:solidFill>
                <a:latin typeface="Arial"/>
                <a:ea typeface="Arial"/>
                <a:cs typeface="Arial"/>
                <a:sym typeface="Arial"/>
              </a:rPr>
              <a:t>Lãnh thổ hình khối, rộng lớn</a:t>
            </a:r>
            <a:endParaRPr sz="3000" b="0" i="0" u="none" strike="noStrike" cap="none">
              <a:solidFill>
                <a:schemeClr val="dk1"/>
              </a:solidFill>
              <a:latin typeface="Arial"/>
              <a:ea typeface="Arial"/>
              <a:cs typeface="Arial"/>
              <a:sym typeface="Arial"/>
            </a:endParaRPr>
          </a:p>
          <a:p>
            <a:pPr marL="457200" marR="0" lvl="0" indent="-457200" algn="just" rtl="0">
              <a:lnSpc>
                <a:spcPct val="115000"/>
              </a:lnSpc>
              <a:spcBef>
                <a:spcPts val="0"/>
              </a:spcBef>
              <a:spcAft>
                <a:spcPts val="0"/>
              </a:spcAft>
              <a:buClr>
                <a:schemeClr val="dk1"/>
              </a:buClr>
              <a:buSzPts val="3000"/>
              <a:buFont typeface="Noto Sans Symbols"/>
              <a:buChar char="⮚"/>
            </a:pPr>
            <a:r>
              <a:rPr lang="en-US" sz="3000" b="0" i="0" u="none" strike="noStrike" cap="none">
                <a:solidFill>
                  <a:schemeClr val="dk1"/>
                </a:solidFill>
                <a:latin typeface="Arial"/>
                <a:ea typeface="Arial"/>
                <a:cs typeface="Arial"/>
                <a:sym typeface="Arial"/>
              </a:rPr>
              <a:t>Nằm khu vực có đường chí tuyến đi qua</a:t>
            </a:r>
            <a:endParaRPr/>
          </a:p>
          <a:p>
            <a:pPr marL="457200" marR="0" lvl="0" indent="-457200" algn="just" rtl="0">
              <a:lnSpc>
                <a:spcPct val="115000"/>
              </a:lnSpc>
              <a:spcBef>
                <a:spcPts val="0"/>
              </a:spcBef>
              <a:spcAft>
                <a:spcPts val="0"/>
              </a:spcAft>
              <a:buClr>
                <a:schemeClr val="dk1"/>
              </a:buClr>
              <a:buSzPts val="3000"/>
              <a:buFont typeface="Noto Sans Symbols"/>
              <a:buChar char="⮚"/>
            </a:pPr>
            <a:r>
              <a:rPr lang="en-US" sz="3000" b="0" i="0" u="none" strike="noStrike" cap="none">
                <a:solidFill>
                  <a:schemeClr val="dk1"/>
                </a:solidFill>
                <a:latin typeface="Arial"/>
                <a:ea typeface="Arial"/>
                <a:cs typeface="Arial"/>
                <a:sym typeface="Arial"/>
              </a:rPr>
              <a:t>Có dòng biển lạnh phía tây</a:t>
            </a:r>
            <a:endParaRPr sz="3000" b="0" i="0" u="none" strike="noStrike" cap="none">
              <a:solidFill>
                <a:schemeClr val="dk1"/>
              </a:solidFill>
              <a:latin typeface="Arial"/>
              <a:ea typeface="Arial"/>
              <a:cs typeface="Arial"/>
              <a:sym typeface="Arial"/>
            </a:endParaRPr>
          </a:p>
          <a:p>
            <a:pPr marL="457200" marR="0" lvl="0" indent="-457200" algn="just" rtl="0">
              <a:lnSpc>
                <a:spcPct val="115000"/>
              </a:lnSpc>
              <a:spcBef>
                <a:spcPts val="0"/>
              </a:spcBef>
              <a:spcAft>
                <a:spcPts val="0"/>
              </a:spcAft>
              <a:buClr>
                <a:schemeClr val="dk1"/>
              </a:buClr>
              <a:buSzPts val="3000"/>
              <a:buFont typeface="Noto Sans Symbols"/>
              <a:buChar char="⮚"/>
            </a:pPr>
            <a:r>
              <a:rPr lang="en-US" sz="3000" b="0" i="0" u="none" strike="noStrike" cap="none">
                <a:solidFill>
                  <a:schemeClr val="dk1"/>
                </a:solidFill>
                <a:latin typeface="Arial"/>
                <a:ea typeface="Arial"/>
                <a:cs typeface="Arial"/>
                <a:sym typeface="Arial"/>
              </a:rPr>
              <a:t>Địa hình phân hóa, phía tây sơn nguyên, đông là núi, ở giữa trũng</a:t>
            </a:r>
            <a:endParaRPr sz="3000" b="0" i="0" u="none" strike="noStrike" cap="none">
              <a:solidFill>
                <a:schemeClr val="dk1"/>
              </a:solidFill>
              <a:latin typeface="Arial"/>
              <a:ea typeface="Arial"/>
              <a:cs typeface="Arial"/>
              <a:sym typeface="Arial"/>
            </a:endParaRPr>
          </a:p>
        </p:txBody>
      </p:sp>
      <p:pic>
        <p:nvPicPr>
          <p:cNvPr id="346" name="Google Shape;346;p23" descr="A picture containing shape&#10;&#10;Description automatically generated"/>
          <p:cNvPicPr preferRelativeResize="0"/>
          <p:nvPr/>
        </p:nvPicPr>
        <p:blipFill rotWithShape="1">
          <a:blip r:embed="rId4">
            <a:alphaModFix/>
          </a:blip>
          <a:srcRect/>
          <a:stretch/>
        </p:blipFill>
        <p:spPr>
          <a:xfrm>
            <a:off x="528774" y="514534"/>
            <a:ext cx="3594448" cy="2827209"/>
          </a:xfrm>
          <a:prstGeom prst="rect">
            <a:avLst/>
          </a:prstGeom>
          <a:noFill/>
          <a:ln>
            <a:noFill/>
          </a:ln>
        </p:spPr>
      </p:pic>
      <p:pic>
        <p:nvPicPr>
          <p:cNvPr id="347" name="Google Shape;347;p23"/>
          <p:cNvPicPr preferRelativeResize="0"/>
          <p:nvPr/>
        </p:nvPicPr>
        <p:blipFill rotWithShape="1">
          <a:blip r:embed="rId5">
            <a:alphaModFix/>
          </a:blip>
          <a:srcRect/>
          <a:stretch/>
        </p:blipFill>
        <p:spPr>
          <a:xfrm>
            <a:off x="10433509" y="335365"/>
            <a:ext cx="1309370" cy="735946"/>
          </a:xfrm>
          <a:prstGeom prst="rect">
            <a:avLst/>
          </a:prstGeom>
          <a:noFill/>
          <a:ln>
            <a:noFill/>
          </a:ln>
        </p:spPr>
      </p:pic>
      <p:pic>
        <p:nvPicPr>
          <p:cNvPr id="348" name="Google Shape;348;p23" descr="UPSC Notes Only Pack"/>
          <p:cNvPicPr preferRelativeResize="0"/>
          <p:nvPr/>
        </p:nvPicPr>
        <p:blipFill rotWithShape="1">
          <a:blip r:embed="rId6">
            <a:alphaModFix/>
          </a:blip>
          <a:srcRect/>
          <a:stretch/>
        </p:blipFill>
        <p:spPr>
          <a:xfrm>
            <a:off x="4912242" y="153001"/>
            <a:ext cx="1100673" cy="110067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2"/>
                                        </p:tgtEl>
                                        <p:attrNameLst>
                                          <p:attrName>style.visibility</p:attrName>
                                        </p:attrNameLst>
                                      </p:cBhvr>
                                      <p:to>
                                        <p:strVal val="visible"/>
                                      </p:to>
                                    </p:set>
                                    <p:animEffect transition="in" filter="fade">
                                      <p:cBhvr>
                                        <p:cTn id="7" dur="500"/>
                                        <p:tgtEl>
                                          <p:spTgt spid="3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1"/>
                                        </p:tgtEl>
                                        <p:attrNameLst>
                                          <p:attrName>style.visibility</p:attrName>
                                        </p:attrNameLst>
                                      </p:cBhvr>
                                      <p:to>
                                        <p:strVal val="visible"/>
                                      </p:to>
                                    </p:set>
                                    <p:animEffect transition="in" filter="fade">
                                      <p:cBhvr>
                                        <p:cTn id="12" dur="500"/>
                                        <p:tgtEl>
                                          <p:spTgt spid="3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3"/>
                                        </p:tgtEl>
                                        <p:attrNameLst>
                                          <p:attrName>style.visibility</p:attrName>
                                        </p:attrNameLst>
                                      </p:cBhvr>
                                      <p:to>
                                        <p:strVal val="visible"/>
                                      </p:to>
                                    </p:set>
                                    <p:animEffect transition="in" filter="fade">
                                      <p:cBhvr>
                                        <p:cTn id="17" dur="500"/>
                                        <p:tgtEl>
                                          <p:spTgt spid="3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4"/>
                                        </p:tgtEl>
                                        <p:attrNameLst>
                                          <p:attrName>style.visibility</p:attrName>
                                        </p:attrNameLst>
                                      </p:cBhvr>
                                      <p:to>
                                        <p:strVal val="visible"/>
                                      </p:to>
                                    </p:set>
                                    <p:animEffect transition="in" filter="fade">
                                      <p:cBhvr>
                                        <p:cTn id="22" dur="500"/>
                                        <p:tgtEl>
                                          <p:spTgt spid="3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5"/>
                                        </p:tgtEl>
                                        <p:attrNameLst>
                                          <p:attrName>style.visibility</p:attrName>
                                        </p:attrNameLst>
                                      </p:cBhvr>
                                      <p:to>
                                        <p:strVal val="visible"/>
                                      </p:to>
                                    </p:set>
                                    <p:animEffect transition="in" filter="fade">
                                      <p:cBhvr>
                                        <p:cTn id="27" dur="500"/>
                                        <p:tgtEl>
                                          <p:spTgt spid="34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5000"/>
                                        <p:tgtEl>
                                          <p:spTgt spid="3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48"/>
                                        </p:tgtEl>
                                        <p:attrNameLst>
                                          <p:attrName>style.visibility</p:attrName>
                                        </p:attrNameLst>
                                      </p:cBhvr>
                                      <p:to>
                                        <p:strVal val="visible"/>
                                      </p:to>
                                    </p:set>
                                    <p:animEffect transition="in" filter="fade">
                                      <p:cBhvr>
                                        <p:cTn id="37" dur="10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2"/>
        <p:cNvGrpSpPr/>
        <p:nvPr/>
      </p:nvGrpSpPr>
      <p:grpSpPr>
        <a:xfrm>
          <a:off x="0" y="0"/>
          <a:ext cx="0" cy="0"/>
          <a:chOff x="0" y="0"/>
          <a:chExt cx="0" cy="0"/>
        </a:xfrm>
      </p:grpSpPr>
      <p:sp>
        <p:nvSpPr>
          <p:cNvPr id="353" name="Google Shape;353;p24"/>
          <p:cNvSpPr/>
          <p:nvPr/>
        </p:nvSpPr>
        <p:spPr>
          <a:xfrm>
            <a:off x="1524" y="0"/>
            <a:ext cx="12188952"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54" name="Google Shape;354;p24" descr="Humans braved Australia's hostile desert interior thousands of years  earlier than thought | Science | AAAS"/>
          <p:cNvPicPr preferRelativeResize="0">
            <a:picLocks noGrp="1"/>
          </p:cNvPicPr>
          <p:nvPr>
            <p:ph type="body" idx="1"/>
          </p:nvPr>
        </p:nvPicPr>
        <p:blipFill rotWithShape="1">
          <a:blip r:embed="rId3">
            <a:alphaModFix/>
          </a:blip>
          <a:srcRect t="19"/>
          <a:stretch/>
        </p:blipFill>
        <p:spPr>
          <a:xfrm>
            <a:off x="0" y="0"/>
            <a:ext cx="12192000" cy="6858000"/>
          </a:xfrm>
          <a:prstGeom prst="rect">
            <a:avLst/>
          </a:prstGeom>
          <a:noFill/>
          <a:ln>
            <a:noFill/>
          </a:ln>
        </p:spPr>
      </p:pic>
      <p:sp>
        <p:nvSpPr>
          <p:cNvPr id="355" name="Google Shape;355;p24"/>
          <p:cNvSpPr txBox="1">
            <a:spLocks noGrp="1"/>
          </p:cNvSpPr>
          <p:nvPr>
            <p:ph type="title"/>
          </p:nvPr>
        </p:nvSpPr>
        <p:spPr>
          <a:xfrm>
            <a:off x="81280" y="77079"/>
            <a:ext cx="11917680" cy="1142121"/>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FFFF"/>
              </a:buClr>
              <a:buSzPts val="6600"/>
              <a:buFont typeface="Arial"/>
              <a:buNone/>
            </a:pPr>
            <a:r>
              <a:rPr lang="en-US" sz="6600" b="1">
                <a:solidFill>
                  <a:srgbClr val="00FFFF"/>
                </a:solidFill>
                <a:latin typeface="Arial"/>
                <a:ea typeface="Arial"/>
                <a:cs typeface="Arial"/>
                <a:sym typeface="Arial"/>
              </a:rPr>
              <a:t>Hoang mạc Australia</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5"/>
          <p:cNvSpPr/>
          <p:nvPr/>
        </p:nvSpPr>
        <p:spPr>
          <a:xfrm>
            <a:off x="1075158" y="129944"/>
            <a:ext cx="9125482" cy="832055"/>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400" b="0" i="0" u="none" strike="noStrike" cap="none">
                <a:solidFill>
                  <a:srgbClr val="FF0000"/>
                </a:solidFill>
                <a:latin typeface="Arial"/>
                <a:ea typeface="Arial"/>
                <a:cs typeface="Arial"/>
                <a:sym typeface="Arial"/>
              </a:rPr>
              <a:t>Vùng hoang mạc rất rộng lớn</a:t>
            </a:r>
            <a:endParaRPr sz="4400" b="0" i="0" u="none" strike="noStrike" cap="none">
              <a:solidFill>
                <a:srgbClr val="FF0000"/>
              </a:solidFill>
              <a:latin typeface="Arial"/>
              <a:ea typeface="Arial"/>
              <a:cs typeface="Arial"/>
              <a:sym typeface="Arial"/>
            </a:endParaRPr>
          </a:p>
        </p:txBody>
      </p:sp>
      <p:pic>
        <p:nvPicPr>
          <p:cNvPr id="361" name="Google Shape;361;p25" descr="Map of Australia showing Birdsville location. | Download Scientific Diagram"/>
          <p:cNvPicPr preferRelativeResize="0"/>
          <p:nvPr/>
        </p:nvPicPr>
        <p:blipFill rotWithShape="1">
          <a:blip r:embed="rId3">
            <a:alphaModFix/>
          </a:blip>
          <a:srcRect/>
          <a:stretch/>
        </p:blipFill>
        <p:spPr>
          <a:xfrm>
            <a:off x="4187651" y="1091943"/>
            <a:ext cx="7630094" cy="5385314"/>
          </a:xfrm>
          <a:prstGeom prst="rect">
            <a:avLst/>
          </a:prstGeom>
          <a:noFill/>
          <a:ln>
            <a:noFill/>
          </a:ln>
          <a:effectLst>
            <a:outerShdw blurRad="292100" dist="139700" dir="2700000" algn="tl" rotWithShape="0">
              <a:srgbClr val="333333">
                <a:alpha val="64705"/>
              </a:srgbClr>
            </a:outerShdw>
          </a:effectLst>
        </p:spPr>
      </p:pic>
      <p:sp>
        <p:nvSpPr>
          <p:cNvPr id="362" name="Google Shape;362;p25"/>
          <p:cNvSpPr/>
          <p:nvPr/>
        </p:nvSpPr>
        <p:spPr>
          <a:xfrm>
            <a:off x="0" y="0"/>
            <a:ext cx="12192000" cy="6858000"/>
          </a:xfrm>
          <a:prstGeom prst="frame">
            <a:avLst>
              <a:gd name="adj1" fmla="val 2856"/>
            </a:avLst>
          </a:prstGeom>
          <a:solidFill>
            <a:srgbClr val="0070C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63" name="Google Shape;363;p25" descr="Paper Post-it Note Notebook PNG, Clipart, Blog, Clip Art, Clipboard, Loose  Leaf, Musical Note Free"/>
          <p:cNvPicPr preferRelativeResize="0"/>
          <p:nvPr/>
        </p:nvPicPr>
        <p:blipFill rotWithShape="1">
          <a:blip r:embed="rId4">
            <a:alphaModFix/>
          </a:blip>
          <a:srcRect/>
          <a:stretch/>
        </p:blipFill>
        <p:spPr>
          <a:xfrm>
            <a:off x="299719" y="1091943"/>
            <a:ext cx="3887931" cy="5502263"/>
          </a:xfrm>
          <a:prstGeom prst="rect">
            <a:avLst/>
          </a:prstGeom>
          <a:noFill/>
          <a:ln>
            <a:noFill/>
          </a:ln>
        </p:spPr>
      </p:pic>
      <p:sp>
        <p:nvSpPr>
          <p:cNvPr id="364" name="Google Shape;364;p25"/>
          <p:cNvSpPr txBox="1"/>
          <p:nvPr/>
        </p:nvSpPr>
        <p:spPr>
          <a:xfrm>
            <a:off x="608739" y="1654798"/>
            <a:ext cx="3218213" cy="4510402"/>
          </a:xfrm>
          <a:prstGeom prst="rect">
            <a:avLst/>
          </a:prstGeom>
          <a:noFill/>
          <a:ln>
            <a:noFill/>
          </a:ln>
        </p:spPr>
        <p:txBody>
          <a:bodyPr spcFirstLastPara="1" wrap="square" lIns="91425" tIns="45700" rIns="91425" bIns="45700" anchor="t" anchorCtr="0">
            <a:spAutoFit/>
          </a:bodyPr>
          <a:lstStyle/>
          <a:p>
            <a:pPr marL="457200" marR="0" lvl="0" indent="-457200" algn="just" rtl="0">
              <a:lnSpc>
                <a:spcPct val="115000"/>
              </a:lnSpc>
              <a:spcBef>
                <a:spcPts val="0"/>
              </a:spcBef>
              <a:spcAft>
                <a:spcPts val="0"/>
              </a:spcAft>
              <a:buClr>
                <a:srgbClr val="FF0000"/>
              </a:buClr>
              <a:buSzPts val="2800"/>
              <a:buFont typeface="Noto Sans Symbols"/>
              <a:buChar char="⮚"/>
            </a:pPr>
            <a:r>
              <a:rPr lang="en-US" sz="2800" b="0" i="0" u="none" strike="noStrike" cap="none">
                <a:solidFill>
                  <a:srgbClr val="FF0000"/>
                </a:solidFill>
                <a:latin typeface="Arial"/>
                <a:ea typeface="Arial"/>
                <a:cs typeface="Arial"/>
                <a:sym typeface="Arial"/>
              </a:rPr>
              <a:t>Nhân tố tự nhiên</a:t>
            </a:r>
            <a:r>
              <a:rPr lang="en-US" sz="2800" b="0" i="0" u="none" strike="noStrike" cap="none">
                <a:solidFill>
                  <a:schemeClr val="dk1"/>
                </a:solidFill>
                <a:latin typeface="Arial"/>
                <a:ea typeface="Arial"/>
                <a:cs typeface="Arial"/>
                <a:sym typeface="Arial"/>
              </a:rPr>
              <a:t>: Địa hình, dòng biển, lãnh thổ, gió</a:t>
            </a:r>
            <a:endParaRPr sz="2800" b="0" i="0" u="none" strike="noStrike" cap="none">
              <a:solidFill>
                <a:schemeClr val="dk1"/>
              </a:solidFill>
              <a:latin typeface="Arial"/>
              <a:ea typeface="Arial"/>
              <a:cs typeface="Arial"/>
              <a:sym typeface="Arial"/>
            </a:endParaRPr>
          </a:p>
          <a:p>
            <a:pPr marL="457200" marR="0" lvl="0" indent="-457200" algn="just" rtl="0">
              <a:lnSpc>
                <a:spcPct val="115000"/>
              </a:lnSpc>
              <a:spcBef>
                <a:spcPts val="0"/>
              </a:spcBef>
              <a:spcAft>
                <a:spcPts val="0"/>
              </a:spcAft>
              <a:buClr>
                <a:srgbClr val="FF0000"/>
              </a:buClr>
              <a:buSzPts val="2800"/>
              <a:buFont typeface="Noto Sans Symbols"/>
              <a:buChar char="⮚"/>
            </a:pPr>
            <a:r>
              <a:rPr lang="en-US" sz="2800" b="0" i="0" u="none" strike="noStrike" cap="none">
                <a:solidFill>
                  <a:srgbClr val="FF0000"/>
                </a:solidFill>
                <a:latin typeface="Arial"/>
                <a:ea typeface="Arial"/>
                <a:cs typeface="Arial"/>
                <a:sym typeface="Arial"/>
              </a:rPr>
              <a:t>Nhân tố kinh tế - xã hội: </a:t>
            </a:r>
            <a:r>
              <a:rPr lang="en-US" sz="2800" b="0" i="0" u="none" strike="noStrike" cap="none">
                <a:solidFill>
                  <a:schemeClr val="dk1"/>
                </a:solidFill>
                <a:latin typeface="Arial"/>
                <a:ea typeface="Arial"/>
                <a:cs typeface="Arial"/>
                <a:sym typeface="Arial"/>
              </a:rPr>
              <a:t>Hoạt động kinh tế, khai thác của con người &gt;&gt;&gt; Biến đổi khí hậu &gt;&gt; Hoang mạc mở rộng</a:t>
            </a:r>
            <a:endParaRPr sz="28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0"/>
                                        </p:tgtEl>
                                        <p:attrNameLst>
                                          <p:attrName>style.visibility</p:attrName>
                                        </p:attrNameLst>
                                      </p:cBhvr>
                                      <p:to>
                                        <p:strVal val="visible"/>
                                      </p:to>
                                    </p:set>
                                    <p:animEffect transition="in" filter="fade">
                                      <p:cBhvr>
                                        <p:cTn id="7" dur="500"/>
                                        <p:tgtEl>
                                          <p:spTgt spid="3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3"/>
                                        </p:tgtEl>
                                        <p:attrNameLst>
                                          <p:attrName>style.visibility</p:attrName>
                                        </p:attrNameLst>
                                      </p:cBhvr>
                                      <p:to>
                                        <p:strVal val="visible"/>
                                      </p:to>
                                    </p:set>
                                    <p:animEffect transition="in" filter="fade">
                                      <p:cBhvr>
                                        <p:cTn id="12" dur="500"/>
                                        <p:tgtEl>
                                          <p:spTgt spid="36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4"/>
                                        </p:tgtEl>
                                        <p:attrNameLst>
                                          <p:attrName>style.visibility</p:attrName>
                                        </p:attrNameLst>
                                      </p:cBhvr>
                                      <p:to>
                                        <p:strVal val="visible"/>
                                      </p:to>
                                    </p:set>
                                    <p:animEffect transition="in" filter="fade">
                                      <p:cBhvr>
                                        <p:cTn id="17" dur="500"/>
                                        <p:tgtEl>
                                          <p:spTgt spid="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26"/>
          <p:cNvPicPr preferRelativeResize="0"/>
          <p:nvPr/>
        </p:nvPicPr>
        <p:blipFill rotWithShape="1">
          <a:blip r:embed="rId3">
            <a:alphaModFix/>
          </a:blip>
          <a:srcRect/>
          <a:stretch/>
        </p:blipFill>
        <p:spPr>
          <a:xfrm>
            <a:off x="7569762" y="596313"/>
            <a:ext cx="2222750" cy="2642603"/>
          </a:xfrm>
          <a:prstGeom prst="rect">
            <a:avLst/>
          </a:prstGeom>
          <a:noFill/>
          <a:ln>
            <a:noFill/>
          </a:ln>
        </p:spPr>
      </p:pic>
      <p:sp>
        <p:nvSpPr>
          <p:cNvPr id="370" name="Google Shape;370;p26"/>
          <p:cNvSpPr txBox="1">
            <a:spLocks noGrp="1"/>
          </p:cNvSpPr>
          <p:nvPr>
            <p:ph type="title"/>
          </p:nvPr>
        </p:nvSpPr>
        <p:spPr>
          <a:xfrm>
            <a:off x="1330959" y="319008"/>
            <a:ext cx="6062065" cy="94551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00B050"/>
              </a:buClr>
              <a:buSzPct val="100000"/>
              <a:buFont typeface="Arial"/>
              <a:buNone/>
            </a:pPr>
            <a:r>
              <a:rPr lang="en-US" sz="6600">
                <a:solidFill>
                  <a:srgbClr val="00B050"/>
                </a:solidFill>
                <a:latin typeface="Arial"/>
                <a:ea typeface="Arial"/>
                <a:cs typeface="Arial"/>
                <a:sym typeface="Arial"/>
              </a:rPr>
              <a:t>AI NHANH HƠN</a:t>
            </a:r>
            <a:endParaRPr/>
          </a:p>
        </p:txBody>
      </p:sp>
      <p:graphicFrame>
        <p:nvGraphicFramePr>
          <p:cNvPr id="371" name="Google Shape;371;p26"/>
          <p:cNvGraphicFramePr/>
          <p:nvPr/>
        </p:nvGraphicFramePr>
        <p:xfrm>
          <a:off x="272854" y="2806589"/>
          <a:ext cx="3000000" cy="3000000"/>
        </p:xfrm>
        <a:graphic>
          <a:graphicData uri="http://schemas.openxmlformats.org/drawingml/2006/table">
            <a:tbl>
              <a:tblPr firstRow="1" firstCol="1" bandRow="1">
                <a:noFill/>
                <a:tableStyleId>{53D0E080-5307-42B2-90EB-75D7FBE1C7BA}</a:tableStyleId>
              </a:tblPr>
              <a:tblGrid>
                <a:gridCol w="1227275">
                  <a:extLst>
                    <a:ext uri="{9D8B030D-6E8A-4147-A177-3AD203B41FA5}">
                      <a16:colId xmlns:a16="http://schemas.microsoft.com/office/drawing/2014/main" val="20000"/>
                    </a:ext>
                  </a:extLst>
                </a:gridCol>
                <a:gridCol w="989075">
                  <a:extLst>
                    <a:ext uri="{9D8B030D-6E8A-4147-A177-3AD203B41FA5}">
                      <a16:colId xmlns:a16="http://schemas.microsoft.com/office/drawing/2014/main" val="20001"/>
                    </a:ext>
                  </a:extLst>
                </a:gridCol>
                <a:gridCol w="1270000">
                  <a:extLst>
                    <a:ext uri="{9D8B030D-6E8A-4147-A177-3AD203B41FA5}">
                      <a16:colId xmlns:a16="http://schemas.microsoft.com/office/drawing/2014/main" val="20002"/>
                    </a:ext>
                  </a:extLst>
                </a:gridCol>
                <a:gridCol w="1422775">
                  <a:extLst>
                    <a:ext uri="{9D8B030D-6E8A-4147-A177-3AD203B41FA5}">
                      <a16:colId xmlns:a16="http://schemas.microsoft.com/office/drawing/2014/main" val="20003"/>
                    </a:ext>
                  </a:extLst>
                </a:gridCol>
                <a:gridCol w="1491325">
                  <a:extLst>
                    <a:ext uri="{9D8B030D-6E8A-4147-A177-3AD203B41FA5}">
                      <a16:colId xmlns:a16="http://schemas.microsoft.com/office/drawing/2014/main" val="20004"/>
                    </a:ext>
                  </a:extLst>
                </a:gridCol>
                <a:gridCol w="964675">
                  <a:extLst>
                    <a:ext uri="{9D8B030D-6E8A-4147-A177-3AD203B41FA5}">
                      <a16:colId xmlns:a16="http://schemas.microsoft.com/office/drawing/2014/main" val="20005"/>
                    </a:ext>
                  </a:extLst>
                </a:gridCol>
              </a:tblGrid>
              <a:tr h="1176975">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Trạm</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Hình</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Kiểu khí hậu</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Nhiệt độ cao nhất</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Nhiệt độ thấp nhất</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Mưa</a:t>
                      </a:r>
                      <a:endParaRPr sz="20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0"/>
                  </a:ext>
                </a:extLst>
              </a:tr>
              <a:tr h="771225">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Đac-Uyn</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l" rtl="0">
                        <a:lnSpc>
                          <a:spcPct val="120000"/>
                        </a:lnSpc>
                        <a:spcBef>
                          <a:spcPts val="0"/>
                        </a:spcBef>
                        <a:spcAft>
                          <a:spcPts val="0"/>
                        </a:spcAft>
                        <a:buNone/>
                      </a:pPr>
                      <a:endParaRPr sz="2400" u="none" strike="noStrike" cap="none">
                        <a:latin typeface="Poppins"/>
                        <a:ea typeface="Poppins"/>
                        <a:cs typeface="Poppins"/>
                        <a:sym typeface="Poppins"/>
                      </a:endParaRPr>
                    </a:p>
                  </a:txBody>
                  <a:tcPr marL="68575" marR="68575" marT="0" marB="0"/>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1"/>
                  </a:ext>
                </a:extLst>
              </a:tr>
              <a:tr h="771225">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A-li-xơ Xpring</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l" rtl="0">
                        <a:lnSpc>
                          <a:spcPct val="120000"/>
                        </a:lnSpc>
                        <a:spcBef>
                          <a:spcPts val="0"/>
                        </a:spcBef>
                        <a:spcAft>
                          <a:spcPts val="0"/>
                        </a:spcAft>
                        <a:buNone/>
                      </a:pPr>
                      <a:endParaRPr sz="2400" u="none" strike="noStrike" cap="none">
                        <a:latin typeface="Poppins"/>
                        <a:ea typeface="Poppins"/>
                        <a:cs typeface="Poppins"/>
                        <a:sym typeface="Poppins"/>
                      </a:endParaRPr>
                    </a:p>
                  </a:txBody>
                  <a:tcPr marL="68575" marR="68575" marT="0" marB="0"/>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2"/>
                  </a:ext>
                </a:extLst>
              </a:tr>
              <a:tr h="365475">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Pớc</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l" rtl="0">
                        <a:lnSpc>
                          <a:spcPct val="120000"/>
                        </a:lnSpc>
                        <a:spcBef>
                          <a:spcPts val="0"/>
                        </a:spcBef>
                        <a:spcAft>
                          <a:spcPts val="0"/>
                        </a:spcAft>
                        <a:buNone/>
                      </a:pPr>
                      <a:endParaRPr sz="2400" u="none" strike="noStrike" cap="none">
                        <a:latin typeface="Poppins"/>
                        <a:ea typeface="Poppins"/>
                        <a:cs typeface="Poppins"/>
                        <a:sym typeface="Poppins"/>
                      </a:endParaRPr>
                    </a:p>
                  </a:txBody>
                  <a:tcPr marL="68575" marR="68575" marT="0" marB="0"/>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3"/>
                  </a:ext>
                </a:extLst>
              </a:tr>
              <a:tr h="365475">
                <a:tc>
                  <a:txBody>
                    <a:bodyPr/>
                    <a:lstStyle/>
                    <a:p>
                      <a:pPr marL="0" marR="0" lvl="0" indent="0" algn="ctr" rtl="0">
                        <a:lnSpc>
                          <a:spcPct val="120000"/>
                        </a:lnSpc>
                        <a:spcBef>
                          <a:spcPts val="0"/>
                        </a:spcBef>
                        <a:spcAft>
                          <a:spcPts val="0"/>
                        </a:spcAft>
                        <a:buNone/>
                      </a:pPr>
                      <a:r>
                        <a:rPr lang="en-US" sz="2400" u="none" strike="noStrike" cap="none">
                          <a:latin typeface="Poppins"/>
                          <a:ea typeface="Poppins"/>
                          <a:cs typeface="Poppins"/>
                          <a:sym typeface="Poppins"/>
                        </a:rPr>
                        <a:t>Hô-bat</a:t>
                      </a:r>
                      <a:endParaRPr sz="2000" u="none" strike="noStrike" cap="none">
                        <a:latin typeface="Poppins"/>
                        <a:ea typeface="Poppins"/>
                        <a:cs typeface="Poppins"/>
                        <a:sym typeface="Poppins"/>
                      </a:endParaRPr>
                    </a:p>
                  </a:txBody>
                  <a:tcPr marL="68575" marR="68575" marT="0" marB="0" anchor="ctr"/>
                </a:tc>
                <a:tc>
                  <a:txBody>
                    <a:bodyPr/>
                    <a:lstStyle/>
                    <a:p>
                      <a:pPr marL="0" marR="0" lvl="0" indent="0" algn="l" rtl="0">
                        <a:lnSpc>
                          <a:spcPct val="120000"/>
                        </a:lnSpc>
                        <a:spcBef>
                          <a:spcPts val="0"/>
                        </a:spcBef>
                        <a:spcAft>
                          <a:spcPts val="0"/>
                        </a:spcAft>
                        <a:buNone/>
                      </a:pPr>
                      <a:endParaRPr sz="2400" u="none" strike="noStrike" cap="none">
                        <a:latin typeface="Poppins"/>
                        <a:ea typeface="Poppins"/>
                        <a:cs typeface="Poppins"/>
                        <a:sym typeface="Poppins"/>
                      </a:endParaRPr>
                    </a:p>
                  </a:txBody>
                  <a:tcPr marL="68575" marR="68575" marT="0" marB="0"/>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endParaRPr sz="20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4"/>
                  </a:ext>
                </a:extLst>
              </a:tr>
            </a:tbl>
          </a:graphicData>
        </a:graphic>
      </p:graphicFrame>
      <p:pic>
        <p:nvPicPr>
          <p:cNvPr id="372" name="Google Shape;372;p26"/>
          <p:cNvPicPr preferRelativeResize="0"/>
          <p:nvPr/>
        </p:nvPicPr>
        <p:blipFill rotWithShape="1">
          <a:blip r:embed="rId4">
            <a:alphaModFix/>
          </a:blip>
          <a:srcRect/>
          <a:stretch/>
        </p:blipFill>
        <p:spPr>
          <a:xfrm>
            <a:off x="9822648" y="3549079"/>
            <a:ext cx="2034784" cy="2372042"/>
          </a:xfrm>
          <a:prstGeom prst="rect">
            <a:avLst/>
          </a:prstGeom>
          <a:noFill/>
          <a:ln>
            <a:noFill/>
          </a:ln>
        </p:spPr>
      </p:pic>
      <p:pic>
        <p:nvPicPr>
          <p:cNvPr id="373" name="Google Shape;373;p26"/>
          <p:cNvPicPr preferRelativeResize="0"/>
          <p:nvPr/>
        </p:nvPicPr>
        <p:blipFill rotWithShape="1">
          <a:blip r:embed="rId5">
            <a:alphaModFix/>
          </a:blip>
          <a:srcRect/>
          <a:stretch/>
        </p:blipFill>
        <p:spPr>
          <a:xfrm>
            <a:off x="7721420" y="3549079"/>
            <a:ext cx="2017796" cy="2448561"/>
          </a:xfrm>
          <a:prstGeom prst="rect">
            <a:avLst/>
          </a:prstGeom>
          <a:noFill/>
          <a:ln>
            <a:noFill/>
          </a:ln>
        </p:spPr>
      </p:pic>
      <p:pic>
        <p:nvPicPr>
          <p:cNvPr id="374" name="Google Shape;374;p26"/>
          <p:cNvPicPr preferRelativeResize="0"/>
          <p:nvPr/>
        </p:nvPicPr>
        <p:blipFill rotWithShape="1">
          <a:blip r:embed="rId6">
            <a:alphaModFix/>
          </a:blip>
          <a:srcRect/>
          <a:stretch/>
        </p:blipFill>
        <p:spPr>
          <a:xfrm>
            <a:off x="9728665" y="523780"/>
            <a:ext cx="2222749" cy="2579339"/>
          </a:xfrm>
          <a:prstGeom prst="rect">
            <a:avLst/>
          </a:prstGeom>
          <a:noFill/>
          <a:ln>
            <a:noFill/>
          </a:ln>
        </p:spPr>
      </p:pic>
      <p:sp>
        <p:nvSpPr>
          <p:cNvPr id="375" name="Google Shape;375;p26"/>
          <p:cNvSpPr/>
          <p:nvPr/>
        </p:nvSpPr>
        <p:spPr>
          <a:xfrm>
            <a:off x="0" y="0"/>
            <a:ext cx="12192000" cy="6858000"/>
          </a:xfrm>
          <a:prstGeom prst="frame">
            <a:avLst>
              <a:gd name="adj1" fmla="val 2856"/>
            </a:avLst>
          </a:prstGeom>
          <a:solidFill>
            <a:srgbClr val="FFC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76" name="Google Shape;376;p26"/>
          <p:cNvSpPr txBox="1"/>
          <p:nvPr/>
        </p:nvSpPr>
        <p:spPr>
          <a:xfrm>
            <a:off x="371781" y="1045774"/>
            <a:ext cx="6872299" cy="1743682"/>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Quan sát các biểu đồ và hoàn thành PHT sau</a:t>
            </a:r>
            <a:endParaRPr sz="3200" b="0" i="0" u="none" strike="noStrike" cap="none">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Nhóm lẻ: Pơc và Hô-bat</a:t>
            </a:r>
            <a:endParaRPr/>
          </a:p>
          <a:p>
            <a:pPr marL="0" marR="0" lvl="0" indent="0" algn="just" rtl="0">
              <a:lnSpc>
                <a:spcPct val="115000"/>
              </a:lnSpc>
              <a:spcBef>
                <a:spcPts val="0"/>
              </a:spcBef>
              <a:spcAft>
                <a:spcPts val="0"/>
              </a:spcAft>
              <a:buNone/>
            </a:pPr>
            <a:r>
              <a:rPr lang="en-US" sz="3200" b="0" i="0" u="none" strike="noStrike" cap="none">
                <a:solidFill>
                  <a:schemeClr val="dk1"/>
                </a:solidFill>
                <a:latin typeface="Arial"/>
                <a:ea typeface="Arial"/>
                <a:cs typeface="Arial"/>
                <a:sym typeface="Arial"/>
              </a:rPr>
              <a:t>Nhóm chẵn: Đac-Uyn và A-li-xơ Xpring </a:t>
            </a:r>
            <a:endParaRPr sz="2800" b="0" i="0" u="none" strike="noStrike" cap="none">
              <a:solidFill>
                <a:schemeClr val="dk1"/>
              </a:solidFill>
              <a:latin typeface="Arial"/>
              <a:ea typeface="Arial"/>
              <a:cs typeface="Arial"/>
              <a:sym typeface="Arial"/>
            </a:endParaRPr>
          </a:p>
        </p:txBody>
      </p:sp>
      <p:pic>
        <p:nvPicPr>
          <p:cNvPr id="377" name="Google Shape;377;p26"/>
          <p:cNvPicPr preferRelativeResize="0"/>
          <p:nvPr/>
        </p:nvPicPr>
        <p:blipFill rotWithShape="1">
          <a:blip r:embed="rId7">
            <a:alphaModFix/>
          </a:blip>
          <a:srcRect/>
          <a:stretch/>
        </p:blipFill>
        <p:spPr>
          <a:xfrm>
            <a:off x="371781" y="251143"/>
            <a:ext cx="1436528" cy="80741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6"/>
                                        </p:tgtEl>
                                        <p:attrNameLst>
                                          <p:attrName>style.visibility</p:attrName>
                                        </p:attrNameLst>
                                      </p:cBhvr>
                                      <p:to>
                                        <p:strVal val="visible"/>
                                      </p:to>
                                    </p:set>
                                    <p:animEffect transition="in" filter="fade">
                                      <p:cBhvr>
                                        <p:cTn id="7" dur="500"/>
                                        <p:tgtEl>
                                          <p:spTgt spid="3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7"/>
                                        </p:tgtEl>
                                        <p:attrNameLst>
                                          <p:attrName>style.visibility</p:attrName>
                                        </p:attrNameLst>
                                      </p:cBhvr>
                                      <p:to>
                                        <p:strVal val="visible"/>
                                      </p:to>
                                    </p:set>
                                    <p:animEffect transition="in" filter="fade">
                                      <p:cBhvr>
                                        <p:cTn id="12" dur="5000"/>
                                        <p:tgtEl>
                                          <p:spTgt spid="37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9"/>
                                        </p:tgtEl>
                                        <p:attrNameLst>
                                          <p:attrName>style.visibility</p:attrName>
                                        </p:attrNameLst>
                                      </p:cBhvr>
                                      <p:to>
                                        <p:strVal val="visible"/>
                                      </p:to>
                                    </p:set>
                                    <p:animEffect transition="in" filter="fade">
                                      <p:cBhvr>
                                        <p:cTn id="17" dur="500"/>
                                        <p:tgtEl>
                                          <p:spTgt spid="369"/>
                                        </p:tgtEl>
                                      </p:cBhvr>
                                    </p:animEffect>
                                  </p:childTnLst>
                                </p:cTn>
                              </p:par>
                              <p:par>
                                <p:cTn id="18" presetID="10" presetClass="entr" presetSubtype="0" fill="hold" nodeType="withEffect">
                                  <p:stCondLst>
                                    <p:cond delay="0"/>
                                  </p:stCondLst>
                                  <p:childTnLst>
                                    <p:set>
                                      <p:cBhvr>
                                        <p:cTn id="19" dur="1" fill="hold">
                                          <p:stCondLst>
                                            <p:cond delay="0"/>
                                          </p:stCondLst>
                                        </p:cTn>
                                        <p:tgtEl>
                                          <p:spTgt spid="374"/>
                                        </p:tgtEl>
                                        <p:attrNameLst>
                                          <p:attrName>style.visibility</p:attrName>
                                        </p:attrNameLst>
                                      </p:cBhvr>
                                      <p:to>
                                        <p:strVal val="visible"/>
                                      </p:to>
                                    </p:set>
                                    <p:animEffect transition="in" filter="fade">
                                      <p:cBhvr>
                                        <p:cTn id="20" dur="500"/>
                                        <p:tgtEl>
                                          <p:spTgt spid="374"/>
                                        </p:tgtEl>
                                      </p:cBhvr>
                                    </p:animEffect>
                                  </p:childTnLst>
                                </p:cTn>
                              </p:par>
                              <p:par>
                                <p:cTn id="21" presetID="10" presetClass="entr" presetSubtype="0" fill="hold" nodeType="withEffect">
                                  <p:stCondLst>
                                    <p:cond delay="0"/>
                                  </p:stCondLst>
                                  <p:childTnLst>
                                    <p:set>
                                      <p:cBhvr>
                                        <p:cTn id="22" dur="1" fill="hold">
                                          <p:stCondLst>
                                            <p:cond delay="0"/>
                                          </p:stCondLst>
                                        </p:cTn>
                                        <p:tgtEl>
                                          <p:spTgt spid="373"/>
                                        </p:tgtEl>
                                        <p:attrNameLst>
                                          <p:attrName>style.visibility</p:attrName>
                                        </p:attrNameLst>
                                      </p:cBhvr>
                                      <p:to>
                                        <p:strVal val="visible"/>
                                      </p:to>
                                    </p:set>
                                    <p:animEffect transition="in" filter="fade">
                                      <p:cBhvr>
                                        <p:cTn id="23" dur="500"/>
                                        <p:tgtEl>
                                          <p:spTgt spid="373"/>
                                        </p:tgtEl>
                                      </p:cBhvr>
                                    </p:animEffect>
                                  </p:childTnLst>
                                </p:cTn>
                              </p:par>
                              <p:par>
                                <p:cTn id="24" presetID="10" presetClass="entr" presetSubtype="0" fill="hold" nodeType="withEffect">
                                  <p:stCondLst>
                                    <p:cond delay="0"/>
                                  </p:stCondLst>
                                  <p:childTnLst>
                                    <p:set>
                                      <p:cBhvr>
                                        <p:cTn id="25" dur="1" fill="hold">
                                          <p:stCondLst>
                                            <p:cond delay="0"/>
                                          </p:stCondLst>
                                        </p:cTn>
                                        <p:tgtEl>
                                          <p:spTgt spid="372"/>
                                        </p:tgtEl>
                                        <p:attrNameLst>
                                          <p:attrName>style.visibility</p:attrName>
                                        </p:attrNameLst>
                                      </p:cBhvr>
                                      <p:to>
                                        <p:strVal val="visible"/>
                                      </p:to>
                                    </p:set>
                                    <p:animEffect transition="in" filter="fade">
                                      <p:cBhvr>
                                        <p:cTn id="26" dur="500"/>
                                        <p:tgtEl>
                                          <p:spTgt spid="37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71"/>
                                        </p:tgtEl>
                                        <p:attrNameLst>
                                          <p:attrName>style.visibility</p:attrName>
                                        </p:attrNameLst>
                                      </p:cBhvr>
                                      <p:to>
                                        <p:strVal val="visible"/>
                                      </p:to>
                                    </p:set>
                                    <p:animEffect transition="in" filter="fade">
                                      <p:cBhvr>
                                        <p:cTn id="31"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7"/>
          <p:cNvSpPr/>
          <p:nvPr/>
        </p:nvSpPr>
        <p:spPr>
          <a:xfrm>
            <a:off x="0" y="0"/>
            <a:ext cx="12192000" cy="6858000"/>
          </a:xfrm>
          <a:prstGeom prst="frame">
            <a:avLst>
              <a:gd name="adj1" fmla="val 2856"/>
            </a:avLst>
          </a:prstGeom>
          <a:solidFill>
            <a:srgbClr val="FFC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83" name="Google Shape;383;p27"/>
          <p:cNvPicPr preferRelativeResize="0"/>
          <p:nvPr/>
        </p:nvPicPr>
        <p:blipFill rotWithShape="1">
          <a:blip r:embed="rId3">
            <a:alphaModFix/>
          </a:blip>
          <a:srcRect/>
          <a:stretch/>
        </p:blipFill>
        <p:spPr>
          <a:xfrm>
            <a:off x="437441" y="332153"/>
            <a:ext cx="2654647" cy="3156081"/>
          </a:xfrm>
          <a:prstGeom prst="rect">
            <a:avLst/>
          </a:prstGeom>
          <a:noFill/>
          <a:ln>
            <a:noFill/>
          </a:ln>
        </p:spPr>
      </p:pic>
      <p:pic>
        <p:nvPicPr>
          <p:cNvPr id="384" name="Google Shape;384;p27"/>
          <p:cNvPicPr preferRelativeResize="0"/>
          <p:nvPr/>
        </p:nvPicPr>
        <p:blipFill rotWithShape="1">
          <a:blip r:embed="rId4">
            <a:alphaModFix/>
          </a:blip>
          <a:srcRect/>
          <a:stretch/>
        </p:blipFill>
        <p:spPr>
          <a:xfrm>
            <a:off x="466193" y="3537920"/>
            <a:ext cx="2625895" cy="3047161"/>
          </a:xfrm>
          <a:prstGeom prst="rect">
            <a:avLst/>
          </a:prstGeom>
          <a:noFill/>
          <a:ln>
            <a:noFill/>
          </a:ln>
        </p:spPr>
      </p:pic>
      <p:graphicFrame>
        <p:nvGraphicFramePr>
          <p:cNvPr id="385" name="Google Shape;385;p27"/>
          <p:cNvGraphicFramePr/>
          <p:nvPr/>
        </p:nvGraphicFramePr>
        <p:xfrm>
          <a:off x="3092088" y="441547"/>
          <a:ext cx="3000000" cy="3000000"/>
        </p:xfrm>
        <a:graphic>
          <a:graphicData uri="http://schemas.openxmlformats.org/drawingml/2006/table">
            <a:tbl>
              <a:tblPr firstRow="1" firstCol="1" bandRow="1">
                <a:noFill/>
                <a:tableStyleId>{53D0E080-5307-42B2-90EB-75D7FBE1C7BA}</a:tableStyleId>
              </a:tblPr>
              <a:tblGrid>
                <a:gridCol w="2134525">
                  <a:extLst>
                    <a:ext uri="{9D8B030D-6E8A-4147-A177-3AD203B41FA5}">
                      <a16:colId xmlns:a16="http://schemas.microsoft.com/office/drawing/2014/main" val="20000"/>
                    </a:ext>
                  </a:extLst>
                </a:gridCol>
                <a:gridCol w="2134525">
                  <a:extLst>
                    <a:ext uri="{9D8B030D-6E8A-4147-A177-3AD203B41FA5}">
                      <a16:colId xmlns:a16="http://schemas.microsoft.com/office/drawing/2014/main" val="20001"/>
                    </a:ext>
                  </a:extLst>
                </a:gridCol>
                <a:gridCol w="2135800">
                  <a:extLst>
                    <a:ext uri="{9D8B030D-6E8A-4147-A177-3AD203B41FA5}">
                      <a16:colId xmlns:a16="http://schemas.microsoft.com/office/drawing/2014/main" val="20002"/>
                    </a:ext>
                  </a:extLst>
                </a:gridCol>
                <a:gridCol w="2135800">
                  <a:extLst>
                    <a:ext uri="{9D8B030D-6E8A-4147-A177-3AD203B41FA5}">
                      <a16:colId xmlns:a16="http://schemas.microsoft.com/office/drawing/2014/main" val="20003"/>
                    </a:ext>
                  </a:extLst>
                </a:gridCol>
              </a:tblGrid>
              <a:tr h="2669650">
                <a:tc>
                  <a:txBody>
                    <a:bodyPr/>
                    <a:lstStyle/>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Địa trung hải</a:t>
                      </a:r>
                      <a:endParaRPr sz="24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Tháng 3, </a:t>
                      </a:r>
                      <a:endParaRPr/>
                    </a:p>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24 độ C</a:t>
                      </a:r>
                      <a:endParaRPr sz="24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Tháng 8, </a:t>
                      </a:r>
                      <a:endParaRPr/>
                    </a:p>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14 độ C</a:t>
                      </a:r>
                      <a:endParaRPr sz="24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2800" u="none" strike="noStrike" cap="none">
                          <a:latin typeface="Poppins"/>
                          <a:ea typeface="Poppins"/>
                          <a:cs typeface="Poppins"/>
                          <a:sym typeface="Poppins"/>
                        </a:rPr>
                        <a:t>Mưa trung bình, mưa vào mùa thu đông</a:t>
                      </a:r>
                      <a:endParaRPr sz="24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0"/>
                  </a:ext>
                </a:extLst>
              </a:tr>
            </a:tbl>
          </a:graphicData>
        </a:graphic>
      </p:graphicFrame>
      <p:graphicFrame>
        <p:nvGraphicFramePr>
          <p:cNvPr id="386" name="Google Shape;386;p27"/>
          <p:cNvGraphicFramePr/>
          <p:nvPr/>
        </p:nvGraphicFramePr>
        <p:xfrm>
          <a:off x="3092088" y="3762653"/>
          <a:ext cx="3000000" cy="3000000"/>
        </p:xfrm>
        <a:graphic>
          <a:graphicData uri="http://schemas.openxmlformats.org/drawingml/2006/table">
            <a:tbl>
              <a:tblPr firstRow="1" firstCol="1" bandRow="1">
                <a:noFill/>
                <a:tableStyleId>{53D0E080-5307-42B2-90EB-75D7FBE1C7BA}</a:tableStyleId>
              </a:tblPr>
              <a:tblGrid>
                <a:gridCol w="2134525">
                  <a:extLst>
                    <a:ext uri="{9D8B030D-6E8A-4147-A177-3AD203B41FA5}">
                      <a16:colId xmlns:a16="http://schemas.microsoft.com/office/drawing/2014/main" val="20000"/>
                    </a:ext>
                  </a:extLst>
                </a:gridCol>
                <a:gridCol w="2134525">
                  <a:extLst>
                    <a:ext uri="{9D8B030D-6E8A-4147-A177-3AD203B41FA5}">
                      <a16:colId xmlns:a16="http://schemas.microsoft.com/office/drawing/2014/main" val="20001"/>
                    </a:ext>
                  </a:extLst>
                </a:gridCol>
                <a:gridCol w="2135800">
                  <a:extLst>
                    <a:ext uri="{9D8B030D-6E8A-4147-A177-3AD203B41FA5}">
                      <a16:colId xmlns:a16="http://schemas.microsoft.com/office/drawing/2014/main" val="20002"/>
                    </a:ext>
                  </a:extLst>
                </a:gridCol>
                <a:gridCol w="2135800">
                  <a:extLst>
                    <a:ext uri="{9D8B030D-6E8A-4147-A177-3AD203B41FA5}">
                      <a16:colId xmlns:a16="http://schemas.microsoft.com/office/drawing/2014/main" val="20003"/>
                    </a:ext>
                  </a:extLst>
                </a:gridCol>
              </a:tblGrid>
              <a:tr h="2526375">
                <a:tc>
                  <a:txBody>
                    <a:bodyPr/>
                    <a:lstStyle/>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Ôn đới hải dương</a:t>
                      </a:r>
                      <a:endParaRPr sz="2400" u="none" strike="noStrike" cap="none">
                        <a:solidFill>
                          <a:schemeClr val="dk1"/>
                        </a:solidFill>
                        <a:latin typeface="Poppins"/>
                        <a:ea typeface="Poppins"/>
                        <a:cs typeface="Poppins"/>
                        <a:sym typeface="Poppins"/>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Tháng 2, </a:t>
                      </a:r>
                      <a:endParaRPr/>
                    </a:p>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17 độ C</a:t>
                      </a:r>
                      <a:endParaRPr sz="2400" u="none" strike="noStrike" cap="none">
                        <a:solidFill>
                          <a:schemeClr val="dk1"/>
                        </a:solidFill>
                        <a:latin typeface="Poppins"/>
                        <a:ea typeface="Poppins"/>
                        <a:cs typeface="Poppins"/>
                        <a:sym typeface="Poppins"/>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Tháng 7, </a:t>
                      </a:r>
                      <a:endParaRPr/>
                    </a:p>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8 độ C</a:t>
                      </a:r>
                      <a:endParaRPr sz="2400" u="none" strike="noStrike" cap="none">
                        <a:solidFill>
                          <a:schemeClr val="dk1"/>
                        </a:solidFill>
                        <a:latin typeface="Poppins"/>
                        <a:ea typeface="Poppins"/>
                        <a:cs typeface="Poppins"/>
                        <a:sym typeface="Poppins"/>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2800" u="none" strike="noStrike" cap="none">
                          <a:solidFill>
                            <a:schemeClr val="dk1"/>
                          </a:solidFill>
                          <a:latin typeface="Poppins"/>
                          <a:ea typeface="Poppins"/>
                          <a:cs typeface="Poppins"/>
                          <a:sym typeface="Poppins"/>
                        </a:rPr>
                        <a:t>Mưa trung bình, quanh năm</a:t>
                      </a:r>
                      <a:endParaRPr sz="2400" u="none" strike="noStrike" cap="none">
                        <a:solidFill>
                          <a:schemeClr val="dk1"/>
                        </a:solidFill>
                        <a:latin typeface="Poppins"/>
                        <a:ea typeface="Poppins"/>
                        <a:cs typeface="Poppins"/>
                        <a:sym typeface="Poppins"/>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3"/>
                                        </p:tgtEl>
                                        <p:attrNameLst>
                                          <p:attrName>style.visibility</p:attrName>
                                        </p:attrNameLst>
                                      </p:cBhvr>
                                      <p:to>
                                        <p:strVal val="visible"/>
                                      </p:to>
                                    </p:set>
                                    <p:animEffect transition="in" filter="fade">
                                      <p:cBhvr>
                                        <p:cTn id="7" dur="500"/>
                                        <p:tgtEl>
                                          <p:spTgt spid="3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5"/>
                                        </p:tgtEl>
                                        <p:attrNameLst>
                                          <p:attrName>style.visibility</p:attrName>
                                        </p:attrNameLst>
                                      </p:cBhvr>
                                      <p:to>
                                        <p:strVal val="visible"/>
                                      </p:to>
                                    </p:set>
                                    <p:animEffect transition="in" filter="fade">
                                      <p:cBhvr>
                                        <p:cTn id="12" dur="500"/>
                                        <p:tgtEl>
                                          <p:spTgt spid="3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4"/>
                                        </p:tgtEl>
                                        <p:attrNameLst>
                                          <p:attrName>style.visibility</p:attrName>
                                        </p:attrNameLst>
                                      </p:cBhvr>
                                      <p:to>
                                        <p:strVal val="visible"/>
                                      </p:to>
                                    </p:set>
                                    <p:animEffect transition="in" filter="fade">
                                      <p:cBhvr>
                                        <p:cTn id="17" dur="500"/>
                                        <p:tgtEl>
                                          <p:spTgt spid="3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6"/>
                                        </p:tgtEl>
                                        <p:attrNameLst>
                                          <p:attrName>style.visibility</p:attrName>
                                        </p:attrNameLst>
                                      </p:cBhvr>
                                      <p:to>
                                        <p:strVal val="visible"/>
                                      </p:to>
                                    </p:set>
                                    <p:animEffect transition="in" filter="fade">
                                      <p:cBhvr>
                                        <p:cTn id="22" dur="500"/>
                                        <p:tgtEl>
                                          <p:spTgt spid="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8"/>
          <p:cNvSpPr/>
          <p:nvPr/>
        </p:nvSpPr>
        <p:spPr>
          <a:xfrm>
            <a:off x="0" y="0"/>
            <a:ext cx="12192000" cy="6858000"/>
          </a:xfrm>
          <a:prstGeom prst="frame">
            <a:avLst>
              <a:gd name="adj1" fmla="val 2856"/>
            </a:avLst>
          </a:prstGeom>
          <a:solidFill>
            <a:srgbClr val="FFC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392" name="Google Shape;392;p28"/>
          <p:cNvPicPr preferRelativeResize="0"/>
          <p:nvPr/>
        </p:nvPicPr>
        <p:blipFill rotWithShape="1">
          <a:blip r:embed="rId3">
            <a:alphaModFix/>
          </a:blip>
          <a:srcRect/>
          <a:stretch/>
        </p:blipFill>
        <p:spPr>
          <a:xfrm>
            <a:off x="304620" y="3621601"/>
            <a:ext cx="2458900" cy="2866454"/>
          </a:xfrm>
          <a:prstGeom prst="rect">
            <a:avLst/>
          </a:prstGeom>
          <a:noFill/>
          <a:ln>
            <a:noFill/>
          </a:ln>
        </p:spPr>
      </p:pic>
      <p:pic>
        <p:nvPicPr>
          <p:cNvPr id="393" name="Google Shape;393;p28"/>
          <p:cNvPicPr preferRelativeResize="0"/>
          <p:nvPr/>
        </p:nvPicPr>
        <p:blipFill rotWithShape="1">
          <a:blip r:embed="rId4">
            <a:alphaModFix/>
          </a:blip>
          <a:srcRect/>
          <a:stretch/>
        </p:blipFill>
        <p:spPr>
          <a:xfrm>
            <a:off x="304620" y="257239"/>
            <a:ext cx="2560500" cy="3107123"/>
          </a:xfrm>
          <a:prstGeom prst="rect">
            <a:avLst/>
          </a:prstGeom>
          <a:noFill/>
          <a:ln>
            <a:noFill/>
          </a:ln>
        </p:spPr>
      </p:pic>
      <p:graphicFrame>
        <p:nvGraphicFramePr>
          <p:cNvPr id="394" name="Google Shape;394;p28"/>
          <p:cNvGraphicFramePr/>
          <p:nvPr/>
        </p:nvGraphicFramePr>
        <p:xfrm>
          <a:off x="3169740" y="512667"/>
          <a:ext cx="3000000" cy="3000000"/>
        </p:xfrm>
        <a:graphic>
          <a:graphicData uri="http://schemas.openxmlformats.org/drawingml/2006/table">
            <a:tbl>
              <a:tblPr firstRow="1" firstCol="1" bandRow="1">
                <a:noFill/>
                <a:tableStyleId>{53D0E080-5307-42B2-90EB-75D7FBE1C7BA}</a:tableStyleId>
              </a:tblPr>
              <a:tblGrid>
                <a:gridCol w="2079700">
                  <a:extLst>
                    <a:ext uri="{9D8B030D-6E8A-4147-A177-3AD203B41FA5}">
                      <a16:colId xmlns:a16="http://schemas.microsoft.com/office/drawing/2014/main" val="20000"/>
                    </a:ext>
                  </a:extLst>
                </a:gridCol>
                <a:gridCol w="2079700">
                  <a:extLst>
                    <a:ext uri="{9D8B030D-6E8A-4147-A177-3AD203B41FA5}">
                      <a16:colId xmlns:a16="http://schemas.microsoft.com/office/drawing/2014/main" val="20001"/>
                    </a:ext>
                  </a:extLst>
                </a:gridCol>
                <a:gridCol w="2080925">
                  <a:extLst>
                    <a:ext uri="{9D8B030D-6E8A-4147-A177-3AD203B41FA5}">
                      <a16:colId xmlns:a16="http://schemas.microsoft.com/office/drawing/2014/main" val="20002"/>
                    </a:ext>
                  </a:extLst>
                </a:gridCol>
                <a:gridCol w="2080925">
                  <a:extLst>
                    <a:ext uri="{9D8B030D-6E8A-4147-A177-3AD203B41FA5}">
                      <a16:colId xmlns:a16="http://schemas.microsoft.com/office/drawing/2014/main" val="20003"/>
                    </a:ext>
                  </a:extLst>
                </a:gridCol>
              </a:tblGrid>
              <a:tr h="2768500">
                <a:tc>
                  <a:txBody>
                    <a:bodyPr/>
                    <a:lstStyle/>
                    <a:p>
                      <a:pPr marL="0" marR="0" lvl="0" indent="0" algn="ctr" rtl="0">
                        <a:lnSpc>
                          <a:spcPct val="120000"/>
                        </a:lnSpc>
                        <a:spcBef>
                          <a:spcPts val="0"/>
                        </a:spcBef>
                        <a:spcAft>
                          <a:spcPts val="0"/>
                        </a:spcAft>
                        <a:buNone/>
                      </a:pPr>
                      <a:r>
                        <a:rPr lang="en-US" sz="3200" u="none" strike="noStrike" cap="none">
                          <a:latin typeface="Poppins"/>
                          <a:ea typeface="Poppins"/>
                          <a:cs typeface="Poppins"/>
                          <a:sym typeface="Poppins"/>
                        </a:rPr>
                        <a:t>Nhiệt đới gió mùa</a:t>
                      </a:r>
                      <a:endParaRPr sz="28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3200" u="none" strike="noStrike" cap="none">
                          <a:latin typeface="Poppins"/>
                          <a:ea typeface="Poppins"/>
                          <a:cs typeface="Poppins"/>
                          <a:sym typeface="Poppins"/>
                        </a:rPr>
                        <a:t>Tháng 12, 30 độ C</a:t>
                      </a:r>
                      <a:endParaRPr sz="28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3200" u="none" strike="noStrike" cap="none">
                          <a:latin typeface="Poppins"/>
                          <a:ea typeface="Poppins"/>
                          <a:cs typeface="Poppins"/>
                          <a:sym typeface="Poppins"/>
                        </a:rPr>
                        <a:t>Tháng 7, 25 đô C</a:t>
                      </a:r>
                      <a:endParaRPr sz="2800" u="none" strike="noStrike" cap="none">
                        <a:latin typeface="Poppins"/>
                        <a:ea typeface="Poppins"/>
                        <a:cs typeface="Poppins"/>
                        <a:sym typeface="Poppins"/>
                      </a:endParaRPr>
                    </a:p>
                  </a:txBody>
                  <a:tcPr marL="68575" marR="68575" marT="0" marB="0" anchor="ctr"/>
                </a:tc>
                <a:tc>
                  <a:txBody>
                    <a:bodyPr/>
                    <a:lstStyle/>
                    <a:p>
                      <a:pPr marL="0" marR="0" lvl="0" indent="0" algn="ctr" rtl="0">
                        <a:lnSpc>
                          <a:spcPct val="120000"/>
                        </a:lnSpc>
                        <a:spcBef>
                          <a:spcPts val="0"/>
                        </a:spcBef>
                        <a:spcAft>
                          <a:spcPts val="0"/>
                        </a:spcAft>
                        <a:buNone/>
                      </a:pPr>
                      <a:r>
                        <a:rPr lang="en-US" sz="3200" u="none" strike="noStrike" cap="none">
                          <a:latin typeface="Poppins"/>
                          <a:ea typeface="Poppins"/>
                          <a:cs typeface="Poppins"/>
                          <a:sym typeface="Poppins"/>
                        </a:rPr>
                        <a:t>1533mm, thay đổi theo mùa</a:t>
                      </a:r>
                      <a:endParaRPr sz="2800" u="none" strike="noStrike" cap="none">
                        <a:latin typeface="Poppins"/>
                        <a:ea typeface="Poppins"/>
                        <a:cs typeface="Poppins"/>
                        <a:sym typeface="Poppins"/>
                      </a:endParaRPr>
                    </a:p>
                  </a:txBody>
                  <a:tcPr marL="68575" marR="68575" marT="0" marB="0" anchor="ctr"/>
                </a:tc>
                <a:extLst>
                  <a:ext uri="{0D108BD9-81ED-4DB2-BD59-A6C34878D82A}">
                    <a16:rowId xmlns:a16="http://schemas.microsoft.com/office/drawing/2014/main" val="10000"/>
                  </a:ext>
                </a:extLst>
              </a:tr>
            </a:tbl>
          </a:graphicData>
        </a:graphic>
      </p:graphicFrame>
      <p:graphicFrame>
        <p:nvGraphicFramePr>
          <p:cNvPr id="395" name="Google Shape;395;p28"/>
          <p:cNvGraphicFramePr/>
          <p:nvPr/>
        </p:nvGraphicFramePr>
        <p:xfrm>
          <a:off x="3169740" y="3982196"/>
          <a:ext cx="3000000" cy="3000000"/>
        </p:xfrm>
        <a:graphic>
          <a:graphicData uri="http://schemas.openxmlformats.org/drawingml/2006/table">
            <a:tbl>
              <a:tblPr firstRow="1" firstCol="1" bandRow="1">
                <a:noFill/>
                <a:tableStyleId>{53D0E080-5307-42B2-90EB-75D7FBE1C7BA}</a:tableStyleId>
              </a:tblPr>
              <a:tblGrid>
                <a:gridCol w="2100000">
                  <a:extLst>
                    <a:ext uri="{9D8B030D-6E8A-4147-A177-3AD203B41FA5}">
                      <a16:colId xmlns:a16="http://schemas.microsoft.com/office/drawing/2014/main" val="20000"/>
                    </a:ext>
                  </a:extLst>
                </a:gridCol>
                <a:gridCol w="2100000">
                  <a:extLst>
                    <a:ext uri="{9D8B030D-6E8A-4147-A177-3AD203B41FA5}">
                      <a16:colId xmlns:a16="http://schemas.microsoft.com/office/drawing/2014/main" val="20001"/>
                    </a:ext>
                  </a:extLst>
                </a:gridCol>
                <a:gridCol w="2101250">
                  <a:extLst>
                    <a:ext uri="{9D8B030D-6E8A-4147-A177-3AD203B41FA5}">
                      <a16:colId xmlns:a16="http://schemas.microsoft.com/office/drawing/2014/main" val="20002"/>
                    </a:ext>
                  </a:extLst>
                </a:gridCol>
                <a:gridCol w="2101250">
                  <a:extLst>
                    <a:ext uri="{9D8B030D-6E8A-4147-A177-3AD203B41FA5}">
                      <a16:colId xmlns:a16="http://schemas.microsoft.com/office/drawing/2014/main" val="20003"/>
                    </a:ext>
                  </a:extLst>
                </a:gridCol>
              </a:tblGrid>
              <a:tr h="2174775">
                <a:tc>
                  <a:txBody>
                    <a:bodyPr/>
                    <a:lstStyle/>
                    <a:p>
                      <a:pPr marL="0" marR="0" lvl="0" indent="0" algn="ctr" rtl="0">
                        <a:lnSpc>
                          <a:spcPct val="120000"/>
                        </a:lnSpc>
                        <a:spcBef>
                          <a:spcPts val="0"/>
                        </a:spcBef>
                        <a:spcAft>
                          <a:spcPts val="0"/>
                        </a:spcAft>
                        <a:buNone/>
                      </a:pPr>
                      <a:r>
                        <a:rPr lang="en-US" sz="3200" u="none" strike="noStrike" cap="none">
                          <a:solidFill>
                            <a:schemeClr val="dk1"/>
                          </a:solidFill>
                        </a:rPr>
                        <a:t>Nhiệt đới khô</a:t>
                      </a:r>
                      <a:endParaRPr sz="280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3200" u="none" strike="noStrike" cap="none">
                          <a:solidFill>
                            <a:schemeClr val="dk1"/>
                          </a:solidFill>
                        </a:rPr>
                        <a:t>Tháng 1, </a:t>
                      </a:r>
                      <a:endParaRPr/>
                    </a:p>
                    <a:p>
                      <a:pPr marL="0" marR="0" lvl="0" indent="0" algn="ctr" rtl="0">
                        <a:lnSpc>
                          <a:spcPct val="120000"/>
                        </a:lnSpc>
                        <a:spcBef>
                          <a:spcPts val="0"/>
                        </a:spcBef>
                        <a:spcAft>
                          <a:spcPts val="0"/>
                        </a:spcAft>
                        <a:buNone/>
                      </a:pPr>
                      <a:r>
                        <a:rPr lang="en-US" sz="3200" u="none" strike="noStrike" cap="none">
                          <a:solidFill>
                            <a:schemeClr val="dk1"/>
                          </a:solidFill>
                        </a:rPr>
                        <a:t>29 độ C</a:t>
                      </a:r>
                      <a:endParaRPr sz="280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3200" u="none" strike="noStrike" cap="none">
                          <a:solidFill>
                            <a:schemeClr val="dk1"/>
                          </a:solidFill>
                        </a:rPr>
                        <a:t>Tháng 6, </a:t>
                      </a:r>
                      <a:endParaRPr/>
                    </a:p>
                    <a:p>
                      <a:pPr marL="0" marR="0" lvl="0" indent="0" algn="ctr" rtl="0">
                        <a:lnSpc>
                          <a:spcPct val="120000"/>
                        </a:lnSpc>
                        <a:spcBef>
                          <a:spcPts val="0"/>
                        </a:spcBef>
                        <a:spcAft>
                          <a:spcPts val="0"/>
                        </a:spcAft>
                        <a:buNone/>
                      </a:pPr>
                      <a:r>
                        <a:rPr lang="en-US" sz="3200" u="none" strike="noStrike" cap="none">
                          <a:solidFill>
                            <a:schemeClr val="dk1"/>
                          </a:solidFill>
                        </a:rPr>
                        <a:t>12 độ C</a:t>
                      </a:r>
                      <a:endParaRPr sz="280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20000"/>
                        </a:lnSpc>
                        <a:spcBef>
                          <a:spcPts val="0"/>
                        </a:spcBef>
                        <a:spcAft>
                          <a:spcPts val="0"/>
                        </a:spcAft>
                        <a:buNone/>
                      </a:pPr>
                      <a:r>
                        <a:rPr lang="en-US" sz="3200" u="none" strike="noStrike" cap="none">
                          <a:solidFill>
                            <a:schemeClr val="dk1"/>
                          </a:solidFill>
                        </a:rPr>
                        <a:t>Mưa ít, 274mm</a:t>
                      </a:r>
                      <a:endParaRPr sz="280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3"/>
                                        </p:tgtEl>
                                        <p:attrNameLst>
                                          <p:attrName>style.visibility</p:attrName>
                                        </p:attrNameLst>
                                      </p:cBhvr>
                                      <p:to>
                                        <p:strVal val="visible"/>
                                      </p:to>
                                    </p:set>
                                    <p:animEffect transition="in" filter="fade">
                                      <p:cBhvr>
                                        <p:cTn id="7" dur="500"/>
                                        <p:tgtEl>
                                          <p:spTgt spid="3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4"/>
                                        </p:tgtEl>
                                        <p:attrNameLst>
                                          <p:attrName>style.visibility</p:attrName>
                                        </p:attrNameLst>
                                      </p:cBhvr>
                                      <p:to>
                                        <p:strVal val="visible"/>
                                      </p:to>
                                    </p:set>
                                    <p:animEffect transition="in" filter="fade">
                                      <p:cBhvr>
                                        <p:cTn id="12" dur="500"/>
                                        <p:tgtEl>
                                          <p:spTgt spid="39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2"/>
                                        </p:tgtEl>
                                        <p:attrNameLst>
                                          <p:attrName>style.visibility</p:attrName>
                                        </p:attrNameLst>
                                      </p:cBhvr>
                                      <p:to>
                                        <p:strVal val="visible"/>
                                      </p:to>
                                    </p:set>
                                    <p:animEffect transition="in" filter="fade">
                                      <p:cBhvr>
                                        <p:cTn id="17" dur="500"/>
                                        <p:tgtEl>
                                          <p:spTgt spid="3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5"/>
                                        </p:tgtEl>
                                        <p:attrNameLst>
                                          <p:attrName>style.visibility</p:attrName>
                                        </p:attrNameLst>
                                      </p:cBhvr>
                                      <p:to>
                                        <p:strVal val="visible"/>
                                      </p:to>
                                    </p:set>
                                    <p:animEffect transition="in" filter="fade">
                                      <p:cBhvr>
                                        <p:cTn id="22" dur="5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9"/>
          <p:cNvSpPr txBox="1">
            <a:spLocks noGrp="1"/>
          </p:cNvSpPr>
          <p:nvPr>
            <p:ph type="title"/>
          </p:nvPr>
        </p:nvSpPr>
        <p:spPr>
          <a:xfrm>
            <a:off x="911860" y="279622"/>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B050"/>
              </a:buClr>
              <a:buSzPts val="5400"/>
              <a:buFont typeface="Arial"/>
              <a:buNone/>
            </a:pPr>
            <a:r>
              <a:rPr lang="en-US" sz="5400">
                <a:solidFill>
                  <a:srgbClr val="00B050"/>
                </a:solidFill>
                <a:latin typeface="Arial"/>
                <a:ea typeface="Arial"/>
                <a:cs typeface="Arial"/>
                <a:sym typeface="Arial"/>
              </a:rPr>
              <a:t>GHÉP NỐI SIÊU ĐẲNG</a:t>
            </a:r>
            <a:endParaRPr/>
          </a:p>
        </p:txBody>
      </p:sp>
      <p:sp>
        <p:nvSpPr>
          <p:cNvPr id="401" name="Google Shape;401;p29"/>
          <p:cNvSpPr txBox="1">
            <a:spLocks noGrp="1"/>
          </p:cNvSpPr>
          <p:nvPr>
            <p:ph type="body" idx="1"/>
          </p:nvPr>
        </p:nvSpPr>
        <p:spPr>
          <a:xfrm>
            <a:off x="368302" y="1912203"/>
            <a:ext cx="3581400" cy="4270375"/>
          </a:xfrm>
          <a:prstGeom prst="rect">
            <a:avLst/>
          </a:prstGeom>
          <a:noFill/>
          <a:ln>
            <a:noFill/>
          </a:ln>
        </p:spPr>
        <p:txBody>
          <a:bodyPr spcFirstLastPara="1" wrap="square" lIns="91425" tIns="45700" rIns="91425" bIns="45700" anchor="t" anchorCtr="0">
            <a:normAutofit/>
          </a:bodyPr>
          <a:lstStyle/>
          <a:p>
            <a:pPr marL="228600" lvl="0" indent="-228600" algn="just" rtl="0">
              <a:lnSpc>
                <a:spcPct val="120000"/>
              </a:lnSpc>
              <a:spcBef>
                <a:spcPts val="0"/>
              </a:spcBef>
              <a:spcAft>
                <a:spcPts val="0"/>
              </a:spcAft>
              <a:buClr>
                <a:srgbClr val="0070C0"/>
              </a:buClr>
              <a:buSzPts val="2800"/>
              <a:buChar char="•"/>
            </a:pPr>
            <a:r>
              <a:rPr lang="en-US">
                <a:solidFill>
                  <a:srgbClr val="0070C0"/>
                </a:solidFill>
                <a:latin typeface="Poppins"/>
                <a:ea typeface="Poppins"/>
                <a:cs typeface="Poppins"/>
                <a:sym typeface="Poppins"/>
              </a:rPr>
              <a:t>Thời gian 3 phút</a:t>
            </a:r>
            <a:endParaRPr>
              <a:solidFill>
                <a:srgbClr val="0070C0"/>
              </a:solidFill>
              <a:latin typeface="Poppins"/>
              <a:ea typeface="Poppins"/>
              <a:cs typeface="Poppins"/>
              <a:sym typeface="Poppins"/>
            </a:endParaRPr>
          </a:p>
          <a:p>
            <a:pPr marL="228600" lvl="0" indent="-228600" algn="just" rtl="0">
              <a:lnSpc>
                <a:spcPct val="120000"/>
              </a:lnSpc>
              <a:spcBef>
                <a:spcPts val="1000"/>
              </a:spcBef>
              <a:spcAft>
                <a:spcPts val="0"/>
              </a:spcAft>
              <a:buClr>
                <a:srgbClr val="0070C0"/>
              </a:buClr>
              <a:buSzPts val="2800"/>
              <a:buChar char="•"/>
            </a:pPr>
            <a:r>
              <a:rPr lang="en-US">
                <a:solidFill>
                  <a:srgbClr val="0070C0"/>
                </a:solidFill>
                <a:latin typeface="Poppins"/>
                <a:ea typeface="Poppins"/>
                <a:cs typeface="Poppins"/>
                <a:sym typeface="Poppins"/>
              </a:rPr>
              <a:t>Ghép các thẻ kiến thức thành thông tin hoàn chỉnh</a:t>
            </a:r>
            <a:endParaRPr>
              <a:solidFill>
                <a:srgbClr val="0070C0"/>
              </a:solidFill>
              <a:latin typeface="Poppins"/>
              <a:ea typeface="Poppins"/>
              <a:cs typeface="Poppins"/>
              <a:sym typeface="Poppins"/>
            </a:endParaRPr>
          </a:p>
          <a:p>
            <a:pPr marL="228600" lvl="0" indent="-228600" algn="just" rtl="0">
              <a:lnSpc>
                <a:spcPct val="120000"/>
              </a:lnSpc>
              <a:spcBef>
                <a:spcPts val="1000"/>
              </a:spcBef>
              <a:spcAft>
                <a:spcPts val="0"/>
              </a:spcAft>
              <a:buClr>
                <a:srgbClr val="0070C0"/>
              </a:buClr>
              <a:buSzPts val="2800"/>
              <a:buChar char="•"/>
            </a:pPr>
            <a:r>
              <a:rPr lang="en-US">
                <a:solidFill>
                  <a:srgbClr val="0070C0"/>
                </a:solidFill>
                <a:latin typeface="Poppins"/>
                <a:ea typeface="Poppins"/>
                <a:cs typeface="Poppins"/>
                <a:sym typeface="Poppins"/>
              </a:rPr>
              <a:t>Ghi vào PHT</a:t>
            </a:r>
            <a:endParaRPr/>
          </a:p>
          <a:p>
            <a:pPr marL="228600" lvl="0" indent="-228600" algn="just" rtl="0">
              <a:lnSpc>
                <a:spcPct val="120000"/>
              </a:lnSpc>
              <a:spcBef>
                <a:spcPts val="1000"/>
              </a:spcBef>
              <a:spcAft>
                <a:spcPts val="0"/>
              </a:spcAft>
              <a:buClr>
                <a:srgbClr val="0070C0"/>
              </a:buClr>
              <a:buSzPts val="2800"/>
              <a:buChar char="•"/>
            </a:pPr>
            <a:r>
              <a:rPr lang="en-US">
                <a:solidFill>
                  <a:srgbClr val="0070C0"/>
                </a:solidFill>
                <a:latin typeface="Poppins"/>
                <a:ea typeface="Poppins"/>
                <a:cs typeface="Poppins"/>
                <a:sym typeface="Poppins"/>
              </a:rPr>
              <a:t>Trình bày vắn tắt trước lớp</a:t>
            </a:r>
            <a:endParaRPr>
              <a:solidFill>
                <a:srgbClr val="0070C0"/>
              </a:solidFill>
              <a:latin typeface="Poppins"/>
              <a:ea typeface="Poppins"/>
              <a:cs typeface="Poppins"/>
              <a:sym typeface="Poppins"/>
            </a:endParaRPr>
          </a:p>
        </p:txBody>
      </p:sp>
      <p:sp>
        <p:nvSpPr>
          <p:cNvPr id="402" name="Google Shape;402;p29"/>
          <p:cNvSpPr/>
          <p:nvPr/>
        </p:nvSpPr>
        <p:spPr>
          <a:xfrm>
            <a:off x="0" y="0"/>
            <a:ext cx="12192000" cy="6858000"/>
          </a:xfrm>
          <a:prstGeom prst="frame">
            <a:avLst>
              <a:gd name="adj1" fmla="val 2856"/>
            </a:avLst>
          </a:prstGeom>
          <a:solidFill>
            <a:srgbClr val="0070C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403" name="Google Shape;403;p29"/>
          <p:cNvPicPr preferRelativeResize="0"/>
          <p:nvPr/>
        </p:nvPicPr>
        <p:blipFill rotWithShape="1">
          <a:blip r:embed="rId3">
            <a:alphaModFix/>
          </a:blip>
          <a:srcRect/>
          <a:stretch/>
        </p:blipFill>
        <p:spPr>
          <a:xfrm>
            <a:off x="548640" y="417390"/>
            <a:ext cx="1868170" cy="1050025"/>
          </a:xfrm>
          <a:prstGeom prst="rect">
            <a:avLst/>
          </a:prstGeom>
          <a:noFill/>
          <a:ln>
            <a:noFill/>
          </a:ln>
        </p:spPr>
      </p:pic>
      <p:pic>
        <p:nvPicPr>
          <p:cNvPr id="404" name="Google Shape;404;p29" descr="How to Increase Teamwork to Ensure Project Success - LMA Consulting Group,  Inc. - Lisa Anderson"/>
          <p:cNvPicPr preferRelativeResize="0"/>
          <p:nvPr/>
        </p:nvPicPr>
        <p:blipFill rotWithShape="1">
          <a:blip r:embed="rId4">
            <a:alphaModFix/>
          </a:blip>
          <a:srcRect l="7524" t="16038" r="7762" b="10796"/>
          <a:stretch/>
        </p:blipFill>
        <p:spPr>
          <a:xfrm>
            <a:off x="9959340" y="561668"/>
            <a:ext cx="1788160" cy="925969"/>
          </a:xfrm>
          <a:prstGeom prst="rect">
            <a:avLst/>
          </a:prstGeom>
          <a:noFill/>
          <a:ln>
            <a:noFill/>
          </a:ln>
        </p:spPr>
      </p:pic>
      <p:graphicFrame>
        <p:nvGraphicFramePr>
          <p:cNvPr id="405" name="Google Shape;405;p29"/>
          <p:cNvGraphicFramePr/>
          <p:nvPr/>
        </p:nvGraphicFramePr>
        <p:xfrm>
          <a:off x="4161792" y="1605185"/>
          <a:ext cx="3000000" cy="3000000"/>
        </p:xfrm>
        <a:graphic>
          <a:graphicData uri="http://schemas.openxmlformats.org/drawingml/2006/table">
            <a:tbl>
              <a:tblPr firstRow="1" firstCol="1" bandRow="1">
                <a:noFill/>
                <a:tableStyleId>{53D0E080-5307-42B2-90EB-75D7FBE1C7BA}</a:tableStyleId>
              </a:tblPr>
              <a:tblGrid>
                <a:gridCol w="3407400">
                  <a:extLst>
                    <a:ext uri="{9D8B030D-6E8A-4147-A177-3AD203B41FA5}">
                      <a16:colId xmlns:a16="http://schemas.microsoft.com/office/drawing/2014/main" val="20000"/>
                    </a:ext>
                  </a:extLst>
                </a:gridCol>
                <a:gridCol w="4177025">
                  <a:extLst>
                    <a:ext uri="{9D8B030D-6E8A-4147-A177-3AD203B41FA5}">
                      <a16:colId xmlns:a16="http://schemas.microsoft.com/office/drawing/2014/main" val="20001"/>
                    </a:ext>
                  </a:extLst>
                </a:gridCol>
              </a:tblGrid>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Lục địa Úc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Nằm ở tây nam Ấn Độ Dương</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0"/>
                  </a:ext>
                </a:extLst>
              </a:tr>
              <a:tr h="603025">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Vùng đảo Châu Đại dương</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Có 4 khu vực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Địa hình Úc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Chia làm 3 bộ phận</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2"/>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Cấu tạo của các đảo</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Chủ yếu là đá núi lửa và đá san hô</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567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Chiếm phần lớn diện tích lục địa</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Là khí hậu nhiệt đới</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4"/>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Khí hậu cận nhiêt đới</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Phân bố chủ yếu phía nam Úc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Thực vật bản địa</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Là keo và bạch đàn</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6"/>
                  </a:ext>
                </a:extLst>
              </a:tr>
              <a:tr h="625175">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Động vật của châu Đại Dương</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Hơn 100 loài thú có túi</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Vị trí của Australia</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10 độ Nam đến 39 độ Nam</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8"/>
                  </a:ext>
                </a:extLst>
              </a:tr>
              <a:tr h="32410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Diện tích lục địa Úc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Nhỏ nhất thế giới</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Úc là nước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Xuất khẩu than lớn nhất thế giới</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10"/>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Trạm A-li-xơ Xpring</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Có kiểu khí hậu hoang mạc</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96250">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Nước Úc có</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20000"/>
                        </a:lnSpc>
                        <a:spcBef>
                          <a:spcPts val="0"/>
                        </a:spcBef>
                        <a:spcAft>
                          <a:spcPts val="0"/>
                        </a:spcAft>
                        <a:buNone/>
                      </a:pPr>
                      <a:r>
                        <a:rPr lang="en-US" sz="1800" u="none" strike="noStrike" cap="none">
                          <a:solidFill>
                            <a:schemeClr val="dk1"/>
                          </a:solidFill>
                          <a:latin typeface="Poppins"/>
                          <a:ea typeface="Poppins"/>
                          <a:cs typeface="Poppins"/>
                          <a:sym typeface="Poppins"/>
                        </a:rPr>
                        <a:t>7 kiểu khí hậu</a:t>
                      </a:r>
                      <a:endParaRPr sz="16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1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3"/>
                                        </p:tgtEl>
                                        <p:attrNameLst>
                                          <p:attrName>style.visibility</p:attrName>
                                        </p:attrNameLst>
                                      </p:cBhvr>
                                      <p:to>
                                        <p:strVal val="visible"/>
                                      </p:to>
                                    </p:set>
                                    <p:animEffect transition="in" filter="fade">
                                      <p:cBhvr>
                                        <p:cTn id="7" dur="5000"/>
                                        <p:tgtEl>
                                          <p:spTgt spid="4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1">
                                            <p:txEl>
                                              <p:pRg st="0" end="0"/>
                                            </p:txEl>
                                          </p:spTgt>
                                        </p:tgtEl>
                                        <p:attrNameLst>
                                          <p:attrName>style.visibility</p:attrName>
                                        </p:attrNameLst>
                                      </p:cBhvr>
                                      <p:to>
                                        <p:strVal val="visible"/>
                                      </p:to>
                                    </p:set>
                                    <p:animEffect transition="in" filter="fade">
                                      <p:cBhvr>
                                        <p:cTn id="12" dur="500"/>
                                        <p:tgtEl>
                                          <p:spTgt spid="40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1">
                                            <p:txEl>
                                              <p:pRg st="1" end="1"/>
                                            </p:txEl>
                                          </p:spTgt>
                                        </p:tgtEl>
                                        <p:attrNameLst>
                                          <p:attrName>style.visibility</p:attrName>
                                        </p:attrNameLst>
                                      </p:cBhvr>
                                      <p:to>
                                        <p:strVal val="visible"/>
                                      </p:to>
                                    </p:set>
                                    <p:animEffect transition="in" filter="fade">
                                      <p:cBhvr>
                                        <p:cTn id="17" dur="500"/>
                                        <p:tgtEl>
                                          <p:spTgt spid="40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1">
                                            <p:txEl>
                                              <p:pRg st="2" end="2"/>
                                            </p:txEl>
                                          </p:spTgt>
                                        </p:tgtEl>
                                        <p:attrNameLst>
                                          <p:attrName>style.visibility</p:attrName>
                                        </p:attrNameLst>
                                      </p:cBhvr>
                                      <p:to>
                                        <p:strVal val="visible"/>
                                      </p:to>
                                    </p:set>
                                    <p:animEffect transition="in" filter="fade">
                                      <p:cBhvr>
                                        <p:cTn id="22" dur="500"/>
                                        <p:tgtEl>
                                          <p:spTgt spid="40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1">
                                            <p:txEl>
                                              <p:pRg st="3" end="3"/>
                                            </p:txEl>
                                          </p:spTgt>
                                        </p:tgtEl>
                                        <p:attrNameLst>
                                          <p:attrName>style.visibility</p:attrName>
                                        </p:attrNameLst>
                                      </p:cBhvr>
                                      <p:to>
                                        <p:strVal val="visible"/>
                                      </p:to>
                                    </p:set>
                                    <p:animEffect transition="in" filter="fade">
                                      <p:cBhvr>
                                        <p:cTn id="27" dur="500"/>
                                        <p:tgtEl>
                                          <p:spTgt spid="4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2" name="Google Shape;122;p3" descr="Australia: Rạn san hô Great Barrier bị đe dọa tẩy trắng trên diện rộng |  Môi trường | Vietnam+ (VietnamPlus)"/>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23" name="Google Shape;123;p3"/>
          <p:cNvSpPr txBox="1">
            <a:spLocks noGrp="1"/>
          </p:cNvSpPr>
          <p:nvPr>
            <p:ph type="subTitle" idx="1"/>
          </p:nvPr>
        </p:nvSpPr>
        <p:spPr>
          <a:xfrm>
            <a:off x="1402080" y="889318"/>
            <a:ext cx="9144000" cy="4393882"/>
          </a:xfrm>
          <a:prstGeom prst="rect">
            <a:avLst/>
          </a:prstGeom>
          <a:noFill/>
          <a:ln>
            <a:noFill/>
          </a:ln>
        </p:spPr>
        <p:txBody>
          <a:bodyPr spcFirstLastPara="1" wrap="square" lIns="91425" tIns="45700" rIns="91425" bIns="45700" anchor="ctr" anchorCtr="0">
            <a:normAutofit fontScale="85000" lnSpcReduction="20000"/>
          </a:bodyPr>
          <a:lstStyle/>
          <a:p>
            <a:pPr marL="0" lvl="0" indent="0" algn="ctr" rtl="0">
              <a:lnSpc>
                <a:spcPct val="130000"/>
              </a:lnSpc>
              <a:spcBef>
                <a:spcPts val="0"/>
              </a:spcBef>
              <a:spcAft>
                <a:spcPts val="0"/>
              </a:spcAft>
              <a:buClr>
                <a:srgbClr val="FFFF00"/>
              </a:buClr>
              <a:buSzPct val="100000"/>
              <a:buNone/>
            </a:pPr>
            <a:r>
              <a:rPr lang="en-US" sz="8800">
                <a:solidFill>
                  <a:srgbClr val="FFFF00"/>
                </a:solidFill>
                <a:latin typeface="Arial"/>
                <a:ea typeface="Arial"/>
                <a:cs typeface="Arial"/>
                <a:sym typeface="Arial"/>
              </a:rPr>
              <a:t>BÀI 19</a:t>
            </a:r>
            <a:endParaRPr/>
          </a:p>
          <a:p>
            <a:pPr marL="0" lvl="0" indent="0" algn="ctr" rtl="0">
              <a:lnSpc>
                <a:spcPct val="130000"/>
              </a:lnSpc>
              <a:spcBef>
                <a:spcPts val="1000"/>
              </a:spcBef>
              <a:spcAft>
                <a:spcPts val="0"/>
              </a:spcAft>
              <a:buClr>
                <a:srgbClr val="FFFF00"/>
              </a:buClr>
              <a:buSzPct val="100000"/>
              <a:buNone/>
            </a:pPr>
            <a:r>
              <a:rPr lang="en-US" sz="8800">
                <a:solidFill>
                  <a:srgbClr val="FFFF00"/>
                </a:solidFill>
                <a:latin typeface="Arial"/>
                <a:ea typeface="Arial"/>
                <a:cs typeface="Arial"/>
                <a:sym typeface="Arial"/>
              </a:rPr>
              <a:t>THIÊN NHIÊN </a:t>
            </a:r>
            <a:endParaRPr/>
          </a:p>
          <a:p>
            <a:pPr marL="0" lvl="0" indent="0" algn="ctr" rtl="0">
              <a:lnSpc>
                <a:spcPct val="130000"/>
              </a:lnSpc>
              <a:spcBef>
                <a:spcPts val="1000"/>
              </a:spcBef>
              <a:spcAft>
                <a:spcPts val="0"/>
              </a:spcAft>
              <a:buClr>
                <a:srgbClr val="FFFF00"/>
              </a:buClr>
              <a:buSzPct val="100000"/>
              <a:buNone/>
            </a:pPr>
            <a:r>
              <a:rPr lang="en-US" sz="8800">
                <a:solidFill>
                  <a:srgbClr val="FFFF00"/>
                </a:solidFill>
                <a:latin typeface="Arial"/>
                <a:ea typeface="Arial"/>
                <a:cs typeface="Arial"/>
                <a:sym typeface="Arial"/>
              </a:rPr>
              <a:t>CHÂU ĐẠI DƯƠNG</a:t>
            </a:r>
            <a:endParaRPr/>
          </a:p>
        </p:txBody>
      </p:sp>
    </p:spTree>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30"/>
          <p:cNvSpPr/>
          <p:nvPr/>
        </p:nvSpPr>
        <p:spPr>
          <a:xfrm>
            <a:off x="0" y="0"/>
            <a:ext cx="12192000" cy="6858000"/>
          </a:xfrm>
          <a:prstGeom prst="frame">
            <a:avLst>
              <a:gd name="adj1" fmla="val 2917"/>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411" name="Google Shape;411;p30"/>
          <p:cNvSpPr txBox="1"/>
          <p:nvPr/>
        </p:nvSpPr>
        <p:spPr>
          <a:xfrm>
            <a:off x="859960" y="298207"/>
            <a:ext cx="4695105" cy="1084251"/>
          </a:xfrm>
          <a:prstGeom prst="rect">
            <a:avLst/>
          </a:prstGeom>
          <a:noFill/>
          <a:ln>
            <a:noFill/>
          </a:ln>
        </p:spPr>
        <p:txBody>
          <a:bodyPr spcFirstLastPara="1" wrap="square" lIns="91425" tIns="45700" rIns="91425" bIns="45700" anchor="ctr" anchorCtr="0">
            <a:normAutofit fontScale="92500"/>
          </a:bodyPr>
          <a:lstStyle/>
          <a:p>
            <a:pPr marL="0" marR="0" lvl="0" indent="0" algn="ctr" rtl="0">
              <a:lnSpc>
                <a:spcPct val="90000"/>
              </a:lnSpc>
              <a:spcBef>
                <a:spcPts val="0"/>
              </a:spcBef>
              <a:spcAft>
                <a:spcPts val="0"/>
              </a:spcAft>
              <a:buClr>
                <a:srgbClr val="002060"/>
              </a:buClr>
              <a:buSzPts val="5400"/>
              <a:buFont typeface="Arial"/>
              <a:buNone/>
            </a:pPr>
            <a:r>
              <a:rPr lang="en-US" sz="5400" b="1" i="0" u="none" strike="noStrike" cap="none">
                <a:solidFill>
                  <a:srgbClr val="002060"/>
                </a:solidFill>
                <a:latin typeface="Arial"/>
                <a:ea typeface="Arial"/>
                <a:cs typeface="Arial"/>
                <a:sym typeface="Arial"/>
              </a:rPr>
              <a:t>TÔI TÀI NĂNG</a:t>
            </a:r>
            <a:endParaRPr/>
          </a:p>
        </p:txBody>
      </p:sp>
      <p:sp>
        <p:nvSpPr>
          <p:cNvPr id="412" name="Google Shape;412;p30"/>
          <p:cNvSpPr txBox="1"/>
          <p:nvPr/>
        </p:nvSpPr>
        <p:spPr>
          <a:xfrm>
            <a:off x="315852" y="1274081"/>
            <a:ext cx="6174740" cy="4923527"/>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2400" b="0" i="0" u="none" strike="noStrike" cap="none">
                <a:solidFill>
                  <a:schemeClr val="dk1"/>
                </a:solidFill>
                <a:latin typeface="Poppins"/>
                <a:ea typeface="Poppins"/>
                <a:cs typeface="Poppins"/>
                <a:sym typeface="Poppins"/>
              </a:rPr>
              <a:t>- Nhiệm vụ:</a:t>
            </a:r>
            <a:r>
              <a:rPr lang="en-US" sz="2400" b="0" i="0" u="none" strike="noStrike" cap="none">
                <a:solidFill>
                  <a:srgbClr val="C00000"/>
                </a:solidFill>
                <a:latin typeface="Poppins"/>
                <a:ea typeface="Poppins"/>
                <a:cs typeface="Poppins"/>
                <a:sym typeface="Poppins"/>
              </a:rPr>
              <a:t> Sưu tầm tranh ảnh tự nhiên </a:t>
            </a:r>
            <a:r>
              <a:rPr lang="en-US" sz="2400" b="0" i="0" u="none" strike="noStrike" cap="none">
                <a:solidFill>
                  <a:schemeClr val="dk1"/>
                </a:solidFill>
                <a:latin typeface="Poppins"/>
                <a:ea typeface="Poppins"/>
                <a:cs typeface="Poppins"/>
                <a:sym typeface="Poppins"/>
              </a:rPr>
              <a:t>Châu Đại Dương</a:t>
            </a:r>
            <a:endParaRPr sz="2400" b="0" i="0" u="none" strike="noStrike" cap="none">
              <a:solidFill>
                <a:schemeClr val="dk1"/>
              </a:solidFill>
              <a:latin typeface="Poppins"/>
              <a:ea typeface="Poppins"/>
              <a:cs typeface="Poppins"/>
              <a:sym typeface="Poppins"/>
            </a:endParaRPr>
          </a:p>
          <a:p>
            <a:pPr marL="0" marR="0" lvl="0" indent="0" algn="l" rtl="0">
              <a:lnSpc>
                <a:spcPct val="120000"/>
              </a:lnSpc>
              <a:spcBef>
                <a:spcPts val="0"/>
              </a:spcBef>
              <a:spcAft>
                <a:spcPts val="0"/>
              </a:spcAft>
              <a:buNone/>
            </a:pPr>
            <a:r>
              <a:rPr lang="en-US" sz="2400" b="0" i="0" u="none" strike="noStrike" cap="none">
                <a:solidFill>
                  <a:schemeClr val="dk1"/>
                </a:solidFill>
                <a:latin typeface="Poppins"/>
                <a:ea typeface="Poppins"/>
                <a:cs typeface="Poppins"/>
                <a:sym typeface="Poppins"/>
              </a:rPr>
              <a:t>- </a:t>
            </a:r>
            <a:r>
              <a:rPr lang="en-US" sz="2400" b="0" i="0" u="none" strike="noStrike" cap="none">
                <a:solidFill>
                  <a:srgbClr val="C00000"/>
                </a:solidFill>
                <a:latin typeface="Poppins"/>
                <a:ea typeface="Poppins"/>
                <a:cs typeface="Poppins"/>
                <a:sym typeface="Poppins"/>
              </a:rPr>
              <a:t>Tiêu chí đánh giá:</a:t>
            </a:r>
            <a:endParaRPr/>
          </a:p>
          <a:p>
            <a:pPr marL="0" marR="0" lvl="0" indent="0" algn="l" rtl="0">
              <a:lnSpc>
                <a:spcPct val="120000"/>
              </a:lnSpc>
              <a:spcBef>
                <a:spcPts val="0"/>
              </a:spcBef>
              <a:spcAft>
                <a:spcPts val="0"/>
              </a:spcAft>
              <a:buNone/>
            </a:pPr>
            <a:r>
              <a:rPr lang="en-US" sz="2400" b="0" i="0" u="none" strike="noStrike" cap="none">
                <a:solidFill>
                  <a:srgbClr val="0070C0"/>
                </a:solidFill>
                <a:latin typeface="Poppins"/>
                <a:ea typeface="Poppins"/>
                <a:cs typeface="Poppins"/>
                <a:sym typeface="Poppins"/>
              </a:rPr>
              <a:t>+ Có độ phân giải cao, in ra không vỡ</a:t>
            </a:r>
            <a:endParaRPr sz="2400" b="0" i="0" u="none" strike="noStrike" cap="none">
              <a:solidFill>
                <a:srgbClr val="0070C0"/>
              </a:solidFill>
              <a:latin typeface="Poppins"/>
              <a:ea typeface="Poppins"/>
              <a:cs typeface="Poppins"/>
              <a:sym typeface="Poppins"/>
            </a:endParaRPr>
          </a:p>
          <a:p>
            <a:pPr marL="0" marR="0" lvl="0" indent="0" algn="l" rtl="0">
              <a:lnSpc>
                <a:spcPct val="120000"/>
              </a:lnSpc>
              <a:spcBef>
                <a:spcPts val="0"/>
              </a:spcBef>
              <a:spcAft>
                <a:spcPts val="0"/>
              </a:spcAft>
              <a:buNone/>
            </a:pPr>
            <a:r>
              <a:rPr lang="en-US" sz="2400" b="0" i="0" u="none" strike="noStrike" cap="none">
                <a:solidFill>
                  <a:srgbClr val="0070C0"/>
                </a:solidFill>
                <a:latin typeface="Poppins"/>
                <a:ea typeface="Poppins"/>
                <a:cs typeface="Poppins"/>
                <a:sym typeface="Poppins"/>
              </a:rPr>
              <a:t>+ Các hình sáng rõ, ấn tượng</a:t>
            </a:r>
            <a:endParaRPr sz="2400" b="0" i="0" u="none" strike="noStrike" cap="none">
              <a:solidFill>
                <a:srgbClr val="0070C0"/>
              </a:solidFill>
              <a:latin typeface="Poppins"/>
              <a:ea typeface="Poppins"/>
              <a:cs typeface="Poppins"/>
              <a:sym typeface="Poppins"/>
            </a:endParaRPr>
          </a:p>
          <a:p>
            <a:pPr marL="0" marR="0" lvl="0" indent="0" algn="l" rtl="0">
              <a:lnSpc>
                <a:spcPct val="120000"/>
              </a:lnSpc>
              <a:spcBef>
                <a:spcPts val="0"/>
              </a:spcBef>
              <a:spcAft>
                <a:spcPts val="0"/>
              </a:spcAft>
              <a:buNone/>
            </a:pPr>
            <a:r>
              <a:rPr lang="en-US" sz="2400" b="0" i="0" u="none" strike="noStrike" cap="none">
                <a:solidFill>
                  <a:srgbClr val="0070C0"/>
                </a:solidFill>
                <a:latin typeface="Poppins"/>
                <a:ea typeface="Poppins"/>
                <a:cs typeface="Poppins"/>
                <a:sym typeface="Poppins"/>
              </a:rPr>
              <a:t>+ Thông tin mô tả nội dung ảnh ngắn gọn, chỉ rõ tên và địa danh và 1 thông tin cơ bản đi kèm</a:t>
            </a:r>
            <a:endParaRPr sz="2400" b="0" i="0" u="none" strike="noStrike" cap="none">
              <a:solidFill>
                <a:srgbClr val="0070C0"/>
              </a:solidFill>
              <a:latin typeface="Poppins"/>
              <a:ea typeface="Poppins"/>
              <a:cs typeface="Poppins"/>
              <a:sym typeface="Poppins"/>
            </a:endParaRPr>
          </a:p>
          <a:p>
            <a:pPr marL="0" marR="0" lvl="0" indent="0" algn="l" rtl="0">
              <a:lnSpc>
                <a:spcPct val="120000"/>
              </a:lnSpc>
              <a:spcBef>
                <a:spcPts val="0"/>
              </a:spcBef>
              <a:spcAft>
                <a:spcPts val="0"/>
              </a:spcAft>
              <a:buNone/>
            </a:pPr>
            <a:r>
              <a:rPr lang="en-US" sz="2400" b="0" i="0" u="none" strike="noStrike" cap="none">
                <a:solidFill>
                  <a:srgbClr val="0070C0"/>
                </a:solidFill>
                <a:latin typeface="Poppins"/>
                <a:ea typeface="Poppins"/>
                <a:cs typeface="Poppins"/>
                <a:sym typeface="Poppins"/>
              </a:rPr>
              <a:t>+ Trình bày hài hòa, cân đối trên giấy A4 hoặc A3, sáng tạo</a:t>
            </a:r>
            <a:endParaRPr sz="2400" b="0" i="0" u="none" strike="noStrike" cap="none">
              <a:solidFill>
                <a:srgbClr val="0070C0"/>
              </a:solidFill>
              <a:latin typeface="Poppins"/>
              <a:ea typeface="Poppins"/>
              <a:cs typeface="Poppins"/>
              <a:sym typeface="Poppins"/>
            </a:endParaRPr>
          </a:p>
          <a:p>
            <a:pPr marL="0" marR="0" lvl="0" indent="0" algn="l" rtl="0">
              <a:lnSpc>
                <a:spcPct val="120000"/>
              </a:lnSpc>
              <a:spcBef>
                <a:spcPts val="0"/>
              </a:spcBef>
              <a:spcAft>
                <a:spcPts val="0"/>
              </a:spcAft>
              <a:buNone/>
            </a:pPr>
            <a:r>
              <a:rPr lang="en-US" sz="2400" b="0" i="0" u="none" strike="noStrike" cap="none">
                <a:solidFill>
                  <a:srgbClr val="C00000"/>
                </a:solidFill>
                <a:latin typeface="Poppins"/>
                <a:ea typeface="Poppins"/>
                <a:cs typeface="Poppins"/>
                <a:sym typeface="Poppins"/>
              </a:rPr>
              <a:t>- Có thể làm trên máy tính</a:t>
            </a:r>
            <a:endParaRPr sz="2400" b="0" i="0" u="none" strike="noStrike" cap="none">
              <a:solidFill>
                <a:srgbClr val="C00000"/>
              </a:solidFill>
              <a:latin typeface="Poppins"/>
              <a:ea typeface="Poppins"/>
              <a:cs typeface="Poppins"/>
              <a:sym typeface="Poppins"/>
            </a:endParaRPr>
          </a:p>
        </p:txBody>
      </p:sp>
      <p:pic>
        <p:nvPicPr>
          <p:cNvPr id="413" name="Google Shape;413;p30" descr="The Largest Deserts In Australia - WorldAtlas"/>
          <p:cNvPicPr preferRelativeResize="0"/>
          <p:nvPr/>
        </p:nvPicPr>
        <p:blipFill rotWithShape="1">
          <a:blip r:embed="rId3">
            <a:alphaModFix/>
          </a:blip>
          <a:srcRect/>
          <a:stretch/>
        </p:blipFill>
        <p:spPr>
          <a:xfrm>
            <a:off x="6809741" y="298207"/>
            <a:ext cx="5064760" cy="3335251"/>
          </a:xfrm>
          <a:prstGeom prst="rect">
            <a:avLst/>
          </a:prstGeom>
          <a:noFill/>
          <a:ln>
            <a:noFill/>
          </a:ln>
          <a:effectLst>
            <a:outerShdw blurRad="292100" dist="139700" dir="2700000" algn="tl" rotWithShape="0">
              <a:srgbClr val="333333">
                <a:alpha val="64705"/>
              </a:srgbClr>
            </a:outerShdw>
          </a:effectLst>
        </p:spPr>
      </p:pic>
      <p:pic>
        <p:nvPicPr>
          <p:cNvPr id="414" name="Google Shape;414;p30" descr="Australia Mountains"/>
          <p:cNvPicPr preferRelativeResize="0"/>
          <p:nvPr/>
        </p:nvPicPr>
        <p:blipFill rotWithShape="1">
          <a:blip r:embed="rId4">
            <a:alphaModFix/>
          </a:blip>
          <a:srcRect t="16582"/>
          <a:stretch/>
        </p:blipFill>
        <p:spPr>
          <a:xfrm>
            <a:off x="6808091" y="3735845"/>
            <a:ext cx="5068057" cy="2823948"/>
          </a:xfrm>
          <a:prstGeom prst="rect">
            <a:avLst/>
          </a:prstGeom>
          <a:noFill/>
          <a:ln>
            <a:noFill/>
          </a:ln>
          <a:effectLst>
            <a:outerShdw blurRad="292100" dist="139700" dir="2700000" algn="tl" rotWithShape="0">
              <a:srgbClr val="333333">
                <a:alpha val="64705"/>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fade">
                                      <p:cBhvr>
                                        <p:cTn id="7" dur="500"/>
                                        <p:tgtEl>
                                          <p:spTgt spid="4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2"/>
                                        </p:tgtEl>
                                        <p:attrNameLst>
                                          <p:attrName>style.visibility</p:attrName>
                                        </p:attrNameLst>
                                      </p:cBhvr>
                                      <p:to>
                                        <p:strVal val="visible"/>
                                      </p:to>
                                    </p:set>
                                    <p:animEffect transition="in" filter="fade">
                                      <p:cBhvr>
                                        <p:cTn id="12" dur="500"/>
                                        <p:tgtEl>
                                          <p:spTgt spid="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pic>
        <p:nvPicPr>
          <p:cNvPr id="419" name="Google Shape;419;p31" descr="5 Powerful Ways to Give Thanks to Your People"/>
          <p:cNvPicPr preferRelativeResize="0"/>
          <p:nvPr/>
        </p:nvPicPr>
        <p:blipFill rotWithShape="1">
          <a:blip r:embed="rId3">
            <a:alphaModFix/>
          </a:blip>
          <a:srcRect t="19383" r="-1" b="-1"/>
          <a:stretch/>
        </p:blipFill>
        <p:spPr>
          <a:xfrm>
            <a:off x="321733" y="321733"/>
            <a:ext cx="11548534" cy="6214534"/>
          </a:xfrm>
          <a:prstGeom prst="rect">
            <a:avLst/>
          </a:prstGeom>
          <a:noFill/>
          <a:ln>
            <a:noFill/>
          </a:ln>
        </p:spPr>
      </p:pic>
      <p:sp>
        <p:nvSpPr>
          <p:cNvPr id="420" name="Google Shape;420;p31"/>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 name="TextBox 2">
            <a:extLst>
              <a:ext uri="{FF2B5EF4-FFF2-40B4-BE49-F238E27FC236}">
                <a16:creationId xmlns:a16="http://schemas.microsoft.com/office/drawing/2014/main" id="{37799B78-C88E-CDF5-92A6-71493FFF4C56}"/>
              </a:ext>
            </a:extLst>
          </p:cNvPr>
          <p:cNvSpPr txBox="1"/>
          <p:nvPr/>
        </p:nvSpPr>
        <p:spPr>
          <a:xfrm>
            <a:off x="569260" y="5366716"/>
            <a:ext cx="6212540" cy="1169551"/>
          </a:xfrm>
          <a:prstGeom prst="rect">
            <a:avLst/>
          </a:prstGeom>
          <a:noFill/>
        </p:spPr>
        <p:txBody>
          <a:bodyPr wrap="square">
            <a:spAutoFit/>
          </a:bodyPr>
          <a:lstStyle/>
          <a:p>
            <a:r>
              <a:rPr lang="en-US">
                <a:solidFill>
                  <a:schemeClr val="bg1"/>
                </a:solidFill>
              </a:rPr>
              <a:t>Tài liệu được chia sẻ bởi Website VnTeach.Com</a:t>
            </a:r>
          </a:p>
          <a:p>
            <a:r>
              <a:rPr lang="en-US">
                <a:solidFill>
                  <a:schemeClr val="bg1"/>
                </a:solidFill>
              </a:rPr>
              <a:t>https://www.vnteach.com</a:t>
            </a:r>
          </a:p>
          <a:p>
            <a:r>
              <a:rPr lang="en-US">
                <a:solidFill>
                  <a:schemeClr val="bg1"/>
                </a:solidFill>
              </a:rPr>
              <a:t>Một sản phẩm của cộng đồng facebook Thư Viện VnTeach.Com</a:t>
            </a:r>
          </a:p>
          <a:p>
            <a:r>
              <a:rPr lang="en-US">
                <a:solidFill>
                  <a:schemeClr val="bg1"/>
                </a:solidFill>
              </a:rPr>
              <a:t>https://www.facebook.com/groups/vnteach/</a:t>
            </a:r>
          </a:p>
          <a:p>
            <a:r>
              <a:rPr lang="en-US">
                <a:solidFill>
                  <a:schemeClr val="bg1"/>
                </a:solidFill>
              </a:rPr>
              <a:t>https://www.facebook.com/groups/thuvienvnteach/</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4" descr="Australia and Oceania Region. Colorful Map of Countries in South Pacific  Ocean. Vector Illustration Stock Vector - Illustration of geography, fiji:  138776806"/>
          <p:cNvPicPr preferRelativeResize="0"/>
          <p:nvPr/>
        </p:nvPicPr>
        <p:blipFill rotWithShape="1">
          <a:blip r:embed="rId3">
            <a:alphaModFix/>
          </a:blip>
          <a:srcRect b="12988"/>
          <a:stretch/>
        </p:blipFill>
        <p:spPr>
          <a:xfrm>
            <a:off x="536950" y="1391898"/>
            <a:ext cx="3013329" cy="2621918"/>
          </a:xfrm>
          <a:prstGeom prst="rect">
            <a:avLst/>
          </a:prstGeom>
          <a:noFill/>
          <a:ln>
            <a:noFill/>
          </a:ln>
        </p:spPr>
      </p:pic>
      <p:pic>
        <p:nvPicPr>
          <p:cNvPr id="129" name="Google Shape;129;p4" descr="Cách lập mục tiêu cá nhân để phát triển bản thân"/>
          <p:cNvPicPr preferRelativeResize="0"/>
          <p:nvPr/>
        </p:nvPicPr>
        <p:blipFill rotWithShape="1">
          <a:blip r:embed="rId4">
            <a:alphaModFix/>
          </a:blip>
          <a:srcRect t="21852" b="22839"/>
          <a:stretch/>
        </p:blipFill>
        <p:spPr>
          <a:xfrm>
            <a:off x="2333468" y="78989"/>
            <a:ext cx="6086761" cy="2019903"/>
          </a:xfrm>
          <a:prstGeom prst="rect">
            <a:avLst/>
          </a:prstGeom>
          <a:noFill/>
          <a:ln>
            <a:noFill/>
          </a:ln>
        </p:spPr>
      </p:pic>
      <p:sp>
        <p:nvSpPr>
          <p:cNvPr id="130" name="Google Shape;130;p4"/>
          <p:cNvSpPr/>
          <p:nvPr/>
        </p:nvSpPr>
        <p:spPr>
          <a:xfrm>
            <a:off x="350980" y="4120318"/>
            <a:ext cx="3772980" cy="1985576"/>
          </a:xfrm>
          <a:prstGeom prst="roundRect">
            <a:avLst>
              <a:gd name="adj" fmla="val 16667"/>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None/>
            </a:pPr>
            <a:r>
              <a:rPr lang="en-US" sz="2000" b="0" i="0" u="none" strike="noStrike" cap="none">
                <a:solidFill>
                  <a:schemeClr val="lt1"/>
                </a:solidFill>
                <a:latin typeface="Poppins"/>
                <a:ea typeface="Poppins"/>
                <a:cs typeface="Poppins"/>
                <a:sym typeface="Poppins"/>
              </a:rPr>
              <a:t>Xác định được các bộ phận của châu Đại Dương; vị trí địa lí, hình dạng và kích thước lục địa Ô-xtrây-li-a</a:t>
            </a:r>
            <a:endParaRPr sz="2000" b="0" i="0" u="none" strike="noStrike" cap="none">
              <a:solidFill>
                <a:schemeClr val="lt1"/>
              </a:solidFill>
              <a:latin typeface="Poppins"/>
              <a:ea typeface="Poppins"/>
              <a:cs typeface="Poppins"/>
              <a:sym typeface="Poppins"/>
            </a:endParaRPr>
          </a:p>
        </p:txBody>
      </p:sp>
      <p:sp>
        <p:nvSpPr>
          <p:cNvPr id="131" name="Google Shape;131;p4"/>
          <p:cNvSpPr/>
          <p:nvPr/>
        </p:nvSpPr>
        <p:spPr>
          <a:xfrm>
            <a:off x="4123960" y="2506805"/>
            <a:ext cx="3772981" cy="1538983"/>
          </a:xfrm>
          <a:prstGeom prst="roundRect">
            <a:avLst>
              <a:gd name="adj" fmla="val 16667"/>
            </a:avLst>
          </a:prstGeom>
          <a:solidFill>
            <a:srgbClr val="00206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None/>
            </a:pPr>
            <a:r>
              <a:rPr lang="en-US" sz="2000" b="0" i="0" u="none" strike="noStrike" cap="none">
                <a:solidFill>
                  <a:schemeClr val="lt1"/>
                </a:solidFill>
                <a:latin typeface="Poppins"/>
                <a:ea typeface="Poppins"/>
                <a:cs typeface="Poppins"/>
                <a:sym typeface="Poppins"/>
              </a:rPr>
              <a:t>Xác định được trên bản đồ các khu vực địa hình và khoáng sản. </a:t>
            </a:r>
            <a:endParaRPr sz="2000" b="0" i="0" u="none" strike="noStrike" cap="none">
              <a:solidFill>
                <a:schemeClr val="lt1"/>
              </a:solidFill>
              <a:latin typeface="Poppins"/>
              <a:ea typeface="Poppins"/>
              <a:cs typeface="Poppins"/>
              <a:sym typeface="Poppins"/>
            </a:endParaRPr>
          </a:p>
        </p:txBody>
      </p:sp>
      <p:sp>
        <p:nvSpPr>
          <p:cNvPr id="132" name="Google Shape;132;p4"/>
          <p:cNvSpPr/>
          <p:nvPr/>
        </p:nvSpPr>
        <p:spPr>
          <a:xfrm>
            <a:off x="8178554" y="1948353"/>
            <a:ext cx="3606800" cy="1730898"/>
          </a:xfrm>
          <a:prstGeom prst="roundRect">
            <a:avLst>
              <a:gd name="adj" fmla="val 16667"/>
            </a:avLst>
          </a:prstGeom>
          <a:solidFill>
            <a:srgbClr val="833C0B"/>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20000"/>
              </a:lnSpc>
              <a:spcBef>
                <a:spcPts val="0"/>
              </a:spcBef>
              <a:spcAft>
                <a:spcPts val="0"/>
              </a:spcAft>
              <a:buNone/>
            </a:pPr>
            <a:r>
              <a:rPr lang="en-US" sz="2000" b="0" i="0" u="none" strike="noStrike" cap="none">
                <a:solidFill>
                  <a:schemeClr val="lt1"/>
                </a:solidFill>
                <a:latin typeface="Poppins"/>
                <a:ea typeface="Poppins"/>
                <a:cs typeface="Poppins"/>
                <a:sym typeface="Poppins"/>
              </a:rPr>
              <a:t>Tìm hiểu đặc điểm khí hậu và tài nguyên sinh vật Ô-xtrây-li-a</a:t>
            </a:r>
            <a:endParaRPr/>
          </a:p>
        </p:txBody>
      </p:sp>
      <p:sp>
        <p:nvSpPr>
          <p:cNvPr id="133" name="Google Shape;133;p4"/>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134" name="Google Shape;134;p4" descr="Kangaroo - Free animals icons"/>
          <p:cNvPicPr preferRelativeResize="0"/>
          <p:nvPr/>
        </p:nvPicPr>
        <p:blipFill rotWithShape="1">
          <a:blip r:embed="rId5">
            <a:alphaModFix/>
          </a:blip>
          <a:srcRect/>
          <a:stretch/>
        </p:blipFill>
        <p:spPr>
          <a:xfrm>
            <a:off x="10500574" y="321206"/>
            <a:ext cx="1340446" cy="1340446"/>
          </a:xfrm>
          <a:prstGeom prst="rect">
            <a:avLst/>
          </a:prstGeom>
          <a:noFill/>
          <a:ln>
            <a:noFill/>
          </a:ln>
        </p:spPr>
      </p:pic>
      <p:pic>
        <p:nvPicPr>
          <p:cNvPr id="135" name="Google Shape;135;p4" descr="Download Free Koala Face PNG Download Free ICON favicon | FreePNGImg"/>
          <p:cNvPicPr preferRelativeResize="0"/>
          <p:nvPr/>
        </p:nvPicPr>
        <p:blipFill rotWithShape="1">
          <a:blip r:embed="rId6">
            <a:alphaModFix/>
          </a:blip>
          <a:srcRect/>
          <a:stretch/>
        </p:blipFill>
        <p:spPr>
          <a:xfrm>
            <a:off x="8648075" y="321206"/>
            <a:ext cx="1210457" cy="1288927"/>
          </a:xfrm>
          <a:prstGeom prst="rect">
            <a:avLst/>
          </a:prstGeom>
          <a:noFill/>
          <a:ln>
            <a:noFill/>
          </a:ln>
        </p:spPr>
      </p:pic>
      <p:sp>
        <p:nvSpPr>
          <p:cNvPr id="136" name="Google Shape;136;p4"/>
          <p:cNvSpPr txBox="1"/>
          <p:nvPr/>
        </p:nvSpPr>
        <p:spPr>
          <a:xfrm>
            <a:off x="5577840" y="5951308"/>
            <a:ext cx="6614160" cy="1013194"/>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l" rtl="0">
              <a:lnSpc>
                <a:spcPct val="90000"/>
              </a:lnSpc>
              <a:spcBef>
                <a:spcPts val="0"/>
              </a:spcBef>
              <a:spcAft>
                <a:spcPts val="0"/>
              </a:spcAft>
              <a:buClr>
                <a:srgbClr val="7030A0"/>
              </a:buClr>
              <a:buSzPts val="4000"/>
              <a:buFont typeface="Arial"/>
              <a:buNone/>
            </a:pPr>
            <a:r>
              <a:rPr lang="en-US" sz="4000" b="0" i="0" u="none" strike="noStrike" cap="none">
                <a:solidFill>
                  <a:srgbClr val="7030A0"/>
                </a:solidFill>
                <a:latin typeface="Arial"/>
                <a:ea typeface="Arial"/>
                <a:cs typeface="Arial"/>
                <a:sym typeface="Arial"/>
              </a:rPr>
              <a:t>Khám phá CHÂU ĐẠI DƯƠNG</a:t>
            </a:r>
            <a:endParaRPr/>
          </a:p>
        </p:txBody>
      </p:sp>
      <p:pic>
        <p:nvPicPr>
          <p:cNvPr id="137" name="Google Shape;137;p4" descr="Uluru SVG Cut file by Creative Fabrica Crafts · Creative Fabrica"/>
          <p:cNvPicPr preferRelativeResize="0"/>
          <p:nvPr/>
        </p:nvPicPr>
        <p:blipFill rotWithShape="1">
          <a:blip r:embed="rId7">
            <a:alphaModFix/>
          </a:blip>
          <a:srcRect t="22439" b="23759"/>
          <a:stretch/>
        </p:blipFill>
        <p:spPr>
          <a:xfrm>
            <a:off x="4303839" y="4244872"/>
            <a:ext cx="3593102" cy="1286544"/>
          </a:xfrm>
          <a:prstGeom prst="rect">
            <a:avLst/>
          </a:prstGeom>
          <a:noFill/>
          <a:ln>
            <a:noFill/>
          </a:ln>
        </p:spPr>
      </p:pic>
      <p:pic>
        <p:nvPicPr>
          <p:cNvPr id="138" name="Google Shape;138;p4" descr="Climate Change Icons - Climate Change And Vulnerable Population, HD Png  Download - kindpng"/>
          <p:cNvPicPr preferRelativeResize="0"/>
          <p:nvPr/>
        </p:nvPicPr>
        <p:blipFill rotWithShape="1">
          <a:blip r:embed="rId8">
            <a:alphaModFix/>
          </a:blip>
          <a:srcRect/>
          <a:stretch/>
        </p:blipFill>
        <p:spPr>
          <a:xfrm>
            <a:off x="8470622" y="3762515"/>
            <a:ext cx="2907030" cy="225125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500"/>
                                        <p:tgtEl>
                                          <p:spTgt spid="1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0"/>
                                        </p:tgtEl>
                                        <p:attrNameLst>
                                          <p:attrName>style.visibility</p:attrName>
                                        </p:attrNameLst>
                                      </p:cBhvr>
                                      <p:to>
                                        <p:strVal val="visible"/>
                                      </p:to>
                                    </p:set>
                                    <p:animEffect transition="in" filter="fade">
                                      <p:cBhvr>
                                        <p:cTn id="12" dur="500"/>
                                        <p:tgtEl>
                                          <p:spTgt spid="130"/>
                                        </p:tgtEl>
                                      </p:cBhvr>
                                    </p:animEffect>
                                  </p:childTnLst>
                                </p:cTn>
                              </p:par>
                              <p:par>
                                <p:cTn id="13" presetID="10" presetClass="entr" presetSubtype="0"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Effect transition="in" filter="fade">
                                      <p:cBhvr>
                                        <p:cTn id="15" dur="500"/>
                                        <p:tgtEl>
                                          <p:spTgt spid="1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par>
                                <p:cTn id="21" presetID="10" presetClass="entr" presetSubtype="0" fill="hold" nodeType="withEffect">
                                  <p:stCondLst>
                                    <p:cond delay="0"/>
                                  </p:stCondLst>
                                  <p:childTnLst>
                                    <p:set>
                                      <p:cBhvr>
                                        <p:cTn id="22" dur="1" fill="hold">
                                          <p:stCondLst>
                                            <p:cond delay="0"/>
                                          </p:stCondLst>
                                        </p:cTn>
                                        <p:tgtEl>
                                          <p:spTgt spid="134"/>
                                        </p:tgtEl>
                                        <p:attrNameLst>
                                          <p:attrName>style.visibility</p:attrName>
                                        </p:attrNameLst>
                                      </p:cBhvr>
                                      <p:to>
                                        <p:strVal val="visible"/>
                                      </p:to>
                                    </p:set>
                                    <p:animEffect transition="in" filter="fade">
                                      <p:cBhvr>
                                        <p:cTn id="23" dur="500"/>
                                        <p:tgtEl>
                                          <p:spTgt spid="134"/>
                                        </p:tgtEl>
                                      </p:cBhvr>
                                    </p:animEffect>
                                  </p:childTnLst>
                                </p:cTn>
                              </p:par>
                              <p:par>
                                <p:cTn id="24" presetID="10" presetClass="entr" presetSubtype="0" fill="hold" nodeType="withEffect">
                                  <p:stCondLst>
                                    <p:cond delay="0"/>
                                  </p:stCondLst>
                                  <p:childTnLst>
                                    <p:set>
                                      <p:cBhvr>
                                        <p:cTn id="25" dur="1" fill="hold">
                                          <p:stCondLst>
                                            <p:cond delay="0"/>
                                          </p:stCondLst>
                                        </p:cTn>
                                        <p:tgtEl>
                                          <p:spTgt spid="135"/>
                                        </p:tgtEl>
                                        <p:attrNameLst>
                                          <p:attrName>style.visibility</p:attrName>
                                        </p:attrNameLst>
                                      </p:cBhvr>
                                      <p:to>
                                        <p:strVal val="visible"/>
                                      </p:to>
                                    </p:set>
                                    <p:animEffect transition="in" filter="fade">
                                      <p:cBhvr>
                                        <p:cTn id="26" dur="500"/>
                                        <p:tgtEl>
                                          <p:spTgt spid="13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childTnLst>
                                </p:cTn>
                              </p:par>
                              <p:par>
                                <p:cTn id="32" presetID="10" presetClass="entr" presetSubtype="0" fill="hold"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fade">
                                      <p:cBhvr>
                                        <p:cTn id="34" dur="500"/>
                                        <p:tgtEl>
                                          <p:spTgt spid="13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5"/>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44" name="Google Shape;144;p5"/>
          <p:cNvSpPr txBox="1"/>
          <p:nvPr/>
        </p:nvSpPr>
        <p:spPr>
          <a:xfrm>
            <a:off x="2641600" y="239080"/>
            <a:ext cx="9235440" cy="8582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7030A0"/>
              </a:buClr>
              <a:buSzPts val="4800"/>
              <a:buFont typeface="Arial"/>
              <a:buNone/>
            </a:pPr>
            <a:r>
              <a:rPr lang="en-US" sz="4800" b="0" i="0" u="none" strike="noStrike" cap="none">
                <a:solidFill>
                  <a:srgbClr val="7030A0"/>
                </a:solidFill>
                <a:latin typeface="Arial"/>
                <a:ea typeface="Arial"/>
                <a:cs typeface="Arial"/>
                <a:sym typeface="Arial"/>
              </a:rPr>
              <a:t>Khám phá CHÂU ĐẠI DƯƠNG</a:t>
            </a:r>
            <a:endParaRPr/>
          </a:p>
        </p:txBody>
      </p:sp>
      <p:pic>
        <p:nvPicPr>
          <p:cNvPr id="145" name="Google Shape;145;p5"/>
          <p:cNvPicPr preferRelativeResize="0"/>
          <p:nvPr/>
        </p:nvPicPr>
        <p:blipFill rotWithShape="1">
          <a:blip r:embed="rId3">
            <a:alphaModFix/>
          </a:blip>
          <a:srcRect b="5093"/>
          <a:stretch/>
        </p:blipFill>
        <p:spPr>
          <a:xfrm>
            <a:off x="4653280" y="2131977"/>
            <a:ext cx="7343986" cy="4443510"/>
          </a:xfrm>
          <a:prstGeom prst="rect">
            <a:avLst/>
          </a:prstGeom>
          <a:noFill/>
          <a:ln>
            <a:noFill/>
          </a:ln>
        </p:spPr>
      </p:pic>
      <p:sp>
        <p:nvSpPr>
          <p:cNvPr id="146" name="Google Shape;146;p5"/>
          <p:cNvSpPr txBox="1">
            <a:spLocks noGrp="1"/>
          </p:cNvSpPr>
          <p:nvPr>
            <p:ph type="body" idx="1"/>
          </p:nvPr>
        </p:nvSpPr>
        <p:spPr>
          <a:xfrm>
            <a:off x="194734" y="1737374"/>
            <a:ext cx="4381184" cy="1950705"/>
          </a:xfrm>
          <a:prstGeom prst="rect">
            <a:avLst/>
          </a:prstGeom>
          <a:noFill/>
          <a:ln>
            <a:noFill/>
          </a:ln>
        </p:spPr>
        <p:txBody>
          <a:bodyPr spcFirstLastPara="1" wrap="square" lIns="91425" tIns="45700" rIns="91425" bIns="45700" anchor="ctr" anchorCtr="0">
            <a:normAutofit fontScale="92500" lnSpcReduction="20000"/>
          </a:bodyPr>
          <a:lstStyle/>
          <a:p>
            <a:pPr marL="228600" lvl="0" indent="-228600" algn="just" rtl="0">
              <a:lnSpc>
                <a:spcPct val="120000"/>
              </a:lnSpc>
              <a:spcBef>
                <a:spcPts val="0"/>
              </a:spcBef>
              <a:spcAft>
                <a:spcPts val="0"/>
              </a:spcAft>
              <a:buClr>
                <a:schemeClr val="dk1"/>
              </a:buClr>
              <a:buSzPct val="100000"/>
              <a:buChar char="•"/>
            </a:pPr>
            <a:r>
              <a:rPr lang="en-US">
                <a:latin typeface="Poppins"/>
                <a:ea typeface="Poppins"/>
                <a:cs typeface="Poppins"/>
                <a:sym typeface="Poppins"/>
              </a:rPr>
              <a:t>Thời gian 3 phút</a:t>
            </a:r>
            <a:endParaRPr>
              <a:latin typeface="Poppins"/>
              <a:ea typeface="Poppins"/>
              <a:cs typeface="Poppins"/>
              <a:sym typeface="Poppins"/>
            </a:endParaRPr>
          </a:p>
          <a:p>
            <a:pPr marL="228600" lvl="0" indent="-228600" algn="just" rtl="0">
              <a:lnSpc>
                <a:spcPct val="120000"/>
              </a:lnSpc>
              <a:spcBef>
                <a:spcPts val="1000"/>
              </a:spcBef>
              <a:spcAft>
                <a:spcPts val="0"/>
              </a:spcAft>
              <a:buClr>
                <a:schemeClr val="dk1"/>
              </a:buClr>
              <a:buSzPct val="100000"/>
              <a:buChar char="•"/>
            </a:pPr>
            <a:r>
              <a:rPr lang="en-US">
                <a:latin typeface="Poppins"/>
                <a:ea typeface="Poppins"/>
                <a:cs typeface="Poppins"/>
                <a:sym typeface="Poppins"/>
              </a:rPr>
              <a:t>Đọc và hoàn thành PHT về vị trí, phạm vi châu Đại Dương</a:t>
            </a:r>
            <a:endParaRPr>
              <a:latin typeface="Poppins"/>
              <a:ea typeface="Poppins"/>
              <a:cs typeface="Poppins"/>
              <a:sym typeface="Poppins"/>
            </a:endParaRPr>
          </a:p>
        </p:txBody>
      </p:sp>
      <p:pic>
        <p:nvPicPr>
          <p:cNvPr id="147" name="Google Shape;147;p5"/>
          <p:cNvPicPr preferRelativeResize="0"/>
          <p:nvPr/>
        </p:nvPicPr>
        <p:blipFill rotWithShape="1">
          <a:blip r:embed="rId4">
            <a:alphaModFix/>
          </a:blip>
          <a:srcRect/>
          <a:stretch/>
        </p:blipFill>
        <p:spPr>
          <a:xfrm>
            <a:off x="411638" y="388324"/>
            <a:ext cx="2020570" cy="1135684"/>
          </a:xfrm>
          <a:prstGeom prst="rect">
            <a:avLst/>
          </a:prstGeom>
          <a:noFill/>
          <a:ln>
            <a:noFill/>
          </a:ln>
        </p:spPr>
      </p:pic>
      <p:sp>
        <p:nvSpPr>
          <p:cNvPr id="148" name="Google Shape;148;p5"/>
          <p:cNvSpPr txBox="1"/>
          <p:nvPr/>
        </p:nvSpPr>
        <p:spPr>
          <a:xfrm>
            <a:off x="3241040" y="936806"/>
            <a:ext cx="8786706" cy="1135684"/>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Sử dụng bản đồ để xác định và trình bày vị trí, diện tích và đặc điểm các bộ phận</a:t>
            </a:r>
            <a:endParaRPr sz="2400" b="0" i="0" u="none" strike="noStrike" cap="none">
              <a:solidFill>
                <a:srgbClr val="0070C0"/>
              </a:solidFill>
              <a:latin typeface="Poppins"/>
              <a:ea typeface="Poppins"/>
              <a:cs typeface="Poppins"/>
              <a:sym typeface="Poppins"/>
            </a:endParaRPr>
          </a:p>
        </p:txBody>
      </p:sp>
      <p:graphicFrame>
        <p:nvGraphicFramePr>
          <p:cNvPr id="149" name="Google Shape;149;p5"/>
          <p:cNvGraphicFramePr/>
          <p:nvPr/>
        </p:nvGraphicFramePr>
        <p:xfrm>
          <a:off x="241616" y="3901446"/>
          <a:ext cx="3000000" cy="3000000"/>
        </p:xfrm>
        <a:graphic>
          <a:graphicData uri="http://schemas.openxmlformats.org/drawingml/2006/table">
            <a:tbl>
              <a:tblPr firstRow="1" firstCol="1" bandRow="1">
                <a:noFill/>
                <a:tableStyleId>{53D0E080-5307-42B2-90EB-75D7FBE1C7BA}</a:tableStyleId>
              </a:tblPr>
              <a:tblGrid>
                <a:gridCol w="2867350">
                  <a:extLst>
                    <a:ext uri="{9D8B030D-6E8A-4147-A177-3AD203B41FA5}">
                      <a16:colId xmlns:a16="http://schemas.microsoft.com/office/drawing/2014/main" val="20000"/>
                    </a:ext>
                  </a:extLst>
                </a:gridCol>
                <a:gridCol w="1513850">
                  <a:extLst>
                    <a:ext uri="{9D8B030D-6E8A-4147-A177-3AD203B41FA5}">
                      <a16:colId xmlns:a16="http://schemas.microsoft.com/office/drawing/2014/main" val="20001"/>
                    </a:ext>
                  </a:extLst>
                </a:gridCol>
              </a:tblGrid>
              <a:tr h="443075">
                <a:tc>
                  <a:txBody>
                    <a:bodyPr/>
                    <a:lstStyle/>
                    <a:p>
                      <a:pPr marL="0" marR="0" lvl="0" indent="0" algn="ctr" rtl="0">
                        <a:lnSpc>
                          <a:spcPct val="120000"/>
                        </a:lnSpc>
                        <a:spcBef>
                          <a:spcPts val="0"/>
                        </a:spcBef>
                        <a:spcAft>
                          <a:spcPts val="0"/>
                        </a:spcAft>
                        <a:buNone/>
                      </a:pPr>
                      <a:r>
                        <a:rPr lang="en-US" sz="2000" u="none" strike="noStrike" cap="none">
                          <a:latin typeface="Poppins"/>
                          <a:ea typeface="Poppins"/>
                          <a:cs typeface="Poppins"/>
                          <a:sym typeface="Poppins"/>
                        </a:rPr>
                        <a:t>Tiêu chí</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20000"/>
                        </a:lnSpc>
                        <a:spcBef>
                          <a:spcPts val="0"/>
                        </a:spcBef>
                        <a:spcAft>
                          <a:spcPts val="0"/>
                        </a:spcAft>
                        <a:buNone/>
                      </a:pPr>
                      <a:r>
                        <a:rPr lang="en-US" sz="2000" u="none" strike="noStrike" cap="none">
                          <a:latin typeface="Poppins"/>
                          <a:ea typeface="Poppins"/>
                          <a:cs typeface="Poppins"/>
                          <a:sym typeface="Poppins"/>
                        </a:rPr>
                        <a:t>Thông tin</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43075">
                <a:tc>
                  <a:txBody>
                    <a:bodyPr/>
                    <a:lstStyle/>
                    <a:p>
                      <a:pPr marL="0" marR="0" lvl="0" indent="0" algn="just" rtl="0">
                        <a:lnSpc>
                          <a:spcPct val="120000"/>
                        </a:lnSpc>
                        <a:spcBef>
                          <a:spcPts val="0"/>
                        </a:spcBef>
                        <a:spcAft>
                          <a:spcPts val="0"/>
                        </a:spcAft>
                        <a:buNone/>
                      </a:pPr>
                      <a:r>
                        <a:rPr lang="en-US" sz="2000" u="none" strike="noStrike" cap="none">
                          <a:solidFill>
                            <a:schemeClr val="dk1"/>
                          </a:solidFill>
                          <a:latin typeface="Poppins"/>
                          <a:ea typeface="Poppins"/>
                          <a:cs typeface="Poppins"/>
                          <a:sym typeface="Poppins"/>
                        </a:rPr>
                        <a:t>Vị trí châu Đại Dương</a:t>
                      </a:r>
                      <a:endParaRPr sz="14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just" rtl="0">
                        <a:lnSpc>
                          <a:spcPct val="120000"/>
                        </a:lnSpc>
                        <a:spcBef>
                          <a:spcPts val="0"/>
                        </a:spcBef>
                        <a:spcAft>
                          <a:spcPts val="0"/>
                        </a:spcAft>
                        <a:buNone/>
                      </a:pPr>
                      <a:r>
                        <a:rPr lang="en-US" sz="2000" u="none" strike="noStrike" cap="none">
                          <a:latin typeface="Poppins"/>
                          <a:ea typeface="Poppins"/>
                          <a:cs typeface="Poppins"/>
                          <a:sym typeface="Poppins"/>
                        </a:rPr>
                        <a:t> </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1"/>
                  </a:ext>
                </a:extLst>
              </a:tr>
              <a:tr h="443075">
                <a:tc>
                  <a:txBody>
                    <a:bodyPr/>
                    <a:lstStyle/>
                    <a:p>
                      <a:pPr marL="0" marR="0" lvl="0" indent="0" algn="just" rtl="0">
                        <a:lnSpc>
                          <a:spcPct val="120000"/>
                        </a:lnSpc>
                        <a:spcBef>
                          <a:spcPts val="0"/>
                        </a:spcBef>
                        <a:spcAft>
                          <a:spcPts val="0"/>
                        </a:spcAft>
                        <a:buNone/>
                      </a:pPr>
                      <a:r>
                        <a:rPr lang="en-US" sz="2000" u="none" strike="noStrike" cap="none">
                          <a:solidFill>
                            <a:schemeClr val="dk1"/>
                          </a:solidFill>
                          <a:latin typeface="Poppins"/>
                          <a:ea typeface="Poppins"/>
                          <a:cs typeface="Poppins"/>
                          <a:sym typeface="Poppins"/>
                        </a:rPr>
                        <a:t>Các bộ phận hợp thành</a:t>
                      </a:r>
                      <a:endParaRPr sz="14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latin typeface="Poppins"/>
                          <a:ea typeface="Poppins"/>
                          <a:cs typeface="Poppins"/>
                          <a:sym typeface="Poppins"/>
                        </a:rPr>
                        <a:t> </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43075">
                <a:tc>
                  <a:txBody>
                    <a:bodyPr/>
                    <a:lstStyle/>
                    <a:p>
                      <a:pPr marL="0" marR="0" lvl="0" indent="0" algn="just" rtl="0">
                        <a:lnSpc>
                          <a:spcPct val="120000"/>
                        </a:lnSpc>
                        <a:spcBef>
                          <a:spcPts val="0"/>
                        </a:spcBef>
                        <a:spcAft>
                          <a:spcPts val="0"/>
                        </a:spcAft>
                        <a:buNone/>
                      </a:pPr>
                      <a:r>
                        <a:rPr lang="en-US" sz="2000" u="none" strike="noStrike" cap="none">
                          <a:solidFill>
                            <a:schemeClr val="dk1"/>
                          </a:solidFill>
                          <a:latin typeface="Poppins"/>
                          <a:ea typeface="Poppins"/>
                          <a:cs typeface="Poppins"/>
                          <a:sym typeface="Poppins"/>
                        </a:rPr>
                        <a:t>Vị trí lục địa Ô-xtrây-li-a</a:t>
                      </a:r>
                      <a:endParaRPr sz="14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a:txBody>
                    <a:bodyPr/>
                    <a:lstStyle/>
                    <a:p>
                      <a:pPr marL="0" marR="0" lvl="0" indent="0" algn="just" rtl="0">
                        <a:lnSpc>
                          <a:spcPct val="120000"/>
                        </a:lnSpc>
                        <a:spcBef>
                          <a:spcPts val="0"/>
                        </a:spcBef>
                        <a:spcAft>
                          <a:spcPts val="0"/>
                        </a:spcAft>
                        <a:buNone/>
                      </a:pPr>
                      <a:r>
                        <a:rPr lang="en-US" sz="2000" u="none" strike="noStrike" cap="none">
                          <a:latin typeface="Poppins"/>
                          <a:ea typeface="Poppins"/>
                          <a:cs typeface="Poppins"/>
                          <a:sym typeface="Poppins"/>
                        </a:rPr>
                        <a:t> </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3"/>
                  </a:ext>
                </a:extLst>
              </a:tr>
              <a:tr h="795950">
                <a:tc>
                  <a:txBody>
                    <a:bodyPr/>
                    <a:lstStyle/>
                    <a:p>
                      <a:pPr marL="0" marR="0" lvl="0" indent="0" algn="just" rtl="0">
                        <a:lnSpc>
                          <a:spcPct val="120000"/>
                        </a:lnSpc>
                        <a:spcBef>
                          <a:spcPts val="0"/>
                        </a:spcBef>
                        <a:spcAft>
                          <a:spcPts val="0"/>
                        </a:spcAft>
                        <a:buNone/>
                      </a:pPr>
                      <a:r>
                        <a:rPr lang="en-US" sz="2000" u="none" strike="noStrike" cap="none">
                          <a:solidFill>
                            <a:schemeClr val="dk1"/>
                          </a:solidFill>
                          <a:latin typeface="Poppins"/>
                          <a:ea typeface="Poppins"/>
                          <a:cs typeface="Poppins"/>
                          <a:sym typeface="Poppins"/>
                        </a:rPr>
                        <a:t>Kích thước và hình dáng Ô-xtrây-li-a</a:t>
                      </a:r>
                      <a:endParaRPr sz="1400" u="none" strike="noStrike" cap="none">
                        <a:solidFill>
                          <a:schemeClr val="dk1"/>
                        </a:solidFill>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just" rtl="0">
                        <a:lnSpc>
                          <a:spcPct val="120000"/>
                        </a:lnSpc>
                        <a:spcBef>
                          <a:spcPts val="0"/>
                        </a:spcBef>
                        <a:spcAft>
                          <a:spcPts val="0"/>
                        </a:spcAft>
                        <a:buNone/>
                      </a:pPr>
                      <a:r>
                        <a:rPr lang="en-US" sz="2000" u="none" strike="noStrike" cap="none">
                          <a:latin typeface="Poppins"/>
                          <a:ea typeface="Poppins"/>
                          <a:cs typeface="Poppins"/>
                          <a:sym typeface="Poppins"/>
                        </a:rPr>
                        <a:t> </a:t>
                      </a:r>
                      <a:endParaRPr sz="1400" u="none" strike="noStrike" cap="none">
                        <a:latin typeface="Poppins"/>
                        <a:ea typeface="Poppins"/>
                        <a:cs typeface="Poppins"/>
                        <a:sym typeface="Poppins"/>
                      </a:endParaRPr>
                    </a:p>
                  </a:txBody>
                  <a:tcPr marL="68575" marR="68575" marT="0" marB="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6">
                                            <p:txEl>
                                              <p:pRg st="0" end="0"/>
                                            </p:txEl>
                                          </p:spTgt>
                                        </p:tgtEl>
                                        <p:attrNameLst>
                                          <p:attrName>style.visibility</p:attrName>
                                        </p:attrNameLst>
                                      </p:cBhvr>
                                      <p:to>
                                        <p:strVal val="visible"/>
                                      </p:to>
                                    </p:set>
                                    <p:animEffect transition="in" filter="fade">
                                      <p:cBhvr>
                                        <p:cTn id="7" dur="500"/>
                                        <p:tgtEl>
                                          <p:spTgt spid="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
                                            <p:txEl>
                                              <p:pRg st="1" end="1"/>
                                            </p:txEl>
                                          </p:spTgt>
                                        </p:tgtEl>
                                        <p:attrNameLst>
                                          <p:attrName>style.visibility</p:attrName>
                                        </p:attrNameLst>
                                      </p:cBhvr>
                                      <p:to>
                                        <p:strVal val="visible"/>
                                      </p:to>
                                    </p:set>
                                    <p:animEffect transition="in" filter="fade">
                                      <p:cBhvr>
                                        <p:cTn id="12" dur="500"/>
                                        <p:tgtEl>
                                          <p:spTgt spid="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5000"/>
                                        <p:tgtEl>
                                          <p:spTgt spid="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8">
                                            <p:txEl>
                                              <p:pRg st="0" end="0"/>
                                            </p:txEl>
                                          </p:spTgt>
                                        </p:tgtEl>
                                        <p:attrNameLst>
                                          <p:attrName>style.visibility</p:attrName>
                                        </p:attrNameLst>
                                      </p:cBhvr>
                                      <p:to>
                                        <p:strVal val="visible"/>
                                      </p:to>
                                    </p:set>
                                    <p:animEffect transition="in" filter="fade">
                                      <p:cBhvr>
                                        <p:cTn id="22" dur="500"/>
                                        <p:tgtEl>
                                          <p:spTgt spid="14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6"/>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55" name="Google Shape;155;p6"/>
          <p:cNvSpPr txBox="1"/>
          <p:nvPr/>
        </p:nvSpPr>
        <p:spPr>
          <a:xfrm>
            <a:off x="2641600" y="239080"/>
            <a:ext cx="9235440" cy="858200"/>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ctr" rtl="0">
              <a:lnSpc>
                <a:spcPct val="90000"/>
              </a:lnSpc>
              <a:spcBef>
                <a:spcPts val="0"/>
              </a:spcBef>
              <a:spcAft>
                <a:spcPts val="0"/>
              </a:spcAft>
              <a:buClr>
                <a:srgbClr val="7030A0"/>
              </a:buClr>
              <a:buSzPct val="100000"/>
              <a:buFont typeface="Arial"/>
              <a:buNone/>
            </a:pPr>
            <a:r>
              <a:rPr lang="en-US" sz="4800" b="0" i="0" u="none" strike="noStrike" cap="none">
                <a:solidFill>
                  <a:srgbClr val="7030A0"/>
                </a:solidFill>
                <a:latin typeface="Arial"/>
                <a:ea typeface="Arial"/>
                <a:cs typeface="Arial"/>
                <a:sym typeface="Arial"/>
              </a:rPr>
              <a:t>1. VỊ TRÍ ĐỊA LÍ VÀ PHẠM VI LÃNH THỔ</a:t>
            </a:r>
            <a:endParaRPr/>
          </a:p>
        </p:txBody>
      </p:sp>
      <p:pic>
        <p:nvPicPr>
          <p:cNvPr id="156" name="Google Shape;156;p6"/>
          <p:cNvPicPr preferRelativeResize="0"/>
          <p:nvPr/>
        </p:nvPicPr>
        <p:blipFill rotWithShape="1">
          <a:blip r:embed="rId3">
            <a:alphaModFix/>
          </a:blip>
          <a:srcRect b="5527"/>
          <a:stretch/>
        </p:blipFill>
        <p:spPr>
          <a:xfrm>
            <a:off x="4683760" y="1936970"/>
            <a:ext cx="7343986" cy="4423190"/>
          </a:xfrm>
          <a:prstGeom prst="rect">
            <a:avLst/>
          </a:prstGeom>
          <a:noFill/>
          <a:ln>
            <a:noFill/>
          </a:ln>
        </p:spPr>
      </p:pic>
      <p:sp>
        <p:nvSpPr>
          <p:cNvPr id="157" name="Google Shape;157;p6"/>
          <p:cNvSpPr txBox="1">
            <a:spLocks noGrp="1"/>
          </p:cNvSpPr>
          <p:nvPr>
            <p:ph type="body" idx="1"/>
          </p:nvPr>
        </p:nvSpPr>
        <p:spPr>
          <a:xfrm>
            <a:off x="271186" y="1590017"/>
            <a:ext cx="4381184" cy="2661905"/>
          </a:xfrm>
          <a:prstGeom prst="rect">
            <a:avLst/>
          </a:prstGeom>
          <a:noFill/>
          <a:ln>
            <a:noFill/>
          </a:ln>
        </p:spPr>
        <p:txBody>
          <a:bodyPr spcFirstLastPara="1" wrap="square" lIns="91425" tIns="45700" rIns="91425" bIns="45700" anchor="ctr" anchorCtr="0">
            <a:normAutofit/>
          </a:bodyPr>
          <a:lstStyle/>
          <a:p>
            <a:pPr marL="228600" lvl="0" indent="-228600" algn="just" rtl="0">
              <a:lnSpc>
                <a:spcPct val="120000"/>
              </a:lnSpc>
              <a:spcBef>
                <a:spcPts val="0"/>
              </a:spcBef>
              <a:spcAft>
                <a:spcPts val="0"/>
              </a:spcAft>
              <a:buClr>
                <a:schemeClr val="dk1"/>
              </a:buClr>
              <a:buSzPts val="2800"/>
              <a:buFont typeface="Poppins"/>
              <a:buChar char="-"/>
            </a:pPr>
            <a:r>
              <a:rPr lang="en-US">
                <a:latin typeface="Poppins"/>
                <a:ea typeface="Poppins"/>
                <a:cs typeface="Poppins"/>
                <a:sym typeface="Poppins"/>
              </a:rPr>
              <a:t>Châu Đại Dương: </a:t>
            </a:r>
            <a:endParaRPr/>
          </a:p>
          <a:p>
            <a:pPr marL="0" lvl="0" indent="0" algn="just" rtl="0">
              <a:lnSpc>
                <a:spcPct val="120000"/>
              </a:lnSpc>
              <a:spcBef>
                <a:spcPts val="600"/>
              </a:spcBef>
              <a:spcAft>
                <a:spcPts val="0"/>
              </a:spcAft>
              <a:buClr>
                <a:schemeClr val="dk1"/>
              </a:buClr>
              <a:buSzPts val="2800"/>
              <a:buNone/>
            </a:pPr>
            <a:r>
              <a:rPr lang="en-US">
                <a:latin typeface="Poppins"/>
                <a:ea typeface="Poppins"/>
                <a:cs typeface="Poppins"/>
                <a:sym typeface="Poppins"/>
              </a:rPr>
              <a:t>+ Bán cầu nam</a:t>
            </a:r>
            <a:r>
              <a:rPr lang="en-US" baseline="30000">
                <a:latin typeface="Poppins"/>
                <a:ea typeface="Poppins"/>
                <a:cs typeface="Poppins"/>
                <a:sym typeface="Poppins"/>
              </a:rPr>
              <a:t> </a:t>
            </a:r>
            <a:endParaRPr/>
          </a:p>
          <a:p>
            <a:pPr marL="0" lvl="0" indent="0" algn="just" rtl="0">
              <a:lnSpc>
                <a:spcPct val="120000"/>
              </a:lnSpc>
              <a:spcBef>
                <a:spcPts val="600"/>
              </a:spcBef>
              <a:spcAft>
                <a:spcPts val="0"/>
              </a:spcAft>
              <a:buClr>
                <a:schemeClr val="dk1"/>
              </a:buClr>
              <a:buSzPts val="2800"/>
              <a:buNone/>
            </a:pPr>
            <a:r>
              <a:rPr lang="en-US">
                <a:latin typeface="Poppins"/>
                <a:ea typeface="Poppins"/>
                <a:cs typeface="Poppins"/>
                <a:sym typeface="Poppins"/>
              </a:rPr>
              <a:t>+ Các chuỗi đảo</a:t>
            </a:r>
            <a:endParaRPr>
              <a:latin typeface="Poppins"/>
              <a:ea typeface="Poppins"/>
              <a:cs typeface="Poppins"/>
              <a:sym typeface="Poppins"/>
            </a:endParaRPr>
          </a:p>
          <a:p>
            <a:pPr marL="0" lvl="0" indent="0" algn="just" rtl="0">
              <a:lnSpc>
                <a:spcPct val="120000"/>
              </a:lnSpc>
              <a:spcBef>
                <a:spcPts val="600"/>
              </a:spcBef>
              <a:spcAft>
                <a:spcPts val="0"/>
              </a:spcAft>
              <a:buClr>
                <a:schemeClr val="dk1"/>
              </a:buClr>
              <a:buSzPts val="2800"/>
              <a:buNone/>
            </a:pPr>
            <a:r>
              <a:rPr lang="en-US">
                <a:latin typeface="Poppins"/>
                <a:ea typeface="Poppins"/>
                <a:cs typeface="Poppins"/>
                <a:sym typeface="Poppins"/>
              </a:rPr>
              <a:t>+ Lục địa Ô-xtrây-li-a</a:t>
            </a:r>
            <a:endParaRPr/>
          </a:p>
        </p:txBody>
      </p:sp>
      <p:pic>
        <p:nvPicPr>
          <p:cNvPr id="158" name="Google Shape;158;p6"/>
          <p:cNvPicPr preferRelativeResize="0"/>
          <p:nvPr/>
        </p:nvPicPr>
        <p:blipFill rotWithShape="1">
          <a:blip r:embed="rId4">
            <a:alphaModFix/>
          </a:blip>
          <a:srcRect/>
          <a:stretch/>
        </p:blipFill>
        <p:spPr>
          <a:xfrm>
            <a:off x="411638" y="388324"/>
            <a:ext cx="2020570" cy="1135684"/>
          </a:xfrm>
          <a:prstGeom prst="rect">
            <a:avLst/>
          </a:prstGeom>
          <a:noFill/>
          <a:ln>
            <a:noFill/>
          </a:ln>
        </p:spPr>
      </p:pic>
      <p:sp>
        <p:nvSpPr>
          <p:cNvPr id="159" name="Google Shape;159;p6"/>
          <p:cNvSpPr txBox="1"/>
          <p:nvPr/>
        </p:nvSpPr>
        <p:spPr>
          <a:xfrm>
            <a:off x="2641600" y="803718"/>
            <a:ext cx="9386146" cy="1135684"/>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Sử dụng bản đồ để xác định và trình bày vị trí, diện tích và đặc điểm các bộ phận</a:t>
            </a:r>
            <a:endParaRPr sz="2400" b="0" i="0" u="none" strike="noStrike" cap="none">
              <a:solidFill>
                <a:srgbClr val="0070C0"/>
              </a:solidFill>
              <a:latin typeface="Poppins"/>
              <a:ea typeface="Poppins"/>
              <a:cs typeface="Poppins"/>
              <a:sym typeface="Poppins"/>
            </a:endParaRPr>
          </a:p>
        </p:txBody>
      </p:sp>
      <p:sp>
        <p:nvSpPr>
          <p:cNvPr id="160" name="Google Shape;160;p6"/>
          <p:cNvSpPr/>
          <p:nvPr/>
        </p:nvSpPr>
        <p:spPr>
          <a:xfrm rot="1437732">
            <a:off x="6544591" y="2712746"/>
            <a:ext cx="2809084" cy="66430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1" name="Google Shape;161;p6"/>
          <p:cNvSpPr/>
          <p:nvPr/>
        </p:nvSpPr>
        <p:spPr>
          <a:xfrm rot="1437732">
            <a:off x="6270272" y="3370993"/>
            <a:ext cx="2809084" cy="66430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2" name="Google Shape;162;p6"/>
          <p:cNvSpPr/>
          <p:nvPr/>
        </p:nvSpPr>
        <p:spPr>
          <a:xfrm rot="4247664">
            <a:off x="9018771" y="3067549"/>
            <a:ext cx="2809084" cy="978062"/>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63" name="Google Shape;163;p6"/>
          <p:cNvSpPr/>
          <p:nvPr/>
        </p:nvSpPr>
        <p:spPr>
          <a:xfrm rot="-1495294">
            <a:off x="7314836" y="5157264"/>
            <a:ext cx="1880330" cy="102111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64" name="Google Shape;164;p6" descr="Premium Vector | Stylized simple outline map of australia icon. blue sketch  map of australia vector illustration"/>
          <p:cNvPicPr preferRelativeResize="0"/>
          <p:nvPr/>
        </p:nvPicPr>
        <p:blipFill rotWithShape="1">
          <a:blip r:embed="rId5">
            <a:alphaModFix/>
          </a:blip>
          <a:srcRect/>
          <a:stretch/>
        </p:blipFill>
        <p:spPr>
          <a:xfrm>
            <a:off x="1034260" y="4251922"/>
            <a:ext cx="2397760" cy="23977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
                                            <p:txEl>
                                              <p:pRg st="0" end="0"/>
                                            </p:txEl>
                                          </p:spTgt>
                                        </p:tgtEl>
                                        <p:attrNameLst>
                                          <p:attrName>style.visibility</p:attrName>
                                        </p:attrNameLst>
                                      </p:cBhvr>
                                      <p:to>
                                        <p:strVal val="visible"/>
                                      </p:to>
                                    </p:set>
                                    <p:animEffect transition="in" filter="fade">
                                      <p:cBhvr>
                                        <p:cTn id="7" dur="500"/>
                                        <p:tgtEl>
                                          <p:spTgt spid="1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
                                            <p:txEl>
                                              <p:pRg st="1" end="1"/>
                                            </p:txEl>
                                          </p:spTgt>
                                        </p:tgtEl>
                                        <p:attrNameLst>
                                          <p:attrName>style.visibility</p:attrName>
                                        </p:attrNameLst>
                                      </p:cBhvr>
                                      <p:to>
                                        <p:strVal val="visible"/>
                                      </p:to>
                                    </p:set>
                                    <p:animEffect transition="in" filter="fade">
                                      <p:cBhvr>
                                        <p:cTn id="12" dur="500"/>
                                        <p:tgtEl>
                                          <p:spTgt spid="1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7">
                                            <p:txEl>
                                              <p:pRg st="2" end="2"/>
                                            </p:txEl>
                                          </p:spTgt>
                                        </p:tgtEl>
                                        <p:attrNameLst>
                                          <p:attrName>style.visibility</p:attrName>
                                        </p:attrNameLst>
                                      </p:cBhvr>
                                      <p:to>
                                        <p:strVal val="visible"/>
                                      </p:to>
                                    </p:set>
                                    <p:animEffect transition="in" filter="fade">
                                      <p:cBhvr>
                                        <p:cTn id="17" dur="500"/>
                                        <p:tgtEl>
                                          <p:spTgt spid="1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7">
                                            <p:txEl>
                                              <p:pRg st="3" end="3"/>
                                            </p:txEl>
                                          </p:spTgt>
                                        </p:tgtEl>
                                        <p:attrNameLst>
                                          <p:attrName>style.visibility</p:attrName>
                                        </p:attrNameLst>
                                      </p:cBhvr>
                                      <p:to>
                                        <p:strVal val="visible"/>
                                      </p:to>
                                    </p:set>
                                    <p:animEffect transition="in" filter="fade">
                                      <p:cBhvr>
                                        <p:cTn id="22" dur="500"/>
                                        <p:tgtEl>
                                          <p:spTgt spid="15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fade">
                                      <p:cBhvr>
                                        <p:cTn id="27" dur="50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7"/>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70" name="Google Shape;170;p7"/>
          <p:cNvSpPr txBox="1"/>
          <p:nvPr/>
        </p:nvSpPr>
        <p:spPr>
          <a:xfrm>
            <a:off x="2641600" y="239080"/>
            <a:ext cx="9235440" cy="858200"/>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ctr" rtl="0">
              <a:lnSpc>
                <a:spcPct val="90000"/>
              </a:lnSpc>
              <a:spcBef>
                <a:spcPts val="0"/>
              </a:spcBef>
              <a:spcAft>
                <a:spcPts val="0"/>
              </a:spcAft>
              <a:buClr>
                <a:srgbClr val="7030A0"/>
              </a:buClr>
              <a:buSzPct val="100000"/>
              <a:buFont typeface="Arial"/>
              <a:buNone/>
            </a:pPr>
            <a:r>
              <a:rPr lang="en-US" sz="4800" b="0" i="0" u="none" strike="noStrike" cap="none">
                <a:solidFill>
                  <a:srgbClr val="7030A0"/>
                </a:solidFill>
                <a:latin typeface="Arial"/>
                <a:ea typeface="Arial"/>
                <a:cs typeface="Arial"/>
                <a:sym typeface="Arial"/>
              </a:rPr>
              <a:t>1. VỊ TRÍ ĐỊA LÍ VÀ PHẠM VI LÃNH THỔ</a:t>
            </a:r>
            <a:endParaRPr/>
          </a:p>
        </p:txBody>
      </p:sp>
      <p:pic>
        <p:nvPicPr>
          <p:cNvPr id="171" name="Google Shape;171;p7"/>
          <p:cNvPicPr preferRelativeResize="0"/>
          <p:nvPr/>
        </p:nvPicPr>
        <p:blipFill rotWithShape="1">
          <a:blip r:embed="rId3">
            <a:alphaModFix/>
          </a:blip>
          <a:srcRect b="5527"/>
          <a:stretch/>
        </p:blipFill>
        <p:spPr>
          <a:xfrm>
            <a:off x="4683760" y="1936970"/>
            <a:ext cx="7343986" cy="4423190"/>
          </a:xfrm>
          <a:prstGeom prst="rect">
            <a:avLst/>
          </a:prstGeom>
          <a:noFill/>
          <a:ln>
            <a:noFill/>
          </a:ln>
        </p:spPr>
      </p:pic>
      <p:sp>
        <p:nvSpPr>
          <p:cNvPr id="172" name="Google Shape;172;p7"/>
          <p:cNvSpPr txBox="1">
            <a:spLocks noGrp="1"/>
          </p:cNvSpPr>
          <p:nvPr>
            <p:ph type="body" idx="1"/>
          </p:nvPr>
        </p:nvSpPr>
        <p:spPr>
          <a:xfrm>
            <a:off x="241616" y="1737375"/>
            <a:ext cx="4381184" cy="2418065"/>
          </a:xfrm>
          <a:prstGeom prst="rect">
            <a:avLst/>
          </a:prstGeom>
          <a:noFill/>
          <a:ln>
            <a:noFill/>
          </a:ln>
        </p:spPr>
        <p:txBody>
          <a:bodyPr spcFirstLastPara="1" wrap="square" lIns="91425" tIns="45700" rIns="91425" bIns="45700" anchor="ctr" anchorCtr="0">
            <a:normAutofit/>
          </a:bodyPr>
          <a:lstStyle/>
          <a:p>
            <a:pPr marL="0" lvl="0" indent="0" algn="ctr" rtl="0">
              <a:lnSpc>
                <a:spcPct val="120000"/>
              </a:lnSpc>
              <a:spcBef>
                <a:spcPts val="0"/>
              </a:spcBef>
              <a:spcAft>
                <a:spcPts val="0"/>
              </a:spcAft>
              <a:buClr>
                <a:srgbClr val="00B050"/>
              </a:buClr>
              <a:buSzPts val="2800"/>
              <a:buNone/>
            </a:pPr>
            <a:r>
              <a:rPr lang="en-US">
                <a:solidFill>
                  <a:srgbClr val="00B050"/>
                </a:solidFill>
                <a:latin typeface="Poppins"/>
                <a:ea typeface="Poppins"/>
                <a:cs typeface="Poppins"/>
                <a:sym typeface="Poppins"/>
              </a:rPr>
              <a:t>Em có biết?</a:t>
            </a:r>
            <a:endParaRPr/>
          </a:p>
          <a:p>
            <a:pPr marL="0" lvl="0" indent="0" algn="just" rtl="0">
              <a:lnSpc>
                <a:spcPct val="120000"/>
              </a:lnSpc>
              <a:spcBef>
                <a:spcPts val="1000"/>
              </a:spcBef>
              <a:spcAft>
                <a:spcPts val="0"/>
              </a:spcAft>
              <a:buClr>
                <a:schemeClr val="dk1"/>
              </a:buClr>
              <a:buSzPts val="2800"/>
              <a:buNone/>
            </a:pPr>
            <a:r>
              <a:rPr lang="en-US">
                <a:latin typeface="Poppins"/>
                <a:ea typeface="Poppins"/>
                <a:cs typeface="Poppins"/>
                <a:sym typeface="Poppins"/>
              </a:rPr>
              <a:t>+ </a:t>
            </a:r>
            <a:r>
              <a:rPr lang="en-US">
                <a:solidFill>
                  <a:srgbClr val="FF0000"/>
                </a:solidFill>
                <a:latin typeface="Poppins"/>
                <a:ea typeface="Poppins"/>
                <a:cs typeface="Poppins"/>
                <a:sym typeface="Poppins"/>
              </a:rPr>
              <a:t>Vùng đảo </a:t>
            </a:r>
            <a:r>
              <a:rPr lang="en-US">
                <a:latin typeface="Poppins"/>
                <a:ea typeface="Poppins"/>
                <a:cs typeface="Poppins"/>
                <a:sym typeface="Poppins"/>
              </a:rPr>
              <a:t>rộng lớn. Gồm </a:t>
            </a:r>
            <a:r>
              <a:rPr lang="en-US">
                <a:solidFill>
                  <a:srgbClr val="FF0000"/>
                </a:solidFill>
                <a:latin typeface="Poppins"/>
                <a:ea typeface="Poppins"/>
                <a:cs typeface="Poppins"/>
                <a:sym typeface="Poppins"/>
              </a:rPr>
              <a:t>4</a:t>
            </a:r>
            <a:r>
              <a:rPr lang="en-US">
                <a:latin typeface="Poppins"/>
                <a:ea typeface="Poppins"/>
                <a:cs typeface="Poppins"/>
                <a:sym typeface="Poppins"/>
              </a:rPr>
              <a:t> khu vực, diện tích </a:t>
            </a:r>
            <a:r>
              <a:rPr lang="en-US">
                <a:solidFill>
                  <a:srgbClr val="FF0000"/>
                </a:solidFill>
                <a:latin typeface="Poppins"/>
                <a:ea typeface="Poppins"/>
                <a:cs typeface="Poppins"/>
                <a:sym typeface="Poppins"/>
              </a:rPr>
              <a:t>1 triệu km</a:t>
            </a:r>
            <a:r>
              <a:rPr lang="en-US" baseline="30000">
                <a:solidFill>
                  <a:srgbClr val="FF0000"/>
                </a:solidFill>
                <a:latin typeface="Poppins"/>
                <a:ea typeface="Poppins"/>
                <a:cs typeface="Poppins"/>
                <a:sym typeface="Poppins"/>
              </a:rPr>
              <a:t>2</a:t>
            </a:r>
            <a:endParaRPr/>
          </a:p>
        </p:txBody>
      </p:sp>
      <p:pic>
        <p:nvPicPr>
          <p:cNvPr id="173" name="Google Shape;173;p7"/>
          <p:cNvPicPr preferRelativeResize="0"/>
          <p:nvPr/>
        </p:nvPicPr>
        <p:blipFill rotWithShape="1">
          <a:blip r:embed="rId4">
            <a:alphaModFix/>
          </a:blip>
          <a:srcRect/>
          <a:stretch/>
        </p:blipFill>
        <p:spPr>
          <a:xfrm>
            <a:off x="411638" y="388324"/>
            <a:ext cx="2020570" cy="1135684"/>
          </a:xfrm>
          <a:prstGeom prst="rect">
            <a:avLst/>
          </a:prstGeom>
          <a:noFill/>
          <a:ln>
            <a:noFill/>
          </a:ln>
        </p:spPr>
      </p:pic>
      <p:sp>
        <p:nvSpPr>
          <p:cNvPr id="174" name="Google Shape;174;p7"/>
          <p:cNvSpPr txBox="1"/>
          <p:nvPr/>
        </p:nvSpPr>
        <p:spPr>
          <a:xfrm>
            <a:off x="2641600" y="742805"/>
            <a:ext cx="9386146" cy="1135684"/>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Sử dụng bản đồ để xác định và trình bày vị trí, diện tích và đặc điểm các bộ phận</a:t>
            </a:r>
            <a:endParaRPr sz="2400" b="0" i="0" u="none" strike="noStrike" cap="none">
              <a:solidFill>
                <a:srgbClr val="0070C0"/>
              </a:solidFill>
              <a:latin typeface="Poppins"/>
              <a:ea typeface="Poppins"/>
              <a:cs typeface="Poppins"/>
              <a:sym typeface="Poppins"/>
            </a:endParaRPr>
          </a:p>
        </p:txBody>
      </p:sp>
      <p:sp>
        <p:nvSpPr>
          <p:cNvPr id="175" name="Google Shape;175;p7"/>
          <p:cNvSpPr/>
          <p:nvPr/>
        </p:nvSpPr>
        <p:spPr>
          <a:xfrm>
            <a:off x="5292312" y="3850640"/>
            <a:ext cx="2124488" cy="1635800"/>
          </a:xfrm>
          <a:custGeom>
            <a:avLst/>
            <a:gdLst/>
            <a:ahLst/>
            <a:cxnLst/>
            <a:rect l="l" t="t" r="r" b="b"/>
            <a:pathLst>
              <a:path w="2124488" h="1635800" extrusionOk="0">
                <a:moveTo>
                  <a:pt x="1199928" y="71120"/>
                </a:moveTo>
                <a:cubicBezTo>
                  <a:pt x="1218555" y="67733"/>
                  <a:pt x="1234062" y="58207"/>
                  <a:pt x="1250728" y="50800"/>
                </a:cubicBezTo>
                <a:cubicBezTo>
                  <a:pt x="1264568" y="44649"/>
                  <a:pt x="1287695" y="15787"/>
                  <a:pt x="1291368" y="30480"/>
                </a:cubicBezTo>
                <a:cubicBezTo>
                  <a:pt x="1302897" y="76595"/>
                  <a:pt x="1286762" y="125511"/>
                  <a:pt x="1281208" y="172720"/>
                </a:cubicBezTo>
                <a:cubicBezTo>
                  <a:pt x="1279957" y="183356"/>
                  <a:pt x="1276989" y="194289"/>
                  <a:pt x="1271048" y="203200"/>
                </a:cubicBezTo>
                <a:cubicBezTo>
                  <a:pt x="1255402" y="226669"/>
                  <a:pt x="1232579" y="239006"/>
                  <a:pt x="1210088" y="254000"/>
                </a:cubicBezTo>
                <a:lnTo>
                  <a:pt x="1301528" y="264160"/>
                </a:lnTo>
                <a:cubicBezTo>
                  <a:pt x="1325290" y="267130"/>
                  <a:pt x="1350413" y="265426"/>
                  <a:pt x="1372648" y="274320"/>
                </a:cubicBezTo>
                <a:cubicBezTo>
                  <a:pt x="1417243" y="292158"/>
                  <a:pt x="1391983" y="322315"/>
                  <a:pt x="1433608" y="345440"/>
                </a:cubicBezTo>
                <a:cubicBezTo>
                  <a:pt x="1451616" y="355444"/>
                  <a:pt x="1474248" y="352213"/>
                  <a:pt x="1494568" y="355600"/>
                </a:cubicBezTo>
                <a:cubicBezTo>
                  <a:pt x="1508984" y="348392"/>
                  <a:pt x="1561569" y="327454"/>
                  <a:pt x="1565688" y="304800"/>
                </a:cubicBezTo>
                <a:cubicBezTo>
                  <a:pt x="1570572" y="277936"/>
                  <a:pt x="1559680" y="250507"/>
                  <a:pt x="1555528" y="223520"/>
                </a:cubicBezTo>
                <a:cubicBezTo>
                  <a:pt x="1550369" y="189984"/>
                  <a:pt x="1543298" y="164442"/>
                  <a:pt x="1535208" y="132080"/>
                </a:cubicBezTo>
                <a:cubicBezTo>
                  <a:pt x="1538595" y="98213"/>
                  <a:pt x="1533737" y="62466"/>
                  <a:pt x="1545368" y="30480"/>
                </a:cubicBezTo>
                <a:cubicBezTo>
                  <a:pt x="1549028" y="20415"/>
                  <a:pt x="1566269" y="25109"/>
                  <a:pt x="1575848" y="20320"/>
                </a:cubicBezTo>
                <a:cubicBezTo>
                  <a:pt x="1586770" y="14859"/>
                  <a:pt x="1596168" y="6773"/>
                  <a:pt x="1606328" y="0"/>
                </a:cubicBezTo>
                <a:cubicBezTo>
                  <a:pt x="1609715" y="10160"/>
                  <a:pt x="1614388" y="19978"/>
                  <a:pt x="1616488" y="30480"/>
                </a:cubicBezTo>
                <a:cubicBezTo>
                  <a:pt x="1627006" y="83068"/>
                  <a:pt x="1619593" y="91911"/>
                  <a:pt x="1636808" y="132080"/>
                </a:cubicBezTo>
                <a:cubicBezTo>
                  <a:pt x="1642774" y="146001"/>
                  <a:pt x="1647432" y="161085"/>
                  <a:pt x="1657128" y="172720"/>
                </a:cubicBezTo>
                <a:cubicBezTo>
                  <a:pt x="1672278" y="190900"/>
                  <a:pt x="1697284" y="196265"/>
                  <a:pt x="1718088" y="203200"/>
                </a:cubicBezTo>
                <a:cubicBezTo>
                  <a:pt x="1735519" y="272926"/>
                  <a:pt x="1729998" y="308932"/>
                  <a:pt x="1768888" y="355600"/>
                </a:cubicBezTo>
                <a:cubicBezTo>
                  <a:pt x="1778086" y="366638"/>
                  <a:pt x="1788459" y="376729"/>
                  <a:pt x="1799368" y="386080"/>
                </a:cubicBezTo>
                <a:cubicBezTo>
                  <a:pt x="1812225" y="397100"/>
                  <a:pt x="1825649" y="407585"/>
                  <a:pt x="1840008" y="416560"/>
                </a:cubicBezTo>
                <a:cubicBezTo>
                  <a:pt x="1852851" y="424587"/>
                  <a:pt x="1867101" y="430107"/>
                  <a:pt x="1880648" y="436880"/>
                </a:cubicBezTo>
                <a:cubicBezTo>
                  <a:pt x="1887421" y="447040"/>
                  <a:pt x="1891778" y="459319"/>
                  <a:pt x="1900968" y="467360"/>
                </a:cubicBezTo>
                <a:cubicBezTo>
                  <a:pt x="1919347" y="483442"/>
                  <a:pt x="1961928" y="508000"/>
                  <a:pt x="1961928" y="508000"/>
                </a:cubicBezTo>
                <a:cubicBezTo>
                  <a:pt x="1965315" y="518160"/>
                  <a:pt x="1966775" y="529181"/>
                  <a:pt x="1972088" y="538480"/>
                </a:cubicBezTo>
                <a:cubicBezTo>
                  <a:pt x="1980489" y="553182"/>
                  <a:pt x="1992726" y="565341"/>
                  <a:pt x="2002568" y="579120"/>
                </a:cubicBezTo>
                <a:cubicBezTo>
                  <a:pt x="2009665" y="589056"/>
                  <a:pt x="2016115" y="599440"/>
                  <a:pt x="2022888" y="609600"/>
                </a:cubicBezTo>
                <a:cubicBezTo>
                  <a:pt x="2048572" y="763702"/>
                  <a:pt x="2010216" y="591248"/>
                  <a:pt x="2063528" y="711200"/>
                </a:cubicBezTo>
                <a:cubicBezTo>
                  <a:pt x="2070541" y="726980"/>
                  <a:pt x="2070599" y="745010"/>
                  <a:pt x="2073688" y="762000"/>
                </a:cubicBezTo>
                <a:cubicBezTo>
                  <a:pt x="2100523" y="909592"/>
                  <a:pt x="2069580" y="763871"/>
                  <a:pt x="2094008" y="853440"/>
                </a:cubicBezTo>
                <a:cubicBezTo>
                  <a:pt x="2101356" y="880383"/>
                  <a:pt x="2107555" y="907627"/>
                  <a:pt x="2114328" y="934720"/>
                </a:cubicBezTo>
                <a:lnTo>
                  <a:pt x="2124488" y="975360"/>
                </a:lnTo>
                <a:cubicBezTo>
                  <a:pt x="2121101" y="1049867"/>
                  <a:pt x="2122877" y="1124788"/>
                  <a:pt x="2114328" y="1198880"/>
                </a:cubicBezTo>
                <a:cubicBezTo>
                  <a:pt x="2112592" y="1213926"/>
                  <a:pt x="2099326" y="1225339"/>
                  <a:pt x="2094008" y="1239520"/>
                </a:cubicBezTo>
                <a:cubicBezTo>
                  <a:pt x="2065778" y="1314800"/>
                  <a:pt x="2109814" y="1246292"/>
                  <a:pt x="2053368" y="1330960"/>
                </a:cubicBezTo>
                <a:cubicBezTo>
                  <a:pt x="2043975" y="1345049"/>
                  <a:pt x="2037690" y="1363376"/>
                  <a:pt x="2022888" y="1371600"/>
                </a:cubicBezTo>
                <a:cubicBezTo>
                  <a:pt x="2004880" y="1381604"/>
                  <a:pt x="1982248" y="1378373"/>
                  <a:pt x="1961928" y="1381760"/>
                </a:cubicBezTo>
                <a:lnTo>
                  <a:pt x="1931448" y="1473200"/>
                </a:lnTo>
                <a:cubicBezTo>
                  <a:pt x="1928061" y="1483360"/>
                  <a:pt x="1923885" y="1493290"/>
                  <a:pt x="1921288" y="1503680"/>
                </a:cubicBezTo>
                <a:cubicBezTo>
                  <a:pt x="1917901" y="1517227"/>
                  <a:pt x="1914964" y="1530894"/>
                  <a:pt x="1911128" y="1544320"/>
                </a:cubicBezTo>
                <a:cubicBezTo>
                  <a:pt x="1908186" y="1554618"/>
                  <a:pt x="1908541" y="1567227"/>
                  <a:pt x="1900968" y="1574800"/>
                </a:cubicBezTo>
                <a:cubicBezTo>
                  <a:pt x="1875110" y="1600658"/>
                  <a:pt x="1818082" y="1601155"/>
                  <a:pt x="1789208" y="1605280"/>
                </a:cubicBezTo>
                <a:cubicBezTo>
                  <a:pt x="1775661" y="1612053"/>
                  <a:pt x="1763075" y="1621248"/>
                  <a:pt x="1748568" y="1625600"/>
                </a:cubicBezTo>
                <a:cubicBezTo>
                  <a:pt x="1638463" y="1658631"/>
                  <a:pt x="1584126" y="1604265"/>
                  <a:pt x="1453928" y="1564640"/>
                </a:cubicBezTo>
                <a:cubicBezTo>
                  <a:pt x="1450625" y="1548123"/>
                  <a:pt x="1433608" y="1465879"/>
                  <a:pt x="1433608" y="1452880"/>
                </a:cubicBezTo>
                <a:cubicBezTo>
                  <a:pt x="1433608" y="1442170"/>
                  <a:pt x="1440381" y="1432560"/>
                  <a:pt x="1443768" y="1422400"/>
                </a:cubicBezTo>
                <a:cubicBezTo>
                  <a:pt x="1394671" y="1419816"/>
                  <a:pt x="1274753" y="1446425"/>
                  <a:pt x="1220248" y="1391920"/>
                </a:cubicBezTo>
                <a:cubicBezTo>
                  <a:pt x="1211614" y="1383286"/>
                  <a:pt x="1206701" y="1371600"/>
                  <a:pt x="1199928" y="1361440"/>
                </a:cubicBezTo>
                <a:cubicBezTo>
                  <a:pt x="1196541" y="1347893"/>
                  <a:pt x="1192797" y="1334431"/>
                  <a:pt x="1189768" y="1320800"/>
                </a:cubicBezTo>
                <a:cubicBezTo>
                  <a:pt x="1179386" y="1274081"/>
                  <a:pt x="1176535" y="1231788"/>
                  <a:pt x="1149128" y="1188720"/>
                </a:cubicBezTo>
                <a:cubicBezTo>
                  <a:pt x="1140037" y="1174434"/>
                  <a:pt x="1124119" y="1164753"/>
                  <a:pt x="1108488" y="1158240"/>
                </a:cubicBezTo>
                <a:cubicBezTo>
                  <a:pt x="1082709" y="1147499"/>
                  <a:pt x="1027208" y="1137920"/>
                  <a:pt x="1027208" y="1137920"/>
                </a:cubicBezTo>
                <a:cubicBezTo>
                  <a:pt x="1017048" y="1141307"/>
                  <a:pt x="1002953" y="1139365"/>
                  <a:pt x="996728" y="1148080"/>
                </a:cubicBezTo>
                <a:cubicBezTo>
                  <a:pt x="946427" y="1218502"/>
                  <a:pt x="1003180" y="1192428"/>
                  <a:pt x="956088" y="1239520"/>
                </a:cubicBezTo>
                <a:cubicBezTo>
                  <a:pt x="947454" y="1248154"/>
                  <a:pt x="937669" y="1257936"/>
                  <a:pt x="925608" y="1259840"/>
                </a:cubicBezTo>
                <a:cubicBezTo>
                  <a:pt x="871980" y="1268308"/>
                  <a:pt x="817235" y="1266613"/>
                  <a:pt x="763048" y="1270000"/>
                </a:cubicBezTo>
                <a:cubicBezTo>
                  <a:pt x="752888" y="1280160"/>
                  <a:pt x="741766" y="1289442"/>
                  <a:pt x="732568" y="1300480"/>
                </a:cubicBezTo>
                <a:cubicBezTo>
                  <a:pt x="703057" y="1335893"/>
                  <a:pt x="714836" y="1344707"/>
                  <a:pt x="671608" y="1381760"/>
                </a:cubicBezTo>
                <a:cubicBezTo>
                  <a:pt x="663477" y="1388730"/>
                  <a:pt x="651779" y="1390799"/>
                  <a:pt x="641128" y="1391920"/>
                </a:cubicBezTo>
                <a:cubicBezTo>
                  <a:pt x="587134" y="1397604"/>
                  <a:pt x="532755" y="1398693"/>
                  <a:pt x="478568" y="1402080"/>
                </a:cubicBezTo>
                <a:cubicBezTo>
                  <a:pt x="453301" y="1427347"/>
                  <a:pt x="428298" y="1454594"/>
                  <a:pt x="397288" y="1473200"/>
                </a:cubicBezTo>
                <a:cubicBezTo>
                  <a:pt x="381649" y="1482583"/>
                  <a:pt x="363421" y="1486747"/>
                  <a:pt x="346488" y="1493520"/>
                </a:cubicBezTo>
                <a:cubicBezTo>
                  <a:pt x="273926" y="1471193"/>
                  <a:pt x="221088" y="1485401"/>
                  <a:pt x="194088" y="1422400"/>
                </a:cubicBezTo>
                <a:cubicBezTo>
                  <a:pt x="188587" y="1409565"/>
                  <a:pt x="187315" y="1395307"/>
                  <a:pt x="183928" y="1381760"/>
                </a:cubicBezTo>
                <a:cubicBezTo>
                  <a:pt x="187315" y="1364827"/>
                  <a:pt x="190342" y="1347817"/>
                  <a:pt x="194088" y="1330960"/>
                </a:cubicBezTo>
                <a:cubicBezTo>
                  <a:pt x="197117" y="1317329"/>
                  <a:pt x="205119" y="1304256"/>
                  <a:pt x="204248" y="1290320"/>
                </a:cubicBezTo>
                <a:cubicBezTo>
                  <a:pt x="201678" y="1249200"/>
                  <a:pt x="194544" y="1208209"/>
                  <a:pt x="183928" y="1168400"/>
                </a:cubicBezTo>
                <a:cubicBezTo>
                  <a:pt x="177909" y="1145827"/>
                  <a:pt x="133133" y="1109139"/>
                  <a:pt x="122968" y="1097280"/>
                </a:cubicBezTo>
                <a:cubicBezTo>
                  <a:pt x="115021" y="1088009"/>
                  <a:pt x="109745" y="1076736"/>
                  <a:pt x="102648" y="1066800"/>
                </a:cubicBezTo>
                <a:cubicBezTo>
                  <a:pt x="92806" y="1053021"/>
                  <a:pt x="82010" y="1039939"/>
                  <a:pt x="72168" y="1026160"/>
                </a:cubicBezTo>
                <a:cubicBezTo>
                  <a:pt x="65071" y="1016224"/>
                  <a:pt x="59665" y="1005061"/>
                  <a:pt x="51848" y="995680"/>
                </a:cubicBezTo>
                <a:cubicBezTo>
                  <a:pt x="42650" y="984642"/>
                  <a:pt x="31528" y="975360"/>
                  <a:pt x="21368" y="965200"/>
                </a:cubicBezTo>
                <a:cubicBezTo>
                  <a:pt x="-4369" y="887989"/>
                  <a:pt x="-5710" y="913190"/>
                  <a:pt x="11208" y="822960"/>
                </a:cubicBezTo>
                <a:cubicBezTo>
                  <a:pt x="16355" y="795511"/>
                  <a:pt x="19039" y="766659"/>
                  <a:pt x="31528" y="741680"/>
                </a:cubicBezTo>
                <a:cubicBezTo>
                  <a:pt x="36989" y="730758"/>
                  <a:pt x="52072" y="728457"/>
                  <a:pt x="62008" y="721360"/>
                </a:cubicBezTo>
                <a:cubicBezTo>
                  <a:pt x="75787" y="711518"/>
                  <a:pt x="87946" y="699281"/>
                  <a:pt x="102648" y="690880"/>
                </a:cubicBezTo>
                <a:cubicBezTo>
                  <a:pt x="126292" y="677369"/>
                  <a:pt x="188612" y="672794"/>
                  <a:pt x="204248" y="670560"/>
                </a:cubicBezTo>
                <a:cubicBezTo>
                  <a:pt x="276080" y="622672"/>
                  <a:pt x="187153" y="682771"/>
                  <a:pt x="275368" y="619760"/>
                </a:cubicBezTo>
                <a:cubicBezTo>
                  <a:pt x="320788" y="587317"/>
                  <a:pt x="350370" y="579424"/>
                  <a:pt x="387128" y="518160"/>
                </a:cubicBezTo>
                <a:cubicBezTo>
                  <a:pt x="423890" y="456889"/>
                  <a:pt x="401177" y="478314"/>
                  <a:pt x="448088" y="447040"/>
                </a:cubicBezTo>
                <a:cubicBezTo>
                  <a:pt x="458665" y="404732"/>
                  <a:pt x="468780" y="341929"/>
                  <a:pt x="519208" y="325120"/>
                </a:cubicBezTo>
                <a:lnTo>
                  <a:pt x="549688" y="314960"/>
                </a:lnTo>
                <a:cubicBezTo>
                  <a:pt x="568879" y="286174"/>
                  <a:pt x="574831" y="269919"/>
                  <a:pt x="610648" y="254000"/>
                </a:cubicBezTo>
                <a:cubicBezTo>
                  <a:pt x="626428" y="246987"/>
                  <a:pt x="644515" y="247227"/>
                  <a:pt x="661448" y="243840"/>
                </a:cubicBezTo>
                <a:cubicBezTo>
                  <a:pt x="668221" y="233680"/>
                  <a:pt x="673656" y="222486"/>
                  <a:pt x="681768" y="213360"/>
                </a:cubicBezTo>
                <a:cubicBezTo>
                  <a:pt x="724141" y="165690"/>
                  <a:pt x="740454" y="148457"/>
                  <a:pt x="793528" y="121920"/>
                </a:cubicBezTo>
                <a:cubicBezTo>
                  <a:pt x="809840" y="113764"/>
                  <a:pt x="826403" y="104961"/>
                  <a:pt x="844328" y="101600"/>
                </a:cubicBezTo>
                <a:cubicBezTo>
                  <a:pt x="881094" y="94706"/>
                  <a:pt x="918835" y="94827"/>
                  <a:pt x="956088" y="91440"/>
                </a:cubicBezTo>
                <a:cubicBezTo>
                  <a:pt x="966248" y="84667"/>
                  <a:pt x="977934" y="79754"/>
                  <a:pt x="986568" y="71120"/>
                </a:cubicBezTo>
                <a:cubicBezTo>
                  <a:pt x="995202" y="62486"/>
                  <a:pt x="997353" y="48268"/>
                  <a:pt x="1006888" y="40640"/>
                </a:cubicBezTo>
                <a:cubicBezTo>
                  <a:pt x="1015251" y="33950"/>
                  <a:pt x="1027208" y="33867"/>
                  <a:pt x="1037368" y="30480"/>
                </a:cubicBezTo>
                <a:cubicBezTo>
                  <a:pt x="1050389" y="33735"/>
                  <a:pt x="1093912" y="43512"/>
                  <a:pt x="1108488" y="50800"/>
                </a:cubicBezTo>
                <a:cubicBezTo>
                  <a:pt x="1119410" y="56261"/>
                  <a:pt x="1128046" y="65659"/>
                  <a:pt x="1138968" y="71120"/>
                </a:cubicBezTo>
                <a:cubicBezTo>
                  <a:pt x="1148547" y="75909"/>
                  <a:pt x="1181301" y="74507"/>
                  <a:pt x="1199928" y="71120"/>
                </a:cubicBezTo>
                <a:close/>
              </a:path>
            </a:pathLst>
          </a:custGeom>
          <a:solidFill>
            <a:srgbClr val="FEE599"/>
          </a:solidFill>
          <a:ln w="5715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76" name="Google Shape;176;p7"/>
          <p:cNvSpPr/>
          <p:nvPr/>
        </p:nvSpPr>
        <p:spPr>
          <a:xfrm>
            <a:off x="325120" y="4155440"/>
            <a:ext cx="1991360" cy="812800"/>
          </a:xfrm>
          <a:prstGeom prst="roundRect">
            <a:avLst>
              <a:gd name="adj" fmla="val 16667"/>
            </a:avLst>
          </a:prstGeom>
          <a:solidFill>
            <a:srgbClr val="1E4E79"/>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lt1"/>
                </a:solidFill>
                <a:latin typeface="Poppins"/>
                <a:ea typeface="Poppins"/>
                <a:cs typeface="Poppins"/>
                <a:sym typeface="Poppins"/>
              </a:rPr>
              <a:t>Mi-crô-nê-di</a:t>
            </a:r>
            <a:endParaRPr/>
          </a:p>
        </p:txBody>
      </p:sp>
      <p:sp>
        <p:nvSpPr>
          <p:cNvPr id="177" name="Google Shape;177;p7"/>
          <p:cNvSpPr/>
          <p:nvPr/>
        </p:nvSpPr>
        <p:spPr>
          <a:xfrm>
            <a:off x="325120" y="5313680"/>
            <a:ext cx="1991360" cy="812800"/>
          </a:xfrm>
          <a:prstGeom prst="roundRect">
            <a:avLst>
              <a:gd name="adj" fmla="val 16667"/>
            </a:avLst>
          </a:prstGeom>
          <a:solidFill>
            <a:srgbClr val="1E4E79"/>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lt1"/>
                </a:solidFill>
                <a:latin typeface="Poppins"/>
                <a:ea typeface="Poppins"/>
                <a:cs typeface="Poppins"/>
                <a:sym typeface="Poppins"/>
              </a:rPr>
              <a:t>M</a:t>
            </a:r>
            <a:r>
              <a:rPr lang="en-US" sz="2400">
                <a:solidFill>
                  <a:schemeClr val="lt1"/>
                </a:solidFill>
                <a:latin typeface="Poppins"/>
                <a:ea typeface="Poppins"/>
                <a:cs typeface="Poppins"/>
                <a:sym typeface="Poppins"/>
              </a:rPr>
              <a:t>ê</a:t>
            </a:r>
            <a:r>
              <a:rPr lang="en-US" sz="2400" b="0" i="0" u="none" strike="noStrike" cap="none">
                <a:solidFill>
                  <a:schemeClr val="lt1"/>
                </a:solidFill>
                <a:latin typeface="Poppins"/>
                <a:ea typeface="Poppins"/>
                <a:cs typeface="Poppins"/>
                <a:sym typeface="Poppins"/>
              </a:rPr>
              <a:t>-la-nê-di</a:t>
            </a:r>
            <a:endParaRPr/>
          </a:p>
        </p:txBody>
      </p:sp>
      <p:sp>
        <p:nvSpPr>
          <p:cNvPr id="178" name="Google Shape;178;p7"/>
          <p:cNvSpPr/>
          <p:nvPr/>
        </p:nvSpPr>
        <p:spPr>
          <a:xfrm>
            <a:off x="2558096" y="4155440"/>
            <a:ext cx="1991360" cy="812800"/>
          </a:xfrm>
          <a:prstGeom prst="roundRect">
            <a:avLst>
              <a:gd name="adj" fmla="val 16667"/>
            </a:avLst>
          </a:prstGeom>
          <a:solidFill>
            <a:srgbClr val="1E4E79"/>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lt1"/>
                </a:solidFill>
                <a:latin typeface="Poppins"/>
                <a:ea typeface="Poppins"/>
                <a:cs typeface="Poppins"/>
                <a:sym typeface="Poppins"/>
              </a:rPr>
              <a:t>Pô-li-nê-di</a:t>
            </a:r>
            <a:endParaRPr/>
          </a:p>
        </p:txBody>
      </p:sp>
      <p:sp>
        <p:nvSpPr>
          <p:cNvPr id="179" name="Google Shape;179;p7"/>
          <p:cNvSpPr/>
          <p:nvPr/>
        </p:nvSpPr>
        <p:spPr>
          <a:xfrm>
            <a:off x="2558096" y="5302395"/>
            <a:ext cx="1991360" cy="812800"/>
          </a:xfrm>
          <a:prstGeom prst="roundRect">
            <a:avLst>
              <a:gd name="adj" fmla="val 16667"/>
            </a:avLst>
          </a:prstGeom>
          <a:solidFill>
            <a:srgbClr val="1E4E79"/>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0" i="0" u="none" strike="noStrike" cap="none">
                <a:solidFill>
                  <a:schemeClr val="lt1"/>
                </a:solidFill>
                <a:latin typeface="Poppins"/>
                <a:ea typeface="Poppins"/>
                <a:cs typeface="Poppins"/>
                <a:sym typeface="Poppins"/>
              </a:rPr>
              <a:t>Niu-di-len</a:t>
            </a:r>
            <a:endParaRPr sz="2400" b="0" i="0" u="none" strike="noStrike" cap="none">
              <a:solidFill>
                <a:schemeClr val="lt1"/>
              </a:solidFill>
              <a:latin typeface="Poppins"/>
              <a:ea typeface="Poppins"/>
              <a:cs typeface="Poppins"/>
              <a:sym typeface="Poppi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xEl>
                                              <p:pRg st="0" end="0"/>
                                            </p:txEl>
                                          </p:spTgt>
                                        </p:tgtEl>
                                        <p:attrNameLst>
                                          <p:attrName>style.visibility</p:attrName>
                                        </p:attrNameLst>
                                      </p:cBhvr>
                                      <p:to>
                                        <p:strVal val="visible"/>
                                      </p:to>
                                    </p:set>
                                    <p:animEffect transition="in" filter="fade">
                                      <p:cBhvr>
                                        <p:cTn id="7" dur="500"/>
                                        <p:tgtEl>
                                          <p:spTgt spid="1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2">
                                            <p:txEl>
                                              <p:pRg st="1" end="1"/>
                                            </p:txEl>
                                          </p:spTgt>
                                        </p:tgtEl>
                                        <p:attrNameLst>
                                          <p:attrName>style.visibility</p:attrName>
                                        </p:attrNameLst>
                                      </p:cBhvr>
                                      <p:to>
                                        <p:strVal val="visible"/>
                                      </p:to>
                                    </p:set>
                                    <p:animEffect transition="in" filter="fade">
                                      <p:cBhvr>
                                        <p:cTn id="12" dur="500"/>
                                        <p:tgtEl>
                                          <p:spTgt spid="17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3"/>
                                        </p:tgtEl>
                                        <p:attrNameLst>
                                          <p:attrName>style.visibility</p:attrName>
                                        </p:attrNameLst>
                                      </p:cBhvr>
                                      <p:to>
                                        <p:strVal val="visible"/>
                                      </p:to>
                                    </p:set>
                                    <p:animEffect transition="in" filter="fade">
                                      <p:cBhvr>
                                        <p:cTn id="17" dur="5000"/>
                                        <p:tgtEl>
                                          <p:spTgt spid="1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5"/>
                                        </p:tgtEl>
                                        <p:attrNameLst>
                                          <p:attrName>style.visibility</p:attrName>
                                        </p:attrNameLst>
                                      </p:cBhvr>
                                      <p:to>
                                        <p:strVal val="visible"/>
                                      </p:to>
                                    </p:set>
                                    <p:animEffect transition="in" filter="fade">
                                      <p:cBhvr>
                                        <p:cTn id="22" dur="500"/>
                                        <p:tgtEl>
                                          <p:spTgt spid="17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6"/>
                                        </p:tgtEl>
                                        <p:attrNameLst>
                                          <p:attrName>style.visibility</p:attrName>
                                        </p:attrNameLst>
                                      </p:cBhvr>
                                      <p:to>
                                        <p:strVal val="visible"/>
                                      </p:to>
                                    </p:set>
                                    <p:animEffect transition="in" filter="fade">
                                      <p:cBhvr>
                                        <p:cTn id="27" dur="500"/>
                                        <p:tgtEl>
                                          <p:spTgt spid="176"/>
                                        </p:tgtEl>
                                      </p:cBhvr>
                                    </p:animEffect>
                                  </p:childTnLst>
                                </p:cTn>
                              </p:par>
                              <p:par>
                                <p:cTn id="28" presetID="10" presetClass="entr" presetSubtype="0" fill="hold" nodeType="withEffect">
                                  <p:stCondLst>
                                    <p:cond delay="0"/>
                                  </p:stCondLst>
                                  <p:childTnLst>
                                    <p:set>
                                      <p:cBhvr>
                                        <p:cTn id="29" dur="1" fill="hold">
                                          <p:stCondLst>
                                            <p:cond delay="0"/>
                                          </p:stCondLst>
                                        </p:cTn>
                                        <p:tgtEl>
                                          <p:spTgt spid="178"/>
                                        </p:tgtEl>
                                        <p:attrNameLst>
                                          <p:attrName>style.visibility</p:attrName>
                                        </p:attrNameLst>
                                      </p:cBhvr>
                                      <p:to>
                                        <p:strVal val="visible"/>
                                      </p:to>
                                    </p:set>
                                    <p:animEffect transition="in" filter="fade">
                                      <p:cBhvr>
                                        <p:cTn id="30" dur="500"/>
                                        <p:tgtEl>
                                          <p:spTgt spid="178"/>
                                        </p:tgtEl>
                                      </p:cBhvr>
                                    </p:animEffect>
                                  </p:childTnLst>
                                </p:cTn>
                              </p:par>
                              <p:par>
                                <p:cTn id="31" presetID="10" presetClass="entr" presetSubtype="0" fill="hold" nodeType="withEffect">
                                  <p:stCondLst>
                                    <p:cond delay="0"/>
                                  </p:stCondLst>
                                  <p:childTnLst>
                                    <p:set>
                                      <p:cBhvr>
                                        <p:cTn id="32" dur="1" fill="hold">
                                          <p:stCondLst>
                                            <p:cond delay="0"/>
                                          </p:stCondLst>
                                        </p:cTn>
                                        <p:tgtEl>
                                          <p:spTgt spid="177"/>
                                        </p:tgtEl>
                                        <p:attrNameLst>
                                          <p:attrName>style.visibility</p:attrName>
                                        </p:attrNameLst>
                                      </p:cBhvr>
                                      <p:to>
                                        <p:strVal val="visible"/>
                                      </p:to>
                                    </p:set>
                                    <p:animEffect transition="in" filter="fade">
                                      <p:cBhvr>
                                        <p:cTn id="33" dur="500"/>
                                        <p:tgtEl>
                                          <p:spTgt spid="177"/>
                                        </p:tgtEl>
                                      </p:cBhvr>
                                    </p:animEffect>
                                  </p:childTnLst>
                                </p:cTn>
                              </p:par>
                              <p:par>
                                <p:cTn id="34" presetID="10" presetClass="entr" presetSubtype="0" fill="hold" nodeType="withEffect">
                                  <p:stCondLst>
                                    <p:cond delay="0"/>
                                  </p:stCondLst>
                                  <p:childTnLst>
                                    <p:set>
                                      <p:cBhvr>
                                        <p:cTn id="35" dur="1" fill="hold">
                                          <p:stCondLst>
                                            <p:cond delay="0"/>
                                          </p:stCondLst>
                                        </p:cTn>
                                        <p:tgtEl>
                                          <p:spTgt spid="179"/>
                                        </p:tgtEl>
                                        <p:attrNameLst>
                                          <p:attrName>style.visibility</p:attrName>
                                        </p:attrNameLst>
                                      </p:cBhvr>
                                      <p:to>
                                        <p:strVal val="visible"/>
                                      </p:to>
                                    </p:set>
                                    <p:animEffect transition="in" filter="fade">
                                      <p:cBhvr>
                                        <p:cTn id="36"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8"/>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85" name="Google Shape;185;p8"/>
          <p:cNvSpPr txBox="1"/>
          <p:nvPr/>
        </p:nvSpPr>
        <p:spPr>
          <a:xfrm>
            <a:off x="2641600" y="239080"/>
            <a:ext cx="9235440" cy="858200"/>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ctr" rtl="0">
              <a:lnSpc>
                <a:spcPct val="90000"/>
              </a:lnSpc>
              <a:spcBef>
                <a:spcPts val="0"/>
              </a:spcBef>
              <a:spcAft>
                <a:spcPts val="0"/>
              </a:spcAft>
              <a:buClr>
                <a:srgbClr val="7030A0"/>
              </a:buClr>
              <a:buSzPct val="100000"/>
              <a:buFont typeface="Arial"/>
              <a:buNone/>
            </a:pPr>
            <a:r>
              <a:rPr lang="en-US" sz="4800" b="0" i="0" u="none" strike="noStrike" cap="none">
                <a:solidFill>
                  <a:srgbClr val="7030A0"/>
                </a:solidFill>
                <a:latin typeface="Arial"/>
                <a:ea typeface="Arial"/>
                <a:cs typeface="Arial"/>
                <a:sym typeface="Arial"/>
              </a:rPr>
              <a:t>1. VỊ TRÍ ĐỊA LÍ VÀ PHẠM VI LÃNH THỔ</a:t>
            </a:r>
            <a:endParaRPr/>
          </a:p>
        </p:txBody>
      </p:sp>
      <p:pic>
        <p:nvPicPr>
          <p:cNvPr id="186" name="Google Shape;186;p8"/>
          <p:cNvPicPr preferRelativeResize="0"/>
          <p:nvPr/>
        </p:nvPicPr>
        <p:blipFill rotWithShape="1">
          <a:blip r:embed="rId3">
            <a:alphaModFix/>
          </a:blip>
          <a:srcRect b="5527"/>
          <a:stretch/>
        </p:blipFill>
        <p:spPr>
          <a:xfrm>
            <a:off x="4683760" y="1936970"/>
            <a:ext cx="7343986" cy="4423190"/>
          </a:xfrm>
          <a:prstGeom prst="rect">
            <a:avLst/>
          </a:prstGeom>
          <a:noFill/>
          <a:ln>
            <a:noFill/>
          </a:ln>
        </p:spPr>
      </p:pic>
      <p:sp>
        <p:nvSpPr>
          <p:cNvPr id="187" name="Google Shape;187;p8"/>
          <p:cNvSpPr txBox="1">
            <a:spLocks noGrp="1"/>
          </p:cNvSpPr>
          <p:nvPr>
            <p:ph type="body" idx="1"/>
          </p:nvPr>
        </p:nvSpPr>
        <p:spPr>
          <a:xfrm>
            <a:off x="241616" y="1737375"/>
            <a:ext cx="4381184" cy="4732301"/>
          </a:xfrm>
          <a:prstGeom prst="rect">
            <a:avLst/>
          </a:prstGeom>
          <a:noFill/>
          <a:ln>
            <a:noFill/>
          </a:ln>
        </p:spPr>
        <p:txBody>
          <a:bodyPr spcFirstLastPara="1" wrap="square" lIns="91425" tIns="45700" rIns="91425" bIns="45700" anchor="ctr" anchorCtr="0">
            <a:normAutofit fontScale="92500" lnSpcReduction="10000"/>
          </a:bodyPr>
          <a:lstStyle/>
          <a:p>
            <a:pPr marL="0" lvl="0" indent="0" algn="just" rtl="0">
              <a:lnSpc>
                <a:spcPct val="120000"/>
              </a:lnSpc>
              <a:spcBef>
                <a:spcPts val="0"/>
              </a:spcBef>
              <a:spcAft>
                <a:spcPts val="0"/>
              </a:spcAft>
              <a:buClr>
                <a:srgbClr val="FF0000"/>
              </a:buClr>
              <a:buSzPct val="100000"/>
              <a:buNone/>
            </a:pPr>
            <a:r>
              <a:rPr lang="en-US">
                <a:solidFill>
                  <a:srgbClr val="FF0000"/>
                </a:solidFill>
                <a:latin typeface="Poppins"/>
                <a:ea typeface="Poppins"/>
                <a:cs typeface="Poppins"/>
                <a:sym typeface="Poppins"/>
              </a:rPr>
              <a:t>Lục địa Ô-xtrây-li-a </a:t>
            </a:r>
            <a:endParaRPr/>
          </a:p>
          <a:p>
            <a:pPr marL="0" lvl="0" indent="0" algn="just" rtl="0">
              <a:lnSpc>
                <a:spcPct val="120000"/>
              </a:lnSpc>
              <a:spcBef>
                <a:spcPts val="1000"/>
              </a:spcBef>
              <a:spcAft>
                <a:spcPts val="0"/>
              </a:spcAft>
              <a:buClr>
                <a:srgbClr val="FF0000"/>
              </a:buClr>
              <a:buSzPct val="100000"/>
              <a:buNone/>
            </a:pPr>
            <a:r>
              <a:rPr lang="en-US">
                <a:solidFill>
                  <a:srgbClr val="FF0000"/>
                </a:solidFill>
                <a:latin typeface="Poppins"/>
                <a:ea typeface="Poppins"/>
                <a:cs typeface="Poppins"/>
                <a:sym typeface="Poppins"/>
              </a:rPr>
              <a:t>+ </a:t>
            </a:r>
            <a:r>
              <a:rPr lang="en-US">
                <a:latin typeface="Poppins"/>
                <a:ea typeface="Poppins"/>
                <a:cs typeface="Poppins"/>
                <a:sym typeface="Poppins"/>
              </a:rPr>
              <a:t>Nằm ở tây nam Thái Bình Dương. </a:t>
            </a:r>
            <a:endParaRPr/>
          </a:p>
          <a:p>
            <a:pPr marL="0" lvl="0" indent="0" algn="just" rtl="0">
              <a:lnSpc>
                <a:spcPct val="120000"/>
              </a:lnSpc>
              <a:spcBef>
                <a:spcPts val="1000"/>
              </a:spcBef>
              <a:spcAft>
                <a:spcPts val="0"/>
              </a:spcAft>
              <a:buClr>
                <a:schemeClr val="dk1"/>
              </a:buClr>
              <a:buSzPct val="100000"/>
              <a:buNone/>
            </a:pPr>
            <a:r>
              <a:rPr lang="en-US">
                <a:latin typeface="Poppins"/>
                <a:ea typeface="Poppins"/>
                <a:cs typeface="Poppins"/>
                <a:sym typeface="Poppins"/>
              </a:rPr>
              <a:t>+ Lãnh thổ có dạng </a:t>
            </a:r>
            <a:r>
              <a:rPr lang="en-US">
                <a:solidFill>
                  <a:srgbClr val="FF0000"/>
                </a:solidFill>
                <a:latin typeface="Poppins"/>
                <a:ea typeface="Poppins"/>
                <a:cs typeface="Poppins"/>
                <a:sym typeface="Poppins"/>
              </a:rPr>
              <a:t>hình khối</a:t>
            </a:r>
            <a:r>
              <a:rPr lang="en-US">
                <a:latin typeface="Poppins"/>
                <a:ea typeface="Poppins"/>
                <a:cs typeface="Poppins"/>
                <a:sym typeface="Poppins"/>
              </a:rPr>
              <a:t>, đại dương bao quanh. </a:t>
            </a:r>
            <a:endParaRPr/>
          </a:p>
          <a:p>
            <a:pPr marL="0" lvl="0" indent="0" algn="just" rtl="0">
              <a:lnSpc>
                <a:spcPct val="120000"/>
              </a:lnSpc>
              <a:spcBef>
                <a:spcPts val="1000"/>
              </a:spcBef>
              <a:spcAft>
                <a:spcPts val="0"/>
              </a:spcAft>
              <a:buClr>
                <a:schemeClr val="dk1"/>
              </a:buClr>
              <a:buSzPct val="100000"/>
              <a:buNone/>
            </a:pPr>
            <a:r>
              <a:rPr lang="en-US">
                <a:latin typeface="Poppins"/>
                <a:ea typeface="Poppins"/>
                <a:cs typeface="Poppins"/>
                <a:sym typeface="Poppins"/>
              </a:rPr>
              <a:t>+ Bờ biển ít bị chia cắt. </a:t>
            </a:r>
            <a:endParaRPr/>
          </a:p>
          <a:p>
            <a:pPr marL="0" lvl="0" indent="0" algn="just" rtl="0">
              <a:lnSpc>
                <a:spcPct val="120000"/>
              </a:lnSpc>
              <a:spcBef>
                <a:spcPts val="1000"/>
              </a:spcBef>
              <a:spcAft>
                <a:spcPts val="0"/>
              </a:spcAft>
              <a:buClr>
                <a:schemeClr val="dk1"/>
              </a:buClr>
              <a:buSzPct val="100000"/>
              <a:buNone/>
            </a:pPr>
            <a:r>
              <a:rPr lang="en-US">
                <a:latin typeface="Poppins"/>
                <a:ea typeface="Poppins"/>
                <a:cs typeface="Poppins"/>
                <a:sym typeface="Poppins"/>
              </a:rPr>
              <a:t>+ Lục địa </a:t>
            </a:r>
            <a:r>
              <a:rPr lang="en-US">
                <a:solidFill>
                  <a:srgbClr val="FF0000"/>
                </a:solidFill>
                <a:latin typeface="Poppins"/>
                <a:ea typeface="Poppins"/>
                <a:cs typeface="Poppins"/>
                <a:sym typeface="Poppins"/>
              </a:rPr>
              <a:t>nhỏ nhất </a:t>
            </a:r>
            <a:r>
              <a:rPr lang="en-US">
                <a:latin typeface="Poppins"/>
                <a:ea typeface="Poppins"/>
                <a:cs typeface="Poppins"/>
                <a:sym typeface="Poppins"/>
              </a:rPr>
              <a:t>thế giới.</a:t>
            </a:r>
            <a:endParaRPr baseline="30000">
              <a:solidFill>
                <a:srgbClr val="FF0000"/>
              </a:solidFill>
              <a:latin typeface="Poppins"/>
              <a:ea typeface="Poppins"/>
              <a:cs typeface="Poppins"/>
              <a:sym typeface="Poppins"/>
            </a:endParaRPr>
          </a:p>
        </p:txBody>
      </p:sp>
      <p:pic>
        <p:nvPicPr>
          <p:cNvPr id="188" name="Google Shape;188;p8"/>
          <p:cNvPicPr preferRelativeResize="0"/>
          <p:nvPr/>
        </p:nvPicPr>
        <p:blipFill rotWithShape="1">
          <a:blip r:embed="rId4">
            <a:alphaModFix/>
          </a:blip>
          <a:srcRect/>
          <a:stretch/>
        </p:blipFill>
        <p:spPr>
          <a:xfrm>
            <a:off x="411638" y="388324"/>
            <a:ext cx="2020570" cy="1135684"/>
          </a:xfrm>
          <a:prstGeom prst="rect">
            <a:avLst/>
          </a:prstGeom>
          <a:noFill/>
          <a:ln>
            <a:noFill/>
          </a:ln>
        </p:spPr>
      </p:pic>
      <p:sp>
        <p:nvSpPr>
          <p:cNvPr id="189" name="Google Shape;189;p8"/>
          <p:cNvSpPr txBox="1"/>
          <p:nvPr/>
        </p:nvSpPr>
        <p:spPr>
          <a:xfrm>
            <a:off x="2641600" y="803718"/>
            <a:ext cx="9386146" cy="1135684"/>
          </a:xfrm>
          <a:prstGeom prst="rect">
            <a:avLst/>
          </a:prstGeom>
          <a:noFill/>
          <a:ln>
            <a:noFill/>
          </a:ln>
        </p:spPr>
        <p:txBody>
          <a:bodyPr spcFirstLastPara="1" wrap="square" lIns="91425" tIns="45700" rIns="91425" bIns="45700" anchor="ctr" anchorCtr="0">
            <a:normAutofit/>
          </a:bodyPr>
          <a:lstStyle/>
          <a:p>
            <a:pPr marL="0" marR="0" lvl="0" indent="0" algn="just" rtl="0">
              <a:lnSpc>
                <a:spcPct val="120000"/>
              </a:lnSpc>
              <a:spcBef>
                <a:spcPts val="0"/>
              </a:spcBef>
              <a:spcAft>
                <a:spcPts val="0"/>
              </a:spcAft>
              <a:buClr>
                <a:srgbClr val="0070C0"/>
              </a:buClr>
              <a:buSzPts val="2400"/>
              <a:buFont typeface="Arial"/>
              <a:buNone/>
            </a:pPr>
            <a:r>
              <a:rPr lang="en-US" sz="2400" b="0" i="0" u="none" strike="noStrike" cap="none">
                <a:solidFill>
                  <a:srgbClr val="0070C0"/>
                </a:solidFill>
                <a:latin typeface="Poppins"/>
                <a:ea typeface="Poppins"/>
                <a:cs typeface="Poppins"/>
                <a:sym typeface="Poppins"/>
              </a:rPr>
              <a:t>Sử dụng bản đồ để xác định và trình bày vị trí, diện tích và đặc điểm các bộ phận</a:t>
            </a:r>
            <a:endParaRPr sz="2400" b="0" i="0" u="none" strike="noStrike" cap="none">
              <a:solidFill>
                <a:srgbClr val="0070C0"/>
              </a:solidFill>
              <a:latin typeface="Poppins"/>
              <a:ea typeface="Poppins"/>
              <a:cs typeface="Poppins"/>
              <a:sym typeface="Poppins"/>
            </a:endParaRPr>
          </a:p>
        </p:txBody>
      </p:sp>
      <p:sp>
        <p:nvSpPr>
          <p:cNvPr id="190" name="Google Shape;190;p8"/>
          <p:cNvSpPr/>
          <p:nvPr/>
        </p:nvSpPr>
        <p:spPr>
          <a:xfrm>
            <a:off x="5292312" y="3850640"/>
            <a:ext cx="2124488" cy="1635800"/>
          </a:xfrm>
          <a:custGeom>
            <a:avLst/>
            <a:gdLst/>
            <a:ahLst/>
            <a:cxnLst/>
            <a:rect l="l" t="t" r="r" b="b"/>
            <a:pathLst>
              <a:path w="2124488" h="1635800" extrusionOk="0">
                <a:moveTo>
                  <a:pt x="1199928" y="71120"/>
                </a:moveTo>
                <a:cubicBezTo>
                  <a:pt x="1218555" y="67733"/>
                  <a:pt x="1234062" y="58207"/>
                  <a:pt x="1250728" y="50800"/>
                </a:cubicBezTo>
                <a:cubicBezTo>
                  <a:pt x="1264568" y="44649"/>
                  <a:pt x="1287695" y="15787"/>
                  <a:pt x="1291368" y="30480"/>
                </a:cubicBezTo>
                <a:cubicBezTo>
                  <a:pt x="1302897" y="76595"/>
                  <a:pt x="1286762" y="125511"/>
                  <a:pt x="1281208" y="172720"/>
                </a:cubicBezTo>
                <a:cubicBezTo>
                  <a:pt x="1279957" y="183356"/>
                  <a:pt x="1276989" y="194289"/>
                  <a:pt x="1271048" y="203200"/>
                </a:cubicBezTo>
                <a:cubicBezTo>
                  <a:pt x="1255402" y="226669"/>
                  <a:pt x="1232579" y="239006"/>
                  <a:pt x="1210088" y="254000"/>
                </a:cubicBezTo>
                <a:lnTo>
                  <a:pt x="1301528" y="264160"/>
                </a:lnTo>
                <a:cubicBezTo>
                  <a:pt x="1325290" y="267130"/>
                  <a:pt x="1350413" y="265426"/>
                  <a:pt x="1372648" y="274320"/>
                </a:cubicBezTo>
                <a:cubicBezTo>
                  <a:pt x="1417243" y="292158"/>
                  <a:pt x="1391983" y="322315"/>
                  <a:pt x="1433608" y="345440"/>
                </a:cubicBezTo>
                <a:cubicBezTo>
                  <a:pt x="1451616" y="355444"/>
                  <a:pt x="1474248" y="352213"/>
                  <a:pt x="1494568" y="355600"/>
                </a:cubicBezTo>
                <a:cubicBezTo>
                  <a:pt x="1508984" y="348392"/>
                  <a:pt x="1561569" y="327454"/>
                  <a:pt x="1565688" y="304800"/>
                </a:cubicBezTo>
                <a:cubicBezTo>
                  <a:pt x="1570572" y="277936"/>
                  <a:pt x="1559680" y="250507"/>
                  <a:pt x="1555528" y="223520"/>
                </a:cubicBezTo>
                <a:cubicBezTo>
                  <a:pt x="1550369" y="189984"/>
                  <a:pt x="1543298" y="164442"/>
                  <a:pt x="1535208" y="132080"/>
                </a:cubicBezTo>
                <a:cubicBezTo>
                  <a:pt x="1538595" y="98213"/>
                  <a:pt x="1533737" y="62466"/>
                  <a:pt x="1545368" y="30480"/>
                </a:cubicBezTo>
                <a:cubicBezTo>
                  <a:pt x="1549028" y="20415"/>
                  <a:pt x="1566269" y="25109"/>
                  <a:pt x="1575848" y="20320"/>
                </a:cubicBezTo>
                <a:cubicBezTo>
                  <a:pt x="1586770" y="14859"/>
                  <a:pt x="1596168" y="6773"/>
                  <a:pt x="1606328" y="0"/>
                </a:cubicBezTo>
                <a:cubicBezTo>
                  <a:pt x="1609715" y="10160"/>
                  <a:pt x="1614388" y="19978"/>
                  <a:pt x="1616488" y="30480"/>
                </a:cubicBezTo>
                <a:cubicBezTo>
                  <a:pt x="1627006" y="83068"/>
                  <a:pt x="1619593" y="91911"/>
                  <a:pt x="1636808" y="132080"/>
                </a:cubicBezTo>
                <a:cubicBezTo>
                  <a:pt x="1642774" y="146001"/>
                  <a:pt x="1647432" y="161085"/>
                  <a:pt x="1657128" y="172720"/>
                </a:cubicBezTo>
                <a:cubicBezTo>
                  <a:pt x="1672278" y="190900"/>
                  <a:pt x="1697284" y="196265"/>
                  <a:pt x="1718088" y="203200"/>
                </a:cubicBezTo>
                <a:cubicBezTo>
                  <a:pt x="1735519" y="272926"/>
                  <a:pt x="1729998" y="308932"/>
                  <a:pt x="1768888" y="355600"/>
                </a:cubicBezTo>
                <a:cubicBezTo>
                  <a:pt x="1778086" y="366638"/>
                  <a:pt x="1788459" y="376729"/>
                  <a:pt x="1799368" y="386080"/>
                </a:cubicBezTo>
                <a:cubicBezTo>
                  <a:pt x="1812225" y="397100"/>
                  <a:pt x="1825649" y="407585"/>
                  <a:pt x="1840008" y="416560"/>
                </a:cubicBezTo>
                <a:cubicBezTo>
                  <a:pt x="1852851" y="424587"/>
                  <a:pt x="1867101" y="430107"/>
                  <a:pt x="1880648" y="436880"/>
                </a:cubicBezTo>
                <a:cubicBezTo>
                  <a:pt x="1887421" y="447040"/>
                  <a:pt x="1891778" y="459319"/>
                  <a:pt x="1900968" y="467360"/>
                </a:cubicBezTo>
                <a:cubicBezTo>
                  <a:pt x="1919347" y="483442"/>
                  <a:pt x="1961928" y="508000"/>
                  <a:pt x="1961928" y="508000"/>
                </a:cubicBezTo>
                <a:cubicBezTo>
                  <a:pt x="1965315" y="518160"/>
                  <a:pt x="1966775" y="529181"/>
                  <a:pt x="1972088" y="538480"/>
                </a:cubicBezTo>
                <a:cubicBezTo>
                  <a:pt x="1980489" y="553182"/>
                  <a:pt x="1992726" y="565341"/>
                  <a:pt x="2002568" y="579120"/>
                </a:cubicBezTo>
                <a:cubicBezTo>
                  <a:pt x="2009665" y="589056"/>
                  <a:pt x="2016115" y="599440"/>
                  <a:pt x="2022888" y="609600"/>
                </a:cubicBezTo>
                <a:cubicBezTo>
                  <a:pt x="2048572" y="763702"/>
                  <a:pt x="2010216" y="591248"/>
                  <a:pt x="2063528" y="711200"/>
                </a:cubicBezTo>
                <a:cubicBezTo>
                  <a:pt x="2070541" y="726980"/>
                  <a:pt x="2070599" y="745010"/>
                  <a:pt x="2073688" y="762000"/>
                </a:cubicBezTo>
                <a:cubicBezTo>
                  <a:pt x="2100523" y="909592"/>
                  <a:pt x="2069580" y="763871"/>
                  <a:pt x="2094008" y="853440"/>
                </a:cubicBezTo>
                <a:cubicBezTo>
                  <a:pt x="2101356" y="880383"/>
                  <a:pt x="2107555" y="907627"/>
                  <a:pt x="2114328" y="934720"/>
                </a:cubicBezTo>
                <a:lnTo>
                  <a:pt x="2124488" y="975360"/>
                </a:lnTo>
                <a:cubicBezTo>
                  <a:pt x="2121101" y="1049867"/>
                  <a:pt x="2122877" y="1124788"/>
                  <a:pt x="2114328" y="1198880"/>
                </a:cubicBezTo>
                <a:cubicBezTo>
                  <a:pt x="2112592" y="1213926"/>
                  <a:pt x="2099326" y="1225339"/>
                  <a:pt x="2094008" y="1239520"/>
                </a:cubicBezTo>
                <a:cubicBezTo>
                  <a:pt x="2065778" y="1314800"/>
                  <a:pt x="2109814" y="1246292"/>
                  <a:pt x="2053368" y="1330960"/>
                </a:cubicBezTo>
                <a:cubicBezTo>
                  <a:pt x="2043975" y="1345049"/>
                  <a:pt x="2037690" y="1363376"/>
                  <a:pt x="2022888" y="1371600"/>
                </a:cubicBezTo>
                <a:cubicBezTo>
                  <a:pt x="2004880" y="1381604"/>
                  <a:pt x="1982248" y="1378373"/>
                  <a:pt x="1961928" y="1381760"/>
                </a:cubicBezTo>
                <a:lnTo>
                  <a:pt x="1931448" y="1473200"/>
                </a:lnTo>
                <a:cubicBezTo>
                  <a:pt x="1928061" y="1483360"/>
                  <a:pt x="1923885" y="1493290"/>
                  <a:pt x="1921288" y="1503680"/>
                </a:cubicBezTo>
                <a:cubicBezTo>
                  <a:pt x="1917901" y="1517227"/>
                  <a:pt x="1914964" y="1530894"/>
                  <a:pt x="1911128" y="1544320"/>
                </a:cubicBezTo>
                <a:cubicBezTo>
                  <a:pt x="1908186" y="1554618"/>
                  <a:pt x="1908541" y="1567227"/>
                  <a:pt x="1900968" y="1574800"/>
                </a:cubicBezTo>
                <a:cubicBezTo>
                  <a:pt x="1875110" y="1600658"/>
                  <a:pt x="1818082" y="1601155"/>
                  <a:pt x="1789208" y="1605280"/>
                </a:cubicBezTo>
                <a:cubicBezTo>
                  <a:pt x="1775661" y="1612053"/>
                  <a:pt x="1763075" y="1621248"/>
                  <a:pt x="1748568" y="1625600"/>
                </a:cubicBezTo>
                <a:cubicBezTo>
                  <a:pt x="1638463" y="1658631"/>
                  <a:pt x="1584126" y="1604265"/>
                  <a:pt x="1453928" y="1564640"/>
                </a:cubicBezTo>
                <a:cubicBezTo>
                  <a:pt x="1450625" y="1548123"/>
                  <a:pt x="1433608" y="1465879"/>
                  <a:pt x="1433608" y="1452880"/>
                </a:cubicBezTo>
                <a:cubicBezTo>
                  <a:pt x="1433608" y="1442170"/>
                  <a:pt x="1440381" y="1432560"/>
                  <a:pt x="1443768" y="1422400"/>
                </a:cubicBezTo>
                <a:cubicBezTo>
                  <a:pt x="1394671" y="1419816"/>
                  <a:pt x="1274753" y="1446425"/>
                  <a:pt x="1220248" y="1391920"/>
                </a:cubicBezTo>
                <a:cubicBezTo>
                  <a:pt x="1211614" y="1383286"/>
                  <a:pt x="1206701" y="1371600"/>
                  <a:pt x="1199928" y="1361440"/>
                </a:cubicBezTo>
                <a:cubicBezTo>
                  <a:pt x="1196541" y="1347893"/>
                  <a:pt x="1192797" y="1334431"/>
                  <a:pt x="1189768" y="1320800"/>
                </a:cubicBezTo>
                <a:cubicBezTo>
                  <a:pt x="1179386" y="1274081"/>
                  <a:pt x="1176535" y="1231788"/>
                  <a:pt x="1149128" y="1188720"/>
                </a:cubicBezTo>
                <a:cubicBezTo>
                  <a:pt x="1140037" y="1174434"/>
                  <a:pt x="1124119" y="1164753"/>
                  <a:pt x="1108488" y="1158240"/>
                </a:cubicBezTo>
                <a:cubicBezTo>
                  <a:pt x="1082709" y="1147499"/>
                  <a:pt x="1027208" y="1137920"/>
                  <a:pt x="1027208" y="1137920"/>
                </a:cubicBezTo>
                <a:cubicBezTo>
                  <a:pt x="1017048" y="1141307"/>
                  <a:pt x="1002953" y="1139365"/>
                  <a:pt x="996728" y="1148080"/>
                </a:cubicBezTo>
                <a:cubicBezTo>
                  <a:pt x="946427" y="1218502"/>
                  <a:pt x="1003180" y="1192428"/>
                  <a:pt x="956088" y="1239520"/>
                </a:cubicBezTo>
                <a:cubicBezTo>
                  <a:pt x="947454" y="1248154"/>
                  <a:pt x="937669" y="1257936"/>
                  <a:pt x="925608" y="1259840"/>
                </a:cubicBezTo>
                <a:cubicBezTo>
                  <a:pt x="871980" y="1268308"/>
                  <a:pt x="817235" y="1266613"/>
                  <a:pt x="763048" y="1270000"/>
                </a:cubicBezTo>
                <a:cubicBezTo>
                  <a:pt x="752888" y="1280160"/>
                  <a:pt x="741766" y="1289442"/>
                  <a:pt x="732568" y="1300480"/>
                </a:cubicBezTo>
                <a:cubicBezTo>
                  <a:pt x="703057" y="1335893"/>
                  <a:pt x="714836" y="1344707"/>
                  <a:pt x="671608" y="1381760"/>
                </a:cubicBezTo>
                <a:cubicBezTo>
                  <a:pt x="663477" y="1388730"/>
                  <a:pt x="651779" y="1390799"/>
                  <a:pt x="641128" y="1391920"/>
                </a:cubicBezTo>
                <a:cubicBezTo>
                  <a:pt x="587134" y="1397604"/>
                  <a:pt x="532755" y="1398693"/>
                  <a:pt x="478568" y="1402080"/>
                </a:cubicBezTo>
                <a:cubicBezTo>
                  <a:pt x="453301" y="1427347"/>
                  <a:pt x="428298" y="1454594"/>
                  <a:pt x="397288" y="1473200"/>
                </a:cubicBezTo>
                <a:cubicBezTo>
                  <a:pt x="381649" y="1482583"/>
                  <a:pt x="363421" y="1486747"/>
                  <a:pt x="346488" y="1493520"/>
                </a:cubicBezTo>
                <a:cubicBezTo>
                  <a:pt x="273926" y="1471193"/>
                  <a:pt x="221088" y="1485401"/>
                  <a:pt x="194088" y="1422400"/>
                </a:cubicBezTo>
                <a:cubicBezTo>
                  <a:pt x="188587" y="1409565"/>
                  <a:pt x="187315" y="1395307"/>
                  <a:pt x="183928" y="1381760"/>
                </a:cubicBezTo>
                <a:cubicBezTo>
                  <a:pt x="187315" y="1364827"/>
                  <a:pt x="190342" y="1347817"/>
                  <a:pt x="194088" y="1330960"/>
                </a:cubicBezTo>
                <a:cubicBezTo>
                  <a:pt x="197117" y="1317329"/>
                  <a:pt x="205119" y="1304256"/>
                  <a:pt x="204248" y="1290320"/>
                </a:cubicBezTo>
                <a:cubicBezTo>
                  <a:pt x="201678" y="1249200"/>
                  <a:pt x="194544" y="1208209"/>
                  <a:pt x="183928" y="1168400"/>
                </a:cubicBezTo>
                <a:cubicBezTo>
                  <a:pt x="177909" y="1145827"/>
                  <a:pt x="133133" y="1109139"/>
                  <a:pt x="122968" y="1097280"/>
                </a:cubicBezTo>
                <a:cubicBezTo>
                  <a:pt x="115021" y="1088009"/>
                  <a:pt x="109745" y="1076736"/>
                  <a:pt x="102648" y="1066800"/>
                </a:cubicBezTo>
                <a:cubicBezTo>
                  <a:pt x="92806" y="1053021"/>
                  <a:pt x="82010" y="1039939"/>
                  <a:pt x="72168" y="1026160"/>
                </a:cubicBezTo>
                <a:cubicBezTo>
                  <a:pt x="65071" y="1016224"/>
                  <a:pt x="59665" y="1005061"/>
                  <a:pt x="51848" y="995680"/>
                </a:cubicBezTo>
                <a:cubicBezTo>
                  <a:pt x="42650" y="984642"/>
                  <a:pt x="31528" y="975360"/>
                  <a:pt x="21368" y="965200"/>
                </a:cubicBezTo>
                <a:cubicBezTo>
                  <a:pt x="-4369" y="887989"/>
                  <a:pt x="-5710" y="913190"/>
                  <a:pt x="11208" y="822960"/>
                </a:cubicBezTo>
                <a:cubicBezTo>
                  <a:pt x="16355" y="795511"/>
                  <a:pt x="19039" y="766659"/>
                  <a:pt x="31528" y="741680"/>
                </a:cubicBezTo>
                <a:cubicBezTo>
                  <a:pt x="36989" y="730758"/>
                  <a:pt x="52072" y="728457"/>
                  <a:pt x="62008" y="721360"/>
                </a:cubicBezTo>
                <a:cubicBezTo>
                  <a:pt x="75787" y="711518"/>
                  <a:pt x="87946" y="699281"/>
                  <a:pt x="102648" y="690880"/>
                </a:cubicBezTo>
                <a:cubicBezTo>
                  <a:pt x="126292" y="677369"/>
                  <a:pt x="188612" y="672794"/>
                  <a:pt x="204248" y="670560"/>
                </a:cubicBezTo>
                <a:cubicBezTo>
                  <a:pt x="276080" y="622672"/>
                  <a:pt x="187153" y="682771"/>
                  <a:pt x="275368" y="619760"/>
                </a:cubicBezTo>
                <a:cubicBezTo>
                  <a:pt x="320788" y="587317"/>
                  <a:pt x="350370" y="579424"/>
                  <a:pt x="387128" y="518160"/>
                </a:cubicBezTo>
                <a:cubicBezTo>
                  <a:pt x="423890" y="456889"/>
                  <a:pt x="401177" y="478314"/>
                  <a:pt x="448088" y="447040"/>
                </a:cubicBezTo>
                <a:cubicBezTo>
                  <a:pt x="458665" y="404732"/>
                  <a:pt x="468780" y="341929"/>
                  <a:pt x="519208" y="325120"/>
                </a:cubicBezTo>
                <a:lnTo>
                  <a:pt x="549688" y="314960"/>
                </a:lnTo>
                <a:cubicBezTo>
                  <a:pt x="568879" y="286174"/>
                  <a:pt x="574831" y="269919"/>
                  <a:pt x="610648" y="254000"/>
                </a:cubicBezTo>
                <a:cubicBezTo>
                  <a:pt x="626428" y="246987"/>
                  <a:pt x="644515" y="247227"/>
                  <a:pt x="661448" y="243840"/>
                </a:cubicBezTo>
                <a:cubicBezTo>
                  <a:pt x="668221" y="233680"/>
                  <a:pt x="673656" y="222486"/>
                  <a:pt x="681768" y="213360"/>
                </a:cubicBezTo>
                <a:cubicBezTo>
                  <a:pt x="724141" y="165690"/>
                  <a:pt x="740454" y="148457"/>
                  <a:pt x="793528" y="121920"/>
                </a:cubicBezTo>
                <a:cubicBezTo>
                  <a:pt x="809840" y="113764"/>
                  <a:pt x="826403" y="104961"/>
                  <a:pt x="844328" y="101600"/>
                </a:cubicBezTo>
                <a:cubicBezTo>
                  <a:pt x="881094" y="94706"/>
                  <a:pt x="918835" y="94827"/>
                  <a:pt x="956088" y="91440"/>
                </a:cubicBezTo>
                <a:cubicBezTo>
                  <a:pt x="966248" y="84667"/>
                  <a:pt x="977934" y="79754"/>
                  <a:pt x="986568" y="71120"/>
                </a:cubicBezTo>
                <a:cubicBezTo>
                  <a:pt x="995202" y="62486"/>
                  <a:pt x="997353" y="48268"/>
                  <a:pt x="1006888" y="40640"/>
                </a:cubicBezTo>
                <a:cubicBezTo>
                  <a:pt x="1015251" y="33950"/>
                  <a:pt x="1027208" y="33867"/>
                  <a:pt x="1037368" y="30480"/>
                </a:cubicBezTo>
                <a:cubicBezTo>
                  <a:pt x="1050389" y="33735"/>
                  <a:pt x="1093912" y="43512"/>
                  <a:pt x="1108488" y="50800"/>
                </a:cubicBezTo>
                <a:cubicBezTo>
                  <a:pt x="1119410" y="56261"/>
                  <a:pt x="1128046" y="65659"/>
                  <a:pt x="1138968" y="71120"/>
                </a:cubicBezTo>
                <a:cubicBezTo>
                  <a:pt x="1148547" y="75909"/>
                  <a:pt x="1181301" y="74507"/>
                  <a:pt x="1199928" y="71120"/>
                </a:cubicBezTo>
                <a:close/>
              </a:path>
            </a:pathLst>
          </a:custGeom>
          <a:solidFill>
            <a:srgbClr val="FEE599"/>
          </a:solidFill>
          <a:ln w="5715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7">
                                            <p:txEl>
                                              <p:pRg st="0" end="0"/>
                                            </p:txEl>
                                          </p:spTgt>
                                        </p:tgtEl>
                                        <p:attrNameLst>
                                          <p:attrName>style.visibility</p:attrName>
                                        </p:attrNameLst>
                                      </p:cBhvr>
                                      <p:to>
                                        <p:strVal val="visible"/>
                                      </p:to>
                                    </p:set>
                                    <p:animEffect transition="in" filter="fade">
                                      <p:cBhvr>
                                        <p:cTn id="7" dur="500"/>
                                        <p:tgtEl>
                                          <p:spTgt spid="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7">
                                            <p:txEl>
                                              <p:pRg st="1" end="1"/>
                                            </p:txEl>
                                          </p:spTgt>
                                        </p:tgtEl>
                                        <p:attrNameLst>
                                          <p:attrName>style.visibility</p:attrName>
                                        </p:attrNameLst>
                                      </p:cBhvr>
                                      <p:to>
                                        <p:strVal val="visible"/>
                                      </p:to>
                                    </p:set>
                                    <p:animEffect transition="in" filter="fade">
                                      <p:cBhvr>
                                        <p:cTn id="12" dur="500"/>
                                        <p:tgtEl>
                                          <p:spTgt spid="1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7">
                                            <p:txEl>
                                              <p:pRg st="2" end="2"/>
                                            </p:txEl>
                                          </p:spTgt>
                                        </p:tgtEl>
                                        <p:attrNameLst>
                                          <p:attrName>style.visibility</p:attrName>
                                        </p:attrNameLst>
                                      </p:cBhvr>
                                      <p:to>
                                        <p:strVal val="visible"/>
                                      </p:to>
                                    </p:set>
                                    <p:animEffect transition="in" filter="fade">
                                      <p:cBhvr>
                                        <p:cTn id="17" dur="500"/>
                                        <p:tgtEl>
                                          <p:spTgt spid="1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7">
                                            <p:txEl>
                                              <p:pRg st="3" end="3"/>
                                            </p:txEl>
                                          </p:spTgt>
                                        </p:tgtEl>
                                        <p:attrNameLst>
                                          <p:attrName>style.visibility</p:attrName>
                                        </p:attrNameLst>
                                      </p:cBhvr>
                                      <p:to>
                                        <p:strVal val="visible"/>
                                      </p:to>
                                    </p:set>
                                    <p:animEffect transition="in" filter="fade">
                                      <p:cBhvr>
                                        <p:cTn id="22" dur="500"/>
                                        <p:tgtEl>
                                          <p:spTgt spid="1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7">
                                            <p:txEl>
                                              <p:pRg st="4" end="4"/>
                                            </p:txEl>
                                          </p:spTgt>
                                        </p:tgtEl>
                                        <p:attrNameLst>
                                          <p:attrName>style.visibility</p:attrName>
                                        </p:attrNameLst>
                                      </p:cBhvr>
                                      <p:to>
                                        <p:strVal val="visible"/>
                                      </p:to>
                                    </p:set>
                                    <p:animEffect transition="in" filter="fade">
                                      <p:cBhvr>
                                        <p:cTn id="27" dur="500"/>
                                        <p:tgtEl>
                                          <p:spTgt spid="1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8"/>
                                        </p:tgtEl>
                                        <p:attrNameLst>
                                          <p:attrName>style.visibility</p:attrName>
                                        </p:attrNameLst>
                                      </p:cBhvr>
                                      <p:to>
                                        <p:strVal val="visible"/>
                                      </p:to>
                                    </p:set>
                                    <p:animEffect transition="in" filter="fade">
                                      <p:cBhvr>
                                        <p:cTn id="32" dur="5000"/>
                                        <p:tgtEl>
                                          <p:spTgt spid="18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0"/>
                                        </p:tgtEl>
                                        <p:attrNameLst>
                                          <p:attrName>style.visibility</p:attrName>
                                        </p:attrNameLst>
                                      </p:cBhvr>
                                      <p:to>
                                        <p:strVal val="visible"/>
                                      </p:to>
                                    </p:set>
                                    <p:animEffect transition="in" filter="fade">
                                      <p:cBhvr>
                                        <p:cTn id="37"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9"/>
          <p:cNvSpPr txBox="1">
            <a:spLocks noGrp="1"/>
          </p:cNvSpPr>
          <p:nvPr>
            <p:ph type="title"/>
          </p:nvPr>
        </p:nvSpPr>
        <p:spPr>
          <a:xfrm>
            <a:off x="723900" y="252005"/>
            <a:ext cx="3652520" cy="1331595"/>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6600"/>
              <a:buFont typeface="Great Vibes"/>
              <a:buNone/>
            </a:pPr>
            <a:r>
              <a:rPr lang="en-US" sz="6600" b="1">
                <a:solidFill>
                  <a:srgbClr val="FF0000"/>
                </a:solidFill>
                <a:latin typeface="Great Vibes"/>
                <a:ea typeface="Great Vibes"/>
                <a:cs typeface="Great Vibes"/>
                <a:sym typeface="Great Vibes"/>
              </a:rPr>
              <a:t>Em có biết?</a:t>
            </a:r>
            <a:endParaRPr/>
          </a:p>
        </p:txBody>
      </p:sp>
      <p:sp>
        <p:nvSpPr>
          <p:cNvPr id="196" name="Google Shape;196;p9"/>
          <p:cNvSpPr/>
          <p:nvPr/>
        </p:nvSpPr>
        <p:spPr>
          <a:xfrm>
            <a:off x="0" y="0"/>
            <a:ext cx="12192000" cy="6858000"/>
          </a:xfrm>
          <a:prstGeom prst="rect">
            <a:avLst/>
          </a:prstGeom>
          <a:noFill/>
          <a:ln w="2286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197" name="Google Shape;197;p9" descr="Lục địa 'mất tích' thứ 8 của Trái Đất lớn đến đâu? - Công nghệ"/>
          <p:cNvPicPr preferRelativeResize="0"/>
          <p:nvPr/>
        </p:nvPicPr>
        <p:blipFill rotWithShape="1">
          <a:blip r:embed="rId3">
            <a:alphaModFix/>
          </a:blip>
          <a:srcRect/>
          <a:stretch/>
        </p:blipFill>
        <p:spPr>
          <a:xfrm>
            <a:off x="4987290" y="350409"/>
            <a:ext cx="6941820" cy="3828519"/>
          </a:xfrm>
          <a:prstGeom prst="rect">
            <a:avLst/>
          </a:prstGeom>
          <a:noFill/>
          <a:ln>
            <a:noFill/>
          </a:ln>
          <a:effectLst>
            <a:outerShdw blurRad="292100" dist="139700" dir="2700000" algn="tl" rotWithShape="0">
              <a:srgbClr val="333333">
                <a:alpha val="64705"/>
              </a:srgbClr>
            </a:outerShdw>
          </a:effectLst>
        </p:spPr>
      </p:pic>
      <p:sp>
        <p:nvSpPr>
          <p:cNvPr id="198" name="Google Shape;198;p9"/>
          <p:cNvSpPr txBox="1"/>
          <p:nvPr/>
        </p:nvSpPr>
        <p:spPr>
          <a:xfrm>
            <a:off x="262890" y="1583600"/>
            <a:ext cx="4574540" cy="4694619"/>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2800" b="0" i="0" u="none" strike="noStrike" cap="none">
                <a:solidFill>
                  <a:srgbClr val="000000"/>
                </a:solidFill>
                <a:latin typeface="Poppins"/>
                <a:ea typeface="Poppins"/>
                <a:cs typeface="Poppins"/>
                <a:sym typeface="Poppins"/>
              </a:rPr>
              <a:t>Vào năm 2017, giới khoa học đã khám phá thêm một lục địa thứ 8 của Trái Đất, gọi là Zealandia. Đây là lục địa nằm phía dưới quốc gia New Zealand hiện tại, sát châu Úc và được cho là đã chìm xuống dưới biển cách đây 75 triệu năm.</a:t>
            </a:r>
            <a:endParaRPr sz="2800" b="0" i="0" u="none" strike="noStrike" cap="none">
              <a:solidFill>
                <a:schemeClr val="dk1"/>
              </a:solidFill>
              <a:latin typeface="Poppins"/>
              <a:ea typeface="Poppins"/>
              <a:cs typeface="Poppins"/>
              <a:sym typeface="Poppins"/>
            </a:endParaRPr>
          </a:p>
        </p:txBody>
      </p:sp>
      <p:sp>
        <p:nvSpPr>
          <p:cNvPr id="199" name="Google Shape;199;p9"/>
          <p:cNvSpPr txBox="1"/>
          <p:nvPr/>
        </p:nvSpPr>
        <p:spPr>
          <a:xfrm>
            <a:off x="4987290" y="4318134"/>
            <a:ext cx="6941820" cy="224676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800" b="0" i="0" u="none" strike="noStrike" cap="none">
                <a:solidFill>
                  <a:srgbClr val="0070C0"/>
                </a:solidFill>
                <a:latin typeface="Arial"/>
                <a:ea typeface="Arial"/>
                <a:cs typeface="Arial"/>
                <a:sym typeface="Arial"/>
              </a:rPr>
              <a:t>Zealandia hội tụ đủ 4 đặc điểm của một lục địa: có độ cao cao hơn và độ đặc lớn hơn so với lớp vỏ đại dương, có sự hiện diện của 3 loại đá (đá núi lửa, đá biến chất và trầm tích), có diện tích lớn hơn 1 triệu dặm vuông và có giới hạn rõ ràng.</a:t>
            </a:r>
            <a:endParaRPr sz="2800" b="0" i="0" u="none" strike="noStrike" cap="none">
              <a:solidFill>
                <a:srgbClr val="0070C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500"/>
                                        <p:tgtEl>
                                          <p:spTgt spid="197"/>
                                        </p:tgtEl>
                                      </p:cBhvr>
                                    </p:animEffect>
                                  </p:childTnLst>
                                </p:cTn>
                              </p:par>
                              <p:par>
                                <p:cTn id="8" presetID="10" presetClass="entr" presetSubtype="0" fill="hold" nodeType="withEffect">
                                  <p:stCondLst>
                                    <p:cond delay="0"/>
                                  </p:stCondLst>
                                  <p:childTnLst>
                                    <p:set>
                                      <p:cBhvr>
                                        <p:cTn id="9" dur="1" fill="hold">
                                          <p:stCondLst>
                                            <p:cond delay="0"/>
                                          </p:stCondLst>
                                        </p:cTn>
                                        <p:tgtEl>
                                          <p:spTgt spid="195"/>
                                        </p:tgtEl>
                                        <p:attrNameLst>
                                          <p:attrName>style.visibility</p:attrName>
                                        </p:attrNameLst>
                                      </p:cBhvr>
                                      <p:to>
                                        <p:strVal val="visible"/>
                                      </p:to>
                                    </p:set>
                                    <p:animEffect transition="in" filter="fade">
                                      <p:cBhvr>
                                        <p:cTn id="10" dur="500"/>
                                        <p:tgtEl>
                                          <p:spTgt spid="19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8"/>
                                        </p:tgtEl>
                                        <p:attrNameLst>
                                          <p:attrName>style.visibility</p:attrName>
                                        </p:attrNameLst>
                                      </p:cBhvr>
                                      <p:to>
                                        <p:strVal val="visible"/>
                                      </p:to>
                                    </p:set>
                                    <p:animEffect transition="in" filter="fade">
                                      <p:cBhvr>
                                        <p:cTn id="15" dur="500"/>
                                        <p:tgtEl>
                                          <p:spTgt spid="19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9"/>
                                        </p:tgtEl>
                                        <p:attrNameLst>
                                          <p:attrName>style.visibility</p:attrName>
                                        </p:attrNameLst>
                                      </p:cBhvr>
                                      <p:to>
                                        <p:strVal val="visible"/>
                                      </p:to>
                                    </p:set>
                                    <p:animEffect transition="in" filter="fade">
                                      <p:cBhvr>
                                        <p:cTn id="20"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1737</Words>
  <Application>Microsoft Office PowerPoint</Application>
  <PresentationFormat>Widescreen</PresentationFormat>
  <Paragraphs>243</Paragraphs>
  <Slides>31</Slides>
  <Notes>31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Calibri</vt:lpstr>
      <vt:lpstr>Noto Sans Symbols</vt:lpstr>
      <vt:lpstr>Great Vibes</vt:lpstr>
      <vt:lpstr>Poppins</vt:lpstr>
      <vt:lpstr>Office Theme</vt:lpstr>
      <vt:lpstr>Office Theme</vt:lpstr>
      <vt:lpstr>Chào mừng các em cùng đến với chuyến</vt:lpstr>
      <vt:lpstr>NHÀ SINH VẬT  TÍ HON</vt:lpstr>
      <vt:lpstr>PowerPoint Presentation</vt:lpstr>
      <vt:lpstr>PowerPoint Presentation</vt:lpstr>
      <vt:lpstr>PowerPoint Presentation</vt:lpstr>
      <vt:lpstr>PowerPoint Presentation</vt:lpstr>
      <vt:lpstr>PowerPoint Presentation</vt:lpstr>
      <vt:lpstr>PowerPoint Presentation</vt:lpstr>
      <vt:lpstr>Em có biết?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Cây keo hoa vàng  –  Loại cây rất phổ biến ở nước Úc</vt:lpstr>
      <vt:lpstr>PowerPoint Presentation</vt:lpstr>
      <vt:lpstr>Hoang mạc Australia</vt:lpstr>
      <vt:lpstr>PowerPoint Presentation</vt:lpstr>
      <vt:lpstr>AI NHANH HƠN</vt:lpstr>
      <vt:lpstr>PowerPoint Presentation</vt:lpstr>
      <vt:lpstr>PowerPoint Presentation</vt:lpstr>
      <vt:lpstr>GHÉP NỐI SIÊU ĐẲNG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cùng đến với chuyến</dc:title>
  <dc:creator>Nguyễn Chí Tuấn</dc:creator>
  <cp:lastModifiedBy>Admin</cp:lastModifiedBy>
  <cp:revision>1</cp:revision>
  <dcterms:created xsi:type="dcterms:W3CDTF">2022-08-21T22:16:16Z</dcterms:created>
  <dcterms:modified xsi:type="dcterms:W3CDTF">2023-08-17T14:10:23Z</dcterms:modified>
</cp:coreProperties>
</file>