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8"/>
  </p:notesMasterIdLst>
  <p:sldIdLst>
    <p:sldId id="256" r:id="rId3"/>
    <p:sldId id="257" r:id="rId4"/>
    <p:sldId id="258" r:id="rId5"/>
    <p:sldId id="259" r:id="rId6"/>
    <p:sldId id="260" r:id="rId7"/>
    <p:sldId id="262" r:id="rId8"/>
    <p:sldId id="263" r:id="rId9"/>
    <p:sldId id="309" r:id="rId10"/>
    <p:sldId id="310" r:id="rId11"/>
    <p:sldId id="311" r:id="rId12"/>
    <p:sldId id="267" r:id="rId13"/>
    <p:sldId id="312" r:id="rId14"/>
    <p:sldId id="276" r:id="rId15"/>
    <p:sldId id="272" r:id="rId16"/>
    <p:sldId id="316" r:id="rId17"/>
    <p:sldId id="315" r:id="rId18"/>
    <p:sldId id="317" r:id="rId19"/>
    <p:sldId id="313" r:id="rId20"/>
    <p:sldId id="314" r:id="rId21"/>
    <p:sldId id="321" r:id="rId22"/>
    <p:sldId id="282" r:id="rId23"/>
    <p:sldId id="280" r:id="rId24"/>
    <p:sldId id="318" r:id="rId25"/>
    <p:sldId id="319" r:id="rId26"/>
    <p:sldId id="32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2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5"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Có </a:t>
            </a:r>
            <a:r>
              <a:rPr lang="vi-VN" sz="2400" dirty="0"/>
              <a:t>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smtClean="0"/>
              <a:t>Chế </a:t>
            </a:r>
            <a:r>
              <a:rPr lang="vi-VN" dirty="0"/>
              <a:t>độ xã hội ở Ấn Độ cổ đại</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dirty="0" smtClean="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dirty="0" smtClean="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smtClean="0">
                  <a:solidFill>
                    <a:srgbClr val="FFFFFF"/>
                  </a:solidFill>
                  <a:latin typeface="Roboto"/>
                  <a:ea typeface="Roboto"/>
                  <a:cs typeface="Roboto"/>
                  <a:sym typeface="Roboto"/>
                </a:rPr>
                <a:t>Vai</a:t>
              </a:r>
              <a:r>
                <a:rPr lang="en-US" sz="1300" b="1" dirty="0" smtClean="0">
                  <a:solidFill>
                    <a:srgbClr val="FFFFFF"/>
                  </a:solidFill>
                  <a:latin typeface="Roboto"/>
                  <a:ea typeface="Roboto"/>
                  <a:cs typeface="Roboto"/>
                  <a:sym typeface="Roboto"/>
                </a:rPr>
                <a:t>-</a:t>
              </a:r>
              <a:r>
                <a:rPr lang="en-US" sz="1300" b="1" dirty="0" err="1" smtClean="0">
                  <a:solidFill>
                    <a:srgbClr val="FFFFFF"/>
                  </a:solidFill>
                  <a:latin typeface="Roboto"/>
                  <a:ea typeface="Roboto"/>
                  <a:cs typeface="Roboto"/>
                  <a:sym typeface="Roboto"/>
                </a:rPr>
                <a:t>si</a:t>
              </a:r>
              <a:r>
                <a:rPr lang="en-US" sz="1300" b="1" dirty="0" smtClean="0">
                  <a:solidFill>
                    <a:srgbClr val="FFFFFF"/>
                  </a:solidFill>
                  <a:latin typeface="Roboto"/>
                  <a:ea typeface="Roboto"/>
                  <a:cs typeface="Roboto"/>
                  <a:sym typeface="Roboto"/>
                </a:rPr>
                <a:t>-a</a:t>
              </a:r>
            </a:p>
            <a:p>
              <a:pPr algn="ctr">
                <a:buSzPts val="1100"/>
              </a:pPr>
              <a:r>
                <a:rPr lang="en-US" sz="1300" dirty="0" smtClean="0">
                  <a:solidFill>
                    <a:srgbClr val="FFFFFF"/>
                  </a:solidFill>
                  <a:latin typeface="Roboto"/>
                  <a:ea typeface="Roboto"/>
                  <a:cs typeface="Roboto"/>
                  <a:sym typeface="Roboto"/>
                </a:rPr>
                <a:t>(</a:t>
              </a:r>
              <a:r>
                <a:rPr lang="en-US" sz="1300" dirty="0" err="1" smtClean="0">
                  <a:solidFill>
                    <a:srgbClr val="FFFFFF"/>
                  </a:solidFill>
                  <a:latin typeface="Roboto"/>
                  <a:ea typeface="Roboto"/>
                  <a:cs typeface="Roboto"/>
                  <a:sym typeface="Roboto"/>
                </a:rPr>
                <a:t>Nông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dân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thương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nhân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thợ</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thủ</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công</a:t>
              </a:r>
              <a:r>
                <a:rPr lang="en-US" sz="1300" dirty="0" smtClean="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dirty="0" smtClean="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smtClean="0"/>
              <a:t>lịch</a:t>
            </a:r>
            <a:r>
              <a:rPr lang="en-US" dirty="0" smtClean="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smtClean="0"/>
              <a:t>C</a:t>
            </a:r>
            <a:r>
              <a:rPr lang="vi-VN" dirty="0" smtClean="0"/>
              <a:t>ột </a:t>
            </a:r>
            <a:r>
              <a:rPr lang="vi-VN" dirty="0"/>
              <a:t>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NỘI DUNG CHÍNH</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600" dirty="0" smtClean="0"/>
              <a:t>1. </a:t>
            </a:r>
            <a:r>
              <a:rPr lang="en-US" sz="3600" dirty="0" err="1" smtClean="0"/>
              <a:t>Điều</a:t>
            </a:r>
            <a:r>
              <a:rPr lang="en-US" sz="3600" dirty="0" smtClean="0"/>
              <a:t> </a:t>
            </a:r>
            <a:r>
              <a:rPr lang="en-US" sz="3600" dirty="0" err="1"/>
              <a:t>kiện</a:t>
            </a:r>
            <a:r>
              <a:rPr lang="en-US" sz="3600" dirty="0"/>
              <a:t> </a:t>
            </a:r>
            <a:r>
              <a:rPr lang="en-US" sz="3600" dirty="0" err="1"/>
              <a:t>tự</a:t>
            </a:r>
            <a:r>
              <a:rPr lang="en-US" sz="3600" dirty="0"/>
              <a:t> </a:t>
            </a:r>
            <a:r>
              <a:rPr lang="en-US" sz="3600" dirty="0" err="1"/>
              <a:t>nhiên</a:t>
            </a:r>
            <a:endParaRPr lang="en-US" sz="3600" dirty="0"/>
          </a:p>
          <a:p>
            <a:pPr marL="0" lvl="0" indent="0" algn="just">
              <a:buClr>
                <a:schemeClr val="dk1"/>
              </a:buClr>
              <a:buSzPts val="1100"/>
              <a:buNone/>
            </a:pPr>
            <a:r>
              <a:rPr lang="vi-VN" sz="3600" dirty="0"/>
              <a:t>2. Chế độ xã hội ở Ấn Độ cổ </a:t>
            </a:r>
            <a:r>
              <a:rPr lang="vi-VN" sz="3600" dirty="0" smtClean="0"/>
              <a:t>đại</a:t>
            </a:r>
            <a:endParaRPr lang="en-US" sz="3600" dirty="0" smtClean="0"/>
          </a:p>
          <a:p>
            <a:pPr marL="0" lvl="0" indent="0" algn="just">
              <a:buClr>
                <a:schemeClr val="dk1"/>
              </a:buClr>
              <a:buSzPts val="1100"/>
              <a:buNone/>
            </a:pPr>
            <a:r>
              <a:rPr lang="vi-VN" sz="3600" dirty="0"/>
              <a:t>3. Những thành tựu văn hoá tiêu biểu</a:t>
            </a:r>
            <a:endParaRP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5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838069"/>
            <a:ext cx="6283500" cy="2847244"/>
          </a:xfrm>
          <a:prstGeom prst="rect">
            <a:avLst/>
          </a:prstGeom>
        </p:spPr>
        <p:txBody>
          <a:bodyPr spcFirstLastPara="1" wrap="square" lIns="91425" tIns="91425" rIns="91425" bIns="91425" anchor="b" anchorCtr="0">
            <a:noAutofit/>
          </a:bodyPr>
          <a:lstStyle/>
          <a:p>
            <a:pPr lvl="0"/>
            <a:r>
              <a:rPr lang="vi-VN" sz="4000" dirty="0" smtClean="0"/>
              <a:t>Thành tựu văn hóa nào của người Ấn Độ cổ đại vẫn được sử dụng hoặc bảo tồn đến ngày nay</a:t>
            </a:r>
            <a:r>
              <a:rPr lang="en-US" sz="4000" dirty="0" smtClean="0"/>
              <a:t>?</a:t>
            </a:r>
            <a:endParaRPr sz="40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71550"/>
            <a:ext cx="6283500" cy="3530400"/>
          </a:xfrm>
        </p:spPr>
        <p:txBody>
          <a:bodyPr/>
          <a:lstStyle/>
          <a:p>
            <a:r>
              <a:rPr lang="en-US" sz="5500" dirty="0" smtClean="0"/>
              <a:t>CÁM ƠN SỰ THEO DÕI CỦA QUÝ THẦY, CÔ VÀ CÁC EM!</a:t>
            </a:r>
            <a:endParaRPr lang="en-US" sz="5500" dirty="0"/>
          </a:p>
        </p:txBody>
      </p:sp>
    </p:spTree>
    <p:extLst>
      <p:ext uri="{BB962C8B-B14F-4D97-AF65-F5344CB8AC3E}">
        <p14:creationId xmlns:p14="http://schemas.microsoft.com/office/powerpoint/2010/main" val="415097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209800" y="1495350"/>
            <a:ext cx="4953000" cy="739500"/>
          </a:xfrm>
          <a:prstGeom prst="rect">
            <a:avLst/>
          </a:prstGeom>
        </p:spPr>
        <p:txBody>
          <a:bodyPr spcFirstLastPara="1" wrap="square" lIns="91425" tIns="91425" rIns="91425" bIns="91425" anchor="b" anchorCtr="0">
            <a:noAutofit/>
          </a:bodyPr>
          <a:lstStyle/>
          <a:p>
            <a:pPr lvl="0"/>
            <a:r>
              <a:rPr lang="en-US" dirty="0"/>
              <a:t>XÁC ĐỊNH VẤN ĐỀ</a:t>
            </a:r>
            <a:endParaRPr dirty="0"/>
          </a:p>
        </p:txBody>
      </p:sp>
      <p:sp>
        <p:nvSpPr>
          <p:cNvPr id="327" name="Google Shape;327;p30"/>
          <p:cNvSpPr txBox="1">
            <a:spLocks noGrp="1"/>
          </p:cNvSpPr>
          <p:nvPr>
            <p:ph type="subTitle" idx="1"/>
          </p:nvPr>
        </p:nvSpPr>
        <p:spPr>
          <a:xfrm>
            <a:off x="2549400" y="2234850"/>
            <a:ext cx="4045200" cy="604500"/>
          </a:xfrm>
          <a:prstGeom prst="rect">
            <a:avLst/>
          </a:prstGeom>
        </p:spPr>
        <p:txBody>
          <a:bodyPr spcFirstLastPara="1" wrap="square" lIns="91425" tIns="91425" rIns="91425" bIns="91425" anchor="t" anchorCtr="0">
            <a:noAutofit/>
          </a:bodyPr>
          <a:lstStyle/>
          <a:p>
            <a:pPr marL="0" lvl="0" indent="0">
              <a:buSzPts val="1100"/>
            </a:pPr>
            <a:r>
              <a:rPr lang="vi-VN" dirty="0"/>
              <a:t>Em có biết vì sao lễ hội tôn giáo này thu hút đông đảo người dân Ấn Độ tham gia? </a:t>
            </a:r>
            <a:endParaRPr dirty="0"/>
          </a:p>
        </p:txBody>
      </p:sp>
      <p:grpSp>
        <p:nvGrpSpPr>
          <p:cNvPr id="328" name="Google Shape;328;p30"/>
          <p:cNvGrpSpPr/>
          <p:nvPr/>
        </p:nvGrpSpPr>
        <p:grpSpPr>
          <a:xfrm rot="3011804">
            <a:off x="5365218" y="259327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830618" y="259327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Gioi Thieu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smtClean="0"/>
              <a:t>Vị </a:t>
            </a:r>
            <a:r>
              <a:rPr lang="vi-VN" dirty="0"/>
              <a:t>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Là </a:t>
            </a:r>
            <a:r>
              <a:rPr lang="vi-VN" sz="2400" dirty="0"/>
              <a:t>bán đảo Nam Á, nằm trên trục đường biển từ tây sang Đông</a:t>
            </a:r>
            <a:r>
              <a:rPr lang="vi-VN" sz="2400" dirty="0" smtClean="0"/>
              <a:t>.</a:t>
            </a:r>
            <a:endParaRPr lang="vi-VN"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smtClean="0"/>
              <a:t>+ </a:t>
            </a:r>
            <a:r>
              <a:rPr lang="vi-VN" sz="2000" dirty="0"/>
              <a:t>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r>
              <a:rPr lang="vi-VN" sz="2000" dirty="0" smtClean="0"/>
              <a:t>.</a:t>
            </a:r>
            <a:endParaRPr lang="vi-V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smtClean="0"/>
              <a:t>-+ </a:t>
            </a:r>
            <a:r>
              <a:rPr lang="vi-VN" dirty="0"/>
              <a:t>Đại bộ phận có khí hậu nhiệt đới gió mùa.</a:t>
            </a:r>
          </a:p>
          <a:p>
            <a:pPr marL="0" lvl="0" indent="0"/>
            <a:r>
              <a:rPr lang="vi-VN" dirty="0"/>
              <a:t>+ Khí hậu phân hóa theo độ cao, ảnh hưởng bởi địa hình</a:t>
            </a:r>
            <a:r>
              <a:rPr lang="vi-VN" dirty="0" smtClean="0"/>
              <a:t>.</a:t>
            </a:r>
            <a:endParaRPr lang="vi-V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440</Words>
  <PresentationFormat>On-screen Show (16:9)</PresentationFormat>
  <Paragraphs>69</Paragraphs>
  <Slides>25</Slides>
  <Notes>19</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Lección de Historia de España by Slidesgo</vt:lpstr>
      <vt:lpstr>Pyramid Infographics by Slidesgo</vt:lpstr>
      <vt:lpstr>ẤN ĐỘ CỔ ĐẠI</vt:lpstr>
      <vt:lpstr>NỘI DUNG CHÍNH</vt:lpstr>
      <vt:lpstr>XÁC ĐỊNH VẤN ĐỀ</vt:lpstr>
      <vt:lpstr>PowerPoint Presentation</vt:lpstr>
      <vt:lpstr>Gioi Thieu</vt:lpstr>
      <vt:lpstr>Điều kiện tự nhiên</vt:lpstr>
      <vt:lpstr>Vị trí địa lí: </vt:lpstr>
      <vt:lpstr>- Địa hình:</vt:lpstr>
      <vt:lpstr>Khí hậu:</vt:lpstr>
      <vt:lpstr>-Sông ngòi: </vt:lpstr>
      <vt:lpstr>Chế độ xã hội ở Ấn Độ cổ đại</vt:lpstr>
      <vt:lpstr>Sơ đồ các đẳng cấp trong xã hội Ấn Độ cổ đại</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Thành tựu văn hóa nào của người Ấn Độ cổ đại vẫn được sử dụng hoặc bảo tồn đến ngày nay?</vt:lpstr>
      <vt:lpstr>CÁM ƠN SỰ THEO DÕI CỦA QUÝ THẦY, CÔ VÀ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2021-07-28T03:07:08Z</dcterms:modified>
</cp:coreProperties>
</file>