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1" r:id="rId2"/>
    <p:sldId id="256" r:id="rId3"/>
    <p:sldId id="302" r:id="rId4"/>
    <p:sldId id="279" r:id="rId5"/>
    <p:sldId id="361" r:id="rId6"/>
    <p:sldId id="360" r:id="rId7"/>
    <p:sldId id="362" r:id="rId8"/>
    <p:sldId id="391" r:id="rId9"/>
    <p:sldId id="392" r:id="rId10"/>
    <p:sldId id="393" r:id="rId11"/>
    <p:sldId id="394" r:id="rId12"/>
    <p:sldId id="441" r:id="rId13"/>
    <p:sldId id="399" r:id="rId14"/>
    <p:sldId id="440" r:id="rId15"/>
    <p:sldId id="397" r:id="rId16"/>
    <p:sldId id="423" r:id="rId17"/>
    <p:sldId id="428" r:id="rId18"/>
    <p:sldId id="327" r:id="rId19"/>
    <p:sldId id="313" r:id="rId20"/>
    <p:sldId id="430" r:id="rId21"/>
    <p:sldId id="431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24FF1F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1074"/>
      </p:cViewPr>
      <p:guideLst>
        <p:guide orient="horz" pos="2024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11" Type="http://schemas.openxmlformats.org/officeDocument/2006/relationships/image" Target="../media/image11.png"/><Relationship Id="rId5" Type="http://schemas.openxmlformats.org/officeDocument/2006/relationships/image" Target="../media/image2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2" name="Picture 1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715" y="8101965"/>
            <a:ext cx="1392555" cy="1392555"/>
          </a:xfrm>
          <a:prstGeom prst="rect">
            <a:avLst/>
          </a:prstGeom>
        </p:spPr>
      </p:pic>
      <p:pic>
        <p:nvPicPr>
          <p:cNvPr id="4" name="Picture 3" descr="buildings"/>
          <p:cNvPicPr>
            <a:picLocks noChangeAspect="1"/>
          </p:cNvPicPr>
          <p:nvPr/>
        </p:nvPicPr>
        <p:blipFill>
          <a:blip r:embed="rId4"/>
          <a:srcRect l="75563" t="22757" r="-552" b="442"/>
          <a:stretch>
            <a:fillRect/>
          </a:stretch>
        </p:blipFill>
        <p:spPr>
          <a:xfrm>
            <a:off x="4636135" y="8411845"/>
            <a:ext cx="347980" cy="1069975"/>
          </a:xfrm>
          <a:prstGeom prst="rect">
            <a:avLst/>
          </a:prstGeom>
        </p:spPr>
      </p:pic>
      <p:pic>
        <p:nvPicPr>
          <p:cNvPr id="5" name="Picture 4" descr="buildings"/>
          <p:cNvPicPr>
            <a:picLocks noChangeAspect="1"/>
          </p:cNvPicPr>
          <p:nvPr/>
        </p:nvPicPr>
        <p:blipFill>
          <a:blip r:embed="rId4"/>
          <a:srcRect l="75563" t="22757" r="-552" b="442"/>
          <a:stretch>
            <a:fillRect/>
          </a:stretch>
        </p:blipFill>
        <p:spPr>
          <a:xfrm>
            <a:off x="8086725" y="8424545"/>
            <a:ext cx="347980" cy="1069975"/>
          </a:xfrm>
          <a:prstGeom prst="rect">
            <a:avLst/>
          </a:prstGeom>
        </p:spPr>
      </p:pic>
      <p:pic>
        <p:nvPicPr>
          <p:cNvPr id="6" name="Picture 5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8721725" y="8424545"/>
            <a:ext cx="335280" cy="1069975"/>
          </a:xfrm>
          <a:prstGeom prst="rect">
            <a:avLst/>
          </a:prstGeom>
        </p:spPr>
      </p:pic>
      <p:pic>
        <p:nvPicPr>
          <p:cNvPr id="7" name="Picture 6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3943350" y="8411845"/>
            <a:ext cx="335280" cy="1069975"/>
          </a:xfrm>
          <a:prstGeom prst="rect">
            <a:avLst/>
          </a:prstGeom>
        </p:spPr>
      </p:pic>
      <p:pic>
        <p:nvPicPr>
          <p:cNvPr id="8" name="Picture 7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3387725" y="8424545"/>
            <a:ext cx="335280" cy="1069975"/>
          </a:xfrm>
          <a:prstGeom prst="rect">
            <a:avLst/>
          </a:prstGeom>
        </p:spPr>
      </p:pic>
      <p:pic>
        <p:nvPicPr>
          <p:cNvPr id="9" name="Picture 8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15" y="8101965"/>
            <a:ext cx="1392555" cy="1392555"/>
          </a:xfrm>
          <a:prstGeom prst="rect">
            <a:avLst/>
          </a:prstGeom>
        </p:spPr>
      </p:pic>
      <p:pic>
        <p:nvPicPr>
          <p:cNvPr id="10" name="Picture 9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930" y="8089265"/>
            <a:ext cx="1392555" cy="1392555"/>
          </a:xfrm>
          <a:prstGeom prst="rect">
            <a:avLst/>
          </a:prstGeom>
        </p:spPr>
      </p:pic>
      <p:pic>
        <p:nvPicPr>
          <p:cNvPr id="11" name="Picture 10" descr="buildings"/>
          <p:cNvPicPr>
            <a:picLocks noChangeAspect="1"/>
          </p:cNvPicPr>
          <p:nvPr/>
        </p:nvPicPr>
        <p:blipFill>
          <a:blip r:embed="rId4"/>
          <a:srcRect l="-1768" t="33805" r="77309" b="-1326"/>
          <a:stretch>
            <a:fillRect/>
          </a:stretch>
        </p:blipFill>
        <p:spPr>
          <a:xfrm>
            <a:off x="11949430" y="8541385"/>
            <a:ext cx="340360" cy="94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597" y="147260"/>
            <a:ext cx="9058275" cy="65444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5491" y="5114924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wish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/wɪʃ/</a:t>
            </a:r>
          </a:p>
        </p:txBody>
      </p:sp>
      <p:pic>
        <p:nvPicPr>
          <p:cNvPr id="2" name="ukwinni0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6625" y="497205"/>
            <a:ext cx="1229995" cy="122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-1424748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5" y="0"/>
            <a:ext cx="8887460" cy="685863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8925" y="514984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fun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/fʌn/</a:t>
            </a:r>
          </a:p>
        </p:txBody>
      </p:sp>
      <p:pic>
        <p:nvPicPr>
          <p:cNvPr id="3" name="ukfumes0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8090" y="441325"/>
            <a:ext cx="1111250" cy="111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595" y="507683"/>
            <a:ext cx="9009331" cy="59734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8925" y="514984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8061" y="5158736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59135" y="5158735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86936" y="5790246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special food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speʃl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fuːd</a:t>
            </a:r>
            <a:r>
              <a:rPr lang="en-US" sz="4000" b="1" dirty="0">
                <a:solidFill>
                  <a:sysClr val="windowText" lastClr="000000"/>
                </a:solidFill>
              </a:rPr>
              <a:t>/</a:t>
            </a:r>
          </a:p>
        </p:txBody>
      </p:sp>
      <p:pic>
        <p:nvPicPr>
          <p:cNvPr id="2" name="mp3-output-ttsfree(dot)com (5)">
            <a:hlinkClick r:id="" action="ppaction://media"/>
            <a:extLst>
              <a:ext uri="{FF2B5EF4-FFF2-40B4-BE49-F238E27FC236}">
                <a16:creationId xmlns:a16="http://schemas.microsoft.com/office/drawing/2014/main" id="{8D2FF64F-9DF5-4D22-0583-CBC0204A5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5416" y="728345"/>
            <a:ext cx="761364" cy="7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0" y="1203641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8539" y="1289510"/>
            <a:ext cx="1026866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67" y="3190234"/>
            <a:ext cx="2791860" cy="2243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39" y="3279154"/>
            <a:ext cx="2956075" cy="2078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74" y="3219782"/>
            <a:ext cx="3203209" cy="2138045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1660250" y="5743426"/>
            <a:ext cx="1493887" cy="583565"/>
            <a:chOff x="1685581" y="5618602"/>
            <a:chExt cx="1493887" cy="5835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129103" y="5662629"/>
            <a:ext cx="1493887" cy="583565"/>
            <a:chOff x="1685581" y="5618602"/>
            <a:chExt cx="1493887" cy="5835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8837155" y="5726946"/>
            <a:ext cx="1493887" cy="583565"/>
            <a:chOff x="1685581" y="5618602"/>
            <a:chExt cx="1493887" cy="5835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33267" y="2260572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65361" y="2337143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94711" y="2354205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5130" y="2310030"/>
            <a:ext cx="181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89772" y="2277082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75797" y="2284702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0250" y="5679923"/>
            <a:ext cx="2124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fireworks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26342" y="5586428"/>
            <a:ext cx="25666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special food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87398" y="5663445"/>
            <a:ext cx="11398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65" grpId="0"/>
      <p:bldP spid="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4" y="111306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0695" y="1192530"/>
            <a:ext cx="11729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"/>
          <a:stretch/>
        </p:blipFill>
        <p:spPr>
          <a:xfrm flipH="1">
            <a:off x="2064169" y="2606834"/>
            <a:ext cx="3620678" cy="239692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30" y="3041500"/>
            <a:ext cx="3185018" cy="2115421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3241491" y="5207975"/>
            <a:ext cx="1493887" cy="583565"/>
            <a:chOff x="1685581" y="5618602"/>
            <a:chExt cx="1493887" cy="5835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7139573" y="5207975"/>
            <a:ext cx="1493887" cy="583565"/>
            <a:chOff x="1685581" y="5618602"/>
            <a:chExt cx="1493887" cy="5835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04925" y="1827530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37019" y="1904101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6369" y="1921163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88435" y="1877060"/>
            <a:ext cx="1865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61430" y="1844040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47455" y="1851660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14855" y="5105869"/>
            <a:ext cx="13455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wish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48050" y="5105868"/>
            <a:ext cx="20618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furniture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4" y="106362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9912" y="1124713"/>
            <a:ext cx="79010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10" name="Table 9"/>
          <p:cNvGraphicFramePr/>
          <p:nvPr>
            <p:extLst>
              <p:ext uri="{D42A27DB-BD31-4B8C-83A1-F6EECF244321}">
                <p14:modId xmlns:p14="http://schemas.microsoft.com/office/powerpoint/2010/main" val="1565284276"/>
              </p:ext>
            </p:extLst>
          </p:nvPr>
        </p:nvGraphicFramePr>
        <p:xfrm>
          <a:off x="641350" y="1955800"/>
          <a:ext cx="627253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6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Verbs</a:t>
                      </a:r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Nouns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1.</a:t>
                      </a:r>
                      <a:r>
                        <a:rPr lang="en-US" sz="3000" b="1"/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</a:rPr>
                        <a:t>have</a:t>
                      </a:r>
                    </a:p>
                  </a:txBody>
                  <a:tcPr>
                    <a:solidFill>
                      <a:srgbClr val="FF1F1F">
                        <a:alpha val="6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a.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a wish</a:t>
                      </a:r>
                    </a:p>
                  </a:txBody>
                  <a:tcPr>
                    <a:solidFill>
                      <a:schemeClr val="accent4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2.</a:t>
                      </a:r>
                      <a:r>
                        <a:rPr lang="en-US" sz="3000" b="1">
                          <a:sym typeface="+mn-ea"/>
                        </a:rPr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visit</a:t>
                      </a: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b.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fireworks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3.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give</a:t>
                      </a:r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c.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the furniture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4.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make</a:t>
                      </a: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d.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lucky money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5.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clean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e.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relatives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6.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watch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>
                          <a:solidFill>
                            <a:schemeClr val="accent1"/>
                          </a:solidFill>
                          <a:sym typeface="+mn-ea"/>
                        </a:rPr>
                        <a:t>f. 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sym typeface="+mn-ea"/>
                        </a:rPr>
                        <a:t>fun</a:t>
                      </a:r>
                      <a:endParaRPr lang="en-US" sz="3000" dirty="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/>
          <p:nvPr>
            <p:extLst>
              <p:ext uri="{D42A27DB-BD31-4B8C-83A1-F6EECF244321}">
                <p14:modId xmlns:p14="http://schemas.microsoft.com/office/powerpoint/2010/main" val="389119730"/>
              </p:ext>
            </p:extLst>
          </p:nvPr>
        </p:nvGraphicFramePr>
        <p:xfrm>
          <a:off x="7650480" y="2247900"/>
          <a:ext cx="2569845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3.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4.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5.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6.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37"/>
          <p:cNvSpPr txBox="1"/>
          <p:nvPr/>
        </p:nvSpPr>
        <p:spPr>
          <a:xfrm>
            <a:off x="8156575" y="2247900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4" name="TextBox 37"/>
          <p:cNvSpPr txBox="1"/>
          <p:nvPr/>
        </p:nvSpPr>
        <p:spPr>
          <a:xfrm>
            <a:off x="8156574" y="2849578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5" name="TextBox 37"/>
          <p:cNvSpPr txBox="1"/>
          <p:nvPr/>
        </p:nvSpPr>
        <p:spPr>
          <a:xfrm>
            <a:off x="8156574" y="3507676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6" name="TextBox 37"/>
          <p:cNvSpPr txBox="1"/>
          <p:nvPr/>
        </p:nvSpPr>
        <p:spPr>
          <a:xfrm>
            <a:off x="8156575" y="4131430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7" name="TextBox 37"/>
          <p:cNvSpPr txBox="1"/>
          <p:nvPr/>
        </p:nvSpPr>
        <p:spPr>
          <a:xfrm>
            <a:off x="8156575" y="4756399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8" name="TextBox 37"/>
          <p:cNvSpPr txBox="1"/>
          <p:nvPr/>
        </p:nvSpPr>
        <p:spPr>
          <a:xfrm>
            <a:off x="8156575" y="5405121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0227" y="1280161"/>
            <a:ext cx="117290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6600" y="129033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385" y="11876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15377" y="1980331"/>
            <a:ext cx="9961245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7" name="TextBox 37"/>
          <p:cNvSpPr txBox="1"/>
          <p:nvPr/>
        </p:nvSpPr>
        <p:spPr>
          <a:xfrm>
            <a:off x="1268810" y="2006104"/>
            <a:ext cx="18499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shopping</a:t>
            </a:r>
          </a:p>
        </p:txBody>
      </p:sp>
      <p:sp>
        <p:nvSpPr>
          <p:cNvPr id="8" name="TextBox 38"/>
          <p:cNvSpPr txBox="1"/>
          <p:nvPr/>
        </p:nvSpPr>
        <p:spPr>
          <a:xfrm>
            <a:off x="3323907" y="2005731"/>
            <a:ext cx="225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celebrate</a:t>
            </a:r>
          </a:p>
        </p:txBody>
      </p:sp>
      <p:sp>
        <p:nvSpPr>
          <p:cNvPr id="9" name="TextBox 39"/>
          <p:cNvSpPr txBox="1"/>
          <p:nvPr/>
        </p:nvSpPr>
        <p:spPr>
          <a:xfrm>
            <a:off x="5578614" y="2028847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18467" y="2005987"/>
            <a:ext cx="147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04917" y="2010727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peach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FB25A-1582-D947-36BF-2BFC14E8ABCD}"/>
              </a:ext>
            </a:extLst>
          </p:cNvPr>
          <p:cNvSpPr txBox="1"/>
          <p:nvPr/>
        </p:nvSpPr>
        <p:spPr>
          <a:xfrm>
            <a:off x="487067" y="2686093"/>
            <a:ext cx="11449051" cy="393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In Viet Nam, we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Tet in January or February.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At Tet, we decorate our houses with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flowers.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Children should help their parents to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their houses.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People do a lot of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before Tet.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My mother usually cooks special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during Tet.</a:t>
            </a:r>
            <a:r>
              <a:rPr lang="en-US" sz="3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4167 0.1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13658 0.24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17448 0.35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0926 L 0.23594 0.469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926 L -0.03034 0.583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5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3292475" y="3482975"/>
            <a:ext cx="1355090" cy="1355090"/>
          </a:xfrm>
          <a:prstGeom prst="rect">
            <a:avLst/>
          </a:prstGeom>
        </p:spPr>
      </p:pic>
      <p:pic>
        <p:nvPicPr>
          <p:cNvPr id="24" name="Content Placeholder 18" descr="peac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7680" y="21590"/>
            <a:ext cx="974725" cy="97472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3910" y="132080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8170" y="76835"/>
            <a:ext cx="864235" cy="86423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3986530" y="4110990"/>
            <a:ext cx="772795" cy="772795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50" y="31108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3529965" y="3895881"/>
            <a:ext cx="864235" cy="86423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V="1">
            <a:off x="3306445" y="3897660"/>
            <a:ext cx="864235" cy="86423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0" y="3682365"/>
            <a:ext cx="864235" cy="8642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 flipH="1" flipV="1">
            <a:off x="3651250" y="3804232"/>
            <a:ext cx="864235" cy="864235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H="1">
            <a:off x="3773170" y="3897025"/>
            <a:ext cx="864235" cy="86423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0" y="3896360"/>
            <a:ext cx="864235" cy="8642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27" y="2978676"/>
            <a:ext cx="11139805" cy="2209800"/>
            <a:chOff x="1073409" y="2521738"/>
            <a:chExt cx="7252854" cy="2209800"/>
          </a:xfrm>
        </p:grpSpPr>
        <p:sp>
          <p:nvSpPr>
            <p:cNvPr id="5" name="Rounded Rectangle 4"/>
            <p:cNvSpPr/>
            <p:nvPr/>
          </p:nvSpPr>
          <p:spPr>
            <a:xfrm>
              <a:off x="1073409" y="2521738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2"/>
            <p:cNvSpPr txBox="1"/>
            <p:nvPr/>
          </p:nvSpPr>
          <p:spPr>
            <a:xfrm>
              <a:off x="1475507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celebrate</a:t>
              </a:r>
            </a:p>
          </p:txBody>
        </p:sp>
      </p:grpSp>
      <p:pic>
        <p:nvPicPr>
          <p:cNvPr id="16" name="Bản sao của B1_3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9998" y="1214731"/>
            <a:ext cx="974725" cy="97472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1198245" y="1451341"/>
            <a:ext cx="70700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words.</a:t>
            </a:r>
            <a:endParaRPr lang="en-US" sz="3200"/>
          </a:p>
        </p:txBody>
      </p:sp>
      <p:sp>
        <p:nvSpPr>
          <p:cNvPr id="20" name="Rounded Rectangle 19"/>
          <p:cNvSpPr/>
          <p:nvPr/>
        </p:nvSpPr>
        <p:spPr>
          <a:xfrm>
            <a:off x="572388" y="145135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625173" y="134871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C1CA00-658E-A542-9F61-595BED8AF2E6}"/>
              </a:ext>
            </a:extLst>
          </p:cNvPr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4">
              <a:extLst>
                <a:ext uri="{FF2B5EF4-FFF2-40B4-BE49-F238E27FC236}">
                  <a16:creationId xmlns:a16="http://schemas.microsoft.com/office/drawing/2014/main" id="{47A1229F-FD1E-F3E8-1949-6CC14ED5151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5">
              <a:extLst>
                <a:ext uri="{FF2B5EF4-FFF2-40B4-BE49-F238E27FC236}">
                  <a16:creationId xmlns:a16="http://schemas.microsoft.com/office/drawing/2014/main" id="{D5106520-A088-6CCB-71A2-04D2A1B52D7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10">
              <a:extLst>
                <a:ext uri="{FF2B5EF4-FFF2-40B4-BE49-F238E27FC236}">
                  <a16:creationId xmlns:a16="http://schemas.microsoft.com/office/drawing/2014/main" id="{7E590CBA-CD0B-2AE0-107E-0F4F75F42AA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CB9F15D1-707E-F06C-C5FE-ED89F72E7C8F}"/>
              </a:ext>
            </a:extLst>
          </p:cNvPr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92545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poem.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9353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327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84380" cy="892175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654050" y="1710055"/>
            <a:ext cx="5080000" cy="5023485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71" y="31204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8862" y="2414711"/>
            <a:ext cx="5738473" cy="3452109"/>
          </a:xfrm>
          <a:prstGeom prst="rect">
            <a:avLst/>
          </a:prstGeom>
        </p:spPr>
      </p:pic>
      <p:sp>
        <p:nvSpPr>
          <p:cNvPr id="18" name="Rectangle 3"/>
          <p:cNvSpPr/>
          <p:nvPr/>
        </p:nvSpPr>
        <p:spPr>
          <a:xfrm>
            <a:off x="1387124" y="2130232"/>
            <a:ext cx="457200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/>
              <a:t>Spring</a:t>
            </a:r>
            <a:r>
              <a:rPr lang="en-US" sz="28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800" u="sng" dirty="0"/>
              <a:t>She</a:t>
            </a:r>
            <a:r>
              <a:rPr lang="en-US" sz="2800" dirty="0"/>
              <a:t> </a:t>
            </a:r>
            <a:r>
              <a:rPr lang="en-US" sz="2800" u="sng" dirty="0"/>
              <a:t>sells</a:t>
            </a:r>
            <a:r>
              <a:rPr lang="en-US" sz="2800" dirty="0"/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</a:t>
            </a:r>
            <a:r>
              <a:rPr lang="en-US" sz="2800" u="sng" dirty="0"/>
              <a:t>cheeks</a:t>
            </a:r>
            <a:r>
              <a:rPr lang="en-US" sz="2800" dirty="0"/>
              <a:t> </a:t>
            </a:r>
            <a:r>
              <a:rPr lang="en-US" sz="2800" u="sng" dirty="0"/>
              <a:t>shine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eyes </a:t>
            </a:r>
            <a:r>
              <a:rPr lang="en-US" sz="2800" u="sng" dirty="0"/>
              <a:t>smile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</a:t>
            </a:r>
            <a:r>
              <a:rPr lang="en-US" sz="2800" u="sng" dirty="0"/>
              <a:t>smile</a:t>
            </a:r>
            <a:r>
              <a:rPr lang="en-US" sz="2800" dirty="0"/>
              <a:t> is </a:t>
            </a:r>
            <a:r>
              <a:rPr lang="en-US" sz="2800" u="sng" dirty="0"/>
              <a:t>shy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u="sng" dirty="0"/>
              <a:t>She</a:t>
            </a:r>
            <a:r>
              <a:rPr lang="en-US" sz="2800" dirty="0"/>
              <a:t> </a:t>
            </a:r>
            <a:r>
              <a:rPr lang="en-US" sz="2800" u="sng" dirty="0"/>
              <a:t>sells</a:t>
            </a:r>
            <a:r>
              <a:rPr lang="en-US" sz="2800" dirty="0"/>
              <a:t> peach flowers.</a:t>
            </a:r>
          </a:p>
        </p:txBody>
      </p:sp>
      <p:pic>
        <p:nvPicPr>
          <p:cNvPr id="19" name="Content Placeholder 18" descr="peach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932555" y="2586355"/>
            <a:ext cx="974725" cy="97472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001260" y="1609090"/>
            <a:ext cx="772795" cy="772795"/>
          </a:xfrm>
          <a:prstGeom prst="rect">
            <a:avLst/>
          </a:prstGeom>
        </p:spPr>
      </p:pic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>
            <a:off x="310515" y="5772150"/>
            <a:ext cx="1355090" cy="1355090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115" y="1550670"/>
            <a:ext cx="864235" cy="864235"/>
          </a:xfrm>
          <a:prstGeom prst="rect">
            <a:avLst/>
          </a:prstGeom>
        </p:spPr>
      </p:pic>
      <p:pic>
        <p:nvPicPr>
          <p:cNvPr id="65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2640" y="1551305"/>
            <a:ext cx="864235" cy="86423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655" y="4082415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5880" y="52063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>
            <a:off x="2075180" y="1774190"/>
            <a:ext cx="561975" cy="56197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 flipV="1">
            <a:off x="3023870" y="1740535"/>
            <a:ext cx="561975" cy="56197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8085" y="1691005"/>
            <a:ext cx="661035" cy="6610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 flipH="1" flipV="1">
            <a:off x="4723765" y="1795780"/>
            <a:ext cx="491490" cy="491490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 flipH="1">
            <a:off x="3930015" y="1740535"/>
            <a:ext cx="561975" cy="56197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2285" y="1691005"/>
            <a:ext cx="661035" cy="661035"/>
          </a:xfrm>
          <a:prstGeom prst="rect">
            <a:avLst/>
          </a:prstGeom>
        </p:spPr>
      </p:pic>
      <p:pic>
        <p:nvPicPr>
          <p:cNvPr id="95" name="Bản sao của B1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20780" y="839786"/>
            <a:ext cx="772795" cy="772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3742" y="16768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55" y="2640330"/>
            <a:ext cx="3924300" cy="114681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619904" y="2821998"/>
            <a:ext cx="58509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Tounge Twisters</a:t>
            </a:r>
          </a:p>
        </p:txBody>
      </p:sp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64025" y="3787140"/>
            <a:ext cx="3226435" cy="235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51" grpId="0"/>
      <p:bldP spid="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s 41"/>
          <p:cNvSpPr/>
          <p:nvPr/>
        </p:nvSpPr>
        <p:spPr>
          <a:xfrm>
            <a:off x="-1249045" y="-292100"/>
            <a:ext cx="15248890" cy="715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002826" y="32555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84910" y="34607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52866" y="33973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TET HOLIDAY</a:t>
            </a:r>
          </a:p>
        </p:txBody>
      </p:sp>
      <p:pic>
        <p:nvPicPr>
          <p:cNvPr id="63" name="Picture 62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47115"/>
            <a:ext cx="3810000" cy="3406140"/>
          </a:xfrm>
          <a:prstGeom prst="rect">
            <a:avLst/>
          </a:prstGeom>
        </p:spPr>
      </p:pic>
      <p:pic>
        <p:nvPicPr>
          <p:cNvPr id="64" name="Picture 63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0" y="1274445"/>
            <a:ext cx="3810000" cy="34061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84751" y="32687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62" name="Picture 61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690"/>
            <a:ext cx="3714750" cy="34061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92766" y="1202551"/>
            <a:ext cx="53952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LESSON 2: 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45" y="3856990"/>
            <a:ext cx="2874010" cy="2874010"/>
          </a:xfrm>
          <a:prstGeom prst="rect">
            <a:avLst/>
          </a:prstGeom>
        </p:spPr>
      </p:pic>
      <p:pic>
        <p:nvPicPr>
          <p:cNvPr id="47" name="Picture 46" descr="buildings"/>
          <p:cNvPicPr>
            <a:picLocks noChangeAspect="1"/>
          </p:cNvPicPr>
          <p:nvPr/>
        </p:nvPicPr>
        <p:blipFill>
          <a:blip r:embed="rId3"/>
          <a:srcRect l="75563" t="22757" r="-552" b="442"/>
          <a:stretch>
            <a:fillRect/>
          </a:stretch>
        </p:blipFill>
        <p:spPr>
          <a:xfrm>
            <a:off x="3885565" y="4511040"/>
            <a:ext cx="718185" cy="2207260"/>
          </a:xfrm>
          <a:prstGeom prst="rect">
            <a:avLst/>
          </a:prstGeom>
        </p:spPr>
      </p:pic>
      <p:pic>
        <p:nvPicPr>
          <p:cNvPr id="51" name="Picture 50" descr="buildings"/>
          <p:cNvPicPr>
            <a:picLocks noChangeAspect="1"/>
          </p:cNvPicPr>
          <p:nvPr/>
        </p:nvPicPr>
        <p:blipFill>
          <a:blip r:embed="rId3"/>
          <a:srcRect l="75563" t="22757" r="-552" b="442"/>
          <a:stretch>
            <a:fillRect/>
          </a:stretch>
        </p:blipFill>
        <p:spPr>
          <a:xfrm>
            <a:off x="7336155" y="4523740"/>
            <a:ext cx="718185" cy="2207260"/>
          </a:xfrm>
          <a:prstGeom prst="rect">
            <a:avLst/>
          </a:prstGeom>
        </p:spPr>
      </p:pic>
      <p:pic>
        <p:nvPicPr>
          <p:cNvPr id="53" name="Picture 52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7971155" y="4523740"/>
            <a:ext cx="692785" cy="2207260"/>
          </a:xfrm>
          <a:prstGeom prst="rect">
            <a:avLst/>
          </a:prstGeom>
        </p:spPr>
      </p:pic>
      <p:pic>
        <p:nvPicPr>
          <p:cNvPr id="54" name="Picture 53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3192780" y="4511040"/>
            <a:ext cx="692785" cy="2207260"/>
          </a:xfrm>
          <a:prstGeom prst="rect">
            <a:avLst/>
          </a:prstGeom>
        </p:spPr>
      </p:pic>
      <p:pic>
        <p:nvPicPr>
          <p:cNvPr id="57" name="Picture 56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2637155" y="4523740"/>
            <a:ext cx="692785" cy="2207260"/>
          </a:xfrm>
          <a:prstGeom prst="rect">
            <a:avLst/>
          </a:prstGeom>
        </p:spPr>
      </p:pic>
      <p:pic>
        <p:nvPicPr>
          <p:cNvPr id="58" name="Picture 57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3856990"/>
            <a:ext cx="2874010" cy="2874010"/>
          </a:xfrm>
          <a:prstGeom prst="rect">
            <a:avLst/>
          </a:prstGeom>
        </p:spPr>
      </p:pic>
      <p:pic>
        <p:nvPicPr>
          <p:cNvPr id="59" name="Picture 58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60" y="3844290"/>
            <a:ext cx="2874010" cy="2874010"/>
          </a:xfrm>
          <a:prstGeom prst="rect">
            <a:avLst/>
          </a:prstGeom>
        </p:spPr>
      </p:pic>
      <p:pic>
        <p:nvPicPr>
          <p:cNvPr id="60" name="Picture 59" descr="buildings"/>
          <p:cNvPicPr>
            <a:picLocks noChangeAspect="1"/>
          </p:cNvPicPr>
          <p:nvPr/>
        </p:nvPicPr>
        <p:blipFill>
          <a:blip r:embed="rId3"/>
          <a:srcRect l="-1768" t="33805" r="77309" b="-1326"/>
          <a:stretch>
            <a:fillRect/>
          </a:stretch>
        </p:blipFill>
        <p:spPr>
          <a:xfrm>
            <a:off x="11198860" y="4777740"/>
            <a:ext cx="702945" cy="19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967" y="1204121"/>
            <a:ext cx="1144562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Work in pairs/groups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576602" y="2242981"/>
            <a:ext cx="1144562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Create tongue twisters that include words with the /s/ and /∫/ sounds related to Tet holiday in 5 miutes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746147" y="4205131"/>
            <a:ext cx="1144562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u="sng" dirty="0">
                <a:solidFill>
                  <a:srgbClr val="FFFF00"/>
                </a:solidFill>
              </a:rPr>
              <a:t>Example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“Sally sent sweet spring wishes during Tet”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060" y="10015220"/>
            <a:ext cx="868680" cy="86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9" grpId="1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4965" y="3665855"/>
            <a:ext cx="2748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5 MINUTES</a:t>
            </a: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515" y="1283335"/>
            <a:ext cx="2411730" cy="241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043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7" grpId="0" bldLvl="0" animBg="1"/>
      <p:bldP spid="7" grpId="1" animBg="1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282" y="2725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Extend and practice vocabulary related to "Tet": things, activities and practices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sounds /s/ and  /∫/ correctly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75" y="1234575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2109470"/>
            <a:ext cx="8823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Learn new words by heart.</a:t>
            </a:r>
          </a:p>
          <a:p>
            <a:pPr>
              <a:lnSpc>
                <a:spcPct val="150000"/>
              </a:lnSpc>
            </a:pPr>
            <a:r>
              <a:rPr lang="en-US" sz="3600"/>
              <a:t>- Practice pronouncing the sound /s/ and /∫/.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70" y="4077970"/>
            <a:ext cx="2409825" cy="240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1614" y="2194035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5660" y="3635851"/>
            <a:ext cx="1998980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47019" y="480008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0855" y="1097251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Task 1: Hidden pictures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6729" y="1931612"/>
            <a:ext cx="5758815" cy="1135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Match the verbs with the nouns.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3: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90539" y="3501184"/>
            <a:ext cx="5755005" cy="10273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poem.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4800083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Tongue Twisters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984496" cy="78488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35150" y="2502839"/>
            <a:ext cx="736464" cy="113301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834640" y="3936524"/>
            <a:ext cx="730336" cy="86355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5660" y="58147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753617" y="5100806"/>
            <a:ext cx="893402" cy="7138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0855" y="5774300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6" name="Content Placeholder 5" descr="icons8-picture-19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2691110" y="7157720"/>
            <a:ext cx="1235710" cy="1235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540" y="1790065"/>
            <a:ext cx="92036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PICTURES</a:t>
            </a:r>
          </a:p>
        </p:txBody>
      </p:sp>
      <p:pic>
        <p:nvPicPr>
          <p:cNvPr id="16" name="Content Placeholder 15" descr="icons8-picture-19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5350" y="2809875"/>
            <a:ext cx="2947670" cy="2947670"/>
          </a:xfrm>
          <a:prstGeom prst="rect">
            <a:avLst/>
          </a:prstGeom>
        </p:spPr>
      </p:pic>
      <p:pic>
        <p:nvPicPr>
          <p:cNvPr id="22" name="Content Placeholder 21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>
            <a:off x="2752725" y="3334385"/>
            <a:ext cx="3222625" cy="169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7623 0 C 0.0181539 0 0.0594773 0.056 0.0594773 0.125 C 0.0594773 0.194 0.0181539 0.25 -0.0327623 0.25 C -0.0836786 0.25 -0.125002 0.194 -0.125002 0.125 C -0.125002 0.056 -0.0836786 0 -0.0327623 0 Z " pathEditMode="relative" rAng="0" ptsTypes="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  <p:pic>
        <p:nvPicPr>
          <p:cNvPr id="8" name="Content Placeholder 1" descr="clock-6030-256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6390" y="9341485"/>
            <a:ext cx="706120" cy="706120"/>
          </a:xfrm>
          <a:prstGeom prst="rect">
            <a:avLst/>
          </a:prstGeom>
        </p:spPr>
      </p:pic>
      <p:pic>
        <p:nvPicPr>
          <p:cNvPr id="9" name="Content Placeholder 5" descr="drawing-su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270510" y="9667240"/>
            <a:ext cx="757555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2330" y="1244600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groups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862330" y="2320925"/>
            <a:ext cx="10960100" cy="186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600" dirty="0"/>
              <a:t>- The teacher slowly removes the squares while you take turns guessing what picture is hidden behind them.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838200" y="4086367"/>
            <a:ext cx="1086485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If you have right answer, your team will have points.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eworks-574739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065" y="76200"/>
            <a:ext cx="9106535" cy="67811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6435" y="11049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fireworks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faɪrwɜːks</a:t>
            </a:r>
            <a:r>
              <a:rPr lang="en-US" sz="4000" b="1" dirty="0">
                <a:solidFill>
                  <a:sysClr val="windowText" lastClr="000000"/>
                </a:solidFill>
              </a:rPr>
              <a:t>/</a:t>
            </a:r>
          </a:p>
        </p:txBody>
      </p:sp>
      <p:pic>
        <p:nvPicPr>
          <p:cNvPr id="4" name="mp3-output-ttsfree(dot)com (4)">
            <a:hlinkClick r:id="" action="ppaction://media"/>
            <a:extLst>
              <a:ext uri="{FF2B5EF4-FFF2-40B4-BE49-F238E27FC236}">
                <a16:creationId xmlns:a16="http://schemas.microsoft.com/office/drawing/2014/main" id="{51B5032F-5482-4B08-E9C6-120693344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1020" y="693420"/>
            <a:ext cx="770256" cy="770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fa-1574445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65" y="-152400"/>
            <a:ext cx="8928735" cy="710120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furniture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fɜːnɪtʃə</a:t>
            </a:r>
            <a:r>
              <a:rPr lang="en-US" sz="4000" b="1" dirty="0">
                <a:solidFill>
                  <a:sysClr val="windowText" lastClr="000000"/>
                </a:solidFill>
              </a:rPr>
              <a:t>(r)/</a:t>
            </a:r>
          </a:p>
        </p:txBody>
      </p:sp>
      <p:pic>
        <p:nvPicPr>
          <p:cNvPr id="4" name="ukfunk_0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8615" y="644525"/>
            <a:ext cx="882650" cy="88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550</Words>
  <PresentationFormat>Widescreen</PresentationFormat>
  <Paragraphs>163</Paragraphs>
  <Slides>24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2024-06-10T09:34:02Z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52A6A8B7B9E04E3A99D639905E2D33D1</vt:lpwstr>
  </property>
  <property fmtid="{D5CDD505-2E9C-101B-9397-08002B2CF9AE}" pid="3" name="KSOProductBuildVer">
    <vt:lpwstr>1033-11.2.0.11537</vt:lpwstr>
  </property>
</Properties>
</file>