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3" r:id="rId4"/>
  </p:sldMasterIdLst>
  <p:notesMasterIdLst>
    <p:notesMasterId r:id="rId28"/>
  </p:notesMasterIdLst>
  <p:sldIdLst>
    <p:sldId id="266" r:id="rId5"/>
    <p:sldId id="256" r:id="rId6"/>
    <p:sldId id="320" r:id="rId7"/>
    <p:sldId id="321" r:id="rId8"/>
    <p:sldId id="258" r:id="rId9"/>
    <p:sldId id="259" r:id="rId10"/>
    <p:sldId id="322" r:id="rId11"/>
    <p:sldId id="260" r:id="rId12"/>
    <p:sldId id="261" r:id="rId13"/>
    <p:sldId id="323" r:id="rId14"/>
    <p:sldId id="324" r:id="rId15"/>
    <p:sldId id="325" r:id="rId16"/>
    <p:sldId id="269" r:id="rId17"/>
    <p:sldId id="270" r:id="rId18"/>
    <p:sldId id="326" r:id="rId19"/>
    <p:sldId id="327" r:id="rId20"/>
    <p:sldId id="328" r:id="rId21"/>
    <p:sldId id="329" r:id="rId22"/>
    <p:sldId id="262" r:id="rId23"/>
    <p:sldId id="263" r:id="rId24"/>
    <p:sldId id="268" r:id="rId25"/>
    <p:sldId id="267" r:id="rId26"/>
    <p:sldId id="271" r:id="rId27"/>
  </p:sldIdLst>
  <p:sldSz cx="12192000" cy="6858000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1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2998138"/>
      </p:ext>
    </p:extLst>
  </p:cSld>
  <p:clrMapOvr>
    <a:masterClrMapping/>
  </p:clrMapOvr>
  <p:transition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582100"/>
      </p:ext>
    </p:extLst>
  </p:cSld>
  <p:clrMapOvr>
    <a:masterClrMapping/>
  </p:clrMapOvr>
  <p:transition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99342"/>
      </p:ext>
    </p:extLst>
  </p:cSld>
  <p:clrMapOvr>
    <a:masterClrMapping/>
  </p:clrMapOvr>
  <p:transition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80958"/>
      </p:ext>
    </p:extLst>
  </p:cSld>
  <p:clrMapOvr>
    <a:masterClrMapping/>
  </p:clrMapOvr>
  <p:transition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2457007"/>
      </p:ext>
    </p:extLst>
  </p:cSld>
  <p:clrMapOvr>
    <a:masterClrMapping/>
  </p:clrMapOvr>
  <p:transition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0427793"/>
      </p:ext>
    </p:extLst>
  </p:cSld>
  <p:clrMapOvr>
    <a:masterClrMapping/>
  </p:clrMapOvr>
  <p:transition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223" lvl="0" indent="-43182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46" lvl="1" indent="-40642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69" lvl="2" indent="-3810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91" lvl="3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114" lvl="4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337" lvl="5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560" lvl="6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783" lvl="7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5006" lvl="8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2086385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5273860"/>
      </p:ext>
    </p:extLst>
  </p:cSld>
  <p:clrMapOvr>
    <a:masterClrMapping/>
  </p:clrMapOvr>
  <p:transition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7614211"/>
      </p:ext>
    </p:extLst>
  </p:cSld>
  <p:clrMapOvr>
    <a:masterClrMapping/>
  </p:clrMapOvr>
  <p:transition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3723390"/>
      </p:ext>
    </p:extLst>
  </p:cSld>
  <p:clrMapOvr>
    <a:masterClrMapping/>
  </p:clrMapOvr>
  <p:transition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177" lvl="0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5" lvl="1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8" lvl="3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5" lvl="4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2548328"/>
      </p:ext>
    </p:extLst>
  </p:cSld>
  <p:clrMapOvr>
    <a:masterClrMapping/>
  </p:clrMapOvr>
  <p:transition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177" lvl="0" indent="-22858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55" lvl="1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32" lvl="2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08" lvl="3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885" lvl="4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063" lvl="5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240" lvl="6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417" lvl="7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594" lvl="8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582442"/>
      </p:ext>
    </p:extLst>
  </p:cSld>
  <p:clrMapOvr>
    <a:masterClrMapping/>
  </p:clrMapOvr>
  <p:transition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177" lvl="0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5" lvl="1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8" lvl="3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5" lvl="4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1" y="182562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177" lvl="0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5" lvl="1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8" lvl="3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5" lvl="4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838913"/>
      </p:ext>
    </p:extLst>
  </p:cSld>
  <p:clrMapOvr>
    <a:masterClrMapping/>
  </p:clrMapOvr>
  <p:transition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rmAutofit/>
          </a:bodyPr>
          <a:lstStyle>
            <a:lvl1pPr marL="457177" lvl="0" indent="-22858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55" lvl="1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32" lvl="2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08" lvl="3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885" lvl="4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063" lvl="5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240" lvl="6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417" lvl="7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594" lvl="8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177" lvl="0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5" lvl="1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8" lvl="3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5" lvl="4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rmAutofit/>
          </a:bodyPr>
          <a:lstStyle>
            <a:lvl1pPr marL="457177" lvl="0" indent="-22858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55" lvl="1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32" lvl="2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08" lvl="3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885" lvl="4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063" lvl="5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240" lvl="6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417" lvl="7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594" lvl="8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177" lvl="0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5" lvl="1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8" lvl="3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5" lvl="4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880311"/>
      </p:ext>
    </p:extLst>
  </p:cSld>
  <p:clrMapOvr>
    <a:masterClrMapping/>
  </p:clrMapOvr>
  <p:transition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2924565"/>
      </p:ext>
    </p:extLst>
  </p:cSld>
  <p:clrMapOvr>
    <a:masterClrMapping/>
  </p:clrMapOvr>
  <p:transition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2804425"/>
      </p:ext>
    </p:extLst>
  </p:cSld>
  <p:clrMapOvr>
    <a:masterClrMapping/>
  </p:clrMapOvr>
  <p:transition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177" lvl="0" indent="-43177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55" lvl="1" indent="-4063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32" lvl="2" indent="-38098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08" lvl="3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885" lvl="4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063" lvl="5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240" lvl="6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417" lvl="7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594" lvl="8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177" lvl="0" indent="-22858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55" lvl="1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32" lvl="2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08" lvl="3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885" lvl="4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063" lvl="5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240" lvl="6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417" lvl="7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594" lvl="8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4498575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177" lvl="0" indent="-22858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55" lvl="1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32" lvl="2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08" lvl="3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885" lvl="4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063" lvl="5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240" lvl="6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417" lvl="7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594" lvl="8" indent="-228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1234774"/>
      </p:ext>
    </p:extLst>
  </p:cSld>
  <p:clrMapOvr>
    <a:masterClrMapping/>
  </p:clrMapOvr>
  <p:transition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177" lvl="0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5" lvl="1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8" lvl="3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5" lvl="4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6749964"/>
      </p:ext>
    </p:extLst>
  </p:cSld>
  <p:clrMapOvr>
    <a:masterClrMapping/>
  </p:clrMapOvr>
  <p:transition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177" lvl="0" indent="-34288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5" lvl="1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8" lvl="3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5" lvl="4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3" lvl="5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7" lvl="7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0877142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91253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>
    <p:cove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571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ransition>
    <p:cove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67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7.png"/><Relationship Id="rId5" Type="http://schemas.openxmlformats.org/officeDocument/2006/relationships/image" Target="../media/image37.jp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9.png"/><Relationship Id="rId5" Type="http://schemas.openxmlformats.org/officeDocument/2006/relationships/image" Target="../media/image37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0.png"/><Relationship Id="rId5" Type="http://schemas.openxmlformats.org/officeDocument/2006/relationships/image" Target="../media/image37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6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66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7.jp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66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67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54;p1">
            <a:extLst>
              <a:ext uri="{FF2B5EF4-FFF2-40B4-BE49-F238E27FC236}">
                <a16:creationId xmlns:a16="http://schemas.microsoft.com/office/drawing/2014/main" id="{5103678B-27FB-24E3-D7C2-1A121734E386}"/>
              </a:ext>
            </a:extLst>
          </p:cNvPr>
          <p:cNvSpPr txBox="1">
            <a:spLocks/>
          </p:cNvSpPr>
          <p:nvPr/>
        </p:nvSpPr>
        <p:spPr>
          <a:xfrm>
            <a:off x="484577" y="3203602"/>
            <a:ext cx="11222846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29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82: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Tìm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phân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của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một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C79051C-CF3C-4935-6614-3A36A855A3DD}"/>
              </a:ext>
            </a:extLst>
          </p:cNvPr>
          <p:cNvSpPr/>
          <p:nvPr/>
        </p:nvSpPr>
        <p:spPr>
          <a:xfrm>
            <a:off x="3650260" y="1720850"/>
            <a:ext cx="14839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Bài</a:t>
            </a:r>
            <a:r>
              <a:rPr lang="en-US" sz="2400" b="1" i="1" u="sng" kern="0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 </a:t>
            </a: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giải</a:t>
            </a:r>
            <a:endParaRPr lang="en-US" sz="2400" b="1" i="1" u="sng" kern="0" dirty="0">
              <a:solidFill>
                <a:srgbClr val="C00000"/>
              </a:solidFill>
              <a:latin typeface="UTM Avo" panose="02040603050506020204" pitchFamily="18"/>
              <a:cs typeface="Arial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32493577-80AA-7030-0F07-73FDC257F155}"/>
                  </a:ext>
                </a:extLst>
              </p:cNvPr>
              <p:cNvSpPr/>
              <p:nvPr/>
            </p:nvSpPr>
            <p:spPr>
              <a:xfrm>
                <a:off x="937829" y="2869109"/>
                <a:ext cx="6908800" cy="3073400"/>
              </a:xfrm>
              <a:prstGeom prst="roundRect">
                <a:avLst/>
              </a:prstGeom>
              <a:solidFill>
                <a:srgbClr val="FADE84">
                  <a:lumMod val="20000"/>
                  <a:lumOff val="80000"/>
                </a:srgbClr>
              </a:solidFill>
              <a:ln w="25400" cap="flat" cmpd="sng" algn="ctr">
                <a:solidFill>
                  <a:srgbClr val="EB6464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Số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quả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dâu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tây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mà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Khôi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đã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ăn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là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</m:den>
                    </m:f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48</m:t>
                    </m:r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18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(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quả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)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Đáp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: 18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quả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dâu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tây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.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32493577-80AA-7030-0F07-73FDC257F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29" y="2869109"/>
                <a:ext cx="6908800" cy="3073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solidFill>
                  <a:srgbClr val="EB6464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507E71B8-D780-53F1-EED9-9961AF9A2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575" y="4599581"/>
            <a:ext cx="1778508" cy="21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2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EFCC1A-8042-3BC1-5F58-E82D1643E69C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BCEF28-B361-EC51-9679-A002A8E52F2D}"/>
              </a:ext>
            </a:extLst>
          </p:cNvPr>
          <p:cNvSpPr/>
          <p:nvPr/>
        </p:nvSpPr>
        <p:spPr>
          <a:xfrm>
            <a:off x="3796886" y="1635484"/>
            <a:ext cx="1797288" cy="573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</a:rPr>
              <a:t> 4: </a:t>
            </a:r>
            <a:endParaRPr lang="en-US" sz="2400" dirty="0"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8AE1A60-02C1-9991-4D29-52974CA309C6}"/>
                  </a:ext>
                </a:extLst>
              </p:cNvPr>
              <p:cNvSpPr/>
              <p:nvPr/>
            </p:nvSpPr>
            <p:spPr>
              <a:xfrm>
                <a:off x="656930" y="2208718"/>
                <a:ext cx="8077200" cy="1903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Bạn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Ngọc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mua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16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tờ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giấy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thủ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công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có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các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màu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khác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nhau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,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trong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đó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số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tờ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giấy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có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màu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vàng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.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Hỏi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bạn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Ngọc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mua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được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bao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nhiêu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tờ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giấy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thủ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công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có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màu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vàng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?</a:t>
                </a:r>
                <a:endParaRPr lang="en-US" sz="2200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8AE1A60-02C1-9991-4D29-52974C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30" y="2208718"/>
                <a:ext cx="8077200" cy="1903983"/>
              </a:xfrm>
              <a:prstGeom prst="rect">
                <a:avLst/>
              </a:prstGeom>
              <a:blipFill>
                <a:blip r:embed="rId3"/>
                <a:stretch>
                  <a:fillRect l="-981" r="-981" b="-5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F310513-ED65-0616-DCB1-FBEC47C09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729" y="2241082"/>
            <a:ext cx="2542676" cy="17242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CEFE2E-9F9F-3641-E0F4-64F6D6764454}"/>
              </a:ext>
            </a:extLst>
          </p:cNvPr>
          <p:cNvSpPr/>
          <p:nvPr/>
        </p:nvSpPr>
        <p:spPr>
          <a:xfrm>
            <a:off x="5427513" y="4028165"/>
            <a:ext cx="14839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Bài</a:t>
            </a:r>
            <a:r>
              <a:rPr lang="en-US" sz="2400" b="1" i="1" u="sng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giải</a:t>
            </a:r>
            <a:endParaRPr lang="en-US" sz="2400" b="1" i="1" u="sng" dirty="0">
              <a:solidFill>
                <a:srgbClr val="C00000"/>
              </a:solidFill>
              <a:latin typeface="UTM Avo" panose="02040603050506020204" pitchFamily="18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D09DCC2-67DC-0969-5981-136B0ADEEC3C}"/>
                  </a:ext>
                </a:extLst>
              </p:cNvPr>
              <p:cNvSpPr/>
              <p:nvPr/>
            </p:nvSpPr>
            <p:spPr>
              <a:xfrm>
                <a:off x="1377348" y="4570877"/>
                <a:ext cx="9584267" cy="2032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Bạn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Ngọc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mua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được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số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giấy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thủ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công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màu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vàng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Calibri"/>
                    <a:cs typeface="Times New Roman"/>
                  </a:rPr>
                  <a:t>là</a:t>
                </a:r>
                <a:r>
                  <a:rPr lang="en-US" sz="2200" dirty="0">
                    <a:latin typeface="UTM Avo" panose="02040603050506020204" pitchFamily="18"/>
                    <a:ea typeface="Calibri"/>
                    <a:cs typeface="Times New Roman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220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×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16</m:t>
                    </m:r>
                    <m:r>
                      <a:rPr lang="en-US" sz="220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</m:oMath>
                </a14:m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2 (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tờ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)</a:t>
                </a:r>
                <a:endParaRPr lang="en-US" sz="2200" dirty="0">
                  <a:latin typeface="UTM Avo" panose="02040603050506020204" pitchFamily="18"/>
                  <a:ea typeface="Calibri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Đáp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số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: 2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tờ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màu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  <a:ea typeface="等线"/>
                    <a:cs typeface="Times New Roman"/>
                  </a:rPr>
                  <a:t>vàng</a:t>
                </a:r>
                <a:r>
                  <a:rPr lang="en-US" sz="2200" dirty="0">
                    <a:latin typeface="UTM Avo" panose="02040603050506020204" pitchFamily="18"/>
                    <a:ea typeface="等线"/>
                    <a:cs typeface="Times New Roman"/>
                  </a:rPr>
                  <a:t>.</a:t>
                </a:r>
                <a:endParaRPr lang="en-US" sz="2200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D09DCC2-67DC-0969-5981-136B0ADEE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348" y="4570877"/>
                <a:ext cx="9584267" cy="2032223"/>
              </a:xfrm>
              <a:prstGeom prst="rect">
                <a:avLst/>
              </a:prstGeom>
              <a:blipFill>
                <a:blip r:embed="rId5"/>
                <a:stretch>
                  <a:fillRect b="-5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5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EFCC1A-8042-3BC1-5F58-E82D1643E69C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68E56D-BF18-471B-FE75-1BDCABAD200F}"/>
              </a:ext>
            </a:extLst>
          </p:cNvPr>
          <p:cNvSpPr/>
          <p:nvPr/>
        </p:nvSpPr>
        <p:spPr>
          <a:xfrm>
            <a:off x="2112197" y="1609475"/>
            <a:ext cx="1797288" cy="573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</a:rPr>
              <a:t> 5: </a:t>
            </a:r>
            <a:endParaRPr lang="en-US" sz="2400" dirty="0"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1C0A3C3-796E-5E0E-860A-61A9B1F4C653}"/>
                  </a:ext>
                </a:extLst>
              </p:cNvPr>
              <p:cNvSpPr/>
              <p:nvPr/>
            </p:nvSpPr>
            <p:spPr>
              <a:xfrm>
                <a:off x="958560" y="2235200"/>
                <a:ext cx="4357511" cy="3170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Quyển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sách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có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328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trang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.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Chị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Huyền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đã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đọc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được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trang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sách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.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Hỏi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còn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bao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nhiêu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trang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sách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chị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Huyền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chưa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đọc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?</a:t>
                </a:r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1C0A3C3-796E-5E0E-860A-61A9B1F4C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60" y="2235200"/>
                <a:ext cx="4357511" cy="3170483"/>
              </a:xfrm>
              <a:prstGeom prst="rect">
                <a:avLst/>
              </a:prstGeom>
              <a:blipFill>
                <a:blip r:embed="rId3"/>
                <a:stretch>
                  <a:fillRect l="-2098" r="-2238" b="-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4AE8030-A2DD-EACB-87C6-0F44A773EBCE}"/>
                  </a:ext>
                </a:extLst>
              </p:cNvPr>
              <p:cNvSpPr/>
              <p:nvPr/>
            </p:nvSpPr>
            <p:spPr>
              <a:xfrm>
                <a:off x="5908752" y="2235200"/>
                <a:ext cx="6231467" cy="3426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trang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sách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chị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Huyền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đã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đọc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là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×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328</m:t>
                    </m:r>
                    <m:r>
                      <a:rPr lang="en-US" sz="240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246</m:t>
                    </m:r>
                  </m:oMath>
                </a14:m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(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trang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)</a:t>
                </a:r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trang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sách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chị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Huyền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chưa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đọc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là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:</a:t>
                </a:r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328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– 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246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= 82 (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trang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)</a:t>
                </a:r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Đáp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: 82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trang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sách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.</a:t>
                </a:r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4AE8030-A2DD-EACB-87C6-0F44A773E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752" y="2235200"/>
                <a:ext cx="6231467" cy="3426964"/>
              </a:xfrm>
              <a:prstGeom prst="rect">
                <a:avLst/>
              </a:prstGeom>
              <a:blipFill>
                <a:blip r:embed="rId4"/>
                <a:stretch>
                  <a:fillRect b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1C53B65-C96D-3283-18CB-05538263A148}"/>
              </a:ext>
            </a:extLst>
          </p:cNvPr>
          <p:cNvSpPr/>
          <p:nvPr/>
        </p:nvSpPr>
        <p:spPr>
          <a:xfrm>
            <a:off x="8282517" y="1609475"/>
            <a:ext cx="14839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Bài</a:t>
            </a:r>
            <a:r>
              <a:rPr lang="en-US" sz="2400" b="1" i="1" u="sng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giải</a:t>
            </a:r>
            <a:endParaRPr lang="en-US" sz="2400" b="1" i="1" u="sng" dirty="0">
              <a:solidFill>
                <a:srgbClr val="C00000"/>
              </a:solidFill>
              <a:latin typeface="UTM Avo" panose="02040603050506020204" pitchFamily="18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33BDA3A-B789-F176-99D7-2C1766BA3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19788" y="5469353"/>
            <a:ext cx="1582107" cy="12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8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5BF518-0267-C096-AA56-93E79746DFBB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6EE18F05-3AB4-30C7-5AEA-087FACE9CC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33567B-EC11-4309-1251-9F3CB2A6AB4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58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74B029-63E7-9234-067D-2B4951768BC0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7BFE7F-D067-165C-79D7-887EDC9CDC87}"/>
              </a:ext>
            </a:extLst>
          </p:cNvPr>
          <p:cNvSpPr/>
          <p:nvPr/>
        </p:nvSpPr>
        <p:spPr>
          <a:xfrm>
            <a:off x="930156" y="1536945"/>
            <a:ext cx="1797288" cy="573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 6: 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4E1419-B58B-365F-D620-7A6ABF90359A}"/>
                  </a:ext>
                </a:extLst>
              </p:cNvPr>
              <p:cNvSpPr/>
              <p:nvPr/>
            </p:nvSpPr>
            <p:spPr>
              <a:xfrm>
                <a:off x="632190" y="2025719"/>
                <a:ext cx="7924800" cy="2628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Xe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thứ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nhất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chở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được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18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thùng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hàng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.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Xe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thứ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chở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được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thùng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hàng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thùng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hàng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xe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thứ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nhất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chở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.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Hỏi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cả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xe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chở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được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bao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nhiêu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thùng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hàng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?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4E1419-B58B-365F-D620-7A6ABF903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90" y="2025719"/>
                <a:ext cx="7924800" cy="2628412"/>
              </a:xfrm>
              <a:prstGeom prst="rect">
                <a:avLst/>
              </a:prstGeom>
              <a:blipFill>
                <a:blip r:embed="rId3"/>
                <a:stretch>
                  <a:fillRect l="-1231" r="-1154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3C379F-87CC-0B9E-0D3B-09756E99E59F}"/>
                  </a:ext>
                </a:extLst>
              </p:cNvPr>
              <p:cNvSpPr/>
              <p:nvPr/>
            </p:nvSpPr>
            <p:spPr>
              <a:xfrm>
                <a:off x="3805024" y="4501497"/>
                <a:ext cx="8386976" cy="2202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 pitchFamily="34" charset="0"/>
                  <a:buChar char="•"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Xe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thứ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nhất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chở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18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thùng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 pitchFamily="34" charset="0"/>
                  <a:buChar char="•"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Xe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thứ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chở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xe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thứ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nhất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 pitchFamily="34" charset="0"/>
                  <a:buChar char="•"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Hỏi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: “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Cả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xe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chở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được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bao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nhiêu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thùng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hàng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?”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3C379F-87CC-0B9E-0D3B-09756E99E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024" y="4501497"/>
                <a:ext cx="8386976" cy="2202654"/>
              </a:xfrm>
              <a:prstGeom prst="rect">
                <a:avLst/>
              </a:prstGeom>
              <a:blipFill>
                <a:blip r:embed="rId4"/>
                <a:stretch>
                  <a:fillRect l="-945" b="-5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E204AD0-7E61-BE09-B188-36D39E450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390" y="2166165"/>
            <a:ext cx="3151916" cy="172302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A9D4B39-974B-0B71-0B37-1DA7E00D4047}"/>
              </a:ext>
            </a:extLst>
          </p:cNvPr>
          <p:cNvSpPr/>
          <p:nvPr/>
        </p:nvSpPr>
        <p:spPr>
          <a:xfrm>
            <a:off x="1294501" y="4825405"/>
            <a:ext cx="1964552" cy="635000"/>
          </a:xfrm>
          <a:prstGeom prst="roundRect">
            <a:avLst/>
          </a:prstGeom>
          <a:solidFill>
            <a:srgbClr val="FADE84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Tóm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tắt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5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739F64-7127-3FEE-B1BB-62B22BF2F4B7}"/>
              </a:ext>
            </a:extLst>
          </p:cNvPr>
          <p:cNvSpPr/>
          <p:nvPr/>
        </p:nvSpPr>
        <p:spPr>
          <a:xfrm>
            <a:off x="3992591" y="1523387"/>
            <a:ext cx="14839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Bài</a:t>
            </a:r>
            <a:r>
              <a:rPr lang="en-US" sz="2400" b="1" i="1" u="sng" kern="0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 </a:t>
            </a: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giải</a:t>
            </a:r>
            <a:endParaRPr lang="en-US" sz="2400" b="1" i="1" u="sng" kern="0" dirty="0">
              <a:solidFill>
                <a:srgbClr val="C00000"/>
              </a:solidFill>
              <a:latin typeface="UTM Avo" panose="02040603050506020204" pitchFamily="18"/>
              <a:cs typeface="Arial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B62A591-9E4F-A77F-AA40-13452EAE219B}"/>
                  </a:ext>
                </a:extLst>
              </p:cNvPr>
              <p:cNvSpPr/>
              <p:nvPr/>
            </p:nvSpPr>
            <p:spPr>
              <a:xfrm>
                <a:off x="1280160" y="2241622"/>
                <a:ext cx="6908800" cy="3733800"/>
              </a:xfrm>
              <a:prstGeom prst="roundRect">
                <a:avLst/>
              </a:prstGeom>
              <a:solidFill>
                <a:srgbClr val="FADE84">
                  <a:lumMod val="20000"/>
                  <a:lumOff val="80000"/>
                </a:srgbClr>
              </a:solidFill>
              <a:ln w="25400" cap="flat" cmpd="sng" algn="ctr">
                <a:solidFill>
                  <a:srgbClr val="EB6464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Xe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thứ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hai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chở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được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thùng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hàng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là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18</m:t>
                    </m:r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12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(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thùng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)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Cả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hai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xe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chở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được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thùng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hàng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là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: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18 + 12 = 30 (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thùng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)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sym typeface="Arial"/>
                  </a:rPr>
                  <a:t>Đáp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sym typeface="Arial"/>
                  </a:rPr>
                  <a:t>: 30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sym typeface="Arial"/>
                  </a:rPr>
                  <a:t>thùng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sym typeface="Arial"/>
                  </a:rPr>
                  <a:t> 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sym typeface="Arial"/>
                  </a:rPr>
                  <a:t>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sym typeface="Arial"/>
                  </a:rPr>
                  <a:t>ng.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AB62A591-9E4F-A77F-AA40-13452EAE2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" y="2241622"/>
                <a:ext cx="6908800" cy="37338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solidFill>
                  <a:srgbClr val="EB6464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B8B5AC84-3DBD-C2AB-342A-54AFD625A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2845"/>
            <a:ext cx="2560320" cy="176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Google Shape;123;p5"/>
              <p:cNvSpPr/>
              <p:nvPr/>
            </p:nvSpPr>
            <p:spPr>
              <a:xfrm>
                <a:off x="768626" y="693158"/>
                <a:ext cx="11046855" cy="1977832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4" tIns="45689" rIns="91404" bIns="45689" anchor="ctr" anchorCtr="0">
                <a:noAutofit/>
              </a:bodyPr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800" b="1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Câu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1: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Một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lớp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học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có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35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học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sinh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,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trong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đó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học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sinh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là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nữ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.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Tính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số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học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sinh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nữ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của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lớp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23" name="Google Shape;123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26" y="693158"/>
                <a:ext cx="11046855" cy="1977832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r="-606"/>
                </a:stretch>
              </a:blip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Đáp án đúng">
            <a:extLst>
              <a:ext uri="{FF2B5EF4-FFF2-40B4-BE49-F238E27FC236}">
                <a16:creationId xmlns:a16="http://schemas.microsoft.com/office/drawing/2014/main" id="{A93FFFBB-28A8-5F4C-8BBC-B864AA631A90}"/>
              </a:ext>
            </a:extLst>
          </p:cNvPr>
          <p:cNvSpPr/>
          <p:nvPr/>
        </p:nvSpPr>
        <p:spPr>
          <a:xfrm>
            <a:off x="6405445" y="2987751"/>
            <a:ext cx="4533875" cy="13296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B. 25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sinh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nữ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4" name="Đáp án sai 1">
            <a:extLst>
              <a:ext uri="{FF2B5EF4-FFF2-40B4-BE49-F238E27FC236}">
                <a16:creationId xmlns:a16="http://schemas.microsoft.com/office/drawing/2014/main" id="{9CF69AD8-73E0-271A-4D0B-9190A9F6D0D2}"/>
              </a:ext>
            </a:extLst>
          </p:cNvPr>
          <p:cNvSpPr/>
          <p:nvPr/>
        </p:nvSpPr>
        <p:spPr>
          <a:xfrm>
            <a:off x="1216153" y="2987751"/>
            <a:ext cx="4533875" cy="13296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A. 20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sinh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nữ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5" name="Đáp án sai 2">
            <a:extLst>
              <a:ext uri="{FF2B5EF4-FFF2-40B4-BE49-F238E27FC236}">
                <a16:creationId xmlns:a16="http://schemas.microsoft.com/office/drawing/2014/main" id="{FFAA341C-1685-FE47-0086-7EB56F15BC67}"/>
              </a:ext>
            </a:extLst>
          </p:cNvPr>
          <p:cNvSpPr/>
          <p:nvPr/>
        </p:nvSpPr>
        <p:spPr>
          <a:xfrm>
            <a:off x="1195501" y="4634201"/>
            <a:ext cx="4533875" cy="13296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C. 30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sinh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nữ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205D1528-93DF-112D-9B71-228AB8985D64}"/>
              </a:ext>
            </a:extLst>
          </p:cNvPr>
          <p:cNvSpPr/>
          <p:nvPr/>
        </p:nvSpPr>
        <p:spPr>
          <a:xfrm>
            <a:off x="6387695" y="4634201"/>
            <a:ext cx="4533875" cy="13296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D. 35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sinh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nữ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08213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Google Shape;134;p6"/>
              <p:cNvSpPr/>
              <p:nvPr/>
            </p:nvSpPr>
            <p:spPr>
              <a:xfrm>
                <a:off x="876202" y="851539"/>
                <a:ext cx="10439596" cy="1977832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4" tIns="45689" rIns="91404" bIns="45689" anchor="ctr" anchorCtr="0">
                <a:noAutofit/>
              </a:bodyPr>
              <a:lstStyle/>
              <a:p>
                <a:pPr algn="just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500" b="1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Câu</a:t>
                </a:r>
                <a:r>
                  <a:rPr lang="en-US" sz="2500" b="1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2: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Trên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cây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điện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có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20 con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chim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đang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đậu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. </a:t>
                </a:r>
              </a:p>
              <a:p>
                <a:pPr algn="just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Trong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đó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số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chim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đang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đậu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là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chim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sẻ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. </a:t>
                </a:r>
              </a:p>
              <a:p>
                <a:pPr algn="just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Hỏi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có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bao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nhiêu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con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chim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sẻ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đang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đậu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trên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dây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điện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?</a:t>
                </a:r>
              </a:p>
            </p:txBody>
          </p:sp>
        </mc:Choice>
        <mc:Fallback xmlns="">
          <p:sp>
            <p:nvSpPr>
              <p:cNvPr id="134" name="Google Shape;134;p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02" y="851539"/>
                <a:ext cx="10439596" cy="1977832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t="-2761" b="-8896"/>
                </a:stretch>
              </a:blip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9" name="Google Shape;139;p6">
            <a:hlinkClick r:id="" action="ppaction://noaction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56234" y="5868640"/>
            <a:ext cx="934975" cy="98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8"/>
          <a:stretch>
            <a:fillRect/>
          </a:stretch>
        </p:blipFill>
        <p:spPr>
          <a:xfrm>
            <a:off x="9230286" y="974818"/>
            <a:ext cx="1943100" cy="1289162"/>
          </a:xfrm>
          <a:prstGeom prst="rect">
            <a:avLst/>
          </a:prstGeom>
        </p:spPr>
      </p:pic>
      <p:sp>
        <p:nvSpPr>
          <p:cNvPr id="3" name="Đáp án đúng">
            <a:extLst>
              <a:ext uri="{FF2B5EF4-FFF2-40B4-BE49-F238E27FC236}">
                <a16:creationId xmlns:a16="http://schemas.microsoft.com/office/drawing/2014/main" id="{E4F7F928-F396-7059-ACE1-F55E24C32B0D}"/>
              </a:ext>
            </a:extLst>
          </p:cNvPr>
          <p:cNvSpPr/>
          <p:nvPr/>
        </p:nvSpPr>
        <p:spPr>
          <a:xfrm>
            <a:off x="1269657" y="2999792"/>
            <a:ext cx="4533875" cy="13296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vi-VN" sz="25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A. 11</a:t>
            </a:r>
            <a:r>
              <a:rPr lang="en-US" sz="25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con </a:t>
            </a:r>
            <a:r>
              <a:rPr lang="en-US" sz="25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chim</a:t>
            </a:r>
            <a:r>
              <a:rPr lang="en-US" sz="25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sẻ</a:t>
            </a:r>
            <a:r>
              <a:rPr lang="en-US" sz="25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  <a:endParaRPr lang="vi-VN" sz="25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4" name="Đáp án sai 1">
            <a:extLst>
              <a:ext uri="{FF2B5EF4-FFF2-40B4-BE49-F238E27FC236}">
                <a16:creationId xmlns:a16="http://schemas.microsoft.com/office/drawing/2014/main" id="{45700312-A823-A9BA-5D49-1E7CE90B0E7B}"/>
              </a:ext>
            </a:extLst>
          </p:cNvPr>
          <p:cNvSpPr/>
          <p:nvPr/>
        </p:nvSpPr>
        <p:spPr>
          <a:xfrm>
            <a:off x="6494554" y="2987751"/>
            <a:ext cx="4533875" cy="13296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vi-VN" sz="25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B. 12</a:t>
            </a:r>
            <a:r>
              <a:rPr lang="en-US" sz="25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con </a:t>
            </a:r>
            <a:r>
              <a:rPr lang="en-US" sz="25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chim</a:t>
            </a:r>
            <a:r>
              <a:rPr lang="en-US" sz="25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sẻ</a:t>
            </a:r>
            <a:r>
              <a:rPr lang="en-US" sz="25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  <a:endParaRPr lang="vi-VN" sz="25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5" name="Đáp án sai 2">
            <a:extLst>
              <a:ext uri="{FF2B5EF4-FFF2-40B4-BE49-F238E27FC236}">
                <a16:creationId xmlns:a16="http://schemas.microsoft.com/office/drawing/2014/main" id="{76DE0BF9-2403-DEC9-0410-BC6D56F1DE3D}"/>
              </a:ext>
            </a:extLst>
          </p:cNvPr>
          <p:cNvSpPr/>
          <p:nvPr/>
        </p:nvSpPr>
        <p:spPr>
          <a:xfrm>
            <a:off x="1269656" y="4634201"/>
            <a:ext cx="4533875" cy="13296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vi-VN" sz="25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C. 13</a:t>
            </a:r>
            <a:r>
              <a:rPr lang="en-US" sz="25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con </a:t>
            </a:r>
            <a:r>
              <a:rPr lang="en-US" sz="25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chim</a:t>
            </a:r>
            <a:r>
              <a:rPr lang="en-US" sz="25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sẻ</a:t>
            </a:r>
            <a:r>
              <a:rPr lang="en-US" sz="25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  <a:endParaRPr lang="vi-VN" sz="25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F803B3F4-9FCC-4361-A786-1D00A0513F95}"/>
              </a:ext>
            </a:extLst>
          </p:cNvPr>
          <p:cNvSpPr/>
          <p:nvPr/>
        </p:nvSpPr>
        <p:spPr>
          <a:xfrm>
            <a:off x="6496076" y="4634201"/>
            <a:ext cx="4533875" cy="13296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vi-VN" sz="25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D. 14</a:t>
            </a:r>
            <a:r>
              <a:rPr lang="en-US" sz="25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con </a:t>
            </a:r>
            <a:r>
              <a:rPr lang="en-US" sz="25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chim</a:t>
            </a:r>
            <a:r>
              <a:rPr lang="en-US" sz="25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sẻ</a:t>
            </a:r>
            <a:r>
              <a:rPr lang="en-US" sz="25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  <a:endParaRPr lang="vi-VN" sz="25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736049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4" grpId="0" animBg="1"/>
      <p:bldP spid="3" grpId="0" animBg="1"/>
      <p:bldP spid="4" grpId="0" animBg="1"/>
      <p:bldP spid="4" grpId="1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Google Shape;145;p7"/>
              <p:cNvSpPr/>
              <p:nvPr/>
            </p:nvSpPr>
            <p:spPr>
              <a:xfrm>
                <a:off x="684631" y="851539"/>
                <a:ext cx="10822737" cy="1977832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4" tIns="45689" rIns="91404" bIns="45689" anchor="ctr" anchorCtr="0">
                <a:noAutofit/>
              </a:bodyPr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400" b="1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Câu</a:t>
                </a:r>
                <a:r>
                  <a:rPr lang="en-US" sz="2400" b="1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3: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Một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công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ty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sản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xuất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giày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,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tháng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đầu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tiên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sản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xuất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được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</a:p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4 500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đôi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giày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,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tháng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thứ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sản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xuất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tháng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thứ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nhất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.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Hỏi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tháng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công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ty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đó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sản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xuất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được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bao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nhiêu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đôi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giày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?</a:t>
                </a:r>
              </a:p>
            </p:txBody>
          </p:sp>
        </mc:Choice>
        <mc:Fallback>
          <p:sp>
            <p:nvSpPr>
              <p:cNvPr id="145" name="Google Shape;145;p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31" y="851539"/>
                <a:ext cx="10822737" cy="1977832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t="-307" b="-6748"/>
                </a:stretch>
              </a:blip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0" name="Google Shape;150;p7">
            <a:hlinkClick r:id="" action="ppaction://noaction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56234" y="5868640"/>
            <a:ext cx="934975" cy="9889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Đáp án đúng">
            <a:extLst>
              <a:ext uri="{FF2B5EF4-FFF2-40B4-BE49-F238E27FC236}">
                <a16:creationId xmlns:a16="http://schemas.microsoft.com/office/drawing/2014/main" id="{1CADE20E-C01D-332E-75C9-8AF09EE40AB4}"/>
              </a:ext>
            </a:extLst>
          </p:cNvPr>
          <p:cNvSpPr/>
          <p:nvPr/>
        </p:nvSpPr>
        <p:spPr>
          <a:xfrm>
            <a:off x="6405445" y="2987751"/>
            <a:ext cx="4533875" cy="13296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B. 7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250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đôi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giày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 </a:t>
            </a:r>
            <a:endParaRPr lang="vi-VN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4" name="Đáp án sai 1">
            <a:extLst>
              <a:ext uri="{FF2B5EF4-FFF2-40B4-BE49-F238E27FC236}">
                <a16:creationId xmlns:a16="http://schemas.microsoft.com/office/drawing/2014/main" id="{56F0F492-449F-0492-F185-57E46D98C3CB}"/>
              </a:ext>
            </a:extLst>
          </p:cNvPr>
          <p:cNvSpPr/>
          <p:nvPr/>
        </p:nvSpPr>
        <p:spPr>
          <a:xfrm>
            <a:off x="1216153" y="2987751"/>
            <a:ext cx="4533875" cy="13296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A. 7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200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đôi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giày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5" name="Đáp án sai 2">
            <a:extLst>
              <a:ext uri="{FF2B5EF4-FFF2-40B4-BE49-F238E27FC236}">
                <a16:creationId xmlns:a16="http://schemas.microsoft.com/office/drawing/2014/main" id="{D11B97A2-54F0-BE1D-5E6C-54E75C537384}"/>
              </a:ext>
            </a:extLst>
          </p:cNvPr>
          <p:cNvSpPr/>
          <p:nvPr/>
        </p:nvSpPr>
        <p:spPr>
          <a:xfrm>
            <a:off x="1195501" y="4634201"/>
            <a:ext cx="4533875" cy="13296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C. 7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300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đôi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giày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4B2E7C96-A6F1-2921-2B68-F59C29415608}"/>
              </a:ext>
            </a:extLst>
          </p:cNvPr>
          <p:cNvSpPr/>
          <p:nvPr/>
        </p:nvSpPr>
        <p:spPr>
          <a:xfrm>
            <a:off x="6387695" y="4634201"/>
            <a:ext cx="4533875" cy="13296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D. 7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350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đôi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giày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34231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F8714-69D0-F6CA-CD3E-A6018BEC757D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5DD246-9CC3-9238-229A-476382D9D1C4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Qua bài học hôm nay, em học được những gì?</a:t>
            </a:r>
            <a:endParaRPr lang="en-VN" sz="2400" dirty="0"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728071-8C20-5BD3-51EB-C44B61478028}"/>
              </a:ext>
            </a:extLst>
          </p:cNvPr>
          <p:cNvSpPr/>
          <p:nvPr/>
        </p:nvSpPr>
        <p:spPr>
          <a:xfrm>
            <a:off x="2913527" y="3954697"/>
            <a:ext cx="6364941" cy="1959096"/>
          </a:xfrm>
          <a:custGeom>
            <a:avLst/>
            <a:gdLst>
              <a:gd name="connsiteX0" fmla="*/ 0 w 6364941"/>
              <a:gd name="connsiteY0" fmla="*/ 326523 h 1959096"/>
              <a:gd name="connsiteX1" fmla="*/ 326523 w 6364941"/>
              <a:gd name="connsiteY1" fmla="*/ 0 h 1959096"/>
              <a:gd name="connsiteX2" fmla="*/ 6038418 w 6364941"/>
              <a:gd name="connsiteY2" fmla="*/ 0 h 1959096"/>
              <a:gd name="connsiteX3" fmla="*/ 6364941 w 6364941"/>
              <a:gd name="connsiteY3" fmla="*/ 326523 h 1959096"/>
              <a:gd name="connsiteX4" fmla="*/ 6364941 w 6364941"/>
              <a:gd name="connsiteY4" fmla="*/ 1632573 h 1959096"/>
              <a:gd name="connsiteX5" fmla="*/ 6038418 w 6364941"/>
              <a:gd name="connsiteY5" fmla="*/ 1959096 h 1959096"/>
              <a:gd name="connsiteX6" fmla="*/ 326523 w 6364941"/>
              <a:gd name="connsiteY6" fmla="*/ 1959096 h 1959096"/>
              <a:gd name="connsiteX7" fmla="*/ 0 w 6364941"/>
              <a:gd name="connsiteY7" fmla="*/ 1632573 h 1959096"/>
              <a:gd name="connsiteX8" fmla="*/ 0 w 6364941"/>
              <a:gd name="connsiteY8" fmla="*/ 326523 h 195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959096" extrusionOk="0">
                <a:moveTo>
                  <a:pt x="0" y="326523"/>
                </a:moveTo>
                <a:cubicBezTo>
                  <a:pt x="-20788" y="133366"/>
                  <a:pt x="123284" y="8597"/>
                  <a:pt x="326523" y="0"/>
                </a:cubicBezTo>
                <a:cubicBezTo>
                  <a:pt x="1457467" y="132882"/>
                  <a:pt x="5383414" y="-84951"/>
                  <a:pt x="6038418" y="0"/>
                </a:cubicBezTo>
                <a:cubicBezTo>
                  <a:pt x="6200920" y="17414"/>
                  <a:pt x="6362737" y="158372"/>
                  <a:pt x="6364941" y="326523"/>
                </a:cubicBezTo>
                <a:cubicBezTo>
                  <a:pt x="6371678" y="527221"/>
                  <a:pt x="6331582" y="1447306"/>
                  <a:pt x="6364941" y="1632573"/>
                </a:cubicBezTo>
                <a:cubicBezTo>
                  <a:pt x="6396951" y="1816704"/>
                  <a:pt x="6221902" y="1952613"/>
                  <a:pt x="6038418" y="1959096"/>
                </a:cubicBezTo>
                <a:cubicBezTo>
                  <a:pt x="4510991" y="2046735"/>
                  <a:pt x="1734324" y="1886417"/>
                  <a:pt x="326523" y="1959096"/>
                </a:cubicBezTo>
                <a:cubicBezTo>
                  <a:pt x="143505" y="1933498"/>
                  <a:pt x="-10237" y="1827133"/>
                  <a:pt x="0" y="1632573"/>
                </a:cubicBezTo>
                <a:cubicBezTo>
                  <a:pt x="83471" y="996830"/>
                  <a:pt x="70281" y="887206"/>
                  <a:pt x="0" y="326523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83;p45">
            <a:extLst>
              <a:ext uri="{FF2B5EF4-FFF2-40B4-BE49-F238E27FC236}">
                <a16:creationId xmlns:a16="http://schemas.microsoft.com/office/drawing/2014/main" id="{315FFF17-6576-F3B6-D088-3B2A3AE0DB2B}"/>
              </a:ext>
            </a:extLst>
          </p:cNvPr>
          <p:cNvGrpSpPr/>
          <p:nvPr/>
        </p:nvGrpSpPr>
        <p:grpSpPr>
          <a:xfrm>
            <a:off x="7932473" y="2357229"/>
            <a:ext cx="612880" cy="546907"/>
            <a:chOff x="-42996150" y="3612600"/>
            <a:chExt cx="323750" cy="288900"/>
          </a:xfrm>
        </p:grpSpPr>
        <p:sp>
          <p:nvSpPr>
            <p:cNvPr id="3" name="Google Shape;3484;p45">
              <a:extLst>
                <a:ext uri="{FF2B5EF4-FFF2-40B4-BE49-F238E27FC236}">
                  <a16:creationId xmlns:a16="http://schemas.microsoft.com/office/drawing/2014/main" id="{5C77DE9F-FEBF-5B58-7E51-B031A67B76F5}"/>
                </a:ext>
              </a:extLst>
            </p:cNvPr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4" name="Google Shape;3485;p45">
              <a:extLst>
                <a:ext uri="{FF2B5EF4-FFF2-40B4-BE49-F238E27FC236}">
                  <a16:creationId xmlns:a16="http://schemas.microsoft.com/office/drawing/2014/main" id="{AE0D9E70-0E93-323A-01E8-8DEDBA4C276B}"/>
                </a:ext>
              </a:extLst>
            </p:cNvPr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5" name="Google Shape;3486;p45">
              <a:extLst>
                <a:ext uri="{FF2B5EF4-FFF2-40B4-BE49-F238E27FC236}">
                  <a16:creationId xmlns:a16="http://schemas.microsoft.com/office/drawing/2014/main" id="{853258AD-CD2F-E184-4623-8E08B05162AA}"/>
                </a:ext>
              </a:extLst>
            </p:cNvPr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grpSp>
        <p:nvGrpSpPr>
          <p:cNvPr id="6" name="Google Shape;3487;p45">
            <a:extLst>
              <a:ext uri="{FF2B5EF4-FFF2-40B4-BE49-F238E27FC236}">
                <a16:creationId xmlns:a16="http://schemas.microsoft.com/office/drawing/2014/main" id="{E0A04BD6-5977-B37B-B5C9-2577119096E9}"/>
              </a:ext>
            </a:extLst>
          </p:cNvPr>
          <p:cNvGrpSpPr/>
          <p:nvPr/>
        </p:nvGrpSpPr>
        <p:grpSpPr>
          <a:xfrm>
            <a:off x="4165437" y="2357229"/>
            <a:ext cx="612884" cy="558184"/>
            <a:chOff x="-40378075" y="3267450"/>
            <a:chExt cx="317425" cy="289075"/>
          </a:xfrm>
        </p:grpSpPr>
        <p:sp>
          <p:nvSpPr>
            <p:cNvPr id="7" name="Google Shape;3488;p45">
              <a:extLst>
                <a:ext uri="{FF2B5EF4-FFF2-40B4-BE49-F238E27FC236}">
                  <a16:creationId xmlns:a16="http://schemas.microsoft.com/office/drawing/2014/main" id="{859A3978-8C28-57B3-942D-28F250268DFC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8" name="Google Shape;3489;p45">
              <a:extLst>
                <a:ext uri="{FF2B5EF4-FFF2-40B4-BE49-F238E27FC236}">
                  <a16:creationId xmlns:a16="http://schemas.microsoft.com/office/drawing/2014/main" id="{6D65E914-D368-7092-20E1-43ABFA79B2ED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9" name="Google Shape;3490;p45">
              <a:extLst>
                <a:ext uri="{FF2B5EF4-FFF2-40B4-BE49-F238E27FC236}">
                  <a16:creationId xmlns:a16="http://schemas.microsoft.com/office/drawing/2014/main" id="{7A125924-A683-9639-6ABB-A78A2C833650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0" name="Google Shape;3491;p45">
              <a:extLst>
                <a:ext uri="{FF2B5EF4-FFF2-40B4-BE49-F238E27FC236}">
                  <a16:creationId xmlns:a16="http://schemas.microsoft.com/office/drawing/2014/main" id="{03F00C86-0899-8346-E24A-DABE4E67484E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grpSp>
        <p:nvGrpSpPr>
          <p:cNvPr id="11" name="Google Shape;3492;p45">
            <a:extLst>
              <a:ext uri="{FF2B5EF4-FFF2-40B4-BE49-F238E27FC236}">
                <a16:creationId xmlns:a16="http://schemas.microsoft.com/office/drawing/2014/main" id="{0AAA5E8E-DAD1-3DA7-9056-22D709CC6F23}"/>
              </a:ext>
            </a:extLst>
          </p:cNvPr>
          <p:cNvGrpSpPr/>
          <p:nvPr/>
        </p:nvGrpSpPr>
        <p:grpSpPr>
          <a:xfrm>
            <a:off x="928854" y="2357229"/>
            <a:ext cx="612879" cy="606876"/>
            <a:chOff x="-37385100" y="3949908"/>
            <a:chExt cx="321350" cy="318225"/>
          </a:xfrm>
        </p:grpSpPr>
        <p:sp>
          <p:nvSpPr>
            <p:cNvPr id="12" name="Google Shape;3493;p45">
              <a:extLst>
                <a:ext uri="{FF2B5EF4-FFF2-40B4-BE49-F238E27FC236}">
                  <a16:creationId xmlns:a16="http://schemas.microsoft.com/office/drawing/2014/main" id="{D62898C6-0CE9-1A73-1A96-AC3D0C201A26}"/>
                </a:ext>
              </a:extLst>
            </p:cNvPr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3" name="Google Shape;3494;p45">
              <a:extLst>
                <a:ext uri="{FF2B5EF4-FFF2-40B4-BE49-F238E27FC236}">
                  <a16:creationId xmlns:a16="http://schemas.microsoft.com/office/drawing/2014/main" id="{8BB4082C-A8D3-727F-F3A5-5DFDEE8C8742}"/>
                </a:ext>
              </a:extLst>
            </p:cNvPr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7B55FCB-7866-FDFB-F6D8-1FAD58FCAE04}"/>
              </a:ext>
            </a:extLst>
          </p:cNvPr>
          <p:cNvSpPr txBox="1"/>
          <p:nvPr/>
        </p:nvSpPr>
        <p:spPr>
          <a:xfrm>
            <a:off x="292341" y="3256805"/>
            <a:ext cx="2387600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Ôn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D046B5-19A5-86CE-01B4-05E22484EF26}"/>
              </a:ext>
            </a:extLst>
          </p:cNvPr>
          <p:cNvSpPr txBox="1"/>
          <p:nvPr/>
        </p:nvSpPr>
        <p:spPr>
          <a:xfrm>
            <a:off x="3339888" y="3256805"/>
            <a:ext cx="2590800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Hoàn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VBT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24F8C5-567C-F707-881A-911FA6B4FE7F}"/>
              </a:ext>
            </a:extLst>
          </p:cNvPr>
          <p:cNvSpPr txBox="1"/>
          <p:nvPr/>
        </p:nvSpPr>
        <p:spPr>
          <a:xfrm>
            <a:off x="6590635" y="3256805"/>
            <a:ext cx="3643478" cy="11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Đọc và chuẩn bị trước </a:t>
            </a: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 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83: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Luyện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endParaRPr lang="en-US" sz="2400" b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Google Shape;101;p3"/>
              <p:cNvSpPr/>
              <p:nvPr/>
            </p:nvSpPr>
            <p:spPr>
              <a:xfrm>
                <a:off x="875524" y="475862"/>
                <a:ext cx="10440955" cy="197809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16" tIns="45695" rIns="91416" bIns="45695" anchor="ctr" anchorCtr="0">
                <a:noAutofit/>
              </a:bodyPr>
              <a:lstStyle/>
              <a:p>
                <a:pPr algn="ctr" defTabSz="60963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3000" b="1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Câu</a:t>
                </a:r>
                <a:r>
                  <a:rPr lang="en-US" sz="3000" b="1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1:</a:t>
                </a:r>
                <a:r>
                  <a:rPr lang="en-US" sz="30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Kết</a:t>
                </a:r>
                <a:r>
                  <a:rPr lang="en-US" sz="30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quả</a:t>
                </a:r>
                <a:r>
                  <a:rPr lang="en-US" sz="30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của</a:t>
                </a:r>
                <a:r>
                  <a:rPr lang="en-US" sz="30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phép</a:t>
                </a:r>
                <a:r>
                  <a:rPr lang="en-US" sz="30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tính</a:t>
                </a:r>
                <a:r>
                  <a:rPr lang="en-US" sz="30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6</m:t>
                        </m:r>
                      </m:den>
                    </m:f>
                    <m:r>
                      <a:rPr lang="en-US" sz="3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×</m:t>
                    </m:r>
                    <m:r>
                      <m:rPr>
                        <m:nor/>
                      </m:rPr>
                      <a:rPr lang="en-US" sz="30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18</m:t>
                    </m:r>
                  </m:oMath>
                </a14:m>
                <a:r>
                  <a:rPr lang="en-US" sz="30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là</a:t>
                </a:r>
                <a:r>
                  <a:rPr lang="en-US" sz="30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:</a:t>
                </a:r>
              </a:p>
            </p:txBody>
          </p:sp>
        </mc:Choice>
        <mc:Fallback xmlns="">
          <p:sp>
            <p:nvSpPr>
              <p:cNvPr id="101" name="Google Shape;101;p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24" y="475862"/>
                <a:ext cx="10440955" cy="1978090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Google Shape;106;p3">
            <a:hlinkClick r:id="" action="ppaction://noaction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56905" y="5868957"/>
            <a:ext cx="935097" cy="9890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Đáp án đúng">
            <a:extLst>
              <a:ext uri="{FF2B5EF4-FFF2-40B4-BE49-F238E27FC236}">
                <a16:creationId xmlns:a16="http://schemas.microsoft.com/office/drawing/2014/main" id="{648BDED5-CE6C-201F-CCB0-387BB25664CC}"/>
              </a:ext>
            </a:extLst>
          </p:cNvPr>
          <p:cNvSpPr/>
          <p:nvPr/>
        </p:nvSpPr>
        <p:spPr>
          <a:xfrm>
            <a:off x="1198076" y="3076554"/>
            <a:ext cx="4533875" cy="13296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609630">
              <a:lnSpc>
                <a:spcPct val="150000"/>
              </a:lnSpc>
              <a:buClr>
                <a:srgbClr val="000000"/>
              </a:buClr>
            </a:pPr>
            <a:r>
              <a:rPr lang="vi-VN" sz="30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A. 1</a:t>
            </a:r>
          </a:p>
        </p:txBody>
      </p:sp>
      <p:sp>
        <p:nvSpPr>
          <p:cNvPr id="7" name="Đáp án sai 1">
            <a:extLst>
              <a:ext uri="{FF2B5EF4-FFF2-40B4-BE49-F238E27FC236}">
                <a16:creationId xmlns:a16="http://schemas.microsoft.com/office/drawing/2014/main" id="{39B505E5-72EB-71CE-D1BD-9740EC71C730}"/>
              </a:ext>
            </a:extLst>
          </p:cNvPr>
          <p:cNvSpPr/>
          <p:nvPr/>
        </p:nvSpPr>
        <p:spPr>
          <a:xfrm>
            <a:off x="1198076" y="4710963"/>
            <a:ext cx="4533875" cy="13296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609630">
              <a:lnSpc>
                <a:spcPct val="150000"/>
              </a:lnSpc>
              <a:buClr>
                <a:srgbClr val="000000"/>
              </a:buClr>
            </a:pPr>
            <a:r>
              <a:rPr lang="vi-VN" sz="30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C. 3</a:t>
            </a:r>
          </a:p>
        </p:txBody>
      </p:sp>
      <p:sp>
        <p:nvSpPr>
          <p:cNvPr id="8" name="Đáp án sai 2">
            <a:extLst>
              <a:ext uri="{FF2B5EF4-FFF2-40B4-BE49-F238E27FC236}">
                <a16:creationId xmlns:a16="http://schemas.microsoft.com/office/drawing/2014/main" id="{8EC5C735-0F5D-43CD-3E22-ADDF6BB8F859}"/>
              </a:ext>
            </a:extLst>
          </p:cNvPr>
          <p:cNvSpPr/>
          <p:nvPr/>
        </p:nvSpPr>
        <p:spPr>
          <a:xfrm>
            <a:off x="6424496" y="3076554"/>
            <a:ext cx="4533875" cy="13296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609630">
              <a:lnSpc>
                <a:spcPct val="150000"/>
              </a:lnSpc>
              <a:buClr>
                <a:srgbClr val="000000"/>
              </a:buClr>
            </a:pPr>
            <a:r>
              <a:rPr lang="vi-VN" sz="30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B. 2</a:t>
            </a:r>
          </a:p>
        </p:txBody>
      </p:sp>
      <p:sp>
        <p:nvSpPr>
          <p:cNvPr id="9" name="Đáp án sai 3">
            <a:extLst>
              <a:ext uri="{FF2B5EF4-FFF2-40B4-BE49-F238E27FC236}">
                <a16:creationId xmlns:a16="http://schemas.microsoft.com/office/drawing/2014/main" id="{29A96C48-E142-33E9-BD64-E5ABD67D8510}"/>
              </a:ext>
            </a:extLst>
          </p:cNvPr>
          <p:cNvSpPr/>
          <p:nvPr/>
        </p:nvSpPr>
        <p:spPr>
          <a:xfrm>
            <a:off x="6424495" y="4710963"/>
            <a:ext cx="4533875" cy="13296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609630">
              <a:lnSpc>
                <a:spcPct val="150000"/>
              </a:lnSpc>
              <a:buClr>
                <a:srgbClr val="000000"/>
              </a:buClr>
            </a:pPr>
            <a:r>
              <a:rPr lang="vi-VN" sz="30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D.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A9A5EB-04FB-7682-9B44-6E7D85878D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7" y="0"/>
            <a:ext cx="699638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4218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875524" y="475862"/>
            <a:ext cx="10440955" cy="19780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6" tIns="45695" rIns="91416" bIns="45695" anchor="ctr" anchorCtr="0">
            <a:noAutofit/>
          </a:bodyPr>
          <a:lstStyle/>
          <a:p>
            <a:pPr algn="ctr" defTabSz="609630">
              <a:lnSpc>
                <a:spcPct val="150000"/>
              </a:lnSpc>
              <a:buClr>
                <a:srgbClr val="000000"/>
              </a:buClr>
            </a:pPr>
            <a:r>
              <a:rPr lang="en-US" sz="30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Câu</a:t>
            </a:r>
            <a:r>
              <a:rPr lang="en-US" sz="30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2: </a:t>
            </a:r>
            <a:r>
              <a:rPr lang="en-US" sz="30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Phép</a:t>
            </a:r>
            <a:r>
              <a:rPr lang="en-US" sz="30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tính</a:t>
            </a:r>
            <a:r>
              <a:rPr lang="en-US" sz="30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nào</a:t>
            </a:r>
            <a:r>
              <a:rPr lang="en-US" sz="30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dưới</a:t>
            </a:r>
            <a:r>
              <a:rPr lang="en-US" sz="30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đây</a:t>
            </a:r>
            <a:r>
              <a:rPr lang="en-US" sz="30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sai</a:t>
            </a:r>
            <a:r>
              <a:rPr lang="en-US" sz="30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?</a:t>
            </a:r>
          </a:p>
        </p:txBody>
      </p:sp>
      <p:pic>
        <p:nvPicPr>
          <p:cNvPr id="117" name="Google Shape;117;p4">
            <a:hlinkClick r:id="" action="ppaction://noaction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6905" y="5868957"/>
            <a:ext cx="935097" cy="9890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Đáp án đúng">
                <a:extLst>
                  <a:ext uri="{FF2B5EF4-FFF2-40B4-BE49-F238E27FC236}">
                    <a16:creationId xmlns:a16="http://schemas.microsoft.com/office/drawing/2014/main" id="{9910911B-7589-60D4-BAFA-17DA53E11BDD}"/>
                  </a:ext>
                </a:extLst>
              </p:cNvPr>
              <p:cNvSpPr/>
              <p:nvPr/>
            </p:nvSpPr>
            <p:spPr>
              <a:xfrm>
                <a:off x="1179025" y="3089212"/>
                <a:ext cx="4533875" cy="132968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6" tIns="45708" rIns="91416" bIns="45708" rtlCol="0" anchor="ctr"/>
              <a:lstStyle/>
              <a:p>
                <a:pPr algn="ctr" defTabSz="60963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30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3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×</m:t>
                    </m:r>
                    <m:r>
                      <m:rPr>
                        <m:nor/>
                      </m:rPr>
                      <a:rPr lang="en-US" sz="30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15</m:t>
                    </m:r>
                    <m:r>
                      <m:rPr>
                        <m:nor/>
                      </m:rPr>
                      <a:rPr lang="en-US" sz="30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30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30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3</m:t>
                    </m:r>
                  </m:oMath>
                </a14:m>
                <a:endParaRPr lang="en-US" sz="3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Đáp án đúng">
                <a:extLst>
                  <a:ext uri="{FF2B5EF4-FFF2-40B4-BE49-F238E27FC236}">
                    <a16:creationId xmlns:a16="http://schemas.microsoft.com/office/drawing/2014/main" id="{9910911B-7589-60D4-BAFA-17DA53E11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25" y="3089212"/>
                <a:ext cx="4533875" cy="132968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Đáp án sai 1">
                <a:extLst>
                  <a:ext uri="{FF2B5EF4-FFF2-40B4-BE49-F238E27FC236}">
                    <a16:creationId xmlns:a16="http://schemas.microsoft.com/office/drawing/2014/main" id="{F2A2E053-2EEF-7F51-9DFF-C3449FADF366}"/>
                  </a:ext>
                </a:extLst>
              </p:cNvPr>
              <p:cNvSpPr/>
              <p:nvPr/>
            </p:nvSpPr>
            <p:spPr>
              <a:xfrm>
                <a:off x="6405444" y="4723620"/>
                <a:ext cx="4533875" cy="132968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6" tIns="45708" rIns="91416" bIns="45708" rtlCol="0" anchor="ctr"/>
              <a:lstStyle/>
              <a:p>
                <a:pPr algn="ctr" defTabSz="60963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30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D.</a:t>
                </a:r>
                <a:r>
                  <a:rPr lang="en-US" sz="30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kern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3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×</m:t>
                    </m:r>
                    <m:r>
                      <m:rPr>
                        <m:nor/>
                      </m:rPr>
                      <a:rPr lang="en-US" sz="30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1</m:t>
                    </m:r>
                    <m:r>
                      <m:rPr>
                        <m:nor/>
                      </m:rPr>
                      <a:rPr lang="en-US" sz="30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6</m:t>
                    </m:r>
                    <m:r>
                      <m:rPr>
                        <m:nor/>
                      </m:rPr>
                      <a:rPr lang="en-US" sz="30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30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= </m:t>
                    </m:r>
                    <m:r>
                      <m:rPr>
                        <m:nor/>
                      </m:rPr>
                      <a:rPr lang="en-US" sz="30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5</m:t>
                    </m:r>
                  </m:oMath>
                </a14:m>
                <a:endParaRPr lang="ar-AE" sz="30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Đáp án sai 1">
                <a:extLst>
                  <a:ext uri="{FF2B5EF4-FFF2-40B4-BE49-F238E27FC236}">
                    <a16:creationId xmlns:a16="http://schemas.microsoft.com/office/drawing/2014/main" id="{F2A2E053-2EEF-7F51-9DFF-C3449FADF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444" y="4723620"/>
                <a:ext cx="4533875" cy="132968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Đáp án sai 2">
                <a:extLst>
                  <a:ext uri="{FF2B5EF4-FFF2-40B4-BE49-F238E27FC236}">
                    <a16:creationId xmlns:a16="http://schemas.microsoft.com/office/drawing/2014/main" id="{8EFAA202-6BD5-59CF-D62A-21B1DC851792}"/>
                  </a:ext>
                </a:extLst>
              </p:cNvPr>
              <p:cNvSpPr/>
              <p:nvPr/>
            </p:nvSpPr>
            <p:spPr>
              <a:xfrm>
                <a:off x="6405445" y="3089212"/>
                <a:ext cx="4533875" cy="132968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6" tIns="45708" rIns="91416" bIns="45708" rtlCol="0" anchor="ctr"/>
              <a:lstStyle/>
              <a:p>
                <a:pPr algn="ctr" defTabSz="609630">
                  <a:lnSpc>
                    <a:spcPct val="150000"/>
                  </a:lnSpc>
                  <a:spcAft>
                    <a:spcPts val="667"/>
                  </a:spcAft>
                  <a:buClr>
                    <a:srgbClr val="000000"/>
                  </a:buClr>
                </a:pPr>
                <a:r>
                  <a:rPr lang="vi-VN" sz="30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  <m:r>
                      <a:rPr lang="en-US" sz="3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r>
                      <m:rPr>
                        <m:nor/>
                      </m:rPr>
                      <a:rPr lang="en-US" sz="30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18</m:t>
                    </m:r>
                    <m:r>
                      <m:rPr>
                        <m:nor/>
                      </m:rPr>
                      <a:rPr lang="en-US" sz="30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30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30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9</m:t>
                    </m:r>
                  </m:oMath>
                </a14:m>
                <a:endParaRPr lang="en-US" sz="30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4" name="Đáp án sai 2">
                <a:extLst>
                  <a:ext uri="{FF2B5EF4-FFF2-40B4-BE49-F238E27FC236}">
                    <a16:creationId xmlns:a16="http://schemas.microsoft.com/office/drawing/2014/main" id="{8EFAA202-6BD5-59CF-D62A-21B1DC851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445" y="3089212"/>
                <a:ext cx="4533875" cy="132968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sai 3">
                <a:extLst>
                  <a:ext uri="{FF2B5EF4-FFF2-40B4-BE49-F238E27FC236}">
                    <a16:creationId xmlns:a16="http://schemas.microsoft.com/office/drawing/2014/main" id="{2E8B36A7-A925-969A-BB2B-33E7E2DB61A0}"/>
                  </a:ext>
                </a:extLst>
              </p:cNvPr>
              <p:cNvSpPr/>
              <p:nvPr/>
            </p:nvSpPr>
            <p:spPr>
              <a:xfrm>
                <a:off x="1179024" y="4723620"/>
                <a:ext cx="4533875" cy="132968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6" tIns="45708" rIns="91416" bIns="45708" rtlCol="0" anchor="ctr"/>
              <a:lstStyle/>
              <a:p>
                <a:pPr algn="ctr" defTabSz="60963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30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C.</a:t>
                </a:r>
                <a:r>
                  <a:rPr lang="en-US" sz="30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kern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3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×</m:t>
                    </m:r>
                    <m:r>
                      <m:rPr>
                        <m:nor/>
                      </m:rPr>
                      <a:rPr lang="en-US" sz="30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1</m:t>
                    </m:r>
                    <m:r>
                      <m:rPr>
                        <m:nor/>
                      </m:rPr>
                      <a:rPr lang="en-US" sz="30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8</m:t>
                    </m:r>
                    <m:r>
                      <m:rPr>
                        <m:nor/>
                      </m:rPr>
                      <a:rPr lang="en-US" sz="30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30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= </m:t>
                    </m:r>
                    <m:r>
                      <m:rPr>
                        <m:nor/>
                      </m:rPr>
                      <a:rPr lang="en-US" sz="30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6</m:t>
                    </m:r>
                  </m:oMath>
                </a14:m>
                <a:endParaRPr lang="ar-AE" sz="30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Đáp án sai 3">
                <a:extLst>
                  <a:ext uri="{FF2B5EF4-FFF2-40B4-BE49-F238E27FC236}">
                    <a16:creationId xmlns:a16="http://schemas.microsoft.com/office/drawing/2014/main" id="{2E8B36A7-A925-969A-BB2B-33E7E2DB6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24" y="4723620"/>
                <a:ext cx="4533875" cy="132968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2CFB005-0BD1-235C-3C9C-3119194562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7" y="0"/>
            <a:ext cx="699638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618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9AA859A-7A44-B624-E81B-3D0F90F9AE51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FBB1022E-523E-63B1-A770-B8B47C8B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CFD17B-DF36-108F-D1DE-90F5A2DC389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4C2756-9B24-BCC8-194C-1C684F9E8DEA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BCEE26-DA02-07CF-AFAC-D5E931EF0B62}"/>
              </a:ext>
            </a:extLst>
          </p:cNvPr>
          <p:cNvSpPr/>
          <p:nvPr/>
        </p:nvSpPr>
        <p:spPr>
          <a:xfrm>
            <a:off x="2280691" y="1522237"/>
            <a:ext cx="7630615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B. GIẢI BÀI TOÁN VỀ TÌM PHÂN SỐ CỦA MỘT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50ABF-CD4D-D079-D7C8-113DA84CE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45" y="3504841"/>
            <a:ext cx="5669756" cy="1568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DD3007-94CA-9600-A339-C4EC7D6A9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45" y="5143500"/>
            <a:ext cx="5669756" cy="1659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B5EDD7B-B842-328B-8374-8570720D4178}"/>
                  </a:ext>
                </a:extLst>
              </p:cNvPr>
              <p:cNvSpPr/>
              <p:nvPr/>
            </p:nvSpPr>
            <p:spPr>
              <a:xfrm>
                <a:off x="1117599" y="1879101"/>
                <a:ext cx="9956800" cy="1508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b="1" dirty="0" err="1">
                    <a:latin typeface="UTM Avo" panose="02040603050506020204" pitchFamily="18"/>
                    <a:ea typeface="Calibri"/>
                    <a:cs typeface="Times New Roman"/>
                  </a:rPr>
                  <a:t>Bài</a:t>
                </a:r>
                <a:r>
                  <a:rPr lang="en-US" sz="2400" b="1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b="1" dirty="0" err="1">
                    <a:latin typeface="UTM Avo" panose="02040603050506020204" pitchFamily="18"/>
                    <a:ea typeface="Calibri"/>
                    <a:cs typeface="Times New Roman"/>
                  </a:rPr>
                  <a:t>toán</a:t>
                </a:r>
                <a:r>
                  <a:rPr lang="en-US" sz="2400" b="1" dirty="0">
                    <a:latin typeface="UTM Avo" panose="02040603050506020204" pitchFamily="18"/>
                    <a:ea typeface="Calibri"/>
                    <a:cs typeface="Times New Roman"/>
                  </a:rPr>
                  <a:t>: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Một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hộp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có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12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quả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bóng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bán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.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Hỏi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bóng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bàn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trong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hộp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là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bao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nhiêu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quả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bóng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?</a:t>
                </a:r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B5EDD7B-B842-328B-8374-8570720D4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9" y="1879101"/>
                <a:ext cx="9956800" cy="1508490"/>
              </a:xfrm>
              <a:prstGeom prst="rect">
                <a:avLst/>
              </a:prstGeom>
              <a:blipFill>
                <a:blip r:embed="rId5"/>
                <a:stretch>
                  <a:fillRect l="-918" r="-918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67B595F-99AF-BE63-BC13-0C301FD5BC5B}"/>
              </a:ext>
            </a:extLst>
          </p:cNvPr>
          <p:cNvSpPr/>
          <p:nvPr/>
        </p:nvSpPr>
        <p:spPr>
          <a:xfrm>
            <a:off x="2156059" y="3924725"/>
            <a:ext cx="1964552" cy="635000"/>
          </a:xfrm>
          <a:prstGeom prst="roundRect">
            <a:avLst/>
          </a:prstGeom>
          <a:solidFill>
            <a:srgbClr val="E86C5E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609630">
              <a:lnSpc>
                <a:spcPct val="150000"/>
              </a:lnSpc>
              <a:buClrTx/>
              <a:defRPr/>
            </a:pPr>
            <a:r>
              <a:rPr lang="en-US" sz="2400" b="1" dirty="0" err="1">
                <a:latin typeface="UTM Avo" panose="02040603050506020204" pitchFamily="18"/>
              </a:rPr>
              <a:t>Em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hiểu</a:t>
            </a:r>
            <a:endParaRPr lang="en-US" sz="2400" b="1" dirty="0">
              <a:latin typeface="UTM Avo" panose="02040603050506020204" pitchFamily="1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E0103D-F13D-F48C-AFF8-DF5ADA7F42AE}"/>
              </a:ext>
            </a:extLst>
          </p:cNvPr>
          <p:cNvSpPr/>
          <p:nvPr/>
        </p:nvSpPr>
        <p:spPr>
          <a:xfrm>
            <a:off x="2156059" y="5655776"/>
            <a:ext cx="1964552" cy="635000"/>
          </a:xfrm>
          <a:prstGeom prst="roundRect">
            <a:avLst/>
          </a:prstGeom>
          <a:solidFill>
            <a:srgbClr val="E86C5E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609630">
              <a:lnSpc>
                <a:spcPct val="150000"/>
              </a:lnSpc>
              <a:buClrTx/>
              <a:defRPr/>
            </a:pPr>
            <a:r>
              <a:rPr lang="en-US" sz="2400" b="1" dirty="0" err="1">
                <a:latin typeface="UTM Avo" panose="02040603050506020204" pitchFamily="18"/>
              </a:rPr>
              <a:t>Em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nghĩ</a:t>
            </a:r>
            <a:endParaRPr lang="en-US" sz="2400" b="1" dirty="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E229871-69A2-6702-5430-79B6293B4C92}"/>
              </a:ext>
            </a:extLst>
          </p:cNvPr>
          <p:cNvSpPr/>
          <p:nvPr/>
        </p:nvSpPr>
        <p:spPr>
          <a:xfrm>
            <a:off x="1524457" y="1815353"/>
            <a:ext cx="1964552" cy="635000"/>
          </a:xfrm>
          <a:prstGeom prst="roundRect">
            <a:avLst/>
          </a:prstGeom>
          <a:solidFill>
            <a:srgbClr val="E86C5E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Em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trả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lời</a:t>
            </a:r>
            <a:endParaRPr lang="en-US" sz="2400" b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F35DC4-758A-FF26-6DD1-6F80758EBAFA}"/>
              </a:ext>
            </a:extLst>
          </p:cNvPr>
          <p:cNvSpPr/>
          <p:nvPr/>
        </p:nvSpPr>
        <p:spPr>
          <a:xfrm>
            <a:off x="3719070" y="1843928"/>
            <a:ext cx="14839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Bài</a:t>
            </a:r>
            <a:r>
              <a:rPr lang="en-US" sz="2400" b="1" i="1" u="sng" kern="0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 </a:t>
            </a:r>
            <a:r>
              <a:rPr lang="en-US" sz="2400" b="1" i="1" u="sng" kern="0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rPr>
              <a:t>giải</a:t>
            </a:r>
            <a:endParaRPr lang="en-US" sz="2400" b="1" i="1" u="sng" kern="0" dirty="0">
              <a:solidFill>
                <a:srgbClr val="C00000"/>
              </a:solidFill>
              <a:latin typeface="UTM Avo" panose="02040603050506020204" pitchFamily="18"/>
              <a:cs typeface="Arial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912D86-DF60-2658-CB2A-EED0CAF385B3}"/>
                  </a:ext>
                </a:extLst>
              </p:cNvPr>
              <p:cNvSpPr/>
              <p:nvPr/>
            </p:nvSpPr>
            <p:spPr>
              <a:xfrm>
                <a:off x="1524457" y="2731248"/>
                <a:ext cx="6096000" cy="25773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quả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bóng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bàn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trong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hộp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: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</m:t>
                    </m:r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12</m:t>
                    </m:r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9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(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quả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)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Đáp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: 9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quả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bóng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bàn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912D86-DF60-2658-CB2A-EED0CAF38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457" y="2731248"/>
                <a:ext cx="6096000" cy="2577372"/>
              </a:xfrm>
              <a:prstGeom prst="rect">
                <a:avLst/>
              </a:prstGeom>
              <a:blipFill>
                <a:blip r:embed="rId3"/>
                <a:stretch>
                  <a:fillRect b="-4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13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EFCC1A-8042-3BC1-5F58-E82D1643E69C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061107-C787-5C25-EA11-B14CF053B80C}"/>
              </a:ext>
            </a:extLst>
          </p:cNvPr>
          <p:cNvSpPr/>
          <p:nvPr/>
        </p:nvSpPr>
        <p:spPr>
          <a:xfrm>
            <a:off x="3148332" y="1728058"/>
            <a:ext cx="1797288" cy="573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</a:rPr>
              <a:t> 3: </a:t>
            </a:r>
            <a:endParaRPr lang="en-US" sz="2400" dirty="0"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C46FFA-7A6D-4819-BDFA-0C2BF2F237E0}"/>
                  </a:ext>
                </a:extLst>
              </p:cNvPr>
              <p:cNvSpPr/>
              <p:nvPr/>
            </p:nvSpPr>
            <p:spPr>
              <a:xfrm>
                <a:off x="677823" y="2199143"/>
                <a:ext cx="6738305" cy="2138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Khôi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hái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được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48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quả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dâu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tây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,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Khôi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ăn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quả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dâu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tây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hái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được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.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Hỏi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Khôi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ăn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hết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bao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nhiêu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quả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dâu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tây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?</a:t>
                </a:r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C46FFA-7A6D-4819-BDFA-0C2BF2F23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23" y="2199143"/>
                <a:ext cx="6738305" cy="2138534"/>
              </a:xfrm>
              <a:prstGeom prst="rect">
                <a:avLst/>
              </a:prstGeom>
              <a:blipFill>
                <a:blip r:embed="rId3"/>
                <a:stretch>
                  <a:fillRect l="-1356" r="-135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CE2EDF-77CE-240F-FDC8-DFCEE3A28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1" y="4379229"/>
            <a:ext cx="6263565" cy="21998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D3653B-B0FB-4978-7B18-B2DBAC1A5B19}"/>
              </a:ext>
            </a:extLst>
          </p:cNvPr>
          <p:cNvSpPr/>
          <p:nvPr/>
        </p:nvSpPr>
        <p:spPr>
          <a:xfrm>
            <a:off x="9061122" y="2497729"/>
            <a:ext cx="14839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Tóm</a:t>
            </a:r>
            <a:r>
              <a:rPr lang="en-US" sz="2400" b="1" i="1" u="sng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tắt</a:t>
            </a:r>
            <a:endParaRPr lang="en-US" sz="2400" b="1" i="1" u="sng" dirty="0">
              <a:solidFill>
                <a:srgbClr val="C00000"/>
              </a:solidFill>
              <a:latin typeface="UTM Avo" panose="02040603050506020204" pitchFamily="18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0B7B3AB-4B81-328F-990A-353E07EAB9A7}"/>
                  </a:ext>
                </a:extLst>
              </p:cNvPr>
              <p:cNvSpPr/>
              <p:nvPr/>
            </p:nvSpPr>
            <p:spPr>
              <a:xfrm>
                <a:off x="7653499" y="3268410"/>
                <a:ext cx="4459583" cy="331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itchFamily="34" charset="0"/>
                  <a:buChar char="•"/>
                </a:pP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Khôi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hái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được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: 48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quả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dâu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tây</a:t>
                </a:r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itchFamily="34" charset="0"/>
                  <a:buChar char="•"/>
                </a:pP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Khôi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ăn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quả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dâu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tây</a:t>
                </a:r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itchFamily="34" charset="0"/>
                  <a:buChar char="•"/>
                </a:pP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Hỏi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: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Khôi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ăn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hết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bao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nhiêu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quả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dâu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tây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?</a:t>
                </a:r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0B7B3AB-4B81-328F-990A-353E07EAB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499" y="3268410"/>
                <a:ext cx="4459583" cy="3310650"/>
              </a:xfrm>
              <a:prstGeom prst="rect">
                <a:avLst/>
              </a:prstGeom>
              <a:blipFill>
                <a:blip r:embed="rId5"/>
                <a:stretch>
                  <a:fillRect l="-1776" r="-2049" b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45</TotalTime>
  <Words>810</Words>
  <PresentationFormat>Widescreen</PresentationFormat>
  <Paragraphs>93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 Light</vt:lpstr>
      <vt:lpstr>Calibri</vt:lpstr>
      <vt:lpstr>Cambria Math</vt:lpstr>
      <vt:lpstr>UTM Avo</vt:lpstr>
      <vt:lpstr>Arial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2024-02-19T09:06:20Z</dcterms:modified>
</cp:coreProperties>
</file>