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98" r:id="rId2"/>
    <p:sldId id="308" r:id="rId3"/>
    <p:sldId id="309" r:id="rId4"/>
    <p:sldId id="310" r:id="rId5"/>
    <p:sldId id="320" r:id="rId6"/>
    <p:sldId id="318" r:id="rId7"/>
    <p:sldId id="319" r:id="rId8"/>
    <p:sldId id="321" r:id="rId9"/>
    <p:sldId id="322" r:id="rId10"/>
    <p:sldId id="323" r:id="rId11"/>
    <p:sldId id="327" r:id="rId12"/>
    <p:sldId id="324" r:id="rId13"/>
    <p:sldId id="316" r:id="rId14"/>
    <p:sldId id="317" r:id="rId15"/>
    <p:sldId id="328" r:id="rId16"/>
    <p:sldId id="329" r:id="rId17"/>
    <p:sldId id="330" r:id="rId18"/>
    <p:sldId id="332" r:id="rId19"/>
    <p:sldId id="333" r:id="rId20"/>
    <p:sldId id="336" r:id="rId21"/>
    <p:sldId id="335" r:id="rId22"/>
    <p:sldId id="337" r:id="rId23"/>
    <p:sldId id="338" r:id="rId24"/>
    <p:sldId id="339"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54" r:id="rId40"/>
    <p:sldId id="356" r:id="rId41"/>
    <p:sldId id="357" r:id="rId42"/>
    <p:sldId id="358" r:id="rId43"/>
    <p:sldId id="359" r:id="rId44"/>
    <p:sldId id="355" r:id="rId45"/>
    <p:sldId id="361" r:id="rId46"/>
    <p:sldId id="362" r:id="rId47"/>
    <p:sldId id="364" r:id="rId48"/>
    <p:sldId id="366" r:id="rId49"/>
    <p:sldId id="363" r:id="rId50"/>
    <p:sldId id="360" r:id="rId51"/>
    <p:sldId id="367" r:id="rId52"/>
    <p:sldId id="381" r:id="rId53"/>
    <p:sldId id="385" r:id="rId54"/>
    <p:sldId id="386" r:id="rId55"/>
    <p:sldId id="387" r:id="rId56"/>
    <p:sldId id="388" r:id="rId57"/>
    <p:sldId id="389" r:id="rId58"/>
    <p:sldId id="390" r:id="rId59"/>
    <p:sldId id="391" r:id="rId60"/>
    <p:sldId id="392" r:id="rId61"/>
    <p:sldId id="380" r:id="rId62"/>
    <p:sldId id="384" r:id="rId63"/>
    <p:sldId id="403" r:id="rId64"/>
    <p:sldId id="406"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ACDFD5"/>
    <a:srgbClr val="FFDEDE"/>
    <a:srgbClr val="5D5D5D"/>
    <a:srgbClr val="5F5E5F"/>
    <a:srgbClr val="90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1" d="100"/>
          <a:sy n="81" d="100"/>
        </p:scale>
        <p:origin x="-78" y="-70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presProps" Target="presProps.xml" /><Relationship Id="rId7" Type="http://schemas.openxmlformats.org/officeDocument/2006/relationships/slide" Target="slides/slide6.xml" /><Relationship Id="rId71"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viewProps" Target="view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tags" Target="tags/tag1.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48808-968D-4BE4-A5E7-0703A77CDB2D}" type="datetimeFigureOut">
              <a:rPr lang="zh-CN" altLang="en-US" smtClean="0"/>
              <a:pPr/>
              <a:t>2022/5/7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A580D-16E5-41BC-8BB3-7892E281F39A}" type="slidenum">
              <a:rPr lang="zh-CN" altLang="en-US" smtClean="0"/>
              <a:pPr/>
              <a:t>‹#›</a:t>
            </a:fld>
            <a:endParaRPr lang="zh-CN" altLang="en-US"/>
          </a:p>
        </p:txBody>
      </p:sp>
    </p:spTree>
    <p:extLst>
      <p:ext uri="{BB962C8B-B14F-4D97-AF65-F5344CB8AC3E}">
        <p14:creationId xmlns:p14="http://schemas.microsoft.com/office/powerpoint/2010/main" val="161402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19</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20</a:t>
            </a:fld>
            <a:endParaRPr lang="en-SG"/>
          </a:p>
        </p:txBody>
      </p:sp>
    </p:spTree>
    <p:extLst>
      <p:ext uri="{BB962C8B-B14F-4D97-AF65-F5344CB8AC3E}">
        <p14:creationId xmlns:p14="http://schemas.microsoft.com/office/powerpoint/2010/main" val="322082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135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8723E-DBAD-4DB4-9EE4-DA5C2F234D6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92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8240B81-4713-4A4F-BB39-CC1B9B916C82}" type="slidenum">
              <a:rPr lang="zh-CN" altLang="en-US" smtClean="0"/>
              <a:pPr/>
              <a:t>4</a:t>
            </a:fld>
            <a:endParaRPr lang="zh-CN" altLang="en-US"/>
          </a:p>
        </p:txBody>
      </p:sp>
    </p:spTree>
    <p:extLst>
      <p:ext uri="{BB962C8B-B14F-4D97-AF65-F5344CB8AC3E}">
        <p14:creationId xmlns:p14="http://schemas.microsoft.com/office/powerpoint/2010/main" val="321472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918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369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pPr/>
              <a:t>39</a:t>
            </a:fld>
            <a:endParaRPr lang="zh-CN" altLang="en-US"/>
          </a:p>
        </p:txBody>
      </p:sp>
    </p:spTree>
    <p:extLst>
      <p:ext uri="{BB962C8B-B14F-4D97-AF65-F5344CB8AC3E}">
        <p14:creationId xmlns:p14="http://schemas.microsoft.com/office/powerpoint/2010/main" val="1944214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3493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43</a:t>
            </a:fld>
            <a:endParaRPr lang="en-US"/>
          </a:p>
        </p:txBody>
      </p:sp>
    </p:spTree>
    <p:extLst>
      <p:ext uri="{BB962C8B-B14F-4D97-AF65-F5344CB8AC3E}">
        <p14:creationId xmlns:p14="http://schemas.microsoft.com/office/powerpoint/2010/main" val="3370165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9631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8900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itchFamily="18" charset="0"/>
              </a:defRPr>
            </a:lvl1pPr>
            <a:lvl2pPr marL="742950" indent="-285750">
              <a:defRPr sz="2400" i="1">
                <a:solidFill>
                  <a:schemeClr val="tx1"/>
                </a:solidFill>
                <a:latin typeface="Times New Roman" pitchFamily="18" charset="0"/>
              </a:defRPr>
            </a:lvl2pPr>
            <a:lvl3pPr marL="1143000" indent="-228600">
              <a:defRPr sz="2400" i="1">
                <a:solidFill>
                  <a:schemeClr val="tx1"/>
                </a:solidFill>
                <a:latin typeface="Times New Roman" pitchFamily="18" charset="0"/>
              </a:defRPr>
            </a:lvl3pPr>
            <a:lvl4pPr marL="1600200" indent="-228600">
              <a:defRPr sz="2400" i="1">
                <a:solidFill>
                  <a:schemeClr val="tx1"/>
                </a:solidFill>
                <a:latin typeface="Times New Roman" pitchFamily="18" charset="0"/>
              </a:defRPr>
            </a:lvl4pPr>
            <a:lvl5pPr marL="2057400" indent="-22860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53313F00-12BC-4B92-8050-15657AE9A9F5}" type="slidenum">
              <a:rPr altLang="zh-CN" sz="1200" i="0">
                <a:latin typeface="Arial" charset="0"/>
              </a:rPr>
              <a:pPr/>
              <a:t>64</a:t>
            </a:fld>
            <a:endParaRPr lang="en-US" altLang="zh-CN" sz="1200" i="0">
              <a:latin typeface="Arial" charset="0"/>
            </a:endParaRPr>
          </a:p>
        </p:txBody>
      </p:sp>
      <p:sp>
        <p:nvSpPr>
          <p:cNvPr id="52227" name="Rectangle 2"/>
          <p:cNvSpPr>
            <a:spLocks noGrp="1" noRot="1" noChangeAspect="1" noChangeArrowheads="1" noTextEdit="1"/>
          </p:cNvSpPr>
          <p:nvPr>
            <p:ph type="sldImg" idx="4294967295"/>
          </p:nvPr>
        </p:nvSpPr>
        <p:spPr>
          <a:ln/>
        </p:spPr>
      </p:sp>
      <p:sp>
        <p:nvSpPr>
          <p:cNvPr id="52228" name="Rectangle 3"/>
          <p:cNvSpPr>
            <a:spLocks noGrp="1" noChangeArrowheads="1"/>
          </p:cNvSpPr>
          <p:nvPr>
            <p:ph type="body" idx="4294967295"/>
          </p:nvPr>
        </p:nvSpPr>
        <p:spPr/>
        <p:txBody>
          <a:bodyPr>
            <a:prstTxWarp prst="textNoShape">
              <a:avLst/>
            </a:prstTxWarp>
          </a:bodyPr>
          <a:lstStyle/>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a:p>
            <a:pPr eaLnBrk="1" hangingPunct="1"/>
            <a:endParaRPr lang="en-US" altLang="zh-CN">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8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05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8930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313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3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335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45019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 /><Relationship Id="rId13" Type="http://schemas.openxmlformats.org/officeDocument/2006/relationships/image" Target="../media/image13.png" /><Relationship Id="rId3" Type="http://schemas.openxmlformats.org/officeDocument/2006/relationships/image" Target="../media/image3.png" /><Relationship Id="rId7" Type="http://schemas.openxmlformats.org/officeDocument/2006/relationships/image" Target="../media/image7.png" /><Relationship Id="rId12" Type="http://schemas.openxmlformats.org/officeDocument/2006/relationships/image" Target="../media/image12.png" /><Relationship Id="rId2" Type="http://schemas.openxmlformats.org/officeDocument/2006/relationships/image" Target="../media/image2.png" /><Relationship Id="rId1" Type="http://schemas.openxmlformats.org/officeDocument/2006/relationships/slideMaster" Target="../slideMasters/slideMaster1.xml" /><Relationship Id="rId6" Type="http://schemas.openxmlformats.org/officeDocument/2006/relationships/image" Target="../media/image6.png" /><Relationship Id="rId11" Type="http://schemas.openxmlformats.org/officeDocument/2006/relationships/image" Target="../media/image11.png" /><Relationship Id="rId5" Type="http://schemas.openxmlformats.org/officeDocument/2006/relationships/image" Target="../media/image5.png" /><Relationship Id="rId10" Type="http://schemas.openxmlformats.org/officeDocument/2006/relationships/image" Target="../media/image10.png" /><Relationship Id="rId4" Type="http://schemas.openxmlformats.org/officeDocument/2006/relationships/image" Target="../media/image4.png" /><Relationship Id="rId9" Type="http://schemas.openxmlformats.org/officeDocument/2006/relationships/image" Target="../media/image9.png" /><Relationship Id="rId14" Type="http://schemas.openxmlformats.org/officeDocument/2006/relationships/image" Target="../media/image14.png"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64988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3920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74009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sz="1800" dirty="0">
                <a:solidFill>
                  <a:prstClr val="white"/>
                </a:solidFill>
              </a:rPr>
              <a:t>Contents</a:t>
            </a:r>
            <a:endParaRPr lang="zh-CN" altLang="en-US" sz="1800" dirty="0">
              <a:solidFill>
                <a:prstClr val="white"/>
              </a:solidFill>
            </a:endParaRPr>
          </a:p>
        </p:txBody>
      </p:sp>
    </p:spTree>
    <p:extLst>
      <p:ext uri="{BB962C8B-B14F-4D97-AF65-F5344CB8AC3E}">
        <p14:creationId xmlns:p14="http://schemas.microsoft.com/office/powerpoint/2010/main" val="7140769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spTree>
    <p:extLst>
      <p:ext uri="{BB962C8B-B14F-4D97-AF65-F5344CB8AC3E}">
        <p14:creationId xmlns:p14="http://schemas.microsoft.com/office/powerpoint/2010/main" val="33675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341241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192666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8615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99161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6043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946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227286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pPr/>
              <a:t>2022/5/7</a:t>
            </a:fld>
            <a:endParaRPr lang="zh-CN" altLang="en-US"/>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52713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pPr/>
              <a:t>2022/5/7</a:t>
            </a:fld>
            <a:endParaRPr lang="zh-CN" altLang="en-US"/>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pPr/>
              <a:t>‹#›</a:t>
            </a:fld>
            <a:endParaRPr lang="zh-CN" altLang="en-US"/>
          </a:p>
        </p:txBody>
      </p:sp>
    </p:spTree>
    <p:extLst>
      <p:ext uri="{BB962C8B-B14F-4D97-AF65-F5344CB8AC3E}">
        <p14:creationId xmlns:p14="http://schemas.microsoft.com/office/powerpoint/2010/main" val="424837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 Id="rId6" Type="http://schemas.openxmlformats.org/officeDocument/2006/relationships/image" Target="../media/image20.wmf" /><Relationship Id="rId5" Type="http://schemas.openxmlformats.org/officeDocument/2006/relationships/image" Target="../media/image19.jpeg" /><Relationship Id="rId4" Type="http://schemas.openxmlformats.org/officeDocument/2006/relationships/image" Target="../media/image18.png" /></Relationships>
</file>

<file path=ppt/slides/_rels/slide10.xml.rels><?xml version="1.0" encoding="UTF-8" standalone="yes"?>
<Relationships xmlns="http://schemas.openxmlformats.org/package/2006/relationships"><Relationship Id="rId3" Type="http://schemas.openxmlformats.org/officeDocument/2006/relationships/image" Target="../media/image21.png" /><Relationship Id="rId7" Type="http://schemas.openxmlformats.org/officeDocument/2006/relationships/image" Target="../media/image41.png" /><Relationship Id="rId2" Type="http://schemas.openxmlformats.org/officeDocument/2006/relationships/notesSlide" Target="../notesSlides/notesSlide8.xml" /><Relationship Id="rId1" Type="http://schemas.openxmlformats.org/officeDocument/2006/relationships/slideLayout" Target="../slideLayouts/slideLayout7.xml" /><Relationship Id="rId6" Type="http://schemas.openxmlformats.org/officeDocument/2006/relationships/image" Target="../media/image23.png" /><Relationship Id="rId5" Type="http://schemas.openxmlformats.org/officeDocument/2006/relationships/image" Target="../media/image22.png" /><Relationship Id="rId4" Type="http://schemas.openxmlformats.org/officeDocument/2006/relationships/image" Target="../media/image40.png" /></Relationships>
</file>

<file path=ppt/slides/_rels/slide11.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slideLayout" Target="../slideLayouts/slideLayout2.xml" /><Relationship Id="rId6" Type="http://schemas.microsoft.com/office/2007/relationships/hdphoto" Target="../media/hdphoto2.wdp" /><Relationship Id="rId5" Type="http://schemas.openxmlformats.org/officeDocument/2006/relationships/image" Target="../media/image48.png" /><Relationship Id="rId4" Type="http://schemas.microsoft.com/office/2007/relationships/hdphoto" Target="../media/hdphoto1.wdp" /></Relationships>
</file>

<file path=ppt/slides/_rels/slide15.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image" Target="../media/image46.png" /><Relationship Id="rId1" Type="http://schemas.openxmlformats.org/officeDocument/2006/relationships/slideLayout" Target="../slideLayouts/slideLayout2.xml" /><Relationship Id="rId6" Type="http://schemas.microsoft.com/office/2007/relationships/hdphoto" Target="../media/hdphoto2.wdp" /><Relationship Id="rId5" Type="http://schemas.openxmlformats.org/officeDocument/2006/relationships/image" Target="../media/image48.png" /><Relationship Id="rId4" Type="http://schemas.microsoft.com/office/2007/relationships/hdphoto" Target="../media/hdphoto1.wdp" /></Relationships>
</file>

<file path=ppt/slides/_rels/slide16.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3.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2.xml" /></Relationships>
</file>

<file path=ppt/slides/_rels/slide18.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10.xml" /><Relationship Id="rId1" Type="http://schemas.openxmlformats.org/officeDocument/2006/relationships/slideLayout" Target="../slideLayouts/slideLayout13.xml" /><Relationship Id="rId6" Type="http://schemas.openxmlformats.org/officeDocument/2006/relationships/image" Target="../media/image45.png" /><Relationship Id="rId5" Type="http://schemas.microsoft.com/office/2007/relationships/hdphoto" Target="../media/hdphoto3.wdp" /><Relationship Id="rId4" Type="http://schemas.openxmlformats.org/officeDocument/2006/relationships/image" Target="../media/image50.png" /></Relationships>
</file>

<file path=ppt/slides/_rels/slide19.xml.rels><?xml version="1.0" encoding="UTF-8" standalone="yes"?>
<Relationships xmlns="http://schemas.openxmlformats.org/package/2006/relationships"><Relationship Id="rId8" Type="http://schemas.openxmlformats.org/officeDocument/2006/relationships/image" Target="../media/image52.png" /><Relationship Id="rId3" Type="http://schemas.openxmlformats.org/officeDocument/2006/relationships/slideLayout" Target="../slideLayouts/slideLayout1.xml" /><Relationship Id="rId7" Type="http://schemas.openxmlformats.org/officeDocument/2006/relationships/image" Target="../media/image51.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27.png" /><Relationship Id="rId5" Type="http://schemas.openxmlformats.org/officeDocument/2006/relationships/image" Target="../media/image26.jpeg" /><Relationship Id="rId4" Type="http://schemas.openxmlformats.org/officeDocument/2006/relationships/notesSlide" Target="../notesSlides/notesSlide11.xml" /></Relationships>
</file>

<file path=ppt/slides/_rels/slide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1.xml" /><Relationship Id="rId1" Type="http://schemas.openxmlformats.org/officeDocument/2006/relationships/slideLayout" Target="../slideLayouts/slideLayout7.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22.png" /></Relationships>
</file>

<file path=ppt/slides/_rels/slide20.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2.xml" /><Relationship Id="rId1" Type="http://schemas.openxmlformats.org/officeDocument/2006/relationships/slideLayout" Target="../slideLayouts/slideLayout2.xml" /><Relationship Id="rId6" Type="http://schemas.openxmlformats.org/officeDocument/2006/relationships/image" Target="../media/image55.gif" /><Relationship Id="rId5" Type="http://schemas.openxmlformats.org/officeDocument/2006/relationships/image" Target="../media/image54.jpeg" /><Relationship Id="rId4" Type="http://schemas.openxmlformats.org/officeDocument/2006/relationships/image" Target="../media/image53.png" /></Relationships>
</file>

<file path=ppt/slides/_rels/slide21.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3.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2.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3.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5.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4.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6.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5.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6.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8.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7.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19.xml" /><Relationship Id="rId1" Type="http://schemas.openxmlformats.org/officeDocument/2006/relationships/slideLayout" Target="../slideLayouts/slideLayout2.xml" /><Relationship Id="rId4" Type="http://schemas.openxmlformats.org/officeDocument/2006/relationships/image" Target="../media/image55.gif" /></Relationships>
</file>

<file path=ppt/slides/_rels/slide28.xml.rels><?xml version="1.0" encoding="UTF-8" standalone="yes"?>
<Relationships xmlns="http://schemas.openxmlformats.org/package/2006/relationships"><Relationship Id="rId8" Type="http://schemas.openxmlformats.org/officeDocument/2006/relationships/image" Target="../media/image37.png" /><Relationship Id="rId3" Type="http://schemas.openxmlformats.org/officeDocument/2006/relationships/image" Target="../media/image31.png" /><Relationship Id="rId7" Type="http://schemas.openxmlformats.org/officeDocument/2006/relationships/image" Target="../media/image36.png" /><Relationship Id="rId2" Type="http://schemas.openxmlformats.org/officeDocument/2006/relationships/notesSlide" Target="../notesSlides/notesSlide20.xml" /><Relationship Id="rId1" Type="http://schemas.openxmlformats.org/officeDocument/2006/relationships/slideLayout" Target="../slideLayouts/slideLayout7.xml" /><Relationship Id="rId6" Type="http://schemas.openxmlformats.org/officeDocument/2006/relationships/image" Target="../media/image35.png" /><Relationship Id="rId11" Type="http://schemas.openxmlformats.org/officeDocument/2006/relationships/image" Target="../media/image45.png" /><Relationship Id="rId5" Type="http://schemas.openxmlformats.org/officeDocument/2006/relationships/image" Target="../media/image34.png" /><Relationship Id="rId10" Type="http://schemas.openxmlformats.org/officeDocument/2006/relationships/image" Target="../media/image57.png" /><Relationship Id="rId4" Type="http://schemas.openxmlformats.org/officeDocument/2006/relationships/image" Target="../media/image56.png" /><Relationship Id="rId9" Type="http://schemas.openxmlformats.org/officeDocument/2006/relationships/image" Target="../media/image38.png" /></Relationships>
</file>

<file path=ppt/slides/_rels/slide29.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3.xml" /></Relationships>
</file>

<file path=ppt/slides/_rels/slide30.xml.rels><?xml version="1.0" encoding="UTF-8" standalone="yes"?>
<Relationships xmlns="http://schemas.openxmlformats.org/package/2006/relationships"><Relationship Id="rId3" Type="http://schemas.openxmlformats.org/officeDocument/2006/relationships/image" Target="../media/image60.gif" /><Relationship Id="rId2" Type="http://schemas.openxmlformats.org/officeDocument/2006/relationships/image" Target="../media/image59.jpeg" /><Relationship Id="rId1" Type="http://schemas.openxmlformats.org/officeDocument/2006/relationships/slideLayout" Target="../slideLayouts/slideLayout7.xml" /><Relationship Id="rId5" Type="http://schemas.openxmlformats.org/officeDocument/2006/relationships/image" Target="../media/image62.gif" /><Relationship Id="rId4" Type="http://schemas.openxmlformats.org/officeDocument/2006/relationships/image" Target="../media/image61.gif" /></Relationships>
</file>

<file path=ppt/slides/_rels/slide31.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 Id="rId6" Type="http://schemas.openxmlformats.org/officeDocument/2006/relationships/image" Target="../media/image20.wmf" /><Relationship Id="rId5" Type="http://schemas.openxmlformats.org/officeDocument/2006/relationships/image" Target="../media/image19.jpeg" /><Relationship Id="rId4" Type="http://schemas.openxmlformats.org/officeDocument/2006/relationships/image" Target="../media/image18.png" /></Relationships>
</file>

<file path=ppt/slides/_rels/slide3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1.xml" /><Relationship Id="rId1" Type="http://schemas.openxmlformats.org/officeDocument/2006/relationships/slideLayout" Target="../slideLayouts/slideLayout7.xml" /><Relationship Id="rId6" Type="http://schemas.openxmlformats.org/officeDocument/2006/relationships/image" Target="../media/image63.png" /><Relationship Id="rId5" Type="http://schemas.openxmlformats.org/officeDocument/2006/relationships/image" Target="../media/image23.png" /><Relationship Id="rId4" Type="http://schemas.openxmlformats.org/officeDocument/2006/relationships/image" Target="../media/image22.png" /></Relationships>
</file>

<file path=ppt/slides/_rels/slide33.xml.rels><?xml version="1.0" encoding="UTF-8" standalone="yes"?>
<Relationships xmlns="http://schemas.openxmlformats.org/package/2006/relationships"><Relationship Id="rId3" Type="http://schemas.openxmlformats.org/officeDocument/2006/relationships/image" Target="../media/image65.gif" /><Relationship Id="rId2" Type="http://schemas.openxmlformats.org/officeDocument/2006/relationships/image" Target="../media/image64.gif"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34.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image" Target="../media/image65.gif"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65.gif" /><Relationship Id="rId2" Type="http://schemas.openxmlformats.org/officeDocument/2006/relationships/image" Target="../media/image64.gif" /><Relationship Id="rId1" Type="http://schemas.openxmlformats.org/officeDocument/2006/relationships/slideLayout" Target="../slideLayouts/slideLayout2.xml" /><Relationship Id="rId4" Type="http://schemas.openxmlformats.org/officeDocument/2006/relationships/image" Target="../media/image68.png" /></Relationships>
</file>

<file path=ppt/slides/_rels/slide36.xml.rels><?xml version="1.0" encoding="UTF-8" standalone="yes"?>
<Relationships xmlns="http://schemas.openxmlformats.org/package/2006/relationships"><Relationship Id="rId3" Type="http://schemas.openxmlformats.org/officeDocument/2006/relationships/image" Target="../media/image65.gif" /><Relationship Id="rId2" Type="http://schemas.openxmlformats.org/officeDocument/2006/relationships/image" Target="../media/image64.gif" /><Relationship Id="rId1" Type="http://schemas.openxmlformats.org/officeDocument/2006/relationships/slideLayout" Target="../slideLayouts/slideLayout2.xml" /><Relationship Id="rId4" Type="http://schemas.openxmlformats.org/officeDocument/2006/relationships/image" Target="../media/image69.png" /></Relationships>
</file>

<file path=ppt/slides/_rels/slide37.xml.rels><?xml version="1.0" encoding="UTF-8" standalone="yes"?>
<Relationships xmlns="http://schemas.openxmlformats.org/package/2006/relationships"><Relationship Id="rId3" Type="http://schemas.openxmlformats.org/officeDocument/2006/relationships/image" Target="../media/image65.gif" /><Relationship Id="rId2" Type="http://schemas.openxmlformats.org/officeDocument/2006/relationships/image" Target="../media/image64.gif" /><Relationship Id="rId1" Type="http://schemas.openxmlformats.org/officeDocument/2006/relationships/slideLayout" Target="../slideLayouts/slideLayout2.xml" /><Relationship Id="rId4" Type="http://schemas.openxmlformats.org/officeDocument/2006/relationships/image" Target="../media/image70.png" /></Relationships>
</file>

<file path=ppt/slides/_rels/slide38.xml.rels><?xml version="1.0" encoding="UTF-8" standalone="yes"?>
<Relationships xmlns="http://schemas.openxmlformats.org/package/2006/relationships"><Relationship Id="rId3" Type="http://schemas.openxmlformats.org/officeDocument/2006/relationships/image" Target="../media/image65.gif" /><Relationship Id="rId2" Type="http://schemas.openxmlformats.org/officeDocument/2006/relationships/image" Target="../media/image64.gif" /><Relationship Id="rId1" Type="http://schemas.openxmlformats.org/officeDocument/2006/relationships/slideLayout" Target="../slideLayouts/slideLayout2.xml" /><Relationship Id="rId4" Type="http://schemas.openxmlformats.org/officeDocument/2006/relationships/image" Target="../media/image71.png" /></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 /><Relationship Id="rId7" Type="http://schemas.openxmlformats.org/officeDocument/2006/relationships/image" Target="../media/image74.png" /><Relationship Id="rId2" Type="http://schemas.openxmlformats.org/officeDocument/2006/relationships/slideLayout" Target="../slideLayouts/slideLayout1.xml" /><Relationship Id="rId1" Type="http://schemas.openxmlformats.org/officeDocument/2006/relationships/tags" Target="../tags/tag2.xml" /><Relationship Id="rId6" Type="http://schemas.openxmlformats.org/officeDocument/2006/relationships/image" Target="../media/image73.emf" /><Relationship Id="rId5" Type="http://schemas.openxmlformats.org/officeDocument/2006/relationships/image" Target="../media/image72.png" /><Relationship Id="rId4" Type="http://schemas.openxmlformats.org/officeDocument/2006/relationships/image" Target="../media/image1.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 /><Relationship Id="rId7" Type="http://schemas.openxmlformats.org/officeDocument/2006/relationships/image" Target="../media/image28.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27.png" /><Relationship Id="rId5" Type="http://schemas.openxmlformats.org/officeDocument/2006/relationships/image" Target="../media/image26.jpeg" /><Relationship Id="rId4" Type="http://schemas.openxmlformats.org/officeDocument/2006/relationships/notesSlide" Target="../notesSlides/notesSlide2.xml" /></Relationships>
</file>

<file path=ppt/slides/_rels/slide40.xml.rels><?xml version="1.0" encoding="UTF-8" standalone="yes"?>
<Relationships xmlns="http://schemas.openxmlformats.org/package/2006/relationships"><Relationship Id="rId3" Type="http://schemas.openxmlformats.org/officeDocument/2006/relationships/image" Target="../media/image76.png" /><Relationship Id="rId7" Type="http://schemas.openxmlformats.org/officeDocument/2006/relationships/image" Target="../media/image79.jpeg" /><Relationship Id="rId2" Type="http://schemas.openxmlformats.org/officeDocument/2006/relationships/image" Target="../media/image75.png" /><Relationship Id="rId1" Type="http://schemas.openxmlformats.org/officeDocument/2006/relationships/slideLayout" Target="../slideLayouts/slideLayout2.xml" /><Relationship Id="rId6" Type="http://schemas.openxmlformats.org/officeDocument/2006/relationships/image" Target="../media/image78.png" /><Relationship Id="rId5" Type="http://schemas.openxmlformats.org/officeDocument/2006/relationships/image" Target="../media/image77.png" /><Relationship Id="rId4" Type="http://schemas.microsoft.com/office/2007/relationships/hdphoto" Target="../media/hdphoto2.wdp" /></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13.xml" /></Relationships>
</file>

<file path=ppt/slides/_rels/slide42.xml.rels><?xml version="1.0" encoding="UTF-8" standalone="yes"?>
<Relationships xmlns="http://schemas.openxmlformats.org/package/2006/relationships"><Relationship Id="rId3" Type="http://schemas.microsoft.com/office/2007/relationships/hdphoto" Target="../media/hdphoto4.wdp" /><Relationship Id="rId2" Type="http://schemas.openxmlformats.org/officeDocument/2006/relationships/image" Target="../media/image80.png" /><Relationship Id="rId1" Type="http://schemas.openxmlformats.org/officeDocument/2006/relationships/slideLayout" Target="../slideLayouts/slideLayout2.xml" /><Relationship Id="rId4" Type="http://schemas.openxmlformats.org/officeDocument/2006/relationships/image" Target="../media/image81.png" /></Relationships>
</file>

<file path=ppt/slides/_rels/slide43.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notesSlide" Target="../notesSlides/notesSlide24.xml" /><Relationship Id="rId1" Type="http://schemas.openxmlformats.org/officeDocument/2006/relationships/slideLayout" Target="../slideLayouts/slideLayout7.xml" /><Relationship Id="rId4" Type="http://schemas.openxmlformats.org/officeDocument/2006/relationships/image" Target="../media/image74.png" /></Relationships>
</file>

<file path=ppt/slides/_rels/slide44.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75.png" /><Relationship Id="rId1" Type="http://schemas.openxmlformats.org/officeDocument/2006/relationships/slideLayout" Target="../slideLayouts/slideLayout2.xml" /><Relationship Id="rId4" Type="http://schemas.openxmlformats.org/officeDocument/2006/relationships/image" Target="../media/image78.png" /></Relationships>
</file>

<file path=ppt/slides/_rels/slide45.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25.xml" /><Relationship Id="rId1" Type="http://schemas.openxmlformats.org/officeDocument/2006/relationships/slideLayout" Target="../slideLayouts/slideLayout13.xml" /><Relationship Id="rId6" Type="http://schemas.openxmlformats.org/officeDocument/2006/relationships/image" Target="../media/image45.png" /><Relationship Id="rId5" Type="http://schemas.microsoft.com/office/2007/relationships/hdphoto" Target="../media/hdphoto3.wdp" /><Relationship Id="rId4" Type="http://schemas.openxmlformats.org/officeDocument/2006/relationships/image" Target="../media/image50.png" /></Relationships>
</file>

<file path=ppt/slides/_rels/slide46.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image" Target="../media/image83.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8" Type="http://schemas.openxmlformats.org/officeDocument/2006/relationships/image" Target="../media/image34.png" /><Relationship Id="rId13" Type="http://schemas.openxmlformats.org/officeDocument/2006/relationships/image" Target="../media/image39.png" /><Relationship Id="rId3" Type="http://schemas.openxmlformats.org/officeDocument/2006/relationships/image" Target="../media/image29.png" /><Relationship Id="rId7" Type="http://schemas.openxmlformats.org/officeDocument/2006/relationships/image" Target="../media/image33.png" /><Relationship Id="rId12" Type="http://schemas.openxmlformats.org/officeDocument/2006/relationships/image" Target="../media/image38.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32.png" /><Relationship Id="rId11" Type="http://schemas.openxmlformats.org/officeDocument/2006/relationships/image" Target="../media/image37.png" /><Relationship Id="rId5" Type="http://schemas.openxmlformats.org/officeDocument/2006/relationships/image" Target="../media/image31.png" /><Relationship Id="rId10" Type="http://schemas.openxmlformats.org/officeDocument/2006/relationships/image" Target="../media/image36.png" /><Relationship Id="rId4" Type="http://schemas.openxmlformats.org/officeDocument/2006/relationships/image" Target="../media/image30.png" /><Relationship Id="rId9" Type="http://schemas.openxmlformats.org/officeDocument/2006/relationships/image" Target="../media/image35.png" /></Relationships>
</file>

<file path=ppt/slides/_rels/slide50.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3.xml" /></Relationships>
</file>

<file path=ppt/slides/_rels/slide51.xml.rels><?xml version="1.0" encoding="UTF-8" standalone="yes"?>
<Relationships xmlns="http://schemas.openxmlformats.org/package/2006/relationships"><Relationship Id="rId3" Type="http://schemas.microsoft.com/office/2007/relationships/hdphoto" Target="../media/hdphoto5.wdp" /><Relationship Id="rId2" Type="http://schemas.openxmlformats.org/officeDocument/2006/relationships/image" Target="../media/image85.png" /><Relationship Id="rId1" Type="http://schemas.openxmlformats.org/officeDocument/2006/relationships/slideLayout" Target="../slideLayouts/slideLayout2.xml" /><Relationship Id="rId5" Type="http://schemas.microsoft.com/office/2007/relationships/hdphoto" Target="../media/hdphoto6.wdp" /><Relationship Id="rId4" Type="http://schemas.openxmlformats.org/officeDocument/2006/relationships/image" Target="../media/image86.png" /></Relationships>
</file>

<file path=ppt/slides/_rels/slide52.xml.rels><?xml version="1.0" encoding="UTF-8" standalone="yes"?>
<Relationships xmlns="http://schemas.openxmlformats.org/package/2006/relationships"><Relationship Id="rId3" Type="http://schemas.openxmlformats.org/officeDocument/2006/relationships/image" Target="../media/image49.jpg" /><Relationship Id="rId2" Type="http://schemas.openxmlformats.org/officeDocument/2006/relationships/notesSlide" Target="../notesSlides/notesSlide26.xml" /><Relationship Id="rId1" Type="http://schemas.openxmlformats.org/officeDocument/2006/relationships/slideLayout" Target="../slideLayouts/slideLayout13.xml" /><Relationship Id="rId6" Type="http://schemas.openxmlformats.org/officeDocument/2006/relationships/image" Target="../media/image45.png" /><Relationship Id="rId5" Type="http://schemas.microsoft.com/office/2007/relationships/hdphoto" Target="../media/hdphoto3.wdp" /><Relationship Id="rId4" Type="http://schemas.openxmlformats.org/officeDocument/2006/relationships/image" Target="../media/image50.png" /></Relationships>
</file>

<file path=ppt/slides/_rels/slide53.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4.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5.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6.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7.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8.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59.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6.xml.rels><?xml version="1.0" encoding="UTF-8" standalone="yes"?>
<Relationships xmlns="http://schemas.openxmlformats.org/package/2006/relationships"><Relationship Id="rId3" Type="http://schemas.openxmlformats.org/officeDocument/2006/relationships/image" Target="../media/image21.png" /><Relationship Id="rId7" Type="http://schemas.openxmlformats.org/officeDocument/2006/relationships/image" Target="../media/image41.png"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image" Target="../media/image23.png" /><Relationship Id="rId5" Type="http://schemas.openxmlformats.org/officeDocument/2006/relationships/image" Target="../media/image22.png" /><Relationship Id="rId4" Type="http://schemas.openxmlformats.org/officeDocument/2006/relationships/image" Target="../media/image40.png" /></Relationships>
</file>

<file path=ppt/slides/_rels/slide60.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1.wav" /><Relationship Id="rId1" Type="http://schemas.openxmlformats.org/officeDocument/2006/relationships/slideLayout" Target="../slideLayouts/slideLayout7.xml" /><Relationship Id="rId5" Type="http://schemas.openxmlformats.org/officeDocument/2006/relationships/image" Target="../media/image55.gif" /><Relationship Id="rId4" Type="http://schemas.openxmlformats.org/officeDocument/2006/relationships/audio" Target="../media/audio3.wav" /></Relationships>
</file>

<file path=ppt/slides/_rels/slide61.xml.rels><?xml version="1.0" encoding="UTF-8" standalone="yes"?>
<Relationships xmlns="http://schemas.openxmlformats.org/package/2006/relationships"><Relationship Id="rId3" Type="http://schemas.openxmlformats.org/officeDocument/2006/relationships/image" Target="../media/image88.png" /><Relationship Id="rId2" Type="http://schemas.openxmlformats.org/officeDocument/2006/relationships/image" Target="../media/image87.png" /><Relationship Id="rId1" Type="http://schemas.openxmlformats.org/officeDocument/2006/relationships/slideLayout" Target="../slideLayouts/slideLayout2.xml" /><Relationship Id="rId5" Type="http://schemas.openxmlformats.org/officeDocument/2006/relationships/image" Target="../media/image45.png" /><Relationship Id="rId4" Type="http://schemas.openxmlformats.org/officeDocument/2006/relationships/image" Target="../media/image89.png" /></Relationships>
</file>

<file path=ppt/slides/_rels/slide62.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1.png" /><Relationship Id="rId1" Type="http://schemas.openxmlformats.org/officeDocument/2006/relationships/slideLayout" Target="../slideLayouts/slideLayout2.xml" /><Relationship Id="rId5" Type="http://schemas.openxmlformats.org/officeDocument/2006/relationships/image" Target="../media/image90.png" /><Relationship Id="rId4" Type="http://schemas.microsoft.com/office/2007/relationships/hdphoto" Target="../media/hdphoto3.wdp" /></Relationships>
</file>

<file path=ppt/slides/_rels/slide63.xml.rels><?xml version="1.0" encoding="UTF-8" standalone="yes"?>
<Relationships xmlns="http://schemas.openxmlformats.org/package/2006/relationships"><Relationship Id="rId3" Type="http://schemas.openxmlformats.org/officeDocument/2006/relationships/slide" Target="slide52.xml" /><Relationship Id="rId2" Type="http://schemas.openxmlformats.org/officeDocument/2006/relationships/image" Target="../media/image91.jpeg" /><Relationship Id="rId1" Type="http://schemas.openxmlformats.org/officeDocument/2006/relationships/slideLayout" Target="../slideLayouts/slideLayout2.xml" /><Relationship Id="rId4" Type="http://schemas.openxmlformats.org/officeDocument/2006/relationships/image" Target="../media/image92.png" /></Relationships>
</file>

<file path=ppt/slides/_rels/slide64.xml.rels><?xml version="1.0" encoding="UTF-8" standalone="yes"?>
<Relationships xmlns="http://schemas.openxmlformats.org/package/2006/relationships"><Relationship Id="rId8" Type="http://schemas.openxmlformats.org/officeDocument/2006/relationships/image" Target="../media/image97.gif" /><Relationship Id="rId3" Type="http://schemas.openxmlformats.org/officeDocument/2006/relationships/audio" Target="../media/audio4.wav" /><Relationship Id="rId7" Type="http://schemas.openxmlformats.org/officeDocument/2006/relationships/image" Target="../media/image96.png" /><Relationship Id="rId2" Type="http://schemas.openxmlformats.org/officeDocument/2006/relationships/notesSlide" Target="../notesSlides/notesSlide27.xml" /><Relationship Id="rId1" Type="http://schemas.openxmlformats.org/officeDocument/2006/relationships/slideLayout" Target="../slideLayouts/slideLayout7.xml" /><Relationship Id="rId6" Type="http://schemas.openxmlformats.org/officeDocument/2006/relationships/image" Target="../media/image95.wmf" /><Relationship Id="rId5" Type="http://schemas.openxmlformats.org/officeDocument/2006/relationships/image" Target="../media/image94.wmf" /><Relationship Id="rId4" Type="http://schemas.openxmlformats.org/officeDocument/2006/relationships/image" Target="../media/image93.wmf" /></Relationships>
</file>

<file path=ppt/slides/_rels/slide7.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5.xml" /><Relationship Id="rId1" Type="http://schemas.openxmlformats.org/officeDocument/2006/relationships/slideLayout" Target="../slideLayouts/slideLayout7.xml" /><Relationship Id="rId5" Type="http://schemas.openxmlformats.org/officeDocument/2006/relationships/image" Target="../media/image42.png" /><Relationship Id="rId4" Type="http://schemas.openxmlformats.org/officeDocument/2006/relationships/image" Target="../media/image23.png" /></Relationships>
</file>

<file path=ppt/slides/_rels/slide8.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6.xml" /><Relationship Id="rId1" Type="http://schemas.openxmlformats.org/officeDocument/2006/relationships/slideLayout" Target="../slideLayouts/slideLayout7.xml" /><Relationship Id="rId5" Type="http://schemas.openxmlformats.org/officeDocument/2006/relationships/image" Target="../media/image44.png" /><Relationship Id="rId4" Type="http://schemas.openxmlformats.org/officeDocument/2006/relationships/image" Target="../media/image43.png" /></Relationships>
</file>

<file path=ppt/slides/_rels/slide9.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7.xml" /><Relationship Id="rId1" Type="http://schemas.openxmlformats.org/officeDocument/2006/relationships/slideLayout" Target="../slideLayouts/slideLayout7.xml" /><Relationship Id="rId5" Type="http://schemas.openxmlformats.org/officeDocument/2006/relationships/image" Target="../media/image42.png" /><Relationship Id="rId4" Type="http://schemas.openxmlformats.org/officeDocument/2006/relationships/image" Target="../media/image2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8218" y="304800"/>
            <a:ext cx="10322983"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a:t>
            </a:r>
            <a:r>
              <a:rPr lang="en-US" sz="4400" b="1">
                <a:latin typeface="Times New Roman" panose="02020603050405020304" pitchFamily="18" charset="0"/>
                <a:cs typeface="Times New Roman" panose="02020603050405020304" pitchFamily="18" charset="0"/>
              </a:rPr>
              <a:t>VỚI </a:t>
            </a:r>
          </a:p>
          <a:p>
            <a:pPr marL="0" indent="0" algn="ctr" fontAlgn="auto">
              <a:spcAft>
                <a:spcPts val="0"/>
              </a:spcAft>
              <a:buClr>
                <a:schemeClr val="accent1">
                  <a:lumMod val="75000"/>
                </a:schemeClr>
              </a:buClr>
              <a:buFont typeface="Wingdings 3" charset="2"/>
              <a:buNone/>
              <a:defRPr/>
            </a:pPr>
            <a:r>
              <a:rPr lang="en-US" sz="4400" b="1">
                <a:latin typeface="Times New Roman" panose="02020603050405020304" pitchFamily="18" charset="0"/>
                <a:cs typeface="Times New Roman" panose="02020603050405020304" pitchFamily="18" charset="0"/>
              </a:rPr>
              <a:t>GIỜ HỌC</a:t>
            </a:r>
            <a:endParaRPr lang="en-US" sz="4400" b="1" dirty="0">
              <a:latin typeface="Times New Roman" panose="02020603050405020304" pitchFamily="18" charset="0"/>
              <a:cs typeface="Times New Roman" panose="02020603050405020304" pitchFamily="18" charset="0"/>
            </a:endParaRP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Khatmau_sr\Downloads\ẢNH CỦA bình\241226066_1483692351998819_530459451032811690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917" y="1155700"/>
            <a:ext cx="429048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
        <p:nvSpPr>
          <p:cNvPr id="3082" name="Rectangle 2"/>
          <p:cNvSpPr txBox="1">
            <a:spLocks noChangeArrowheads="1"/>
          </p:cNvSpPr>
          <p:nvPr/>
        </p:nvSpPr>
        <p:spPr bwMode="auto">
          <a:xfrm>
            <a:off x="1748367" y="1274763"/>
            <a:ext cx="5791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lnSpc>
                <a:spcPct val="90000"/>
              </a:lnSpc>
              <a:spcBef>
                <a:spcPts val="1200"/>
              </a:spcBef>
              <a:spcAft>
                <a:spcPts val="200"/>
              </a:spcAft>
              <a:buClr>
                <a:schemeClr val="accent1"/>
              </a:buClr>
              <a:buSzPct val="100000"/>
              <a:buFont typeface="Tw Cen MT" pitchFamily="34" charset="0"/>
              <a:buChar char=" "/>
            </a:pPr>
            <a:r>
              <a:rPr lang="en-US" altLang="en-US" b="1" i="1">
                <a:solidFill>
                  <a:srgbClr val="0000CC"/>
                </a:solidFill>
                <a:latin typeface="Times New Roman" pitchFamily="18" charset="0"/>
                <a:cs typeface="Arial" charset="0"/>
              </a:rPr>
              <a:t>         </a:t>
            </a:r>
            <a:r>
              <a:rPr lang="en-US" altLang="en-US" sz="2800" b="1" i="1">
                <a:solidFill>
                  <a:srgbClr val="0000FF"/>
                </a:solidFill>
                <a:latin typeface="Times New Roman" pitchFamily="18" charset="0"/>
                <a:cs typeface="Arial" charset="0"/>
              </a:rPr>
              <a:t>Giáo </a:t>
            </a:r>
            <a:r>
              <a:rPr lang="en-US" altLang="en-US" b="1" i="1">
                <a:solidFill>
                  <a:srgbClr val="0000FF"/>
                </a:solidFill>
                <a:latin typeface="Times New Roman" pitchFamily="18" charset="0"/>
                <a:cs typeface="Arial" charset="0"/>
              </a:rPr>
              <a:t>viên: </a:t>
            </a:r>
            <a:r>
              <a:rPr lang="en-US" altLang="en-US" b="1" i="1">
                <a:solidFill>
                  <a:srgbClr val="FF0000"/>
                </a:solidFill>
                <a:latin typeface="Times New Roman" pitchFamily="18" charset="0"/>
                <a:cs typeface="Arial" charset="0"/>
              </a:rPr>
              <a:t>Đàm Lam Bình</a:t>
            </a:r>
          </a:p>
        </p:txBody>
      </p:sp>
    </p:spTree>
    <p:extLst>
      <p:ext uri="{BB962C8B-B14F-4D97-AF65-F5344CB8AC3E}">
        <p14:creationId xmlns:p14="http://schemas.microsoft.com/office/powerpoint/2010/main" val="4854641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583948"/>
              <a:ext cx="1981640" cy="987318"/>
            </a:xfrm>
            <a:prstGeom prst="rect">
              <a:avLst/>
            </a:prstGeom>
            <a:noFill/>
          </p:spPr>
          <p:txBody>
            <a:bodyPr wrap="square" rtlCol="0">
              <a:spAutoFit/>
            </a:bodyPr>
            <a:lstStyle/>
            <a:p>
              <a:pPr lvl="0" algn="ctr">
                <a:defRPr/>
              </a:pPr>
              <a:r>
                <a:rPr lang="en-US" sz="3600" dirty="0">
                  <a:solidFill>
                    <a:prstClr val="white"/>
                  </a:solidFill>
                  <a:latin typeface="Times New Roman" panose="02020603050405020304" pitchFamily="18" charset="0"/>
                </a:rPr>
                <a:t>II. </a:t>
              </a:r>
              <a:r>
                <a:rPr lang="en-US" sz="3600" dirty="0" err="1">
                  <a:solidFill>
                    <a:prstClr val="white"/>
                  </a:solidFill>
                  <a:latin typeface="Times New Roman" panose="02020603050405020304" pitchFamily="18" charset="0"/>
                </a:rPr>
                <a:t>Tìm</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hiểu</a:t>
              </a:r>
              <a:r>
                <a:rPr lang="en-US" sz="3600" dirty="0">
                  <a:solidFill>
                    <a:prstClr val="white"/>
                  </a:solidFill>
                  <a:latin typeface="Times New Roman" panose="02020603050405020304" pitchFamily="18" charset="0"/>
                </a:rPr>
                <a:t> tri </a:t>
              </a:r>
              <a:r>
                <a:rPr lang="en-US" sz="3600" dirty="0" err="1">
                  <a:solidFill>
                    <a:prstClr val="white"/>
                  </a:solidFill>
                  <a:latin typeface="Times New Roman" panose="02020603050405020304" pitchFamily="18" charset="0"/>
                </a:rPr>
                <a:t>thức</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Ngữ</a:t>
              </a:r>
              <a:r>
                <a:rPr lang="en-US" sz="3600" dirty="0">
                  <a:solidFill>
                    <a:prstClr val="white"/>
                  </a:solidFill>
                  <a:latin typeface="Times New Roman" panose="02020603050405020304" pitchFamily="18" charset="0"/>
                </a:rPr>
                <a:t> </a:t>
              </a:r>
              <a:r>
                <a:rPr lang="en-US" sz="3600" dirty="0" err="1">
                  <a:solidFill>
                    <a:prstClr val="white"/>
                  </a:solidFill>
                  <a:latin typeface="Times New Roman" panose="02020603050405020304" pitchFamily="18" charset="0"/>
                </a:rPr>
                <a:t>văn</a:t>
              </a:r>
              <a:r>
                <a:rPr lang="en-US" sz="2800" dirty="0">
                  <a:solidFill>
                    <a:prstClr val="white"/>
                  </a:solidFill>
                  <a:latin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82349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11</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p>
        </p:txBody>
      </p:sp>
      <p:sp>
        <p:nvSpPr>
          <p:cNvPr id="6" name="Cloud 5"/>
          <p:cNvSpPr/>
          <p:nvPr/>
        </p:nvSpPr>
        <p:spPr>
          <a:xfrm>
            <a:off x="4310743" y="457200"/>
            <a:ext cx="7007084" cy="3771899"/>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err="1">
                <a:solidFill>
                  <a:srgbClr val="000066"/>
                </a:solidFill>
                <a:latin typeface="Times New Roman" pitchFamily="18" charset="0"/>
                <a:cs typeface="Times New Roman" pitchFamily="18" charset="0"/>
              </a:rPr>
              <a:t>Bài</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học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đã</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cho</a:t>
            </a:r>
            <a:r>
              <a:rPr lang="en-US" sz="3600" dirty="0">
                <a:solidFill>
                  <a:srgbClr val="000066"/>
                </a:solidFill>
                <a:latin typeface="Times New Roman" pitchFamily="18" charset="0"/>
                <a:cs typeface="Times New Roman" pitchFamily="18" charset="0"/>
              </a:rPr>
              <a:t> ta </a:t>
            </a:r>
            <a:r>
              <a:rPr lang="en-US" sz="3600" dirty="0" err="1">
                <a:solidFill>
                  <a:srgbClr val="000066"/>
                </a:solidFill>
                <a:latin typeface="Times New Roman" pitchFamily="18" charset="0"/>
                <a:cs typeface="Times New Roman" pitchFamily="18" charset="0"/>
              </a:rPr>
              <a:t>biết</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những</a:t>
            </a:r>
            <a:r>
              <a:rPr lang="en-US" sz="3600" dirty="0">
                <a:solidFill>
                  <a:srgbClr val="000066"/>
                </a:solidFill>
                <a:latin typeface="Times New Roman" pitchFamily="18" charset="0"/>
                <a:cs typeface="Times New Roman" pitchFamily="18" charset="0"/>
              </a:rPr>
              <a:t> tri </a:t>
            </a:r>
            <a:r>
              <a:rPr lang="en-US" sz="3600" dirty="0" err="1">
                <a:solidFill>
                  <a:srgbClr val="000066"/>
                </a:solidFill>
                <a:latin typeface="Times New Roman" pitchFamily="18" charset="0"/>
                <a:cs typeface="Times New Roman" pitchFamily="18" charset="0"/>
              </a:rPr>
              <a:t>thức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Ngữ</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văn</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nào</a:t>
            </a:r>
            <a:r>
              <a:rPr lang="en-US" sz="3600" dirty="0">
                <a:solidFill>
                  <a:srgbClr val="000066"/>
                </a:solidFill>
                <a:latin typeface="Times New Roman" pitchFamily="18" charset="0"/>
                <a:cs typeface="Times New Roman" pitchFamily="18" charset="0"/>
              </a:rPr>
              <a:t> </a:t>
            </a:r>
            <a:r>
              <a:rPr lang="en-US" sz="3600" err="1">
                <a:solidFill>
                  <a:srgbClr val="000066"/>
                </a:solidFill>
                <a:latin typeface="Times New Roman" pitchFamily="18" charset="0"/>
                <a:cs typeface="Times New Roman" pitchFamily="18" charset="0"/>
              </a:rPr>
              <a:t>về</a:t>
            </a:r>
            <a:r>
              <a:rPr lang="en-US" sz="3600">
                <a:solidFill>
                  <a:srgbClr val="000066"/>
                </a:solidFill>
                <a:latin typeface="Times New Roman" pitchFamily="18" charset="0"/>
                <a:cs typeface="Times New Roman" pitchFamily="18" charset="0"/>
              </a:rPr>
              <a:t> truyện ngụ ngôn?</a:t>
            </a:r>
            <a:endParaRPr lang="en-US" sz="3600" dirty="0">
              <a:solidFill>
                <a:srgbClr val="000066"/>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261257"/>
            <a:ext cx="4663027" cy="659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19852"/>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853515"/>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354774138"/>
              </p:ext>
            </p:extLst>
          </p:nvPr>
        </p:nvGraphicFramePr>
        <p:xfrm>
          <a:off x="609600" y="1698285"/>
          <a:ext cx="11203719" cy="4757957"/>
        </p:xfrm>
        <a:graphic>
          <a:graphicData uri="http://schemas.openxmlformats.org/drawingml/2006/table">
            <a:tbl>
              <a:tblPr firstRow="1" firstCol="1" bandRow="1"/>
              <a:tblGrid>
                <a:gridCol w="3962400">
                  <a:extLst>
                    <a:ext uri="{9D8B030D-6E8A-4147-A177-3AD203B41FA5}">
                      <a16:colId xmlns:a16="http://schemas.microsoft.com/office/drawing/2014/main" val="20000"/>
                    </a:ext>
                  </a:extLst>
                </a:gridCol>
                <a:gridCol w="2643383">
                  <a:extLst>
                    <a:ext uri="{9D8B030D-6E8A-4147-A177-3AD203B41FA5}">
                      <a16:colId xmlns:a16="http://schemas.microsoft.com/office/drawing/2014/main" val="20001"/>
                    </a:ext>
                  </a:extLst>
                </a:gridCol>
                <a:gridCol w="4597936">
                  <a:extLst>
                    <a:ext uri="{9D8B030D-6E8A-4147-A177-3AD203B41FA5}">
                      <a16:colId xmlns:a16="http://schemas.microsoft.com/office/drawing/2014/main" val="20002"/>
                    </a:ext>
                  </a:extLst>
                </a:gridCol>
              </a:tblGrid>
              <a:tr h="1320800">
                <a:tc gridSpan="2">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Truyện</a:t>
                      </a:r>
                      <a:r>
                        <a:rPr lang="en-US" sz="2800" b="1" baseline="0">
                          <a:solidFill>
                            <a:srgbClr val="0070C0"/>
                          </a:solidFill>
                          <a:effectLst/>
                          <a:latin typeface="Times New Roman"/>
                          <a:ea typeface="Times New Roman"/>
                          <a:cs typeface="Times New Roman"/>
                        </a:rPr>
                        <a:t>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320800">
                <a:tc rowSpan="3">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Các đặc</a:t>
                      </a:r>
                      <a:r>
                        <a:rPr lang="en-US" sz="2800" b="1" baseline="0">
                          <a:solidFill>
                            <a:srgbClr val="0070C0"/>
                          </a:solidFill>
                          <a:effectLst/>
                          <a:latin typeface="Times New Roman"/>
                          <a:ea typeface="Times New Roman"/>
                          <a:cs typeface="Times New Roman"/>
                        </a:rPr>
                        <a:t> điểm của truyện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Hình</a:t>
                      </a:r>
                      <a:r>
                        <a:rPr lang="en-US" sz="2800" b="1" baseline="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215292">
                <a:tc vMerge="1">
                  <a:txBody>
                    <a:bodyPr/>
                    <a:lstStyle/>
                    <a:p>
                      <a:endParaRPr lang="en-US"/>
                    </a:p>
                  </a:txBody>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Nhân</a:t>
                      </a:r>
                      <a:r>
                        <a:rPr lang="en-US" sz="2800" b="1" baseline="0">
                          <a:solidFill>
                            <a:srgbClr val="000000"/>
                          </a:solidFill>
                          <a:effectLst/>
                          <a:latin typeface="Times New Roman"/>
                          <a:ea typeface="Times New Roman"/>
                          <a:cs typeface="Times New Roman"/>
                        </a:rPr>
                        <a:t> vật</a:t>
                      </a:r>
                    </a:p>
                    <a:p>
                      <a:pPr algn="just">
                        <a:lnSpc>
                          <a:spcPct val="115000"/>
                        </a:lnSpc>
                        <a:spcAft>
                          <a:spcPts val="0"/>
                        </a:spcAft>
                      </a:pPr>
                      <a:endParaRPr lang="en-US" sz="2800" b="1" baseline="0">
                        <a:solidFill>
                          <a:srgbClr val="000000"/>
                        </a:solidFill>
                        <a:effectLst/>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01065">
                <a:tc vMerge="1">
                  <a:txBody>
                    <a:bodyPr/>
                    <a:lstStyle/>
                    <a:p>
                      <a:endParaRPr lang="en-US"/>
                    </a:p>
                  </a:txBody>
                  <a:tcPr/>
                </a:tc>
                <a:tc>
                  <a:txBody>
                    <a:bodyPr/>
                    <a:lstStyle/>
                    <a:p>
                      <a:pPr algn="just">
                        <a:lnSpc>
                          <a:spcPct val="115000"/>
                        </a:lnSpc>
                        <a:spcAft>
                          <a:spcPts val="0"/>
                        </a:spcAft>
                      </a:pPr>
                      <a:r>
                        <a:rPr lang="en-US" sz="2800" b="1">
                          <a:effectLst/>
                          <a:latin typeface="Times New Roman" pitchFamily="18" charset="0"/>
                          <a:ea typeface="Times New Roman"/>
                          <a:cs typeface="Times New Roman" pitchFamily="18" charset="0"/>
                        </a:rPr>
                        <a:t>Mục</a:t>
                      </a:r>
                      <a:r>
                        <a:rPr lang="en-US" sz="2800" b="1" baseline="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3362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772" y="194873"/>
            <a:ext cx="4232031" cy="658642"/>
          </a:xfrm>
          <a:prstGeom prst="rect">
            <a:avLst/>
          </a:prstGeom>
        </p:spPr>
        <p:txBody>
          <a:bodyPr wrap="square">
            <a:spAutoFit/>
          </a:bodyPr>
          <a:lstStyle/>
          <a:p>
            <a:pPr algn="just">
              <a:lnSpc>
                <a:spcPct val="115000"/>
              </a:lnSpc>
              <a:spcAft>
                <a:spcPts val="0"/>
              </a:spcAft>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2667280269"/>
              </p:ext>
            </p:extLst>
          </p:nvPr>
        </p:nvGraphicFramePr>
        <p:xfrm>
          <a:off x="597877" y="1512157"/>
          <a:ext cx="11406554" cy="5134828"/>
        </p:xfrm>
        <a:graphic>
          <a:graphicData uri="http://schemas.openxmlformats.org/drawingml/2006/table">
            <a:tbl>
              <a:tblPr firstRow="1" firstCol="1" bandRow="1"/>
              <a:tblGrid>
                <a:gridCol w="1769372">
                  <a:extLst>
                    <a:ext uri="{9D8B030D-6E8A-4147-A177-3AD203B41FA5}">
                      <a16:colId xmlns:a16="http://schemas.microsoft.com/office/drawing/2014/main" val="20000"/>
                    </a:ext>
                  </a:extLst>
                </a:gridCol>
                <a:gridCol w="1722190">
                  <a:extLst>
                    <a:ext uri="{9D8B030D-6E8A-4147-A177-3AD203B41FA5}">
                      <a16:colId xmlns:a16="http://schemas.microsoft.com/office/drawing/2014/main" val="20001"/>
                    </a:ext>
                  </a:extLst>
                </a:gridCol>
                <a:gridCol w="7914992">
                  <a:extLst>
                    <a:ext uri="{9D8B030D-6E8A-4147-A177-3AD203B41FA5}">
                      <a16:colId xmlns:a16="http://schemas.microsoft.com/office/drawing/2014/main" val="20002"/>
                    </a:ext>
                  </a:extLst>
                </a:gridCol>
              </a:tblGrid>
              <a:tr h="1662446">
                <a:tc gridSpan="2">
                  <a:txBody>
                    <a:bodyPr/>
                    <a:lstStyle/>
                    <a:p>
                      <a:pPr algn="ctr">
                        <a:lnSpc>
                          <a:spcPct val="200000"/>
                        </a:lnSpc>
                        <a:spcAft>
                          <a:spcPts val="0"/>
                        </a:spcAft>
                      </a:pPr>
                      <a:r>
                        <a:rPr lang="en-US" sz="2800" b="1">
                          <a:solidFill>
                            <a:srgbClr val="FF0000"/>
                          </a:solidFill>
                          <a:effectLst/>
                          <a:latin typeface="Times New Roman"/>
                          <a:ea typeface="Times New Roman"/>
                          <a:cs typeface="Times New Roman"/>
                        </a:rPr>
                        <a:t>Truyện</a:t>
                      </a:r>
                      <a:r>
                        <a:rPr lang="en-US" sz="2800" b="1" baseline="0">
                          <a:solidFill>
                            <a:srgbClr val="FF0000"/>
                          </a:solidFill>
                          <a:effectLst/>
                          <a:latin typeface="Times New Roman"/>
                          <a:ea typeface="Times New Roman"/>
                          <a:cs typeface="Times New Roman"/>
                        </a:rPr>
                        <a:t>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010535">
                <a:tc rowSpan="3">
                  <a:txBody>
                    <a:bodyPr/>
                    <a:lstStyle/>
                    <a:p>
                      <a:pPr algn="just">
                        <a:lnSpc>
                          <a:spcPct val="115000"/>
                        </a:lnSpc>
                        <a:spcAft>
                          <a:spcPts val="0"/>
                        </a:spcAft>
                      </a:pPr>
                      <a:r>
                        <a:rPr lang="en-US" sz="2800" b="1">
                          <a:solidFill>
                            <a:srgbClr val="FF0000"/>
                          </a:solidFill>
                          <a:effectLst/>
                          <a:latin typeface="Times New Roman"/>
                          <a:ea typeface="Times New Roman"/>
                          <a:cs typeface="Times New Roman"/>
                        </a:rPr>
                        <a:t>Các đặc</a:t>
                      </a:r>
                      <a:r>
                        <a:rPr lang="en-US" sz="2800" b="1" baseline="0">
                          <a:solidFill>
                            <a:srgbClr val="FF0000"/>
                          </a:solidFill>
                          <a:effectLst/>
                          <a:latin typeface="Times New Roman"/>
                          <a:ea typeface="Times New Roman"/>
                          <a:cs typeface="Times New Roman"/>
                        </a:rPr>
                        <a:t> điểm của truyện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800" b="1">
                          <a:solidFill>
                            <a:srgbClr val="000000"/>
                          </a:solidFill>
                          <a:effectLst/>
                          <a:latin typeface="Times New Roman"/>
                          <a:ea typeface="Times New Roman"/>
                          <a:cs typeface="Times New Roman"/>
                        </a:rPr>
                        <a:t>Hình</a:t>
                      </a:r>
                      <a:r>
                        <a:rPr lang="en-US" sz="2800" b="1" baseline="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644770">
                <a:tc vMerge="1">
                  <a:txBody>
                    <a:bodyPr/>
                    <a:lstStyle/>
                    <a:p>
                      <a:endParaRPr lang="en-US"/>
                    </a:p>
                  </a:txBody>
                  <a:tcPr/>
                </a:tc>
                <a:tc>
                  <a:txBody>
                    <a:bodyPr/>
                    <a:lstStyle/>
                    <a:p>
                      <a:pPr algn="just">
                        <a:lnSpc>
                          <a:spcPct val="115000"/>
                        </a:lnSpc>
                        <a:spcAft>
                          <a:spcPts val="0"/>
                        </a:spcAft>
                      </a:pPr>
                      <a:r>
                        <a:rPr lang="en-US" sz="2800" b="1">
                          <a:solidFill>
                            <a:srgbClr val="000000"/>
                          </a:solidFill>
                          <a:effectLst/>
                          <a:latin typeface="Times New Roman"/>
                          <a:ea typeface="Times New Roman"/>
                          <a:cs typeface="Times New Roman"/>
                        </a:rPr>
                        <a:t>Nhân</a:t>
                      </a:r>
                      <a:r>
                        <a:rPr lang="en-US" sz="2800" b="1" baseline="0">
                          <a:solidFill>
                            <a:srgbClr val="000000"/>
                          </a:solidFill>
                          <a:effectLst/>
                          <a:latin typeface="Times New Roman"/>
                          <a:ea typeface="Times New Roman"/>
                          <a:cs typeface="Times New Roman"/>
                        </a:rPr>
                        <a:t> vật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817077">
                <a:tc vMerge="1">
                  <a:txBody>
                    <a:bodyPr/>
                    <a:lstStyle/>
                    <a:p>
                      <a:endParaRPr lang="en-US"/>
                    </a:p>
                  </a:txBody>
                  <a:tcPr/>
                </a:tc>
                <a:tc>
                  <a:txBody>
                    <a:bodyPr/>
                    <a:lstStyle/>
                    <a:p>
                      <a:pPr algn="just">
                        <a:lnSpc>
                          <a:spcPct val="200000"/>
                        </a:lnSpc>
                        <a:spcAft>
                          <a:spcPts val="0"/>
                        </a:spcAft>
                      </a:pPr>
                      <a:r>
                        <a:rPr lang="en-US" sz="2800" b="1">
                          <a:effectLst/>
                          <a:latin typeface="Times New Roman" pitchFamily="18" charset="0"/>
                          <a:ea typeface="Times New Roman"/>
                          <a:cs typeface="Times New Roman" pitchFamily="18" charset="0"/>
                        </a:rPr>
                        <a:t>Mục</a:t>
                      </a:r>
                      <a:r>
                        <a:rPr lang="en-US" sz="2800" b="1" baseline="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7" name="Rectangle 6"/>
          <p:cNvSpPr/>
          <p:nvPr/>
        </p:nvSpPr>
        <p:spPr>
          <a:xfrm>
            <a:off x="4208582" y="1698890"/>
            <a:ext cx="7432433" cy="1384995"/>
          </a:xfrm>
          <a:prstGeom prst="rect">
            <a:avLst/>
          </a:prstGeom>
          <a:solidFill>
            <a:schemeClr val="accent6">
              <a:lumMod val="20000"/>
              <a:lumOff val="80000"/>
            </a:schemeClr>
          </a:solidFill>
        </p:spPr>
        <p:txBody>
          <a:bodyPr wrap="square">
            <a:spAutoFit/>
          </a:bodyPr>
          <a:lstStyle/>
          <a:p>
            <a:pPr algn="just"/>
            <a:r>
              <a:rPr lang="en-US" sz="2800" b="1">
                <a:latin typeface="Times New Roman" pitchFamily="18" charset="0"/>
                <a:cs typeface="Times New Roman" pitchFamily="18" charset="0"/>
              </a:rPr>
              <a:t>là hình thức tự sự cỡ nhỏ, trình bày những bài học đạo lí và kinh nghiệm sống, thường sử dụng lối diễn đạt ám chỉ, ngụ ý, bóng gió. </a:t>
            </a:r>
          </a:p>
        </p:txBody>
      </p:sp>
      <p:sp>
        <p:nvSpPr>
          <p:cNvPr id="8" name="Rectangle 7"/>
          <p:cNvSpPr/>
          <p:nvPr/>
        </p:nvSpPr>
        <p:spPr>
          <a:xfrm>
            <a:off x="4149969" y="3418580"/>
            <a:ext cx="6717324" cy="523220"/>
          </a:xfrm>
          <a:prstGeom prst="rect">
            <a:avLst/>
          </a:prstGeom>
          <a:solidFill>
            <a:schemeClr val="accent4">
              <a:lumMod val="40000"/>
              <a:lumOff val="60000"/>
            </a:schemeClr>
          </a:solidFill>
        </p:spPr>
        <p:txBody>
          <a:bodyPr wrap="square">
            <a:spAutoFit/>
          </a:bodyPr>
          <a:lstStyle/>
          <a:p>
            <a:pPr algn="just"/>
            <a:r>
              <a:rPr lang="en-US" sz="2800">
                <a:latin typeface="Times New Roman" pitchFamily="18" charset="0"/>
                <a:cs typeface="Times New Roman" pitchFamily="18" charset="0"/>
              </a:rPr>
              <a:t>ngắn gọn, được viết bằng thơ hoặc văn xuôi.</a:t>
            </a:r>
          </a:p>
        </p:txBody>
      </p:sp>
      <p:sp>
        <p:nvSpPr>
          <p:cNvPr id="9" name="Rectangle 8"/>
          <p:cNvSpPr/>
          <p:nvPr/>
        </p:nvSpPr>
        <p:spPr>
          <a:xfrm>
            <a:off x="4149969" y="4258939"/>
            <a:ext cx="7080740" cy="523220"/>
          </a:xfrm>
          <a:prstGeom prst="rect">
            <a:avLst/>
          </a:prstGeom>
          <a:solidFill>
            <a:schemeClr val="accent3">
              <a:lumMod val="20000"/>
              <a:lumOff val="80000"/>
            </a:schemeClr>
          </a:solidFill>
        </p:spPr>
        <p:txBody>
          <a:bodyPr wrap="square">
            <a:spAutoFit/>
          </a:bodyPr>
          <a:lstStyle/>
          <a:p>
            <a:pPr algn="just"/>
            <a:r>
              <a:rPr lang="en-US" sz="2800">
                <a:latin typeface="Times New Roman" pitchFamily="18" charset="0"/>
                <a:cs typeface="Times New Roman" pitchFamily="18" charset="0"/>
              </a:rPr>
              <a:t>con người hoặc con vật, đồ vật được nhân hóa.</a:t>
            </a:r>
          </a:p>
        </p:txBody>
      </p:sp>
      <p:sp>
        <p:nvSpPr>
          <p:cNvPr id="10" name="Rectangle 9"/>
          <p:cNvSpPr/>
          <p:nvPr/>
        </p:nvSpPr>
        <p:spPr>
          <a:xfrm>
            <a:off x="4149969" y="4997470"/>
            <a:ext cx="7748954" cy="1384995"/>
          </a:xfrm>
          <a:prstGeom prst="rect">
            <a:avLst/>
          </a:prstGeom>
          <a:solidFill>
            <a:schemeClr val="accent1">
              <a:lumMod val="20000"/>
              <a:lumOff val="80000"/>
            </a:schemeClr>
          </a:solidFill>
        </p:spPr>
        <p:txBody>
          <a:bodyPr wrap="square">
            <a:spAutoFit/>
          </a:bodyPr>
          <a:lstStyle/>
          <a:p>
            <a:pPr algn="just"/>
            <a:r>
              <a:rPr lang="en-US" sz="2800">
                <a:latin typeface="Times New Roman" pitchFamily="18" charset="0"/>
                <a:cs typeface="Times New Roman" pitchFamily="18" charset="0"/>
              </a:rPr>
              <a:t>thường nêu lên những tư tưởng, đạo lí hay bài học cuộc sống bằng ngôn ngữ giàu hình ảnh, có thể pha yếu tố hài hước.</a:t>
            </a:r>
          </a:p>
        </p:txBody>
      </p:sp>
    </p:spTree>
    <p:extLst>
      <p:ext uri="{BB962C8B-B14F-4D97-AF65-F5344CB8AC3E}">
        <p14:creationId xmlns:p14="http://schemas.microsoft.com/office/powerpoint/2010/main" val="3696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1559003"/>
            <a:ext cx="2704568" cy="587853"/>
          </a:xfrm>
          <a:prstGeom prst="rect">
            <a:avLst/>
          </a:prstGeom>
        </p:spPr>
        <p:txBody>
          <a:bodyPr wrap="square">
            <a:spAutoFit/>
          </a:bodyPr>
          <a:lstStyle/>
          <a:p>
            <a:pPr>
              <a:lnSpc>
                <a:spcPct val="115000"/>
              </a:lnSpc>
              <a:spcAft>
                <a:spcPts val="0"/>
              </a:spcAft>
            </a:pPr>
            <a:r>
              <a:rPr lang="en-US" sz="2800" b="1">
                <a:latin typeface="Times New Roman" panose="02020603050405020304" pitchFamily="18" charset="0"/>
                <a:ea typeface="Times New Roman" panose="02020603050405020304" pitchFamily="18" charset="0"/>
              </a:rPr>
              <a:t>2. Tục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309174" y="1257001"/>
            <a:ext cx="9402180"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3555555" y="1725931"/>
            <a:ext cx="6542787" cy="2246769"/>
          </a:xfrm>
          <a:prstGeom prst="rect">
            <a:avLst/>
          </a:prstGeom>
        </p:spPr>
        <p:txBody>
          <a:bodyPr wrap="square">
            <a:spAutoFit/>
          </a:bodyPr>
          <a:lstStyle/>
          <a:p>
            <a:pPr algn="just"/>
            <a:r>
              <a:rPr lang="en-US" sz="2800">
                <a:latin typeface="Times New Roman" pitchFamily="18" charset="0"/>
                <a:cs typeface="Times New Roman" pitchFamily="18" charset="0"/>
              </a:rPr>
              <a:t>thuộc loại sáng tác ngôn từ dân gian, là những câu ngắn gọn, nhịp nhàng, cân đối, thường có vần, có điệu, đúc kết nhận thức về tự nhiên và xã hội, kinh nghiệm về đạo đức và ứng xử trong đời sống.</a:t>
            </a:r>
          </a:p>
        </p:txBody>
      </p:sp>
    </p:spTree>
    <p:extLst>
      <p:ext uri="{BB962C8B-B14F-4D97-AF65-F5344CB8AC3E}">
        <p14:creationId xmlns:p14="http://schemas.microsoft.com/office/powerpoint/2010/main" val="372945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a:t>
            </a:r>
            <a:r>
              <a:rPr kumimoji="0" lang="en-US" sz="1600" b="0" i="0" u="none" strike="noStrike" kern="1200" cap="none" spc="0" normalizeH="0" baseline="0" noProof="0">
                <a:ln>
                  <a:noFill/>
                </a:ln>
                <a:solidFill>
                  <a:prstClr val="white"/>
                </a:solidFill>
                <a:effectLst/>
                <a:uLnTx/>
                <a:uFillTx/>
                <a:latin typeface="Lucida Handwriting" panose="03010101010101010101" pitchFamily="66" charset="0"/>
                <a:ea typeface="+mn-ea"/>
                <a:cs typeface="+mn-cs"/>
              </a:rPr>
              <a:t>VĂN 7</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507555" y="2011227"/>
            <a:ext cx="2704568" cy="587853"/>
          </a:xfrm>
          <a:prstGeom prst="rect">
            <a:avLst/>
          </a:prstGeom>
        </p:spPr>
        <p:txBody>
          <a:bodyPr wrap="square">
            <a:spAutoFit/>
          </a:bodyPr>
          <a:lstStyle/>
          <a:p>
            <a:pPr>
              <a:lnSpc>
                <a:spcPct val="115000"/>
              </a:lnSpc>
              <a:spcAft>
                <a:spcPts val="0"/>
              </a:spcAft>
            </a:pPr>
            <a:r>
              <a:rPr lang="en-US" sz="2800" b="1">
                <a:latin typeface="Times New Roman" panose="02020603050405020304" pitchFamily="18" charset="0"/>
                <a:ea typeface="Times New Roman" panose="02020603050405020304" pitchFamily="18" charset="0"/>
              </a:rPr>
              <a:t>3. Thành ngữ:</a:t>
            </a:r>
            <a:endParaRPr lang="en-US" sz="2800" dirty="0">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3212123" y="1478307"/>
            <a:ext cx="8910097"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 name="Rectangle 2"/>
          <p:cNvSpPr/>
          <p:nvPr/>
        </p:nvSpPr>
        <p:spPr>
          <a:xfrm>
            <a:off x="4339327" y="2033945"/>
            <a:ext cx="6542787" cy="2554545"/>
          </a:xfrm>
          <a:prstGeom prst="rect">
            <a:avLst/>
          </a:prstGeom>
        </p:spPr>
        <p:txBody>
          <a:bodyPr wrap="square">
            <a:spAutoFit/>
          </a:bodyPr>
          <a:lstStyle/>
          <a:p>
            <a:pPr algn="just"/>
            <a:r>
              <a:rPr lang="en-US" sz="2800"/>
              <a:t>   </a:t>
            </a:r>
            <a:r>
              <a:rPr lang="en-US" sz="3200">
                <a:latin typeface="Times New Roman" pitchFamily="18" charset="0"/>
                <a:cs typeface="Times New Roman" pitchFamily="18" charset="0"/>
              </a:rPr>
              <a:t>là một cụm từ cố định, có nghĩa bóng bẩy. Nghĩa của thành ngữ là nghĩa toát ra từ cả cụm, chứ không phải được suy ra từ nghĩa của từng thành tố. </a:t>
            </a:r>
          </a:p>
        </p:txBody>
      </p:sp>
    </p:spTree>
    <p:extLst>
      <p:ext uri="{BB962C8B-B14F-4D97-AF65-F5344CB8AC3E}">
        <p14:creationId xmlns:p14="http://schemas.microsoft.com/office/powerpoint/2010/main" val="7146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16</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solidFill>
                <a:srgbClr val="000000"/>
              </a:solidFill>
            </a:endParaRPr>
          </a:p>
        </p:txBody>
      </p:sp>
      <p:sp>
        <p:nvSpPr>
          <p:cNvPr id="6" name="Cloud 5"/>
          <p:cNvSpPr/>
          <p:nvPr/>
        </p:nvSpPr>
        <p:spPr>
          <a:xfrm>
            <a:off x="4412344" y="1044596"/>
            <a:ext cx="6052456" cy="2781301"/>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err="1">
                <a:solidFill>
                  <a:srgbClr val="190858"/>
                </a:solidFill>
                <a:latin typeface="Times New Roman" pitchFamily="18" charset="0"/>
                <a:cs typeface="Times New Roman" pitchFamily="18" charset="0"/>
              </a:rPr>
              <a:t>Bài</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học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còn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cho</a:t>
            </a:r>
            <a:r>
              <a:rPr lang="en-US" sz="3200" dirty="0">
                <a:solidFill>
                  <a:srgbClr val="190858"/>
                </a:solidFill>
                <a:latin typeface="Times New Roman" pitchFamily="18" charset="0"/>
                <a:cs typeface="Times New Roman" pitchFamily="18" charset="0"/>
              </a:rPr>
              <a:t> ta </a:t>
            </a:r>
            <a:r>
              <a:rPr lang="en-US" sz="3200" dirty="0" err="1">
                <a:solidFill>
                  <a:srgbClr val="190858"/>
                </a:solidFill>
                <a:latin typeface="Times New Roman" pitchFamily="18" charset="0"/>
                <a:cs typeface="Times New Roman" pitchFamily="18" charset="0"/>
              </a:rPr>
              <a:t>biết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những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kiến</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thức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nào</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để</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thực</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hành</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Tiếng</a:t>
            </a:r>
            <a:r>
              <a:rPr lang="en-US" sz="3200" dirty="0">
                <a:solidFill>
                  <a:srgbClr val="190858"/>
                </a:solidFill>
                <a:latin typeface="Times New Roman" pitchFamily="18" charset="0"/>
                <a:cs typeface="Times New Roman" pitchFamily="18" charset="0"/>
              </a:rPr>
              <a:t> </a:t>
            </a:r>
            <a:r>
              <a:rPr lang="en-US" sz="3200" dirty="0" err="1">
                <a:solidFill>
                  <a:srgbClr val="190858"/>
                </a:solidFill>
                <a:latin typeface="Times New Roman" pitchFamily="18" charset="0"/>
                <a:cs typeface="Times New Roman" pitchFamily="18" charset="0"/>
              </a:rPr>
              <a:t>việt</a:t>
            </a:r>
            <a:r>
              <a:rPr lang="en-US" sz="2400" dirty="0">
                <a:solidFill>
                  <a:srgbClr val="190858"/>
                </a:solidFill>
                <a:latin typeface="Arial" panose="020B0604020202020204" pitchFamily="34" charset="0"/>
                <a:cs typeface="Arial" panose="020B0604020202020204" pitchFamily="34" charset="0"/>
              </a:rPr>
              <a:t>?</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826532"/>
            <a:ext cx="4282831" cy="6031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682419"/>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701" y="2266950"/>
            <a:ext cx="7200900" cy="273921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sz="3600" b="1">
                <a:solidFill>
                  <a:srgbClr val="FF0000"/>
                </a:solidFill>
                <a:latin typeface="Times New Roman" pitchFamily="18" charset="0"/>
                <a:cs typeface="Times New Roman" pitchFamily="18" charset="0"/>
              </a:rPr>
              <a:t>4. Nói quá: </a:t>
            </a:r>
            <a:r>
              <a:rPr lang="en-US" sz="3600">
                <a:latin typeface="Times New Roman" pitchFamily="18" charset="0"/>
                <a:cs typeface="Times New Roman" pitchFamily="18" charset="0"/>
              </a:rPr>
              <a:t>là biện pháp tu từ phóng đại đặc điểm, mức độ, quy mô của đối tượng để tăng sức biểu cảm hoặc gây cười.</a:t>
            </a:r>
          </a:p>
          <a:p>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327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657601" y="714868"/>
            <a:ext cx="6446196"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243267" y="1644967"/>
            <a:ext cx="5274861" cy="1015663"/>
          </a:xfrm>
          <a:prstGeom prst="rect">
            <a:avLst/>
          </a:prstGeom>
          <a:noFill/>
        </p:spPr>
        <p:txBody>
          <a:bodyPr wrap="square" lIns="91438" tIns="45719" rIns="91438" bIns="45719" rtlCol="0">
            <a:spAutoFit/>
          </a:bodyPr>
          <a:lstStyle/>
          <a:p>
            <a:pPr algn="ctr" defTabSz="914377">
              <a:defRPr/>
            </a:pPr>
            <a:r>
              <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06247"/>
      </p:ext>
    </p:extLst>
  </p:cSld>
  <p:clrMapOvr>
    <a:masterClrMapping/>
  </p:clrMapOvr>
  <p:transition spd="slow" advClick="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pic>
        <p:nvPicPr>
          <p:cNvPr id="3" name="图片 2">
            <a:extLst>
              <a:ext uri="{FF2B5EF4-FFF2-40B4-BE49-F238E27FC236}">
                <a16:creationId xmlns:a16="http://schemas.microsoft.com/office/drawing/2014/main"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00" y="177801"/>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2" y="-1219200"/>
            <a:ext cx="487363" cy="487363"/>
          </a:xfrm>
          <a:prstGeom prst="rect">
            <a:avLst/>
          </a:prstGeom>
        </p:spPr>
      </p:pic>
      <p:pic>
        <p:nvPicPr>
          <p:cNvPr id="1027" name="Picture 3" descr="C:\Users\Khatmau_sr\Downloads\tê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7001" y="482601"/>
            <a:ext cx="6908800" cy="4026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hatmau_sr\Downloads\q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1" y="0"/>
            <a:ext cx="4578349" cy="691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80710"/>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7356444" y="252064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95734"/>
              <a:ext cx="1981640" cy="363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Cùng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chia</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sẻ</a:t>
              </a:r>
              <a:endParaRPr kumimoji="0" lang="en-US" sz="36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3074" name="Picture 2" descr="C:\Users\Khatmau_sr\Downloads\BHC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614" y="550985"/>
            <a:ext cx="6178063" cy="567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8118" y="170956"/>
            <a:ext cx="5574765" cy="11741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u="sng">
                <a:solidFill>
                  <a:srgbClr val="00B0F0"/>
                </a:solidFill>
                <a:latin typeface="Times New Roman" pitchFamily="18" charset="0"/>
                <a:cs typeface="Times New Roman" pitchFamily="18" charset="0"/>
              </a:rPr>
              <a:t>Câu 1</a:t>
            </a:r>
            <a:r>
              <a:rPr lang="en-US" sz="3600">
                <a:solidFill>
                  <a:srgbClr val="FF0000"/>
                </a:solidFill>
                <a:latin typeface="Times New Roman" pitchFamily="18" charset="0"/>
                <a:cs typeface="Times New Roman" pitchFamily="18" charset="0"/>
              </a:rPr>
              <a:t>: Truyện ngụ ngôn là:</a:t>
            </a:r>
          </a:p>
        </p:txBody>
      </p:sp>
      <p:sp>
        <p:nvSpPr>
          <p:cNvPr id="4" name="A"/>
          <p:cNvSpPr/>
          <p:nvPr/>
        </p:nvSpPr>
        <p:spPr>
          <a:xfrm flipH="1">
            <a:off x="5733143" y="1941512"/>
            <a:ext cx="6095999" cy="174511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SG" sz="2400">
                <a:solidFill>
                  <a:schemeClr val="tx1"/>
                </a:solidFill>
                <a:latin typeface="#9Slide03 Arima Madurai Black" panose="00000A00000000000000" pitchFamily="2" charset="0"/>
                <a:cs typeface="#9Slide03 Arima Madurai Black" panose="00000A00000000000000" pitchFamily="2" charset="0"/>
              </a:rPr>
              <a:t>         </a:t>
            </a:r>
            <a:r>
              <a:rPr lang="en-SG" sz="2800" b="1">
                <a:solidFill>
                  <a:schemeClr val="tx1"/>
                </a:solidFill>
                <a:latin typeface="Times New Roman" pitchFamily="18" charset="0"/>
                <a:cs typeface="Times New Roman" pitchFamily="18" charset="0"/>
              </a:rPr>
              <a:t>C. </a:t>
            </a:r>
            <a:r>
              <a:rPr lang="en-US" sz="2800" b="1">
                <a:solidFill>
                  <a:schemeClr val="tx1"/>
                </a:solidFill>
                <a:latin typeface="Times New Roman" pitchFamily="18" charset="0"/>
                <a:cs typeface="Times New Roman" pitchFamily="18" charset="0"/>
              </a:rPr>
              <a:t>Truyện thông qua việc mượn  chuyện về loài vật, đồ vật hoặc chính con người để nói bóng gió chuyện con người.</a:t>
            </a:r>
            <a:endParaRPr lang="en-US" sz="2800">
              <a:solidFill>
                <a:schemeClr val="tx1"/>
              </a:solidFill>
              <a:latin typeface="Times New Roman" pitchFamily="18" charset="0"/>
              <a:cs typeface="Times New Roman" pitchFamily="18" charset="0"/>
            </a:endParaRPr>
          </a:p>
        </p:txBody>
      </p:sp>
      <p:sp>
        <p:nvSpPr>
          <p:cNvPr id="5" name="B"/>
          <p:cNvSpPr/>
          <p:nvPr/>
        </p:nvSpPr>
        <p:spPr>
          <a:xfrm>
            <a:off x="463139" y="4033051"/>
            <a:ext cx="5472884" cy="1577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B. Truyện chứa nhiều yếu tố hoang đường, li kì, giống như truyện cổ tích.</a:t>
            </a:r>
          </a:p>
        </p:txBody>
      </p:sp>
      <p:sp>
        <p:nvSpPr>
          <p:cNvPr id="6" name="C"/>
          <p:cNvSpPr/>
          <p:nvPr/>
        </p:nvSpPr>
        <p:spPr>
          <a:xfrm>
            <a:off x="463139" y="2004073"/>
            <a:ext cx="4863604" cy="147673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A. Truyện kể bằng văn xuôi hoặc văn vần</a:t>
            </a:r>
          </a:p>
        </p:txBody>
      </p:sp>
      <p:sp>
        <p:nvSpPr>
          <p:cNvPr id="8" name="D"/>
          <p:cNvSpPr/>
          <p:nvPr/>
        </p:nvSpPr>
        <p:spPr>
          <a:xfrm flipH="1">
            <a:off x="6392723" y="4318334"/>
            <a:ext cx="5436417" cy="15164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4">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1">
                <a:solidFill>
                  <a:schemeClr val="tx1"/>
                </a:solidFill>
                <a:latin typeface="Times New Roman" pitchFamily="18" charset="0"/>
                <a:cs typeface="Times New Roman" pitchFamily="18" charset="0"/>
              </a:rPr>
              <a:t>    D. Truyện có ý nghĩa răn dạy con người những đạo lí của cuộc sống.</a:t>
            </a:r>
          </a:p>
        </p:txBody>
      </p:sp>
      <p:pic>
        <p:nvPicPr>
          <p:cNvPr id="9" name="Picture 8">
            <a:hlinkClick r:id="" action="ppaction://noaction"/>
          </p:cNvPr>
          <p:cNvPicPr>
            <a:picLocks noChangeAspect="1"/>
          </p:cNvPicPr>
          <p:nvPr/>
        </p:nvPicPr>
        <p:blipFill>
          <a:blip r:embed="rId4"/>
          <a:stretch>
            <a:fillRect/>
          </a:stretch>
        </p:blipFill>
        <p:spPr>
          <a:xfrm>
            <a:off x="10944381" y="5610381"/>
            <a:ext cx="1247619" cy="1247619"/>
          </a:xfrm>
          <a:prstGeom prst="rect">
            <a:avLst/>
          </a:prstGeom>
        </p:spPr>
      </p:pic>
      <p:pic>
        <p:nvPicPr>
          <p:cNvPr id="42" name="Picture 2" descr="Káº¿t quáº£ hÃ¬nh áº£nh cho icon Äá»ng há»"/>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108058" y="1345128"/>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92B04583-09C2-442B-851C-ABFF1C9948E5}"/>
              </a:ext>
            </a:extLst>
          </p:cNvPr>
          <p:cNvSpPr/>
          <p:nvPr/>
        </p:nvSpPr>
        <p:spPr>
          <a:xfrm flipV="1">
            <a:off x="6485048" y="1901598"/>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2" name="Group 11"/>
          <p:cNvGrpSpPr>
            <a:grpSpLocks/>
          </p:cNvGrpSpPr>
          <p:nvPr/>
        </p:nvGrpSpPr>
        <p:grpSpPr bwMode="auto">
          <a:xfrm>
            <a:off x="4946868" y="5460207"/>
            <a:ext cx="5803900" cy="1105688"/>
            <a:chOff x="68" y="2614"/>
            <a:chExt cx="3674" cy="486"/>
          </a:xfrm>
        </p:grpSpPr>
        <p:pic>
          <p:nvPicPr>
            <p:cNvPr id="13" name="Picture 21" descr="Hoacuoi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8369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10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2"/>
                                        </p:tgtEl>
                                        <p:attrNameLst>
                                          <p:attrName>style.color</p:attrName>
                                        </p:attrNameLst>
                                      </p:cBhvr>
                                      <p:to>
                                        <a:schemeClr val="accent2"/>
                                      </p:to>
                                    </p:animClr>
                                    <p:animClr clrSpc="rgb" dir="cw">
                                      <p:cBhvr>
                                        <p:cTn id="14" dur="100" fill="hold"/>
                                        <p:tgtEl>
                                          <p:spTgt spid="12"/>
                                        </p:tgtEl>
                                        <p:attrNameLst>
                                          <p:attrName>fillcolor</p:attrName>
                                        </p:attrNameLst>
                                      </p:cBhvr>
                                      <p:to>
                                        <a:schemeClr val="accent2"/>
                                      </p:to>
                                    </p:animClr>
                                    <p:set>
                                      <p:cBhvr>
                                        <p:cTn id="15" dur="100" fill="hold"/>
                                        <p:tgtEl>
                                          <p:spTgt spid="12"/>
                                        </p:tgtEl>
                                        <p:attrNameLst>
                                          <p:attrName>fill.type</p:attrName>
                                        </p:attrNameLst>
                                      </p:cBhvr>
                                      <p:to>
                                        <p:strVal val="solid"/>
                                      </p:to>
                                    </p:set>
                                    <p:set>
                                      <p:cBhvr>
                                        <p:cTn id="16" dur="100" fill="hold"/>
                                        <p:tgtEl>
                                          <p:spTgt spid="12"/>
                                        </p:tgtEl>
                                        <p:attrNameLst>
                                          <p:attrName>fill.on</p:attrName>
                                        </p:attrNameLst>
                                      </p:cBhvr>
                                      <p:to>
                                        <p:strVal val="true"/>
                                      </p:to>
                                    </p:se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6" y="845594"/>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lvl="0" algn="ctr">
              <a:defRPr/>
            </a:pPr>
            <a:r>
              <a:rPr lang="nl-NL" sz="4300" b="1">
                <a:solidFill>
                  <a:srgbClr val="00B0F0"/>
                </a:solidFill>
                <a:latin typeface="Times New Roman" panose="02020603050405020304" pitchFamily="18" charset="0"/>
                <a:cs typeface="Times New Roman" panose="02020603050405020304" pitchFamily="18" charset="0"/>
              </a:rPr>
              <a:t>Câu 2</a:t>
            </a:r>
            <a:r>
              <a:rPr lang="nl-NL" sz="43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itchFamily="18" charset="0"/>
                <a:cs typeface="Times New Roman" pitchFamily="18" charset="0"/>
              </a:rPr>
              <a:t>Mục đích chủ yếu của truyện ngụ ngôn là gì?</a:t>
            </a:r>
            <a:endParaRPr lang="en-US" sz="3200" b="1" dirty="0">
              <a:solidFill>
                <a:srgbClr val="FF0000"/>
              </a:solidFill>
              <a:latin typeface="Times New Roman" panose="02020603050405020304" pitchFamily="18" charset="0"/>
              <a:ea typeface="字魂36号-正文宋楷"/>
              <a:cs typeface="Times New Roman" panose="02020603050405020304" pitchFamily="18" charset="0"/>
            </a:endParaRPr>
          </a:p>
        </p:txBody>
      </p:sp>
      <p:sp>
        <p:nvSpPr>
          <p:cNvPr id="4" name="Rectangle 3">
            <a:extLst>
              <a:ext uri="{FF2B5EF4-FFF2-40B4-BE49-F238E27FC236}">
                <a16:creationId xmlns:a16="http://schemas.microsoft.com/office/drawing/2014/main" id="{4D0806E5-4FFB-43EF-A004-BA7C54352357}"/>
              </a:ext>
            </a:extLst>
          </p:cNvPr>
          <p:cNvSpPr/>
          <p:nvPr/>
        </p:nvSpPr>
        <p:spPr>
          <a:xfrm>
            <a:off x="1248006" y="2209800"/>
            <a:ext cx="3599766" cy="1117600"/>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Kể chuyện</a:t>
            </a:r>
          </a:p>
        </p:txBody>
      </p:sp>
      <p:sp>
        <p:nvSpPr>
          <p:cNvPr id="15" name="Rectangle 14">
            <a:extLst>
              <a:ext uri="{FF2B5EF4-FFF2-40B4-BE49-F238E27FC236}">
                <a16:creationId xmlns:a16="http://schemas.microsoft.com/office/drawing/2014/main" id="{A4900832-11F9-4466-8905-1BB829B2FAEB}"/>
              </a:ext>
            </a:extLst>
          </p:cNvPr>
          <p:cNvSpPr/>
          <p:nvPr/>
        </p:nvSpPr>
        <p:spPr>
          <a:xfrm>
            <a:off x="1244060" y="4343400"/>
            <a:ext cx="3603712"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a:solidFill>
                  <a:schemeClr val="tx1"/>
                </a:solidFill>
                <a:latin typeface="Times New Roman" panose="02020603050405020304" pitchFamily="18" charset="0"/>
                <a:cs typeface="Times New Roman" panose="02020603050405020304" pitchFamily="18" charset="0"/>
              </a:rPr>
              <a:t>C. </a:t>
            </a:r>
            <a:r>
              <a:rPr lang="en-US" sz="4000" b="1">
                <a:solidFill>
                  <a:schemeClr val="tx1"/>
                </a:solidFill>
                <a:latin typeface="Times New Roman" pitchFamily="18" charset="0"/>
                <a:cs typeface="Times New Roman" pitchFamily="18" charset="0"/>
              </a:rPr>
              <a:t>Truyền đạt kinh nghiệm</a:t>
            </a:r>
          </a:p>
        </p:txBody>
      </p:sp>
      <p:sp>
        <p:nvSpPr>
          <p:cNvPr id="16" name="Rectangle 15">
            <a:extLst>
              <a:ext uri="{FF2B5EF4-FFF2-40B4-BE49-F238E27FC236}">
                <a16:creationId xmlns:a16="http://schemas.microsoft.com/office/drawing/2014/main" id="{727D2650-937F-44FB-B890-EB28B1E9922F}"/>
              </a:ext>
            </a:extLst>
          </p:cNvPr>
          <p:cNvSpPr/>
          <p:nvPr/>
        </p:nvSpPr>
        <p:spPr>
          <a:xfrm>
            <a:off x="5943600" y="2351313"/>
            <a:ext cx="449376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500" b="1" dirty="0">
                <a:solidFill>
                  <a:schemeClr val="tx1"/>
                </a:solidFill>
                <a:latin typeface="Times New Roman" panose="02020603050405020304" pitchFamily="18" charset="0"/>
                <a:cs typeface="Times New Roman" panose="02020603050405020304" pitchFamily="18" charset="0"/>
              </a:rPr>
              <a:t>B</a:t>
            </a:r>
            <a:r>
              <a:rPr lang="en-US" sz="3500" b="1">
                <a:solidFill>
                  <a:schemeClr val="tx1"/>
                </a:solidFill>
                <a:latin typeface="Times New Roman" panose="02020603050405020304" pitchFamily="18" charset="0"/>
                <a:cs typeface="Times New Roman" panose="02020603050405020304" pitchFamily="18" charset="0"/>
              </a:rPr>
              <a:t>. </a:t>
            </a:r>
            <a:r>
              <a:rPr lang="en-US" sz="3600" b="1">
                <a:solidFill>
                  <a:schemeClr val="tx1"/>
                </a:solidFill>
                <a:latin typeface="Times New Roman" pitchFamily="18" charset="0"/>
                <a:cs typeface="Times New Roman" pitchFamily="18" charset="0"/>
              </a:rPr>
              <a:t>Thể hiện cảm xúc</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2" y="4343400"/>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Gửi gắm ý tưởng, bài học.</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92B04583-09C2-442B-851C-ABFF1C9948E5}"/>
              </a:ext>
            </a:extLst>
          </p:cNvPr>
          <p:cNvSpPr/>
          <p:nvPr/>
        </p:nvSpPr>
        <p:spPr>
          <a:xfrm flipV="1">
            <a:off x="6197600" y="434340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480586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defTabSz="914377">
              <a:defRPr/>
            </a:pPr>
            <a:r>
              <a:rPr lang="nl-NL" sz="3700" b="1">
                <a:solidFill>
                  <a:srgbClr val="00B0F0"/>
                </a:solidFill>
                <a:latin typeface="Times New Roman" panose="02020603050405020304" pitchFamily="18" charset="0"/>
                <a:cs typeface="Times New Roman" panose="02020603050405020304" pitchFamily="18" charset="0"/>
              </a:rPr>
              <a:t>Câu 3</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Tục ngữ là một thể loại của bộ phận văn học nào?</a:t>
            </a:r>
          </a:p>
        </p:txBody>
      </p:sp>
      <p:sp>
        <p:nvSpPr>
          <p:cNvPr id="4" name="Rectangle 3">
            <a:extLst>
              <a:ext uri="{FF2B5EF4-FFF2-40B4-BE49-F238E27FC236}">
                <a16:creationId xmlns:a16="http://schemas.microsoft.com/office/drawing/2014/main" id="{4D0806E5-4FFB-43EF-A004-BA7C54352357}"/>
              </a:ext>
            </a:extLst>
          </p:cNvPr>
          <p:cNvSpPr/>
          <p:nvPr/>
        </p:nvSpPr>
        <p:spPr>
          <a:xfrm>
            <a:off x="1117600" y="1661886"/>
            <a:ext cx="466091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dân gian</a:t>
            </a:r>
            <a:endParaRPr lang="en-US" sz="40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117599" y="3858144"/>
            <a:ext cx="9985830"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Pháp</a:t>
            </a:r>
          </a:p>
        </p:txBody>
      </p:sp>
      <p:sp>
        <p:nvSpPr>
          <p:cNvPr id="16" name="Rectangle 15">
            <a:extLst>
              <a:ext uri="{FF2B5EF4-FFF2-40B4-BE49-F238E27FC236}">
                <a16:creationId xmlns:a16="http://schemas.microsoft.com/office/drawing/2014/main" id="{727D2650-937F-44FB-B890-EB28B1E9922F}"/>
              </a:ext>
            </a:extLst>
          </p:cNvPr>
          <p:cNvSpPr/>
          <p:nvPr/>
        </p:nvSpPr>
        <p:spPr>
          <a:xfrm>
            <a:off x="1117599" y="2812488"/>
            <a:ext cx="45439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B</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viết</a:t>
            </a:r>
          </a:p>
        </p:txBody>
      </p:sp>
      <p:sp>
        <p:nvSpPr>
          <p:cNvPr id="17" name="Rectangle 16">
            <a:extLst>
              <a:ext uri="{FF2B5EF4-FFF2-40B4-BE49-F238E27FC236}">
                <a16:creationId xmlns:a16="http://schemas.microsoft.com/office/drawing/2014/main" id="{FFB881B7-EF71-41D5-9E2B-B8A21A713A84}"/>
              </a:ext>
            </a:extLst>
          </p:cNvPr>
          <p:cNvSpPr/>
          <p:nvPr/>
        </p:nvSpPr>
        <p:spPr>
          <a:xfrm>
            <a:off x="1117600" y="4986049"/>
            <a:ext cx="9434286"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Văn học thời kì kháng chiến chống Mĩ</a:t>
            </a:r>
          </a:p>
        </p:txBody>
      </p:sp>
      <p:sp>
        <p:nvSpPr>
          <p:cNvPr id="9" name="Oval 8">
            <a:extLst>
              <a:ext uri="{FF2B5EF4-FFF2-40B4-BE49-F238E27FC236}">
                <a16:creationId xmlns:a16="http://schemas.microsoft.com/office/drawing/2014/main" id="{92B04583-09C2-442B-851C-ABFF1C9948E5}"/>
              </a:ext>
            </a:extLst>
          </p:cNvPr>
          <p:cNvSpPr/>
          <p:nvPr/>
        </p:nvSpPr>
        <p:spPr>
          <a:xfrm flipV="1">
            <a:off x="1068819" y="18108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3757099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89"/>
            <a:ext cx="8842635"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8973041" cy="1323437"/>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4</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Dòng nào </a:t>
            </a:r>
            <a:r>
              <a:rPr lang="en-US" sz="4000" b="1" i="1">
                <a:latin typeface="Times New Roman" pitchFamily="18" charset="0"/>
                <a:cs typeface="Times New Roman" pitchFamily="18" charset="0"/>
              </a:rPr>
              <a:t>không phải</a:t>
            </a:r>
            <a:r>
              <a:rPr lang="en-US" sz="4000" b="1">
                <a:latin typeface="Times New Roman" pitchFamily="18" charset="0"/>
                <a:cs typeface="Times New Roman" pitchFamily="18" charset="0"/>
              </a:rPr>
              <a:t> </a:t>
            </a:r>
            <a:r>
              <a:rPr lang="en-US" sz="4000">
                <a:solidFill>
                  <a:srgbClr val="FF0000"/>
                </a:solidFill>
                <a:latin typeface="Times New Roman" pitchFamily="18" charset="0"/>
                <a:cs typeface="Times New Roman" pitchFamily="18" charset="0"/>
              </a:rPr>
              <a:t>là đặc điểm về hình thức của câu tục ngữ?</a:t>
            </a:r>
          </a:p>
        </p:txBody>
      </p:sp>
      <p:sp>
        <p:nvSpPr>
          <p:cNvPr id="4" name="Rectangle 3">
            <a:extLst>
              <a:ext uri="{FF2B5EF4-FFF2-40B4-BE49-F238E27FC236}">
                <a16:creationId xmlns:a16="http://schemas.microsoft.com/office/drawing/2014/main" id="{4D0806E5-4FFB-43EF-A004-BA7C54352357}"/>
              </a:ext>
            </a:extLst>
          </p:cNvPr>
          <p:cNvSpPr/>
          <p:nvPr/>
        </p:nvSpPr>
        <p:spPr>
          <a:xfrm>
            <a:off x="1117600" y="1661886"/>
            <a:ext cx="3541486" cy="612391"/>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A</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Ngắn gọn</a:t>
            </a: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517484"/>
            <a:ext cx="10235363"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Các về thường đối xứng nhau về cả hình thức và nội dung</a:t>
            </a:r>
          </a:p>
        </p:txBody>
      </p:sp>
      <p:sp>
        <p:nvSpPr>
          <p:cNvPr id="16" name="Rectangle 15">
            <a:extLst>
              <a:ext uri="{FF2B5EF4-FFF2-40B4-BE49-F238E27FC236}">
                <a16:creationId xmlns:a16="http://schemas.microsoft.com/office/drawing/2014/main" id="{727D2650-937F-44FB-B890-EB28B1E9922F}"/>
              </a:ext>
            </a:extLst>
          </p:cNvPr>
          <p:cNvSpPr/>
          <p:nvPr/>
        </p:nvSpPr>
        <p:spPr>
          <a:xfrm>
            <a:off x="1068820" y="2557304"/>
            <a:ext cx="8205810" cy="639469"/>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lnSpc>
                <a:spcPct val="150000"/>
              </a:lnSpc>
            </a:pPr>
            <a:endParaRPr lang="en-US" sz="3700" b="1">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3700" b="1">
                <a:solidFill>
                  <a:schemeClr val="tx1"/>
                </a:solidFill>
                <a:latin typeface="Times New Roman" panose="02020603050405020304" pitchFamily="18" charset="0"/>
                <a:cs typeface="Times New Roman" panose="02020603050405020304" pitchFamily="18" charset="0"/>
              </a:rPr>
              <a:t>B. </a:t>
            </a:r>
            <a:r>
              <a:rPr lang="en-US" sz="4000" b="1">
                <a:solidFill>
                  <a:schemeClr val="tx1"/>
                </a:solidFill>
                <a:latin typeface="Times New Roman" pitchFamily="18" charset="0"/>
                <a:cs typeface="Times New Roman" pitchFamily="18" charset="0"/>
              </a:rPr>
              <a:t>Thường có vần, nhất là vần chân</a:t>
            </a:r>
          </a:p>
          <a:p>
            <a:pPr lvl="0" algn="just">
              <a:lnSpc>
                <a:spcPct val="150000"/>
              </a:lnSpc>
            </a:pPr>
            <a:endParaRPr lang="en-US" sz="4000" b="1">
              <a:solidFill>
                <a:schemeClr val="tx1"/>
              </a:solidFill>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FFB881B7-EF71-41D5-9E2B-B8A21A713A84}"/>
              </a:ext>
            </a:extLst>
          </p:cNvPr>
          <p:cNvSpPr/>
          <p:nvPr/>
        </p:nvSpPr>
        <p:spPr>
          <a:xfrm>
            <a:off x="1030514" y="4890426"/>
            <a:ext cx="806659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Lập luận chặt chẽ, giàu hình ảnh</a:t>
            </a:r>
          </a:p>
        </p:txBody>
      </p:sp>
      <p:sp>
        <p:nvSpPr>
          <p:cNvPr id="9" name="Oval 8">
            <a:extLst>
              <a:ext uri="{FF2B5EF4-FFF2-40B4-BE49-F238E27FC236}">
                <a16:creationId xmlns:a16="http://schemas.microsoft.com/office/drawing/2014/main" id="{92B04583-09C2-442B-851C-ABFF1C9948E5}"/>
              </a:ext>
            </a:extLst>
          </p:cNvPr>
          <p:cNvSpPr/>
          <p:nvPr/>
        </p:nvSpPr>
        <p:spPr>
          <a:xfrm flipV="1">
            <a:off x="938413" y="507453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732625"/>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2175494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1" y="67490"/>
            <a:ext cx="6110513"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5" y="123193"/>
            <a:ext cx="6240919"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5</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Thành ngữ là gì?</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204686"/>
            <a:ext cx="869907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 Là loại cụm từ cố định, có ý nghĩa bóng bẩy.</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904343"/>
            <a:ext cx="9927772" cy="1129458"/>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C</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Là những câu đúc rút kinh nghiệm của nhân dân ta</a:t>
            </a:r>
          </a:p>
        </p:txBody>
      </p:sp>
      <p:sp>
        <p:nvSpPr>
          <p:cNvPr id="16" name="Rectangle 15">
            <a:extLst>
              <a:ext uri="{FF2B5EF4-FFF2-40B4-BE49-F238E27FC236}">
                <a16:creationId xmlns:a16="http://schemas.microsoft.com/office/drawing/2014/main" id="{727D2650-937F-44FB-B890-EB28B1E9922F}"/>
              </a:ext>
            </a:extLst>
          </p:cNvPr>
          <p:cNvSpPr/>
          <p:nvPr/>
        </p:nvSpPr>
        <p:spPr>
          <a:xfrm>
            <a:off x="938413" y="2417460"/>
            <a:ext cx="10411758" cy="122562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just"/>
            <a:r>
              <a:rPr lang="en-US" sz="3700" b="1">
                <a:solidFill>
                  <a:schemeClr val="tx1"/>
                </a:solidFill>
                <a:latin typeface="Times New Roman" panose="02020603050405020304" pitchFamily="18" charset="0"/>
                <a:cs typeface="Times New Roman" panose="02020603050405020304" pitchFamily="18" charset="0"/>
              </a:rPr>
              <a:t>B. </a:t>
            </a:r>
            <a:r>
              <a:rPr lang="en-US" sz="3200" b="1">
                <a:solidFill>
                  <a:schemeClr val="tx1"/>
                </a:solidFill>
                <a:latin typeface="Times New Roman" pitchFamily="18" charset="0"/>
                <a:cs typeface="Times New Roman" pitchFamily="18" charset="0"/>
              </a:rPr>
              <a:t>Là những câu hát thể hiện tình cảm, thái độ của nhân dân</a:t>
            </a:r>
          </a:p>
        </p:txBody>
      </p:sp>
      <p:sp>
        <p:nvSpPr>
          <p:cNvPr id="17" name="Rectangle 16">
            <a:extLst>
              <a:ext uri="{FF2B5EF4-FFF2-40B4-BE49-F238E27FC236}">
                <a16:creationId xmlns:a16="http://schemas.microsoft.com/office/drawing/2014/main" id="{FFB881B7-EF71-41D5-9E2B-B8A21A713A84}"/>
              </a:ext>
            </a:extLst>
          </p:cNvPr>
          <p:cNvSpPr/>
          <p:nvPr/>
        </p:nvSpPr>
        <p:spPr>
          <a:xfrm>
            <a:off x="1030514" y="5203763"/>
            <a:ext cx="4238172"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Cả 3 đáp án trên</a:t>
            </a:r>
          </a:p>
        </p:txBody>
      </p:sp>
      <p:sp>
        <p:nvSpPr>
          <p:cNvPr id="9" name="Oval 8">
            <a:extLst>
              <a:ext uri="{FF2B5EF4-FFF2-40B4-BE49-F238E27FC236}">
                <a16:creationId xmlns:a16="http://schemas.microsoft.com/office/drawing/2014/main" id="{92B04583-09C2-442B-851C-ABFF1C9948E5}"/>
              </a:ext>
            </a:extLst>
          </p:cNvPr>
          <p:cNvSpPr/>
          <p:nvPr/>
        </p:nvSpPr>
        <p:spPr>
          <a:xfrm flipV="1">
            <a:off x="767463" y="1353630"/>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5287949"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5373803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18457" y="603627"/>
            <a:ext cx="10758195"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2" y="67490"/>
            <a:ext cx="5021942"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291996" y="123193"/>
            <a:ext cx="5036234" cy="707884"/>
          </a:xfrm>
          <a:prstGeom prst="rect">
            <a:avLst/>
          </a:prstGeom>
          <a:solidFill>
            <a:schemeClr val="bg2"/>
          </a:solidFill>
        </p:spPr>
        <p:txBody>
          <a:bodyPr wrap="square" lIns="91438" tIns="45719" rIns="91438" bIns="45719" rtlCol="0">
            <a:spAutoFit/>
          </a:bodyPr>
          <a:lstStyle/>
          <a:p>
            <a:r>
              <a:rPr lang="nl-NL" sz="3700" b="1">
                <a:solidFill>
                  <a:srgbClr val="00B0F0"/>
                </a:solidFill>
                <a:latin typeface="Times New Roman" panose="02020603050405020304" pitchFamily="18" charset="0"/>
                <a:cs typeface="Times New Roman" panose="02020603050405020304" pitchFamily="18" charset="0"/>
              </a:rPr>
              <a:t>Câu 6</a:t>
            </a:r>
            <a:r>
              <a:rPr lang="nl-NL" sz="3700" b="1">
                <a:solidFill>
                  <a:srgbClr val="FF0000"/>
                </a:solidFill>
                <a:latin typeface="Times New Roman" panose="02020603050405020304" pitchFamily="18" charset="0"/>
                <a:cs typeface="Times New Roman" panose="02020603050405020304" pitchFamily="18" charset="0"/>
              </a:rPr>
              <a:t>. </a:t>
            </a:r>
            <a:r>
              <a:rPr lang="en-US" sz="4000">
                <a:solidFill>
                  <a:srgbClr val="FF0000"/>
                </a:solidFill>
                <a:latin typeface="Times New Roman" pitchFamily="18" charset="0"/>
                <a:cs typeface="Times New Roman" pitchFamily="18" charset="0"/>
              </a:rPr>
              <a:t>Nói quá là gì?</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017118"/>
            <a:ext cx="10295644"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Là biện pháp tu từ làm giảm nhẹ, làm yếu đi một đặc trưng tích cực nào đó của một đối tượng được nói đến.</a:t>
            </a:r>
          </a:p>
        </p:txBody>
      </p:sp>
      <p:sp>
        <p:nvSpPr>
          <p:cNvPr id="15" name="Rectangle 14">
            <a:extLst>
              <a:ext uri="{FF2B5EF4-FFF2-40B4-BE49-F238E27FC236}">
                <a16:creationId xmlns:a16="http://schemas.microsoft.com/office/drawing/2014/main" id="{A4900832-11F9-4466-8905-1BB829B2FAEB}"/>
              </a:ext>
            </a:extLst>
          </p:cNvPr>
          <p:cNvSpPr/>
          <p:nvPr/>
        </p:nvSpPr>
        <p:spPr>
          <a:xfrm>
            <a:off x="1030514" y="3470593"/>
            <a:ext cx="9927772" cy="87867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dirty="0">
                <a:solidFill>
                  <a:schemeClr val="tx1"/>
                </a:solidFill>
                <a:latin typeface="Times New Roman" panose="02020603050405020304" pitchFamily="18" charset="0"/>
                <a:cs typeface="Times New Roman" panose="02020603050405020304" pitchFamily="18" charset="0"/>
              </a:rPr>
              <a:t>C</a:t>
            </a:r>
            <a:r>
              <a:rPr lang="en-US" sz="3200">
                <a:solidFill>
                  <a:schemeClr val="tx1"/>
                </a:solidFill>
                <a:latin typeface="Times New Roman" panose="02020603050405020304" pitchFamily="18" charset="0"/>
                <a:cs typeface="Times New Roman" panose="02020603050405020304" pitchFamily="18" charset="0"/>
              </a:rPr>
              <a:t>. Là một biện pháp tu từ phóng đại đặc điểm, mức độ, quy mô của đối tượng.</a:t>
            </a:r>
          </a:p>
        </p:txBody>
      </p:sp>
      <p:sp>
        <p:nvSpPr>
          <p:cNvPr id="16" name="Rectangle 15">
            <a:extLst>
              <a:ext uri="{FF2B5EF4-FFF2-40B4-BE49-F238E27FC236}">
                <a16:creationId xmlns:a16="http://schemas.microsoft.com/office/drawing/2014/main" id="{727D2650-937F-44FB-B890-EB28B1E9922F}"/>
              </a:ext>
            </a:extLst>
          </p:cNvPr>
          <p:cNvSpPr/>
          <p:nvPr/>
        </p:nvSpPr>
        <p:spPr>
          <a:xfrm>
            <a:off x="938413" y="2124386"/>
            <a:ext cx="10411758" cy="100567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a:solidFill>
                  <a:schemeClr val="tx1"/>
                </a:solidFill>
                <a:latin typeface="Times New Roman" panose="02020603050405020304" pitchFamily="18" charset="0"/>
                <a:cs typeface="Times New Roman" panose="02020603050405020304" pitchFamily="18" charset="0"/>
              </a:rPr>
              <a:t>B. Là cách thức xếp đặt để đối chiếu hai sự vật, hiện tượng có mối liên hệ giống nhau.</a:t>
            </a:r>
          </a:p>
        </p:txBody>
      </p:sp>
      <p:sp>
        <p:nvSpPr>
          <p:cNvPr id="17" name="Rectangle 16">
            <a:extLst>
              <a:ext uri="{FF2B5EF4-FFF2-40B4-BE49-F238E27FC236}">
                <a16:creationId xmlns:a16="http://schemas.microsoft.com/office/drawing/2014/main" id="{FFB881B7-EF71-41D5-9E2B-B8A21A713A84}"/>
              </a:ext>
            </a:extLst>
          </p:cNvPr>
          <p:cNvSpPr/>
          <p:nvPr/>
        </p:nvSpPr>
        <p:spPr>
          <a:xfrm>
            <a:off x="1030513" y="4617613"/>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3200" dirty="0">
                <a:solidFill>
                  <a:schemeClr val="tx1"/>
                </a:solidFill>
                <a:latin typeface="Times New Roman" panose="02020603050405020304" pitchFamily="18" charset="0"/>
                <a:cs typeface="Times New Roman" panose="02020603050405020304" pitchFamily="18" charset="0"/>
              </a:rPr>
              <a:t>D</a:t>
            </a:r>
            <a:r>
              <a:rPr lang="en-US" sz="3200">
                <a:solidFill>
                  <a:schemeClr val="tx1"/>
                </a:solidFill>
                <a:latin typeface="Times New Roman" pitchFamily="18" charset="0"/>
                <a:cs typeface="Times New Roman" panose="02020603050405020304" pitchFamily="18" charset="0"/>
              </a:rPr>
              <a:t>. Là một phương thức chuyển tên gọi từ một vật này sang một vật khác.</a:t>
            </a:r>
          </a:p>
        </p:txBody>
      </p:sp>
      <p:sp>
        <p:nvSpPr>
          <p:cNvPr id="9" name="Oval 8">
            <a:extLst>
              <a:ext uri="{FF2B5EF4-FFF2-40B4-BE49-F238E27FC236}">
                <a16:creationId xmlns:a16="http://schemas.microsoft.com/office/drawing/2014/main" id="{92B04583-09C2-442B-851C-ABFF1C9948E5}"/>
              </a:ext>
            </a:extLst>
          </p:cNvPr>
          <p:cNvSpPr/>
          <p:nvPr/>
        </p:nvSpPr>
        <p:spPr>
          <a:xfrm flipV="1">
            <a:off x="880357" y="336508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946868"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8621780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49087" y="970671"/>
            <a:ext cx="10189028" cy="55145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0" y="435430"/>
            <a:ext cx="9550400" cy="1379141"/>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1422400" y="501753"/>
            <a:ext cx="9550400" cy="1246493"/>
          </a:xfrm>
          <a:prstGeom prst="rect">
            <a:avLst/>
          </a:prstGeom>
          <a:solidFill>
            <a:schemeClr val="bg2"/>
          </a:solidFill>
        </p:spPr>
        <p:txBody>
          <a:bodyPr wrap="square" lIns="91438" tIns="45719" rIns="91438" bIns="45719" rtlCol="0">
            <a:spAutoFit/>
          </a:bodyPr>
          <a:lstStyle/>
          <a:p>
            <a:pPr algn="just"/>
            <a:r>
              <a:rPr lang="nl-NL" sz="3600" b="1">
                <a:solidFill>
                  <a:srgbClr val="00B0F0"/>
                </a:solidFill>
                <a:latin typeface="Times New Roman" panose="02020603050405020304" pitchFamily="18" charset="0"/>
                <a:cs typeface="Times New Roman" panose="02020603050405020304" pitchFamily="18" charset="0"/>
              </a:rPr>
              <a:t>Câu 7</a:t>
            </a:r>
            <a:r>
              <a:rPr lang="nl-NL" sz="4300" b="1">
                <a:solidFill>
                  <a:srgbClr val="FF0000"/>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itchFamily="18" charset="0"/>
                <a:cs typeface="Times New Roman" pitchFamily="18" charset="0"/>
              </a:rPr>
              <a:t>Những đối tượng nào có thể trở thành nhân vật trong truyện ngụ ngôn:</a:t>
            </a:r>
          </a:p>
        </p:txBody>
      </p:sp>
      <p:sp>
        <p:nvSpPr>
          <p:cNvPr id="4" name="Rectangle 3">
            <a:extLst>
              <a:ext uri="{FF2B5EF4-FFF2-40B4-BE49-F238E27FC236}">
                <a16:creationId xmlns:a16="http://schemas.microsoft.com/office/drawing/2014/main" id="{4D0806E5-4FFB-43EF-A004-BA7C54352357}"/>
              </a:ext>
            </a:extLst>
          </p:cNvPr>
          <p:cNvSpPr/>
          <p:nvPr/>
        </p:nvSpPr>
        <p:spPr>
          <a:xfrm>
            <a:off x="1244060" y="2351313"/>
            <a:ext cx="3599766"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algn="ctr"/>
            <a:endParaRPr lang="en-US" sz="3700" b="1">
              <a:solidFill>
                <a:schemeClr val="tx1"/>
              </a:solidFill>
              <a:latin typeface="Times New Roman" panose="02020603050405020304" pitchFamily="18" charset="0"/>
              <a:cs typeface="Times New Roman" panose="02020603050405020304" pitchFamily="18" charset="0"/>
            </a:endParaRPr>
          </a:p>
          <a:p>
            <a:pPr algn="ctr"/>
            <a:r>
              <a:rPr lang="en-US" sz="4000" b="1">
                <a:solidFill>
                  <a:schemeClr val="tx1"/>
                </a:solidFill>
                <a:latin typeface="Times New Roman" panose="02020603050405020304" pitchFamily="18" charset="0"/>
                <a:cs typeface="Times New Roman" panose="02020603050405020304" pitchFamily="18" charset="0"/>
              </a:rPr>
              <a:t>A. Con người</a:t>
            </a:r>
          </a:p>
          <a:p>
            <a:pPr lvl="0"/>
            <a:endParaRPr lang="en-US" sz="4000" b="1">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1244060" y="4120663"/>
            <a:ext cx="2812125" cy="1107831"/>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4000" b="1">
                <a:solidFill>
                  <a:schemeClr val="tx1"/>
                </a:solidFill>
                <a:latin typeface="Times New Roman" panose="02020603050405020304" pitchFamily="18" charset="0"/>
                <a:cs typeface="Times New Roman" panose="02020603050405020304" pitchFamily="18" charset="0"/>
              </a:rPr>
              <a:t>C. Đồ vật</a:t>
            </a:r>
          </a:p>
        </p:txBody>
      </p:sp>
      <p:sp>
        <p:nvSpPr>
          <p:cNvPr id="16" name="Rectangle 15">
            <a:extLst>
              <a:ext uri="{FF2B5EF4-FFF2-40B4-BE49-F238E27FC236}">
                <a16:creationId xmlns:a16="http://schemas.microsoft.com/office/drawing/2014/main" id="{727D2650-937F-44FB-B890-EB28B1E9922F}"/>
              </a:ext>
            </a:extLst>
          </p:cNvPr>
          <p:cNvSpPr/>
          <p:nvPr/>
        </p:nvSpPr>
        <p:spPr>
          <a:xfrm>
            <a:off x="6239832" y="2351313"/>
            <a:ext cx="2735943" cy="976087"/>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r>
              <a:rPr lang="en-US" sz="4000" b="1" dirty="0">
                <a:solidFill>
                  <a:schemeClr val="tx1"/>
                </a:solidFill>
                <a:latin typeface="Times New Roman" panose="02020603050405020304" pitchFamily="18" charset="0"/>
                <a:cs typeface="Times New Roman" panose="02020603050405020304" pitchFamily="18" charset="0"/>
              </a:rPr>
              <a:t>B</a:t>
            </a:r>
            <a:r>
              <a:rPr lang="en-US" sz="4000" b="1">
                <a:solidFill>
                  <a:schemeClr val="tx1"/>
                </a:solidFill>
                <a:latin typeface="Times New Roman" panose="02020603050405020304" pitchFamily="18" charset="0"/>
                <a:cs typeface="Times New Roman" panose="02020603050405020304" pitchFamily="18" charset="0"/>
              </a:rPr>
              <a:t>. Con vật</a:t>
            </a:r>
          </a:p>
        </p:txBody>
      </p:sp>
      <p:sp>
        <p:nvSpPr>
          <p:cNvPr id="17" name="Rectangle 16">
            <a:extLst>
              <a:ext uri="{FF2B5EF4-FFF2-40B4-BE49-F238E27FC236}">
                <a16:creationId xmlns:a16="http://schemas.microsoft.com/office/drawing/2014/main" id="{FFB881B7-EF71-41D5-9E2B-B8A21A713A84}"/>
              </a:ext>
            </a:extLst>
          </p:cNvPr>
          <p:cNvSpPr/>
          <p:nvPr/>
        </p:nvSpPr>
        <p:spPr>
          <a:xfrm>
            <a:off x="6239832" y="4026879"/>
            <a:ext cx="4197531" cy="1259114"/>
          </a:xfrm>
          <a:prstGeom prst="rect">
            <a:avLst/>
          </a:prstGeom>
          <a:solidFill>
            <a:schemeClr val="accent6">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700" b="1" dirty="0">
                <a:solidFill>
                  <a:schemeClr val="tx1"/>
                </a:solidFill>
                <a:latin typeface="Times New Roman" panose="02020603050405020304" pitchFamily="18" charset="0"/>
                <a:cs typeface="Times New Roman" panose="02020603050405020304" pitchFamily="18" charset="0"/>
              </a:rPr>
              <a:t>D</a:t>
            </a:r>
            <a:r>
              <a:rPr lang="en-US" sz="3700" b="1">
                <a:solidFill>
                  <a:schemeClr val="tx1"/>
                </a:solidFill>
                <a:latin typeface="Times New Roman" panose="02020603050405020304" pitchFamily="18" charset="0"/>
                <a:cs typeface="Times New Roman" panose="02020603050405020304" pitchFamily="18" charset="0"/>
              </a:rPr>
              <a:t>. </a:t>
            </a:r>
            <a:r>
              <a:rPr lang="en-US" sz="4000" b="1">
                <a:solidFill>
                  <a:schemeClr val="tx1"/>
                </a:solidFill>
                <a:latin typeface="Times New Roman" pitchFamily="18" charset="0"/>
                <a:cs typeface="Times New Roman" pitchFamily="18" charset="0"/>
              </a:rPr>
              <a:t>Cả ba đối tượng trên</a:t>
            </a:r>
            <a:endParaRPr lang="en-US" sz="400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92B04583-09C2-442B-851C-ABFF1C9948E5}"/>
              </a:ext>
            </a:extLst>
          </p:cNvPr>
          <p:cNvSpPr/>
          <p:nvPr/>
        </p:nvSpPr>
        <p:spPr>
          <a:xfrm flipV="1">
            <a:off x="6197600" y="4050325"/>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4079366" y="5460207"/>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0797610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80570" y="233902"/>
            <a:ext cx="10896081" cy="625437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defRPr/>
            </a:pPr>
            <a:endParaRPr lang="zh-CN" altLang="en-US" sz="1900">
              <a:solidFill>
                <a:prstClr val="white"/>
              </a:solidFill>
              <a:latin typeface="等线"/>
              <a:ea typeface="等线" panose="02010600030101010101" pitchFamily="2" charset="-122"/>
            </a:endParaRPr>
          </a:p>
        </p:txBody>
      </p:sp>
      <p:sp>
        <p:nvSpPr>
          <p:cNvPr id="12" name="矩形 4">
            <a:extLst>
              <a:ext uri="{FF2B5EF4-FFF2-40B4-BE49-F238E27FC236}">
                <a16:creationId xmlns:a16="http://schemas.microsoft.com/office/drawing/2014/main" id="{DB6F0B05-4CA4-4AF2-BC9C-634202129477}"/>
              </a:ext>
            </a:extLst>
          </p:cNvPr>
          <p:cNvSpPr/>
          <p:nvPr/>
        </p:nvSpPr>
        <p:spPr>
          <a:xfrm>
            <a:off x="1422402" y="67490"/>
            <a:ext cx="9535884" cy="763588"/>
          </a:xfrm>
          <a:prstGeom prst="rect">
            <a:avLst/>
          </a:prstGeom>
          <a:solidFill>
            <a:srgbClr val="FDDE9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457189">
              <a:defRPr/>
            </a:pPr>
            <a:endParaRPr lang="zh-CN" altLang="en-US" sz="1600">
              <a:solidFill>
                <a:prstClr val="white"/>
              </a:solidFill>
              <a:latin typeface="仓耳今楷05-6763 W05" panose="02020400000000000000" pitchFamily="18" charset="-122"/>
              <a:ea typeface="仓耳今楷05-6763 W05" panose="02020400000000000000" pitchFamily="18" charset="-122"/>
            </a:endParaRPr>
          </a:p>
        </p:txBody>
      </p:sp>
      <p:sp>
        <p:nvSpPr>
          <p:cNvPr id="13" name="文本框 6">
            <a:extLst>
              <a:ext uri="{FF2B5EF4-FFF2-40B4-BE49-F238E27FC236}">
                <a16:creationId xmlns:a16="http://schemas.microsoft.com/office/drawing/2014/main" id="{01AB0A63-38D7-4E08-9C12-256C2EF2D888}"/>
              </a:ext>
            </a:extLst>
          </p:cNvPr>
          <p:cNvSpPr txBox="1"/>
          <p:nvPr/>
        </p:nvSpPr>
        <p:spPr>
          <a:xfrm>
            <a:off x="580571" y="123193"/>
            <a:ext cx="10896080" cy="1215715"/>
          </a:xfrm>
          <a:prstGeom prst="rect">
            <a:avLst/>
          </a:prstGeom>
          <a:solidFill>
            <a:schemeClr val="bg2"/>
          </a:solidFill>
        </p:spPr>
        <p:txBody>
          <a:bodyPr wrap="square" lIns="91438" tIns="45719" rIns="91438" bIns="45719" rtlCol="0">
            <a:spAutoFit/>
          </a:bodyPr>
          <a:lstStyle/>
          <a:p>
            <a:pPr algn="just"/>
            <a:r>
              <a:rPr lang="nl-NL" sz="3700" b="1">
                <a:solidFill>
                  <a:srgbClr val="00B0F0"/>
                </a:solidFill>
                <a:latin typeface="Times New Roman" panose="02020603050405020304" pitchFamily="18" charset="0"/>
                <a:cs typeface="Times New Roman" panose="02020603050405020304" pitchFamily="18" charset="0"/>
              </a:rPr>
              <a:t>Câu 8</a:t>
            </a:r>
            <a:r>
              <a:rPr lang="nl-NL" sz="3700" b="1">
                <a:solidFill>
                  <a:srgbClr val="FF0000"/>
                </a:solidFill>
                <a:latin typeface="Times New Roman" panose="02020603050405020304" pitchFamily="18" charset="0"/>
                <a:cs typeface="Times New Roman" panose="02020603050405020304" pitchFamily="18" charset="0"/>
              </a:rPr>
              <a:t>. </a:t>
            </a:r>
            <a:r>
              <a:rPr lang="en-US" sz="3600">
                <a:solidFill>
                  <a:srgbClr val="FF0000"/>
                </a:solidFill>
                <a:latin typeface="Times New Roman" pitchFamily="18" charset="0"/>
                <a:cs typeface="Times New Roman" pitchFamily="18" charset="0"/>
              </a:rPr>
              <a:t>Ý kiến nào nói đúng nhất về tác dụng của phép nói quá?</a:t>
            </a:r>
          </a:p>
        </p:txBody>
      </p:sp>
      <p:sp>
        <p:nvSpPr>
          <p:cNvPr id="4" name="Rectangle 3">
            <a:extLst>
              <a:ext uri="{FF2B5EF4-FFF2-40B4-BE49-F238E27FC236}">
                <a16:creationId xmlns:a16="http://schemas.microsoft.com/office/drawing/2014/main" id="{4D0806E5-4FFB-43EF-A004-BA7C54352357}"/>
              </a:ext>
            </a:extLst>
          </p:cNvPr>
          <p:cNvSpPr/>
          <p:nvPr/>
        </p:nvSpPr>
        <p:spPr>
          <a:xfrm>
            <a:off x="938413" y="1564753"/>
            <a:ext cx="7115341" cy="765456"/>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anose="02020603050405020304" pitchFamily="18" charset="0"/>
                <a:cs typeface="Times New Roman" panose="02020603050405020304" pitchFamily="18" charset="0"/>
              </a:rPr>
              <a:t>A</a:t>
            </a:r>
            <a:r>
              <a:rPr lang="en-US" sz="3200">
                <a:solidFill>
                  <a:schemeClr val="tx1"/>
                </a:solidFill>
                <a:latin typeface="Times New Roman" panose="02020603050405020304" pitchFamily="18" charset="0"/>
                <a:cs typeface="Times New Roman" panose="02020603050405020304" pitchFamily="18" charset="0"/>
              </a:rPr>
              <a:t>. </a:t>
            </a:r>
            <a:r>
              <a:rPr lang="en-US" sz="3200" b="1">
                <a:solidFill>
                  <a:schemeClr val="tx1"/>
                </a:solidFill>
                <a:latin typeface="Times New Roman" pitchFamily="18" charset="0"/>
                <a:cs typeface="Times New Roman" pitchFamily="18" charset="0"/>
              </a:rPr>
              <a:t>Để tăng sức biểu cảm hoặc gây cười</a:t>
            </a:r>
            <a:endParaRPr lang="en-US" sz="320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A4900832-11F9-4466-8905-1BB829B2FAEB}"/>
              </a:ext>
            </a:extLst>
          </p:cNvPr>
          <p:cNvSpPr/>
          <p:nvPr/>
        </p:nvSpPr>
        <p:spPr>
          <a:xfrm>
            <a:off x="880357" y="3872632"/>
            <a:ext cx="9600074" cy="711093"/>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 Để bộc lộ thái độ, tình cảm, cảm xúc của người nói.</a:t>
            </a:r>
          </a:p>
        </p:txBody>
      </p:sp>
      <p:sp>
        <p:nvSpPr>
          <p:cNvPr id="16" name="Rectangle 15">
            <a:extLst>
              <a:ext uri="{FF2B5EF4-FFF2-40B4-BE49-F238E27FC236}">
                <a16:creationId xmlns:a16="http://schemas.microsoft.com/office/drawing/2014/main" id="{727D2650-937F-44FB-B890-EB28B1E9922F}"/>
              </a:ext>
            </a:extLst>
          </p:cNvPr>
          <p:cNvSpPr/>
          <p:nvPr/>
        </p:nvSpPr>
        <p:spPr>
          <a:xfrm>
            <a:off x="909384" y="2557022"/>
            <a:ext cx="10192370" cy="1006795"/>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a:solidFill>
                  <a:schemeClr val="tx1"/>
                </a:solidFill>
                <a:latin typeface="Times New Roman" panose="02020603050405020304" pitchFamily="18" charset="0"/>
                <a:cs typeface="Times New Roman" panose="02020603050405020304" pitchFamily="18" charset="0"/>
              </a:rPr>
              <a:t>B. Để gợi ra hình ảnh chân thực và cụ thể về sự vật, hiện tượng được nói đến trong câu</a:t>
            </a:r>
          </a:p>
        </p:txBody>
      </p:sp>
      <p:sp>
        <p:nvSpPr>
          <p:cNvPr id="17" name="Rectangle 16">
            <a:extLst>
              <a:ext uri="{FF2B5EF4-FFF2-40B4-BE49-F238E27FC236}">
                <a16:creationId xmlns:a16="http://schemas.microsoft.com/office/drawing/2014/main" id="{FFB881B7-EF71-41D5-9E2B-B8A21A713A84}"/>
              </a:ext>
            </a:extLst>
          </p:cNvPr>
          <p:cNvSpPr/>
          <p:nvPr/>
        </p:nvSpPr>
        <p:spPr>
          <a:xfrm>
            <a:off x="754743" y="4843702"/>
            <a:ext cx="10203543" cy="914400"/>
          </a:xfrm>
          <a:prstGeom prst="rect">
            <a:avLst/>
          </a:prstGeom>
          <a:solidFill>
            <a:schemeClr val="accent1">
              <a:lumMod val="20000"/>
              <a:lumOff val="80000"/>
            </a:schemeClr>
          </a:solidFill>
        </p:spPr>
        <p:style>
          <a:lnRef idx="2">
            <a:schemeClr val="accent1">
              <a:shade val="50000"/>
            </a:schemeClr>
          </a:lnRef>
          <a:fillRef idx="1002">
            <a:schemeClr val="dk2"/>
          </a:fillRef>
          <a:effectRef idx="0">
            <a:schemeClr val="accent1"/>
          </a:effectRef>
          <a:fontRef idx="minor">
            <a:schemeClr val="lt1"/>
          </a:fontRef>
        </p:style>
        <p:txBody>
          <a:bodyPr lIns="91438" tIns="45719" rIns="91438" bIns="45719" rtlCol="0" anchor="ctr"/>
          <a:lstStyle/>
          <a:p>
            <a:pPr lvl="0" algn="just"/>
            <a:r>
              <a:rPr lang="en-US" sz="3200" b="1" dirty="0">
                <a:solidFill>
                  <a:schemeClr val="tx1"/>
                </a:solidFill>
                <a:latin typeface="Times New Roman" pitchFamily="18" charset="0"/>
                <a:cs typeface="Times New Roman" panose="02020603050405020304" pitchFamily="18" charset="0"/>
              </a:rPr>
              <a:t>D</a:t>
            </a:r>
            <a:r>
              <a:rPr lang="en-US" sz="3200" b="1">
                <a:solidFill>
                  <a:schemeClr val="tx1"/>
                </a:solidFill>
                <a:latin typeface="Times New Roman" pitchFamily="18" charset="0"/>
                <a:cs typeface="Times New Roman" panose="02020603050405020304" pitchFamily="18" charset="0"/>
              </a:rPr>
              <a:t>. Để người nghe thấm thía được vẻ đẹp hàm ẩn trong cách nói kín đáo giàu cảm xúc.</a:t>
            </a:r>
          </a:p>
        </p:txBody>
      </p:sp>
      <p:sp>
        <p:nvSpPr>
          <p:cNvPr id="9" name="Oval 8">
            <a:extLst>
              <a:ext uri="{FF2B5EF4-FFF2-40B4-BE49-F238E27FC236}">
                <a16:creationId xmlns:a16="http://schemas.microsoft.com/office/drawing/2014/main" id="{92B04583-09C2-442B-851C-ABFF1C9948E5}"/>
              </a:ext>
            </a:extLst>
          </p:cNvPr>
          <p:cNvSpPr/>
          <p:nvPr/>
        </p:nvSpPr>
        <p:spPr>
          <a:xfrm flipV="1">
            <a:off x="735218" y="1643359"/>
            <a:ext cx="707164" cy="616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prstClr val="white"/>
              </a:solidFill>
            </a:endParaRPr>
          </a:p>
        </p:txBody>
      </p:sp>
      <p:grpSp>
        <p:nvGrpSpPr>
          <p:cNvPr id="10" name="Group 9"/>
          <p:cNvGrpSpPr>
            <a:grpSpLocks/>
          </p:cNvGrpSpPr>
          <p:nvPr/>
        </p:nvGrpSpPr>
        <p:grpSpPr bwMode="auto">
          <a:xfrm>
            <a:off x="6005569" y="5300902"/>
            <a:ext cx="5803900" cy="1105688"/>
            <a:chOff x="68" y="2614"/>
            <a:chExt cx="3674" cy="486"/>
          </a:xfrm>
        </p:grpSpPr>
        <p:pic>
          <p:nvPicPr>
            <p:cNvPr id="11" name="Picture 21" descr="Hoacu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16505458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1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10"/>
                                        </p:tgtEl>
                                        <p:attrNameLst>
                                          <p:attrName>style.color</p:attrName>
                                        </p:attrNameLst>
                                      </p:cBhvr>
                                      <p:to>
                                        <a:schemeClr val="accent2"/>
                                      </p:to>
                                    </p:animClr>
                                    <p:animClr clrSpc="rgb" dir="cw">
                                      <p:cBhvr>
                                        <p:cTn id="14" dur="100" fill="hold"/>
                                        <p:tgtEl>
                                          <p:spTgt spid="10"/>
                                        </p:tgtEl>
                                        <p:attrNameLst>
                                          <p:attrName>fillcolor</p:attrName>
                                        </p:attrNameLst>
                                      </p:cBhvr>
                                      <p:to>
                                        <a:schemeClr val="accent2"/>
                                      </p:to>
                                    </p:animClr>
                                    <p:set>
                                      <p:cBhvr>
                                        <p:cTn id="15" dur="100" fill="hold"/>
                                        <p:tgtEl>
                                          <p:spTgt spid="10"/>
                                        </p:tgtEl>
                                        <p:attrNameLst>
                                          <p:attrName>fill.type</p:attrName>
                                        </p:attrNameLst>
                                      </p:cBhvr>
                                      <p:to>
                                        <p:strVal val="solid"/>
                                      </p:to>
                                    </p:set>
                                    <p:set>
                                      <p:cBhvr>
                                        <p:cTn id="16" dur="100" fill="hold"/>
                                        <p:tgtEl>
                                          <p:spTgt spid="10"/>
                                        </p:tgtEl>
                                        <p:attrNameLst>
                                          <p:attrName>fill.on</p:attrName>
                                        </p:attrNameLst>
                                      </p:cBhvr>
                                      <p:to>
                                        <p:strVal val="true"/>
                                      </p:to>
                                    </p:se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83204" y="-2023743"/>
            <a:ext cx="4815901" cy="4047486"/>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02361" y="125314"/>
            <a:ext cx="424226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VẬN</a:t>
            </a:r>
            <a:r>
              <a:rPr kumimoji="0" lang="en-US" altLang="zh-CN" sz="5000" b="1" i="0" u="none" strike="noStrike" kern="1200" cap="none" spc="0" normalizeH="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DỤNG</a:t>
            </a:r>
            <a:endParaRPr kumimoji="0" lang="zh-CN" altLang="en-US" sz="5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sp>
        <p:nvSpPr>
          <p:cNvPr id="10" name="TextBox 9"/>
          <p:cNvSpPr txBox="1"/>
          <p:nvPr/>
        </p:nvSpPr>
        <p:spPr>
          <a:xfrm>
            <a:off x="4016368" y="2015256"/>
            <a:ext cx="7210626" cy="1200329"/>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r>
              <a:rPr lang="en-US" sz="3600" b="1">
                <a:latin typeface="Times New Roman" pitchFamily="18" charset="0"/>
                <a:cs typeface="Times New Roman" pitchFamily="18" charset="0"/>
              </a:rPr>
              <a:t>Kể tên một vài tác phẩm ngụ ngôn đã học hoặc tự đọc.</a:t>
            </a:r>
          </a:p>
        </p:txBody>
      </p:sp>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0" y="145144"/>
            <a:ext cx="4282831" cy="751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9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92315"/>
            <a:ext cx="5399314" cy="1371600"/>
          </a:xfrm>
          <a:ln>
            <a:miter lim="800000"/>
            <a:headEnd/>
            <a:tailEnd/>
          </a:ln>
        </p:spPr>
        <p:txBody>
          <a:bodyPr rtlCol="0">
            <a:prstTxWarp prst="textCurveUp">
              <a:avLst/>
            </a:prstTxWarp>
            <a:normAutofit/>
          </a:bodyPr>
          <a:lstStyle/>
          <a:p>
            <a:pPr algn="ctr">
              <a:defRPr/>
            </a:pPr>
            <a:r>
              <a:rPr lang="en-US">
                <a:solidFill>
                  <a:srgbClr val="FF0000"/>
                </a:solidFill>
                <a:latin typeface="Times New Roman" pitchFamily="18" charset="0"/>
                <a:cs typeface="Times New Roman" pitchFamily="18" charset="0"/>
              </a:rPr>
              <a:t>Hướng dẫn tự học:</a:t>
            </a:r>
            <a:endParaRPr lang="en-US" dirty="0">
              <a:solidFill>
                <a:srgbClr val="FF0000"/>
              </a:solidFill>
              <a:latin typeface="Times New Roman" pitchFamily="18" charset="0"/>
              <a:cs typeface="Times New Roman" pitchFamily="18" charset="0"/>
            </a:endParaRPr>
          </a:p>
        </p:txBody>
      </p:sp>
      <p:sp>
        <p:nvSpPr>
          <p:cNvPr id="23555" name="TextBox 2"/>
          <p:cNvSpPr txBox="1">
            <a:spLocks noChangeArrowheads="1"/>
          </p:cNvSpPr>
          <p:nvPr/>
        </p:nvSpPr>
        <p:spPr bwMode="auto">
          <a:xfrm>
            <a:off x="2844800" y="3200401"/>
            <a:ext cx="68072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latin typeface="Arial" pitchFamily="34" charset="0"/>
            </a:endParaRPr>
          </a:p>
        </p:txBody>
      </p:sp>
      <p:sp>
        <p:nvSpPr>
          <p:cNvPr id="4" name="TextBox 3"/>
          <p:cNvSpPr txBox="1">
            <a:spLocks noChangeArrowheads="1"/>
          </p:cNvSpPr>
          <p:nvPr/>
        </p:nvSpPr>
        <p:spPr bwMode="auto">
          <a:xfrm>
            <a:off x="304800" y="1864296"/>
            <a:ext cx="8331200" cy="255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algn="just" eaLnBrk="1" hangingPunct="1">
              <a:defRPr/>
            </a:pPr>
            <a:r>
              <a:rPr lang="en-US" sz="3200" b="1">
                <a:solidFill>
                  <a:srgbClr val="FF00FF"/>
                </a:solidFill>
                <a:latin typeface="Times New Roman" panose="02020603050405020304" pitchFamily="18" charset="0"/>
                <a:cs typeface="Times New Roman" panose="02020603050405020304" pitchFamily="18" charset="0"/>
              </a:rPr>
              <a:t>* Bài cũ: </a:t>
            </a:r>
            <a:r>
              <a:rPr lang="en-US" sz="3200">
                <a:latin typeface="Times New Roman" panose="02020603050405020304" pitchFamily="18" charset="0"/>
                <a:cs typeface="Times New Roman" panose="02020603050405020304" pitchFamily="18" charset="0"/>
              </a:rPr>
              <a:t>Ghi nhớ nội dung phần Tri thức ngữ văn</a:t>
            </a:r>
            <a:endParaRPr lang="zh-CN" altLang="en-US" sz="4000">
              <a:latin typeface="Times New Roman" panose="02020603050405020304" pitchFamily="18" charset="0"/>
              <a:ea typeface="包图简圆体" panose="02010601030101010101" pitchFamily="2" charset="-122"/>
              <a:cs typeface="Times New Roman" panose="02020603050405020304" pitchFamily="18" charset="0"/>
            </a:endParaRPr>
          </a:p>
          <a:p>
            <a:pPr algn="just"/>
            <a:r>
              <a:rPr lang="en-US" sz="3200">
                <a:latin typeface="Times New Roman" pitchFamily="18" charset="0"/>
                <a:cs typeface="Times New Roman" pitchFamily="18" charset="0"/>
              </a:rPr>
              <a:t>- </a:t>
            </a:r>
            <a:r>
              <a:rPr lang="en-US" sz="3200" b="1">
                <a:solidFill>
                  <a:srgbClr val="FF00FF"/>
                </a:solidFill>
                <a:latin typeface="Times New Roman" pitchFamily="18" charset="0"/>
                <a:cs typeface="Times New Roman" pitchFamily="18" charset="0"/>
              </a:rPr>
              <a:t>Bài mới</a:t>
            </a:r>
            <a:r>
              <a:rPr lang="en-US" sz="3200">
                <a:solidFill>
                  <a:srgbClr val="FF00FF"/>
                </a:solidFill>
                <a:latin typeface="Times New Roman" pitchFamily="18" charset="0"/>
                <a:cs typeface="Times New Roman" pitchFamily="18" charset="0"/>
              </a:rPr>
              <a:t>: </a:t>
            </a:r>
            <a:r>
              <a:rPr lang="en-US" sz="3200">
                <a:latin typeface="Times New Roman" pitchFamily="18" charset="0"/>
                <a:cs typeface="Times New Roman" pitchFamily="18" charset="0"/>
              </a:rPr>
              <a:t>Soạn</a:t>
            </a:r>
            <a:r>
              <a:rPr lang="en-US" sz="3200">
                <a:solidFill>
                  <a:srgbClr val="FF00FF"/>
                </a:solidFill>
                <a:latin typeface="Times New Roman" pitchFamily="18" charset="0"/>
                <a:cs typeface="Times New Roman" pitchFamily="18" charset="0"/>
              </a:rPr>
              <a:t> </a:t>
            </a:r>
            <a:r>
              <a:rPr lang="en-US" sz="3200"/>
              <a:t>văn bản "</a:t>
            </a:r>
            <a:r>
              <a:rPr lang="en-US" sz="3200" b="1" i="1">
                <a:solidFill>
                  <a:srgbClr val="0000FF"/>
                </a:solidFill>
                <a:latin typeface="Times New Roman" pitchFamily="18" charset="0"/>
                <a:cs typeface="Times New Roman" pitchFamily="18" charset="0"/>
              </a:rPr>
              <a:t>Đẽo cày giữa đường</a:t>
            </a:r>
            <a:r>
              <a:rPr lang="en-US" sz="3200">
                <a:solidFill>
                  <a:srgbClr val="0000FF"/>
                </a:solidFill>
                <a:latin typeface="Times New Roman" pitchFamily="18" charset="0"/>
                <a:cs typeface="Times New Roman" pitchFamily="18" charset="0"/>
              </a:rPr>
              <a:t>"</a:t>
            </a:r>
          </a:p>
          <a:p>
            <a:r>
              <a:rPr lang="en-US" sz="3200"/>
              <a:t>         </a:t>
            </a:r>
            <a:r>
              <a:rPr lang="en-US" sz="3200">
                <a:latin typeface="Times New Roman" pitchFamily="18" charset="0"/>
                <a:cs typeface="Times New Roman" pitchFamily="18" charset="0"/>
              </a:rPr>
              <a:t>+ Yêu cầu HS đọc kỹ văn bản.</a:t>
            </a:r>
          </a:p>
          <a:p>
            <a:r>
              <a:rPr lang="en-US" sz="3200">
                <a:latin typeface="Times New Roman" pitchFamily="18" charset="0"/>
                <a:cs typeface="Times New Roman" pitchFamily="18" charset="0"/>
              </a:rPr>
              <a:t>         + Trả lời các câu hỏi trang 10</a:t>
            </a:r>
          </a:p>
        </p:txBody>
      </p:sp>
      <p:pic>
        <p:nvPicPr>
          <p:cNvPr id="5" name="Picture 4" descr="66R58PICp58PICYfBXgfWdPs0_PIC2018.png"/>
          <p:cNvPicPr>
            <a:picLocks noChangeAspect="1"/>
          </p:cNvPicPr>
          <p:nvPr/>
        </p:nvPicPr>
        <p:blipFill>
          <a:blip r:embed="rId2" cstate="print"/>
          <a:stretch>
            <a:fillRect/>
          </a:stretch>
        </p:blipFill>
        <p:spPr>
          <a:xfrm>
            <a:off x="7381605" y="2174232"/>
            <a:ext cx="4972051" cy="4430713"/>
          </a:xfrm>
          <a:prstGeom prst="rect">
            <a:avLst/>
          </a:prstGeom>
        </p:spPr>
      </p:pic>
    </p:spTree>
    <p:extLst>
      <p:ext uri="{BB962C8B-B14F-4D97-AF65-F5344CB8AC3E}">
        <p14:creationId xmlns:p14="http://schemas.microsoft.com/office/powerpoint/2010/main" val="281981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3</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id="{66B04CDD-4B6A-4A0F-A0CC-D8B4DC122E7E}"/>
              </a:ext>
            </a:extLst>
          </p:cNvPr>
          <p:cNvSpPr txBox="1"/>
          <p:nvPr/>
        </p:nvSpPr>
        <p:spPr>
          <a:xfrm>
            <a:off x="3856489" y="1818377"/>
            <a:ext cx="6248801" cy="1938992"/>
          </a:xfrm>
          <a:prstGeom prst="rect">
            <a:avLst/>
          </a:prstGeom>
          <a:noFill/>
        </p:spPr>
        <p:txBody>
          <a:bodyPr wrap="square" rtlCol="0">
            <a:spAutoFit/>
          </a:bodyPr>
          <a:lstStyle/>
          <a:p>
            <a:pPr algn="just"/>
            <a:r>
              <a:rPr lang="en-US" sz="4000">
                <a:solidFill>
                  <a:schemeClr val="bg1"/>
                </a:solidFill>
                <a:latin typeface="Times New Roman" pitchFamily="18" charset="0"/>
                <a:cs typeface="Times New Roman" pitchFamily="18" charset="0"/>
              </a:rPr>
              <a:t>  Em hiểu như thế nào về câu tục ngữ: “</a:t>
            </a:r>
            <a:r>
              <a:rPr lang="en-US" sz="4000" b="1" i="1">
                <a:solidFill>
                  <a:schemeClr val="bg1"/>
                </a:solidFill>
                <a:latin typeface="Times New Roman" pitchFamily="18" charset="0"/>
                <a:cs typeface="Times New Roman" pitchFamily="18" charset="0"/>
              </a:rPr>
              <a:t>Đi một ngày đàng học một sàng khôn</a:t>
            </a:r>
            <a:r>
              <a:rPr lang="en-US" sz="400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758151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7219" name="WordArt 3"/>
          <p:cNvSpPr>
            <a:spLocks noChangeArrowheads="1" noChangeShapeType="1" noTextEdit="1"/>
          </p:cNvSpPr>
          <p:nvPr/>
        </p:nvSpPr>
        <p:spPr bwMode="auto">
          <a:xfrm>
            <a:off x="1016000" y="228600"/>
            <a:ext cx="10058400" cy="2438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Inflate">
              <a:avLst>
                <a:gd name="adj" fmla="val 13634"/>
              </a:avLst>
            </a:prstTxWarp>
          </a:bodyPr>
          <a:lstStyle/>
          <a:p>
            <a:pPr algn="ctr"/>
            <a:r>
              <a:rPr lang="en-US" sz="4800" b="1" i="1" kern="10">
                <a:solidFill>
                  <a:srgbClr val="00FF00"/>
                </a:solidFill>
                <a:latin typeface="Times New Roman"/>
                <a:cs typeface="Times New Roman"/>
              </a:rPr>
              <a:t>Xin chào tạm biệt các em!</a:t>
            </a:r>
          </a:p>
        </p:txBody>
      </p:sp>
      <p:pic>
        <p:nvPicPr>
          <p:cNvPr id="24580" name="Picture 4"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80125"/>
            <a:ext cx="1320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100023_241404448_pispxdfa">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917" y="5562601"/>
            <a:ext cx="1524000" cy="107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19601"/>
            <a:ext cx="190500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5867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Butterfly-03-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768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WordArt 9"/>
          <p:cNvSpPr>
            <a:spLocks noChangeArrowheads="1" noChangeShapeType="1" noTextEdit="1"/>
          </p:cNvSpPr>
          <p:nvPr/>
        </p:nvSpPr>
        <p:spPr bwMode="auto">
          <a:xfrm>
            <a:off x="1117600" y="2819400"/>
            <a:ext cx="9956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21917" tIns="60958" rIns="121917" bIns="60958" fromWordArt="1">
            <a:prstTxWarp prst="textPlain">
              <a:avLst>
                <a:gd name="adj" fmla="val 50000"/>
              </a:avLst>
            </a:prstTxWarp>
          </a:bodyPr>
          <a:lstStyle/>
          <a:p>
            <a:pPr algn="ctr"/>
            <a:r>
              <a:rPr lang="en-US" sz="4800" b="1" i="1" kern="10">
                <a:solidFill>
                  <a:srgbClr val="FF00FF"/>
                </a:solidFill>
                <a:effectLst>
                  <a:outerShdw dist="35921" dir="2700000" algn="ctr" rotWithShape="0">
                    <a:srgbClr val="C0C0C0">
                      <a:alpha val="79999"/>
                    </a:srgbClr>
                  </a:outerShdw>
                </a:effectLst>
                <a:latin typeface="Times New Roman"/>
                <a:cs typeface="Times New Roman"/>
              </a:rPr>
              <a:t>Luôn học tốt nhé!</a:t>
            </a:r>
          </a:p>
        </p:txBody>
      </p:sp>
      <p:pic>
        <p:nvPicPr>
          <p:cNvPr id="137226" name="Picture 10"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0292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11"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4433" y="1125539"/>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12"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4038602"/>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13"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141665"/>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14" descr="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149726"/>
            <a:ext cx="1701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17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5000" fill="hold"/>
                                        <p:tgtEl>
                                          <p:spTgt spid="137219"/>
                                        </p:tgtEl>
                                        <p:attrNameLst>
                                          <p:attrName>ppt_w</p:attrName>
                                        </p:attrNameLst>
                                      </p:cBhvr>
                                      <p:tavLst>
                                        <p:tav tm="0" fmla="#ppt_w*sin(2.5*pi*$)">
                                          <p:val>
                                            <p:fltVal val="0"/>
                                          </p:val>
                                        </p:tav>
                                        <p:tav tm="100000">
                                          <p:val>
                                            <p:fltVal val="1"/>
                                          </p:val>
                                        </p:tav>
                                      </p:tavLst>
                                    </p:anim>
                                    <p:anim calcmode="lin" valueType="num">
                                      <p:cBhvr>
                                        <p:cTn id="8" dur="5000" fill="hold"/>
                                        <p:tgtEl>
                                          <p:spTgt spid="137219"/>
                                        </p:tgtEl>
                                        <p:attrNameLst>
                                          <p:attrName>ppt_h</p:attrName>
                                        </p:attrNameLst>
                                      </p:cBhvr>
                                      <p:tavLst>
                                        <p:tav tm="0">
                                          <p:val>
                                            <p:strVal val="#ppt_h"/>
                                          </p:val>
                                        </p:tav>
                                        <p:tav tm="100000">
                                          <p:val>
                                            <p:strVal val="#ppt_h"/>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37225"/>
                                        </p:tgtEl>
                                        <p:attrNameLst>
                                          <p:attrName>style.visibility</p:attrName>
                                        </p:attrNameLst>
                                      </p:cBhvr>
                                      <p:to>
                                        <p:strVal val="visible"/>
                                      </p:to>
                                    </p:set>
                                    <p:animEffect transition="in" filter="diamond(in)">
                                      <p:cBhvr>
                                        <p:cTn id="11" dur="2000"/>
                                        <p:tgtEl>
                                          <p:spTgt spid="137225"/>
                                        </p:tgtEl>
                                      </p:cBhvr>
                                    </p:animEffect>
                                  </p:childTnLst>
                                </p:cTn>
                              </p:par>
                              <p:par>
                                <p:cTn id="12" presetID="7" presetClass="emph" presetSubtype="2" repeatCount="indefinite" fill="hold" nodeType="withEffect">
                                  <p:stCondLst>
                                    <p:cond delay="0"/>
                                  </p:stCondLst>
                                  <p:childTnLst>
                                    <p:animClr clrSpc="rgb" dir="cw">
                                      <p:cBhvr>
                                        <p:cTn id="13" dur="2000" fill="hold"/>
                                        <p:tgtEl>
                                          <p:spTgt spid="137225"/>
                                        </p:tgtEl>
                                        <p:attrNameLst>
                                          <p:attrName>stroke.color</p:attrName>
                                        </p:attrNameLst>
                                      </p:cBhvr>
                                      <p:to>
                                        <a:schemeClr val="accent2"/>
                                      </p:to>
                                    </p:animClr>
                                    <p:set>
                                      <p:cBhvr>
                                        <p:cTn id="14" dur="2000" fill="hold"/>
                                        <p:tgtEl>
                                          <p:spTgt spid="137225"/>
                                        </p:tgtEl>
                                        <p:attrNameLst>
                                          <p:attrName>stroke.on</p:attrName>
                                        </p:attrNameLst>
                                      </p:cBhvr>
                                      <p:to>
                                        <p:strVal val="true"/>
                                      </p:to>
                                    </p:set>
                                  </p:childTnLst>
                                </p:cTn>
                              </p:par>
                              <p:par>
                                <p:cTn id="15" presetID="56" presetClass="path" presetSubtype="0" accel="50000" decel="50000" fill="hold" nodeType="withEffect">
                                  <p:stCondLst>
                                    <p:cond delay="0"/>
                                  </p:stCondLst>
                                  <p:childTnLst>
                                    <p:animMotion origin="layout" path="M 0 0  L 0.25 -0.33302  E" pathEditMode="relative" ptsTypes="">
                                      <p:cBhvr>
                                        <p:cTn id="16" dur="5000" fill="hold"/>
                                        <p:tgtEl>
                                          <p:spTgt spid="137226"/>
                                        </p:tgtEl>
                                        <p:attrNameLst>
                                          <p:attrName>ppt_x</p:attrName>
                                          <p:attrName>ppt_y</p:attrName>
                                        </p:attrNameLst>
                                      </p:cBhvr>
                                    </p:animMotion>
                                  </p:childTnLst>
                                </p:cTn>
                              </p:par>
                              <p:par>
                                <p:cTn id="17" presetID="56" presetClass="path" presetSubtype="0" accel="50000" decel="50000" fill="hold" nodeType="withEffect">
                                  <p:stCondLst>
                                    <p:cond delay="0"/>
                                  </p:stCondLst>
                                  <p:childTnLst>
                                    <p:animMotion origin="layout" path="M 0.00122 0.00185 L 0.25122 -0.33125 " pathEditMode="relative" rAng="0" ptsTypes="AA">
                                      <p:cBhvr>
                                        <p:cTn id="18" dur="5000" fill="hold"/>
                                        <p:tgtEl>
                                          <p:spTgt spid="137227"/>
                                        </p:tgtEl>
                                        <p:attrNameLst>
                                          <p:attrName>ppt_x</p:attrName>
                                          <p:attrName>ppt_y</p:attrName>
                                        </p:attrNameLst>
                                      </p:cBhvr>
                                      <p:rCtr x="12500" y="-16667"/>
                                    </p:animMotion>
                                  </p:childTnLst>
                                </p:cTn>
                              </p:par>
                              <p:par>
                                <p:cTn id="19" presetID="56" presetClass="path" presetSubtype="0" accel="50000" decel="50000" fill="hold" nodeType="withEffect">
                                  <p:stCondLst>
                                    <p:cond delay="0"/>
                                  </p:stCondLst>
                                  <p:childTnLst>
                                    <p:animMotion origin="layout" path="M 0 0  L 0.25 -0.33302  E" pathEditMode="relative" ptsTypes="">
                                      <p:cBhvr>
                                        <p:cTn id="20" dur="5000" fill="hold"/>
                                        <p:tgtEl>
                                          <p:spTgt spid="137228"/>
                                        </p:tgtEl>
                                        <p:attrNameLst>
                                          <p:attrName>ppt_x</p:attrName>
                                          <p:attrName>ppt_y</p:attrName>
                                        </p:attrNameLst>
                                      </p:cBhvr>
                                    </p:animMotion>
                                  </p:childTnLst>
                                </p:cTn>
                              </p:par>
                              <p:par>
                                <p:cTn id="21" presetID="56" presetClass="path" presetSubtype="0" accel="50000" decel="50000" fill="hold" nodeType="withEffect">
                                  <p:stCondLst>
                                    <p:cond delay="0"/>
                                  </p:stCondLst>
                                  <p:childTnLst>
                                    <p:animMotion origin="layout" path="M 0 0  L 0.25 -0.33302  E" pathEditMode="relative" ptsTypes="">
                                      <p:cBhvr>
                                        <p:cTn id="22" dur="5000" fill="hold"/>
                                        <p:tgtEl>
                                          <p:spTgt spid="137229"/>
                                        </p:tgtEl>
                                        <p:attrNameLst>
                                          <p:attrName>ppt_x</p:attrName>
                                          <p:attrName>ppt_y</p:attrName>
                                        </p:attrNameLst>
                                      </p:cBhvr>
                                    </p:animMotion>
                                  </p:childTnLst>
                                </p:cTn>
                              </p:par>
                              <p:par>
                                <p:cTn id="23" presetID="56" presetClass="path" presetSubtype="0" accel="50000" decel="50000" fill="hold" nodeType="withEffect">
                                  <p:stCondLst>
                                    <p:cond delay="0"/>
                                  </p:stCondLst>
                                  <p:childTnLst>
                                    <p:animMotion origin="layout" path="M 0 0  L 0.25 -0.33302  E" pathEditMode="relative" ptsTypes="">
                                      <p:cBhvr>
                                        <p:cTn id="24" dur="5000" fill="hold"/>
                                        <p:tgtEl>
                                          <p:spTgt spid="1372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nimBg="1"/>
      <p:bldP spid="1372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48218" y="304800"/>
            <a:ext cx="10322983" cy="973138"/>
          </a:xfrm>
          <a:solidFill>
            <a:schemeClr val="bg1"/>
          </a:solidFill>
        </p:spPr>
        <p:txBody>
          <a:bodyPr rtlCol="0">
            <a:normAutofit fontScale="77500" lnSpcReduction="20000"/>
          </a:bodyPr>
          <a:lstStyle/>
          <a:p>
            <a:pPr marL="0" indent="0" algn="ctr" fontAlgn="auto">
              <a:spcAft>
                <a:spcPts val="0"/>
              </a:spcAft>
              <a:buClr>
                <a:schemeClr val="accent1">
                  <a:lumMod val="75000"/>
                </a:schemeClr>
              </a:buClr>
              <a:buFont typeface="Wingdings 3" charset="2"/>
              <a:buNone/>
              <a:defRPr/>
            </a:pPr>
            <a:r>
              <a:rPr lang="en-US" sz="4400" b="1" dirty="0">
                <a:latin typeface="Times New Roman" panose="02020603050405020304" pitchFamily="18" charset="0"/>
                <a:cs typeface="Times New Roman" panose="02020603050405020304" pitchFamily="18" charset="0"/>
              </a:rPr>
              <a:t>CHÀO MỪNG CÁC EM ĐẾN </a:t>
            </a:r>
            <a:r>
              <a:rPr lang="en-US" sz="4400" b="1">
                <a:latin typeface="Times New Roman" panose="02020603050405020304" pitchFamily="18" charset="0"/>
                <a:cs typeface="Times New Roman" panose="02020603050405020304" pitchFamily="18" charset="0"/>
              </a:rPr>
              <a:t>VỚI </a:t>
            </a:r>
          </a:p>
          <a:p>
            <a:pPr marL="0" indent="0" algn="ctr" fontAlgn="auto">
              <a:spcAft>
                <a:spcPts val="0"/>
              </a:spcAft>
              <a:buClr>
                <a:schemeClr val="accent1">
                  <a:lumMod val="75000"/>
                </a:schemeClr>
              </a:buClr>
              <a:buFont typeface="Wingdings 3" charset="2"/>
              <a:buNone/>
              <a:defRPr/>
            </a:pPr>
            <a:r>
              <a:rPr lang="en-US" sz="4400" b="1">
                <a:latin typeface="Times New Roman" panose="02020603050405020304" pitchFamily="18" charset="0"/>
                <a:cs typeface="Times New Roman" panose="02020603050405020304" pitchFamily="18" charset="0"/>
              </a:rPr>
              <a:t>GIỜ HỌC</a:t>
            </a:r>
            <a:endParaRPr lang="en-US" sz="4400" b="1" dirty="0">
              <a:latin typeface="Times New Roman" panose="02020603050405020304" pitchFamily="18" charset="0"/>
              <a:cs typeface="Times New Roman" panose="02020603050405020304" pitchFamily="18" charset="0"/>
            </a:endParaRPr>
          </a:p>
        </p:txBody>
      </p:sp>
      <p:pic>
        <p:nvPicPr>
          <p:cNvPr id="3075" name="Picture 268" descr="Asian l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6300" y="-304800"/>
            <a:ext cx="2474384"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图片 1"/>
          <p:cNvPicPr>
            <a:picLocks noChangeAspect="1" noChangeArrowheads="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57717" y="2006600"/>
            <a:ext cx="3333751"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18" y="4568825"/>
            <a:ext cx="3365500"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C:\Users\Khatmau_sr\Downloads\ẢNH CỦA bình\241226066_1483692351998819_5304594510328116901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917" y="1155700"/>
            <a:ext cx="4290483"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0" descr="CALCUL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951" y="2590801"/>
            <a:ext cx="3962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5"/>
          <p:cNvSpPr txBox="1">
            <a:spLocks noChangeArrowheads="1"/>
          </p:cNvSpPr>
          <p:nvPr/>
        </p:nvSpPr>
        <p:spPr bwMode="auto">
          <a:xfrm rot="238466">
            <a:off x="3710517" y="3078163"/>
            <a:ext cx="12192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2600" b="1">
                <a:solidFill>
                  <a:srgbClr val="FF0000"/>
                </a:solidFill>
                <a:latin typeface="Arial" charset="0"/>
                <a:cs typeface="Arial" charset="0"/>
              </a:rPr>
              <a:t>Ngữ</a:t>
            </a:r>
          </a:p>
          <a:p>
            <a:pPr eaLnBrk="1" hangingPunct="1">
              <a:spcBef>
                <a:spcPct val="50000"/>
              </a:spcBef>
            </a:pPr>
            <a:r>
              <a:rPr lang="en-US" altLang="en-US" sz="2600" b="1">
                <a:solidFill>
                  <a:srgbClr val="FF0000"/>
                </a:solidFill>
                <a:latin typeface="Arial" charset="0"/>
                <a:cs typeface="Arial" charset="0"/>
              </a:rPr>
              <a:t>văn</a:t>
            </a:r>
          </a:p>
        </p:txBody>
      </p:sp>
      <p:sp>
        <p:nvSpPr>
          <p:cNvPr id="3081" name="Text Box 6"/>
          <p:cNvSpPr txBox="1">
            <a:spLocks noChangeArrowheads="1"/>
          </p:cNvSpPr>
          <p:nvPr/>
        </p:nvSpPr>
        <p:spPr bwMode="auto">
          <a:xfrm>
            <a:off x="5486400" y="3270251"/>
            <a:ext cx="101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spcBef>
                <a:spcPct val="50000"/>
              </a:spcBef>
            </a:pPr>
            <a:r>
              <a:rPr lang="en-US" altLang="en-US" sz="4000" b="1">
                <a:solidFill>
                  <a:srgbClr val="FF0000"/>
                </a:solidFill>
                <a:latin typeface="Arial" charset="0"/>
                <a:cs typeface="Arial" charset="0"/>
              </a:rPr>
              <a:t>7</a:t>
            </a:r>
            <a:endParaRPr lang="en-US" altLang="en-US" sz="5400" b="1">
              <a:solidFill>
                <a:srgbClr val="FF0000"/>
              </a:solidFill>
              <a:latin typeface="Arial" charset="0"/>
              <a:cs typeface="Arial" charset="0"/>
            </a:endParaRPr>
          </a:p>
        </p:txBody>
      </p:sp>
      <p:sp>
        <p:nvSpPr>
          <p:cNvPr id="3082" name="Rectangle 2"/>
          <p:cNvSpPr txBox="1">
            <a:spLocks noChangeArrowheads="1"/>
          </p:cNvSpPr>
          <p:nvPr/>
        </p:nvSpPr>
        <p:spPr bwMode="auto">
          <a:xfrm>
            <a:off x="1748367" y="1274763"/>
            <a:ext cx="57912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90488" indent="-90488"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eaLnBrk="1" hangingPunct="1">
              <a:lnSpc>
                <a:spcPct val="90000"/>
              </a:lnSpc>
              <a:spcBef>
                <a:spcPts val="1200"/>
              </a:spcBef>
              <a:spcAft>
                <a:spcPts val="200"/>
              </a:spcAft>
              <a:buClr>
                <a:schemeClr val="accent1"/>
              </a:buClr>
              <a:buSzPct val="100000"/>
              <a:buFont typeface="Tw Cen MT" pitchFamily="34" charset="0"/>
              <a:buChar char=" "/>
            </a:pPr>
            <a:r>
              <a:rPr lang="en-US" altLang="en-US" b="1" i="1">
                <a:solidFill>
                  <a:srgbClr val="0000CC"/>
                </a:solidFill>
                <a:latin typeface="Times New Roman" pitchFamily="18" charset="0"/>
                <a:cs typeface="Arial" charset="0"/>
              </a:rPr>
              <a:t>         </a:t>
            </a:r>
            <a:r>
              <a:rPr lang="en-US" altLang="en-US" sz="2800" b="1" i="1">
                <a:solidFill>
                  <a:srgbClr val="0000FF"/>
                </a:solidFill>
                <a:latin typeface="Times New Roman" pitchFamily="18" charset="0"/>
                <a:cs typeface="Arial" charset="0"/>
              </a:rPr>
              <a:t>Giáo </a:t>
            </a:r>
            <a:r>
              <a:rPr lang="en-US" altLang="en-US" b="1" i="1">
                <a:solidFill>
                  <a:srgbClr val="0000FF"/>
                </a:solidFill>
                <a:latin typeface="Times New Roman" pitchFamily="18" charset="0"/>
                <a:cs typeface="Arial" charset="0"/>
              </a:rPr>
              <a:t>viên: </a:t>
            </a:r>
            <a:r>
              <a:rPr lang="en-US" altLang="en-US" b="1" i="1">
                <a:solidFill>
                  <a:srgbClr val="FF0000"/>
                </a:solidFill>
                <a:latin typeface="Times New Roman" pitchFamily="18" charset="0"/>
                <a:cs typeface="Arial" charset="0"/>
              </a:rPr>
              <a:t>Đàm Lam Bình</a:t>
            </a:r>
          </a:p>
        </p:txBody>
      </p:sp>
    </p:spTree>
    <p:extLst>
      <p:ext uri="{BB962C8B-B14F-4D97-AF65-F5344CB8AC3E}">
        <p14:creationId xmlns:p14="http://schemas.microsoft.com/office/powerpoint/2010/main" val="302437653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67824"/>
            <a:ext cx="12192000" cy="6854653"/>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Khởi</a:t>
              </a:r>
              <a:r>
                <a:rPr kumimoji="0" lang="en-US" altLang="zh-CN"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 </a:t>
              </a:r>
              <a:r>
                <a:rPr kumimoji="0" lang="en-US" altLang="zh-CN" sz="3600" b="1" i="0" u="none" strike="noStrike" kern="1200" cap="none" spc="0" normalizeH="0" baseline="0" noProof="0" dirty="0" err="1">
                  <a:ln>
                    <a:noFill/>
                  </a:ln>
                  <a:solidFill>
                    <a:srgbClr val="0670EB"/>
                  </a:solidFill>
                  <a:effectLst/>
                  <a:uLnTx/>
                  <a:uFillTx/>
                  <a:latin typeface="Times New Roman" panose="02020603050405020304" pitchFamily="18" charset="0"/>
                  <a:cs typeface="Times New Roman" panose="02020603050405020304" pitchFamily="18" charset="0"/>
                  <a:sym typeface="+mn-lt"/>
                </a:rPr>
                <a:t>động</a:t>
              </a:r>
              <a:endParaRPr kumimoji="0" lang="zh-CN" altLang="en-US" sz="36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6318737" y="2520642"/>
            <a:ext cx="5122985"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22557" y="2581775"/>
              <a:ext cx="2384813" cy="987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mn-ea"/>
                  <a:cs typeface="+mn-cs"/>
                </a:rPr>
                <a:t>THỬ TÀI NHÌN TRANH ĐOÁN TÊN TRUYỆN</a:t>
              </a:r>
              <a:endParaRPr kumimoji="0" lang="en-US" sz="36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4" name="Picture 2" descr="C:\Users\Khatmau_sr\Downloads\BHSC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51" y="1852246"/>
            <a:ext cx="5755250" cy="445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4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13901171">
            <a:off x="3152817" y="33865"/>
            <a:ext cx="609600" cy="108038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3369877">
            <a:off x="11037605" y="2891712"/>
            <a:ext cx="457200" cy="1258968"/>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6184703"/>
            <a:ext cx="6346092"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a:solidFill>
                  <a:srgbClr val="FF0000"/>
                </a:solidFill>
                <a:latin typeface="Times New Roman" pitchFamily="18" charset="0"/>
                <a:cs typeface="Times New Roman" pitchFamily="18" charset="0"/>
              </a:rPr>
              <a:t>CON CÁO VÀ CHÙM NHO</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453" y="3856892"/>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645" y="1541584"/>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ẢNH CỦA bình\CON CÁO VÀ CHÙM NH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635" y="984250"/>
            <a:ext cx="9338733" cy="518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28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Text Box 6"/>
          <p:cNvSpPr txBox="1">
            <a:spLocks noChangeArrowheads="1"/>
          </p:cNvSpPr>
          <p:nvPr/>
        </p:nvSpPr>
        <p:spPr bwMode="auto">
          <a:xfrm>
            <a:off x="2844800" y="5867400"/>
            <a:ext cx="6521938" cy="646331"/>
          </a:xfrm>
          <a:prstGeom prst="rect">
            <a:avLst/>
          </a:prstGeom>
          <a:noFill/>
          <a:ln w="9525" algn="ctr">
            <a:noFill/>
            <a:miter lim="800000"/>
            <a:headEnd/>
            <a:tailEnd/>
          </a:ln>
        </p:spPr>
        <p:txBody>
          <a:bodyPr wrap="square">
            <a:spAutoFit/>
          </a:bodyPr>
          <a:lstStyle/>
          <a:p>
            <a:pPr eaLnBrk="1" hangingPunct="1">
              <a:spcBef>
                <a:spcPct val="50000"/>
              </a:spcBef>
              <a:defRPr/>
            </a:pPr>
            <a:r>
              <a:rPr lang="en-US" sz="3600" b="1">
                <a:solidFill>
                  <a:srgbClr val="FF0000"/>
                </a:solidFill>
                <a:latin typeface="Times New Roman" pitchFamily="18" charset="0"/>
                <a:cs typeface="Times New Roman" pitchFamily="18" charset="0"/>
              </a:rPr>
              <a:t>CHÂN-TAY-TAI-MẮT-MIỆNG</a:t>
            </a:r>
          </a:p>
        </p:txBody>
      </p:sp>
      <p:pic>
        <p:nvPicPr>
          <p:cNvPr id="33803" name="Picture 11"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Khatmau_sr\Downloads\ẢNH CỦA bình\CHÂN-TAY-T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508"/>
            <a:ext cx="12191999" cy="573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28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repeatCount="2000" fill="hold" grpId="0" nodeType="clickEffect">
                                  <p:stCondLst>
                                    <p:cond delay="0"/>
                                  </p:stCondLst>
                                  <p:iterate type="lt">
                                    <p:tmPct val="50000"/>
                                  </p:iterate>
                                  <p:childTnLst>
                                    <p:set>
                                      <p:cBhvr>
                                        <p:cTn id="6" dur="1" fill="hold">
                                          <p:stCondLst>
                                            <p:cond delay="0"/>
                                          </p:stCondLst>
                                        </p:cTn>
                                        <p:tgtEl>
                                          <p:spTgt spid="121862"/>
                                        </p:tgtEl>
                                        <p:attrNameLst>
                                          <p:attrName>style.visibility</p:attrName>
                                        </p:attrNameLst>
                                      </p:cBhvr>
                                      <p:to>
                                        <p:strVal val="visible"/>
                                      </p:to>
                                    </p:set>
                                    <p:anim calcmode="discrete" valueType="clr">
                                      <p:cBhvr override="childStyle">
                                        <p:cTn id="7"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8" dur="50"/>
                                        <p:tgtEl>
                                          <p:spTgt spid="121862"/>
                                        </p:tgtEl>
                                        <p:attrNameLst>
                                          <p:attrName>fillcolor</p:attrName>
                                        </p:attrNameLst>
                                      </p:cBhvr>
                                      <p:tavLst>
                                        <p:tav tm="0">
                                          <p:val>
                                            <p:clrVal>
                                              <a:schemeClr val="accent2"/>
                                            </p:clrVal>
                                          </p:val>
                                        </p:tav>
                                        <p:tav tm="50000">
                                          <p:val>
                                            <p:clrVal>
                                              <a:schemeClr val="hlink"/>
                                            </p:clrVal>
                                          </p:val>
                                        </p:tav>
                                      </p:tavLst>
                                    </p:anim>
                                    <p:set>
                                      <p:cBhvr>
                                        <p:cTn id="9"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54292">
            <a:off x="1442743" y="3100594"/>
            <a:ext cx="609600" cy="1819756"/>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217160">
            <a:off x="10270711" y="2441479"/>
            <a:ext cx="656599" cy="1408172"/>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VE SẦU VÀ KIẾN</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Khatmau_sr\Downloads\ẢNH CỦA bình\VE SẦU VÀ KIẾ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573" y="1018838"/>
            <a:ext cx="7182853"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98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640149">
            <a:off x="647699" y="3662371"/>
            <a:ext cx="609600" cy="170485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920136">
            <a:off x="7030921" y="-55710"/>
            <a:ext cx="457200" cy="1280984"/>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ẾCH NGỒI ĐÁY GIẾNG</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366" y="225596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1693985"/>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Khatmau_sr\Downloads\ẢNH CỦA bình\ếch NGỒI ĐÁY GIẾ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18" y="1018838"/>
            <a:ext cx="8950249"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05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65339">
            <a:off x="735937" y="1034476"/>
            <a:ext cx="609600" cy="1342019"/>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425830">
            <a:off x="10843172" y="2937624"/>
            <a:ext cx="457200" cy="131467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THẦY BÓI XEM VOI</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Khatmau_sr\Downloads\ẢNH CỦA bình\THẦY BÓI XEM V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785" y="1018838"/>
            <a:ext cx="8769452"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343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419087">
            <a:off x="861533" y="1100290"/>
            <a:ext cx="609600" cy="15003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1" name="AutoShape 5"/>
          <p:cNvSpPr>
            <a:spLocks noChangeArrowheads="1"/>
          </p:cNvSpPr>
          <p:nvPr/>
        </p:nvSpPr>
        <p:spPr bwMode="auto">
          <a:xfrm rot="14117956">
            <a:off x="11063883" y="3428990"/>
            <a:ext cx="457200" cy="13211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eaLnBrk="1" hangingPunct="1">
              <a:spcBef>
                <a:spcPct val="50000"/>
              </a:spcBef>
              <a:defRPr/>
            </a:pPr>
            <a:r>
              <a:rPr lang="en-US" sz="3600" b="1">
                <a:solidFill>
                  <a:srgbClr val="FF0000"/>
                </a:solidFill>
                <a:latin typeface="Times New Roman" pitchFamily="18" charset="0"/>
                <a:cs typeface="Times New Roman" pitchFamily="18" charset="0"/>
              </a:rPr>
              <a:t>THỎ VÀ RÙA</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Khatmau_sr\Downloads\ẢNH CỦA bình\NGỤ NGÔN THỎ VÀ RÙ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709" y="1018838"/>
            <a:ext cx="8659540"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74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0AF728-B031-4116-9C71-A1BD8A5C829A}"/>
              </a:ext>
            </a:extLst>
          </p:cNvPr>
          <p:cNvPicPr>
            <a:picLocks noChangeAspect="1"/>
          </p:cNvPicPr>
          <p:nvPr/>
        </p:nvPicPr>
        <p:blipFill rotWithShape="1">
          <a:blip r:embed="rId4"/>
          <a:srcRect l="13153" t="25279" r="13619" b="15484"/>
          <a:stretch/>
        </p:blipFill>
        <p:spPr>
          <a:xfrm>
            <a:off x="1" y="0"/>
            <a:ext cx="12192000" cy="6858000"/>
          </a:xfrm>
          <a:prstGeom prst="rect">
            <a:avLst/>
          </a:prstGeom>
        </p:spPr>
      </p:pic>
      <p:sp>
        <p:nvSpPr>
          <p:cNvPr id="9" name="矩形 8">
            <a:extLst>
              <a:ext uri="{FF2B5EF4-FFF2-40B4-BE49-F238E27FC236}">
                <a16:creationId xmlns:a16="http://schemas.microsoft.com/office/drawing/2014/main"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137D31DE-EE63-4322-A505-C217AEB00EF6}"/>
              </a:ext>
            </a:extLst>
          </p:cNvPr>
          <p:cNvPicPr>
            <a:picLocks noChangeAspect="1"/>
          </p:cNvPicPr>
          <p:nvPr/>
        </p:nvPicPr>
        <p:blipFill rotWithShape="1">
          <a:blip r:embed="rId5">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a16="http://schemas.microsoft.com/office/drawing/2014/main" id="{BC76C219-7CB3-42AA-B2F2-968B73D05C92}"/>
              </a:ext>
            </a:extLst>
          </p:cNvPr>
          <p:cNvPicPr>
            <a:picLocks noChangeAspect="1"/>
          </p:cNvPicPr>
          <p:nvPr/>
        </p:nvPicPr>
        <p:blipFill rotWithShape="1">
          <a:blip r:embed="rId5">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a16="http://schemas.microsoft.com/office/drawing/2014/main" id="{7618D522-7B3C-4D8D-AE47-E05B65B2E3E9}"/>
              </a:ext>
            </a:extLst>
          </p:cNvPr>
          <p:cNvSpPr txBox="1"/>
          <p:nvPr/>
        </p:nvSpPr>
        <p:spPr>
          <a:xfrm>
            <a:off x="1711413" y="-37724"/>
            <a:ext cx="9276938" cy="830997"/>
          </a:xfrm>
          <a:prstGeom prst="rect">
            <a:avLst/>
          </a:prstGeom>
          <a:noFill/>
        </p:spPr>
        <p:txBody>
          <a:bodyPr wrap="square" rtlCol="0">
            <a:spAutoFit/>
          </a:bodyPr>
          <a:lstStyle/>
          <a:p>
            <a:pPr algn="ctr"/>
            <a:r>
              <a:rPr lang="en-US" altLang="zh-CN" sz="4800" b="1" u="sng">
                <a:solidFill>
                  <a:srgbClr val="FF00FF"/>
                </a:solidFill>
                <a:latin typeface="Times New Roman" pitchFamily="18" charset="0"/>
                <a:cs typeface="Times New Roman" pitchFamily="18" charset="0"/>
              </a:rPr>
              <a:t>Văn bản 1:</a:t>
            </a:r>
            <a:endParaRPr lang="zh-CN" altLang="en-US" sz="4800" b="1" u="sng" dirty="0">
              <a:solidFill>
                <a:srgbClr val="FF00FF"/>
              </a:solidFill>
              <a:latin typeface="Times New Roman" pitchFamily="18" charset="0"/>
              <a:cs typeface="Times New Roman" pitchFamily="18" charset="0"/>
            </a:endParaRPr>
          </a:p>
        </p:txBody>
      </p:sp>
      <p:sp>
        <p:nvSpPr>
          <p:cNvPr id="27" name="矩形 26">
            <a:extLst>
              <a:ext uri="{FF2B5EF4-FFF2-40B4-BE49-F238E27FC236}">
                <a16:creationId xmlns:a16="http://schemas.microsoft.com/office/drawing/2014/main"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6E9628B8-7E8B-45BA-AF37-93C55FE1D62C}"/>
              </a:ext>
            </a:extLst>
          </p:cNvPr>
          <p:cNvPicPr>
            <a:picLocks noChangeAspect="1"/>
          </p:cNvPicPr>
          <p:nvPr/>
        </p:nvPicPr>
        <p:blipFill>
          <a:blip r:embed="rId6"/>
          <a:stretch>
            <a:fillRect/>
          </a:stretch>
        </p:blipFill>
        <p:spPr>
          <a:xfrm rot="19934422">
            <a:off x="934911" y="4052993"/>
            <a:ext cx="1238156" cy="2206370"/>
          </a:xfrm>
          <a:prstGeom prst="rect">
            <a:avLst/>
          </a:prstGeom>
        </p:spPr>
      </p:pic>
      <p:pic>
        <p:nvPicPr>
          <p:cNvPr id="24" name="图片 23">
            <a:extLst>
              <a:ext uri="{FF2B5EF4-FFF2-40B4-BE49-F238E27FC236}">
                <a16:creationId xmlns:a16="http://schemas.microsoft.com/office/drawing/2014/main" id="{0C911A52-D672-4B28-8414-639F373D1CD4}"/>
              </a:ext>
            </a:extLst>
          </p:cNvPr>
          <p:cNvPicPr>
            <a:picLocks noChangeAspect="1"/>
          </p:cNvPicPr>
          <p:nvPr/>
        </p:nvPicPr>
        <p:blipFill>
          <a:blip r:embed="rId6"/>
          <a:stretch>
            <a:fillRect/>
          </a:stretch>
        </p:blipFill>
        <p:spPr>
          <a:xfrm rot="1665578" flipH="1">
            <a:off x="10023021" y="4053429"/>
            <a:ext cx="1238156" cy="2206370"/>
          </a:xfrm>
          <a:prstGeom prst="rect">
            <a:avLst/>
          </a:prstGeom>
        </p:spPr>
      </p:pic>
      <p:sp>
        <p:nvSpPr>
          <p:cNvPr id="33" name="矩形 32">
            <a:extLst>
              <a:ext uri="{FF2B5EF4-FFF2-40B4-BE49-F238E27FC236}">
                <a16:creationId xmlns:a16="http://schemas.microsoft.com/office/drawing/2014/main" id="{3A235261-152F-4633-BD3B-E875AE78BF6B}"/>
              </a:ext>
            </a:extLst>
          </p:cNvPr>
          <p:cNvSpPr/>
          <p:nvPr/>
        </p:nvSpPr>
        <p:spPr>
          <a:xfrm>
            <a:off x="7485277" y="5997733"/>
            <a:ext cx="2608406" cy="707886"/>
          </a:xfrm>
          <a:prstGeom prst="rect">
            <a:avLst/>
          </a:prstGeom>
        </p:spPr>
        <p:txBody>
          <a:bodyPr wrap="none">
            <a:spAutoFit/>
          </a:bodyPr>
          <a:lstStyle/>
          <a:p>
            <a:pPr algn="r"/>
            <a:r>
              <a:rPr lang="en-US" altLang="zh-CN" sz="4000" b="1">
                <a:latin typeface="Times New Roman" pitchFamily="18" charset="0"/>
                <a:ea typeface="造字工房悦黑演示版常规体" pitchFamily="50" charset="-122"/>
                <a:cs typeface="Times New Roman" pitchFamily="18" charset="0"/>
              </a:rPr>
              <a:t>- </a:t>
            </a:r>
            <a:r>
              <a:rPr lang="en-US" altLang="zh-CN" sz="4000" b="1">
                <a:solidFill>
                  <a:srgbClr val="FF0000"/>
                </a:solidFill>
                <a:latin typeface="Times New Roman" pitchFamily="18" charset="0"/>
                <a:ea typeface="造字工房悦黑演示版常规体" pitchFamily="50" charset="-122"/>
                <a:cs typeface="Times New Roman" pitchFamily="18" charset="0"/>
              </a:rPr>
              <a:t>Ngụ ngôn</a:t>
            </a:r>
            <a:endParaRPr lang="zh-CN" altLang="en-US" sz="4000" b="1" dirty="0">
              <a:solidFill>
                <a:srgbClr val="FF0000"/>
              </a:solidFill>
              <a:latin typeface="Times New Roman" pitchFamily="18" charset="0"/>
              <a:ea typeface="造字工房悦黑演示版常规体" pitchFamily="50" charset="-122"/>
              <a:cs typeface="Times New Roman" pitchFamily="18" charset="0"/>
            </a:endParaRPr>
          </a:p>
        </p:txBody>
      </p:sp>
      <p:cxnSp>
        <p:nvCxnSpPr>
          <p:cNvPr id="35" name="PA_直接连接符 34">
            <a:extLst>
              <a:ext uri="{FF2B5EF4-FFF2-40B4-BE49-F238E27FC236}">
                <a16:creationId xmlns:a16="http://schemas.microsoft.com/office/drawing/2014/main" id="{A76ED899-A83F-492F-8F11-824E3CDD946F}"/>
              </a:ext>
            </a:extLst>
          </p:cNvPr>
          <p:cNvCxnSpPr/>
          <p:nvPr>
            <p:custDataLst>
              <p:tags r:id="rId1"/>
            </p:custDataLst>
          </p:nvPr>
        </p:nvCxnSpPr>
        <p:spPr>
          <a:xfrm>
            <a:off x="4059852" y="4400174"/>
            <a:ext cx="40722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C:\Users\Khatmau_sr\Downloads\ẢNH CỦA bình\ĐẼO CÀY GIỮA ĐƯỜNG 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93274"/>
            <a:ext cx="12191999" cy="504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36330"/>
      </p:ext>
    </p:extLst>
  </p:cSld>
  <p:clrMapOvr>
    <a:masterClrMapping/>
  </p:clrMapOvr>
  <mc:AlternateContent xmlns:mc="http://schemas.openxmlformats.org/markup-compatibility/2006" xmlns:p14="http://schemas.microsoft.com/office/powerpoint/2010/main">
    <mc:Choice Requires="p14">
      <p:transition spd="slow" p14:dur="4000" advTm="5500">
        <p14:vortex dir="r"/>
      </p:transition>
    </mc:Choice>
    <mc:Fallback xmlns="">
      <p:transition spd="slow" advTm="55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9ED46EE4-1163-4C4B-9E03-117796025C2E}"/>
              </a:ext>
            </a:extLst>
          </p:cNvPr>
          <p:cNvSpPr/>
          <p:nvPr/>
        </p:nvSpPr>
        <p:spPr>
          <a:xfrm>
            <a:off x="-1" y="0"/>
            <a:ext cx="12192001" cy="6858000"/>
          </a:xfrm>
          <a:prstGeom prst="rect">
            <a:avLst/>
          </a:prstGeom>
          <a:solidFill>
            <a:srgbClr val="F0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90C33BF8-185B-4B87-9F11-B18A3A40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263525"/>
            <a:ext cx="11607800" cy="6302375"/>
          </a:xfrm>
          <a:prstGeom prst="rect">
            <a:avLst/>
          </a:prstGeom>
        </p:spPr>
      </p:pic>
      <p:pic>
        <p:nvPicPr>
          <p:cNvPr id="33" name="群星 - 我在那一角落患过伤风(钢琴版)">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cstate="print"/>
          <a:stretch>
            <a:fillRect/>
          </a:stretch>
        </p:blipFill>
        <p:spPr>
          <a:xfrm>
            <a:off x="-392113" y="-1219200"/>
            <a:ext cx="487363" cy="487363"/>
          </a:xfrm>
          <a:prstGeom prst="rect">
            <a:avLst/>
          </a:prstGeom>
        </p:spPr>
      </p:pic>
      <p:pic>
        <p:nvPicPr>
          <p:cNvPr id="1026" name="Picture 2" descr="C:\Users\Khatmau_sr\Downloads\đi một ngà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479576"/>
            <a:ext cx="11899900" cy="36703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2100" y="4319131"/>
            <a:ext cx="11764109" cy="2400657"/>
          </a:xfrm>
          <a:prstGeom prst="rect">
            <a:avLst/>
          </a:prstGeom>
          <a:noFill/>
        </p:spPr>
        <p:txBody>
          <a:bodyPr wrap="square" rtlCol="0">
            <a:spAutoFit/>
          </a:bodyPr>
          <a:lstStyle/>
          <a:p>
            <a:pPr algn="just"/>
            <a:r>
              <a:rPr lang="en-US" sz="2800">
                <a:latin typeface="Times New Roman" pitchFamily="18" charset="0"/>
                <a:cs typeface="Times New Roman" pitchFamily="18" charset="0"/>
              </a:rPr>
              <a:t>       </a:t>
            </a:r>
            <a:r>
              <a:rPr lang="en-US" sz="3000">
                <a:latin typeface="Times New Roman" pitchFamily="18" charset="0"/>
                <a:cs typeface="Times New Roman" pitchFamily="18" charset="0"/>
              </a:rPr>
              <a:t>Trong bài 6: </a:t>
            </a:r>
            <a:r>
              <a:rPr lang="en-US" sz="3000" b="1">
                <a:solidFill>
                  <a:srgbClr val="C00000"/>
                </a:solidFill>
                <a:latin typeface="Times New Roman" pitchFamily="18" charset="0"/>
                <a:cs typeface="Times New Roman" pitchFamily="18" charset="0"/>
              </a:rPr>
              <a:t>Bài học cuộc sống </a:t>
            </a:r>
            <a:r>
              <a:rPr lang="en-US" sz="3000">
                <a:latin typeface="Times New Roman" pitchFamily="18" charset="0"/>
                <a:cs typeface="Times New Roman" pitchFamily="18" charset="0"/>
              </a:rPr>
              <a:t>mà chúng ta sắp tìm hiểu, các em sẽ biết việc học của chúng ta không chỉ học ở nhà trường, mà còn học hỏi những điều trong cuộc sống. Không chỉ vậy, chúng ta sẽ được làm quen và tìm hiểu hai thể loại sáng tác ngôn từ: truyện ngụ ngôn và tục ngữ. Trước hết, chúng ta cùng đi vào phần Giới thiệu bài học và Tri thức ngữ văn.</a:t>
            </a:r>
            <a:endParaRPr lang="en-US" sz="30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368113227"/>
      </p:ext>
    </p:extLst>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29495" y="-46504"/>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427567" y="818537"/>
            <a:ext cx="5324167" cy="626806"/>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4346224" y="833284"/>
            <a:ext cx="3486852"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5"/>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5"/>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sp>
        <p:nvSpPr>
          <p:cNvPr id="3" name="Rectangle 2"/>
          <p:cNvSpPr/>
          <p:nvPr/>
        </p:nvSpPr>
        <p:spPr>
          <a:xfrm>
            <a:off x="602373" y="1341148"/>
            <a:ext cx="4309596" cy="587853"/>
          </a:xfrm>
          <a:prstGeom prst="rect">
            <a:avLst/>
          </a:prstGeom>
        </p:spPr>
        <p:txBody>
          <a:bodyPr wrap="square">
            <a:spAutoFit/>
          </a:bodyPr>
          <a:lstStyle/>
          <a:p>
            <a:pPr marR="30480" algn="just">
              <a:lnSpc>
                <a:spcPct val="115000"/>
              </a:lnSpc>
              <a:spcAft>
                <a:spcPts val="1200"/>
              </a:spcAft>
            </a:pPr>
            <a:r>
              <a:rPr lang="en-US"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I. Đọc- Tìm hiểu chung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602373" y="2612350"/>
            <a:ext cx="6096000" cy="3242667"/>
          </a:xfrm>
          <a:prstGeom prst="rect">
            <a:avLst/>
          </a:prstGeom>
        </p:spPr>
      </p:pic>
      <p:sp>
        <p:nvSpPr>
          <p:cNvPr id="6" name="Rectangle 5"/>
          <p:cNvSpPr/>
          <p:nvPr/>
        </p:nvSpPr>
        <p:spPr>
          <a:xfrm>
            <a:off x="889201" y="3050386"/>
            <a:ext cx="4140000" cy="2215991"/>
          </a:xfrm>
          <a:prstGeom prst="rect">
            <a:avLst/>
          </a:prstGeom>
        </p:spPr>
        <p:txBody>
          <a:bodyPr wrap="square">
            <a:spAutoFit/>
          </a:bodyPr>
          <a:lstStyle/>
          <a:p>
            <a:pPr marR="30480" algn="just">
              <a:lnSpc>
                <a:spcPct val="115000"/>
              </a:lnSpc>
              <a:spcAft>
                <a:spcPts val="1200"/>
              </a:spcAft>
            </a:pPr>
            <a:r>
              <a:rPr lang="en-US" sz="4000" i="1">
                <a:latin typeface="Times New Roman" pitchFamily="18" charset="0"/>
                <a:cs typeface="Times New Roman" pitchFamily="18" charset="0"/>
              </a:rPr>
              <a:t>   Đọc to, rõ, diễn cảm, pha chút diễu cợt.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1227936" y="20788"/>
            <a:ext cx="7602530" cy="707886"/>
          </a:xfrm>
          <a:prstGeom prst="rect">
            <a:avLst/>
          </a:prstGeom>
        </p:spPr>
        <p:txBody>
          <a:bodyPr wrap="none">
            <a:spAutoFit/>
          </a:bodyPr>
          <a:lstStyle/>
          <a:p>
            <a:r>
              <a:rPr lang="en-US" sz="2400" b="1" dirty="0" err="1">
                <a:latin typeface="Times New Roman" panose="02020603050405020304" pitchFamily="18" charset="0"/>
                <a:ea typeface="Times New Roman" panose="02020603050405020304" pitchFamily="18" charset="0"/>
              </a:rPr>
              <a:t>Văn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bản</a:t>
            </a:r>
            <a:r>
              <a:rPr lang="en-US" sz="2400" b="1" dirty="0">
                <a:latin typeface="Times New Roman" panose="02020603050405020304" pitchFamily="18" charset="0"/>
                <a:ea typeface="Times New Roman" panose="02020603050405020304" pitchFamily="18" charset="0"/>
              </a:rPr>
              <a:t> 1</a:t>
            </a:r>
            <a:r>
              <a:rPr lang="en-US" sz="2400" b="1">
                <a:latin typeface="Times New Roman" panose="02020603050405020304" pitchFamily="18" charset="0"/>
                <a:ea typeface="Times New Roman" panose="02020603050405020304" pitchFamily="18" charset="0"/>
              </a:rPr>
              <a:t>: </a:t>
            </a:r>
            <a:r>
              <a:rPr lang="en-US" sz="4000" b="1">
                <a:solidFill>
                  <a:srgbClr val="FF0000"/>
                </a:solidFill>
                <a:latin typeface="Times New Roman" panose="02020603050405020304" pitchFamily="18" charset="0"/>
                <a:ea typeface="Times New Roman" panose="02020603050405020304" pitchFamily="18" charset="0"/>
              </a:rPr>
              <a:t>ĐẼO CÀY GIỮA ĐƯỜNG</a:t>
            </a:r>
            <a:endParaRPr lang="en-US" sz="4000" dirty="0">
              <a:solidFill>
                <a:srgbClr val="FF0000"/>
              </a:solidFill>
            </a:endParaRPr>
          </a:p>
        </p:txBody>
      </p:sp>
      <p:sp>
        <p:nvSpPr>
          <p:cNvPr id="18" name="Rectangle 17"/>
          <p:cNvSpPr/>
          <p:nvPr/>
        </p:nvSpPr>
        <p:spPr>
          <a:xfrm>
            <a:off x="754773" y="1873893"/>
            <a:ext cx="3262339" cy="587853"/>
          </a:xfrm>
          <a:prstGeom prst="rect">
            <a:avLst/>
          </a:prstGeom>
        </p:spPr>
        <p:txBody>
          <a:bodyPr wrap="squar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Đọc- chú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E:\ẢNH CỦA bình\139469657_129778685650183_109059026960431248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321" y="1496880"/>
            <a:ext cx="6577856" cy="536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9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down)">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arrowheads_44810">
            <a:extLst>
              <a:ext uri="{FF2B5EF4-FFF2-40B4-BE49-F238E27FC236}">
                <a16:creationId xmlns:a16="http://schemas.microsoft.com/office/drawing/2014/main" id="{37C300E1-7457-42D5-9E2E-094638EE1207}"/>
              </a:ext>
            </a:extLst>
          </p:cNvPr>
          <p:cNvSpPr>
            <a:spLocks noChangeAspect="1"/>
          </p:cNvSpPr>
          <p:nvPr/>
        </p:nvSpPr>
        <p:spPr bwMode="auto">
          <a:xfrm>
            <a:off x="3598305"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lIns="91438" tIns="45719" rIns="91438" bIns="45719"/>
          <a:lstStyle/>
          <a:p>
            <a:pPr defTabSz="457189">
              <a:defRPr/>
            </a:pPr>
            <a:endParaRPr lang="zh-CN" altLang="en-US" sz="1900" dirty="0">
              <a:solidFill>
                <a:prstClr val="black"/>
              </a:solidFill>
              <a:latin typeface="Calibri"/>
              <a:ea typeface="等线" panose="02010600030101010101" pitchFamily="2" charset="-122"/>
            </a:endParaRPr>
          </a:p>
        </p:txBody>
      </p:sp>
      <p:graphicFrame>
        <p:nvGraphicFramePr>
          <p:cNvPr id="10" name="Table 9">
            <a:extLst>
              <a:ext uri="{FF2B5EF4-FFF2-40B4-BE49-F238E27FC236}">
                <a16:creationId xmlns:a16="http://schemas.microsoft.com/office/drawing/2014/main" id="{E79EC45A-69A8-430F-95F4-7F40589D6CD6}"/>
              </a:ext>
            </a:extLst>
          </p:cNvPr>
          <p:cNvGraphicFramePr>
            <a:graphicFrameLocks noGrp="1"/>
          </p:cNvGraphicFramePr>
          <p:nvPr>
            <p:extLst>
              <p:ext uri="{D42A27DB-BD31-4B8C-83A1-F6EECF244321}">
                <p14:modId xmlns:p14="http://schemas.microsoft.com/office/powerpoint/2010/main" val="2753450271"/>
              </p:ext>
            </p:extLst>
          </p:nvPr>
        </p:nvGraphicFramePr>
        <p:xfrm>
          <a:off x="1117601" y="584200"/>
          <a:ext cx="10501380" cy="5343716"/>
        </p:xfrm>
        <a:graphic>
          <a:graphicData uri="http://schemas.openxmlformats.org/drawingml/2006/table">
            <a:tbl>
              <a:tblPr firstRow="1" bandRow="1"/>
              <a:tblGrid>
                <a:gridCol w="2641600">
                  <a:extLst>
                    <a:ext uri="{9D8B030D-6E8A-4147-A177-3AD203B41FA5}">
                      <a16:colId xmlns:a16="http://schemas.microsoft.com/office/drawing/2014/main" val="2262566196"/>
                    </a:ext>
                  </a:extLst>
                </a:gridCol>
                <a:gridCol w="1452021">
                  <a:extLst>
                    <a:ext uri="{9D8B030D-6E8A-4147-A177-3AD203B41FA5}">
                      <a16:colId xmlns:a16="http://schemas.microsoft.com/office/drawing/2014/main" val="2525621811"/>
                    </a:ext>
                  </a:extLst>
                </a:gridCol>
                <a:gridCol w="6407759">
                  <a:extLst>
                    <a:ext uri="{9D8B030D-6E8A-4147-A177-3AD203B41FA5}">
                      <a16:colId xmlns:a16="http://schemas.microsoft.com/office/drawing/2014/main" val="3112141643"/>
                    </a:ext>
                  </a:extLst>
                </a:gridCol>
              </a:tblGrid>
              <a:tr h="57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8">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7302901"/>
                  </a:ext>
                </a:extLst>
              </a:tr>
              <a:tr h="11864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Ngàn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a:latin typeface="Times New Roman" panose="02020603050405020304" pitchFamily="18" charset="0"/>
                          <a:cs typeface="Times New Roman" panose="02020603050405020304" pitchFamily="18" charset="0"/>
                        </a:rPr>
                        <a:t>    a. Mất</a:t>
                      </a:r>
                      <a:r>
                        <a:rPr lang="en-US" sz="3200" baseline="0">
                          <a:latin typeface="Times New Roman" panose="02020603050405020304" pitchFamily="18" charset="0"/>
                          <a:cs typeface="Times New Roman" panose="02020603050405020304" pitchFamily="18" charset="0"/>
                        </a:rPr>
                        <a:t> hết</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4239494557"/>
                  </a:ext>
                </a:extLst>
              </a:tr>
              <a:tr h="897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Phá</a:t>
                      </a:r>
                      <a:r>
                        <a:rPr lang="en-US" sz="3200" baseline="0">
                          <a:latin typeface="Times New Roman" panose="02020603050405020304" pitchFamily="18" charset="0"/>
                          <a:cs typeface="Times New Roman" panose="02020603050405020304" pitchFamily="18" charset="0"/>
                        </a:rPr>
                        <a:t> hoang</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a:latin typeface="Times New Roman" panose="02020603050405020304" pitchFamily="18" charset="0"/>
                          <a:cs typeface="Times New Roman" panose="02020603050405020304" pitchFamily="18" charset="0"/>
                        </a:rPr>
                        <a:t>  b. Đơn</a:t>
                      </a:r>
                      <a:r>
                        <a:rPr lang="en-US" sz="3200" baseline="0">
                          <a:latin typeface="Times New Roman" panose="02020603050405020304" pitchFamily="18" charset="0"/>
                          <a:cs typeface="Times New Roman" panose="02020603050405020304" pitchFamily="18" charset="0"/>
                        </a:rPr>
                        <a:t> vị tiền tệ thời xưa</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3677326681"/>
                  </a:ext>
                </a:extLst>
              </a:tr>
              <a:tr h="0">
                <a:tc rowSpan="2">
                  <a:txBody>
                    <a:bodyPr/>
                    <a:lstStyle/>
                    <a:p>
                      <a:r>
                        <a:rPr lang="en-US" sz="3200" dirty="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Đi</a:t>
                      </a:r>
                      <a:r>
                        <a:rPr lang="en-US" sz="3200" baseline="0">
                          <a:latin typeface="Times New Roman" panose="02020603050405020304" pitchFamily="18" charset="0"/>
                          <a:cs typeface="Times New Roman" panose="02020603050405020304" pitchFamily="18" charset="0"/>
                        </a:rPr>
                        <a:t> đời nhà ma</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369984">
                <a:tc vMerge="1">
                  <a:txBody>
                    <a:bodyPr/>
                    <a:lstStyle/>
                    <a:p>
                      <a:endParaRPr lang="en-US"/>
                    </a:p>
                  </a:txBody>
                  <a:tcPr/>
                </a:tc>
                <a:tc vMerge="1">
                  <a:txBody>
                    <a:bodyPr/>
                    <a:lstStyle/>
                    <a:p>
                      <a:endParaRPr lang="en-US"/>
                    </a:p>
                  </a:txBody>
                  <a:tcPr/>
                </a:tc>
                <a:tc>
                  <a:txBody>
                    <a:bodyPr/>
                    <a:lstStyle/>
                    <a:p>
                      <a:pPr algn="just"/>
                      <a:r>
                        <a:rPr lang="en-US" sz="3200">
                          <a:latin typeface="Times New Roman" panose="02020603050405020304" pitchFamily="18" charset="0"/>
                          <a:cs typeface="Times New Roman" panose="02020603050405020304" pitchFamily="18" charset="0"/>
                        </a:rPr>
                        <a:t>   c. Khai khẩn</a:t>
                      </a:r>
                      <a:r>
                        <a:rPr lang="en-US" sz="3200" baseline="0">
                          <a:latin typeface="Times New Roman" panose="02020603050405020304" pitchFamily="18" charset="0"/>
                          <a:cs typeface="Times New Roman" panose="02020603050405020304" pitchFamily="18" charset="0"/>
                        </a:rPr>
                        <a:t> đất tự nhiên làm đất canh tác</a:t>
                      </a:r>
                      <a:endParaRPr lang="vi-VN"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10004"/>
                  </a:ext>
                </a:extLst>
              </a:tr>
              <a:tr h="57912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a:latin typeface="Times New Roman" panose="02020603050405020304" pitchFamily="18" charset="0"/>
                          <a:cs typeface="Times New Roman" panose="02020603050405020304" pitchFamily="18" charset="0"/>
                        </a:rPr>
                        <a:t>4. Quan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a:latin typeface="Times New Roman" panose="02020603050405020304" pitchFamily="18" charset="0"/>
                          <a:cs typeface="Times New Roman" panose="02020603050405020304" pitchFamily="18" charset="0"/>
                        </a:rPr>
                        <a:t>     d. Rừng,</a:t>
                      </a:r>
                      <a:r>
                        <a:rPr lang="en-US" sz="3200" baseline="0">
                          <a:latin typeface="Times New Roman" panose="02020603050405020304" pitchFamily="18" charset="0"/>
                          <a:cs typeface="Times New Roman" panose="02020603050405020304" pitchFamily="18" charset="0"/>
                        </a:rPr>
                        <a:t> vùng rừng</a:t>
                      </a:r>
                      <a:endParaRPr lang="en-US" sz="32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val="937931718"/>
                  </a:ext>
                </a:extLst>
              </a:tr>
              <a:tr h="203200">
                <a:tc vMerge="1">
                  <a:txBody>
                    <a:bodyPr/>
                    <a:lstStyle/>
                    <a:p>
                      <a:endParaRPr lang="en-US"/>
                    </a:p>
                  </a:txBody>
                  <a:tcPr/>
                </a:tc>
                <a:tc vMerge="1">
                  <a:txBody>
                    <a:bodyPr/>
                    <a:lstStyle/>
                    <a:p>
                      <a:endParaRPr lang="en-US"/>
                    </a:p>
                  </a:txBody>
                  <a:tcPr/>
                </a:tc>
                <a:tc rowSpan="2">
                  <a:txBody>
                    <a:bodyPr/>
                    <a:lstStyle/>
                    <a:p>
                      <a:r>
                        <a:rPr lang="en-US" sz="320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val="10006"/>
                  </a:ext>
                </a:extLst>
              </a:tr>
              <a:tr h="457200">
                <a:tc>
                  <a:txBody>
                    <a:bodyPr/>
                    <a:lstStyle/>
                    <a:p>
                      <a:endParaRPr lang="en-US" sz="2400"/>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bl>
          </a:graphicData>
        </a:graphic>
      </p:graphicFrame>
      <p:cxnSp>
        <p:nvCxnSpPr>
          <p:cNvPr id="7" name="Straight Arrow Connector 6">
            <a:extLst>
              <a:ext uri="{FF2B5EF4-FFF2-40B4-BE49-F238E27FC236}">
                <a16:creationId xmlns:a16="http://schemas.microsoft.com/office/drawing/2014/main" id="{E66CB61C-3968-4B79-9425-F461A4BB65E1}"/>
              </a:ext>
            </a:extLst>
          </p:cNvPr>
          <p:cNvCxnSpPr>
            <a:cxnSpLocks/>
          </p:cNvCxnSpPr>
          <p:nvPr/>
        </p:nvCxnSpPr>
        <p:spPr>
          <a:xfrm>
            <a:off x="2496457" y="1553029"/>
            <a:ext cx="3265714" cy="346891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id="{5931D22F-9A83-4A21-881F-8D3E1B4237A2}"/>
              </a:ext>
            </a:extLst>
          </p:cNvPr>
          <p:cNvCxnSpPr>
            <a:cxnSpLocks/>
          </p:cNvCxnSpPr>
          <p:nvPr/>
        </p:nvCxnSpPr>
        <p:spPr>
          <a:xfrm flipV="1">
            <a:off x="3387969" y="1553029"/>
            <a:ext cx="2200031" cy="217490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id="{24BE24D6-FC81-4CFE-8A10-91307EF3BDCA}"/>
              </a:ext>
            </a:extLst>
          </p:cNvPr>
          <p:cNvCxnSpPr>
            <a:cxnSpLocks/>
          </p:cNvCxnSpPr>
          <p:nvPr/>
        </p:nvCxnSpPr>
        <p:spPr>
          <a:xfrm>
            <a:off x="3387969" y="2714869"/>
            <a:ext cx="2200031" cy="101306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8" name="Straight Arrow Connector 7">
            <a:extLst>
              <a:ext uri="{FF2B5EF4-FFF2-40B4-BE49-F238E27FC236}">
                <a16:creationId xmlns:a16="http://schemas.microsoft.com/office/drawing/2014/main" id="{5931D22F-9A83-4A21-881F-8D3E1B4237A2}"/>
              </a:ext>
            </a:extLst>
          </p:cNvPr>
          <p:cNvCxnSpPr>
            <a:cxnSpLocks/>
          </p:cNvCxnSpPr>
          <p:nvPr/>
        </p:nvCxnSpPr>
        <p:spPr>
          <a:xfrm flipV="1">
            <a:off x="2641600" y="2714869"/>
            <a:ext cx="2786743" cy="2307075"/>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4336026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53204" y="196956"/>
            <a:ext cx="11938795" cy="671106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1020554" y="417444"/>
            <a:ext cx="1877694"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a:t>
            </a:r>
            <a:r>
              <a:rPr lang="en-US" sz="2800" b="1">
                <a:solidFill>
                  <a:srgbClr val="000000"/>
                </a:solidFill>
                <a:latin typeface="Times New Roman" panose="02020603050405020304" pitchFamily="18" charset="0"/>
                <a:ea typeface="Calibri" panose="020F0502020204030204" pitchFamily="34" charset="0"/>
              </a:rPr>
              <a:t>. Văn bản</a:t>
            </a:r>
            <a:endParaRPr lang="en-US" sz="2800" dirty="0">
              <a:effectLst/>
              <a:latin typeface="Times New Roman" panose="02020603050405020304" pitchFamily="18" charset="0"/>
              <a:ea typeface="Calibri" panose="020F0502020204030204" pitchFamily="34" charset="0"/>
            </a:endParaRPr>
          </a:p>
        </p:txBody>
      </p:sp>
      <p:sp>
        <p:nvSpPr>
          <p:cNvPr id="9" name="Oval Callout 8"/>
          <p:cNvSpPr/>
          <p:nvPr/>
        </p:nvSpPr>
        <p:spPr>
          <a:xfrm>
            <a:off x="8432800" y="416926"/>
            <a:ext cx="3539261" cy="2819872"/>
          </a:xfrm>
          <a:prstGeom prst="wedgeEllipseCallout">
            <a:avLst>
              <a:gd name="adj1" fmla="val -81028"/>
              <a:gd name="adj2" fmla="val 44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rPr>
              <a:t> </a:t>
            </a:r>
            <a:r>
              <a:rPr lang="en-US" sz="3600" err="1">
                <a:latin typeface="Times New Roman" panose="02020603050405020304" pitchFamily="18" charset="0"/>
                <a:ea typeface="Times New Roman" panose="02020603050405020304" pitchFamily="18" charset="0"/>
              </a:rPr>
              <a:t>thứ</a:t>
            </a:r>
            <a:r>
              <a:rPr lang="en-US" sz="3600">
                <a:latin typeface="Times New Roman" panose="02020603050405020304" pitchFamily="18" charset="0"/>
                <a:ea typeface="Times New Roman" panose="02020603050405020304" pitchFamily="18" charset="0"/>
              </a:rPr>
              <a:t> mấy?</a:t>
            </a:r>
            <a:endParaRPr lang="en-US" sz="36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539338" y="1149357"/>
            <a:ext cx="3207161" cy="2250744"/>
          </a:xfrm>
          <a:prstGeom prst="wedgeRoundRectCallout">
            <a:avLst>
              <a:gd name="adj1" fmla="val 94054"/>
              <a:gd name="adj2" fmla="val 5733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Xác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3" name="Oval Callout 12"/>
          <p:cNvSpPr/>
          <p:nvPr/>
        </p:nvSpPr>
        <p:spPr>
          <a:xfrm>
            <a:off x="8479718" y="3740606"/>
            <a:ext cx="3369155" cy="3011037"/>
          </a:xfrm>
          <a:prstGeom prst="wedgeEllipseCallout">
            <a:avLst>
              <a:gd name="adj1" fmla="val -83634"/>
              <a:gd name="adj2" fmla="val -403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8" name="Rounded Rectangular Callout 17"/>
          <p:cNvSpPr/>
          <p:nvPr/>
        </p:nvSpPr>
        <p:spPr>
          <a:xfrm>
            <a:off x="576966" y="3965532"/>
            <a:ext cx="3207161" cy="2561186"/>
          </a:xfrm>
          <a:prstGeom prst="wedgeRoundRectCallout">
            <a:avLst>
              <a:gd name="adj1" fmla="val 94054"/>
              <a:gd name="adj2" fmla="val -31527"/>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nào</a:t>
            </a:r>
            <a:r>
              <a:rPr lang="en-US"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074" name="Picture 2" descr="E:\ẢNH CỦA bình\HÌNH ẢNH ĐCGĐ.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629" y="1149357"/>
            <a:ext cx="4078514" cy="49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107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ang Én: Một lần thử hành trình khám phá hang động lớn thứ ba thế giới">
            <a:extLst>
              <a:ext uri="{FF2B5EF4-FFF2-40B4-BE49-F238E27FC236}">
                <a16:creationId xmlns:a16="http://schemas.microsoft.com/office/drawing/2014/main" id="{753EB4A5-791F-44E9-9814-0D743D48308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883920" y="1873569"/>
            <a:ext cx="54864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760" b="1" u="sng">
              <a:solidFill>
                <a:srgbClr val="FFFF00"/>
              </a:solidFill>
              <a:latin typeface=".VnSouthernH" pitchFamily="34" charset="0"/>
            </a:endParaRPr>
          </a:p>
        </p:txBody>
      </p:sp>
      <p:grpSp>
        <p:nvGrpSpPr>
          <p:cNvPr id="9" name="Group 8">
            <a:extLst>
              <a:ext uri="{FF2B5EF4-FFF2-40B4-BE49-F238E27FC236}">
                <a16:creationId xmlns:a16="http://schemas.microsoft.com/office/drawing/2014/main" id="{2C4A97C0-847C-4051-AF34-196E590C73C0}"/>
              </a:ext>
            </a:extLst>
          </p:cNvPr>
          <p:cNvGrpSpPr/>
          <p:nvPr/>
        </p:nvGrpSpPr>
        <p:grpSpPr>
          <a:xfrm>
            <a:off x="200754" y="0"/>
            <a:ext cx="3499644" cy="2281974"/>
            <a:chOff x="494700" y="1563201"/>
            <a:chExt cx="2157773" cy="1239135"/>
          </a:xfrm>
        </p:grpSpPr>
        <p:grpSp>
          <p:nvGrpSpPr>
            <p:cNvPr id="4" name="Group 3">
              <a:extLst>
                <a:ext uri="{FF2B5EF4-FFF2-40B4-BE49-F238E27FC236}">
                  <a16:creationId xmlns:a16="http://schemas.microsoft.com/office/drawing/2014/main" id="{33454897-3CBB-459C-9741-08E84B975418}"/>
                </a:ext>
              </a:extLst>
            </p:cNvPr>
            <p:cNvGrpSpPr/>
            <p:nvPr/>
          </p:nvGrpSpPr>
          <p:grpSpPr>
            <a:xfrm>
              <a:off x="494700" y="1563201"/>
              <a:ext cx="2157773" cy="1239135"/>
              <a:chOff x="731964" y="1587598"/>
              <a:chExt cx="5964664" cy="1792059"/>
            </a:xfrm>
          </p:grpSpPr>
          <p:sp>
            <p:nvSpPr>
              <p:cNvPr id="14" name="Rectangle: Rounded Corners 13">
                <a:extLst>
                  <a:ext uri="{FF2B5EF4-FFF2-40B4-BE49-F238E27FC236}">
                    <a16:creationId xmlns:a16="http://schemas.microsoft.com/office/drawing/2014/main" id="{64DDDED3-48A0-4F82-8AD2-EF148340D3D4}"/>
                  </a:ext>
                </a:extLst>
              </p:cNvPr>
              <p:cNvSpPr/>
              <p:nvPr/>
            </p:nvSpPr>
            <p:spPr bwMode="auto">
              <a:xfrm>
                <a:off x="731964" y="1790700"/>
                <a:ext cx="5964664" cy="158895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15" name="Rectangle: Rounded Corners 14">
                <a:extLst>
                  <a:ext uri="{FF2B5EF4-FFF2-40B4-BE49-F238E27FC236}">
                    <a16:creationId xmlns:a16="http://schemas.microsoft.com/office/drawing/2014/main" id="{7B4C0417-4C56-4FFE-A70A-077882791D47}"/>
                  </a:ext>
                </a:extLst>
              </p:cNvPr>
              <p:cNvSpPr/>
              <p:nvPr/>
            </p:nvSpPr>
            <p:spPr bwMode="auto">
              <a:xfrm>
                <a:off x="1940761" y="1587598"/>
                <a:ext cx="3922280" cy="48676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a. </a:t>
                </a:r>
                <a:r>
                  <a:rPr lang="en-US" sz="2800" b="1" err="1">
                    <a:solidFill>
                      <a:srgbClr val="C00000"/>
                    </a:solidFill>
                    <a:latin typeface="Times New Roman" pitchFamily="18" charset="0"/>
                    <a:cs typeface="Times New Roman" pitchFamily="18" charset="0"/>
                  </a:rPr>
                  <a:t>Thể</a:t>
                </a:r>
                <a:r>
                  <a:rPr lang="en-US" sz="2800" b="1">
                    <a:solidFill>
                      <a:srgbClr val="C00000"/>
                    </a:solidFill>
                    <a:latin typeface="Times New Roman" pitchFamily="18" charset="0"/>
                    <a:cs typeface="Times New Roman" pitchFamily="18" charset="0"/>
                  </a:rPr>
                  <a:t> loại:</a:t>
                </a:r>
                <a:endParaRPr lang="en-US" sz="2800" b="1" dirty="0">
                  <a:solidFill>
                    <a:srgbClr val="C00000"/>
                  </a:solidFill>
                  <a:latin typeface="Times New Roman" pitchFamily="18" charset="0"/>
                  <a:cs typeface="Times New Roman" pitchFamily="18" charset="0"/>
                </a:endParaRPr>
              </a:p>
            </p:txBody>
          </p:sp>
        </p:grpSp>
        <p:sp>
          <p:nvSpPr>
            <p:cNvPr id="7" name="TextBox 6">
              <a:extLst>
                <a:ext uri="{FF2B5EF4-FFF2-40B4-BE49-F238E27FC236}">
                  <a16:creationId xmlns:a16="http://schemas.microsoft.com/office/drawing/2014/main" id="{D199CE0A-9336-47F7-9758-C9B24423759E}"/>
                </a:ext>
              </a:extLst>
            </p:cNvPr>
            <p:cNvSpPr txBox="1"/>
            <p:nvPr/>
          </p:nvSpPr>
          <p:spPr>
            <a:xfrm>
              <a:off x="567581" y="1938298"/>
              <a:ext cx="2074398" cy="290799"/>
            </a:xfrm>
            <a:prstGeom prst="rect">
              <a:avLst/>
            </a:prstGeom>
            <a:noFill/>
          </p:spPr>
          <p:txBody>
            <a:bodyPr wrap="square" rtlCol="0">
              <a:spAutoFit/>
            </a:bodyPr>
            <a:lstStyle/>
            <a:p>
              <a:pPr algn="just"/>
              <a:r>
                <a:rPr lang="en-US" sz="2800" err="1">
                  <a:solidFill>
                    <a:srgbClr val="0000FF"/>
                  </a:solidFill>
                  <a:latin typeface="Times New Roman" pitchFamily="18" charset="0"/>
                  <a:cs typeface="Times New Roman" pitchFamily="18" charset="0"/>
                </a:rPr>
                <a:t>Truyện</a:t>
              </a:r>
              <a:r>
                <a:rPr lang="en-US" sz="2800">
                  <a:solidFill>
                    <a:srgbClr val="0000FF"/>
                  </a:solidFill>
                  <a:latin typeface="Times New Roman" pitchFamily="18" charset="0"/>
                  <a:cs typeface="Times New Roman" pitchFamily="18" charset="0"/>
                </a:rPr>
                <a:t> ngụ ngôn</a:t>
              </a:r>
              <a:endParaRPr lang="en-US" sz="2800" dirty="0">
                <a:solidFill>
                  <a:srgbClr val="0000FF"/>
                </a:solidFill>
                <a:latin typeface="Times New Roman" pitchFamily="18" charset="0"/>
                <a:cs typeface="Times New Roman" pitchFamily="18" charset="0"/>
              </a:endParaRPr>
            </a:p>
          </p:txBody>
        </p:sp>
      </p:grpSp>
      <p:grpSp>
        <p:nvGrpSpPr>
          <p:cNvPr id="22" name="Group 21">
            <a:extLst>
              <a:ext uri="{FF2B5EF4-FFF2-40B4-BE49-F238E27FC236}">
                <a16:creationId xmlns:a16="http://schemas.microsoft.com/office/drawing/2014/main" id="{0493EB97-D686-4032-B736-403AB747836B}"/>
              </a:ext>
            </a:extLst>
          </p:cNvPr>
          <p:cNvGrpSpPr/>
          <p:nvPr/>
        </p:nvGrpSpPr>
        <p:grpSpPr>
          <a:xfrm>
            <a:off x="136025" y="4264203"/>
            <a:ext cx="3491095" cy="2484120"/>
            <a:chOff x="360217" y="1485900"/>
            <a:chExt cx="2791691" cy="1651452"/>
          </a:xfrm>
        </p:grpSpPr>
        <p:grpSp>
          <p:nvGrpSpPr>
            <p:cNvPr id="23" name="Group 22">
              <a:extLst>
                <a:ext uri="{FF2B5EF4-FFF2-40B4-BE49-F238E27FC236}">
                  <a16:creationId xmlns:a16="http://schemas.microsoft.com/office/drawing/2014/main"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a16="http://schemas.microsoft.com/office/drawing/2014/main"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26" name="Rectangle: Rounded Corners 25">
                <a:extLst>
                  <a:ext uri="{FF2B5EF4-FFF2-40B4-BE49-F238E27FC236}">
                    <a16:creationId xmlns:a16="http://schemas.microsoft.com/office/drawing/2014/main" id="{90D2B3BC-EA2A-48F0-AD11-52026020949D}"/>
                  </a:ext>
                </a:extLst>
              </p:cNvPr>
              <p:cNvSpPr/>
              <p:nvPr/>
            </p:nvSpPr>
            <p:spPr bwMode="auto">
              <a:xfrm>
                <a:off x="1729255" y="1475804"/>
                <a:ext cx="5428804" cy="917622"/>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b</a:t>
                </a:r>
                <a:r>
                  <a:rPr lang="en-US" sz="2800" b="1">
                    <a:solidFill>
                      <a:srgbClr val="C00000"/>
                    </a:solidFill>
                    <a:latin typeface="Times New Roman" pitchFamily="18" charset="0"/>
                    <a:cs typeface="Times New Roman" pitchFamily="18" charset="0"/>
                  </a:rPr>
                  <a:t>. PTBĐ:</a:t>
                </a:r>
                <a:endParaRPr lang="en-US" sz="2800" b="1" dirty="0">
                  <a:solidFill>
                    <a:srgbClr val="C00000"/>
                  </a:solidFill>
                  <a:latin typeface="Times New Roman" pitchFamily="18" charset="0"/>
                  <a:cs typeface="Times New Roman" pitchFamily="18" charset="0"/>
                </a:endParaRPr>
              </a:p>
            </p:txBody>
          </p:sp>
        </p:grpSp>
        <p:sp>
          <p:nvSpPr>
            <p:cNvPr id="24" name="TextBox 23">
              <a:extLst>
                <a:ext uri="{FF2B5EF4-FFF2-40B4-BE49-F238E27FC236}">
                  <a16:creationId xmlns:a16="http://schemas.microsoft.com/office/drawing/2014/main" id="{D338C77D-A3E5-49A6-A0FB-17DAD777B56F}"/>
                </a:ext>
              </a:extLst>
            </p:cNvPr>
            <p:cNvSpPr txBox="1"/>
            <p:nvPr/>
          </p:nvSpPr>
          <p:spPr>
            <a:xfrm>
              <a:off x="513399" y="2254269"/>
              <a:ext cx="2610802" cy="356023"/>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endParaRPr lang="en-US" sz="2800" dirty="0">
                <a:solidFill>
                  <a:srgbClr val="0000FF"/>
                </a:solidFill>
                <a:latin typeface="Times New Roman" pitchFamily="18" charset="0"/>
                <a:cs typeface="Times New Roman" pitchFamily="18" charset="0"/>
              </a:endParaRPr>
            </a:p>
          </p:txBody>
        </p:sp>
      </p:grpSp>
      <p:grpSp>
        <p:nvGrpSpPr>
          <p:cNvPr id="47" name="Group 46">
            <a:extLst>
              <a:ext uri="{FF2B5EF4-FFF2-40B4-BE49-F238E27FC236}">
                <a16:creationId xmlns:a16="http://schemas.microsoft.com/office/drawing/2014/main" id="{28180A4C-478A-41B9-9D27-E2D0185CF7BE}"/>
              </a:ext>
            </a:extLst>
          </p:cNvPr>
          <p:cNvGrpSpPr/>
          <p:nvPr/>
        </p:nvGrpSpPr>
        <p:grpSpPr>
          <a:xfrm>
            <a:off x="8065880" y="3094892"/>
            <a:ext cx="3876283" cy="3470893"/>
            <a:chOff x="360217" y="757767"/>
            <a:chExt cx="3285347" cy="3380462"/>
          </a:xfrm>
        </p:grpSpPr>
        <p:grpSp>
          <p:nvGrpSpPr>
            <p:cNvPr id="48" name="Group 47">
              <a:extLst>
                <a:ext uri="{FF2B5EF4-FFF2-40B4-BE49-F238E27FC236}">
                  <a16:creationId xmlns:a16="http://schemas.microsoft.com/office/drawing/2014/main" id="{35A11375-A022-4F7E-B45E-0542761F2A30}"/>
                </a:ext>
              </a:extLst>
            </p:cNvPr>
            <p:cNvGrpSpPr/>
            <p:nvPr/>
          </p:nvGrpSpPr>
          <p:grpSpPr>
            <a:xfrm>
              <a:off x="360217" y="757767"/>
              <a:ext cx="3285347" cy="3380462"/>
              <a:chOff x="360218" y="422764"/>
              <a:chExt cx="9081579" cy="4888886"/>
            </a:xfrm>
          </p:grpSpPr>
          <p:sp>
            <p:nvSpPr>
              <p:cNvPr id="50" name="Rectangle: Rounded Corners 49">
                <a:extLst>
                  <a:ext uri="{FF2B5EF4-FFF2-40B4-BE49-F238E27FC236}">
                    <a16:creationId xmlns:a16="http://schemas.microsoft.com/office/drawing/2014/main" id="{663C1BA3-E1D6-4586-B18F-08603A51856C}"/>
                  </a:ext>
                </a:extLst>
              </p:cNvPr>
              <p:cNvSpPr/>
              <p:nvPr/>
            </p:nvSpPr>
            <p:spPr bwMode="auto">
              <a:xfrm>
                <a:off x="360218" y="1106732"/>
                <a:ext cx="9081579" cy="4204918"/>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51" name="Rectangle: Rounded Corners 50">
                <a:extLst>
                  <a:ext uri="{FF2B5EF4-FFF2-40B4-BE49-F238E27FC236}">
                    <a16:creationId xmlns:a16="http://schemas.microsoft.com/office/drawing/2014/main" id="{2FDDFA90-4F1B-448B-B763-7E765CBC3764}"/>
                  </a:ext>
                </a:extLst>
              </p:cNvPr>
              <p:cNvSpPr/>
              <p:nvPr/>
            </p:nvSpPr>
            <p:spPr bwMode="auto">
              <a:xfrm>
                <a:off x="1562003" y="422764"/>
                <a:ext cx="6899591" cy="683968"/>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just"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d. </a:t>
                </a:r>
                <a:r>
                  <a:rPr lang="en-US" sz="2800" b="1" err="1">
                    <a:solidFill>
                      <a:srgbClr val="C00000"/>
                    </a:solidFill>
                    <a:latin typeface="Times New Roman" pitchFamily="18" charset="0"/>
                    <a:cs typeface="Times New Roman" pitchFamily="18" charset="0"/>
                  </a:rPr>
                  <a:t>Bố</a:t>
                </a:r>
                <a:r>
                  <a:rPr lang="en-US" sz="2800" b="1">
                    <a:solidFill>
                      <a:srgbClr val="C00000"/>
                    </a:solidFill>
                    <a:latin typeface="Times New Roman" pitchFamily="18" charset="0"/>
                    <a:cs typeface="Times New Roman" pitchFamily="18" charset="0"/>
                  </a:rPr>
                  <a:t> cục: 2 phần</a:t>
                </a:r>
                <a:endParaRPr lang="en-US" sz="2800" b="1" dirty="0">
                  <a:solidFill>
                    <a:srgbClr val="C00000"/>
                  </a:solidFill>
                  <a:latin typeface="Times New Roman" pitchFamily="18" charset="0"/>
                  <a:cs typeface="Times New Roman" pitchFamily="18" charset="0"/>
                </a:endParaRPr>
              </a:p>
            </p:txBody>
          </p:sp>
        </p:grpSp>
        <p:sp>
          <p:nvSpPr>
            <p:cNvPr id="49" name="TextBox 48">
              <a:extLst>
                <a:ext uri="{FF2B5EF4-FFF2-40B4-BE49-F238E27FC236}">
                  <a16:creationId xmlns:a16="http://schemas.microsoft.com/office/drawing/2014/main" id="{8131B59D-0DCA-4A55-851D-CF21117BF13A}"/>
                </a:ext>
              </a:extLst>
            </p:cNvPr>
            <p:cNvSpPr txBox="1"/>
            <p:nvPr/>
          </p:nvSpPr>
          <p:spPr>
            <a:xfrm>
              <a:off x="436416" y="2019302"/>
              <a:ext cx="3080587" cy="846420"/>
            </a:xfrm>
            <a:prstGeom prst="rect">
              <a:avLst/>
            </a:prstGeom>
            <a:noFill/>
          </p:spPr>
          <p:txBody>
            <a:bodyPr wrap="square" rtlCol="0">
              <a:spAutoFit/>
            </a:bodyPr>
            <a:lstStyle/>
            <a:p>
              <a:pPr algn="just"/>
              <a:endParaRPr lang="en-US" sz="4320" dirty="0">
                <a:solidFill>
                  <a:srgbClr val="006600"/>
                </a:solidFill>
                <a:latin typeface="+mj-lt"/>
              </a:endParaRPr>
            </a:p>
          </p:txBody>
        </p:sp>
      </p:grpSp>
      <p:grpSp>
        <p:nvGrpSpPr>
          <p:cNvPr id="39" name="Group 38">
            <a:extLst>
              <a:ext uri="{FF2B5EF4-FFF2-40B4-BE49-F238E27FC236}">
                <a16:creationId xmlns:a16="http://schemas.microsoft.com/office/drawing/2014/main" id="{84948F6F-8D13-4463-8DF4-BE44FB2ABB2C}"/>
              </a:ext>
            </a:extLst>
          </p:cNvPr>
          <p:cNvGrpSpPr/>
          <p:nvPr/>
        </p:nvGrpSpPr>
        <p:grpSpPr>
          <a:xfrm>
            <a:off x="8340583" y="238769"/>
            <a:ext cx="3601580" cy="2183768"/>
            <a:chOff x="773766" y="1487236"/>
            <a:chExt cx="2056696" cy="1074460"/>
          </a:xfrm>
        </p:grpSpPr>
        <p:grpSp>
          <p:nvGrpSpPr>
            <p:cNvPr id="40" name="Group 39">
              <a:extLst>
                <a:ext uri="{FF2B5EF4-FFF2-40B4-BE49-F238E27FC236}">
                  <a16:creationId xmlns:a16="http://schemas.microsoft.com/office/drawing/2014/main" id="{B857DFB9-7128-4702-999C-534C47A8B46D}"/>
                </a:ext>
              </a:extLst>
            </p:cNvPr>
            <p:cNvGrpSpPr/>
            <p:nvPr/>
          </p:nvGrpSpPr>
          <p:grpSpPr>
            <a:xfrm>
              <a:off x="773766" y="1487236"/>
              <a:ext cx="2056696" cy="1074460"/>
              <a:chOff x="1503378" y="1477738"/>
              <a:chExt cx="5685259" cy="1553904"/>
            </a:xfrm>
          </p:grpSpPr>
          <p:sp>
            <p:nvSpPr>
              <p:cNvPr id="42" name="Rectangle: Rounded Corners 41">
                <a:extLst>
                  <a:ext uri="{FF2B5EF4-FFF2-40B4-BE49-F238E27FC236}">
                    <a16:creationId xmlns:a16="http://schemas.microsoft.com/office/drawing/2014/main" id="{8EA780AD-0BB0-45D7-84BB-7CA134944EFF}"/>
                  </a:ext>
                </a:extLst>
              </p:cNvPr>
              <p:cNvSpPr/>
              <p:nvPr/>
            </p:nvSpPr>
            <p:spPr bwMode="auto">
              <a:xfrm>
                <a:off x="1503378" y="1790700"/>
                <a:ext cx="5685259" cy="1240942"/>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43" name="Rectangle: Rounded Corners 42">
                <a:extLst>
                  <a:ext uri="{FF2B5EF4-FFF2-40B4-BE49-F238E27FC236}">
                    <a16:creationId xmlns:a16="http://schemas.microsoft.com/office/drawing/2014/main" id="{C68534FE-3B02-44CB-A729-EF99098FC16C}"/>
                  </a:ext>
                </a:extLst>
              </p:cNvPr>
              <p:cNvSpPr/>
              <p:nvPr/>
            </p:nvSpPr>
            <p:spPr bwMode="auto">
              <a:xfrm>
                <a:off x="2581657" y="1477738"/>
                <a:ext cx="3694247" cy="63925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a:solidFill>
                      <a:srgbClr val="C00000"/>
                    </a:solidFill>
                    <a:latin typeface="Times New Roman" pitchFamily="18" charset="0"/>
                    <a:cs typeface="Times New Roman" pitchFamily="18" charset="0"/>
                  </a:rPr>
                  <a:t>c. </a:t>
                </a:r>
                <a:r>
                  <a:rPr lang="en-US" sz="2800" b="1" err="1">
                    <a:solidFill>
                      <a:srgbClr val="C00000"/>
                    </a:solidFill>
                    <a:latin typeface="Times New Roman" pitchFamily="18" charset="0"/>
                    <a:cs typeface="Times New Roman" pitchFamily="18" charset="0"/>
                  </a:rPr>
                  <a:t>Ngôi</a:t>
                </a:r>
                <a:r>
                  <a:rPr lang="en-US" sz="2800" b="1">
                    <a:solidFill>
                      <a:srgbClr val="C00000"/>
                    </a:solidFill>
                    <a:latin typeface="Times New Roman" pitchFamily="18" charset="0"/>
                    <a:cs typeface="Times New Roman" pitchFamily="18" charset="0"/>
                  </a:rPr>
                  <a:t> kể:</a:t>
                </a:r>
                <a:endParaRPr lang="en-US" sz="2800" b="1" dirty="0">
                  <a:solidFill>
                    <a:srgbClr val="C00000"/>
                  </a:solidFill>
                  <a:latin typeface="Times New Roman" pitchFamily="18" charset="0"/>
                  <a:cs typeface="Times New Roman" pitchFamily="18" charset="0"/>
                </a:endParaRPr>
              </a:p>
            </p:txBody>
          </p:sp>
        </p:grpSp>
        <p:sp>
          <p:nvSpPr>
            <p:cNvPr id="41" name="TextBox 40">
              <a:extLst>
                <a:ext uri="{FF2B5EF4-FFF2-40B4-BE49-F238E27FC236}">
                  <a16:creationId xmlns:a16="http://schemas.microsoft.com/office/drawing/2014/main" id="{3385A14E-4745-4590-A63A-80F648969520}"/>
                </a:ext>
              </a:extLst>
            </p:cNvPr>
            <p:cNvSpPr txBox="1"/>
            <p:nvPr/>
          </p:nvSpPr>
          <p:spPr>
            <a:xfrm>
              <a:off x="909822" y="2062003"/>
              <a:ext cx="1826683" cy="257435"/>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endParaRPr lang="en-US" sz="2800" dirty="0">
                <a:solidFill>
                  <a:srgbClr val="0000FF"/>
                </a:solidFill>
                <a:latin typeface="Times New Roman" pitchFamily="18" charset="0"/>
                <a:cs typeface="Times New Roman" pitchFamily="18" charset="0"/>
              </a:endParaRPr>
            </a:p>
          </p:txBody>
        </p:sp>
      </p:grpSp>
      <p:pic>
        <p:nvPicPr>
          <p:cNvPr id="4098" name="Picture 2" descr="E:\ẢNH CỦA bình\ĐẼO CÀY GIỮA ĐƯỜNG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3" y="1018838"/>
            <a:ext cx="4103077" cy="5323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00244" y="3787303"/>
            <a:ext cx="3609376" cy="954107"/>
          </a:xfrm>
          <a:prstGeom prst="rect">
            <a:avLst/>
          </a:prstGeom>
        </p:spPr>
        <p:txBody>
          <a:bodyPr wrap="square">
            <a:spAutoFit/>
          </a:bodyPr>
          <a:lstStyle/>
          <a:p>
            <a:pPr algn="just"/>
            <a:r>
              <a:rPr lang="en-US" sz="2800">
                <a:solidFill>
                  <a:srgbClr val="0000FF"/>
                </a:solidFill>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P1</a:t>
            </a:r>
            <a:r>
              <a:rPr lang="en-US" sz="2800">
                <a:solidFill>
                  <a:srgbClr val="0000FF"/>
                </a:solidFill>
                <a:latin typeface="Times New Roman" pitchFamily="18" charset="0"/>
                <a:cs typeface="Times New Roman" pitchFamily="18" charset="0"/>
              </a:rPr>
              <a:t> (Đoạn 1): </a:t>
            </a:r>
            <a:r>
              <a:rPr lang="en-US" sz="2800">
                <a:latin typeface="Times New Roman" pitchFamily="18" charset="0"/>
                <a:cs typeface="Times New Roman" pitchFamily="18" charset="0"/>
              </a:rPr>
              <a:t>Người thợ mộc đẽo cày </a:t>
            </a:r>
          </a:p>
        </p:txBody>
      </p:sp>
      <p:sp>
        <p:nvSpPr>
          <p:cNvPr id="27" name="Rectangle 26"/>
          <p:cNvSpPr/>
          <p:nvPr/>
        </p:nvSpPr>
        <p:spPr>
          <a:xfrm>
            <a:off x="8200244" y="4824705"/>
            <a:ext cx="3609376" cy="1384995"/>
          </a:xfrm>
          <a:prstGeom prst="rect">
            <a:avLst/>
          </a:prstGeom>
        </p:spPr>
        <p:txBody>
          <a:bodyPr wrap="square">
            <a:spAutoFit/>
          </a:bodyPr>
          <a:lstStyle/>
          <a:p>
            <a:pPr algn="just"/>
            <a:r>
              <a:rPr lang="en-US" sz="2800">
                <a:solidFill>
                  <a:srgbClr val="0000FF"/>
                </a:solidFill>
                <a:latin typeface="Times New Roman" pitchFamily="18" charset="0"/>
                <a:cs typeface="Times New Roman" pitchFamily="18" charset="0"/>
              </a:rPr>
              <a:t>- </a:t>
            </a:r>
            <a:r>
              <a:rPr lang="vi-VN" sz="2800">
                <a:solidFill>
                  <a:srgbClr val="0000FF"/>
                </a:solidFill>
                <a:latin typeface="Times New Roman" pitchFamily="18" charset="0"/>
                <a:cs typeface="Times New Roman" pitchFamily="18" charset="0"/>
              </a:rPr>
              <a:t>P2</a:t>
            </a:r>
            <a:r>
              <a:rPr lang="en-US" sz="2800">
                <a:solidFill>
                  <a:srgbClr val="0000FF"/>
                </a:solidFill>
                <a:latin typeface="Times New Roman" pitchFamily="18" charset="0"/>
                <a:cs typeface="Times New Roman" pitchFamily="18" charset="0"/>
              </a:rPr>
              <a:t> (Còn lại): </a:t>
            </a:r>
            <a:r>
              <a:rPr lang="en-US" sz="2800">
                <a:latin typeface="Times New Roman" pitchFamily="18" charset="0"/>
                <a:cs typeface="Times New Roman" pitchFamily="18" charset="0"/>
              </a:rPr>
              <a:t>Những lần góp ý và phản ứng của người thợ mộc.</a:t>
            </a:r>
          </a:p>
        </p:txBody>
      </p:sp>
    </p:spTree>
    <p:extLst>
      <p:ext uri="{BB962C8B-B14F-4D97-AF65-F5344CB8AC3E}">
        <p14:creationId xmlns:p14="http://schemas.microsoft.com/office/powerpoint/2010/main" val="403908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3"/>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pic>
        <p:nvPicPr>
          <p:cNvPr id="4" name="Picture 3"/>
          <p:cNvPicPr>
            <a:picLocks noChangeAspect="1"/>
          </p:cNvPicPr>
          <p:nvPr/>
        </p:nvPicPr>
        <p:blipFill>
          <a:blip r:embed="rId4"/>
          <a:stretch>
            <a:fillRect/>
          </a:stretch>
        </p:blipFill>
        <p:spPr>
          <a:xfrm>
            <a:off x="1571489" y="1314798"/>
            <a:ext cx="10276688" cy="3393272"/>
          </a:xfrm>
          <a:prstGeom prst="rect">
            <a:avLst/>
          </a:prstGeom>
        </p:spPr>
      </p:pic>
      <p:sp>
        <p:nvSpPr>
          <p:cNvPr id="6" name="Rectangle 5"/>
          <p:cNvSpPr/>
          <p:nvPr/>
        </p:nvSpPr>
        <p:spPr>
          <a:xfrm>
            <a:off x="2063262" y="1626408"/>
            <a:ext cx="7268307" cy="2677656"/>
          </a:xfrm>
          <a:prstGeom prst="rect">
            <a:avLst/>
          </a:prstGeom>
        </p:spPr>
        <p:txBody>
          <a:bodyPr wrap="square">
            <a:spAutoFit/>
          </a:bodyPr>
          <a:lstStyle/>
          <a:p>
            <a:pPr algn="just">
              <a:buFontTx/>
              <a:buChar char="-"/>
            </a:pPr>
            <a:r>
              <a:rPr lang="en-US" sz="2800">
                <a:latin typeface="Times New Roman" pitchFamily="18" charset="0"/>
                <a:cs typeface="Times New Roman" pitchFamily="18" charset="0"/>
              </a:rPr>
              <a:t>Một người thợ mộc bỏ ra 300 quan tiền mua gỗ về đẽo cày để bán.</a:t>
            </a:r>
          </a:p>
          <a:p>
            <a:pPr algn="just">
              <a:buFontTx/>
              <a:buChar char="-"/>
            </a:pPr>
            <a:r>
              <a:rPr lang="en-US" sz="2800">
                <a:latin typeface="Times New Roman" pitchFamily="18" charset="0"/>
                <a:cs typeface="Times New Roman" pitchFamily="18" charset="0"/>
              </a:rPr>
              <a:t> Mỗi lần có khách ghé vào coi và góp ý về việc đẽo cày anh ta đều làm theo.</a:t>
            </a:r>
          </a:p>
          <a:p>
            <a:pPr algn="just">
              <a:buFontTx/>
              <a:buChar char="-"/>
            </a:pPr>
            <a:r>
              <a:rPr lang="en-US" sz="2800">
                <a:latin typeface="Times New Roman" pitchFamily="18" charset="0"/>
                <a:cs typeface="Times New Roman" pitchFamily="18" charset="0"/>
              </a:rPr>
              <a:t> Cuối cùng, chẳng có ai đến mua cày, bao nhiêu vốn liếng đi sạch. </a:t>
            </a:r>
          </a:p>
        </p:txBody>
      </p:sp>
      <p:sp>
        <p:nvSpPr>
          <p:cNvPr id="25" name="Rectangle 24"/>
          <p:cNvSpPr/>
          <p:nvPr/>
        </p:nvSpPr>
        <p:spPr>
          <a:xfrm>
            <a:off x="1011739" y="417444"/>
            <a:ext cx="1895327" cy="587853"/>
          </a:xfrm>
          <a:prstGeom prst="rect">
            <a:avLst/>
          </a:prstGeom>
        </p:spPr>
        <p:txBody>
          <a:bodyPr wrap="non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rPr>
              <a:t>e. Tóm tắt: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133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4218657" y="419879"/>
            <a:ext cx="7351304"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4677637" y="1130662"/>
            <a:ext cx="6331295" cy="1938990"/>
          </a:xfrm>
          <a:prstGeom prst="rect">
            <a:avLst/>
          </a:prstGeom>
          <a:noFill/>
        </p:spPr>
        <p:txBody>
          <a:bodyPr wrap="square" lIns="91438" tIns="45719" rIns="91438" bIns="45719" rtlCol="0">
            <a:spAutoFit/>
          </a:bodyPr>
          <a:lstStyle/>
          <a:p>
            <a:pPr lvl="0" algn="ctr">
              <a:defRPr/>
            </a:pPr>
            <a:r>
              <a:rPr kumimoji="1" lang="en-US" altLang="zh-CN" sz="6000" b="1">
                <a:solidFill>
                  <a:prstClr val="white"/>
                </a:solidFill>
                <a:latin typeface="Times New Roman" panose="02020603050405020304" pitchFamily="18" charset="0"/>
                <a:cs typeface="Times New Roman" panose="02020603050405020304" pitchFamily="18" charset="0"/>
              </a:rPr>
              <a:t>II. Khám phá văn bản</a:t>
            </a:r>
            <a:endPar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6400" y="762001"/>
            <a:ext cx="4282831" cy="569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39759"/>
      </p:ext>
    </p:extLst>
  </p:cSld>
  <p:clrMapOvr>
    <a:masterClrMapping/>
  </p:clrMapOvr>
  <p:transition spd="slow" advClick="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108" y="291789"/>
            <a:ext cx="5498123" cy="923330"/>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1. Người thợ mộc đẽo cày: </a:t>
            </a:r>
          </a:p>
          <a:p>
            <a:endParaRPr lang="en-US"/>
          </a:p>
        </p:txBody>
      </p:sp>
      <p:pic>
        <p:nvPicPr>
          <p:cNvPr id="5122" name="Picture 2" descr="E:\ẢNH CỦA bình\đẽo cày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5" y="1336431"/>
            <a:ext cx="6013938" cy="539261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ẢNH CỦA bình\ĐẼO CÀY GIỮA ĐƯỜNG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416" y="1336431"/>
            <a:ext cx="5498122" cy="5521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83923" y="313947"/>
            <a:ext cx="3262339" cy="548099"/>
          </a:xfrm>
          <a:prstGeom prst="rect">
            <a:avLst/>
          </a:prstGeom>
        </p:spPr>
        <p:txBody>
          <a:bodyPr wrap="squar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Mục đích: để bán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6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par>
                                <p:cTn id="11" presetID="22" presetClass="entr" presetSubtype="4"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ipe(down)">
                                      <p:cBhvr>
                                        <p:cTn id="13"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861" y="405887"/>
            <a:ext cx="9460524" cy="584775"/>
          </a:xfrm>
          <a:prstGeom prst="rect">
            <a:avLst/>
          </a:prstGeom>
        </p:spPr>
        <p:txBody>
          <a:bodyPr wrap="square">
            <a:spAutoFit/>
          </a:bodyPr>
          <a:lstStyle/>
          <a:p>
            <a:pPr algn="ctr"/>
            <a:r>
              <a:rPr lang="en-US" sz="3200" b="1" kern="10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6353451"/>
              </p:ext>
            </p:extLst>
          </p:nvPr>
        </p:nvGraphicFramePr>
        <p:xfrm>
          <a:off x="1547447" y="1376498"/>
          <a:ext cx="9390185" cy="4356089"/>
        </p:xfrm>
        <a:graphic>
          <a:graphicData uri="http://schemas.openxmlformats.org/drawingml/2006/table">
            <a:tbl>
              <a:tblPr firstRow="1" firstCol="1" bandRow="1">
                <a:tableStyleId>{5C22544A-7EE6-4342-B048-85BDC9FD1C3A}</a:tableStyleId>
              </a:tblPr>
              <a:tblGrid>
                <a:gridCol w="1036794">
                  <a:extLst>
                    <a:ext uri="{9D8B030D-6E8A-4147-A177-3AD203B41FA5}">
                      <a16:colId xmlns:a16="http://schemas.microsoft.com/office/drawing/2014/main" val="20000"/>
                    </a:ext>
                  </a:extLst>
                </a:gridCol>
                <a:gridCol w="998363">
                  <a:extLst>
                    <a:ext uri="{9D8B030D-6E8A-4147-A177-3AD203B41FA5}">
                      <a16:colId xmlns:a16="http://schemas.microsoft.com/office/drawing/2014/main" val="20001"/>
                    </a:ext>
                  </a:extLst>
                </a:gridCol>
                <a:gridCol w="2805526">
                  <a:extLst>
                    <a:ext uri="{9D8B030D-6E8A-4147-A177-3AD203B41FA5}">
                      <a16:colId xmlns:a16="http://schemas.microsoft.com/office/drawing/2014/main" val="20002"/>
                    </a:ext>
                  </a:extLst>
                </a:gridCol>
                <a:gridCol w="4549502">
                  <a:extLst>
                    <a:ext uri="{9D8B030D-6E8A-4147-A177-3AD203B41FA5}">
                      <a16:colId xmlns:a16="http://schemas.microsoft.com/office/drawing/2014/main" val="20003"/>
                    </a:ext>
                  </a:extLst>
                </a:gridCol>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anh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96802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452029">
                <a:tc>
                  <a:txBody>
                    <a:bodyPr/>
                    <a:lstStyle/>
                    <a:p>
                      <a:pPr algn="just">
                        <a:spcAft>
                          <a:spcPts val="0"/>
                        </a:spcAft>
                      </a:pPr>
                      <a:r>
                        <a:rPr lang="en-US" sz="28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3584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430" y="194873"/>
            <a:ext cx="10421815" cy="584775"/>
          </a:xfrm>
          <a:prstGeom prst="rect">
            <a:avLst/>
          </a:prstGeom>
        </p:spPr>
        <p:txBody>
          <a:bodyPr wrap="square">
            <a:spAutoFit/>
          </a:bodyPr>
          <a:lstStyle/>
          <a:p>
            <a:pPr algn="ctr"/>
            <a:r>
              <a:rPr lang="en-US" sz="3200" b="1" kern="10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85748815"/>
              </p:ext>
            </p:extLst>
          </p:nvPr>
        </p:nvGraphicFramePr>
        <p:xfrm>
          <a:off x="1524000" y="1142036"/>
          <a:ext cx="9706709" cy="5407089"/>
        </p:xfrm>
        <a:graphic>
          <a:graphicData uri="http://schemas.openxmlformats.org/drawingml/2006/table">
            <a:tbl>
              <a:tblPr firstRow="1" firstCol="1" bandRow="1">
                <a:tableStyleId>{5C22544A-7EE6-4342-B048-85BDC9FD1C3A}</a:tableStyleId>
              </a:tblPr>
              <a:tblGrid>
                <a:gridCol w="1312985">
                  <a:extLst>
                    <a:ext uri="{9D8B030D-6E8A-4147-A177-3AD203B41FA5}">
                      <a16:colId xmlns:a16="http://schemas.microsoft.com/office/drawing/2014/main" val="20000"/>
                    </a:ext>
                  </a:extLst>
                </a:gridCol>
                <a:gridCol w="767928">
                  <a:extLst>
                    <a:ext uri="{9D8B030D-6E8A-4147-A177-3AD203B41FA5}">
                      <a16:colId xmlns:a16="http://schemas.microsoft.com/office/drawing/2014/main" val="20001"/>
                    </a:ext>
                  </a:extLst>
                </a:gridCol>
                <a:gridCol w="3768902">
                  <a:extLst>
                    <a:ext uri="{9D8B030D-6E8A-4147-A177-3AD203B41FA5}">
                      <a16:colId xmlns:a16="http://schemas.microsoft.com/office/drawing/2014/main" val="20002"/>
                    </a:ext>
                  </a:extLst>
                </a:gridCol>
                <a:gridCol w="3856894">
                  <a:extLst>
                    <a:ext uri="{9D8B030D-6E8A-4147-A177-3AD203B41FA5}">
                      <a16:colId xmlns:a16="http://schemas.microsoft.com/office/drawing/2014/main" val="20003"/>
                    </a:ext>
                  </a:extLst>
                </a:gridCol>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người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1</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1800" kern="1200">
                          <a:solidFill>
                            <a:schemeClr val="dk1"/>
                          </a:solidFill>
                          <a:effectLst/>
                          <a:latin typeface="+mn-lt"/>
                          <a:ea typeface="+mn-ea"/>
                          <a:cs typeface="+mn-cs"/>
                        </a:rPr>
                        <a:t> </a:t>
                      </a:r>
                      <a:r>
                        <a:rPr lang="en-US" sz="2800" kern="1200">
                          <a:solidFill>
                            <a:schemeClr val="dk1"/>
                          </a:solidFill>
                          <a:effectLst/>
                          <a:latin typeface="Times New Roman" pitchFamily="18" charset="0"/>
                          <a:ea typeface="+mn-ea"/>
                          <a:cs typeface="Times New Roman" pitchFamily="18" charset="0"/>
                        </a:rPr>
                        <a:t>Phải đẽo cày cho cao, cho to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Cho là phải, đẽo cày vừa to vừa cao</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2</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Đẽo nhỏ hơn, thấp hơn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Cho là phải, lại đẽo cày vừa nhỏ, vừa thấp</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968020">
                <a:tc gridSpan="2">
                  <a:txBody>
                    <a:bodyPr/>
                    <a:lstStyle/>
                    <a:p>
                      <a:pPr algn="ctr">
                        <a:spcAft>
                          <a:spcPts val="0"/>
                        </a:spcAft>
                      </a:pPr>
                      <a:r>
                        <a:rPr lang="en-US" sz="1400">
                          <a:effectLst/>
                        </a:rPr>
                        <a:t> </a:t>
                      </a:r>
                      <a:r>
                        <a:rPr lang="en-US" sz="2800">
                          <a:solidFill>
                            <a:srgbClr val="C00000"/>
                          </a:solidFill>
                          <a:effectLst/>
                          <a:latin typeface="Times New Roman" pitchFamily="18" charset="0"/>
                          <a:cs typeface="Times New Roman" pitchFamily="18" charset="0"/>
                        </a:rPr>
                        <a:t>3</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Đẽo cày cho thất cao, thật to gấp đôi, gấp ba để voi cày được</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a:solidFill>
                            <a:schemeClr val="dk1"/>
                          </a:solidFill>
                          <a:effectLst/>
                          <a:latin typeface="Times New Roman" pitchFamily="18" charset="0"/>
                          <a:ea typeface="+mn-ea"/>
                          <a:cs typeface="Times New Roman" pitchFamily="18" charset="0"/>
                        </a:rPr>
                        <a:t>- Liền đẽo ngay một lúc bao nhiêu cày to, gấp năm, gấp bảy thứ thường</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452029">
                <a:tc>
                  <a:txBody>
                    <a:bodyPr/>
                    <a:lstStyle/>
                    <a:p>
                      <a:pPr algn="ctr">
                        <a:spcAft>
                          <a:spcPts val="0"/>
                        </a:spcAft>
                      </a:pPr>
                      <a:r>
                        <a:rPr lang="en-US" sz="32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r>
                        <a:rPr lang="en-US" sz="3200" b="1" kern="1200">
                          <a:solidFill>
                            <a:schemeClr val="dk1"/>
                          </a:solidFill>
                          <a:effectLst/>
                          <a:latin typeface="Times New Roman" pitchFamily="18" charset="0"/>
                          <a:ea typeface="+mn-ea"/>
                          <a:cs typeface="Times New Roman" pitchFamily="18" charset="0"/>
                        </a:rPr>
                        <a:t>Chẳng ai đến mua, gỗ hỏng hết, vốn liếng đi sạch</a:t>
                      </a:r>
                      <a:endParaRPr lang="en-US" sz="3200" b="1">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68064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1968" y="194873"/>
            <a:ext cx="2836985" cy="584775"/>
          </a:xfrm>
          <a:prstGeom prst="rect">
            <a:avLst/>
          </a:prstGeom>
        </p:spPr>
        <p:txBody>
          <a:bodyPr wrap="square">
            <a:spAutoFit/>
          </a:bodyPr>
          <a:lstStyle/>
          <a:p>
            <a:r>
              <a:rPr lang="en-US" sz="3200" b="1" kern="100">
                <a:solidFill>
                  <a:srgbClr val="FF0000"/>
                </a:solidFill>
                <a:latin typeface="Times New Roman"/>
                <a:ea typeface="SimSun"/>
                <a:cs typeface="Times New Roman"/>
              </a:rPr>
              <a:t>3. </a:t>
            </a:r>
            <a:r>
              <a:rPr lang="en-US" sz="3200" b="1">
                <a:solidFill>
                  <a:srgbClr val="FF0000"/>
                </a:solidFill>
                <a:latin typeface="Times New Roman" pitchFamily="18" charset="0"/>
                <a:cs typeface="Times New Roman" pitchFamily="18" charset="0"/>
              </a:rPr>
              <a:t>Bài học:</a:t>
            </a:r>
            <a:endParaRPr lang="en-US" sz="3200" b="1">
              <a:solidFill>
                <a:srgbClr val="FF0000"/>
              </a:solidFill>
              <a:effectLst/>
              <a:latin typeface="Times New Roman" pitchFamily="18" charset="0"/>
              <a:cs typeface="Times New Roman" pitchFamily="18" charset="0"/>
            </a:endParaRPr>
          </a:p>
        </p:txBody>
      </p:sp>
      <p:sp>
        <p:nvSpPr>
          <p:cNvPr id="6" name="Rectangle 5"/>
          <p:cNvSpPr/>
          <p:nvPr/>
        </p:nvSpPr>
        <p:spPr>
          <a:xfrm>
            <a:off x="1254367" y="1144442"/>
            <a:ext cx="9226064" cy="584775"/>
          </a:xfrm>
          <a:prstGeom prst="rect">
            <a:avLst/>
          </a:prstGeom>
        </p:spPr>
        <p:txBody>
          <a:bodyPr wrap="square">
            <a:spAutoFit/>
          </a:bodyPr>
          <a:lstStyle/>
          <a:p>
            <a:pPr algn="just"/>
            <a:r>
              <a:rPr lang="en-US" sz="3200">
                <a:latin typeface="Times New Roman" pitchFamily="18" charset="0"/>
                <a:cs typeface="Times New Roman" pitchFamily="18" charset="0"/>
              </a:rPr>
              <a:t>- Cần phải tự tin, có chính kiến khi làm bất cứ việc gì.</a:t>
            </a:r>
            <a:endParaRPr lang="en-US" sz="3200" b="1">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42577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96" y="-69240"/>
            <a:ext cx="12373141" cy="6927239"/>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a16="http://schemas.microsoft.com/office/drawing/2014/main" id="{90BF6A9B-5B03-4178-94F6-A390B2CF4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862910" y="1537633"/>
            <a:ext cx="9949836" cy="2123658"/>
          </a:xfrm>
          <a:prstGeom prst="rect">
            <a:avLst/>
          </a:prstGeom>
        </p:spPr>
        <p:txBody>
          <a:bodyPr wrap="square">
            <a:spAutoFit/>
          </a:bodyPr>
          <a:lstStyle/>
          <a:p>
            <a:pPr lvl="0" algn="ctr">
              <a:defRPr/>
            </a:pPr>
            <a:r>
              <a:rPr lang="en-US" altLang="zh-CN" sz="66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GIỚI THIỆU BÀI HỌC VÀ TRI THỨC NGỮ VĂN</a:t>
            </a:r>
          </a:p>
        </p:txBody>
      </p:sp>
      <p:sp>
        <p:nvSpPr>
          <p:cNvPr id="34" name="文本框 30">
            <a:extLst>
              <a:ext uri="{FF2B5EF4-FFF2-40B4-BE49-F238E27FC236}">
                <a16:creationId xmlns:a16="http://schemas.microsoft.com/office/drawing/2014/main" id="{1B6D350C-67A5-4FCE-BC1B-6185E1122162}"/>
              </a:ext>
            </a:extLst>
          </p:cNvPr>
          <p:cNvSpPr txBox="1"/>
          <p:nvPr/>
        </p:nvSpPr>
        <p:spPr>
          <a:xfrm>
            <a:off x="4481848" y="728831"/>
            <a:ext cx="2302409" cy="646331"/>
          </a:xfrm>
          <a:prstGeom prst="rect">
            <a:avLst/>
          </a:prstGeom>
          <a:solidFill>
            <a:srgbClr val="7EC8C9"/>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err="1">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a:t>
            </a:r>
            <a:r>
              <a:rPr lang="en-US" altLang="zh-CN" sz="3600" b="1">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 ...</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3278349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50</a:t>
            </a:fld>
            <a:endParaRPr lang="en-US" dirty="0">
              <a:solidFill>
                <a:prstClr val="black">
                  <a:tint val="75000"/>
                </a:prstClr>
              </a:solidFill>
              <a:latin typeface="Calibri"/>
            </a:endParaRPr>
          </a:p>
        </p:txBody>
      </p:sp>
      <p:grpSp>
        <p:nvGrpSpPr>
          <p:cNvPr id="5" name="组合 5">
            <a:extLst>
              <a:ext uri="{FF2B5EF4-FFF2-40B4-BE49-F238E27FC236}">
                <a16:creationId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a16="http://schemas.microsoft.com/office/drawing/2014/main"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a16="http://schemas.microsoft.com/office/drawing/2014/main" id="{66B04CDD-4B6A-4A0F-A0CC-D8B4DC122E7E}"/>
              </a:ext>
            </a:extLst>
          </p:cNvPr>
          <p:cNvSpPr txBox="1"/>
          <p:nvPr/>
        </p:nvSpPr>
        <p:spPr>
          <a:xfrm>
            <a:off x="3856489" y="1818377"/>
            <a:ext cx="6166741" cy="1015663"/>
          </a:xfrm>
          <a:prstGeom prst="rect">
            <a:avLst/>
          </a:prstGeom>
          <a:noFill/>
        </p:spPr>
        <p:txBody>
          <a:bodyPr wrap="square" rtlCol="0">
            <a:spAutoFit/>
          </a:bodyPr>
          <a:lstStyle/>
          <a:p>
            <a:pPr algn="just"/>
            <a:r>
              <a:rPr lang="en-US" sz="4000">
                <a:solidFill>
                  <a:schemeClr val="bg1"/>
                </a:solidFill>
                <a:latin typeface="Times New Roman" pitchFamily="18" charset="0"/>
                <a:cs typeface="Times New Roman" pitchFamily="18" charset="0"/>
              </a:rPr>
              <a:t>  </a:t>
            </a:r>
            <a:r>
              <a:rPr lang="en-US" sz="6000">
                <a:solidFill>
                  <a:schemeClr val="bg1"/>
                </a:solidFill>
                <a:latin typeface="Times New Roman" pitchFamily="18" charset="0"/>
                <a:cs typeface="Times New Roman" pitchFamily="18" charset="0"/>
              </a:rPr>
              <a:t>III. Tổng kết</a:t>
            </a:r>
          </a:p>
        </p:txBody>
      </p:sp>
    </p:spTree>
    <p:extLst>
      <p:ext uri="{BB962C8B-B14F-4D97-AF65-F5344CB8AC3E}">
        <p14:creationId xmlns:p14="http://schemas.microsoft.com/office/powerpoint/2010/main" val="247914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34511BD-7DD8-4A3C-92A0-79C78E7AE6E5}"/>
              </a:ext>
            </a:extLst>
          </p:cNvPr>
          <p:cNvSpPr/>
          <p:nvPr/>
        </p:nvSpPr>
        <p:spPr>
          <a:xfrm>
            <a:off x="217011" y="1617711"/>
            <a:ext cx="6071151" cy="2885119"/>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23BADDEC-131E-4298-8142-10F7086F0ABF}"/>
              </a:ext>
            </a:extLst>
          </p:cNvPr>
          <p:cNvSpPr/>
          <p:nvPr/>
        </p:nvSpPr>
        <p:spPr>
          <a:xfrm>
            <a:off x="6701021" y="1591675"/>
            <a:ext cx="5232323" cy="47036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113FD34-9D0B-40D7-9259-F1B1322667C0}"/>
              </a:ext>
            </a:extLst>
          </p:cNvPr>
          <p:cNvSpPr/>
          <p:nvPr/>
        </p:nvSpPr>
        <p:spPr>
          <a:xfrm>
            <a:off x="6701022" y="1459206"/>
            <a:ext cx="5232322" cy="47070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ình ảnh Mặt Trời PNG, Vector, PSD, và biểu tượng để tải về miễn phí |  pngtree">
            <a:extLst>
              <a:ext uri="{FF2B5EF4-FFF2-40B4-BE49-F238E27FC236}">
                <a16:creationId xmlns:a16="http://schemas.microsoft.com/office/drawing/2014/main" id="{6491DDCA-7BAA-4D90-A7AE-E641D1F8B2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333" y1="16889" x2="66667" y2="21778"/>
                        <a14:foregroundMark x1="66667" y1="21778" x2="83556" y2="47111"/>
                        <a14:foregroundMark x1="83556" y1="47111" x2="74667" y2="73333"/>
                        <a14:foregroundMark x1="74667" y1="73333" x2="45778" y2="83111"/>
                        <a14:foregroundMark x1="45778" y1="83111" x2="24444" y2="70667"/>
                        <a14:foregroundMark x1="24444" y1="70667" x2="16000" y2="42667"/>
                        <a14:foregroundMark x1="16000" y1="42667" x2="31111" y2="24000"/>
                        <a14:foregroundMark x1="77778" y1="35556" x2="80889"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0432690" y="-299056"/>
            <a:ext cx="1916767" cy="1916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04897FC-1951-4506-9095-8C0B913317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3833" y1="78212" x2="16500" y2="78771"/>
                        <a14:foregroundMark x1="15167" y1="60335" x2="17500" y2="61732"/>
                      </a14:backgroundRemoval>
                    </a14:imgEffect>
                  </a14:imgLayer>
                </a14:imgProps>
              </a:ext>
            </a:extLst>
          </a:blip>
          <a:stretch>
            <a:fillRect/>
          </a:stretch>
        </p:blipFill>
        <p:spPr>
          <a:xfrm rot="20657660">
            <a:off x="677936" y="-288296"/>
            <a:ext cx="2424136" cy="1446401"/>
          </a:xfrm>
          <a:prstGeom prst="rect">
            <a:avLst/>
          </a:prstGeom>
        </p:spPr>
      </p:pic>
      <p:sp>
        <p:nvSpPr>
          <p:cNvPr id="23" name="TextBox 22">
            <a:extLst>
              <a:ext uri="{FF2B5EF4-FFF2-40B4-BE49-F238E27FC236}">
                <a16:creationId xmlns:a16="http://schemas.microsoft.com/office/drawing/2014/main" id="{81B84EE2-9B95-4683-82E8-374C72F075E3}"/>
              </a:ext>
            </a:extLst>
          </p:cNvPr>
          <p:cNvSpPr txBox="1">
            <a:spLocks noChangeArrowheads="1"/>
          </p:cNvSpPr>
          <p:nvPr/>
        </p:nvSpPr>
        <p:spPr bwMode="auto">
          <a:xfrm>
            <a:off x="527422" y="1518866"/>
            <a:ext cx="56858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Sử dụng yếu tố của truyện ngụ ngôn.</a:t>
            </a:r>
          </a:p>
          <a:p>
            <a:pPr algn="just"/>
            <a:r>
              <a:rPr lang="en-US" sz="4000">
                <a:latin typeface="Times New Roman" pitchFamily="18" charset="0"/>
                <a:cs typeface="Times New Roman" pitchFamily="18" charset="0"/>
              </a:rPr>
              <a:t>- Kết cấu ngắn gọn, dễ hiểu, ý nghĩa sâu sắc.</a:t>
            </a:r>
          </a:p>
        </p:txBody>
      </p:sp>
      <p:sp>
        <p:nvSpPr>
          <p:cNvPr id="24" name="TextBox 23">
            <a:extLst>
              <a:ext uri="{FF2B5EF4-FFF2-40B4-BE49-F238E27FC236}">
                <a16:creationId xmlns:a16="http://schemas.microsoft.com/office/drawing/2014/main" id="{F6747E05-8118-42BE-A20F-C23AEB714B98}"/>
              </a:ext>
            </a:extLst>
          </p:cNvPr>
          <p:cNvSpPr txBox="1">
            <a:spLocks noChangeArrowheads="1"/>
          </p:cNvSpPr>
          <p:nvPr/>
        </p:nvSpPr>
        <p:spPr bwMode="auto">
          <a:xfrm>
            <a:off x="6889146" y="1765087"/>
            <a:ext cx="482388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Mượn câu chuyện về người thợ mộc để ám chỉ những người thiếu chủ kiến khi làm việc và không suy xét kĩ khi nghe người khác góp ý.</a:t>
            </a:r>
          </a:p>
        </p:txBody>
      </p:sp>
      <p:sp>
        <p:nvSpPr>
          <p:cNvPr id="16" name="Rounded Rectangle 15"/>
          <p:cNvSpPr/>
          <p:nvPr/>
        </p:nvSpPr>
        <p:spPr>
          <a:xfrm>
            <a:off x="1262097" y="920379"/>
            <a:ext cx="3980979" cy="5984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1. </a:t>
            </a:r>
            <a:r>
              <a:rPr lang="en-US" sz="4000" b="1">
                <a:solidFill>
                  <a:srgbClr val="FF0000"/>
                </a:solidFill>
                <a:latin typeface="Times New Roman" pitchFamily="18" charset="0"/>
                <a:cs typeface="Times New Roman" pitchFamily="18" charset="0"/>
              </a:rPr>
              <a:t>Nghệ thuật:</a:t>
            </a:r>
            <a:endParaRPr lang="en-US" sz="4000" b="1" dirty="0">
              <a:solidFill>
                <a:srgbClr val="FF0000"/>
              </a:solidFill>
              <a:latin typeface="Times New Roman" pitchFamily="18" charset="0"/>
              <a:cs typeface="Times New Roman" pitchFamily="18" charset="0"/>
            </a:endParaRPr>
          </a:p>
        </p:txBody>
      </p:sp>
      <p:sp>
        <p:nvSpPr>
          <p:cNvPr id="17" name="Rounded Rectangle 16"/>
          <p:cNvSpPr/>
          <p:nvPr/>
        </p:nvSpPr>
        <p:spPr>
          <a:xfrm>
            <a:off x="6930396" y="695619"/>
            <a:ext cx="4292266" cy="7635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2. </a:t>
            </a:r>
            <a:r>
              <a:rPr lang="en-US" sz="4000" b="1">
                <a:solidFill>
                  <a:srgbClr val="FF0000"/>
                </a:solidFill>
                <a:latin typeface="Times New Roman" pitchFamily="18" charset="0"/>
                <a:cs typeface="Times New Roman" pitchFamily="18" charset="0"/>
              </a:rPr>
              <a:t>Nội dung:</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58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23" grpId="0"/>
      <p:bldP spid="24" grpId="0"/>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id="{595B7BBF-82BA-4F31-887A-9FACF3C26C21}"/>
              </a:ext>
            </a:extLst>
          </p:cNvPr>
          <p:cNvSpPr/>
          <p:nvPr/>
        </p:nvSpPr>
        <p:spPr>
          <a:xfrm>
            <a:off x="0" y="216735"/>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3837330" y="1499199"/>
            <a:ext cx="7476663" cy="4644173"/>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id="{83FF5DDB-6D40-4581-A449-964905A1B4B2}"/>
              </a:ext>
            </a:extLst>
          </p:cNvPr>
          <p:cNvSpPr txBox="1"/>
          <p:nvPr/>
        </p:nvSpPr>
        <p:spPr>
          <a:xfrm rot="21373374">
            <a:off x="3656413" y="389373"/>
            <a:ext cx="5274861" cy="1015663"/>
          </a:xfrm>
          <a:prstGeom prst="rect">
            <a:avLst/>
          </a:prstGeom>
          <a:solidFill>
            <a:schemeClr val="accent1">
              <a:lumMod val="20000"/>
              <a:lumOff val="80000"/>
            </a:schemeClr>
          </a:solidFill>
        </p:spPr>
        <p:txBody>
          <a:bodyPr wrap="square" lIns="91438" tIns="45719" rIns="91438" bIns="45719" rtlCol="0">
            <a:spAutoFit/>
          </a:bodyPr>
          <a:lstStyle/>
          <a:p>
            <a:pPr algn="ctr" defTabSz="914377">
              <a:defRPr/>
            </a:pPr>
            <a:r>
              <a:rPr kumimoji="1" lang="en-US" altLang="zh-CN" sz="6000" b="1" dirty="0">
                <a:solidFill>
                  <a:srgbClr val="FF00FF"/>
                </a:solidFill>
                <a:latin typeface="Times New Roman" panose="02020603050405020304" pitchFamily="18" charset="0"/>
                <a:ea typeface="等线" panose="02010600030101010101" pitchFamily="2" charset="-122"/>
                <a:cs typeface="Times New Roman" panose="02020603050405020304" pitchFamily="18" charset="0"/>
              </a:rPr>
              <a:t>LUYỆN TẬP</a:t>
            </a: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714869"/>
            <a:ext cx="4010203" cy="586373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1">
            <a:extLst>
              <a:ext uri="{FF2B5EF4-FFF2-40B4-BE49-F238E27FC236}">
                <a16:creationId xmlns:a16="http://schemas.microsoft.com/office/drawing/2014/main" id="{83FF5DDB-6D40-4581-A449-964905A1B4B2}"/>
              </a:ext>
            </a:extLst>
          </p:cNvPr>
          <p:cNvSpPr txBox="1"/>
          <p:nvPr/>
        </p:nvSpPr>
        <p:spPr>
          <a:xfrm rot="21373374">
            <a:off x="4388851" y="2245822"/>
            <a:ext cx="6289449" cy="2769987"/>
          </a:xfrm>
          <a:prstGeom prst="rect">
            <a:avLst/>
          </a:prstGeom>
          <a:solidFill>
            <a:schemeClr val="accent4">
              <a:lumMod val="20000"/>
              <a:lumOff val="80000"/>
            </a:schemeClr>
          </a:solidFill>
        </p:spPr>
        <p:txBody>
          <a:bodyPr wrap="square" lIns="91438" tIns="45719" rIns="91438" bIns="45719" rtlCol="0">
            <a:spAutoFit/>
          </a:bodyPr>
          <a:lstStyle/>
          <a:p>
            <a:pPr algn="just" defTabSz="914377">
              <a:defRPr/>
            </a:pPr>
            <a:r>
              <a:rPr kumimoji="1" lang="en-US" altLang="zh-CN" sz="2800" b="1">
                <a:latin typeface="Times New Roman" panose="02020603050405020304" pitchFamily="18" charset="0"/>
                <a:ea typeface="等线" panose="02010600030101010101" pitchFamily="2" charset="-122"/>
                <a:cs typeface="Times New Roman" panose="02020603050405020304" pitchFamily="18" charset="0"/>
              </a:rPr>
              <a:t>    </a:t>
            </a:r>
            <a:r>
              <a:rPr kumimoji="1" lang="en-US" altLang="zh-CN" sz="2900" b="1">
                <a:latin typeface="Times New Roman" panose="02020603050405020304" pitchFamily="18" charset="0"/>
                <a:ea typeface="等线" panose="02010600030101010101" pitchFamily="2" charset="-122"/>
                <a:cs typeface="Times New Roman" panose="02020603050405020304" pitchFamily="18" charset="0"/>
              </a:rPr>
              <a:t>Phần luyện tập gồm 8 câu hỏi dưới hình thức trắc nghiệm. Các bạn hoạt động theo nhóm bài, sau 10s suy nghĩ các bạn giơ bảng đáp án. Nhóm nào trả lời được nhiều câu hỏi, nhóm đó là đội chiến thắng.</a:t>
            </a:r>
            <a:endParaRPr kumimoji="1" lang="en-US" altLang="zh-CN" sz="2900" b="1"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88474046"/>
      </p:ext>
    </p:extLst>
  </p:cSld>
  <p:clrMapOvr>
    <a:masterClrMapping/>
  </p:clrMapOvr>
  <p:transition spd="slow" advClick="0">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777521"/>
            <a:ext cx="828589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1</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thuộc thể loại truyện dân gian nào?</a:t>
            </a:r>
            <a:endParaRPr lang="en-US" sz="3600" b="1">
              <a:solidFill>
                <a:srgbClr val="FF0000"/>
              </a:solidFill>
              <a:latin typeface="Times New Roman" panose="02020603050405020304" pitchFamily="18" charset="0"/>
              <a:ea typeface="字魂36号-正文宋楷"/>
              <a:cs typeface="Times New Roman" panose="02020603050405020304" pitchFamily="18" charset="0"/>
            </a:endParaRPr>
          </a:p>
          <a:p>
            <a:pPr marL="514350" lvl="0" indent="-514350">
              <a:lnSpc>
                <a:spcPct val="150000"/>
              </a:lnSpc>
              <a:buAutoNum type="alphaUcPeriod"/>
            </a:pPr>
            <a:r>
              <a:rPr lang="en-US" sz="2800" b="1">
                <a:latin typeface="Times New Roman" panose="02020603050405020304" pitchFamily="18" charset="0"/>
                <a:cs typeface="Times New Roman" panose="02020603050405020304" pitchFamily="18" charset="0"/>
              </a:rPr>
              <a:t>Truyền thuyết</a:t>
            </a:r>
          </a:p>
          <a:p>
            <a:pPr lvl="0">
              <a:lnSpc>
                <a:spcPct val="150000"/>
              </a:lnSpc>
            </a:pPr>
            <a:r>
              <a:rPr lang="en-US" sz="2800" b="1">
                <a:latin typeface="Times New Roman" panose="02020603050405020304" pitchFamily="18" charset="0"/>
                <a:cs typeface="Times New Roman" panose="02020603050405020304" pitchFamily="18" charset="0"/>
              </a:rPr>
              <a:t>B. Thần thoại</a:t>
            </a:r>
          </a:p>
          <a:p>
            <a:pPr lvl="0">
              <a:lnSpc>
                <a:spcPct val="150000"/>
              </a:lnSpc>
            </a:pPr>
            <a:r>
              <a:rPr lang="en-US" sz="2800" b="1">
                <a:latin typeface="Times New Roman" panose="02020603050405020304" pitchFamily="18" charset="0"/>
                <a:cs typeface="Times New Roman" panose="02020603050405020304" pitchFamily="18" charset="0"/>
              </a:rPr>
              <a:t>C. Cổ tích</a:t>
            </a:r>
          </a:p>
          <a:p>
            <a:pPr>
              <a:lnSpc>
                <a:spcPct val="150000"/>
              </a:lnSpc>
            </a:pPr>
            <a:r>
              <a:rPr lang="en-US" sz="2800" b="1">
                <a:latin typeface="Times New Roman" panose="02020603050405020304" pitchFamily="18" charset="0"/>
                <a:cs typeface="Times New Roman" panose="02020603050405020304" pitchFamily="18" charset="0"/>
              </a:rPr>
              <a:t>D. Ngụ ngôn</a:t>
            </a:r>
            <a:r>
              <a:rPr lang="vi-VN" sz="2800" b="1">
                <a:solidFill>
                  <a:prstClr val="white"/>
                </a:solidFill>
                <a:latin typeface="Times New Roman" panose="02020603050405020304" pitchFamily="18" charset="0"/>
                <a:cs typeface="Times New Roman" panose="02020603050405020304" pitchFamily="18" charset="0"/>
              </a:rPr>
              <a:t>.</a:t>
            </a:r>
            <a:endParaRPr lang="en-US" sz="2800" b="1">
              <a:solidFill>
                <a:prstClr val="white"/>
              </a:solidFill>
              <a:latin typeface="Times New Roman" panose="02020603050405020304" pitchFamily="18" charset="0"/>
              <a:cs typeface="Times New Roman" panose="02020603050405020304" pitchFamily="18" charset="0"/>
            </a:endParaRPr>
          </a:p>
          <a:p>
            <a:endParaRPr lang="vi-VN" sz="2800">
              <a:latin typeface="Times New Roman" pitchFamily="18" charset="0"/>
              <a:cs typeface="Times New Roman" pitchFamily="18" charset="0"/>
            </a:endParaRPr>
          </a:p>
        </p:txBody>
      </p:sp>
      <p:sp>
        <p:nvSpPr>
          <p:cNvPr id="22" name="Donut 21"/>
          <p:cNvSpPr/>
          <p:nvPr/>
        </p:nvSpPr>
        <p:spPr>
          <a:xfrm>
            <a:off x="2757132" y="3849403"/>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33828352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024537"/>
            <a:ext cx="8285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2</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 </a:t>
            </a:r>
            <a:r>
              <a:rPr lang="en-US" sz="3600" b="1">
                <a:solidFill>
                  <a:srgbClr val="FF0000"/>
                </a:solidFill>
                <a:latin typeface="Times New Roman" pitchFamily="18" charset="0"/>
                <a:cs typeface="Times New Roman" pitchFamily="18" charset="0"/>
              </a:rPr>
              <a:t>thuộc thể loại truyện dân gian nào?</a:t>
            </a:r>
            <a:endParaRPr lang="en-US" sz="3600" b="1">
              <a:solidFill>
                <a:srgbClr val="FF0000"/>
              </a:solidFill>
              <a:latin typeface="Times New Roman" panose="02020603050405020304" pitchFamily="18" charset="0"/>
              <a:ea typeface="字魂36号-正文宋楷"/>
              <a:cs typeface="Times New Roman" panose="02020603050405020304"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A. Kể chuyện</a:t>
            </a:r>
          </a:p>
          <a:p>
            <a:pPr lvl="0" algn="just">
              <a:lnSpc>
                <a:spcPct val="150000"/>
              </a:lnSpc>
            </a:pPr>
            <a:r>
              <a:rPr lang="en-US" sz="3600" b="1">
                <a:latin typeface="Times New Roman" panose="02020603050405020304" pitchFamily="18" charset="0"/>
                <a:cs typeface="Times New Roman" panose="02020603050405020304" pitchFamily="18" charset="0"/>
              </a:rPr>
              <a:t>B. Gửi gắm ý tưởng, bài học</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Truyền đạt kinh nghiệm</a:t>
            </a:r>
          </a:p>
          <a:p>
            <a:pPr lvl="0">
              <a:lnSpc>
                <a:spcPct val="150000"/>
              </a:lnSpc>
            </a:pPr>
            <a:r>
              <a:rPr lang="en-US" sz="3600" b="1">
                <a:latin typeface="Times New Roman" panose="02020603050405020304" pitchFamily="18" charset="0"/>
                <a:cs typeface="Times New Roman" panose="02020603050405020304" pitchFamily="18" charset="0"/>
              </a:rPr>
              <a:t>D. Thể hiện cảm xúc</a:t>
            </a:r>
          </a:p>
        </p:txBody>
      </p:sp>
      <p:sp>
        <p:nvSpPr>
          <p:cNvPr id="22" name="Donut 21"/>
          <p:cNvSpPr/>
          <p:nvPr/>
        </p:nvSpPr>
        <p:spPr>
          <a:xfrm>
            <a:off x="2839194" y="3135028"/>
            <a:ext cx="748068" cy="714375"/>
          </a:xfrm>
          <a:prstGeom prst="donut">
            <a:avLst>
              <a:gd name="adj" fmla="val 10357"/>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3300"/>
              </a:solidFill>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674145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2"/>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3</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a:t>
            </a:r>
            <a:r>
              <a:rPr lang="en-US" sz="3600" b="1" i="1">
                <a:latin typeface="Times New Roman" pitchFamily="18" charset="0"/>
                <a:cs typeface="Times New Roman" pitchFamily="18" charset="0"/>
              </a:rPr>
              <a:t>“Đẽo cày giữa đường” </a:t>
            </a:r>
            <a:r>
              <a:rPr lang="en-US" sz="3600" b="1">
                <a:solidFill>
                  <a:srgbClr val="FF0000"/>
                </a:solidFill>
                <a:latin typeface="Times New Roman" pitchFamily="18" charset="0"/>
                <a:cs typeface="Times New Roman" pitchFamily="18" charset="0"/>
              </a:rPr>
              <a:t>kể theo ngôi thứ mấy?</a:t>
            </a:r>
          </a:p>
          <a:p>
            <a:pPr lvl="0" algn="just">
              <a:lnSpc>
                <a:spcPct val="150000"/>
              </a:lnSpc>
            </a:pPr>
            <a:r>
              <a:rPr lang="en-US" sz="3600" b="1">
                <a:latin typeface="Times New Roman" panose="02020603050405020304" pitchFamily="18" charset="0"/>
                <a:cs typeface="Times New Roman" panose="02020603050405020304" pitchFamily="18" charset="0"/>
              </a:rPr>
              <a:t>A. Ngôi thứ ba</a:t>
            </a:r>
          </a:p>
          <a:p>
            <a:pPr lvl="0" algn="just">
              <a:lnSpc>
                <a:spcPct val="150000"/>
              </a:lnSpc>
            </a:pPr>
            <a:r>
              <a:rPr lang="en-US" sz="3600" b="1">
                <a:latin typeface="Times New Roman" panose="02020603050405020304" pitchFamily="18" charset="0"/>
                <a:cs typeface="Times New Roman" panose="02020603050405020304" pitchFamily="18" charset="0"/>
              </a:rPr>
              <a:t>B. Ngôi thứ hai</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Ngôi thứ nhất</a:t>
            </a:r>
          </a:p>
          <a:p>
            <a:pPr lvl="0">
              <a:lnSpc>
                <a:spcPct val="150000"/>
              </a:lnSpc>
            </a:pPr>
            <a:r>
              <a:rPr lang="en-US" sz="3600" b="1">
                <a:latin typeface="Times New Roman" panose="02020603050405020304" pitchFamily="18" charset="0"/>
                <a:cs typeface="Times New Roman" panose="02020603050405020304" pitchFamily="18" charset="0"/>
              </a:rPr>
              <a:t>D. Không có ngôi kể</a:t>
            </a:r>
          </a:p>
        </p:txBody>
      </p:sp>
      <p:sp>
        <p:nvSpPr>
          <p:cNvPr id="22" name="Donut 21"/>
          <p:cNvSpPr/>
          <p:nvPr/>
        </p:nvSpPr>
        <p:spPr>
          <a:xfrm>
            <a:off x="2839194" y="2290967"/>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20125331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1024538"/>
            <a:ext cx="828589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defTabSz="914377">
              <a:defRPr/>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4</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Phương thức biểu đạt chính của truyện “</a:t>
            </a:r>
            <a:r>
              <a:rPr lang="en-US" sz="3600" b="1" i="1">
                <a:latin typeface="Times New Roman" pitchFamily="18" charset="0"/>
                <a:cs typeface="Times New Roman" pitchFamily="18" charset="0"/>
              </a:rPr>
              <a:t>Đẽo cày giữa đường</a:t>
            </a:r>
            <a:r>
              <a:rPr lang="en-US" sz="3600" b="1">
                <a:solidFill>
                  <a:srgbClr val="FF0000"/>
                </a:solidFill>
                <a:latin typeface="Times New Roman" pitchFamily="18" charset="0"/>
                <a:cs typeface="Times New Roman" pitchFamily="18" charset="0"/>
              </a:rPr>
              <a:t>” là gì?</a:t>
            </a:r>
          </a:p>
          <a:p>
            <a:pPr lvl="0" algn="just">
              <a:lnSpc>
                <a:spcPct val="150000"/>
              </a:lnSpc>
            </a:pPr>
            <a:r>
              <a:rPr lang="en-US" sz="3600" b="1">
                <a:latin typeface="Times New Roman" panose="02020603050405020304" pitchFamily="18" charset="0"/>
                <a:cs typeface="Times New Roman" panose="02020603050405020304" pitchFamily="18" charset="0"/>
              </a:rPr>
              <a:t>A. Biểu cảm</a:t>
            </a:r>
          </a:p>
          <a:p>
            <a:pPr lvl="0" algn="just">
              <a:lnSpc>
                <a:spcPct val="150000"/>
              </a:lnSpc>
            </a:pPr>
            <a:r>
              <a:rPr lang="en-US" sz="3600" b="1">
                <a:latin typeface="Times New Roman" panose="02020603050405020304" pitchFamily="18" charset="0"/>
                <a:cs typeface="Times New Roman" panose="02020603050405020304" pitchFamily="18" charset="0"/>
              </a:rPr>
              <a:t>B. Nghị luận</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Tự sự</a:t>
            </a:r>
          </a:p>
          <a:p>
            <a:pPr lvl="0">
              <a:lnSpc>
                <a:spcPct val="150000"/>
              </a:lnSpc>
            </a:pPr>
            <a:r>
              <a:rPr lang="en-US" sz="3600" b="1">
                <a:latin typeface="Times New Roman" panose="02020603050405020304" pitchFamily="18" charset="0"/>
                <a:cs typeface="Times New Roman" panose="02020603050405020304" pitchFamily="18" charset="0"/>
              </a:rPr>
              <a:t>D. Thuyết minh</a:t>
            </a:r>
          </a:p>
        </p:txBody>
      </p:sp>
      <p:sp>
        <p:nvSpPr>
          <p:cNvPr id="22" name="Donut 21"/>
          <p:cNvSpPr/>
          <p:nvPr/>
        </p:nvSpPr>
        <p:spPr>
          <a:xfrm>
            <a:off x="2850917" y="3955645"/>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26178608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3004405" y="962983"/>
            <a:ext cx="828589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5</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Có mấy người đã góp ý kiến cho người thợ mộc?</a:t>
            </a:r>
          </a:p>
          <a:p>
            <a:pPr lvl="0" algn="just">
              <a:lnSpc>
                <a:spcPct val="150000"/>
              </a:lnSpc>
            </a:pPr>
            <a:r>
              <a:rPr lang="en-US" sz="3600" b="1">
                <a:latin typeface="Times New Roman" panose="02020603050405020304" pitchFamily="18" charset="0"/>
                <a:cs typeface="Times New Roman" panose="02020603050405020304" pitchFamily="18" charset="0"/>
              </a:rPr>
              <a:t>A. 3</a:t>
            </a:r>
          </a:p>
          <a:p>
            <a:pPr lvl="0" algn="just">
              <a:lnSpc>
                <a:spcPct val="150000"/>
              </a:lnSpc>
            </a:pPr>
            <a:r>
              <a:rPr lang="en-US" sz="3600" b="1">
                <a:latin typeface="Times New Roman" panose="02020603050405020304" pitchFamily="18" charset="0"/>
                <a:cs typeface="Times New Roman" panose="02020603050405020304" pitchFamily="18" charset="0"/>
              </a:rPr>
              <a:t>B. 4</a:t>
            </a:r>
            <a:endParaRPr lang="en-US" sz="3600">
              <a:latin typeface="Times New Roman" pitchFamily="18" charset="0"/>
              <a:cs typeface="Times New Roman" pitchFamily="18" charset="0"/>
            </a:endParaRPr>
          </a:p>
          <a:p>
            <a:pPr lvl="0" algn="just">
              <a:lnSpc>
                <a:spcPct val="150000"/>
              </a:lnSpc>
            </a:pPr>
            <a:r>
              <a:rPr lang="en-US" sz="3600" b="1">
                <a:latin typeface="Times New Roman" panose="02020603050405020304" pitchFamily="18" charset="0"/>
                <a:cs typeface="Times New Roman" panose="02020603050405020304" pitchFamily="18" charset="0"/>
              </a:rPr>
              <a:t>C. 5</a:t>
            </a:r>
          </a:p>
          <a:p>
            <a:pPr lvl="0">
              <a:lnSpc>
                <a:spcPct val="150000"/>
              </a:lnSpc>
            </a:pPr>
            <a:r>
              <a:rPr lang="en-US" sz="3600" b="1">
                <a:latin typeface="Times New Roman" panose="02020603050405020304" pitchFamily="18" charset="0"/>
                <a:cs typeface="Times New Roman" panose="02020603050405020304" pitchFamily="18" charset="0"/>
              </a:rPr>
              <a:t>D. 6</a:t>
            </a:r>
          </a:p>
        </p:txBody>
      </p:sp>
      <p:sp>
        <p:nvSpPr>
          <p:cNvPr id="22" name="Donut 21"/>
          <p:cNvSpPr/>
          <p:nvPr/>
        </p:nvSpPr>
        <p:spPr>
          <a:xfrm>
            <a:off x="2850917" y="2314414"/>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460207"/>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01839454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719772"/>
            <a:ext cx="1025867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6</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Anh thợ mộc trong truyện là người như thế nào?</a:t>
            </a:r>
          </a:p>
          <a:p>
            <a:pPr lvl="0" algn="just">
              <a:lnSpc>
                <a:spcPct val="150000"/>
              </a:lnSpc>
            </a:pPr>
            <a:r>
              <a:rPr lang="en-US" sz="3600" b="1">
                <a:latin typeface="Times New Roman" panose="02020603050405020304" pitchFamily="18" charset="0"/>
                <a:cs typeface="Times New Roman" panose="02020603050405020304" pitchFamily="18" charset="0"/>
              </a:rPr>
              <a:t>A. Có tính quyết đoán và rất kiên định.</a:t>
            </a:r>
          </a:p>
          <a:p>
            <a:pPr algn="just"/>
            <a:r>
              <a:rPr lang="en-US" sz="3600" b="1">
                <a:latin typeface="Times New Roman" panose="02020603050405020304" pitchFamily="18" charset="0"/>
                <a:cs typeface="Times New Roman" panose="02020603050405020304" pitchFamily="18" charset="0"/>
              </a:rPr>
              <a:t>B. Thiếu tính quyết đoán, làm việc mà không có lập trường</a:t>
            </a:r>
            <a:endParaRPr lang="en-US" sz="3600">
              <a:latin typeface="Times New Roman" pitchFamily="18" charset="0"/>
              <a:cs typeface="Times New Roman" pitchFamily="18" charset="0"/>
            </a:endParaRPr>
          </a:p>
          <a:p>
            <a:pPr lvl="0" algn="just"/>
            <a:r>
              <a:rPr lang="en-US" sz="3600" b="1">
                <a:latin typeface="Times New Roman" panose="02020603050405020304" pitchFamily="18" charset="0"/>
                <a:cs typeface="Times New Roman" panose="02020603050405020304" pitchFamily="18" charset="0"/>
              </a:rPr>
              <a:t>C. Biết lắng nghe ý kiến của người khác, chấp nhận sửa chữa bản thân</a:t>
            </a:r>
          </a:p>
          <a:p>
            <a:pPr>
              <a:lnSpc>
                <a:spcPct val="150000"/>
              </a:lnSpc>
            </a:pPr>
            <a:r>
              <a:rPr lang="en-US" sz="3600" b="1">
                <a:latin typeface="Times New Roman" panose="02020603050405020304" pitchFamily="18" charset="0"/>
                <a:cs typeface="Times New Roman" panose="02020603050405020304" pitchFamily="18" charset="0"/>
              </a:rPr>
              <a:t>D. Biết tiếp thu những cái hay, cái đẹp và cái đúng.</a:t>
            </a:r>
          </a:p>
          <a:p>
            <a:pPr lvl="0">
              <a:lnSpc>
                <a:spcPct val="150000"/>
              </a:lnSpc>
            </a:pPr>
            <a:endParaRPr lang="en-US" sz="3600" b="1">
              <a:latin typeface="Times New Roman" panose="02020603050405020304" pitchFamily="18" charset="0"/>
              <a:cs typeface="Times New Roman" panose="02020603050405020304" pitchFamily="18" charset="0"/>
            </a:endParaRPr>
          </a:p>
        </p:txBody>
      </p:sp>
      <p:sp>
        <p:nvSpPr>
          <p:cNvPr id="22" name="Donut 21"/>
          <p:cNvSpPr/>
          <p:nvPr/>
        </p:nvSpPr>
        <p:spPr>
          <a:xfrm>
            <a:off x="1038134" y="2641400"/>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9598049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16967"/>
            <a:ext cx="10258670"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7</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Bài học rút ra từ truyện </a:t>
            </a:r>
            <a:r>
              <a:rPr lang="en-US" sz="3600">
                <a:solidFill>
                  <a:srgbClr val="FF0000"/>
                </a:solidFill>
                <a:latin typeface="Times New Roman" pitchFamily="18" charset="0"/>
                <a:cs typeface="Times New Roman" pitchFamily="18" charset="0"/>
              </a:rPr>
              <a:t>“</a:t>
            </a:r>
            <a:r>
              <a:rPr lang="en-US" sz="3600" b="1" i="1">
                <a:latin typeface="Times New Roman" pitchFamily="18" charset="0"/>
                <a:cs typeface="Times New Roman" pitchFamily="18" charset="0"/>
              </a:rPr>
              <a:t>Đẽo cày giữa đường</a:t>
            </a:r>
            <a:r>
              <a:rPr lang="en-US" sz="360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là gì?</a:t>
            </a:r>
          </a:p>
          <a:p>
            <a:pPr marL="742950" lvl="0" indent="-742950" algn="just">
              <a:lnSpc>
                <a:spcPct val="115000"/>
              </a:lnSpc>
              <a:buAutoNum type="alphaUcPeriod"/>
            </a:pPr>
            <a:r>
              <a:rPr lang="en-US" sz="3600" b="1">
                <a:latin typeface="Times New Roman" panose="02020603050405020304" pitchFamily="18" charset="0"/>
                <a:cs typeface="Times New Roman" panose="02020603050405020304" pitchFamily="18" charset="0"/>
              </a:rPr>
              <a:t>Không cần đẽo cày. </a:t>
            </a:r>
          </a:p>
          <a:p>
            <a:pPr lvl="0" algn="just">
              <a:lnSpc>
                <a:spcPct val="115000"/>
              </a:lnSpc>
            </a:pPr>
            <a:r>
              <a:rPr lang="en-US" sz="3600" b="1">
                <a:latin typeface="Times New Roman" panose="02020603050405020304" pitchFamily="18" charset="0"/>
                <a:cs typeface="Times New Roman" panose="02020603050405020304" pitchFamily="18" charset="0"/>
              </a:rPr>
              <a:t>B. Cần nghĩ tới hậu quả khi làm một việc gì đó.</a:t>
            </a:r>
          </a:p>
          <a:p>
            <a:pPr algn="just">
              <a:lnSpc>
                <a:spcPct val="115000"/>
              </a:lnSpc>
            </a:pPr>
            <a:r>
              <a:rPr lang="en-US" sz="3600" b="1">
                <a:latin typeface="Times New Roman" panose="02020603050405020304" pitchFamily="18" charset="0"/>
                <a:cs typeface="Times New Roman" panose="02020603050405020304" pitchFamily="18" charset="0"/>
              </a:rPr>
              <a:t>C. Cần có suy nghĩ và tự chủ trong cuộc sống.</a:t>
            </a:r>
            <a:endParaRPr lang="en-US" sz="3600">
              <a:latin typeface="Times New Roman" pitchFamily="18" charset="0"/>
              <a:cs typeface="Times New Roman" pitchFamily="18" charset="0"/>
            </a:endParaRPr>
          </a:p>
          <a:p>
            <a:pPr lvl="0" algn="just">
              <a:lnSpc>
                <a:spcPct val="115000"/>
              </a:lnSpc>
            </a:pPr>
            <a:r>
              <a:rPr lang="en-US" sz="3600" b="1">
                <a:latin typeface="Times New Roman" panose="02020603050405020304" pitchFamily="18" charset="0"/>
                <a:cs typeface="Times New Roman" panose="02020603050405020304" pitchFamily="18" charset="0"/>
              </a:rPr>
              <a:t>D. Cần nghe theo lời khuyên của tất cả mọi người.</a:t>
            </a:r>
          </a:p>
        </p:txBody>
      </p:sp>
      <p:sp>
        <p:nvSpPr>
          <p:cNvPr id="22" name="Donut 21"/>
          <p:cNvSpPr/>
          <p:nvPr/>
        </p:nvSpPr>
        <p:spPr>
          <a:xfrm>
            <a:off x="1060089" y="4317799"/>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3531389064"/>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lvl="0" algn="ctr">
                <a:defRPr/>
              </a:pPr>
              <a:r>
                <a:rPr lang="en-US" sz="2800" dirty="0">
                  <a:solidFill>
                    <a:prstClr val="white"/>
                  </a:solidFill>
                  <a:latin typeface="Times New Roman" panose="02020603050405020304" pitchFamily="18" charset="0"/>
                </a:rPr>
                <a:t>I.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giới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thiệu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bài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học</a:t>
              </a:r>
              <a:r>
                <a:rPr lang="en-US" sz="2800" dirty="0">
                  <a:solidFill>
                    <a:prstClr val="white"/>
                  </a:solidFill>
                  <a:latin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等线 Light" panose="020F0302020204030204"/>
                <a:ea typeface="+mn-ea"/>
                <a:cs typeface="+mn-cs"/>
              </a:endParaRPr>
            </a:p>
          </p:txBody>
        </p:sp>
      </p:grpSp>
      <p:pic>
        <p:nvPicPr>
          <p:cNvPr id="16" name="图片 3">
            <a:extLst>
              <a:ext uri="{FF2B5EF4-FFF2-40B4-BE49-F238E27FC236}">
                <a16:creationId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4173199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Oval 15"/>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10</a:t>
            </a:r>
            <a:endParaRPr lang="en-GB" sz="6000">
              <a:solidFill>
                <a:srgbClr val="FF0000"/>
              </a:solidFill>
              <a:latin typeface="Times New Roman" pitchFamily="18" charset="0"/>
              <a:cs typeface="Arial" charset="0"/>
            </a:endParaRPr>
          </a:p>
        </p:txBody>
      </p:sp>
      <p:sp>
        <p:nvSpPr>
          <p:cNvPr id="8208" name="Oval 16"/>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9</a:t>
            </a:r>
            <a:endParaRPr lang="en-GB" sz="6000">
              <a:solidFill>
                <a:srgbClr val="FF0000"/>
              </a:solidFill>
              <a:latin typeface="Times New Roman" pitchFamily="18" charset="0"/>
              <a:cs typeface="Arial" charset="0"/>
            </a:endParaRPr>
          </a:p>
        </p:txBody>
      </p:sp>
      <p:sp>
        <p:nvSpPr>
          <p:cNvPr id="8209" name="Oval 17"/>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8</a:t>
            </a:r>
            <a:endParaRPr lang="en-GB" sz="6000">
              <a:solidFill>
                <a:srgbClr val="FF0000"/>
              </a:solidFill>
              <a:latin typeface="Times New Roman" pitchFamily="18" charset="0"/>
              <a:cs typeface="Arial" charset="0"/>
            </a:endParaRPr>
          </a:p>
        </p:txBody>
      </p:sp>
      <p:sp>
        <p:nvSpPr>
          <p:cNvPr id="8210" name="Oval 18"/>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7</a:t>
            </a:r>
            <a:endParaRPr lang="en-GB" sz="6000">
              <a:solidFill>
                <a:srgbClr val="FF0000"/>
              </a:solidFill>
              <a:latin typeface="Times New Roman" pitchFamily="18" charset="0"/>
              <a:cs typeface="Arial" charset="0"/>
            </a:endParaRPr>
          </a:p>
        </p:txBody>
      </p:sp>
      <p:sp>
        <p:nvSpPr>
          <p:cNvPr id="8211" name="Oval 19"/>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6</a:t>
            </a:r>
            <a:endParaRPr lang="en-GB" sz="6000">
              <a:solidFill>
                <a:srgbClr val="FF0000"/>
              </a:solidFill>
              <a:latin typeface="Times New Roman" pitchFamily="18" charset="0"/>
              <a:cs typeface="Arial" charset="0"/>
            </a:endParaRPr>
          </a:p>
        </p:txBody>
      </p:sp>
      <p:sp>
        <p:nvSpPr>
          <p:cNvPr id="8212" name="Oval 20"/>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5</a:t>
            </a:r>
            <a:endParaRPr lang="en-GB" sz="6000">
              <a:solidFill>
                <a:srgbClr val="FF0000"/>
              </a:solidFill>
              <a:latin typeface="Times New Roman" pitchFamily="18" charset="0"/>
              <a:cs typeface="Arial" charset="0"/>
            </a:endParaRPr>
          </a:p>
        </p:txBody>
      </p:sp>
      <p:sp>
        <p:nvSpPr>
          <p:cNvPr id="8213" name="Oval 21"/>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4</a:t>
            </a:r>
            <a:endParaRPr lang="en-GB" sz="6000">
              <a:solidFill>
                <a:srgbClr val="FF0000"/>
              </a:solidFill>
              <a:latin typeface="Times New Roman" pitchFamily="18" charset="0"/>
              <a:cs typeface="Arial" charset="0"/>
            </a:endParaRPr>
          </a:p>
        </p:txBody>
      </p:sp>
      <p:sp>
        <p:nvSpPr>
          <p:cNvPr id="8214" name="Oval 22"/>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3</a:t>
            </a:r>
            <a:endParaRPr lang="en-GB" sz="6000">
              <a:solidFill>
                <a:srgbClr val="FF0000"/>
              </a:solidFill>
              <a:latin typeface="Times New Roman" pitchFamily="18" charset="0"/>
              <a:cs typeface="Arial" charset="0"/>
            </a:endParaRPr>
          </a:p>
        </p:txBody>
      </p:sp>
      <p:sp>
        <p:nvSpPr>
          <p:cNvPr id="8215" name="Oval 23"/>
          <p:cNvSpPr>
            <a:spLocks noChangeArrowheads="1"/>
          </p:cNvSpPr>
          <p:nvPr/>
        </p:nvSpPr>
        <p:spPr bwMode="auto">
          <a:xfrm>
            <a:off x="1524000" y="152400"/>
            <a:ext cx="1016000" cy="68580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2</a:t>
            </a:r>
            <a:endParaRPr lang="en-GB" sz="6000">
              <a:solidFill>
                <a:srgbClr val="FF0000"/>
              </a:solidFill>
              <a:latin typeface="Times New Roman" pitchFamily="18" charset="0"/>
              <a:cs typeface="Arial" charset="0"/>
            </a:endParaRPr>
          </a:p>
        </p:txBody>
      </p:sp>
      <p:sp>
        <p:nvSpPr>
          <p:cNvPr id="8216" name="Oval 24"/>
          <p:cNvSpPr>
            <a:spLocks noChangeArrowheads="1"/>
          </p:cNvSpPr>
          <p:nvPr/>
        </p:nvSpPr>
        <p:spPr bwMode="auto">
          <a:xfrm>
            <a:off x="1524000" y="152400"/>
            <a:ext cx="1016000" cy="666750"/>
          </a:xfrm>
          <a:prstGeom prst="ellipse">
            <a:avLst/>
          </a:prstGeom>
          <a:solidFill>
            <a:srgbClr val="99FF66"/>
          </a:solidFill>
          <a:ln w="9525">
            <a:solidFill>
              <a:schemeClr val="tx1"/>
            </a:solidFill>
            <a:round/>
            <a:headEnd/>
            <a:tailEnd/>
          </a:ln>
        </p:spPr>
        <p:txBody>
          <a:bodyPr wrap="none" anchor="ctr"/>
          <a:lstStyle/>
          <a:p>
            <a:pPr algn="ctr"/>
            <a:r>
              <a:rPr lang="en-US" sz="6000">
                <a:solidFill>
                  <a:srgbClr val="FF0000"/>
                </a:solidFill>
                <a:latin typeface="Times New Roman" pitchFamily="18" charset="0"/>
                <a:cs typeface="Arial" charset="0"/>
              </a:rPr>
              <a:t>1</a:t>
            </a:r>
            <a:endParaRPr lang="en-GB" sz="6000">
              <a:solidFill>
                <a:srgbClr val="FF0000"/>
              </a:solidFill>
              <a:latin typeface="Times New Roman" pitchFamily="18" charset="0"/>
              <a:cs typeface="Arial" charset="0"/>
            </a:endParaRPr>
          </a:p>
        </p:txBody>
      </p:sp>
      <p:sp>
        <p:nvSpPr>
          <p:cNvPr id="8217" name="Oval 25"/>
          <p:cNvSpPr>
            <a:spLocks noChangeArrowheads="1"/>
          </p:cNvSpPr>
          <p:nvPr/>
        </p:nvSpPr>
        <p:spPr bwMode="auto">
          <a:xfrm>
            <a:off x="2540000" y="0"/>
            <a:ext cx="1930400" cy="990600"/>
          </a:xfrm>
          <a:prstGeom prst="ellipse">
            <a:avLst/>
          </a:prstGeom>
          <a:solidFill>
            <a:srgbClr val="CCFFFF"/>
          </a:solidFill>
          <a:ln w="9525">
            <a:solidFill>
              <a:schemeClr val="bg2"/>
            </a:solidFill>
            <a:round/>
            <a:headEnd/>
            <a:tailEnd/>
          </a:ln>
        </p:spPr>
        <p:txBody>
          <a:bodyPr wrap="none" anchor="ctr"/>
          <a:lstStyle/>
          <a:p>
            <a:pPr algn="ctr"/>
            <a:r>
              <a:rPr lang="en-GB" sz="2800" b="1">
                <a:solidFill>
                  <a:srgbClr val="FF0000"/>
                </a:solidFill>
                <a:cs typeface="Arial" charset="0"/>
              </a:rPr>
              <a:t>Hết giờ</a:t>
            </a:r>
          </a:p>
        </p:txBody>
      </p:sp>
      <p:grpSp>
        <p:nvGrpSpPr>
          <p:cNvPr id="2" name="Group 26"/>
          <p:cNvGrpSpPr>
            <a:grpSpLocks/>
          </p:cNvGrpSpPr>
          <p:nvPr/>
        </p:nvGrpSpPr>
        <p:grpSpPr bwMode="auto">
          <a:xfrm>
            <a:off x="203200" y="152400"/>
            <a:ext cx="1219200" cy="762000"/>
            <a:chOff x="1110" y="2656"/>
            <a:chExt cx="1549" cy="1351"/>
          </a:xfrm>
        </p:grpSpPr>
        <p:sp>
          <p:nvSpPr>
            <p:cNvPr id="60435" name="AutoShape 27"/>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solidFill>
                  <a:srgbClr val="000000"/>
                </a:solidFill>
                <a:cs typeface="Arial" charset="0"/>
              </a:endParaRPr>
            </a:p>
          </p:txBody>
        </p:sp>
        <p:sp>
          <p:nvSpPr>
            <p:cNvPr id="60436" name="AutoShape 28"/>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vi-VN">
                <a:solidFill>
                  <a:srgbClr val="000000"/>
                </a:solidFill>
                <a:cs typeface="Arial" charset="0"/>
              </a:endParaRPr>
            </a:p>
          </p:txBody>
        </p:sp>
        <p:sp>
          <p:nvSpPr>
            <p:cNvPr id="60437" name="AutoShape 29"/>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rgbClr val="EE1A38"/>
              </a:solidFill>
              <a:miter lim="800000"/>
              <a:headEnd/>
              <a:tailEnd/>
            </a:ln>
          </p:spPr>
          <p:txBody>
            <a:bodyPr wrap="none" anchor="ctr"/>
            <a:lstStyle/>
            <a:p>
              <a:pPr algn="ctr"/>
              <a:r>
                <a:rPr lang="en-US" sz="2000" b="1">
                  <a:solidFill>
                    <a:srgbClr val="F01C49"/>
                  </a:solidFill>
                  <a:latin typeface=".VnTime" pitchFamily="34" charset="0"/>
                  <a:cs typeface="Arial" charset="0"/>
                </a:rPr>
                <a:t>Time</a:t>
              </a:r>
            </a:p>
          </p:txBody>
        </p:sp>
      </p:grpSp>
      <p:sp>
        <p:nvSpPr>
          <p:cNvPr id="60430" name="Rectangle 1"/>
          <p:cNvSpPr>
            <a:spLocks noChangeArrowheads="1"/>
          </p:cNvSpPr>
          <p:nvPr/>
        </p:nvSpPr>
        <p:spPr bwMode="auto">
          <a:xfrm>
            <a:off x="1160585" y="1723124"/>
            <a:ext cx="10258670" cy="390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a:lnSpc>
                <a:spcPct val="115000"/>
              </a:lnSpc>
            </a:pPr>
            <a:r>
              <a:rPr lang="en-US" sz="3600" b="1">
                <a:solidFill>
                  <a:srgbClr val="FF0000"/>
                </a:solidFill>
                <a:latin typeface="Times New Roman" pitchFamily="18" charset="0"/>
                <a:cs typeface="Times New Roman" pitchFamily="18" charset="0"/>
              </a:rPr>
              <a:t>     </a:t>
            </a:r>
            <a:r>
              <a:rPr lang="nl-NL" sz="3600" b="1" u="sng">
                <a:solidFill>
                  <a:srgbClr val="0000FF"/>
                </a:solidFill>
                <a:latin typeface="Times New Roman" panose="02020603050405020304" pitchFamily="18" charset="0"/>
                <a:cs typeface="Times New Roman" panose="02020603050405020304" pitchFamily="18" charset="0"/>
              </a:rPr>
              <a:t>Câu 8</a:t>
            </a:r>
            <a:r>
              <a:rPr lang="nl-NL" sz="3600" b="1">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itchFamily="18" charset="0"/>
                <a:cs typeface="Times New Roman" pitchFamily="18" charset="0"/>
              </a:rPr>
              <a:t>Truyện nào dưới đây </a:t>
            </a:r>
            <a:r>
              <a:rPr lang="en-US" sz="3600" b="1" i="1">
                <a:latin typeface="Times New Roman" pitchFamily="18" charset="0"/>
                <a:cs typeface="Times New Roman" pitchFamily="18" charset="0"/>
              </a:rPr>
              <a:t>không phải</a:t>
            </a:r>
            <a:r>
              <a:rPr lang="en-US" sz="3600" b="1">
                <a:solidFill>
                  <a:srgbClr val="FF0000"/>
                </a:solidFill>
                <a:latin typeface="Times New Roman" pitchFamily="18" charset="0"/>
                <a:cs typeface="Times New Roman" pitchFamily="18" charset="0"/>
              </a:rPr>
              <a:t> là truyện ngụ ngôn?</a:t>
            </a:r>
          </a:p>
          <a:p>
            <a:r>
              <a:rPr lang="en-US" sz="3600" b="1">
                <a:latin typeface="Times New Roman" pitchFamily="18" charset="0"/>
                <a:cs typeface="Times New Roman" pitchFamily="18" charset="0"/>
              </a:rPr>
              <a:t>A. Thỏ và rùa</a:t>
            </a:r>
          </a:p>
          <a:p>
            <a:pPr algn="just">
              <a:lnSpc>
                <a:spcPct val="115000"/>
              </a:lnSpc>
            </a:pPr>
            <a:r>
              <a:rPr lang="en-US" sz="3600" b="1">
                <a:latin typeface="Times New Roman" pitchFamily="18" charset="0"/>
                <a:cs typeface="Times New Roman" pitchFamily="18" charset="0"/>
              </a:rPr>
              <a:t>B. Thầy bói xem voi</a:t>
            </a:r>
          </a:p>
          <a:p>
            <a:pPr algn="just">
              <a:lnSpc>
                <a:spcPct val="115000"/>
              </a:lnSpc>
            </a:pPr>
            <a:r>
              <a:rPr lang="en-US" sz="3600" b="1">
                <a:latin typeface="Times New Roman" pitchFamily="18" charset="0"/>
                <a:cs typeface="Times New Roman" pitchFamily="18" charset="0"/>
              </a:rPr>
              <a:t>C. Ếch ngồi đáy giếng </a:t>
            </a:r>
          </a:p>
          <a:p>
            <a:pPr algn="just">
              <a:lnSpc>
                <a:spcPct val="115000"/>
              </a:lnSpc>
            </a:pPr>
            <a:r>
              <a:rPr lang="en-US" sz="3600" b="1">
                <a:latin typeface="Times New Roman" pitchFamily="18" charset="0"/>
                <a:cs typeface="Times New Roman" pitchFamily="18" charset="0"/>
              </a:rPr>
              <a:t>D. Thạch Sanh</a:t>
            </a:r>
          </a:p>
        </p:txBody>
      </p:sp>
      <p:sp>
        <p:nvSpPr>
          <p:cNvPr id="22" name="Donut 21"/>
          <p:cNvSpPr/>
          <p:nvPr/>
        </p:nvSpPr>
        <p:spPr>
          <a:xfrm>
            <a:off x="1049857" y="4852741"/>
            <a:ext cx="748068" cy="714375"/>
          </a:xfrm>
          <a:prstGeom prst="donut">
            <a:avLst>
              <a:gd name="adj" fmla="val 10357"/>
            </a:avLst>
          </a:prstGeom>
          <a:solidFill>
            <a:srgbClr val="FF33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23" name="Group 22"/>
          <p:cNvGrpSpPr>
            <a:grpSpLocks/>
          </p:cNvGrpSpPr>
          <p:nvPr/>
        </p:nvGrpSpPr>
        <p:grpSpPr bwMode="auto">
          <a:xfrm>
            <a:off x="4946868" y="5553991"/>
            <a:ext cx="5803900" cy="1105688"/>
            <a:chOff x="68" y="2614"/>
            <a:chExt cx="3674" cy="486"/>
          </a:xfrm>
        </p:grpSpPr>
        <p:pic>
          <p:nvPicPr>
            <p:cNvPr id="24" name="Picture 21" descr="Hoacuoi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 y="2614"/>
              <a:ext cx="817"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2"/>
            <p:cNvSpPr txBox="1">
              <a:spLocks noChangeArrowheads="1"/>
            </p:cNvSpPr>
            <p:nvPr/>
          </p:nvSpPr>
          <p:spPr bwMode="auto">
            <a:xfrm>
              <a:off x="794" y="2870"/>
              <a:ext cx="2948"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cs typeface="Arial" charset="0"/>
                </a:rPr>
                <a:t>Hoan hô ! Đúng rồi !</a:t>
              </a:r>
            </a:p>
          </p:txBody>
        </p:sp>
      </p:grpSp>
    </p:spTree>
    <p:extLst>
      <p:ext uri="{BB962C8B-B14F-4D97-AF65-F5344CB8AC3E}">
        <p14:creationId xmlns:p14="http://schemas.microsoft.com/office/powerpoint/2010/main" val="44211972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par>
                          <p:cTn id="11" fill="hold">
                            <p:stCondLst>
                              <p:cond delay="1000"/>
                            </p:stCondLst>
                            <p:childTnLst>
                              <p:par>
                                <p:cTn id="12" presetID="32" presetClass="emph" presetSubtype="0" repeatCount="indefinite" fill="hold" nodeType="afterEffect">
                                  <p:stCondLst>
                                    <p:cond delay="0"/>
                                  </p:stCondLst>
                                  <p:childTnLst>
                                    <p:animClr clrSpc="rgb" dir="cw">
                                      <p:cBhvr override="childStyle">
                                        <p:cTn id="13" dur="100" fill="hold"/>
                                        <p:tgtEl>
                                          <p:spTgt spid="23"/>
                                        </p:tgtEl>
                                        <p:attrNameLst>
                                          <p:attrName>style.color</p:attrName>
                                        </p:attrNameLst>
                                      </p:cBhvr>
                                      <p:to>
                                        <a:schemeClr val="accent2"/>
                                      </p:to>
                                    </p:animClr>
                                    <p:animClr clrSpc="rgb" dir="cw">
                                      <p:cBhvr>
                                        <p:cTn id="14" dur="100" fill="hold"/>
                                        <p:tgtEl>
                                          <p:spTgt spid="23"/>
                                        </p:tgtEl>
                                        <p:attrNameLst>
                                          <p:attrName>fillcolor</p:attrName>
                                        </p:attrNameLst>
                                      </p:cBhvr>
                                      <p:to>
                                        <a:schemeClr val="accent2"/>
                                      </p:to>
                                    </p:animClr>
                                    <p:set>
                                      <p:cBhvr>
                                        <p:cTn id="15" dur="100" fill="hold"/>
                                        <p:tgtEl>
                                          <p:spTgt spid="23"/>
                                        </p:tgtEl>
                                        <p:attrNameLst>
                                          <p:attrName>fill.type</p:attrName>
                                        </p:attrNameLst>
                                      </p:cBhvr>
                                      <p:to>
                                        <p:strVal val="solid"/>
                                      </p:to>
                                    </p:set>
                                    <p:set>
                                      <p:cBhvr>
                                        <p:cTn id="16" dur="100" fill="hold"/>
                                        <p:tgtEl>
                                          <p:spTgt spid="23"/>
                                        </p:tgtEl>
                                        <p:attrNameLst>
                                          <p:attrName>fill.on</p:attrName>
                                        </p:attrNameLst>
                                      </p:cBhvr>
                                      <p:to>
                                        <p:strVal val="true"/>
                                      </p:to>
                                    </p:set>
                                    <p:animRot by="120000">
                                      <p:cBhvr>
                                        <p:cTn id="17" dur="100" fill="hold">
                                          <p:stCondLst>
                                            <p:cond delay="0"/>
                                          </p:stCondLst>
                                        </p:cTn>
                                        <p:tgtEl>
                                          <p:spTgt spid="23"/>
                                        </p:tgtEl>
                                        <p:attrNameLst>
                                          <p:attrName>r</p:attrName>
                                        </p:attrNameLst>
                                      </p:cBhvr>
                                    </p:animRot>
                                    <p:animRot by="-240000">
                                      <p:cBhvr>
                                        <p:cTn id="18" dur="200" fill="hold">
                                          <p:stCondLst>
                                            <p:cond delay="200"/>
                                          </p:stCondLst>
                                        </p:cTn>
                                        <p:tgtEl>
                                          <p:spTgt spid="23"/>
                                        </p:tgtEl>
                                        <p:attrNameLst>
                                          <p:attrName>r</p:attrName>
                                        </p:attrNameLst>
                                      </p:cBhvr>
                                    </p:animRot>
                                    <p:animRot by="240000">
                                      <p:cBhvr>
                                        <p:cTn id="19" dur="200" fill="hold">
                                          <p:stCondLst>
                                            <p:cond delay="400"/>
                                          </p:stCondLst>
                                        </p:cTn>
                                        <p:tgtEl>
                                          <p:spTgt spid="23"/>
                                        </p:tgtEl>
                                        <p:attrNameLst>
                                          <p:attrName>r</p:attrName>
                                        </p:attrNameLst>
                                      </p:cBhvr>
                                    </p:animRot>
                                    <p:animRot by="-240000">
                                      <p:cBhvr>
                                        <p:cTn id="20" dur="200" fill="hold">
                                          <p:stCondLst>
                                            <p:cond delay="600"/>
                                          </p:stCondLst>
                                        </p:cTn>
                                        <p:tgtEl>
                                          <p:spTgt spid="23"/>
                                        </p:tgtEl>
                                        <p:attrNameLst>
                                          <p:attrName>r</p:attrName>
                                        </p:attrNameLst>
                                      </p:cBhvr>
                                    </p:animRot>
                                    <p:animRot by="120000">
                                      <p:cBhvr>
                                        <p:cTn id="21"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 presetClass="entr" presetSubtype="0" fill="hold" grpId="0" nodeType="afterEffect">
                                  <p:stCondLst>
                                    <p:cond delay="1000"/>
                                  </p:stCondLst>
                                  <p:childTnLst>
                                    <p:set>
                                      <p:cBhvr>
                                        <p:cTn id="26" dur="1" fill="hold">
                                          <p:stCondLst>
                                            <p:cond delay="0"/>
                                          </p:stCondLst>
                                        </p:cTn>
                                        <p:tgtEl>
                                          <p:spTgt spid="820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hammer.wav"/>
                                        </p:tgtEl>
                                      </p:cMediaNode>
                                    </p:audio>
                                  </p:subTnLst>
                                </p:cTn>
                              </p:par>
                            </p:childTnLst>
                          </p:cTn>
                        </p:par>
                        <p:par>
                          <p:cTn id="27" fill="hold" nodeType="afterGroup">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82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hammer.wav"/>
                                        </p:tgtEl>
                                      </p:cMediaNode>
                                    </p:audio>
                                  </p:subTnLst>
                                </p:cTn>
                              </p:par>
                            </p:childTnLst>
                          </p:cTn>
                        </p:par>
                        <p:par>
                          <p:cTn id="30" fill="hold" nodeType="afterGroup">
                            <p:stCondLst>
                              <p:cond delay="2000"/>
                            </p:stCondLst>
                            <p:childTnLst>
                              <p:par>
                                <p:cTn id="31" presetID="1" presetClass="entr" presetSubtype="0" fill="hold" grpId="0" nodeType="afterEffect">
                                  <p:stCondLst>
                                    <p:cond delay="1000"/>
                                  </p:stCondLst>
                                  <p:childTnLst>
                                    <p:set>
                                      <p:cBhvr>
                                        <p:cTn id="32" dur="1" fill="hold">
                                          <p:stCondLst>
                                            <p:cond delay="0"/>
                                          </p:stCondLst>
                                        </p:cTn>
                                        <p:tgtEl>
                                          <p:spTgt spid="820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hammer.wav"/>
                                        </p:tgtEl>
                                      </p:cMediaNode>
                                    </p:audio>
                                  </p:subTnLst>
                                </p:cTn>
                              </p:par>
                            </p:childTnLst>
                          </p:cTn>
                        </p:par>
                        <p:par>
                          <p:cTn id="33" fill="hold" nodeType="afterGroup">
                            <p:stCondLst>
                              <p:cond delay="3000"/>
                            </p:stCondLst>
                            <p:childTnLst>
                              <p:par>
                                <p:cTn id="34" presetID="1" presetClass="entr" presetSubtype="0" fill="hold" grpId="0" nodeType="afterEffect">
                                  <p:stCondLst>
                                    <p:cond delay="1000"/>
                                  </p:stCondLst>
                                  <p:childTnLst>
                                    <p:set>
                                      <p:cBhvr>
                                        <p:cTn id="35" dur="1" fill="hold">
                                          <p:stCondLst>
                                            <p:cond delay="0"/>
                                          </p:stCondLst>
                                        </p:cTn>
                                        <p:tgtEl>
                                          <p:spTgt spid="82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hammer.wav"/>
                                        </p:tgtEl>
                                      </p:cMediaNode>
                                    </p:audio>
                                  </p:subTnLst>
                                </p:cTn>
                              </p:par>
                            </p:childTnLst>
                          </p:cTn>
                        </p:par>
                        <p:par>
                          <p:cTn id="36" fill="hold" nodeType="afterGroup">
                            <p:stCondLst>
                              <p:cond delay="4000"/>
                            </p:stCondLst>
                            <p:childTnLst>
                              <p:par>
                                <p:cTn id="37" presetID="1" presetClass="entr" presetSubtype="0" fill="hold" grpId="0" nodeType="afterEffect">
                                  <p:stCondLst>
                                    <p:cond delay="1000"/>
                                  </p:stCondLst>
                                  <p:childTnLst>
                                    <p:set>
                                      <p:cBhvr>
                                        <p:cTn id="38" dur="1" fill="hold">
                                          <p:stCondLst>
                                            <p:cond delay="0"/>
                                          </p:stCondLst>
                                        </p:cTn>
                                        <p:tgtEl>
                                          <p:spTgt spid="82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39" fill="hold" nodeType="afterGroup">
                            <p:stCondLst>
                              <p:cond delay="5000"/>
                            </p:stCondLst>
                            <p:childTnLst>
                              <p:par>
                                <p:cTn id="40" presetID="1" presetClass="entr" presetSubtype="0" fill="hold" grpId="0" nodeType="afterEffect">
                                  <p:stCondLst>
                                    <p:cond delay="1000"/>
                                  </p:stCondLst>
                                  <p:childTnLst>
                                    <p:set>
                                      <p:cBhvr>
                                        <p:cTn id="41" dur="1" fill="hold">
                                          <p:stCondLst>
                                            <p:cond delay="0"/>
                                          </p:stCondLst>
                                        </p:cTn>
                                        <p:tgtEl>
                                          <p:spTgt spid="82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hammer.wav"/>
                                        </p:tgtEl>
                                      </p:cMediaNode>
                                    </p:audio>
                                  </p:subTnLst>
                                </p:cTn>
                              </p:par>
                            </p:childTnLst>
                          </p:cTn>
                        </p:par>
                        <p:par>
                          <p:cTn id="42" fill="hold" nodeType="afterGroup">
                            <p:stCondLst>
                              <p:cond delay="6000"/>
                            </p:stCondLst>
                            <p:childTnLst>
                              <p:par>
                                <p:cTn id="43" presetID="1" presetClass="entr" presetSubtype="0" fill="hold" grpId="0" nodeType="afterEffect">
                                  <p:stCondLst>
                                    <p:cond delay="1000"/>
                                  </p:stCondLst>
                                  <p:childTnLst>
                                    <p:set>
                                      <p:cBhvr>
                                        <p:cTn id="44" dur="1" fill="hold">
                                          <p:stCondLst>
                                            <p:cond delay="0"/>
                                          </p:stCondLst>
                                        </p:cTn>
                                        <p:tgtEl>
                                          <p:spTgt spid="82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5" fill="hold" nodeType="afterGroup">
                            <p:stCondLst>
                              <p:cond delay="7000"/>
                            </p:stCondLst>
                            <p:childTnLst>
                              <p:par>
                                <p:cTn id="46" presetID="1" presetClass="entr" presetSubtype="0" fill="hold" grpId="0" nodeType="afterEffect">
                                  <p:stCondLst>
                                    <p:cond delay="1000"/>
                                  </p:stCondLst>
                                  <p:childTnLst>
                                    <p:set>
                                      <p:cBhvr>
                                        <p:cTn id="47" dur="1" fill="hold">
                                          <p:stCondLst>
                                            <p:cond delay="0"/>
                                          </p:stCondLst>
                                        </p:cTn>
                                        <p:tgtEl>
                                          <p:spTgt spid="82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childTnLst>
                          </p:cTn>
                        </p:par>
                        <p:par>
                          <p:cTn id="48" fill="hold" nodeType="afterGroup">
                            <p:stCondLst>
                              <p:cond delay="8000"/>
                            </p:stCondLst>
                            <p:childTnLst>
                              <p:par>
                                <p:cTn id="49" presetID="1" presetClass="entr" presetSubtype="0" fill="hold" grpId="0" nodeType="afterEffect">
                                  <p:stCondLst>
                                    <p:cond delay="1000"/>
                                  </p:stCondLst>
                                  <p:childTnLst>
                                    <p:set>
                                      <p:cBhvr>
                                        <p:cTn id="50" dur="1" fill="hold">
                                          <p:stCondLst>
                                            <p:cond delay="0"/>
                                          </p:stCondLst>
                                        </p:cTn>
                                        <p:tgtEl>
                                          <p:spTgt spid="82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1" fill="hold" nodeType="afterGroup">
                            <p:stCondLst>
                              <p:cond delay="9000"/>
                            </p:stCondLst>
                            <p:childTnLst>
                              <p:par>
                                <p:cTn id="52" presetID="1" presetClass="entr" presetSubtype="0" fill="hold" grpId="0" nodeType="afterEffect">
                                  <p:stCondLst>
                                    <p:cond delay="1000"/>
                                  </p:stCondLst>
                                  <p:childTnLst>
                                    <p:set>
                                      <p:cBhvr>
                                        <p:cTn id="53" dur="1" fill="hold">
                                          <p:stCondLst>
                                            <p:cond delay="0"/>
                                          </p:stCondLst>
                                        </p:cTn>
                                        <p:tgtEl>
                                          <p:spTgt spid="82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childTnLst>
                          </p:cTn>
                        </p:par>
                        <p:par>
                          <p:cTn id="54" fill="hold" nodeType="afterGroup">
                            <p:stCondLst>
                              <p:cond delay="10000"/>
                            </p:stCondLst>
                            <p:childTnLst>
                              <p:par>
                                <p:cTn id="55" presetID="1" presetClass="entr" presetSubtype="0" fill="hold" grpId="0" nodeType="afterEffect">
                                  <p:stCondLst>
                                    <p:cond delay="1000"/>
                                  </p:stCondLst>
                                  <p:childTnLst>
                                    <p:set>
                                      <p:cBhvr>
                                        <p:cTn id="56" dur="1" fill="hold">
                                          <p:stCondLst>
                                            <p:cond delay="0"/>
                                          </p:stCondLst>
                                        </p:cTn>
                                        <p:tgtEl>
                                          <p:spTgt spid="82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2"/>
                  </p:tgtEl>
                </p:cond>
              </p:nextCondLst>
            </p:seq>
          </p:childTnLst>
        </p:cTn>
      </p:par>
    </p:tnLst>
    <p:bldLst>
      <p:bldP spid="8207" grpId="0" animBg="1"/>
      <p:bldP spid="8208" grpId="0" animBg="1"/>
      <p:bldP spid="8209" grpId="0" animBg="1"/>
      <p:bldP spid="8210" grpId="0" animBg="1"/>
      <p:bldP spid="8211" grpId="0" animBg="1"/>
      <p:bldP spid="8212" grpId="0" animBg="1"/>
      <p:bldP spid="8213" grpId="0" animBg="1"/>
      <p:bldP spid="8214" grpId="0" animBg="1"/>
      <p:bldP spid="8215" grpId="0" animBg="1"/>
      <p:bldP spid="8216" grpId="0" animBg="1"/>
      <p:bldP spid="8217" grpId="0" animBg="1"/>
      <p:bldP spid="2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12366" y="0"/>
            <a:ext cx="2879634" cy="1619794"/>
          </a:xfrm>
          <a:prstGeom prst="rect">
            <a:avLst/>
          </a:prstGeom>
        </p:spPr>
      </p:pic>
      <p:pic>
        <p:nvPicPr>
          <p:cNvPr id="5" name="Picture 4"/>
          <p:cNvPicPr>
            <a:picLocks noChangeAspect="1"/>
          </p:cNvPicPr>
          <p:nvPr/>
        </p:nvPicPr>
        <p:blipFill>
          <a:blip r:embed="rId3"/>
          <a:stretch>
            <a:fillRect/>
          </a:stretch>
        </p:blipFill>
        <p:spPr>
          <a:xfrm>
            <a:off x="0" y="0"/>
            <a:ext cx="12192001" cy="6858000"/>
          </a:xfrm>
          <a:prstGeom prst="rect">
            <a:avLst/>
          </a:prstGeom>
        </p:spPr>
      </p:pic>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4"/>
          <a:srcRect t="10051"/>
          <a:stretch/>
        </p:blipFill>
        <p:spPr>
          <a:xfrm>
            <a:off x="3763106" y="222738"/>
            <a:ext cx="7965402" cy="6635261"/>
          </a:xfrm>
          <a:prstGeom prst="rect">
            <a:avLst/>
          </a:prstGeom>
        </p:spPr>
      </p:pic>
      <p:sp>
        <p:nvSpPr>
          <p:cNvPr id="7" name="TextBox 6">
            <a:extLst>
              <a:ext uri="{FF2B5EF4-FFF2-40B4-BE49-F238E27FC236}">
                <a16:creationId xmlns:a16="http://schemas.microsoft.com/office/drawing/2014/main" id="{7CE9D8A3-32CA-4AD5-BEF9-88C8632797DA}"/>
              </a:ext>
            </a:extLst>
          </p:cNvPr>
          <p:cNvSpPr txBox="1"/>
          <p:nvPr/>
        </p:nvSpPr>
        <p:spPr>
          <a:xfrm>
            <a:off x="4558470" y="1204257"/>
            <a:ext cx="63746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VẬN</a:t>
            </a:r>
            <a:r>
              <a:rPr kumimoji="0" lang="en-US" sz="8000" b="0"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DỤNG</a:t>
            </a:r>
            <a:endParaRPr kumimoji="0" lang="en-US" sz="8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5846" y="809897"/>
            <a:ext cx="4010203" cy="586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97571"/>
      </p:ext>
    </p:extLst>
  </p:cSld>
  <p:clrMapOvr>
    <a:masterClrMapping/>
  </p:clrMapOvr>
  <p:transition spd="slow">
    <p:comb/>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A4DE2720-5BCF-4E42-8FE3-4C972F37D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13161" y="321950"/>
            <a:ext cx="3737428" cy="3737428"/>
          </a:xfrm>
          <a:prstGeom prst="rect">
            <a:avLst/>
          </a:prstGeom>
        </p:spPr>
      </p:pic>
      <p:pic>
        <p:nvPicPr>
          <p:cNvPr id="4" name="Picture 2" descr="https://i.pinimg.com/564x/19/80/0e/19800e445be9afbf00dd1ff13e53bc2a.jpg">
            <a:extLst>
              <a:ext uri="{FF2B5EF4-FFF2-40B4-BE49-F238E27FC236}">
                <a16:creationId xmlns:a16="http://schemas.microsoft.com/office/drawing/2014/main" id="{88665216-3698-4245-ACC8-53BC6733B4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924751" y="162331"/>
            <a:ext cx="6542849" cy="389704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
            <a:extLst>
              <a:ext uri="{FF2B5EF4-FFF2-40B4-BE49-F238E27FC236}">
                <a16:creationId xmlns:a16="http://schemas.microsoft.com/office/drawing/2014/main" id="{83FF5DDB-6D40-4581-A449-964905A1B4B2}"/>
              </a:ext>
            </a:extLst>
          </p:cNvPr>
          <p:cNvSpPr txBox="1"/>
          <p:nvPr/>
        </p:nvSpPr>
        <p:spPr>
          <a:xfrm rot="21373374">
            <a:off x="1736026" y="750416"/>
            <a:ext cx="4920298" cy="2062101"/>
          </a:xfrm>
          <a:prstGeom prst="rect">
            <a:avLst/>
          </a:prstGeom>
          <a:solidFill>
            <a:schemeClr val="bg1"/>
          </a:solidFill>
        </p:spPr>
        <p:txBody>
          <a:bodyPr wrap="square" lIns="91438" tIns="45719" rIns="91438" bIns="45719" rtlCol="0">
            <a:spAutoFit/>
          </a:bodyPr>
          <a:lstStyle/>
          <a:p>
            <a:pPr algn="ctr"/>
            <a:r>
              <a:rPr kumimoji="1" lang="en-US" altLang="zh-CN" sz="2800" b="1">
                <a:latin typeface="Times New Roman" panose="02020603050405020304" pitchFamily="18" charset="0"/>
                <a:ea typeface="等线" panose="02010600030101010101" pitchFamily="2" charset="-122"/>
                <a:cs typeface="Times New Roman" panose="02020603050405020304" pitchFamily="18" charset="0"/>
              </a:rPr>
              <a:t>    </a:t>
            </a:r>
            <a:r>
              <a:rPr lang="en-US" sz="3200" b="1">
                <a:latin typeface="Times New Roman" pitchFamily="18" charset="0"/>
                <a:cs typeface="Times New Roman" pitchFamily="18" charset="0"/>
              </a:rPr>
              <a:t>Viết một đoạn văn (khoảng 5-7 câu) có sử dụng thành ngữ “Đẽo cày giữa đường”</a:t>
            </a:r>
            <a:endParaRPr lang="en-US" sz="3200" b="1" dirty="0">
              <a:latin typeface="Times New Roman" pitchFamily="18" charset="0"/>
              <a:cs typeface="Times New Roman" pitchFamily="18" charset="0"/>
            </a:endParaRPr>
          </a:p>
        </p:txBody>
      </p:sp>
      <p:pic>
        <p:nvPicPr>
          <p:cNvPr id="6"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899" y="4183830"/>
            <a:ext cx="5222300" cy="2171007"/>
          </a:xfrm>
          <a:prstGeom prst="rect">
            <a:avLst/>
          </a:prstGeom>
        </p:spPr>
      </p:pic>
    </p:spTree>
    <p:extLst>
      <p:ext uri="{BB962C8B-B14F-4D97-AF65-F5344CB8AC3E}">
        <p14:creationId xmlns:p14="http://schemas.microsoft.com/office/powerpoint/2010/main" val="79950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vi-VN"/>
          </a:p>
        </p:txBody>
      </p:sp>
      <p:sp>
        <p:nvSpPr>
          <p:cNvPr id="18435" name="Rectangle 3"/>
          <p:cNvSpPr>
            <a:spLocks noGrp="1" noChangeArrowheads="1"/>
          </p:cNvSpPr>
          <p:nvPr>
            <p:ph type="body" idx="1"/>
          </p:nvPr>
        </p:nvSpPr>
        <p:spPr/>
        <p:txBody>
          <a:bodyPr/>
          <a:lstStyle/>
          <a:p>
            <a:pPr eaLnBrk="1" hangingPunct="1"/>
            <a:endParaRPr lang="vi-VN"/>
          </a:p>
        </p:txBody>
      </p:sp>
      <p:pic>
        <p:nvPicPr>
          <p:cNvPr id="18436" name="Picture 4" descr="'Stairway to Heav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WordArt 5"/>
          <p:cNvSpPr>
            <a:spLocks noChangeArrowheads="1" noChangeShapeType="1" noTextEdit="1"/>
          </p:cNvSpPr>
          <p:nvPr/>
        </p:nvSpPr>
        <p:spPr bwMode="auto">
          <a:xfrm>
            <a:off x="2813377" y="642938"/>
            <a:ext cx="4838700" cy="2097087"/>
          </a:xfrm>
          <a:prstGeom prst="rect">
            <a:avLst/>
          </a:prstGeom>
        </p:spPr>
        <p:txBody>
          <a:bodyPr wrap="none" fromWordArt="1">
            <a:prstTxWarp prst="textStop">
              <a:avLst>
                <a:gd name="adj" fmla="val 22222"/>
              </a:avLst>
            </a:prstTxWarp>
          </a:bodyPr>
          <a:lstStyle/>
          <a:p>
            <a:pPr algn="ctr"/>
            <a:r>
              <a:rPr lang="en-US" sz="3600" kern="10">
                <a:ln w="9525" cap="rnd">
                  <a:solidFill>
                    <a:srgbClr val="FF9900"/>
                  </a:solidFill>
                  <a:prstDash val="sysDot"/>
                  <a:round/>
                  <a:headEnd/>
                  <a:tailEnd/>
                </a:ln>
                <a:solidFill>
                  <a:srgbClr val="FF6600"/>
                </a:solidFill>
                <a:effectLst>
                  <a:outerShdw dist="35921" dir="2700000" algn="ctr" rotWithShape="0">
                    <a:srgbClr val="C0C0C0">
                      <a:alpha val="79999"/>
                    </a:srgbClr>
                  </a:outerShdw>
                </a:effectLst>
                <a:latin typeface="Times New Roman"/>
                <a:cs typeface="Times New Roman"/>
              </a:rPr>
              <a:t>Hướng dẫn tự học</a:t>
            </a:r>
          </a:p>
        </p:txBody>
      </p:sp>
      <p:pic>
        <p:nvPicPr>
          <p:cNvPr id="70662" name="Picture 6" descr="HOME11">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1" y="714375"/>
            <a:ext cx="309668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7"/>
          <p:cNvSpPr>
            <a:spLocks noChangeArrowheads="1"/>
          </p:cNvSpPr>
          <p:nvPr/>
        </p:nvSpPr>
        <p:spPr bwMode="auto">
          <a:xfrm>
            <a:off x="1225061" y="3052083"/>
            <a:ext cx="9741877" cy="2633609"/>
          </a:xfrm>
          <a:prstGeom prst="rect">
            <a:avLst/>
          </a:prstGeom>
          <a:solidFill>
            <a:schemeClr val="accent5">
              <a:lumMod val="20000"/>
              <a:lumOff val="80000"/>
            </a:schemeClr>
          </a:solidFill>
          <a:ln w="63500">
            <a:solidFill>
              <a:srgbClr val="FF0000"/>
            </a:solidFill>
            <a:prstDash val="sysDot"/>
            <a:miter lim="800000"/>
            <a:headEnd/>
            <a:tailEnd/>
          </a:ln>
        </p:spPr>
        <p:txBody>
          <a:bodyPr lIns="86478" tIns="43239" rIns="86478" bIns="43239" anchor="ctr"/>
          <a:lstStyle/>
          <a:p>
            <a:r>
              <a:rPr lang="en-US" sz="3600">
                <a:latin typeface="Times New Roman" pitchFamily="18" charset="0"/>
                <a:cs typeface="Times New Roman" pitchFamily="18" charset="0"/>
              </a:rPr>
              <a:t>- Đọc lại toàn bộ nội dung bài đã học.</a:t>
            </a:r>
          </a:p>
          <a:p>
            <a:r>
              <a:rPr lang="en-US" sz="3600">
                <a:latin typeface="Times New Roman" pitchFamily="18" charset="0"/>
                <a:cs typeface="Times New Roman" pitchFamily="18" charset="0"/>
              </a:rPr>
              <a:t>- Chuẩn bị bài mới: Văn bản "</a:t>
            </a:r>
            <a:r>
              <a:rPr lang="en-US" sz="3600" b="1" i="1">
                <a:latin typeface="Times New Roman" pitchFamily="18" charset="0"/>
                <a:cs typeface="Times New Roman" pitchFamily="18" charset="0"/>
              </a:rPr>
              <a:t>Ếch ngồi đáy giếng</a:t>
            </a:r>
            <a:r>
              <a:rPr lang="en-US" sz="3600">
                <a:latin typeface="Times New Roman" pitchFamily="18" charset="0"/>
                <a:cs typeface="Times New Roman" pitchFamily="18" charset="0"/>
              </a:rPr>
              <a:t>"</a:t>
            </a:r>
          </a:p>
          <a:p>
            <a:r>
              <a:rPr lang="en-US" sz="3600">
                <a:latin typeface="Times New Roman" pitchFamily="18" charset="0"/>
                <a:cs typeface="Times New Roman" pitchFamily="18" charset="0"/>
              </a:rPr>
              <a:t>         + Yêu cầu HS đọc kỹ văn bản.</a:t>
            </a:r>
          </a:p>
          <a:p>
            <a:r>
              <a:rPr lang="en-US" sz="3600">
                <a:latin typeface="Times New Roman" pitchFamily="18" charset="0"/>
                <a:cs typeface="Times New Roman" pitchFamily="18" charset="0"/>
              </a:rPr>
              <a:t>         + Thử trả lời các câu hỏi trang 10</a:t>
            </a:r>
          </a:p>
        </p:txBody>
      </p:sp>
    </p:spTree>
    <p:extLst>
      <p:ext uri="{BB962C8B-B14F-4D97-AF65-F5344CB8AC3E}">
        <p14:creationId xmlns:p14="http://schemas.microsoft.com/office/powerpoint/2010/main" val="2801421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7"/>
          <p:cNvSpPr>
            <a:spLocks noChangeArrowheads="1"/>
          </p:cNvSpPr>
          <p:nvPr/>
        </p:nvSpPr>
        <p:spPr bwMode="auto">
          <a:xfrm>
            <a:off x="0" y="5002214"/>
            <a:ext cx="12192000" cy="1855787"/>
          </a:xfrm>
          <a:prstGeom prst="rect">
            <a:avLst/>
          </a:prstGeom>
          <a:gradFill rotWithShape="1">
            <a:gsLst>
              <a:gs pos="0">
                <a:srgbClr val="FFFFFF">
                  <a:alpha val="0"/>
                </a:srgbClr>
              </a:gs>
              <a:gs pos="100000">
                <a:srgbClr val="0099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uk-UA" altLang="en-US" sz="1800">
              <a:cs typeface="Times New Roman" pitchFamily="18" charset="0"/>
            </a:endParaRPr>
          </a:p>
        </p:txBody>
      </p:sp>
      <p:pic>
        <p:nvPicPr>
          <p:cNvPr id="51203" name="Picture 3" descr="POINSET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9525000" y="5026026"/>
            <a:ext cx="2667000" cy="1831975"/>
          </a:xfrm>
        </p:spPr>
      </p:pic>
      <p:pic>
        <p:nvPicPr>
          <p:cNvPr id="51204" name="Picture 4"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6416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5601" y="228600"/>
            <a:ext cx="38396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883776" y="-326496"/>
            <a:ext cx="1981201" cy="263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0" y="5026026"/>
            <a:ext cx="2667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tieu de 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2000" cy="637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194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3" descr="hongnu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9000" y="3124200"/>
            <a:ext cx="2413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2063937" y="1562833"/>
            <a:ext cx="8532283" cy="1047750"/>
          </a:xfrm>
          <a:prstGeom prst="rect">
            <a:avLst/>
          </a:prstGeom>
          <a:ln>
            <a:solidFill>
              <a:schemeClr val="accent1">
                <a:lumMod val="40000"/>
                <a:lumOff val="60000"/>
              </a:schemeClr>
            </a:solidFill>
          </a:ln>
        </p:spPr>
        <p:txBody>
          <a:bodyPr wrap="none" fromWordArt="1">
            <a:prstTxWarp prst="textChevron">
              <a:avLst>
                <a:gd name="adj" fmla="val 25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TIẾT HỌC ĐẾN ĐÂY KẾT THÚC</a:t>
            </a:r>
          </a:p>
        </p:txBody>
      </p:sp>
      <p:sp>
        <p:nvSpPr>
          <p:cNvPr id="14" name="WordArt 5"/>
          <p:cNvSpPr>
            <a:spLocks noChangeArrowheads="1" noChangeShapeType="1" noTextEdit="1"/>
          </p:cNvSpPr>
          <p:nvPr/>
        </p:nvSpPr>
        <p:spPr bwMode="auto">
          <a:xfrm>
            <a:off x="2127251" y="2844312"/>
            <a:ext cx="8534400" cy="1047750"/>
          </a:xfrm>
          <a:prstGeom prst="rect">
            <a:avLst/>
          </a:prstGeom>
        </p:spPr>
        <p:txBody>
          <a:bodyPr wrap="none" fromWordArt="1">
            <a:prstTxWarp prst="textChevronInverted">
              <a:avLst>
                <a:gd name="adj" fmla="val 75000"/>
              </a:avLst>
            </a:prstTxWarp>
          </a:bodyPr>
          <a:lstStyle/>
          <a:p>
            <a:pPr algn="ctr"/>
            <a:r>
              <a:rPr lang="vi-VN"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Xin chân thành cảm ơn </a:t>
            </a:r>
            <a:endPar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endParaRPr>
          </a:p>
        </p:txBody>
      </p:sp>
      <p:sp>
        <p:nvSpPr>
          <p:cNvPr id="15" name="WordArt 7"/>
          <p:cNvSpPr>
            <a:spLocks noChangeArrowheads="1" noChangeShapeType="1" noTextEdit="1"/>
          </p:cNvSpPr>
          <p:nvPr/>
        </p:nvSpPr>
        <p:spPr bwMode="auto">
          <a:xfrm>
            <a:off x="2321169" y="4124325"/>
            <a:ext cx="8006862" cy="1047750"/>
          </a:xfrm>
          <a:prstGeom prst="rect">
            <a:avLst/>
          </a:prstGeom>
        </p:spPr>
        <p:txBody>
          <a:bodyPr wrap="none" fromWordArt="1">
            <a:prstTxWarp prst="textPlain">
              <a:avLst>
                <a:gd name="adj" fmla="val 50000"/>
              </a:avLst>
            </a:prstTxWarp>
          </a:bodyPr>
          <a:lstStyle/>
          <a:p>
            <a:pPr algn="ctr"/>
            <a:r>
              <a:rPr lang="en-US" sz="3600" b="1" kern="10">
                <a:ln w="9525">
                  <a:solidFill>
                    <a:srgbClr val="FF0000"/>
                  </a:solidFill>
                  <a:round/>
                  <a:headEnd/>
                  <a:tailEnd/>
                </a:ln>
                <a:gradFill rotWithShape="1">
                  <a:gsLst>
                    <a:gs pos="0">
                      <a:srgbClr val="008000"/>
                    </a:gs>
                    <a:gs pos="100000">
                      <a:srgbClr val="990000"/>
                    </a:gs>
                  </a:gsLst>
                  <a:lin ang="5400000" scaled="1"/>
                </a:gradFill>
                <a:latin typeface="Times New Roman"/>
                <a:cs typeface="Times New Roman"/>
              </a:rPr>
              <a:t>toàn thể các em học sinh</a:t>
            </a:r>
          </a:p>
        </p:txBody>
      </p:sp>
    </p:spTree>
    <p:extLst>
      <p:ext uri="{BB962C8B-B14F-4D97-AF65-F5344CB8AC3E}">
        <p14:creationId xmlns:p14="http://schemas.microsoft.com/office/powerpoint/2010/main" val="1821935726"/>
      </p:ext>
    </p:extLst>
  </p:cSld>
  <p:clrMapOvr>
    <a:masterClrMapping/>
  </p:clrMapOvr>
  <p:transition spd="med">
    <p:blinds dir="vert"/>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par>
                                <p:cTn id="8" presetID="23" presetClass="entr" presetSubtype="16" repeatCount="indefinite"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0" fill="hold"/>
                                        <p:tgtEl>
                                          <p:spTgt spid="13"/>
                                        </p:tgtEl>
                                        <p:attrNameLst>
                                          <p:attrName>ppt_w</p:attrName>
                                        </p:attrNameLst>
                                      </p:cBhvr>
                                      <p:tavLst>
                                        <p:tav tm="0">
                                          <p:val>
                                            <p:fltVal val="0"/>
                                          </p:val>
                                        </p:tav>
                                        <p:tav tm="100000">
                                          <p:val>
                                            <p:strVal val="#ppt_w"/>
                                          </p:val>
                                        </p:tav>
                                      </p:tavLst>
                                    </p:anim>
                                    <p:anim calcmode="lin" valueType="num">
                                      <p:cBhvr>
                                        <p:cTn id="11" dur="5000" fill="hold"/>
                                        <p:tgtEl>
                                          <p:spTgt spid="13"/>
                                        </p:tgtEl>
                                        <p:attrNameLst>
                                          <p:attrName>ppt_h</p:attrName>
                                        </p:attrNameLst>
                                      </p:cBhvr>
                                      <p:tavLst>
                                        <p:tav tm="0">
                                          <p:val>
                                            <p:fltVal val="0"/>
                                          </p:val>
                                        </p:tav>
                                        <p:tav tm="100000">
                                          <p:val>
                                            <p:strVal val="#ppt_h"/>
                                          </p:val>
                                        </p:tav>
                                      </p:tavLst>
                                    </p:anim>
                                  </p:childTnLst>
                                </p:cTn>
                              </p:par>
                              <p:par>
                                <p:cTn id="12" presetID="24"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to="" calcmode="lin" valueType="num">
                                      <p:cBhvr>
                                        <p:cTn id="14" dur="1" fill="hold"/>
                                        <p:tgtEl>
                                          <p:spTgt spid="14"/>
                                        </p:tgtEl>
                                        <p:attrNameLst>
                                          <p:attrName/>
                                        </p:attrNameLst>
                                      </p:cBhvr>
                                    </p:anim>
                                  </p:childTnLst>
                                </p:cTn>
                              </p:par>
                              <p:par>
                                <p:cTn id="15" presetID="23" presetClass="entr" presetSubtype="16" repeatCount="indefinite"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0" fill="hold"/>
                                        <p:tgtEl>
                                          <p:spTgt spid="14"/>
                                        </p:tgtEl>
                                        <p:attrNameLst>
                                          <p:attrName>ppt_w</p:attrName>
                                        </p:attrNameLst>
                                      </p:cBhvr>
                                      <p:tavLst>
                                        <p:tav tm="0">
                                          <p:val>
                                            <p:fltVal val="0"/>
                                          </p:val>
                                        </p:tav>
                                        <p:tav tm="100000">
                                          <p:val>
                                            <p:strVal val="#ppt_w"/>
                                          </p:val>
                                        </p:tav>
                                      </p:tavLst>
                                    </p:anim>
                                    <p:anim calcmode="lin" valueType="num">
                                      <p:cBhvr>
                                        <p:cTn id="18" dur="5000" fill="hold"/>
                                        <p:tgtEl>
                                          <p:spTgt spid="14"/>
                                        </p:tgtEl>
                                        <p:attrNameLst>
                                          <p:attrName>ppt_h</p:attrName>
                                        </p:attrNameLst>
                                      </p:cBhvr>
                                      <p:tavLst>
                                        <p:tav tm="0">
                                          <p:val>
                                            <p:fltVal val="0"/>
                                          </p:val>
                                        </p:tav>
                                        <p:tav tm="100000">
                                          <p:val>
                                            <p:strVal val="#ppt_h"/>
                                          </p:val>
                                        </p:tav>
                                      </p:tavLst>
                                    </p:anim>
                                  </p:childTnLst>
                                </p:cTn>
                              </p:par>
                              <p:par>
                                <p:cTn id="19" presetID="24"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to="" calcmode="lin" valueType="num">
                                      <p:cBhvr>
                                        <p:cTn id="21" dur="1" fill="hold"/>
                                        <p:tgtEl>
                                          <p:spTgt spid="15"/>
                                        </p:tgtEl>
                                        <p:attrNameLst>
                                          <p:attrName/>
                                        </p:attrNameLst>
                                      </p:cBhvr>
                                    </p:anim>
                                  </p:childTnLst>
                                </p:cTn>
                              </p:par>
                              <p:par>
                                <p:cTn id="22" presetID="23" presetClass="entr" presetSubtype="16" repeatCount="indefinite"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0" fill="hold"/>
                                        <p:tgtEl>
                                          <p:spTgt spid="15"/>
                                        </p:tgtEl>
                                        <p:attrNameLst>
                                          <p:attrName>ppt_w</p:attrName>
                                        </p:attrNameLst>
                                      </p:cBhvr>
                                      <p:tavLst>
                                        <p:tav tm="0">
                                          <p:val>
                                            <p:fltVal val="0"/>
                                          </p:val>
                                        </p:tav>
                                        <p:tav tm="100000">
                                          <p:val>
                                            <p:strVal val="#ppt_w"/>
                                          </p:val>
                                        </p:tav>
                                      </p:tavLst>
                                    </p:anim>
                                    <p:anim calcmode="lin" valueType="num">
                                      <p:cBhvr>
                                        <p:cTn id="25" dur="5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0" name="组合 5">
            <a:extLst>
              <a:ext uri="{FF2B5EF4-FFF2-40B4-BE49-F238E27FC236}">
                <a16:creationId xmlns:a16="http://schemas.microsoft.com/office/drawing/2014/main" id="{DA203F15-9E6A-4344-AADD-C107C655E939}"/>
              </a:ext>
            </a:extLst>
          </p:cNvPr>
          <p:cNvGrpSpPr/>
          <p:nvPr/>
        </p:nvGrpSpPr>
        <p:grpSpPr>
          <a:xfrm>
            <a:off x="4539790" y="-75501"/>
            <a:ext cx="6911183" cy="6299121"/>
            <a:chOff x="1099385" y="2069348"/>
            <a:chExt cx="3523790" cy="2084000"/>
          </a:xfrm>
        </p:grpSpPr>
        <p:pic>
          <p:nvPicPr>
            <p:cNvPr id="12" name="图片 8">
              <a:extLst>
                <a:ext uri="{FF2B5EF4-FFF2-40B4-BE49-F238E27FC236}">
                  <a16:creationId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85" y="2069348"/>
              <a:ext cx="3523790" cy="2084000"/>
            </a:xfrm>
            <a:prstGeom prst="rect">
              <a:avLst/>
            </a:prstGeom>
          </p:spPr>
        </p:pic>
        <p:sp>
          <p:nvSpPr>
            <p:cNvPr id="13" name="文本框 12">
              <a:extLst>
                <a:ext uri="{FF2B5EF4-FFF2-40B4-BE49-F238E27FC236}">
                  <a16:creationId xmlns:a16="http://schemas.microsoft.com/office/drawing/2014/main" id="{4F2C7E0A-6E62-4A13-9D6E-DF0E266542E3}"/>
                </a:ext>
              </a:extLst>
            </p:cNvPr>
            <p:cNvSpPr txBox="1"/>
            <p:nvPr/>
          </p:nvSpPr>
          <p:spPr>
            <a:xfrm rot="21221573">
              <a:off x="1335692" y="2587371"/>
              <a:ext cx="2837340" cy="845145"/>
            </a:xfrm>
            <a:prstGeom prst="rect">
              <a:avLst/>
            </a:prstGeom>
            <a:noFill/>
          </p:spPr>
          <p:txBody>
            <a:bodyPr wrap="square" rtlCol="0">
              <a:spAutoFit/>
            </a:bodyPr>
            <a:lstStyle/>
            <a:p>
              <a:pPr algn="just"/>
              <a:r>
                <a:rPr lang="en-US" sz="3200">
                  <a:solidFill>
                    <a:schemeClr val="bg1"/>
                  </a:solidFill>
                  <a:latin typeface="Times New Roman" pitchFamily="18" charset="0"/>
                  <a:cs typeface="Times New Roman" pitchFamily="18" charset="0"/>
                </a:rPr>
                <a:t>   Nhằm khẳng định chúng ta không chỉ học ở nhà trường, mà chúng ta còn học hỏi được nhiều điều trong cuộc sống. Việc học là suốt đời.</a:t>
              </a:r>
            </a:p>
          </p:txBody>
        </p:sp>
      </p:grpSp>
      <p:sp>
        <p:nvSpPr>
          <p:cNvPr id="5" name="Thought Bubble: Cloud 4">
            <a:extLst>
              <a:ext uri="{FF2B5EF4-FFF2-40B4-BE49-F238E27FC236}">
                <a16:creationId xmlns:a16="http://schemas.microsoft.com/office/drawing/2014/main" id="{DB92E761-9C4A-497A-AC95-006700EEB1E6}"/>
              </a:ext>
            </a:extLst>
          </p:cNvPr>
          <p:cNvSpPr/>
          <p:nvPr/>
        </p:nvSpPr>
        <p:spPr>
          <a:xfrm>
            <a:off x="466264" y="389860"/>
            <a:ext cx="3765767" cy="2124614"/>
          </a:xfrm>
          <a:prstGeom prst="cloudCallout">
            <a:avLst>
              <a:gd name="adj1" fmla="val 62135"/>
              <a:gd name="adj2" fmla="val 61640"/>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2800" dirty="0" err="1">
                <a:solidFill>
                  <a:schemeClr val="tx1"/>
                </a:solidFill>
                <a:latin typeface="Times New Roman" panose="02020603050405020304" pitchFamily="18" charset="0"/>
              </a:rPr>
              <a:t>Phần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giới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thiệu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bài</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học</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muốn</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nói</a:t>
            </a:r>
            <a:r>
              <a:rPr lang="en-US" sz="2800" dirty="0">
                <a:solidFill>
                  <a:schemeClr val="tx1"/>
                </a:solidFill>
                <a:latin typeface="Times New Roman" panose="02020603050405020304" pitchFamily="18" charset="0"/>
              </a:rPr>
              <a:t> </a:t>
            </a:r>
            <a:r>
              <a:rPr lang="en-US" sz="2800" err="1">
                <a:solidFill>
                  <a:schemeClr val="tx1"/>
                </a:solidFill>
                <a:latin typeface="Times New Roman" panose="02020603050405020304" pitchFamily="18" charset="0"/>
              </a:rPr>
              <a:t>với</a:t>
            </a:r>
            <a:r>
              <a:rPr lang="en-US" sz="2800">
                <a:solidFill>
                  <a:schemeClr val="tx1"/>
                </a:solidFill>
                <a:latin typeface="Times New Roman" panose="02020603050405020304" pitchFamily="18" charset="0"/>
              </a:rPr>
              <a:t> chúng </a:t>
            </a:r>
            <a:r>
              <a:rPr lang="en-US" sz="2800" dirty="0">
                <a:solidFill>
                  <a:schemeClr val="tx1"/>
                </a:solidFill>
                <a:latin typeface="Times New Roman" panose="02020603050405020304" pitchFamily="18" charset="0"/>
              </a:rPr>
              <a:t>ta </a:t>
            </a:r>
            <a:r>
              <a:rPr lang="en-US" sz="2800" dirty="0" err="1">
                <a:solidFill>
                  <a:schemeClr val="tx1"/>
                </a:solidFill>
                <a:latin typeface="Times New Roman" panose="02020603050405020304" pitchFamily="18" charset="0"/>
              </a:rPr>
              <a:t>điều</a:t>
            </a:r>
            <a:r>
              <a:rPr lang="en-US" sz="2800" dirty="0">
                <a:solidFill>
                  <a:schemeClr val="tx1"/>
                </a:solidFill>
                <a:latin typeface="Times New Roman" panose="02020603050405020304" pitchFamily="18" charset="0"/>
              </a:rPr>
              <a:t> </a:t>
            </a:r>
            <a:r>
              <a:rPr lang="en-US" sz="2800" dirty="0" err="1">
                <a:solidFill>
                  <a:schemeClr val="tx1"/>
                </a:solidFill>
                <a:latin typeface="Times New Roman" panose="02020603050405020304" pitchFamily="18" charset="0"/>
              </a:rPr>
              <a:t>gì</a:t>
            </a:r>
            <a:r>
              <a:rPr lang="en-US" sz="2800" dirty="0">
                <a:solidFill>
                  <a:schemeClr val="tx1"/>
                </a:solidFill>
                <a:latin typeface="Times New Roman" panose="02020603050405020304" pitchFamily="18" charset="0"/>
              </a:rPr>
              <a:t>?</a:t>
            </a:r>
            <a:endParaRPr lang="en-US" sz="2800" dirty="0">
              <a:solidFill>
                <a:schemeClr val="tx1"/>
              </a:solidFill>
              <a:latin typeface="等线 Light" panose="020F0302020204030204"/>
            </a:endParaRPr>
          </a:p>
        </p:txBody>
      </p:sp>
      <p:pic>
        <p:nvPicPr>
          <p:cNvPr id="4098"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44" y="2773414"/>
            <a:ext cx="3713164" cy="357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a16="http://schemas.microsoft.com/office/drawing/2014/main" id="{166F0418-FB99-4198-A400-3E03431C7FE9}"/>
              </a:ext>
            </a:extLst>
          </p:cNvPr>
          <p:cNvSpPr/>
          <p:nvPr/>
        </p:nvSpPr>
        <p:spPr>
          <a:xfrm>
            <a:off x="5896818" y="2561441"/>
            <a:ext cx="5163068" cy="2554545"/>
          </a:xfrm>
          <a:prstGeom prst="rect">
            <a:avLst/>
          </a:prstGeom>
        </p:spPr>
        <p:txBody>
          <a:bodyPr wrap="square">
            <a:spAutoFit/>
            <a:scene3d>
              <a:camera prst="orthographicFront"/>
              <a:lightRig rig="threePt" dir="t"/>
            </a:scene3d>
            <a:sp3d contourW="12700"/>
          </a:bodyPr>
          <a:lstStyle/>
          <a:p>
            <a:pPr algn="just"/>
            <a:r>
              <a:rPr lang="en-US" sz="3200">
                <a:latin typeface="Times New Roman" pitchFamily="18" charset="0"/>
                <a:cs typeface="Times New Roman" pitchFamily="18" charset="0"/>
              </a:rPr>
              <a:t>+ </a:t>
            </a:r>
            <a:r>
              <a:rPr lang="fr-FR" sz="3200">
                <a:latin typeface="Times New Roman" pitchFamily="18" charset="0"/>
                <a:cs typeface="Times New Roman" pitchFamily="18" charset="0"/>
              </a:rPr>
              <a:t>Đẽo cày giữa đường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Ếch ngồi đáy giếng</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mối và con kiến</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 Một số tục ngữ Việt Nam</a:t>
            </a:r>
            <a:endParaRPr lang="en-US" sz="3200">
              <a:latin typeface="Times New Roman" pitchFamily="18" charset="0"/>
              <a:cs typeface="Times New Roman" pitchFamily="18" charset="0"/>
            </a:endParaRPr>
          </a:p>
          <a:p>
            <a:pPr algn="just"/>
            <a:r>
              <a:rPr lang="fr-FR" sz="3200">
                <a:latin typeface="Times New Roman" pitchFamily="18" charset="0"/>
                <a:cs typeface="Times New Roman" pitchFamily="18" charset="0"/>
              </a:rPr>
              <a:t>+ Con hổ có nghĩa</a:t>
            </a:r>
            <a:endParaRPr lang="en-US" sz="3200">
              <a:effectLst/>
              <a:latin typeface="Times New Roman" pitchFamily="18" charset="0"/>
              <a:cs typeface="Times New Roman" pitchFamily="18" charset="0"/>
            </a:endParaRPr>
          </a:p>
        </p:txBody>
      </p:sp>
      <p:pic>
        <p:nvPicPr>
          <p:cNvPr id="93" name="图片 92">
            <a:extLst>
              <a:ext uri="{FF2B5EF4-FFF2-40B4-BE49-F238E27FC236}">
                <a16:creationId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grpSp>
      <p:sp>
        <p:nvSpPr>
          <p:cNvPr id="3" name="Rectangle 2">
            <a:extLst>
              <a:ext uri="{FF2B5EF4-FFF2-40B4-BE49-F238E27FC236}">
                <a16:creationId xmlns:a16="http://schemas.microsoft.com/office/drawing/2014/main" id="{D96B3F2A-A3ED-45AB-962E-484072F5038C}"/>
              </a:ext>
            </a:extLst>
          </p:cNvPr>
          <p:cNvSpPr/>
          <p:nvPr/>
        </p:nvSpPr>
        <p:spPr>
          <a:xfrm>
            <a:off x="726617" y="427388"/>
            <a:ext cx="4841845" cy="830997"/>
          </a:xfrm>
          <a:prstGeom prst="rect">
            <a:avLst/>
          </a:prstGeom>
        </p:spPr>
        <p:txBody>
          <a:bodyPr wrap="square">
            <a:spAutoFit/>
          </a:bodyPr>
          <a:lstStyle/>
          <a:p>
            <a:pPr lvl="0" algn="just">
              <a:lnSpc>
                <a:spcPct val="150000"/>
              </a:lnSpc>
              <a:defRPr/>
            </a:pP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đề:</a:t>
            </a:r>
            <a:endParaRPr kumimoji="0" lang="en-US" sz="3200" b="1" i="0" u="none" strike="noStrike" kern="1200" cap="none" spc="0" normalizeH="0" baseline="0" noProof="0" dirty="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96B3F2A-A3ED-45AB-962E-484072F5038C}"/>
              </a:ext>
            </a:extLst>
          </p:cNvPr>
          <p:cNvSpPr/>
          <p:nvPr/>
        </p:nvSpPr>
        <p:spPr>
          <a:xfrm>
            <a:off x="5307514" y="427387"/>
            <a:ext cx="3751598" cy="751872"/>
          </a:xfrm>
          <a:prstGeom prst="rect">
            <a:avLst/>
          </a:prstGeom>
        </p:spPr>
        <p:txBody>
          <a:bodyPr wrap="square">
            <a:spAutoFit/>
          </a:bodyPr>
          <a:lstStyle/>
          <a:p>
            <a:pPr lvl="0" algn="just">
              <a:lnSpc>
                <a:spcPct val="150000"/>
              </a:lnSpc>
              <a:defRPr/>
            </a:pPr>
            <a:r>
              <a:rPr lang="en-US" sz="32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học cuộc sống  </a:t>
            </a:r>
            <a:endParaRPr kumimoji="0" lang="en-US" sz="3200" b="1" u="none" strike="noStrike" kern="1200" cap="none" spc="0" normalizeH="0" baseline="0" noProof="0" dirty="0">
              <a:ln>
                <a:noFill/>
              </a:ln>
              <a:solidFill>
                <a:srgbClr val="00B05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53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5D385-6F12-45BC-87D6-FCB8DE276189}"/>
              </a:ext>
            </a:extLst>
          </p:cNvPr>
          <p:cNvPicPr>
            <a:picLocks noChangeAspect="1"/>
          </p:cNvPicPr>
          <p:nvPr/>
        </p:nvPicPr>
        <p:blipFill>
          <a:blip r:embed="rId3"/>
          <a:stretch>
            <a:fillRect/>
          </a:stretch>
        </p:blipFill>
        <p:spPr>
          <a:xfrm>
            <a:off x="0" y="-75502"/>
            <a:ext cx="12192000" cy="6854653"/>
          </a:xfrm>
          <a:prstGeom prst="rect">
            <a:avLst/>
          </a:prstGeom>
        </p:spPr>
      </p:pic>
      <p:sp>
        <p:nvSpPr>
          <p:cNvPr id="5" name="Thought Bubble: Cloud 4">
            <a:extLst>
              <a:ext uri="{FF2B5EF4-FFF2-40B4-BE49-F238E27FC236}">
                <a16:creationId xmlns:a16="http://schemas.microsoft.com/office/drawing/2014/main" id="{DB92E761-9C4A-497A-AC95-006700EEB1E6}"/>
              </a:ext>
            </a:extLst>
          </p:cNvPr>
          <p:cNvSpPr/>
          <p:nvPr/>
        </p:nvSpPr>
        <p:spPr>
          <a:xfrm>
            <a:off x="638630" y="191170"/>
            <a:ext cx="4978400" cy="2882889"/>
          </a:xfrm>
          <a:prstGeom prst="cloudCallout">
            <a:avLst>
              <a:gd name="adj1" fmla="val 12534"/>
              <a:gd name="adj2" fmla="val 65507"/>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800">
                <a:solidFill>
                  <a:schemeClr val="tx1"/>
                </a:solidFill>
                <a:latin typeface="Times New Roman" panose="02020603050405020304" pitchFamily="18" charset="0"/>
              </a:rPr>
              <a:t>Phần </a:t>
            </a:r>
            <a:r>
              <a:rPr lang="en-US" sz="2800" i="1">
                <a:solidFill>
                  <a:schemeClr val="tx1"/>
                </a:solidFill>
                <a:latin typeface="Times New Roman" panose="02020603050405020304" pitchFamily="18" charset="0"/>
              </a:rPr>
              <a:t>Giới thiệu bài học </a:t>
            </a:r>
            <a:r>
              <a:rPr lang="en-US" sz="2800">
                <a:solidFill>
                  <a:schemeClr val="tx1"/>
                </a:solidFill>
                <a:latin typeface="Times New Roman" panose="02020603050405020304" pitchFamily="18" charset="0"/>
              </a:rPr>
              <a:t>còn cho biết ở chủ đề này các em làm quen với thể loại văn bản nào?</a:t>
            </a:r>
            <a:endParaRPr lang="en-US" sz="2800" dirty="0">
              <a:solidFill>
                <a:schemeClr val="tx1"/>
              </a:solidFill>
              <a:latin typeface="等线 Light" panose="020F0302020204030204"/>
            </a:endParaRPr>
          </a:p>
        </p:txBody>
      </p:sp>
      <p:grpSp>
        <p:nvGrpSpPr>
          <p:cNvPr id="9" name="组合 5">
            <a:extLst>
              <a:ext uri="{FF2B5EF4-FFF2-40B4-BE49-F238E27FC236}">
                <a16:creationId xmlns:a16="http://schemas.microsoft.com/office/drawing/2014/main" id="{DA203F15-9E6A-4344-AADD-C107C655E939}"/>
              </a:ext>
            </a:extLst>
          </p:cNvPr>
          <p:cNvGrpSpPr/>
          <p:nvPr/>
        </p:nvGrpSpPr>
        <p:grpSpPr>
          <a:xfrm>
            <a:off x="5617029" y="-75501"/>
            <a:ext cx="6342743" cy="6299121"/>
            <a:chOff x="1358805" y="2069348"/>
            <a:chExt cx="3523790" cy="2084000"/>
          </a:xfrm>
        </p:grpSpPr>
        <p:pic>
          <p:nvPicPr>
            <p:cNvPr id="11" name="图片 8">
              <a:extLst>
                <a:ext uri="{FF2B5EF4-FFF2-40B4-BE49-F238E27FC236}">
                  <a16:creationId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805" y="2069348"/>
              <a:ext cx="3523790" cy="2084000"/>
            </a:xfrm>
            <a:prstGeom prst="rect">
              <a:avLst/>
            </a:prstGeom>
          </p:spPr>
        </p:pic>
        <p:sp>
          <p:nvSpPr>
            <p:cNvPr id="14" name="文本框 12">
              <a:extLst>
                <a:ext uri="{FF2B5EF4-FFF2-40B4-BE49-F238E27FC236}">
                  <a16:creationId xmlns:a16="http://schemas.microsoft.com/office/drawing/2014/main" id="{4F2C7E0A-6E62-4A13-9D6E-DF0E266542E3}"/>
                </a:ext>
              </a:extLst>
            </p:cNvPr>
            <p:cNvSpPr txBox="1"/>
            <p:nvPr/>
          </p:nvSpPr>
          <p:spPr>
            <a:xfrm rot="21221573">
              <a:off x="1629251" y="2637863"/>
              <a:ext cx="2837340" cy="946970"/>
            </a:xfrm>
            <a:prstGeom prst="rect">
              <a:avLst/>
            </a:prstGeom>
            <a:noFill/>
          </p:spPr>
          <p:txBody>
            <a:bodyPr wrap="square" rtlCol="0">
              <a:spAutoFit/>
            </a:bodyPr>
            <a:lstStyle/>
            <a:p>
              <a:pPr algn="just"/>
              <a:r>
                <a:rPr kumimoji="0" lang="en-US" sz="3600" b="0" i="0" u="none" strike="noStrike" kern="1200" cap="none" spc="0" normalizeH="0" baseline="0" noProof="0">
                  <a:ln>
                    <a:noFill/>
                  </a:ln>
                  <a:solidFill>
                    <a:schemeClr val="bg1"/>
                  </a:solidFill>
                  <a:effectLst/>
                  <a:uLnTx/>
                  <a:uFillTx/>
                  <a:latin typeface="Times New Roman" pitchFamily="18" charset="0"/>
                  <a:cs typeface="Times New Roman" pitchFamily="18" charset="0"/>
                </a:rPr>
                <a:t>       </a:t>
              </a:r>
              <a:r>
                <a:rPr lang="en-US" sz="3600">
                  <a:solidFill>
                    <a:schemeClr val="bg1"/>
                  </a:solidFill>
                  <a:latin typeface="Times New Roman" pitchFamily="18" charset="0"/>
                  <a:cs typeface="Times New Roman" pitchFamily="18" charset="0"/>
                </a:rPr>
                <a:t>Thể loại truyện ngụ ngôn và tục ngữ: đúc rút bao nhiêu tri thức về mọi mặt của đời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grpSp>
      <p:pic>
        <p:nvPicPr>
          <p:cNvPr id="10"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29" y="2773414"/>
            <a:ext cx="4511560" cy="40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0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矢量图课件ppt"/>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TotalTime>
  <Words>2388</Words>
  <Application>Microsoft Office PowerPoint</Application>
  <PresentationFormat>Màn hình rộng</PresentationFormat>
  <Paragraphs>416</Paragraphs>
  <Slides>64</Slides>
  <Notes>27</Notes>
  <HiddenSlides>0</HiddenSlides>
  <MMClips>2</MMClips>
  <ScaleCrop>false</ScaleCrop>
  <HeadingPairs>
    <vt:vector size="4" baseType="variant">
      <vt:variant>
        <vt:lpstr>Chủ đề</vt:lpstr>
      </vt:variant>
      <vt:variant>
        <vt:i4>1</vt:i4>
      </vt:variant>
      <vt:variant>
        <vt:lpstr>Tiêu đề Bản chiếu</vt:lpstr>
      </vt:variant>
      <vt:variant>
        <vt:i4>64</vt:i4>
      </vt:variant>
    </vt:vector>
  </HeadingPairs>
  <TitlesOfParts>
    <vt:vector size="65" baseType="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Hướng dẫn tự học: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清新矢量图课件ppt</dc:title>
  <dc:creator>lenovo</dc:creator>
  <cp:lastModifiedBy>quyennguyen.03051984@gmail.com</cp:lastModifiedBy>
  <cp:revision>643</cp:revision>
  <dcterms:created xsi:type="dcterms:W3CDTF">2017-07-19T02:39:21Z</dcterms:created>
  <dcterms:modified xsi:type="dcterms:W3CDTF">2022-05-07T07:10:19Z</dcterms:modified>
</cp:coreProperties>
</file>