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6"/>
  </p:notesMasterIdLst>
  <p:sldIdLst>
    <p:sldId id="639" r:id="rId3"/>
    <p:sldId id="386" r:id="rId4"/>
    <p:sldId id="657" r:id="rId5"/>
    <p:sldId id="334" r:id="rId6"/>
    <p:sldId id="688" r:id="rId7"/>
    <p:sldId id="340" r:id="rId8"/>
    <p:sldId id="341" r:id="rId9"/>
    <p:sldId id="394" r:id="rId10"/>
    <p:sldId id="684" r:id="rId11"/>
    <p:sldId id="689" r:id="rId12"/>
    <p:sldId id="690" r:id="rId13"/>
    <p:sldId id="691" r:id="rId14"/>
    <p:sldId id="692" r:id="rId15"/>
  </p:sldIdLst>
  <p:sldSz cx="24384000" cy="13716000"/>
  <p:notesSz cx="6858000" cy="9144000"/>
  <p:custDataLst>
    <p:tags r:id="rId1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3E2EC"/>
    <a:srgbClr val="DDDDDD"/>
    <a:srgbClr val="242452"/>
    <a:srgbClr val="3333FF"/>
    <a:srgbClr val="E7F7FF"/>
    <a:srgbClr val="D6F7FE"/>
    <a:srgbClr val="EEF7E9"/>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80620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40314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62160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422741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58444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94772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20.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08.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890074" y="1809815"/>
            <a:ext cx="22680054" cy="11316856"/>
            <a:chOff x="1575873" y="1793811"/>
            <a:chExt cx="22680054" cy="11316856"/>
          </a:xfrm>
        </p:grpSpPr>
        <p:grpSp>
          <p:nvGrpSpPr>
            <p:cNvPr id="2" name="Group 1">
              <a:extLst>
                <a:ext uri="{FF2B5EF4-FFF2-40B4-BE49-F238E27FC236}">
                  <a16:creationId xmlns:a16="http://schemas.microsoft.com/office/drawing/2014/main" id="{E17C9077-2F0E-4830-9CBB-2CF87E745444}"/>
                </a:ext>
              </a:extLst>
            </p:cNvPr>
            <p:cNvGrpSpPr/>
            <p:nvPr/>
          </p:nvGrpSpPr>
          <p:grpSpPr>
            <a:xfrm>
              <a:off x="1575873" y="1793811"/>
              <a:ext cx="22680054" cy="11316856"/>
              <a:chOff x="1575873" y="1793811"/>
              <a:chExt cx="22680054" cy="11316856"/>
            </a:xfrm>
          </p:grpSpPr>
          <p:grpSp>
            <p:nvGrpSpPr>
              <p:cNvPr id="69" name="Group 68"/>
              <p:cNvGrpSpPr/>
              <p:nvPr/>
            </p:nvGrpSpPr>
            <p:grpSpPr>
              <a:xfrm>
                <a:off x="1575873" y="1797127"/>
                <a:ext cx="22680054" cy="9473015"/>
                <a:chOff x="-3538955" y="3448230"/>
                <a:chExt cx="22680054" cy="9473015"/>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9473015"/>
                  <a:chOff x="-3538955" y="3448230"/>
                  <a:chExt cx="22680054" cy="9473015"/>
                </a:xfrm>
              </p:grpSpPr>
              <p:sp>
                <p:nvSpPr>
                  <p:cNvPr id="72" name="Rounded Rectangle 71"/>
                  <p:cNvSpPr/>
                  <p:nvPr/>
                </p:nvSpPr>
                <p:spPr>
                  <a:xfrm>
                    <a:off x="-3538955" y="3592713"/>
                    <a:ext cx="22680054" cy="9328532"/>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2576723" y="1793811"/>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2770100" y="1793811"/>
                <a:ext cx="19937499" cy="991115"/>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047999" y="1953929"/>
                <a:ext cx="19659600" cy="830997"/>
              </a:xfrm>
              <a:prstGeom prst="rect">
                <a:avLst/>
              </a:prstGeom>
              <a:noFill/>
            </p:spPr>
            <p:txBody>
              <a:bodyPr wrap="square" rtlCol="0">
                <a:spAutoFit/>
              </a:bodyPr>
              <a:lstStyle/>
              <a:p>
                <a:pPr algn="ctr"/>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IX</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TÍNH XÁC SUẤT THEO ĐỊNH NGHĨA CỔ ĐIIỂN</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951031" y="5981710"/>
                <a:ext cx="511679"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3" name="TextBox 52"/>
              <p:cNvSpPr txBox="1"/>
              <p:nvPr/>
            </p:nvSpPr>
            <p:spPr>
              <a:xfrm>
                <a:off x="1951038" y="9563113"/>
                <a:ext cx="511679"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6767890" y="4014618"/>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2</a:t>
              </a:r>
              <a:endParaRPr lang="en-US" sz="60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5" name="Rectangle 4"/>
          <p:cNvSpPr/>
          <p:nvPr/>
        </p:nvSpPr>
        <p:spPr>
          <a:xfrm>
            <a:off x="9927291" y="4115359"/>
            <a:ext cx="10156064" cy="2403671"/>
          </a:xfrm>
          <a:prstGeom prst="rect">
            <a:avLst/>
          </a:prstGeom>
        </p:spPr>
        <p:txBody>
          <a:bodyPr wrap="square">
            <a:spAutoFit/>
          </a:bodyPr>
          <a:lstStyle/>
          <a:p>
            <a:pPr algn="ctr">
              <a:lnSpc>
                <a:spcPct val="106000"/>
              </a:lnSpc>
              <a:spcAft>
                <a:spcPts val="800"/>
              </a:spcAft>
            </a:pPr>
            <a:r>
              <a:rPr lang="en-US" sz="4400" b="1" kern="1200" dirty="0">
                <a:solidFill>
                  <a:srgbClr val="FCFFEF"/>
                </a:solidFill>
                <a:effectLst/>
                <a:latin typeface="Times New Roman" panose="02020603050405020304" pitchFamily="18" charset="0"/>
                <a:ea typeface="Cascadia Mono"/>
                <a:cs typeface="Times New Roman" panose="02020603050405020304" pitchFamily="18" charset="0"/>
              </a:rPr>
              <a:t>THỰC HÀNH TÍNH XÁC SUẤT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n-US" sz="4400" b="1" kern="1200" dirty="0">
                <a:solidFill>
                  <a:srgbClr val="FCFFEF"/>
                </a:solidFill>
                <a:effectLst/>
                <a:latin typeface="Times New Roman" panose="02020603050405020304" pitchFamily="18" charset="0"/>
                <a:ea typeface="Cascadia Mono"/>
                <a:cs typeface="Times New Roman" panose="02020603050405020304" pitchFamily="18" charset="0"/>
              </a:rPr>
              <a:t>THEO ĐỊNH NGHĨA CỔ ĐIỂN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n-US" sz="4400" b="1" dirty="0">
                <a:solidFill>
                  <a:srgbClr val="FCFFEF"/>
                </a:solidFill>
                <a:effectLst/>
                <a:latin typeface="Times New Roman" pitchFamily="18" charset="0"/>
                <a:ea typeface="Calibri"/>
                <a:cs typeface="Times New Roman" pitchFamily="18" charset="0"/>
              </a:rPr>
              <a:t>(3 </a:t>
            </a:r>
            <a:r>
              <a:rPr lang="en-US" sz="4400" b="1" dirty="0" err="1">
                <a:solidFill>
                  <a:srgbClr val="FCFFEF"/>
                </a:solidFill>
                <a:effectLst/>
                <a:latin typeface="Times New Roman" pitchFamily="18" charset="0"/>
                <a:ea typeface="Calibri"/>
                <a:cs typeface="Times New Roman" pitchFamily="18" charset="0"/>
              </a:rPr>
              <a:t>tiết</a:t>
            </a:r>
            <a:r>
              <a:rPr lang="en-US" sz="4400" b="1" dirty="0">
                <a:solidFill>
                  <a:srgbClr val="FCFFEF"/>
                </a:solidFill>
                <a:effectLst/>
                <a:latin typeface="Times New Roman" pitchFamily="18" charset="0"/>
                <a:ea typeface="Calibri"/>
                <a:cs typeface="Times New Roman" pitchFamily="18" charset="0"/>
              </a:rPr>
              <a:t>)</a:t>
            </a:r>
            <a:endParaRPr lang="en-US" sz="4400" dirty="0">
              <a:effectLst/>
              <a:latin typeface="Times New Roman" pitchFamily="18" charset="0"/>
              <a:ea typeface="Calibri"/>
              <a:cs typeface="Times New Roman" pitchFamily="18" charset="0"/>
            </a:endParaRPr>
          </a:p>
        </p:txBody>
      </p:sp>
      <p:sp>
        <p:nvSpPr>
          <p:cNvPr id="31" name="Rectangle 30">
            <a:extLst>
              <a:ext uri="{FF2B5EF4-FFF2-40B4-BE49-F238E27FC236}">
                <a16:creationId xmlns:a16="http://schemas.microsoft.com/office/drawing/2014/main" id="{68EBAA7F-D560-6BBB-01BD-46F601B9FBA6}"/>
              </a:ext>
            </a:extLst>
          </p:cNvPr>
          <p:cNvSpPr/>
          <p:nvPr/>
        </p:nvSpPr>
        <p:spPr>
          <a:xfrm>
            <a:off x="5249664" y="7674110"/>
            <a:ext cx="13960873" cy="815608"/>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lang="en-US" sz="4700" b="1" spc="-150" dirty="0">
                <a:solidFill>
                  <a:srgbClr val="FF0000"/>
                </a:solidFill>
                <a:latin typeface="Tahoma" panose="020B0604030504040204" pitchFamily="34" charset="0"/>
                <a:ea typeface="Tahoma" panose="020B0604030504040204" pitchFamily="34" charset="0"/>
                <a:cs typeface="Tahoma" panose="020B0604030504040204" pitchFamily="34" charset="0"/>
              </a:rPr>
              <a:t>TIẾT 3: </a:t>
            </a: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XÁC SUẤT CỦA BIẾN CỐ ĐỐI VÀ BÀI TẬP</a:t>
            </a:r>
            <a:endParaRPr kumimoji="0" lang="en-US" sz="4700" b="1" i="0" u="none" strike="noStrike" kern="1200" cap="none" spc="-15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985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46318" y="2581304"/>
            <a:ext cx="23862374" cy="2815924"/>
            <a:chOff x="923003" y="3917552"/>
            <a:chExt cx="23862374" cy="259818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235671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738343"/>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TỰ LUẬN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784496" y="3012486"/>
                <a:ext cx="23204650" cy="2092881"/>
              </a:xfrm>
              <a:prstGeom prst="rect">
                <a:avLst/>
              </a:prstGeom>
              <a:noFill/>
            </p:spPr>
            <p:txBody>
              <a:bodyPr wrap="square">
                <a:spAutoFit/>
              </a:bodyPr>
              <a:lstStyle/>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fi-FI" b="1" dirty="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vi-VN" b="1" i="1">
                        <a:latin typeface="Cambria Math" panose="02040503050406030204" pitchFamily="18" charset="0"/>
                      </a:rPr>
                      <m:t>𝟐𝟎</m:t>
                    </m:r>
                  </m:oMath>
                </a14:m>
                <a:r>
                  <a:rPr lang="fi-FI" b="1" dirty="0">
                    <a:latin typeface="Tahoma" panose="020B0604030504040204" pitchFamily="34" charset="0"/>
                    <a:ea typeface="Tahoma" panose="020B0604030504040204" pitchFamily="34" charset="0"/>
                    <a:cs typeface="Tahoma" panose="020B0604030504040204" pitchFamily="34" charset="0"/>
                  </a:rPr>
                  <a:t> tấm thẻ được đánh số từ </a:t>
                </a:r>
                <a14:m>
                  <m:oMath xmlns:m="http://schemas.openxmlformats.org/officeDocument/2006/math">
                    <m:r>
                      <a:rPr lang="vi-VN" b="1" i="1">
                        <a:latin typeface="Cambria Math" panose="02040503050406030204" pitchFamily="18" charset="0"/>
                      </a:rPr>
                      <m:t>𝟏</m:t>
                    </m:r>
                  </m:oMath>
                </a14:m>
                <a:r>
                  <a:rPr lang="fi-FI" b="1" dirty="0">
                    <a:latin typeface="Tahoma" panose="020B0604030504040204" pitchFamily="34" charset="0"/>
                    <a:ea typeface="Tahoma" panose="020B0604030504040204" pitchFamily="34" charset="0"/>
                    <a:cs typeface="Tahoma" panose="020B0604030504040204" pitchFamily="34" charset="0"/>
                  </a:rPr>
                  <a:t> đến </a:t>
                </a:r>
                <a14:m>
                  <m:oMath xmlns:m="http://schemas.openxmlformats.org/officeDocument/2006/math">
                    <m:r>
                      <a:rPr lang="vi-VN" b="1" i="1">
                        <a:latin typeface="Cambria Math" panose="02040503050406030204" pitchFamily="18" charset="0"/>
                      </a:rPr>
                      <m:t>𝟐𝟎</m:t>
                    </m:r>
                  </m:oMath>
                </a14:m>
                <a:r>
                  <a:rPr lang="fi-FI" b="1" dirty="0">
                    <a:latin typeface="Tahoma" panose="020B0604030504040204" pitchFamily="34" charset="0"/>
                    <a:ea typeface="Tahoma" panose="020B0604030504040204" pitchFamily="34" charset="0"/>
                    <a:cs typeface="Tahoma" panose="020B0604030504040204" pitchFamily="34" charset="0"/>
                  </a:rPr>
                  <a:t>. Chọn ngẫu nhiên </a:t>
                </a:r>
                <a14:m>
                  <m:oMath xmlns:m="http://schemas.openxmlformats.org/officeDocument/2006/math">
                    <m:r>
                      <a:rPr lang="vi-VN" b="1" i="1">
                        <a:latin typeface="Cambria Math" panose="02040503050406030204" pitchFamily="18" charset="0"/>
                      </a:rPr>
                      <m:t>𝟖</m:t>
                    </m:r>
                  </m:oMath>
                </a14:m>
                <a:r>
                  <a:rPr lang="fi-FI" b="1" dirty="0">
                    <a:latin typeface="Tahoma" panose="020B0604030504040204" pitchFamily="34" charset="0"/>
                    <a:ea typeface="Tahoma" panose="020B0604030504040204" pitchFamily="34" charset="0"/>
                    <a:cs typeface="Tahoma" panose="020B0604030504040204" pitchFamily="34" charset="0"/>
                  </a:rPr>
                  <a:t> tấm, tính xác suất để chọn được </a:t>
                </a:r>
                <a14:m>
                  <m:oMath xmlns:m="http://schemas.openxmlformats.org/officeDocument/2006/math">
                    <m:r>
                      <a:rPr lang="vi-VN" b="1" i="1">
                        <a:latin typeface="Cambria Math" panose="02040503050406030204" pitchFamily="18" charset="0"/>
                      </a:rPr>
                      <m:t>𝟓</m:t>
                    </m:r>
                  </m:oMath>
                </a14:m>
                <a:r>
                  <a:rPr lang="fi-FI" b="1" dirty="0">
                    <a:latin typeface="Tahoma" panose="020B0604030504040204" pitchFamily="34" charset="0"/>
                    <a:ea typeface="Tahoma" panose="020B0604030504040204" pitchFamily="34" charset="0"/>
                    <a:cs typeface="Tahoma" panose="020B0604030504040204" pitchFamily="34" charset="0"/>
                  </a:rPr>
                  <a:t> tấm mang số lẻ, </a:t>
                </a:r>
                <a14:m>
                  <m:oMath xmlns:m="http://schemas.openxmlformats.org/officeDocument/2006/math">
                    <m:r>
                      <a:rPr lang="vi-VN" b="1" i="1">
                        <a:latin typeface="Cambria Math" panose="02040503050406030204" pitchFamily="18" charset="0"/>
                      </a:rPr>
                      <m:t>𝟑</m:t>
                    </m:r>
                  </m:oMath>
                </a14:m>
                <a:r>
                  <a:rPr lang="fi-FI" b="1" dirty="0">
                    <a:latin typeface="Tahoma" panose="020B0604030504040204" pitchFamily="34" charset="0"/>
                    <a:ea typeface="Tahoma" panose="020B0604030504040204" pitchFamily="34" charset="0"/>
                    <a:cs typeface="Tahoma" panose="020B0604030504040204" pitchFamily="34" charset="0"/>
                  </a:rPr>
                  <a:t> tấm mang số chẵn trong đó ít nhất có </a:t>
                </a:r>
                <a14:m>
                  <m:oMath xmlns:m="http://schemas.openxmlformats.org/officeDocument/2006/math">
                    <m:r>
                      <a:rPr lang="vi-VN" b="1" i="1">
                        <a:latin typeface="Cambria Math" panose="02040503050406030204" pitchFamily="18" charset="0"/>
                      </a:rPr>
                      <m:t>𝟐</m:t>
                    </m:r>
                  </m:oMath>
                </a14:m>
                <a:r>
                  <a:rPr lang="fi-FI" b="1" dirty="0">
                    <a:latin typeface="Tahoma" panose="020B0604030504040204" pitchFamily="34" charset="0"/>
                    <a:ea typeface="Tahoma" panose="020B0604030504040204" pitchFamily="34" charset="0"/>
                    <a:cs typeface="Tahoma" panose="020B0604030504040204" pitchFamily="34" charset="0"/>
                  </a:rPr>
                  <a:t> tấm mang số chia hết cho </a:t>
                </a:r>
                <a14:m>
                  <m:oMath xmlns:m="http://schemas.openxmlformats.org/officeDocument/2006/math">
                    <m:r>
                      <a:rPr lang="vi-VN" b="1" i="1">
                        <a:latin typeface="Cambria Math" panose="02040503050406030204" pitchFamily="18" charset="0"/>
                      </a:rPr>
                      <m:t>𝟒</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784496" y="3012486"/>
                <a:ext cx="23204650" cy="2092881"/>
              </a:xfrm>
              <a:prstGeom prst="rect">
                <a:avLst/>
              </a:prstGeom>
              <a:blipFill>
                <a:blip r:embed="rId3"/>
                <a:stretch>
                  <a:fillRect l="-1051" t="-5539" r="-1025" b="-12536"/>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92560" y="5508529"/>
            <a:ext cx="23862374" cy="7750270"/>
            <a:chOff x="48567" y="4381500"/>
            <a:chExt cx="23018772" cy="6166525"/>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560646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500"/>
              <a:ext cx="3991939" cy="884082"/>
              <a:chOff x="410517" y="4648200"/>
              <a:chExt cx="3991939" cy="884082"/>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562223" y="3492028"/>
                <a:ext cx="68406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1"/>
                <a:ext cx="1058947" cy="800219"/>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3986AB-15DB-55D8-DDB1-7EF50FBBAA06}"/>
                  </a:ext>
                </a:extLst>
              </p:cNvPr>
              <p:cNvSpPr txBox="1"/>
              <p:nvPr/>
            </p:nvSpPr>
            <p:spPr>
              <a:xfrm>
                <a:off x="685360" y="6212424"/>
                <a:ext cx="23120514" cy="6926640"/>
              </a:xfrm>
              <a:prstGeom prst="rect">
                <a:avLst/>
              </a:prstGeom>
              <a:noFill/>
            </p:spPr>
            <p:txBody>
              <a:bodyPr wrap="square">
                <a:spAutoFit/>
              </a:bodyPr>
              <a:lstStyle/>
              <a:p>
                <a:pPr>
                  <a:lnSpc>
                    <a:spcPct val="150000"/>
                  </a:lnSpc>
                </a:pPr>
                <a:r>
                  <a:rPr lang="pt-BR" sz="4400" b="1" dirty="0">
                    <a:latin typeface="Tahoma" panose="020B0604030504040204" pitchFamily="34" charset="0"/>
                    <a:ea typeface="Tahoma" panose="020B0604030504040204" pitchFamily="34" charset="0"/>
                    <a:cs typeface="Tahoma" panose="020B0604030504040204" pitchFamily="34" charset="0"/>
                  </a:rPr>
                  <a:t> </a:t>
                </a:r>
                <a:r>
                  <a:rPr lang="fi-FI" b="1" dirty="0">
                    <a:latin typeface="Tahoma" panose="020B0604030504040204" pitchFamily="34" charset="0"/>
                    <a:ea typeface="Tahoma" panose="020B0604030504040204" pitchFamily="34" charset="0"/>
                    <a:cs typeface="Tahoma" panose="020B0604030504040204" pitchFamily="34" charset="0"/>
                  </a:rPr>
                  <a:t>Trong </a:t>
                </a:r>
                <a14:m>
                  <m:oMath xmlns:m="http://schemas.openxmlformats.org/officeDocument/2006/math">
                    <m:r>
                      <a:rPr lang="vi-VN" b="1" i="1">
                        <a:latin typeface="Cambria Math" panose="02040503050406030204" pitchFamily="18" charset="0"/>
                      </a:rPr>
                      <m:t>𝟐𝟎</m:t>
                    </m:r>
                  </m:oMath>
                </a14:m>
                <a:r>
                  <a:rPr lang="fi-FI" b="1" dirty="0">
                    <a:latin typeface="Tahoma" panose="020B0604030504040204" pitchFamily="34" charset="0"/>
                    <a:ea typeface="Tahoma" panose="020B0604030504040204" pitchFamily="34" charset="0"/>
                    <a:cs typeface="Tahoma" panose="020B0604030504040204" pitchFamily="34" charset="0"/>
                  </a:rPr>
                  <a:t> tấm thẻ có </a:t>
                </a:r>
                <a14:m>
                  <m:oMath xmlns:m="http://schemas.openxmlformats.org/officeDocument/2006/math">
                    <m:r>
                      <a:rPr lang="vi-VN" b="1" i="1">
                        <a:latin typeface="Cambria Math" panose="02040503050406030204" pitchFamily="18" charset="0"/>
                      </a:rPr>
                      <m:t>𝟏𝟎</m:t>
                    </m:r>
                  </m:oMath>
                </a14:m>
                <a:r>
                  <a:rPr lang="fi-FI" b="1" dirty="0">
                    <a:latin typeface="Tahoma" panose="020B0604030504040204" pitchFamily="34" charset="0"/>
                    <a:ea typeface="Tahoma" panose="020B0604030504040204" pitchFamily="34" charset="0"/>
                    <a:cs typeface="Tahoma" panose="020B0604030504040204" pitchFamily="34" charset="0"/>
                  </a:rPr>
                  <a:t> số lẻ, </a:t>
                </a:r>
                <a14:m>
                  <m:oMath xmlns:m="http://schemas.openxmlformats.org/officeDocument/2006/math">
                    <m:r>
                      <a:rPr lang="vi-VN" b="1" i="1">
                        <a:latin typeface="Cambria Math" panose="02040503050406030204" pitchFamily="18" charset="0"/>
                      </a:rPr>
                      <m:t>𝟏𝟎</m:t>
                    </m:r>
                  </m:oMath>
                </a14:m>
                <a:r>
                  <a:rPr lang="fi-FI" b="1" dirty="0">
                    <a:latin typeface="Tahoma" panose="020B0604030504040204" pitchFamily="34" charset="0"/>
                    <a:ea typeface="Tahoma" panose="020B0604030504040204" pitchFamily="34" charset="0"/>
                    <a:cs typeface="Tahoma" panose="020B0604030504040204" pitchFamily="34" charset="0"/>
                  </a:rPr>
                  <a:t> số chẵn và </a:t>
                </a:r>
                <a14:m>
                  <m:oMath xmlns:m="http://schemas.openxmlformats.org/officeDocument/2006/math">
                    <m:r>
                      <a:rPr lang="vi-VN" b="1" i="1">
                        <a:latin typeface="Cambria Math" panose="02040503050406030204" pitchFamily="18" charset="0"/>
                      </a:rPr>
                      <m:t>𝟓</m:t>
                    </m:r>
                  </m:oMath>
                </a14:m>
                <a:r>
                  <a:rPr lang="fi-FI" b="1" dirty="0">
                    <a:latin typeface="Tahoma" panose="020B0604030504040204" pitchFamily="34" charset="0"/>
                    <a:ea typeface="Tahoma" panose="020B0604030504040204" pitchFamily="34" charset="0"/>
                    <a:cs typeface="Tahoma" panose="020B0604030504040204" pitchFamily="34" charset="0"/>
                  </a:rPr>
                  <a:t> số chia hết cho </a:t>
                </a:r>
                <a14:m>
                  <m:oMath xmlns:m="http://schemas.openxmlformats.org/officeDocument/2006/math">
                    <m:r>
                      <a:rPr lang="vi-VN" b="1" i="1">
                        <a:latin typeface="Cambria Math" panose="02040503050406030204" pitchFamily="18" charset="0"/>
                      </a:rPr>
                      <m:t>𝟒</m:t>
                    </m:r>
                  </m:oMath>
                </a14:m>
                <a:r>
                  <a:rPr lang="fi-FI"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i-FI" b="1" dirty="0">
                    <a:latin typeface="Tahoma" panose="020B0604030504040204" pitchFamily="34" charset="0"/>
                    <a:ea typeface="Tahoma" panose="020B0604030504040204" pitchFamily="34" charset="0"/>
                    <a:cs typeface="Tahoma" panose="020B0604030504040204" pitchFamily="34" charset="0"/>
                  </a:rPr>
                  <a:t>Số phần tử của không gian mẫu: </a:t>
                </a:r>
                <a14:m>
                  <m:oMath xmlns:m="http://schemas.openxmlformats.org/officeDocument/2006/math">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𝜴</m:t>
                        </m:r>
                      </m:e>
                    </m:d>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𝟐𝟎</m:t>
                        </m:r>
                      </m:sub>
                      <m:sup>
                        <m:r>
                          <a:rPr lang="vi-VN" b="1" i="1">
                            <a:latin typeface="Cambria Math" panose="02040503050406030204" pitchFamily="18" charset="0"/>
                          </a:rPr>
                          <m:t>𝟖</m:t>
                        </m:r>
                      </m:sup>
                    </m:sSubSup>
                  </m:oMath>
                </a14:m>
                <a:r>
                  <a:rPr lang="fi-FI"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i-FI"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vi-VN" b="1" i="1">
                        <a:latin typeface="Cambria Math" panose="02040503050406030204" pitchFamily="18" charset="0"/>
                      </a:rPr>
                      <m:t>𝑨</m:t>
                    </m:r>
                  </m:oMath>
                </a14:m>
                <a:r>
                  <a:rPr lang="fi-FI" b="1" dirty="0">
                    <a:latin typeface="Tahoma" panose="020B0604030504040204" pitchFamily="34" charset="0"/>
                    <a:ea typeface="Tahoma" panose="020B0604030504040204" pitchFamily="34" charset="0"/>
                    <a:cs typeface="Tahoma" panose="020B0604030504040204" pitchFamily="34" charset="0"/>
                  </a:rPr>
                  <a:t> là biến cố chọn được </a:t>
                </a:r>
                <a14:m>
                  <m:oMath xmlns:m="http://schemas.openxmlformats.org/officeDocument/2006/math">
                    <m:r>
                      <a:rPr lang="vi-VN" b="1" i="1">
                        <a:latin typeface="Cambria Math" panose="02040503050406030204" pitchFamily="18" charset="0"/>
                      </a:rPr>
                      <m:t>𝟖</m:t>
                    </m:r>
                  </m:oMath>
                </a14:m>
                <a:r>
                  <a:rPr lang="fi-FI" b="1" dirty="0">
                    <a:latin typeface="Tahoma" panose="020B0604030504040204" pitchFamily="34" charset="0"/>
                    <a:ea typeface="Tahoma" panose="020B0604030504040204" pitchFamily="34" charset="0"/>
                    <a:cs typeface="Tahoma" panose="020B0604030504040204" pitchFamily="34" charset="0"/>
                  </a:rPr>
                  <a:t> tấm thẻ thỏa đề bài.</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i-FI" b="1" dirty="0">
                    <a:latin typeface="Tahoma" panose="020B0604030504040204" pitchFamily="34" charset="0"/>
                    <a:ea typeface="Tahoma" panose="020B0604030504040204" pitchFamily="34" charset="0"/>
                    <a:cs typeface="Tahoma" panose="020B0604030504040204" pitchFamily="34" charset="0"/>
                  </a:rPr>
                  <a:t>Số cách chọn </a:t>
                </a:r>
                <a14:m>
                  <m:oMath xmlns:m="http://schemas.openxmlformats.org/officeDocument/2006/math">
                    <m:r>
                      <a:rPr lang="vi-VN" b="1" i="1">
                        <a:latin typeface="Cambria Math" panose="02040503050406030204" pitchFamily="18" charset="0"/>
                      </a:rPr>
                      <m:t>𝟖</m:t>
                    </m:r>
                  </m:oMath>
                </a14:m>
                <a:r>
                  <a:rPr lang="fi-FI" b="1" dirty="0">
                    <a:latin typeface="Tahoma" panose="020B0604030504040204" pitchFamily="34" charset="0"/>
                    <a:ea typeface="Tahoma" panose="020B0604030504040204" pitchFamily="34" charset="0"/>
                    <a:cs typeface="Tahoma" panose="020B0604030504040204" pitchFamily="34" charset="0"/>
                  </a:rPr>
                  <a:t> tấm thẻ trong đó có </a:t>
                </a:r>
                <a14:m>
                  <m:oMath xmlns:m="http://schemas.openxmlformats.org/officeDocument/2006/math">
                    <m:r>
                      <a:rPr lang="vi-VN" b="1" i="1">
                        <a:latin typeface="Cambria Math" panose="02040503050406030204" pitchFamily="18" charset="0"/>
                      </a:rPr>
                      <m:t>𝟓</m:t>
                    </m:r>
                  </m:oMath>
                </a14:m>
                <a:r>
                  <a:rPr lang="fi-FI" b="1" dirty="0">
                    <a:latin typeface="Tahoma" panose="020B0604030504040204" pitchFamily="34" charset="0"/>
                    <a:ea typeface="Tahoma" panose="020B0604030504040204" pitchFamily="34" charset="0"/>
                    <a:cs typeface="Tahoma" panose="020B0604030504040204" pitchFamily="34" charset="0"/>
                  </a:rPr>
                  <a:t> tấm mang số lẻ, </a:t>
                </a:r>
                <a14:m>
                  <m:oMath xmlns:m="http://schemas.openxmlformats.org/officeDocument/2006/math">
                    <m:r>
                      <a:rPr lang="vi-VN" b="1" i="1">
                        <a:latin typeface="Cambria Math" panose="02040503050406030204" pitchFamily="18" charset="0"/>
                      </a:rPr>
                      <m:t>𝟑</m:t>
                    </m:r>
                  </m:oMath>
                </a14:m>
                <a:r>
                  <a:rPr lang="fi-FI" b="1" dirty="0">
                    <a:latin typeface="Tahoma" panose="020B0604030504040204" pitchFamily="34" charset="0"/>
                    <a:ea typeface="Tahoma" panose="020B0604030504040204" pitchFamily="34" charset="0"/>
                    <a:cs typeface="Tahoma" panose="020B0604030504040204" pitchFamily="34" charset="0"/>
                  </a:rPr>
                  <a:t> tấm mang số chẵn trong đó ít nhất có </a:t>
                </a:r>
                <a14:m>
                  <m:oMath xmlns:m="http://schemas.openxmlformats.org/officeDocument/2006/math">
                    <m:r>
                      <a:rPr lang="vi-VN" b="1" i="1">
                        <a:latin typeface="Cambria Math" panose="02040503050406030204" pitchFamily="18" charset="0"/>
                      </a:rPr>
                      <m:t>𝟐</m:t>
                    </m:r>
                  </m:oMath>
                </a14:m>
                <a:r>
                  <a:rPr lang="fi-FI" b="1" dirty="0">
                    <a:latin typeface="Tahoma" panose="020B0604030504040204" pitchFamily="34" charset="0"/>
                    <a:ea typeface="Tahoma" panose="020B0604030504040204" pitchFamily="34" charset="0"/>
                    <a:cs typeface="Tahoma" panose="020B0604030504040204" pitchFamily="34" charset="0"/>
                  </a:rPr>
                  <a:t> tấm mang số chia hết cho </a:t>
                </a:r>
                <a14:m>
                  <m:oMath xmlns:m="http://schemas.openxmlformats.org/officeDocument/2006/math">
                    <m:r>
                      <a:rPr lang="vi-VN" b="1" i="1">
                        <a:latin typeface="Cambria Math" panose="02040503050406030204" pitchFamily="18" charset="0"/>
                      </a:rPr>
                      <m:t>𝟒</m:t>
                    </m:r>
                  </m:oMath>
                </a14:m>
                <a:r>
                  <a:rPr lang="fi-FI"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𝑨</m:t>
                        </m:r>
                      </m:e>
                    </m:d>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𝟏𝟎</m:t>
                        </m:r>
                      </m:sub>
                      <m:sup>
                        <m:r>
                          <a:rPr lang="vi-VN" b="1" i="1">
                            <a:latin typeface="Cambria Math" panose="02040503050406030204" pitchFamily="18" charset="0"/>
                          </a:rPr>
                          <m:t>𝟓</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𝟓</m:t>
                        </m:r>
                      </m:sub>
                      <m:sup>
                        <m:r>
                          <a:rPr lang="vi-VN" b="1" i="1">
                            <a:latin typeface="Cambria Math" panose="02040503050406030204" pitchFamily="18" charset="0"/>
                          </a:rPr>
                          <m:t>𝟐</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𝟓</m:t>
                        </m:r>
                      </m:sub>
                      <m:sup>
                        <m:r>
                          <a:rPr lang="vi-VN" b="1" i="1">
                            <a:latin typeface="Cambria Math" panose="02040503050406030204" pitchFamily="18" charset="0"/>
                          </a:rPr>
                          <m:t>𝟏</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𝟏𝟎</m:t>
                        </m:r>
                      </m:sub>
                      <m:sup>
                        <m:r>
                          <a:rPr lang="vi-VN" b="1" i="1">
                            <a:latin typeface="Cambria Math" panose="02040503050406030204" pitchFamily="18" charset="0"/>
                          </a:rPr>
                          <m:t>𝟓</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𝟓</m:t>
                        </m:r>
                      </m:sub>
                      <m:sup>
                        <m:r>
                          <a:rPr lang="vi-VN" b="1" i="1">
                            <a:latin typeface="Cambria Math" panose="02040503050406030204" pitchFamily="18" charset="0"/>
                          </a:rPr>
                          <m:t>𝟑</m:t>
                        </m:r>
                      </m:sup>
                    </m:sSubSup>
                  </m:oMath>
                </a14:m>
                <a:r>
                  <a:rPr lang="fi-FI"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pt-BR" b="1" dirty="0">
                    <a:latin typeface="Tahoma" panose="020B0604030504040204" pitchFamily="34" charset="0"/>
                    <a:ea typeface="Tahoma" panose="020B0604030504040204" pitchFamily="34" charset="0"/>
                    <a:cs typeface="Tahoma" panose="020B0604030504040204" pitchFamily="34" charset="0"/>
                  </a:rPr>
                  <a:t>Xác suất cần tìm: </a:t>
                </a:r>
                <a14:m>
                  <m:oMath xmlns:m="http://schemas.openxmlformats.org/officeDocument/2006/math">
                    <m:r>
                      <a:rPr lang="vi-VN" b="1" i="1">
                        <a:latin typeface="Cambria Math" panose="02040503050406030204" pitchFamily="18" charset="0"/>
                      </a:rPr>
                      <m:t>𝑷</m:t>
                    </m:r>
                    <m:d>
                      <m:dPr>
                        <m:ctrlPr>
                          <a:rPr lang="en-US" b="1" i="1">
                            <a:latin typeface="Cambria Math" panose="02040503050406030204" pitchFamily="18" charset="0"/>
                          </a:rPr>
                        </m:ctrlPr>
                      </m:dPr>
                      <m:e>
                        <m:r>
                          <a:rPr lang="vi-VN" b="1" i="1">
                            <a:latin typeface="Cambria Math" panose="02040503050406030204" pitchFamily="18" charset="0"/>
                          </a:rPr>
                          <m:t>𝑨</m:t>
                        </m:r>
                      </m:e>
                    </m:d>
                    <m:r>
                      <a:rPr lang="vi-VN" b="1" i="1">
                        <a:latin typeface="Cambria Math" panose="02040503050406030204" pitchFamily="18" charset="0"/>
                      </a:rPr>
                      <m:t>=</m:t>
                    </m:r>
                    <m:f>
                      <m:fPr>
                        <m:ctrlPr>
                          <a:rPr lang="en-US" b="1" i="1">
                            <a:latin typeface="Cambria Math" panose="02040503050406030204" pitchFamily="18" charset="0"/>
                          </a:rPr>
                        </m:ctrlPr>
                      </m:fPr>
                      <m:num>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𝑨</m:t>
                            </m:r>
                          </m:e>
                        </m:d>
                      </m:num>
                      <m:den>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𝜴</m:t>
                            </m:r>
                          </m:e>
                        </m:d>
                      </m:den>
                    </m:f>
                    <m:r>
                      <a:rPr lang="vi-VN" b="1" i="1">
                        <a:latin typeface="Cambria Math" panose="02040503050406030204" pitchFamily="18" charset="0"/>
                      </a:rPr>
                      <m:t>=</m:t>
                    </m:r>
                    <m:f>
                      <m:fPr>
                        <m:ctrlPr>
                          <a:rPr lang="en-US" b="1" i="1">
                            <a:latin typeface="Cambria Math" panose="02040503050406030204" pitchFamily="18" charset="0"/>
                          </a:rPr>
                        </m:ctrlPr>
                      </m:fPr>
                      <m:num>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𝟏𝟎</m:t>
                            </m:r>
                          </m:sub>
                          <m:sup>
                            <m:r>
                              <a:rPr lang="vi-VN" b="1" i="1">
                                <a:latin typeface="Cambria Math" panose="02040503050406030204" pitchFamily="18" charset="0"/>
                              </a:rPr>
                              <m:t>𝟓</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𝟓</m:t>
                            </m:r>
                          </m:sub>
                          <m:sup>
                            <m:r>
                              <a:rPr lang="vi-VN" b="1" i="1">
                                <a:latin typeface="Cambria Math" panose="02040503050406030204" pitchFamily="18" charset="0"/>
                              </a:rPr>
                              <m:t>𝟐</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𝟓</m:t>
                            </m:r>
                          </m:sub>
                          <m:sup>
                            <m:r>
                              <a:rPr lang="vi-VN" b="1" i="1">
                                <a:latin typeface="Cambria Math" panose="02040503050406030204" pitchFamily="18" charset="0"/>
                              </a:rPr>
                              <m:t>𝟏</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𝟏𝟎</m:t>
                            </m:r>
                          </m:sub>
                          <m:sup>
                            <m:r>
                              <a:rPr lang="vi-VN" b="1" i="1">
                                <a:latin typeface="Cambria Math" panose="02040503050406030204" pitchFamily="18" charset="0"/>
                              </a:rPr>
                              <m:t>𝟓</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𝟓</m:t>
                            </m:r>
                          </m:sub>
                          <m:sup>
                            <m:r>
                              <a:rPr lang="vi-VN" b="1" i="1">
                                <a:latin typeface="Cambria Math" panose="02040503050406030204" pitchFamily="18" charset="0"/>
                              </a:rPr>
                              <m:t>𝟑</m:t>
                            </m:r>
                          </m:sup>
                        </m:sSubSup>
                      </m:num>
                      <m:den>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𝟐𝟎</m:t>
                            </m:r>
                          </m:sub>
                          <m:sup>
                            <m:r>
                              <a:rPr lang="vi-VN" b="1" i="1">
                                <a:latin typeface="Cambria Math" panose="02040503050406030204" pitchFamily="18" charset="0"/>
                              </a:rPr>
                              <m:t>𝟖</m:t>
                            </m:r>
                          </m:sup>
                        </m:sSubSup>
                      </m:den>
                    </m:f>
                    <m:r>
                      <a:rPr lang="vi-VN" b="1" i="1">
                        <a:latin typeface="Cambria Math" panose="02040503050406030204" pitchFamily="18" charset="0"/>
                      </a:rPr>
                      <m:t>=</m:t>
                    </m:r>
                    <m:f>
                      <m:fPr>
                        <m:ctrlPr>
                          <a:rPr lang="en-US" b="1" i="1">
                            <a:latin typeface="Cambria Math" panose="02040503050406030204" pitchFamily="18" charset="0"/>
                          </a:rPr>
                        </m:ctrlPr>
                      </m:fPr>
                      <m:num>
                        <m:r>
                          <a:rPr lang="vi-VN" b="1" i="1">
                            <a:latin typeface="Cambria Math" panose="02040503050406030204" pitchFamily="18" charset="0"/>
                          </a:rPr>
                          <m:t>𝟗𝟎</m:t>
                        </m:r>
                      </m:num>
                      <m:den>
                        <m:r>
                          <a:rPr lang="vi-VN" b="1" i="1">
                            <a:latin typeface="Cambria Math" panose="02040503050406030204" pitchFamily="18" charset="0"/>
                          </a:rPr>
                          <m:t>𝟒𝟏𝟗𝟗</m:t>
                        </m:r>
                      </m:den>
                    </m:f>
                    <m:r>
                      <a:rPr lang="vi-VN" b="1" i="1">
                        <a:latin typeface="Cambria Math" panose="02040503050406030204" pitchFamily="18" charset="0"/>
                      </a:rPr>
                      <m:t>=</m:t>
                    </m:r>
                    <m:r>
                      <a:rPr lang="vi-VN" b="1" i="1">
                        <a:latin typeface="Cambria Math" panose="02040503050406030204" pitchFamily="18" charset="0"/>
                      </a:rPr>
                      <m:t>𝟎</m:t>
                    </m:r>
                    <m:r>
                      <a:rPr lang="vi-VN" b="1" i="1">
                        <a:latin typeface="Cambria Math" panose="02040503050406030204" pitchFamily="18" charset="0"/>
                      </a:rPr>
                      <m:t>,</m:t>
                    </m:r>
                    <m:r>
                      <a:rPr lang="vi-VN" b="1" i="1">
                        <a:latin typeface="Cambria Math" panose="02040503050406030204" pitchFamily="18" charset="0"/>
                      </a:rPr>
                      <m:t>𝟎𝟐</m:t>
                    </m:r>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F3986AB-15DB-55D8-DDB1-7EF50FBBAA06}"/>
                  </a:ext>
                </a:extLst>
              </p:cNvPr>
              <p:cNvSpPr txBox="1">
                <a:spLocks noRot="1" noChangeAspect="1" noMove="1" noResize="1" noEditPoints="1" noAdjustHandles="1" noChangeArrowheads="1" noChangeShapeType="1" noTextEdit="1"/>
              </p:cNvSpPr>
              <p:nvPr/>
            </p:nvSpPr>
            <p:spPr>
              <a:xfrm>
                <a:off x="685360" y="6212424"/>
                <a:ext cx="23120514" cy="6926640"/>
              </a:xfrm>
              <a:prstGeom prst="rect">
                <a:avLst/>
              </a:prstGeom>
              <a:blipFill>
                <a:blip r:embed="rId5"/>
                <a:stretch>
                  <a:fillRect l="-1055" r="-1292"/>
                </a:stretch>
              </a:blipFill>
            </p:spPr>
            <p:txBody>
              <a:bodyPr/>
              <a:lstStyle/>
              <a:p>
                <a:r>
                  <a:rPr lang="en-US">
                    <a:noFill/>
                  </a:rPr>
                  <a:t> </a:t>
                </a:r>
              </a:p>
            </p:txBody>
          </p:sp>
        </mc:Fallback>
      </mc:AlternateContent>
    </p:spTree>
    <p:extLst>
      <p:ext uri="{BB962C8B-B14F-4D97-AF65-F5344CB8AC3E}">
        <p14:creationId xmlns:p14="http://schemas.microsoft.com/office/powerpoint/2010/main" val="1193651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92560" y="2025293"/>
            <a:ext cx="23862374" cy="3992602"/>
            <a:chOff x="923003" y="3917552"/>
            <a:chExt cx="23862374" cy="3118398"/>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043757"/>
              <a:ext cx="23513166" cy="299219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738343"/>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971800" y="1088897"/>
            <a:ext cx="8458200" cy="830997"/>
            <a:chOff x="-288924" y="1892299"/>
            <a:chExt cx="8459730"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6083244" cy="830996"/>
            </a:xfrm>
            <a:prstGeom prst="rect">
              <a:avLst/>
            </a:prstGeom>
            <a:solidFill>
              <a:schemeClr val="bg1"/>
            </a:solid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TỰ LUẬN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521996" y="2603480"/>
                <a:ext cx="23204650" cy="3416320"/>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Để chào mừng ngày nhà giáo Việt Nam </a:t>
                </a:r>
                <a14:m>
                  <m:oMath xmlns:m="http://schemas.openxmlformats.org/officeDocument/2006/math">
                    <m:r>
                      <a:rPr lang="vi-VN" b="1" i="1">
                        <a:latin typeface="Cambria Math" panose="02040503050406030204" pitchFamily="18" charset="0"/>
                      </a:rPr>
                      <m:t>𝟐𝟎</m:t>
                    </m:r>
                    <m:r>
                      <a:rPr lang="vi-VN" b="1" i="1">
                        <a:latin typeface="Cambria Math" panose="02040503050406030204" pitchFamily="18" charset="0"/>
                      </a:rPr>
                      <m:t>−</m:t>
                    </m:r>
                    <m:r>
                      <a:rPr lang="vi-VN" b="1" i="1">
                        <a:latin typeface="Cambria Math" panose="02040503050406030204" pitchFamily="18" charset="0"/>
                      </a:rPr>
                      <m:t>𝟏𝟏</m:t>
                    </m:r>
                  </m:oMath>
                </a14:m>
                <a:r>
                  <a:rPr lang="vi-VN" b="1" dirty="0">
                    <a:latin typeface="Tahoma" panose="020B0604030504040204" pitchFamily="34" charset="0"/>
                    <a:ea typeface="Tahoma" panose="020B0604030504040204" pitchFamily="34" charset="0"/>
                    <a:cs typeface="Tahoma" panose="020B0604030504040204" pitchFamily="34" charset="0"/>
                  </a:rPr>
                  <a:t> Đoàn trường THPT Hai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Bà Trưng đã phân công ba khối: khối </a:t>
                </a:r>
                <a14:m>
                  <m:oMath xmlns:m="http://schemas.openxmlformats.org/officeDocument/2006/math">
                    <m:r>
                      <a:rPr lang="vi-VN" b="1" i="1">
                        <a:latin typeface="Cambria Math" panose="02040503050406030204" pitchFamily="18" charset="0"/>
                      </a:rPr>
                      <m:t>𝟏𝟎</m:t>
                    </m:r>
                  </m:oMath>
                </a14:m>
                <a:r>
                  <a:rPr lang="vi-VN" b="1" dirty="0">
                    <a:latin typeface="Tahoma" panose="020B0604030504040204" pitchFamily="34" charset="0"/>
                    <a:ea typeface="Tahoma" panose="020B0604030504040204" pitchFamily="34" charset="0"/>
                    <a:cs typeface="Tahoma" panose="020B0604030504040204" pitchFamily="34" charset="0"/>
                  </a:rPr>
                  <a:t>, khối </a:t>
                </a:r>
                <a14:m>
                  <m:oMath xmlns:m="http://schemas.openxmlformats.org/officeDocument/2006/math">
                    <m:r>
                      <a:rPr lang="vi-VN" b="1" i="1">
                        <a:latin typeface="Cambria Math" panose="02040503050406030204" pitchFamily="18" charset="0"/>
                      </a:rPr>
                      <m:t>𝟏𝟏</m:t>
                    </m:r>
                  </m:oMath>
                </a14:m>
                <a:r>
                  <a:rPr lang="vi-VN" b="1" dirty="0">
                    <a:latin typeface="Tahoma" panose="020B0604030504040204" pitchFamily="34" charset="0"/>
                    <a:ea typeface="Tahoma" panose="020B0604030504040204" pitchFamily="34" charset="0"/>
                    <a:cs typeface="Tahoma" panose="020B0604030504040204" pitchFamily="34" charset="0"/>
                  </a:rPr>
                  <a:t> và khối </a:t>
                </a:r>
                <a14:m>
                  <m:oMath xmlns:m="http://schemas.openxmlformats.org/officeDocument/2006/math">
                    <m:r>
                      <a:rPr lang="vi-VN" b="1" i="1">
                        <a:latin typeface="Cambria Math" panose="02040503050406030204" pitchFamily="18" charset="0"/>
                      </a:rPr>
                      <m:t>𝟏𝟐</m:t>
                    </m:r>
                  </m:oMath>
                </a14:m>
                <a:r>
                  <a:rPr lang="vi-VN" b="1" dirty="0">
                    <a:latin typeface="Tahoma" panose="020B0604030504040204" pitchFamily="34" charset="0"/>
                    <a:ea typeface="Tahoma" panose="020B0604030504040204" pitchFamily="34" charset="0"/>
                    <a:cs typeface="Tahoma" panose="020B0604030504040204" pitchFamily="34" charset="0"/>
                  </a:rPr>
                  <a:t> mỗi khối chuẩn bị ba tiết mục gồm: </a:t>
                </a:r>
                <a:r>
                  <a:rPr lang="en-US" b="1" dirty="0">
                    <a:latin typeface="Tahoma" panose="020B0604030504040204" pitchFamily="34" charset="0"/>
                    <a:ea typeface="Tahoma" panose="020B0604030504040204" pitchFamily="34" charset="0"/>
                    <a:cs typeface="Tahoma" panose="020B0604030504040204" pitchFamily="34" charset="0"/>
                  </a:rPr>
                  <a:t>M</a:t>
                </a:r>
                <a:r>
                  <a:rPr lang="vi-VN" b="1" dirty="0">
                    <a:latin typeface="Tahoma" panose="020B0604030504040204" pitchFamily="34" charset="0"/>
                    <a:ea typeface="Tahoma" panose="020B0604030504040204" pitchFamily="34" charset="0"/>
                    <a:cs typeface="Tahoma" panose="020B0604030504040204" pitchFamily="34" charset="0"/>
                  </a:rPr>
                  <a:t>ột tiết mục múa, một tiết mục kịch và một tiết mục hát tốp ca. Đến ngày tổ chức ban tôt chức chọn ngẫu nhiên ba tiết mục. Tính xác suất để ba tiết mục được chọn có đủ ba khối và có đủ ba nội dung?</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521996" y="2603480"/>
                <a:ext cx="23204650" cy="3416320"/>
              </a:xfrm>
              <a:prstGeom prst="rect">
                <a:avLst/>
              </a:prstGeom>
              <a:blipFill>
                <a:blip r:embed="rId3"/>
                <a:stretch>
                  <a:fillRect l="-1051" t="-3743" r="-6043" b="-7487"/>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92560" y="6170331"/>
            <a:ext cx="23862374" cy="7469469"/>
            <a:chOff x="48567" y="4753018"/>
            <a:chExt cx="23018772" cy="6212158"/>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602362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753018"/>
              <a:ext cx="3991939" cy="884080"/>
              <a:chOff x="410517" y="5019718"/>
              <a:chExt cx="3991939" cy="884080"/>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562223" y="3863546"/>
                <a:ext cx="68406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5103579"/>
                <a:ext cx="2872839"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5019718"/>
                <a:ext cx="1058947" cy="800219"/>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F3986AB-15DB-55D8-DDB1-7EF50FBBAA06}"/>
                  </a:ext>
                </a:extLst>
              </p:cNvPr>
              <p:cNvSpPr txBox="1"/>
              <p:nvPr/>
            </p:nvSpPr>
            <p:spPr>
              <a:xfrm>
                <a:off x="806286" y="5916738"/>
                <a:ext cx="23120514" cy="7570662"/>
              </a:xfrm>
              <a:prstGeom prst="rect">
                <a:avLst/>
              </a:prstGeom>
              <a:noFill/>
            </p:spPr>
            <p:txBody>
              <a:bodyPr wrap="square">
                <a:spAutoFit/>
              </a:bodyPr>
              <a:lstStyle/>
              <a:p>
                <a:pPr>
                  <a:lnSpc>
                    <a:spcPct val="150000"/>
                  </a:lnSpc>
                </a:pPr>
                <a:r>
                  <a:rPr lang="pt-BR" sz="4400"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tiết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mục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chín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tiết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mục</a:t>
                </a:r>
                <a:r>
                  <a:rPr lang="en-US" b="1" dirty="0">
                    <a:latin typeface="Tahoma" panose="020B0604030504040204" pitchFamily="34" charset="0"/>
                    <a:ea typeface="Tahoma" panose="020B0604030504040204" pitchFamily="34" charset="0"/>
                    <a:cs typeface="Tahoma" panose="020B0604030504040204" pitchFamily="34" charset="0"/>
                  </a:rPr>
                  <a:t> có </a:t>
                </a:r>
                <a14:m>
                  <m:oMath xmlns:m="http://schemas.openxmlformats.org/officeDocument/2006/math">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𝜴</m:t>
                        </m:r>
                      </m:e>
                    </m:d>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𝟗</m:t>
                        </m:r>
                      </m:sub>
                      <m:sup>
                        <m:r>
                          <a:rPr lang="vi-VN" b="1" i="1">
                            <a:latin typeface="Cambria Math" panose="02040503050406030204" pitchFamily="18" charset="0"/>
                          </a:rPr>
                          <m:t>𝟑</m:t>
                        </m:r>
                      </m:sup>
                    </m:sSubSup>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cách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chọn</a:t>
                </a:r>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Gọi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rPr>
                      <m:t>𝑨</m:t>
                    </m:r>
                  </m:oMath>
                </a14:m>
                <a:r>
                  <a:rPr lang="en-US" b="1" dirty="0">
                    <a:latin typeface="Tahoma" panose="020B0604030504040204" pitchFamily="34" charset="0"/>
                    <a:ea typeface="Tahoma" panose="020B0604030504040204" pitchFamily="34" charset="0"/>
                    <a:cs typeface="Tahoma" panose="020B0604030504040204" pitchFamily="34" charset="0"/>
                  </a:rPr>
                  <a:t> là </a:t>
                </a:r>
                <a:r>
                  <a:rPr lang="en-US" b="1" dirty="0" err="1">
                    <a:latin typeface="Tahoma" panose="020B0604030504040204" pitchFamily="34" charset="0"/>
                    <a:ea typeface="Tahoma" panose="020B0604030504040204" pitchFamily="34" charset="0"/>
                    <a:cs typeface="Tahoma" panose="020B0604030504040204" pitchFamily="34" charset="0"/>
                  </a:rPr>
                  <a:t>biến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cô</a:t>
                </a:r>
                <a:r>
                  <a:rPr lang="en-US" b="1" dirty="0">
                    <a:latin typeface="Tahoma" panose="020B0604030504040204" pitchFamily="34" charset="0"/>
                    <a:ea typeface="Tahoma" panose="020B0604030504040204" pitchFamily="34" charset="0"/>
                    <a:cs typeface="Tahoma" panose="020B0604030504040204" pitchFamily="34" charset="0"/>
                  </a:rPr>
                  <a:t>́: Ba </a:t>
                </a:r>
                <a:r>
                  <a:rPr lang="en-US" b="1" dirty="0" err="1">
                    <a:latin typeface="Tahoma" panose="020B0604030504040204" pitchFamily="34" charset="0"/>
                    <a:ea typeface="Tahoma" panose="020B0604030504040204" pitchFamily="34" charset="0"/>
                    <a:cs typeface="Tahoma" panose="020B0604030504040204" pitchFamily="34" charset="0"/>
                  </a:rPr>
                  <a:t>tiết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mục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chọn</a:t>
                </a:r>
                <a:r>
                  <a:rPr lang="en-US" b="1" dirty="0">
                    <a:latin typeface="Tahoma" panose="020B0604030504040204" pitchFamily="34" charset="0"/>
                    <a:ea typeface="Tahoma" panose="020B0604030504040204" pitchFamily="34" charset="0"/>
                    <a:cs typeface="Tahoma" panose="020B0604030504040204" pitchFamily="34" charset="0"/>
                  </a:rPr>
                  <a:t> có </a:t>
                </a:r>
                <a:r>
                  <a:rPr lang="en-US" b="1" dirty="0" err="1">
                    <a:latin typeface="Tahoma" panose="020B0604030504040204" pitchFamily="34" charset="0"/>
                    <a:ea typeface="Tahoma" panose="020B0604030504040204" pitchFamily="34" charset="0"/>
                    <a:cs typeface="Tahoma" panose="020B0604030504040204" pitchFamily="34" charset="0"/>
                  </a:rPr>
                  <a:t>đủ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va</a:t>
                </a:r>
                <a:r>
                  <a:rPr lang="en-US" b="1" dirty="0">
                    <a:latin typeface="Tahoma" panose="020B0604030504040204" pitchFamily="34" charset="0"/>
                    <a:ea typeface="Tahoma" panose="020B0604030504040204" pitchFamily="34" charset="0"/>
                    <a:cs typeface="Tahoma" panose="020B0604030504040204" pitchFamily="34" charset="0"/>
                  </a:rPr>
                  <a:t>̀ có </a:t>
                </a:r>
                <a:r>
                  <a:rPr lang="en-US" b="1" dirty="0" err="1">
                    <a:latin typeface="Tahoma" panose="020B0604030504040204" pitchFamily="34" charset="0"/>
                    <a:ea typeface="Tahoma" panose="020B0604030504040204" pitchFamily="34" charset="0"/>
                    <a:cs typeface="Tahoma" panose="020B0604030504040204" pitchFamily="34" charset="0"/>
                  </a:rPr>
                  <a:t>đủ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nội</a:t>
                </a:r>
                <a:r>
                  <a:rPr lang="en-US" b="1" dirty="0">
                    <a:latin typeface="Tahoma" panose="020B0604030504040204" pitchFamily="34" charset="0"/>
                    <a:ea typeface="Tahoma" panose="020B0604030504040204" pitchFamily="34" charset="0"/>
                    <a:cs typeface="Tahoma" panose="020B0604030504040204" pitchFamily="34" charset="0"/>
                  </a:rPr>
                  <a:t> dung.</a:t>
                </a: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Chọn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tiết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mục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 có </a:t>
                </a:r>
                <a14:m>
                  <m:oMath xmlns:m="http://schemas.openxmlformats.org/officeDocument/2006/math">
                    <m:r>
                      <a:rPr lang="vi-VN"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cách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chọn</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Chọn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tiết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mục</a:t>
                </a:r>
                <a:r>
                  <a:rPr lang="en-US" b="1" dirty="0">
                    <a:latin typeface="Tahoma" panose="020B0604030504040204" pitchFamily="34" charset="0"/>
                    <a:ea typeface="Tahoma" panose="020B0604030504040204" pitchFamily="34" charset="0"/>
                    <a:cs typeface="Tahoma" panose="020B0604030504040204" pitchFamily="34" charset="0"/>
                  </a:rPr>
                  <a:t> ở </a:t>
                </a:r>
                <a:r>
                  <a:rPr lang="en-US" b="1" dirty="0" err="1">
                    <a:latin typeface="Tahoma" panose="020B0604030504040204" pitchFamily="34" charset="0"/>
                    <a:ea typeface="Tahoma" panose="020B0604030504040204" pitchFamily="34" charset="0"/>
                    <a:cs typeface="Tahoma" panose="020B0604030504040204" pitchFamily="34" charset="0"/>
                  </a:rPr>
                  <a:t>khối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rPr>
                      <m:t>𝟏𝟏</m:t>
                    </m:r>
                  </m:oMath>
                </a14:m>
                <a:r>
                  <a:rPr lang="en-US" b="1" dirty="0">
                    <a:latin typeface="Tahoma" panose="020B0604030504040204" pitchFamily="34" charset="0"/>
                    <a:ea typeface="Tahoma" panose="020B0604030504040204" pitchFamily="34" charset="0"/>
                    <a:cs typeface="Tahoma" panose="020B0604030504040204" pitchFamily="34" charset="0"/>
                  </a:rPr>
                  <a:t> có </a:t>
                </a:r>
                <a14:m>
                  <m:oMath xmlns:m="http://schemas.openxmlformats.org/officeDocument/2006/math">
                    <m:r>
                      <a:rPr lang="vi-VN"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cách</a:t>
                </a:r>
                <a:r>
                  <a:rPr lang="en-US"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Va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tiết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mục</a:t>
                </a:r>
                <a:r>
                  <a:rPr lang="en-US" b="1" dirty="0">
                    <a:latin typeface="Tahoma" panose="020B0604030504040204" pitchFamily="34" charset="0"/>
                    <a:ea typeface="Tahoma" panose="020B0604030504040204" pitchFamily="34" charset="0"/>
                    <a:cs typeface="Tahoma" panose="020B0604030504040204" pitchFamily="34" charset="0"/>
                  </a:rPr>
                  <a:t> ở </a:t>
                </a:r>
                <a:r>
                  <a:rPr lang="en-US" b="1" dirty="0" err="1">
                    <a:latin typeface="Tahoma" panose="020B0604030504040204" pitchFamily="34" charset="0"/>
                    <a:ea typeface="Tahoma" panose="020B0604030504040204" pitchFamily="34" charset="0"/>
                    <a:cs typeface="Tahoma" panose="020B0604030504040204" pitchFamily="34" charset="0"/>
                  </a:rPr>
                  <a:t>khối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 có 1 </a:t>
                </a:r>
                <a:r>
                  <a:rPr lang="en-US" b="1" dirty="0" err="1">
                    <a:latin typeface="Tahoma" panose="020B0604030504040204" pitchFamily="34" charset="0"/>
                    <a:ea typeface="Tahoma" panose="020B0604030504040204" pitchFamily="34" charset="0"/>
                    <a:cs typeface="Tahoma" panose="020B0604030504040204" pitchFamily="34" charset="0"/>
                  </a:rPr>
                  <a:t>cách</a:t>
                </a:r>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có </a:t>
                </a:r>
                <a14:m>
                  <m:oMath xmlns:m="http://schemas.openxmlformats.org/officeDocument/2006/math">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𝑨</m:t>
                        </m:r>
                      </m:e>
                    </m:d>
                    <m:r>
                      <a:rPr lang="vi-VN" b="1" i="1">
                        <a:latin typeface="Cambria Math" panose="02040503050406030204" pitchFamily="18" charset="0"/>
                      </a:rPr>
                      <m:t>=</m:t>
                    </m:r>
                    <m:r>
                      <a:rPr lang="vi-VN" b="1" i="1">
                        <a:latin typeface="Cambria Math" panose="02040503050406030204" pitchFamily="18" charset="0"/>
                      </a:rPr>
                      <m:t>𝟑</m:t>
                    </m:r>
                    <m:r>
                      <a:rPr lang="vi-VN" b="1" i="1">
                        <a:latin typeface="Cambria Math" panose="02040503050406030204" pitchFamily="18" charset="0"/>
                      </a:rPr>
                      <m:t>.</m:t>
                    </m:r>
                    <m:r>
                      <a:rPr lang="vi-VN" b="1" i="1">
                        <a:latin typeface="Cambria Math" panose="02040503050406030204" pitchFamily="18" charset="0"/>
                      </a:rPr>
                      <m:t>𝟐</m:t>
                    </m:r>
                    <m:r>
                      <a:rPr lang="vi-VN" b="1" i="1">
                        <a:latin typeface="Cambria Math" panose="02040503050406030204" pitchFamily="18" charset="0"/>
                      </a:rPr>
                      <m:t>.</m:t>
                    </m:r>
                    <m:r>
                      <a:rPr lang="vi-VN" b="1" i="1">
                        <a:latin typeface="Cambria Math" panose="02040503050406030204" pitchFamily="18" charset="0"/>
                      </a:rPr>
                      <m:t>𝟏</m:t>
                    </m:r>
                    <m:r>
                      <a:rPr lang="vi-VN" b="1" i="1">
                        <a:latin typeface="Cambria Math" panose="02040503050406030204" pitchFamily="18" charset="0"/>
                      </a:rPr>
                      <m:t>=</m:t>
                    </m:r>
                    <m:r>
                      <a:rPr lang="vi-VN" b="1" i="1">
                        <a:latin typeface="Cambria Math" panose="02040503050406030204" pitchFamily="18" charset="0"/>
                      </a:rPr>
                      <m:t>𝟔</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cách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chọn</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Xác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suất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của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cô</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rPr>
                      <m:t>𝑨</m:t>
                    </m:r>
                  </m:oMath>
                </a14:m>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rPr>
                      <m:t>𝑷</m:t>
                    </m:r>
                    <m:d>
                      <m:dPr>
                        <m:ctrlPr>
                          <a:rPr lang="en-US" b="1" i="1">
                            <a:latin typeface="Cambria Math" panose="02040503050406030204" pitchFamily="18" charset="0"/>
                          </a:rPr>
                        </m:ctrlPr>
                      </m:dPr>
                      <m:e>
                        <m:r>
                          <a:rPr lang="vi-VN" b="1" i="1">
                            <a:latin typeface="Cambria Math" panose="02040503050406030204" pitchFamily="18" charset="0"/>
                          </a:rPr>
                          <m:t>𝑨</m:t>
                        </m:r>
                      </m:e>
                    </m:d>
                    <m:r>
                      <a:rPr lang="vi-VN" b="1" i="1">
                        <a:latin typeface="Cambria Math" panose="02040503050406030204" pitchFamily="18" charset="0"/>
                      </a:rPr>
                      <m:t>=</m:t>
                    </m:r>
                    <m:f>
                      <m:fPr>
                        <m:ctrlPr>
                          <a:rPr lang="en-US" b="1" i="1">
                            <a:latin typeface="Cambria Math" panose="02040503050406030204" pitchFamily="18" charset="0"/>
                          </a:rPr>
                        </m:ctrlPr>
                      </m:fPr>
                      <m:num>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𝑨</m:t>
                            </m:r>
                          </m:e>
                        </m:d>
                      </m:num>
                      <m:den>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𝜴</m:t>
                            </m:r>
                          </m:e>
                        </m:d>
                      </m:den>
                    </m:f>
                    <m:r>
                      <a:rPr lang="vi-VN" b="1" i="1">
                        <a:latin typeface="Cambria Math" panose="02040503050406030204" pitchFamily="18" charset="0"/>
                      </a:rPr>
                      <m:t>=</m:t>
                    </m:r>
                    <m:f>
                      <m:fPr>
                        <m:ctrlPr>
                          <a:rPr lang="en-US" b="1" i="1">
                            <a:latin typeface="Cambria Math" panose="02040503050406030204" pitchFamily="18" charset="0"/>
                          </a:rPr>
                        </m:ctrlPr>
                      </m:fPr>
                      <m:num>
                        <m:r>
                          <a:rPr lang="vi-VN" b="1" i="1">
                            <a:latin typeface="Cambria Math" panose="02040503050406030204" pitchFamily="18" charset="0"/>
                          </a:rPr>
                          <m:t>𝟏</m:t>
                        </m:r>
                      </m:num>
                      <m:den>
                        <m:r>
                          <a:rPr lang="vi-VN" b="1" i="1">
                            <a:latin typeface="Cambria Math" panose="02040503050406030204" pitchFamily="18" charset="0"/>
                          </a:rPr>
                          <m:t>𝟏𝟒</m:t>
                        </m:r>
                      </m:den>
                    </m:f>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5" name="TextBox 4">
                <a:extLst>
                  <a:ext uri="{FF2B5EF4-FFF2-40B4-BE49-F238E27FC236}">
                    <a16:creationId xmlns:a16="http://schemas.microsoft.com/office/drawing/2014/main" id="{AF3986AB-15DB-55D8-DDB1-7EF50FBBAA06}"/>
                  </a:ext>
                </a:extLst>
              </p:cNvPr>
              <p:cNvSpPr txBox="1">
                <a:spLocks noRot="1" noChangeAspect="1" noMove="1" noResize="1" noEditPoints="1" noAdjustHandles="1" noChangeArrowheads="1" noChangeShapeType="1" noTextEdit="1"/>
              </p:cNvSpPr>
              <p:nvPr/>
            </p:nvSpPr>
            <p:spPr>
              <a:xfrm>
                <a:off x="806286" y="5916738"/>
                <a:ext cx="23120514" cy="7570662"/>
              </a:xfrm>
              <a:prstGeom prst="rect">
                <a:avLst/>
              </a:prstGeom>
              <a:blipFill>
                <a:blip r:embed="rId5"/>
                <a:stretch>
                  <a:fillRect l="-1055"/>
                </a:stretch>
              </a:blipFill>
            </p:spPr>
            <p:txBody>
              <a:bodyPr/>
              <a:lstStyle/>
              <a:p>
                <a:r>
                  <a:rPr lang="en-US">
                    <a:noFill/>
                  </a:rPr>
                  <a:t> </a:t>
                </a:r>
              </a:p>
            </p:txBody>
          </p:sp>
        </mc:Fallback>
      </mc:AlternateContent>
    </p:spTree>
    <p:extLst>
      <p:ext uri="{BB962C8B-B14F-4D97-AF65-F5344CB8AC3E}">
        <p14:creationId xmlns:p14="http://schemas.microsoft.com/office/powerpoint/2010/main" val="1663797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left)">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wipe(left)">
                                      <p:cBhvr>
                                        <p:cTn id="5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84506" y="1872919"/>
            <a:ext cx="24113970" cy="3003881"/>
            <a:chOff x="923003" y="3917552"/>
            <a:chExt cx="24113970" cy="277161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043757"/>
              <a:ext cx="23764762" cy="264540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738343"/>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971800" y="1088897"/>
            <a:ext cx="8458200" cy="830997"/>
            <a:chOff x="-288924" y="1892299"/>
            <a:chExt cx="8459730"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6083244" cy="830996"/>
            </a:xfrm>
            <a:prstGeom prst="rect">
              <a:avLst/>
            </a:prstGeom>
            <a:solidFill>
              <a:schemeClr val="bg1"/>
            </a:solid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TỰ LUẬN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606132" y="2134064"/>
                <a:ext cx="23120514" cy="3416320"/>
              </a:xfrm>
              <a:prstGeom prst="rect">
                <a:avLst/>
              </a:prstGeom>
              <a:noFill/>
            </p:spPr>
            <p:txBody>
              <a:bodyPr wrap="square">
                <a:spAutoFit/>
              </a:bodyPr>
              <a:lstStyle/>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Thầy X có </a:t>
                </a:r>
                <a14:m>
                  <m:oMath xmlns:m="http://schemas.openxmlformats.org/officeDocument/2006/math">
                    <m:r>
                      <a:rPr lang="vi-VN" b="1" i="1">
                        <a:latin typeface="Cambria Math" panose="02040503050406030204" pitchFamily="18" charset="0"/>
                      </a:rPr>
                      <m:t>𝟏𝟓</m:t>
                    </m:r>
                  </m:oMath>
                </a14:m>
                <a:r>
                  <a:rPr lang="vi-VN" b="1" dirty="0">
                    <a:latin typeface="Tahoma" panose="020B0604030504040204" pitchFamily="34" charset="0"/>
                    <a:ea typeface="Tahoma" panose="020B0604030504040204" pitchFamily="34" charset="0"/>
                    <a:cs typeface="Tahoma" panose="020B0604030504040204" pitchFamily="34" charset="0"/>
                  </a:rPr>
                  <a:t> cuốn sách gồm </a:t>
                </a:r>
                <a14:m>
                  <m:oMath xmlns:m="http://schemas.openxmlformats.org/officeDocument/2006/math">
                    <m:r>
                      <a:rPr lang="vi-VN" b="1" i="1">
                        <a:latin typeface="Cambria Math" panose="02040503050406030204" pitchFamily="18" charset="0"/>
                      </a:rPr>
                      <m:t>𝟒</m:t>
                    </m:r>
                  </m:oMath>
                </a14:m>
                <a:r>
                  <a:rPr lang="vi-VN" b="1" dirty="0">
                    <a:latin typeface="Tahoma" panose="020B0604030504040204" pitchFamily="34" charset="0"/>
                    <a:ea typeface="Tahoma" panose="020B0604030504040204" pitchFamily="34" charset="0"/>
                    <a:cs typeface="Tahoma" panose="020B0604030504040204" pitchFamily="34" charset="0"/>
                  </a:rPr>
                  <a:t> cuốn sách toán, </a:t>
                </a:r>
                <a14:m>
                  <m:oMath xmlns:m="http://schemas.openxmlformats.org/officeDocument/2006/math">
                    <m:r>
                      <a:rPr lang="vi-VN" b="1" i="1">
                        <a:latin typeface="Cambria Math" panose="02040503050406030204" pitchFamily="18" charset="0"/>
                      </a:rPr>
                      <m:t>𝟓</m:t>
                    </m:r>
                  </m:oMath>
                </a14:m>
                <a:r>
                  <a:rPr lang="vi-VN" b="1" dirty="0">
                    <a:latin typeface="Tahoma" panose="020B0604030504040204" pitchFamily="34" charset="0"/>
                    <a:ea typeface="Tahoma" panose="020B0604030504040204" pitchFamily="34" charset="0"/>
                    <a:cs typeface="Tahoma" panose="020B0604030504040204" pitchFamily="34" charset="0"/>
                  </a:rPr>
                  <a:t> cuốn sách lí và </a:t>
                </a:r>
                <a14:m>
                  <m:oMath xmlns:m="http://schemas.openxmlformats.org/officeDocument/2006/math">
                    <m:r>
                      <a:rPr lang="vi-VN" b="1" i="1">
                        <a:latin typeface="Cambria Math" panose="02040503050406030204" pitchFamily="18" charset="0"/>
                      </a:rPr>
                      <m:t>𝟔</m:t>
                    </m:r>
                  </m:oMath>
                </a14:m>
                <a:r>
                  <a:rPr lang="vi-VN" b="1" dirty="0">
                    <a:latin typeface="Tahoma" panose="020B0604030504040204" pitchFamily="34" charset="0"/>
                    <a:ea typeface="Tahoma" panose="020B0604030504040204" pitchFamily="34" charset="0"/>
                    <a:cs typeface="Tahoma" panose="020B0604030504040204" pitchFamily="34" charset="0"/>
                  </a:rPr>
                  <a:t> cuốn sách hóa. Các cuốn sách đôi một khác nhau. Thầy X chọn ngẫu nhiên </a:t>
                </a:r>
                <a14:m>
                  <m:oMath xmlns:m="http://schemas.openxmlformats.org/officeDocument/2006/math">
                    <m:r>
                      <a:rPr lang="vi-VN" b="1" i="1">
                        <a:latin typeface="Cambria Math" panose="02040503050406030204" pitchFamily="18" charset="0"/>
                      </a:rPr>
                      <m:t>𝟖</m:t>
                    </m:r>
                  </m:oMath>
                </a14:m>
                <a:r>
                  <a:rPr lang="vi-VN" b="1" dirty="0">
                    <a:latin typeface="Tahoma" panose="020B0604030504040204" pitchFamily="34" charset="0"/>
                    <a:ea typeface="Tahoma" panose="020B0604030504040204" pitchFamily="34" charset="0"/>
                    <a:cs typeface="Tahoma" panose="020B0604030504040204" pitchFamily="34" charset="0"/>
                  </a:rPr>
                  <a:t> cuốn sách để làm phần thưởng cho một học sinh. Tính xác suất để số cuốn sách còn lại của thầy X có đủ </a:t>
                </a:r>
                <a14:m>
                  <m:oMath xmlns:m="http://schemas.openxmlformats.org/officeDocument/2006/math">
                    <m:r>
                      <a:rPr lang="vi-VN" b="1" i="1">
                        <a:latin typeface="Cambria Math" panose="02040503050406030204" pitchFamily="18" charset="0"/>
                      </a:rPr>
                      <m:t>𝟑</m:t>
                    </m:r>
                  </m:oMath>
                </a14:m>
                <a:r>
                  <a:rPr lang="vi-VN" b="1" dirty="0">
                    <a:latin typeface="Tahoma" panose="020B0604030504040204" pitchFamily="34" charset="0"/>
                    <a:ea typeface="Tahoma" panose="020B0604030504040204" pitchFamily="34" charset="0"/>
                    <a:cs typeface="Tahoma" panose="020B0604030504040204" pitchFamily="34" charset="0"/>
                  </a:rPr>
                  <a:t> môn.</a:t>
                </a:r>
                <a:endParaRPr lang="en-US" b="1" dirty="0">
                  <a:latin typeface="Tahoma" panose="020B0604030504040204" pitchFamily="34" charset="0"/>
                  <a:ea typeface="Tahoma" panose="020B0604030504040204" pitchFamily="34" charset="0"/>
                  <a:cs typeface="Tahoma" panose="020B0604030504040204" pitchFamily="34" charset="0"/>
                </a:endParaRPr>
              </a:p>
              <a:p>
                <a:pPr algn="just"/>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606132" y="2134064"/>
                <a:ext cx="23120514" cy="3416320"/>
              </a:xfrm>
              <a:prstGeom prst="rect">
                <a:avLst/>
              </a:prstGeom>
              <a:blipFill>
                <a:blip r:embed="rId3"/>
                <a:stretch>
                  <a:fillRect l="-1028" t="-3393" r="-1055"/>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92560" y="4953001"/>
            <a:ext cx="23862374" cy="8458198"/>
            <a:chOff x="48567" y="4753018"/>
            <a:chExt cx="23018772" cy="6729791"/>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5"/>
              <a:ext cx="22682027" cy="65412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753018"/>
              <a:ext cx="3991939" cy="884080"/>
              <a:chOff x="410517" y="5019718"/>
              <a:chExt cx="3991939" cy="884080"/>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562223" y="3863546"/>
                <a:ext cx="68406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5103579"/>
                <a:ext cx="2872839"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5019718"/>
                <a:ext cx="1058947" cy="800219"/>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3986AB-15DB-55D8-DDB1-7EF50FBBAA06}"/>
                  </a:ext>
                </a:extLst>
              </p:cNvPr>
              <p:cNvSpPr txBox="1"/>
              <p:nvPr/>
            </p:nvSpPr>
            <p:spPr>
              <a:xfrm>
                <a:off x="720276" y="5431947"/>
                <a:ext cx="23120514" cy="7030194"/>
              </a:xfrm>
              <a:prstGeom prst="rect">
                <a:avLst/>
              </a:prstGeom>
              <a:noFill/>
            </p:spPr>
            <p:txBody>
              <a:bodyPr wrap="square">
                <a:spAutoFit/>
              </a:bodyPr>
              <a:lstStyle/>
              <a:p>
                <a:pPr>
                  <a:lnSpc>
                    <a:spcPct val="150000"/>
                  </a:lnSpc>
                </a:pPr>
                <a:r>
                  <a:rPr lang="pt-BR" sz="4400"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Gọi A là biến cố “Số cuốn sách còn lại của thầy X có đủ 3 môn”, suy ra </a:t>
                </a:r>
                <a14:m>
                  <m:oMath xmlns:m="http://schemas.openxmlformats.org/officeDocument/2006/math">
                    <m:bar>
                      <m:barPr>
                        <m:pos m:val="top"/>
                        <m:ctrlPr>
                          <a:rPr lang="en-US" b="1" i="1">
                            <a:latin typeface="Cambria Math" panose="02040503050406030204" pitchFamily="18" charset="0"/>
                          </a:rPr>
                        </m:ctrlPr>
                      </m:barPr>
                      <m:e>
                        <m:r>
                          <a:rPr lang="vi-VN" b="1" i="1">
                            <a:latin typeface="Cambria Math" panose="02040503050406030204" pitchFamily="18" charset="0"/>
                          </a:rPr>
                          <m:t>𝑨</m:t>
                        </m:r>
                      </m:e>
                    </m:bar>
                  </m:oMath>
                </a14:m>
                <a:r>
                  <a:rPr lang="vi-VN" b="1" dirty="0">
                    <a:latin typeface="Tahoma" panose="020B0604030504040204" pitchFamily="34" charset="0"/>
                    <a:ea typeface="Tahoma" panose="020B0604030504040204" pitchFamily="34" charset="0"/>
                    <a:cs typeface="Tahoma" panose="020B0604030504040204" pitchFamily="34" charset="0"/>
                  </a:rPr>
                  <a:t> là biến cố “Số cuốn sách còn lại của thầy X không có đủ 3 môn”= “Thầy X đã lấy hết số sách của một môn học”.</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b="1" dirty="0">
                    <a:latin typeface="Tahoma" panose="020B0604030504040204" pitchFamily="34" charset="0"/>
                    <a:ea typeface="Tahoma" panose="020B0604030504040204" pitchFamily="34" charset="0"/>
                    <a:cs typeface="Tahoma" panose="020B0604030504040204" pitchFamily="34" charset="0"/>
                  </a:rPr>
                  <a:t>Số phần tử của không gian mẫu là: </a:t>
                </a:r>
                <a14:m>
                  <m:oMath xmlns:m="http://schemas.openxmlformats.org/officeDocument/2006/math">
                    <m:r>
                      <a:rPr lang="vi-VN" b="1" i="1">
                        <a:latin typeface="Cambria Math" panose="02040503050406030204" pitchFamily="18" charset="0"/>
                      </a:rPr>
                      <m:t>𝒏</m:t>
                    </m:r>
                    <m:d>
                      <m:dPr>
                        <m:ctrlPr>
                          <a:rPr lang="en-US" b="1" i="1">
                            <a:latin typeface="Cambria Math" panose="02040503050406030204" pitchFamily="18" charset="0"/>
                          </a:rPr>
                        </m:ctrlPr>
                      </m:dPr>
                      <m:e>
                        <m:r>
                          <a:rPr lang="vi-VN" b="1" i="1">
                            <a:latin typeface="Cambria Math" panose="02040503050406030204" pitchFamily="18" charset="0"/>
                          </a:rPr>
                          <m:t>𝜴</m:t>
                        </m:r>
                      </m:e>
                    </m:d>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𝟏𝟓</m:t>
                        </m:r>
                      </m:sub>
                      <m:sup>
                        <m:r>
                          <a:rPr lang="vi-VN" b="1" i="1">
                            <a:latin typeface="Cambria Math" panose="02040503050406030204" pitchFamily="18" charset="0"/>
                          </a:rPr>
                          <m:t>𝟖</m:t>
                        </m:r>
                      </m:sup>
                    </m:sSubSup>
                    <m:r>
                      <a:rPr lang="vi-VN" b="1" i="1">
                        <a:latin typeface="Cambria Math" panose="02040503050406030204" pitchFamily="18" charset="0"/>
                      </a:rPr>
                      <m:t>=</m:t>
                    </m:r>
                    <m:r>
                      <a:rPr lang="vi-VN" b="1" i="1">
                        <a:latin typeface="Cambria Math" panose="02040503050406030204" pitchFamily="18" charset="0"/>
                      </a:rPr>
                      <m:t>𝟔𝟒𝟑𝟓</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vi-VN" b="1" i="1">
                          <a:latin typeface="Cambria Math" panose="02040503050406030204" pitchFamily="18" charset="0"/>
                        </a:rPr>
                        <m:t>𝒏</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vi-VN" b="1" i="1">
                                  <a:latin typeface="Cambria Math" panose="02040503050406030204" pitchFamily="18" charset="0"/>
                                </a:rPr>
                                <m:t>𝑨</m:t>
                              </m:r>
                            </m:e>
                          </m:bar>
                        </m:e>
                      </m:d>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𝟒</m:t>
                          </m:r>
                        </m:sub>
                        <m:sup>
                          <m:r>
                            <a:rPr lang="vi-VN" b="1" i="1">
                              <a:latin typeface="Cambria Math" panose="02040503050406030204" pitchFamily="18" charset="0"/>
                            </a:rPr>
                            <m:t>𝟒</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𝟏𝟏</m:t>
                          </m:r>
                        </m:sub>
                        <m:sup>
                          <m:r>
                            <a:rPr lang="vi-VN" b="1" i="1">
                              <a:latin typeface="Cambria Math" panose="02040503050406030204" pitchFamily="18" charset="0"/>
                            </a:rPr>
                            <m:t>𝟒</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𝟓</m:t>
                          </m:r>
                        </m:sub>
                        <m:sup>
                          <m:r>
                            <a:rPr lang="vi-VN" b="1" i="1">
                              <a:latin typeface="Cambria Math" panose="02040503050406030204" pitchFamily="18" charset="0"/>
                            </a:rPr>
                            <m:t>𝟓</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𝟏𝟎</m:t>
                          </m:r>
                        </m:sub>
                        <m:sup>
                          <m:r>
                            <a:rPr lang="vi-VN" b="1" i="1">
                              <a:latin typeface="Cambria Math" panose="02040503050406030204" pitchFamily="18" charset="0"/>
                            </a:rPr>
                            <m:t>𝟑</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𝟔</m:t>
                          </m:r>
                        </m:sub>
                        <m:sup>
                          <m:r>
                            <a:rPr lang="vi-VN" b="1" i="1">
                              <a:latin typeface="Cambria Math" panose="02040503050406030204" pitchFamily="18" charset="0"/>
                            </a:rPr>
                            <m:t>𝟔</m:t>
                          </m:r>
                        </m:sup>
                      </m:sSubSup>
                      <m:r>
                        <a:rPr lang="vi-VN" b="1" i="1">
                          <a:latin typeface="Cambria Math" panose="02040503050406030204" pitchFamily="18" charset="0"/>
                        </a:rPr>
                        <m:t>.</m:t>
                      </m:r>
                      <m:sSubSup>
                        <m:sSubSupPr>
                          <m:ctrlPr>
                            <a:rPr lang="en-US" b="1" i="1">
                              <a:latin typeface="Cambria Math" panose="02040503050406030204" pitchFamily="18" charset="0"/>
                            </a:rPr>
                          </m:ctrlPr>
                        </m:sSubSupPr>
                        <m:e>
                          <m:r>
                            <a:rPr lang="vi-VN" b="1" i="1">
                              <a:latin typeface="Cambria Math" panose="02040503050406030204" pitchFamily="18" charset="0"/>
                            </a:rPr>
                            <m:t>𝑪</m:t>
                          </m:r>
                        </m:e>
                        <m:sub>
                          <m:r>
                            <a:rPr lang="vi-VN" b="1" i="1">
                              <a:latin typeface="Cambria Math" panose="02040503050406030204" pitchFamily="18" charset="0"/>
                            </a:rPr>
                            <m:t>𝟗</m:t>
                          </m:r>
                        </m:sub>
                        <m:sup>
                          <m:r>
                            <a:rPr lang="vi-VN" b="1" i="1">
                              <a:latin typeface="Cambria Math" panose="02040503050406030204" pitchFamily="18" charset="0"/>
                            </a:rPr>
                            <m:t>𝟐</m:t>
                          </m:r>
                        </m:sup>
                      </m:sSubSup>
                      <m:r>
                        <a:rPr lang="vi-VN" b="1" i="1">
                          <a:latin typeface="Cambria Math" panose="02040503050406030204" pitchFamily="18" charset="0"/>
                        </a:rPr>
                        <m:t>=</m:t>
                      </m:r>
                      <m:r>
                        <a:rPr lang="vi-VN" b="1" i="1">
                          <a:latin typeface="Cambria Math" panose="02040503050406030204" pitchFamily="18" charset="0"/>
                        </a:rPr>
                        <m:t>𝟒𝟖𝟔</m:t>
                      </m:r>
                      <m:r>
                        <a:rPr lang="vi-VN" b="1" i="1">
                          <a:latin typeface="Cambria Math" panose="02040503050406030204" pitchFamily="18" charset="0"/>
                        </a:rPr>
                        <m:t>⇒</m:t>
                      </m:r>
                      <m:r>
                        <a:rPr lang="vi-VN" b="1" i="1">
                          <a:latin typeface="Cambria Math" panose="02040503050406030204" pitchFamily="18" charset="0"/>
                        </a:rPr>
                        <m:t>𝑷</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vi-VN" b="1" i="1">
                                  <a:latin typeface="Cambria Math" panose="02040503050406030204" pitchFamily="18" charset="0"/>
                                </a:rPr>
                                <m:t>𝑨</m:t>
                              </m:r>
                            </m:e>
                          </m:bar>
                        </m:e>
                      </m:d>
                      <m:r>
                        <a:rPr lang="vi-VN" b="1" i="1">
                          <a:latin typeface="Cambria Math" panose="02040503050406030204" pitchFamily="18" charset="0"/>
                        </a:rPr>
                        <m:t>=</m:t>
                      </m:r>
                      <m:f>
                        <m:fPr>
                          <m:ctrlPr>
                            <a:rPr lang="en-US" b="1" i="1">
                              <a:latin typeface="Cambria Math" panose="02040503050406030204" pitchFamily="18" charset="0"/>
                            </a:rPr>
                          </m:ctrlPr>
                        </m:fPr>
                        <m:num>
                          <m:r>
                            <a:rPr lang="vi-VN" b="1" i="1">
                              <a:latin typeface="Cambria Math" panose="02040503050406030204" pitchFamily="18" charset="0"/>
                            </a:rPr>
                            <m:t>𝟓𝟒</m:t>
                          </m:r>
                        </m:num>
                        <m:den>
                          <m:r>
                            <a:rPr lang="vi-VN" b="1" i="1">
                              <a:latin typeface="Cambria Math" panose="02040503050406030204" pitchFamily="18" charset="0"/>
                            </a:rPr>
                            <m:t>𝟕𝟏𝟓</m:t>
                          </m:r>
                        </m:den>
                      </m:f>
                      <m:r>
                        <a:rPr lang="vi-VN" b="1" i="1">
                          <a:latin typeface="Cambria Math" panose="02040503050406030204" pitchFamily="18" charset="0"/>
                        </a:rPr>
                        <m:t>⇒</m:t>
                      </m:r>
                      <m:r>
                        <a:rPr lang="vi-VN" b="1" i="1">
                          <a:latin typeface="Cambria Math" panose="02040503050406030204" pitchFamily="18" charset="0"/>
                        </a:rPr>
                        <m:t>𝑷</m:t>
                      </m:r>
                      <m:d>
                        <m:dPr>
                          <m:ctrlPr>
                            <a:rPr lang="en-US" b="1" i="1">
                              <a:latin typeface="Cambria Math" panose="02040503050406030204" pitchFamily="18" charset="0"/>
                            </a:rPr>
                          </m:ctrlPr>
                        </m:dPr>
                        <m:e>
                          <m:r>
                            <a:rPr lang="vi-VN" b="1" i="1">
                              <a:latin typeface="Cambria Math" panose="02040503050406030204" pitchFamily="18" charset="0"/>
                            </a:rPr>
                            <m:t>𝑨</m:t>
                          </m:r>
                        </m:e>
                      </m:d>
                      <m:r>
                        <a:rPr lang="vi-VN" b="1" i="1">
                          <a:latin typeface="Cambria Math" panose="02040503050406030204" pitchFamily="18" charset="0"/>
                        </a:rPr>
                        <m:t>=</m:t>
                      </m:r>
                      <m:r>
                        <a:rPr lang="vi-VN" b="1" i="1">
                          <a:latin typeface="Cambria Math" panose="02040503050406030204" pitchFamily="18" charset="0"/>
                        </a:rPr>
                        <m:t>𝟏</m:t>
                      </m:r>
                      <m:r>
                        <a:rPr lang="vi-VN" b="1" i="1">
                          <a:latin typeface="Cambria Math" panose="02040503050406030204" pitchFamily="18" charset="0"/>
                        </a:rPr>
                        <m:t>−</m:t>
                      </m:r>
                      <m:r>
                        <a:rPr lang="vi-VN" b="1" i="1">
                          <a:latin typeface="Cambria Math" panose="02040503050406030204" pitchFamily="18" charset="0"/>
                        </a:rPr>
                        <m:t>𝑷</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vi-VN" b="1" i="1">
                                  <a:latin typeface="Cambria Math" panose="02040503050406030204" pitchFamily="18" charset="0"/>
                                </a:rPr>
                                <m:t>𝑨</m:t>
                              </m:r>
                            </m:e>
                          </m:bar>
                        </m:e>
                      </m:d>
                      <m:r>
                        <a:rPr lang="vi-VN" b="1" i="1">
                          <a:latin typeface="Cambria Math" panose="02040503050406030204" pitchFamily="18" charset="0"/>
                        </a:rPr>
                        <m:t>=</m:t>
                      </m:r>
                      <m:f>
                        <m:fPr>
                          <m:ctrlPr>
                            <a:rPr lang="en-US" b="1" i="1">
                              <a:latin typeface="Cambria Math" panose="02040503050406030204" pitchFamily="18" charset="0"/>
                            </a:rPr>
                          </m:ctrlPr>
                        </m:fPr>
                        <m:num>
                          <m:r>
                            <a:rPr lang="vi-VN" b="1" i="1">
                              <a:latin typeface="Cambria Math" panose="02040503050406030204" pitchFamily="18" charset="0"/>
                            </a:rPr>
                            <m:t>𝟔𝟔𝟏</m:t>
                          </m:r>
                        </m:num>
                        <m:den>
                          <m:r>
                            <a:rPr lang="vi-VN" b="1" i="1">
                              <a:latin typeface="Cambria Math" panose="02040503050406030204" pitchFamily="18" charset="0"/>
                            </a:rPr>
                            <m:t>𝟕𝟏𝟓</m:t>
                          </m:r>
                        </m:den>
                      </m:f>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F3986AB-15DB-55D8-DDB1-7EF50FBBAA06}"/>
                  </a:ext>
                </a:extLst>
              </p:cNvPr>
              <p:cNvSpPr txBox="1">
                <a:spLocks noRot="1" noChangeAspect="1" noMove="1" noResize="1" noEditPoints="1" noAdjustHandles="1" noChangeArrowheads="1" noChangeShapeType="1" noTextEdit="1"/>
              </p:cNvSpPr>
              <p:nvPr/>
            </p:nvSpPr>
            <p:spPr>
              <a:xfrm>
                <a:off x="720276" y="5431947"/>
                <a:ext cx="23120514" cy="7030194"/>
              </a:xfrm>
              <a:prstGeom prst="rect">
                <a:avLst/>
              </a:prstGeom>
              <a:blipFill>
                <a:blip r:embed="rId5"/>
                <a:stretch>
                  <a:fillRect l="-1055" r="-185"/>
                </a:stretch>
              </a:blipFill>
            </p:spPr>
            <p:txBody>
              <a:bodyPr/>
              <a:lstStyle/>
              <a:p>
                <a:r>
                  <a:rPr lang="en-US">
                    <a:noFill/>
                  </a:rPr>
                  <a:t> </a:t>
                </a:r>
              </a:p>
            </p:txBody>
          </p:sp>
        </mc:Fallback>
      </mc:AlternateContent>
    </p:spTree>
    <p:extLst>
      <p:ext uri="{BB962C8B-B14F-4D97-AF65-F5344CB8AC3E}">
        <p14:creationId xmlns:p14="http://schemas.microsoft.com/office/powerpoint/2010/main" val="2644989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84506" y="1872919"/>
            <a:ext cx="24113970" cy="3003881"/>
            <a:chOff x="923003" y="3917552"/>
            <a:chExt cx="24113970" cy="277161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043757"/>
              <a:ext cx="23764762" cy="264540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738343"/>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971800" y="1088897"/>
            <a:ext cx="8458200" cy="830997"/>
            <a:chOff x="-288924" y="1892299"/>
            <a:chExt cx="8459730"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6083244" cy="830996"/>
            </a:xfrm>
            <a:prstGeom prst="rect">
              <a:avLst/>
            </a:prstGeom>
            <a:solidFill>
              <a:schemeClr val="bg1"/>
            </a:solid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TỰ LUẬN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543210" y="2350800"/>
                <a:ext cx="23183436" cy="2754600"/>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Thầy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𝟑𝟎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đánh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đến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𝟑𝟎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An </a:t>
                </a:r>
                <a:r>
                  <a:rPr lang="en-US" b="1" dirty="0" err="1">
                    <a:latin typeface="Tahoma" panose="020B0604030504040204" pitchFamily="34" charset="0"/>
                    <a:ea typeface="Tahoma" panose="020B0604030504040204" pitchFamily="34" charset="0"/>
                    <a:cs typeface="Tahoma" panose="020B0604030504040204" pitchFamily="34" charset="0"/>
                  </a:rPr>
                  <a:t>chọn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nhiên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suất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lấy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mang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lẻ</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mang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chẵn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mang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lgn="just"/>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543210" y="2350800"/>
                <a:ext cx="23183436" cy="2754600"/>
              </a:xfrm>
              <a:prstGeom prst="rect">
                <a:avLst/>
              </a:prstGeom>
              <a:blipFill>
                <a:blip r:embed="rId3"/>
                <a:stretch>
                  <a:fillRect l="-1026" t="-4867" r="-473"/>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92560" y="4953001"/>
            <a:ext cx="23862374" cy="8458198"/>
            <a:chOff x="48567" y="4753018"/>
            <a:chExt cx="23018772" cy="6729791"/>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5"/>
              <a:ext cx="22682027" cy="65412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753018"/>
              <a:ext cx="3991939" cy="884080"/>
              <a:chOff x="410517" y="5019718"/>
              <a:chExt cx="3991939" cy="884080"/>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562223" y="3863546"/>
                <a:ext cx="68406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5103579"/>
                <a:ext cx="2872839"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5019718"/>
                <a:ext cx="1058947" cy="800219"/>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3986AB-15DB-55D8-DDB1-7EF50FBBAA06}"/>
                  </a:ext>
                </a:extLst>
              </p:cNvPr>
              <p:cNvSpPr txBox="1"/>
              <p:nvPr/>
            </p:nvSpPr>
            <p:spPr>
              <a:xfrm>
                <a:off x="3526699" y="5667345"/>
                <a:ext cx="23120514" cy="8057014"/>
              </a:xfrm>
              <a:prstGeom prst="rect">
                <a:avLst/>
              </a:prstGeom>
              <a:noFill/>
            </p:spPr>
            <p:txBody>
              <a:bodyPr wrap="square">
                <a:spAutoFit/>
              </a:bodyPr>
              <a:lstStyle/>
              <a:p>
                <a:pPr>
                  <a:lnSpc>
                    <a:spcPct val="150000"/>
                  </a:lnSpc>
                </a:pPr>
                <a:r>
                  <a:rPr lang="pt-BR" sz="4400"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𝟑𝟎</m:t>
                        </m:r>
                      </m:sub>
                      <m:sup>
                        <m:r>
                          <a:rPr lang="en-US" b="1" i="1">
                            <a:latin typeface="Cambria Math" panose="02040503050406030204" pitchFamily="18" charset="0"/>
                          </a:rPr>
                          <m:t>𝟏𝟎</m:t>
                        </m:r>
                      </m:sup>
                    </m:sSubSup>
                  </m:oMath>
                </a14:m>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thỏa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mãn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Lấy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mang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𝟏𝟓</m:t>
                        </m:r>
                      </m:sub>
                      <m:sup>
                        <m:r>
                          <a:rPr lang="en-US" b="1" i="1">
                            <a:latin typeface="Cambria Math" panose="02040503050406030204" pitchFamily="18" charset="0"/>
                          </a:rPr>
                          <m:t>𝟓</m:t>
                        </m:r>
                      </m:sup>
                    </m:sSubSup>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cách</a:t>
                </a:r>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Lấy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mang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𝟑</m:t>
                        </m:r>
                      </m:sub>
                      <m:sup>
                        <m:r>
                          <a:rPr lang="en-US" b="1" i="1">
                            <a:latin typeface="Cambria Math" panose="02040503050406030204" pitchFamily="18" charset="0"/>
                          </a:rPr>
                          <m:t>𝟏</m:t>
                        </m:r>
                      </m:sup>
                    </m:sSubSup>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cách</a:t>
                </a:r>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Lấy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mang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chẵn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𝟏𝟐</m:t>
                        </m:r>
                      </m:sub>
                      <m:sup>
                        <m:r>
                          <a:rPr lang="en-US" b="1" i="1">
                            <a:latin typeface="Cambria Math" panose="02040503050406030204" pitchFamily="18" charset="0"/>
                          </a:rPr>
                          <m:t>𝟒</m:t>
                        </m:r>
                      </m:sup>
                    </m:sSubSup>
                  </m:oMath>
                </a14:m>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f>
                      <m:fPr>
                        <m:ctrlPr>
                          <a:rPr lang="en-US" b="1" i="1">
                            <a:latin typeface="Cambria Math" panose="02040503050406030204" pitchFamily="18" charset="0"/>
                          </a:rPr>
                        </m:ctrlPr>
                      </m:fPr>
                      <m:num>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𝟏𝟓</m:t>
                            </m:r>
                          </m:sub>
                          <m:sup>
                            <m:r>
                              <a:rPr lang="en-US" b="1" i="1">
                                <a:latin typeface="Cambria Math" panose="02040503050406030204" pitchFamily="18" charset="0"/>
                              </a:rPr>
                              <m:t>𝟓</m:t>
                            </m:r>
                          </m:sup>
                        </m:sSubSup>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𝟑</m:t>
                            </m:r>
                          </m:sub>
                          <m:sup>
                            <m:r>
                              <a:rPr lang="en-US" b="1" i="1">
                                <a:latin typeface="Cambria Math" panose="02040503050406030204" pitchFamily="18" charset="0"/>
                              </a:rPr>
                              <m:t>𝟏</m:t>
                            </m:r>
                          </m:sup>
                        </m:sSubSup>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𝟏𝟐</m:t>
                            </m:r>
                          </m:sub>
                          <m:sup>
                            <m:r>
                              <a:rPr lang="en-US" b="1" i="1">
                                <a:latin typeface="Cambria Math" panose="02040503050406030204" pitchFamily="18" charset="0"/>
                              </a:rPr>
                              <m:t>𝟒</m:t>
                            </m:r>
                          </m:sup>
                        </m:sSubSup>
                      </m:num>
                      <m:den>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𝟑𝟎</m:t>
                            </m:r>
                          </m:sub>
                          <m:sup>
                            <m:r>
                              <a:rPr lang="en-US" b="1" i="1">
                                <a:latin typeface="Cambria Math" panose="02040503050406030204" pitchFamily="18" charset="0"/>
                              </a:rPr>
                              <m:t>𝟏𝟎</m:t>
                            </m:r>
                          </m:sup>
                        </m:sSubSup>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𝟗𝟗</m:t>
                        </m:r>
                      </m:num>
                      <m:den>
                        <m:r>
                          <a:rPr lang="en-US" b="1" i="1">
                            <a:latin typeface="Cambria Math" panose="02040503050406030204" pitchFamily="18" charset="0"/>
                          </a:rPr>
                          <m:t>𝟔𝟔𝟕</m:t>
                        </m:r>
                      </m:den>
                    </m:f>
                  </m:oMath>
                </a14:m>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F3986AB-15DB-55D8-DDB1-7EF50FBBAA06}"/>
                  </a:ext>
                </a:extLst>
              </p:cNvPr>
              <p:cNvSpPr txBox="1">
                <a:spLocks noRot="1" noChangeAspect="1" noMove="1" noResize="1" noEditPoints="1" noAdjustHandles="1" noChangeArrowheads="1" noChangeShapeType="1" noTextEdit="1"/>
              </p:cNvSpPr>
              <p:nvPr/>
            </p:nvSpPr>
            <p:spPr>
              <a:xfrm>
                <a:off x="3526699" y="5667345"/>
                <a:ext cx="23120514" cy="8057014"/>
              </a:xfrm>
              <a:prstGeom prst="rect">
                <a:avLst/>
              </a:prstGeom>
              <a:blipFill>
                <a:blip r:embed="rId5"/>
                <a:stretch>
                  <a:fillRect l="-1081"/>
                </a:stretch>
              </a:blipFill>
            </p:spPr>
            <p:txBody>
              <a:bodyPr/>
              <a:lstStyle/>
              <a:p>
                <a:r>
                  <a:rPr lang="en-US">
                    <a:noFill/>
                  </a:rPr>
                  <a:t> </a:t>
                </a:r>
              </a:p>
            </p:txBody>
          </p:sp>
        </mc:Fallback>
      </mc:AlternateContent>
    </p:spTree>
    <p:extLst>
      <p:ext uri="{BB962C8B-B14F-4D97-AF65-F5344CB8AC3E}">
        <p14:creationId xmlns:p14="http://schemas.microsoft.com/office/powerpoint/2010/main" val="4034704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left)">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4" name="Group 57"/>
          <p:cNvGrpSpPr>
            <a:grpSpLocks/>
          </p:cNvGrpSpPr>
          <p:nvPr/>
        </p:nvGrpSpPr>
        <p:grpSpPr bwMode="auto">
          <a:xfrm>
            <a:off x="-201803" y="1199123"/>
            <a:ext cx="4891422" cy="974696"/>
            <a:chOff x="224" y="447"/>
            <a:chExt cx="11374" cy="1471"/>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447"/>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Hoạt</a:t>
              </a:r>
              <a:r>
                <a:rPr kumimoji="0" lang="en-US" altLang="en-US" sz="4400" b="1" i="0" u="none" strike="noStrike" cap="none" normalizeH="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kumimoji="0" lang="en-US" altLang="en-US" sz="4400" b="1" i="0" u="none" strike="noStrike" cap="none" normalizeH="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3</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2734136793"/>
              </p:ext>
            </p:extLst>
          </p:nvPr>
        </p:nvGraphicFramePr>
        <p:xfrm>
          <a:off x="386840" y="2056994"/>
          <a:ext cx="23418337" cy="868439"/>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868439">
                <a:tc>
                  <a:txBody>
                    <a:bodyPr/>
                    <a:lstStyle/>
                    <a:p>
                      <a:pPr marL="0" marR="0" lvl="0" indent="0" algn="l" defTabSz="1828800" rtl="0" eaLnBrk="1" fontAlgn="auto" latinLnBrk="0" hangingPunct="1">
                        <a:lnSpc>
                          <a:spcPct val="100000"/>
                        </a:lnSpc>
                        <a:spcBef>
                          <a:spcPts val="0"/>
                        </a:spcBef>
                        <a:spcAft>
                          <a:spcPts val="800"/>
                        </a:spcAft>
                        <a:buClrTx/>
                        <a:buSzTx/>
                        <a:buFontTx/>
                        <a:buNone/>
                        <a:tabLst/>
                        <a:defRPr/>
                      </a:pP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Giải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toán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tình</a:t>
                      </a:r>
                      <a:r>
                        <a:rPr lang="en-US" sz="4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huống</a:t>
                      </a:r>
                      <a:r>
                        <a:rPr lang="en-US" sz="4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mở</a:t>
                      </a:r>
                      <a:r>
                        <a:rPr lang="en-US" sz="4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đầu</a:t>
                      </a:r>
                      <a:r>
                        <a:rPr lang="en-US" sz="44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40000"/>
                        <a:lumOff val="60000"/>
                      </a:schemeClr>
                    </a:solidFill>
                  </a:tcPr>
                </a:tc>
                <a:extLst>
                  <a:ext uri="{0D108BD9-81ED-4DB2-BD59-A6C34878D82A}">
                    <a16:rowId xmlns:a16="http://schemas.microsoft.com/office/drawing/2014/main" val="1581287189"/>
                  </a:ext>
                </a:extLst>
              </a:tr>
            </a:tbl>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940172-3F57-256B-47CA-E92286796559}"/>
                  </a:ext>
                </a:extLst>
              </p:cNvPr>
              <p:cNvSpPr txBox="1"/>
              <p:nvPr/>
            </p:nvSpPr>
            <p:spPr>
              <a:xfrm>
                <a:off x="337619" y="2994500"/>
                <a:ext cx="23936802" cy="9946954"/>
              </a:xfrm>
              <a:prstGeom prst="rect">
                <a:avLst/>
              </a:prstGeom>
              <a:solidFill>
                <a:schemeClr val="accent1">
                  <a:lumMod val="20000"/>
                  <a:lumOff val="80000"/>
                </a:schemeClr>
              </a:solidFill>
            </p:spPr>
            <p:txBody>
              <a:bodyPr wrap="square" rtlCol="0">
                <a:spAutoFit/>
              </a:bodyPr>
              <a:lstStyle/>
              <a:p>
                <a:r>
                  <a:rPr lang="en-US" sz="42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Hướng</a:t>
                </a:r>
                <a:r>
                  <a:rPr lang="en-US" sz="42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dẫn</a:t>
                </a:r>
                <a:r>
                  <a:rPr lang="en-US" sz="42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r>
                  <a:rPr lang="en-US" sz="4200" b="1" dirty="0" err="1">
                    <a:latin typeface="Tahoma" panose="020B0604030504040204" pitchFamily="34" charset="0"/>
                    <a:ea typeface="Tahoma" panose="020B0604030504040204" pitchFamily="34" charset="0"/>
                    <a:cs typeface="Tahoma" panose="020B0604030504040204" pitchFamily="34" charset="0"/>
                  </a:rPr>
                  <a:t>Vì</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𝜴</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tất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cả</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con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6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{1; 2;...; 44; 45} </a:t>
                </a:r>
                <a:r>
                  <a:rPr lang="en-US" sz="4200" b="1" dirty="0" err="1">
                    <a:latin typeface="Tahoma" panose="020B0604030504040204" pitchFamily="34" charset="0"/>
                    <a:ea typeface="Tahoma" panose="020B0604030504040204" pitchFamily="34" charset="0"/>
                    <a:cs typeface="Tahoma" panose="020B0604030504040204" pitchFamily="34" charset="0"/>
                  </a:rPr>
                  <a:t>nê</a:t>
                </a:r>
                <a:r>
                  <a:rPr lang="en-US" sz="4200" b="1" dirty="0">
                    <a:latin typeface="Tahoma" panose="020B0604030504040204" pitchFamily="34" charset="0"/>
                    <a:ea typeface="Tahoma" panose="020B0604030504040204" pitchFamily="34" charset="0"/>
                    <a:cs typeface="Tahoma" panose="020B0604030504040204" pitchFamily="34" charset="0"/>
                  </a:rPr>
                  <a:t>n </a:t>
                </a:r>
                <a14:m>
                  <m:oMath xmlns:m="http://schemas.openxmlformats.org/officeDocument/2006/math">
                    <m:r>
                      <a:rPr lang="en-US" sz="4200" b="1" i="1">
                        <a:latin typeface="Cambria Math" panose="02040503050406030204" pitchFamily="18" charset="0"/>
                      </a:rPr>
                      <m:t>𝒏</m:t>
                    </m:r>
                    <m:d>
                      <m:dPr>
                        <m:ctrlPr>
                          <a:rPr lang="en-US" sz="4200" b="1" i="1">
                            <a:latin typeface="Cambria Math" panose="02040503050406030204" pitchFamily="18" charset="0"/>
                          </a:rPr>
                        </m:ctrlPr>
                      </m:dPr>
                      <m:e>
                        <m:r>
                          <a:rPr lang="en-US" sz="4200" b="1" i="1">
                            <a:latin typeface="Cambria Math" panose="02040503050406030204" pitchFamily="18" charset="0"/>
                          </a:rPr>
                          <m:t>𝜴</m:t>
                        </m:r>
                      </m:e>
                    </m:d>
                    <m:r>
                      <a:rPr lang="en-US" sz="4200" b="1" i="1">
                        <a:latin typeface="Cambria Math" panose="02040503050406030204" pitchFamily="18" charset="0"/>
                      </a:rPr>
                      <m:t>=</m:t>
                    </m:r>
                    <m:sSubSup>
                      <m:sSubSupPr>
                        <m:ctrlPr>
                          <a:rPr lang="en-US" sz="4200" b="1" i="1">
                            <a:latin typeface="Cambria Math" panose="02040503050406030204" pitchFamily="18" charset="0"/>
                          </a:rPr>
                        </m:ctrlPr>
                      </m:sSubSupPr>
                      <m:e>
                        <m:r>
                          <a:rPr lang="en-US" sz="4200" b="1" i="1">
                            <a:latin typeface="Cambria Math" panose="02040503050406030204" pitchFamily="18" charset="0"/>
                          </a:rPr>
                          <m:t>𝑪</m:t>
                        </m:r>
                      </m:e>
                      <m:sub>
                        <m:r>
                          <a:rPr lang="en-US" sz="4200" b="1" i="1">
                            <a:latin typeface="Cambria Math" panose="02040503050406030204" pitchFamily="18" charset="0"/>
                          </a:rPr>
                          <m:t>𝟒𝟓</m:t>
                        </m:r>
                      </m:sub>
                      <m:sup>
                        <m:r>
                          <a:rPr lang="en-US" sz="4200" b="1" i="1">
                            <a:latin typeface="Cambria Math" panose="02040503050406030204" pitchFamily="18" charset="0"/>
                          </a:rPr>
                          <m:t>𝟔</m:t>
                        </m:r>
                      </m:sup>
                    </m:sSubSup>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pPr algn="just"/>
                <a:r>
                  <a:rPr lang="en-US" sz="4200" b="1" dirty="0" err="1">
                    <a:latin typeface="Tahoma" panose="020B0604030504040204" pitchFamily="34" charset="0"/>
                    <a:ea typeface="Tahoma" panose="020B0604030504040204" pitchFamily="34" charset="0"/>
                    <a:cs typeface="Tahoma" panose="020B0604030504040204" pitchFamily="34" charset="0"/>
                  </a:rPr>
                  <a:t>Gọi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i="1" dirty="0">
                    <a:latin typeface="Tahoma" panose="020B0604030504040204" pitchFamily="34" charset="0"/>
                    <a:ea typeface="Tahoma" panose="020B0604030504040204" pitchFamily="34" charset="0"/>
                    <a:cs typeface="Tahoma" panose="020B0604030504040204" pitchFamily="34" charset="0"/>
                  </a:rPr>
                  <a:t>F</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Bạn</a:t>
                </a:r>
                <a:r>
                  <a:rPr lang="en-US" sz="4200" b="1" dirty="0">
                    <a:latin typeface="Tahoma" panose="020B0604030504040204" pitchFamily="34" charset="0"/>
                    <a:ea typeface="Tahoma" panose="020B0604030504040204" pitchFamily="34" charset="0"/>
                    <a:cs typeface="Tahoma" panose="020B0604030504040204" pitchFamily="34" charset="0"/>
                  </a:rPr>
                  <a:t> An </a:t>
                </a:r>
                <a:r>
                  <a:rPr lang="en-US" sz="4200" b="1" dirty="0" err="1">
                    <a:latin typeface="Tahoma" panose="020B0604030504040204" pitchFamily="34" charset="0"/>
                    <a:ea typeface="Tahoma" panose="020B0604030504040204" pitchFamily="34" charset="0"/>
                    <a:cs typeface="Tahoma" panose="020B0604030504040204" pitchFamily="34" charset="0"/>
                  </a:rPr>
                  <a:t>trúng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giải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độc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đắc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i="1" dirty="0">
                    <a:latin typeface="Tahoma" panose="020B0604030504040204" pitchFamily="34" charset="0"/>
                    <a:ea typeface="Tahoma" panose="020B0604030504040204" pitchFamily="34" charset="0"/>
                    <a:cs typeface="Tahoma" panose="020B0604030504040204" pitchFamily="34" charset="0"/>
                  </a:rPr>
                  <a:t>F</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hợp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duy</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nhất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{5; 13; 20; 31; 32; 35}. </a:t>
                </a:r>
                <a:r>
                  <a:rPr lang="en-US" sz="4200" b="1" dirty="0" err="1">
                    <a:latin typeface="Tahoma" panose="020B0604030504040204" pitchFamily="34" charset="0"/>
                    <a:ea typeface="Tahoma" panose="020B0604030504040204" pitchFamily="34" charset="0"/>
                    <a:cs typeface="Tahoma" panose="020B0604030504040204" pitchFamily="34" charset="0"/>
                  </a:rPr>
                  <a:t>Vậy</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𝒏</m:t>
                    </m:r>
                    <m:d>
                      <m:dPr>
                        <m:ctrlPr>
                          <a:rPr lang="en-US" sz="4200" b="1" i="1">
                            <a:latin typeface="Cambria Math" panose="02040503050406030204" pitchFamily="18" charset="0"/>
                          </a:rPr>
                        </m:ctrlPr>
                      </m:dPr>
                      <m:e>
                        <m:r>
                          <a:rPr lang="en-US" sz="4200" b="1" i="1">
                            <a:latin typeface="Cambria Math" panose="02040503050406030204" pitchFamily="18" charset="0"/>
                          </a:rPr>
                          <m:t>𝑭</m:t>
                        </m:r>
                      </m:e>
                    </m:d>
                    <m:r>
                      <a:rPr lang="en-US" sz="4200" b="1" i="1">
                        <a:latin typeface="Cambria Math" panose="02040503050406030204" pitchFamily="18" charset="0"/>
                      </a:rPr>
                      <m:t>=</m:t>
                    </m:r>
                    <m:r>
                      <a:rPr lang="en-US" sz="4200" b="1" i="1">
                        <a:latin typeface="Cambria Math" panose="02040503050406030204" pitchFamily="18" charset="0"/>
                      </a:rPr>
                      <m:t>𝟏</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Từ</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tính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i="1" dirty="0">
                    <a:latin typeface="Tahoma" panose="020B0604030504040204" pitchFamily="34" charset="0"/>
                    <a:ea typeface="Tahoma" panose="020B0604030504040204" pitchFamily="34" charset="0"/>
                    <a:cs typeface="Tahoma" panose="020B0604030504040204" pitchFamily="34" charset="0"/>
                  </a:rPr>
                  <a:t>P(F).</a:t>
                </a:r>
                <a:endParaRPr lang="en-US" sz="4200" b="1" dirty="0">
                  <a:latin typeface="Tahoma" panose="020B0604030504040204" pitchFamily="34" charset="0"/>
                  <a:ea typeface="Tahoma" panose="020B0604030504040204" pitchFamily="34" charset="0"/>
                  <a:cs typeface="Tahoma" panose="020B0604030504040204" pitchFamily="34" charset="0"/>
                </a:endParaRPr>
              </a:p>
              <a:p>
                <a:pPr algn="just"/>
                <a:r>
                  <a:rPr lang="en-US" sz="4200" b="1" dirty="0" err="1">
                    <a:latin typeface="Tahoma" panose="020B0604030504040204" pitchFamily="34" charset="0"/>
                    <a:ea typeface="Tahoma" panose="020B0604030504040204" pitchFamily="34" charset="0"/>
                    <a:cs typeface="Tahoma" panose="020B0604030504040204" pitchFamily="34" charset="0"/>
                  </a:rPr>
                  <a:t>Gọi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i="1" dirty="0">
                    <a:latin typeface="Tahoma" panose="020B0604030504040204" pitchFamily="34" charset="0"/>
                    <a:ea typeface="Tahoma" panose="020B0604030504040204" pitchFamily="34" charset="0"/>
                    <a:cs typeface="Tahoma" panose="020B0604030504040204" pitchFamily="34" charset="0"/>
                  </a:rPr>
                  <a:t>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Bạn</a:t>
                </a:r>
                <a:r>
                  <a:rPr lang="en-US" sz="4200" b="1" dirty="0">
                    <a:latin typeface="Tahoma" panose="020B0604030504040204" pitchFamily="34" charset="0"/>
                    <a:ea typeface="Tahoma" panose="020B0604030504040204" pitchFamily="34" charset="0"/>
                    <a:cs typeface="Tahoma" panose="020B0604030504040204" pitchFamily="34" charset="0"/>
                  </a:rPr>
                  <a:t> An </a:t>
                </a:r>
                <a:r>
                  <a:rPr lang="en-US" sz="4200" b="1" dirty="0" err="1">
                    <a:latin typeface="Tahoma" panose="020B0604030504040204" pitchFamily="34" charset="0"/>
                    <a:ea typeface="Tahoma" panose="020B0604030504040204" pitchFamily="34" charset="0"/>
                    <a:cs typeface="Tahoma" panose="020B0604030504040204" pitchFamily="34" charset="0"/>
                  </a:rPr>
                  <a:t>trúng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giải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nhất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i="1" dirty="0">
                    <a:latin typeface="Tahoma" panose="020B0604030504040204" pitchFamily="34" charset="0"/>
                    <a:ea typeface="Tahoma" panose="020B0604030504040204" pitchFamily="34" charset="0"/>
                    <a:cs typeface="Tahoma" panose="020B0604030504040204" pitchFamily="34" charset="0"/>
                  </a:rPr>
                  <a:t>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hợp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tấp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cả</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con </a:t>
                </a:r>
                <a:r>
                  <a:rPr lang="en-US" sz="4200" b="1" dirty="0" err="1">
                    <a:latin typeface="Tahoma" panose="020B0604030504040204" pitchFamily="34" charset="0"/>
                    <a:ea typeface="Tahoma" panose="020B0604030504040204" pitchFamily="34" charset="0"/>
                    <a:cs typeface="Tahoma" panose="020B0604030504040204" pitchFamily="34" charset="0"/>
                  </a:rPr>
                  <a:t>gồm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sáu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{1; 2; 3;...; 45} </a:t>
                </a:r>
                <a:r>
                  <a:rPr lang="en-US" sz="4200" b="1" dirty="0" err="1">
                    <a:latin typeface="Tahoma" panose="020B0604030504040204" pitchFamily="34" charset="0"/>
                    <a:ea typeface="Tahoma" panose="020B0604030504040204" pitchFamily="34" charset="0"/>
                    <a:cs typeface="Tahoma" panose="020B0604030504040204" pitchFamily="34" charset="0"/>
                  </a:rPr>
                  <a:t>cỏ</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tính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chất</a:t>
                </a:r>
                <a:r>
                  <a:rPr lang="en-US" sz="4200" b="1" dirty="0">
                    <a:latin typeface="Tahoma" panose="020B0604030504040204" pitchFamily="34" charset="0"/>
                    <a:ea typeface="Tahoma" panose="020B0604030504040204" pitchFamily="34" charset="0"/>
                    <a:cs typeface="Tahoma" panose="020B0604030504040204" pitchFamily="34" charset="0"/>
                  </a:rPr>
                  <a:t>:</a:t>
                </a:r>
              </a:p>
              <a:p>
                <a:pPr algn="just"/>
                <a:r>
                  <a:rPr lang="en-US" sz="4200" b="1" dirty="0">
                    <a:latin typeface="Tahoma" panose="020B0604030504040204" pitchFamily="34" charset="0"/>
                    <a:ea typeface="Tahoma" panose="020B0604030504040204" pitchFamily="34" charset="0"/>
                    <a:cs typeface="Tahoma" panose="020B0604030504040204" pitchFamily="34" charset="0"/>
                  </a:rPr>
                  <a:t>1. </a:t>
                </a:r>
                <a:r>
                  <a:rPr lang="en-US" sz="4200" b="1" dirty="0" err="1">
                    <a:latin typeface="Tahoma" panose="020B0604030504040204" pitchFamily="34" charset="0"/>
                    <a:ea typeface="Tahoma" panose="020B0604030504040204" pitchFamily="34" charset="0"/>
                    <a:cs typeface="Tahoma" panose="020B0604030504040204" pitchFamily="34" charset="0"/>
                  </a:rPr>
                  <a:t>Năm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G </a:t>
                </a:r>
                <a:r>
                  <a:rPr lang="en-US" sz="4200" b="1" dirty="0" err="1">
                    <a:latin typeface="Tahoma" panose="020B0604030504040204" pitchFamily="34" charset="0"/>
                    <a:ea typeface="Tahoma" panose="020B0604030504040204" pitchFamily="34" charset="0"/>
                    <a:cs typeface="Tahoma" panose="020B0604030504040204" pitchFamily="34" charset="0"/>
                  </a:rPr>
                  <a:t>thuộc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{5; 13; 20; 31; 32; 35}. </a:t>
                </a:r>
              </a:p>
              <a:p>
                <a:pPr algn="just"/>
                <a:r>
                  <a:rPr lang="en-US" sz="4200" b="1" dirty="0">
                    <a:latin typeface="Tahoma" panose="020B0604030504040204" pitchFamily="34" charset="0"/>
                    <a:ea typeface="Tahoma" panose="020B0604030504040204" pitchFamily="34" charset="0"/>
                    <a:cs typeface="Tahoma" panose="020B0604030504040204" pitchFamily="34" charset="0"/>
                  </a:rPr>
                  <a:t>2.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còn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lại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i="1" dirty="0">
                    <a:latin typeface="Tahoma" panose="020B0604030504040204" pitchFamily="34" charset="0"/>
                    <a:ea typeface="Tahoma" panose="020B0604030504040204" pitchFamily="34" charset="0"/>
                    <a:cs typeface="Tahoma" panose="020B0604030504040204" pitchFamily="34" charset="0"/>
                  </a:rPr>
                  <a:t>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thuộc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{5; 13; 20; 31; 32; 35}.</a:t>
                </a:r>
              </a:p>
              <a:p>
                <a:pPr algn="just"/>
                <a:r>
                  <a:rPr lang="en-US" sz="4200" b="1" dirty="0" err="1">
                    <a:latin typeface="Tahoma" panose="020B0604030504040204" pitchFamily="34" charset="0"/>
                    <a:ea typeface="Tahoma" panose="020B0604030504040204" pitchFamily="34" charset="0"/>
                    <a:cs typeface="Tahoma" panose="020B0604030504040204" pitchFamily="34" charset="0"/>
                  </a:rPr>
                  <a:t>Mỗi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i="1" dirty="0">
                    <a:latin typeface="Tahoma" panose="020B0604030504040204" pitchFamily="34" charset="0"/>
                    <a:ea typeface="Tahoma" panose="020B0604030504040204" pitchFamily="34" charset="0"/>
                    <a:cs typeface="Tahoma" panose="020B0604030504040204" pitchFamily="34" charset="0"/>
                  </a:rPr>
                  <a:t>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hình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thành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từ</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hai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đoạn</a:t>
                </a:r>
                <a:r>
                  <a:rPr lang="en-US" sz="4200" b="1" dirty="0">
                    <a:latin typeface="Tahoma" panose="020B0604030504040204" pitchFamily="34" charset="0"/>
                    <a:ea typeface="Tahoma" panose="020B0604030504040204" pitchFamily="34" charset="0"/>
                    <a:cs typeface="Tahoma" panose="020B0604030504040204" pitchFamily="34" charset="0"/>
                  </a:rPr>
                  <a:t>.</a:t>
                </a:r>
              </a:p>
              <a:p>
                <a:pPr algn="just"/>
                <a:r>
                  <a:rPr lang="en-US" sz="4200" b="1" i="1" dirty="0" err="1">
                    <a:latin typeface="Tahoma" panose="020B0604030504040204" pitchFamily="34" charset="0"/>
                    <a:ea typeface="Tahoma" panose="020B0604030504040204" pitchFamily="34" charset="0"/>
                    <a:cs typeface="Tahoma" panose="020B0604030504040204" pitchFamily="34" charset="0"/>
                  </a:rPr>
                  <a:t>Công</a:t>
                </a:r>
                <a:r>
                  <a:rPr lang="en-US" sz="4200" b="1" i="1" dirty="0">
                    <a:latin typeface="Tahoma" panose="020B0604030504040204" pitchFamily="34" charset="0"/>
                    <a:ea typeface="Tahoma" panose="020B0604030504040204" pitchFamily="34" charset="0"/>
                    <a:cs typeface="Tahoma" panose="020B0604030504040204" pitchFamily="34" charset="0"/>
                  </a:rPr>
                  <a:t> </a:t>
                </a:r>
                <a:r>
                  <a:rPr lang="en-US" sz="4200" b="1" i="1" dirty="0" err="1">
                    <a:latin typeface="Tahoma" panose="020B0604030504040204" pitchFamily="34" charset="0"/>
                    <a:ea typeface="Tahoma" panose="020B0604030504040204" pitchFamily="34" charset="0"/>
                    <a:cs typeface="Tahoma" panose="020B0604030504040204" pitchFamily="34" charset="0"/>
                  </a:rPr>
                  <a:t>đoạn</a:t>
                </a:r>
                <a:r>
                  <a:rPr lang="en-US" sz="4200" b="1" i="1" dirty="0">
                    <a:latin typeface="Tahoma" panose="020B0604030504040204" pitchFamily="34" charset="0"/>
                    <a:ea typeface="Tahoma" panose="020B0604030504040204" pitchFamily="34" charset="0"/>
                    <a:cs typeface="Tahoma" panose="020B0604030504040204" pitchFamily="34" charset="0"/>
                  </a:rPr>
                  <a:t> 1.</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{5; 13; 20; 31; 32; 35},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200" b="1" i="1">
                            <a:latin typeface="Cambria Math" panose="02040503050406030204" pitchFamily="18" charset="0"/>
                          </a:rPr>
                        </m:ctrlPr>
                      </m:sSubSupPr>
                      <m:e>
                        <m:r>
                          <a:rPr lang="en-US" sz="4200" b="1" i="1">
                            <a:latin typeface="Cambria Math" panose="02040503050406030204" pitchFamily="18" charset="0"/>
                          </a:rPr>
                          <m:t>𝑪</m:t>
                        </m:r>
                      </m:e>
                      <m:sub>
                        <m:r>
                          <a:rPr lang="en-US" sz="4200" b="1" i="1">
                            <a:latin typeface="Cambria Math" panose="02040503050406030204" pitchFamily="18" charset="0"/>
                          </a:rPr>
                          <m:t>𝟔</m:t>
                        </m:r>
                      </m:sub>
                      <m:sup>
                        <m:r>
                          <a:rPr lang="en-US" sz="4200" b="1" i="1">
                            <a:latin typeface="Cambria Math" panose="02040503050406030204" pitchFamily="18" charset="0"/>
                          </a:rPr>
                          <m:t>𝟓</m:t>
                        </m:r>
                      </m:sup>
                    </m:sSubSup>
                    <m:r>
                      <a:rPr lang="en-US" sz="4200" b="1" i="1">
                        <a:latin typeface="Cambria Math" panose="02040503050406030204" pitchFamily="18" charset="0"/>
                      </a:rPr>
                      <m:t>=</m:t>
                    </m:r>
                    <m:r>
                      <a:rPr lang="en-US" sz="4200" b="1" i="1">
                        <a:latin typeface="Cambria Math" panose="02040503050406030204" pitchFamily="18" charset="0"/>
                      </a:rPr>
                      <m:t>𝟔</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a:t>
                </a:r>
              </a:p>
              <a:p>
                <a:pPr algn="just"/>
                <a:r>
                  <a:rPr lang="en-US" sz="4200" b="1" i="1" dirty="0" err="1">
                    <a:latin typeface="Tahoma" panose="020B0604030504040204" pitchFamily="34" charset="0"/>
                    <a:ea typeface="Tahoma" panose="020B0604030504040204" pitchFamily="34" charset="0"/>
                    <a:cs typeface="Tahoma" panose="020B0604030504040204" pitchFamily="34" charset="0"/>
                  </a:rPr>
                  <a:t>Công</a:t>
                </a:r>
                <a:r>
                  <a:rPr lang="en-US" sz="4200" b="1" i="1" dirty="0">
                    <a:latin typeface="Tahoma" panose="020B0604030504040204" pitchFamily="34" charset="0"/>
                    <a:ea typeface="Tahoma" panose="020B0604030504040204" pitchFamily="34" charset="0"/>
                    <a:cs typeface="Tahoma" panose="020B0604030504040204" pitchFamily="34" charset="0"/>
                  </a:rPr>
                  <a:t> </a:t>
                </a:r>
                <a:r>
                  <a:rPr lang="en-US" sz="4200" b="1" i="1" dirty="0" err="1">
                    <a:latin typeface="Tahoma" panose="020B0604030504040204" pitchFamily="34" charset="0"/>
                    <a:ea typeface="Tahoma" panose="020B0604030504040204" pitchFamily="34" charset="0"/>
                    <a:cs typeface="Tahoma" panose="020B0604030504040204" pitchFamily="34" charset="0"/>
                  </a:rPr>
                  <a:t>đoạn</a:t>
                </a:r>
                <a:r>
                  <a:rPr lang="en-US" sz="4200" b="1" dirty="0">
                    <a:latin typeface="Tahoma" panose="020B0604030504040204" pitchFamily="34" charset="0"/>
                    <a:ea typeface="Tahoma" panose="020B0604030504040204" pitchFamily="34" charset="0"/>
                    <a:cs typeface="Tahoma" panose="020B0604030504040204" pitchFamily="34" charset="0"/>
                  </a:rPr>
                  <a:t> 2. </a:t>
                </a:r>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còn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lại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39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thuộc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{5; 13; 20; 31; 32; 35},</a:t>
                </a:r>
              </a:p>
              <a:p>
                <a:pPr algn="just"/>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200" b="1" i="1">
                            <a:latin typeface="Cambria Math" panose="02040503050406030204" pitchFamily="18" charset="0"/>
                          </a:rPr>
                        </m:ctrlPr>
                      </m:sSubSupPr>
                      <m:e>
                        <m:r>
                          <a:rPr lang="en-US" sz="4200" b="1" i="1">
                            <a:latin typeface="Cambria Math" panose="02040503050406030204" pitchFamily="18" charset="0"/>
                          </a:rPr>
                          <m:t>𝑪</m:t>
                        </m:r>
                      </m:e>
                      <m:sub>
                        <m:r>
                          <a:rPr lang="en-US" sz="4200" b="1" i="1">
                            <a:latin typeface="Cambria Math" panose="02040503050406030204" pitchFamily="18" charset="0"/>
                          </a:rPr>
                          <m:t>𝟑𝟗</m:t>
                        </m:r>
                      </m:sub>
                      <m:sup>
                        <m:r>
                          <a:rPr lang="en-US" sz="4200" b="1" i="1">
                            <a:latin typeface="Cambria Math" panose="02040503050406030204" pitchFamily="18" charset="0"/>
                          </a:rPr>
                          <m:t>𝟏</m:t>
                        </m:r>
                      </m:sup>
                    </m:sSubSup>
                    <m:r>
                      <a:rPr lang="en-US" sz="4200" b="1" i="1">
                        <a:latin typeface="Cambria Math" panose="02040503050406030204" pitchFamily="18" charset="0"/>
                      </a:rPr>
                      <m:t>=</m:t>
                    </m:r>
                    <m:r>
                      <a:rPr lang="en-US" sz="4200" b="1" i="1">
                        <a:latin typeface="Cambria Math" panose="02040503050406030204" pitchFamily="18" charset="0"/>
                      </a:rPr>
                      <m:t>𝟑𝟗</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a:t>
                </a:r>
              </a:p>
              <a:p>
                <a:pPr algn="just"/>
                <a:r>
                  <a:rPr lang="en-US" sz="4200" b="1" dirty="0">
                    <a:latin typeface="Tahoma" panose="020B0604030504040204" pitchFamily="34" charset="0"/>
                    <a:ea typeface="Tahoma" panose="020B0604030504040204" pitchFamily="34" charset="0"/>
                    <a:cs typeface="Tahoma" panose="020B0604030504040204" pitchFamily="34" charset="0"/>
                  </a:rPr>
                  <a:t>Theo </a:t>
                </a:r>
                <a:r>
                  <a:rPr lang="en-US" sz="4200" b="1" dirty="0" err="1">
                    <a:latin typeface="Tahoma" panose="020B0604030504040204" pitchFamily="34" charset="0"/>
                    <a:ea typeface="Tahoma" panose="020B0604030504040204" pitchFamily="34" charset="0"/>
                    <a:cs typeface="Tahoma" panose="020B0604030504040204" pitchFamily="34" charset="0"/>
                  </a:rPr>
                  <a:t>quy</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tắc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nhân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G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6.39 = 234 (</a:t>
                </a:r>
                <a:r>
                  <a:rPr lang="en-US" sz="4200" b="1" dirty="0" err="1">
                    <a:latin typeface="Tahoma" panose="020B0604030504040204" pitchFamily="34" charset="0"/>
                    <a:ea typeface="Tahoma" panose="020B0604030504040204" pitchFamily="34" charset="0"/>
                    <a:cs typeface="Tahoma" panose="020B0604030504040204" pitchFamily="34" charset="0"/>
                  </a:rPr>
                  <a:t>phần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Vậy</a:t>
                </a:r>
                <a:r>
                  <a:rPr lang="en-US" sz="42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𝒏</m:t>
                    </m:r>
                    <m:d>
                      <m:dPr>
                        <m:ctrlPr>
                          <a:rPr lang="en-US" sz="4200" b="1" i="1">
                            <a:latin typeface="Cambria Math" panose="02040503050406030204" pitchFamily="18" charset="0"/>
                          </a:rPr>
                        </m:ctrlPr>
                      </m:dPr>
                      <m:e>
                        <m:r>
                          <a:rPr lang="en-US" sz="4200" b="1" i="1">
                            <a:latin typeface="Cambria Math" panose="02040503050406030204" pitchFamily="18" charset="0"/>
                          </a:rPr>
                          <m:t>𝑮</m:t>
                        </m:r>
                      </m:e>
                    </m:d>
                    <m:r>
                      <a:rPr lang="en-US" sz="4200" b="1" i="1">
                        <a:latin typeface="Cambria Math" panose="02040503050406030204" pitchFamily="18" charset="0"/>
                      </a:rPr>
                      <m:t>=</m:t>
                    </m:r>
                    <m:r>
                      <a:rPr lang="en-US" sz="4200" b="1" i="1">
                        <a:latin typeface="Cambria Math" panose="02040503050406030204" pitchFamily="18" charset="0"/>
                      </a:rPr>
                      <m:t>𝟐𝟑𝟒</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Từ</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tính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P(G)</a:t>
                </a:r>
                <a:endParaRPr lang="en-US" sz="4200" b="1" u="sng" dirty="0">
                  <a:latin typeface="Tahoma" panose="020B0604030504040204" pitchFamily="34" charset="0"/>
                  <a:ea typeface="Tahoma" panose="020B0604030504040204" pitchFamily="34" charset="0"/>
                  <a:cs typeface="Tahoma" panose="020B0604030504040204" pitchFamily="34" charset="0"/>
                </a:endParaRPr>
              </a:p>
              <a:p>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72940172-3F57-256B-47CA-E92286796559}"/>
                  </a:ext>
                </a:extLst>
              </p:cNvPr>
              <p:cNvSpPr txBox="1">
                <a:spLocks noRot="1" noChangeAspect="1" noMove="1" noResize="1" noEditPoints="1" noAdjustHandles="1" noChangeArrowheads="1" noChangeShapeType="1" noTextEdit="1"/>
              </p:cNvSpPr>
              <p:nvPr/>
            </p:nvSpPr>
            <p:spPr>
              <a:xfrm>
                <a:off x="337619" y="2994500"/>
                <a:ext cx="23936802" cy="9946954"/>
              </a:xfrm>
              <a:prstGeom prst="rect">
                <a:avLst/>
              </a:prstGeom>
              <a:blipFill>
                <a:blip r:embed="rId3"/>
                <a:stretch>
                  <a:fillRect l="-968" t="-1225" r="-1630"/>
                </a:stretch>
              </a:blipFill>
            </p:spPr>
            <p:txBody>
              <a:bodyPr/>
              <a:lstStyle/>
              <a:p>
                <a:r>
                  <a:rPr lang="en-US">
                    <a:noFill/>
                  </a:rPr>
                  <a:t> </a:t>
                </a:r>
              </a:p>
            </p:txBody>
          </p:sp>
        </mc:Fallback>
      </mc:AlternateContent>
    </p:spTree>
    <p:extLst>
      <p:ext uri="{BB962C8B-B14F-4D97-AF65-F5344CB8AC3E}">
        <p14:creationId xmlns:p14="http://schemas.microsoft.com/office/powerpoint/2010/main" val="241751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4" name="Group 57"/>
          <p:cNvGrpSpPr>
            <a:grpSpLocks/>
          </p:cNvGrpSpPr>
          <p:nvPr/>
        </p:nvGrpSpPr>
        <p:grpSpPr bwMode="auto">
          <a:xfrm>
            <a:off x="-201803" y="1199123"/>
            <a:ext cx="4891422" cy="974696"/>
            <a:chOff x="224" y="447"/>
            <a:chExt cx="11374" cy="1471"/>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447"/>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Hoạt</a:t>
              </a:r>
              <a:r>
                <a:rPr kumimoji="0" lang="en-US" altLang="en-US" sz="4400" b="1" i="0" u="none" strike="noStrike" cap="none" normalizeH="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kumimoji="0" lang="en-US" altLang="en-US" sz="4400" b="1" i="0" u="none" strike="noStrike" cap="none" normalizeH="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3</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89F5F9-B2C6-2795-8D45-D4902E982F19}"/>
                  </a:ext>
                </a:extLst>
              </p:cNvPr>
              <p:cNvSpPr txBox="1"/>
              <p:nvPr/>
            </p:nvSpPr>
            <p:spPr>
              <a:xfrm>
                <a:off x="437552" y="4328283"/>
                <a:ext cx="22250400" cy="3460434"/>
              </a:xfrm>
              <a:prstGeom prst="rect">
                <a:avLst/>
              </a:prstGeom>
              <a:noFill/>
            </p:spPr>
            <p:txBody>
              <a:bodyPr wrap="square">
                <a:spAutoFit/>
              </a:bodyPr>
              <a:lstStyle/>
              <a:p>
                <a:pPr>
                  <a:lnSpc>
                    <a:spcPct val="107000"/>
                  </a:lnSpc>
                  <a:spcAft>
                    <a:spcPts val="800"/>
                  </a:spcAft>
                </a:pP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Nhận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thấy</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d>
                      <m:dPr>
                        <m:begChr m:val="{"/>
                        <m:endChr m:val=""/>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400" b="1"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bar>
                              <m:barPr>
                                <m:pos m:val="top"/>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ba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𝜴</m:t>
                            </m:r>
                          </m:e>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ba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e>
                        </m:eqArr>
                      </m:e>
                    </m:d>
                    <m:r>
                      <a:rPr lang="en-US" sz="4400" b="1"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d>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bar>
                      </m:e>
                    </m:d>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bar>
                      </m:e>
                    </m:d>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d>
                  </m:oMath>
                </a14:m>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sau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đây</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liên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hệ</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giữa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xác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suất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xác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suất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đối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TextBox 12">
                <a:extLst>
                  <a:ext uri="{FF2B5EF4-FFF2-40B4-BE49-F238E27FC236}">
                    <a16:creationId xmlns:a16="http://schemas.microsoft.com/office/drawing/2014/main" id="{0A89F5F9-B2C6-2795-8D45-D4902E982F19}"/>
                  </a:ext>
                </a:extLst>
              </p:cNvPr>
              <p:cNvSpPr txBox="1">
                <a:spLocks noRot="1" noChangeAspect="1" noMove="1" noResize="1" noEditPoints="1" noAdjustHandles="1" noChangeArrowheads="1" noChangeShapeType="1" noTextEdit="1"/>
              </p:cNvSpPr>
              <p:nvPr/>
            </p:nvSpPr>
            <p:spPr>
              <a:xfrm>
                <a:off x="437552" y="4328283"/>
                <a:ext cx="22250400" cy="3460434"/>
              </a:xfrm>
              <a:prstGeom prst="rect">
                <a:avLst/>
              </a:prstGeom>
              <a:blipFill>
                <a:blip r:embed="rId3"/>
                <a:stretch>
                  <a:fillRect l="-1123" r="-1452" b="-739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C6B443F5-8519-DC5D-F63D-C900DE3425C7}"/>
              </a:ext>
            </a:extLst>
          </p:cNvPr>
          <p:cNvSpPr txBox="1"/>
          <p:nvPr/>
        </p:nvSpPr>
        <p:spPr>
          <a:xfrm>
            <a:off x="437552" y="8152961"/>
            <a:ext cx="21116595" cy="2303195"/>
          </a:xfrm>
          <a:prstGeom prst="rect">
            <a:avLst/>
          </a:prstGeom>
          <a:noFill/>
        </p:spPr>
        <p:txBody>
          <a:bodyPr wrap="square">
            <a:spAutoFit/>
          </a:bodyPr>
          <a:lstStyle/>
          <a:p>
            <a:pPr>
              <a:lnSpc>
                <a:spcPct val="107000"/>
              </a:lnSpc>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Cho </a:t>
            </a:r>
            <a:r>
              <a:rPr lang="fr-FR" sz="4400" b="1" i="1" dirty="0">
                <a:effectLst/>
                <a:latin typeface="Tahoma" panose="020B0604030504040204" pitchFamily="34" charset="0"/>
                <a:ea typeface="Tahoma" panose="020B0604030504040204" pitchFamily="34" charset="0"/>
                <a:cs typeface="Tahoma" panose="020B0604030504040204" pitchFamily="34" charset="0"/>
              </a:rPr>
              <a:t>E</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một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biến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cố</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Xác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suất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của</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biến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cố</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i="1" dirty="0">
                <a:effectLst/>
                <a:latin typeface="Tahoma" panose="020B0604030504040204" pitchFamily="34" charset="0"/>
                <a:ea typeface="Tahoma" panose="020B0604030504040204" pitchFamily="34" charset="0"/>
                <a:cs typeface="Tahoma" panose="020B0604030504040204" pitchFamily="34" charset="0"/>
              </a:rPr>
              <a:t>E</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liên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hệ</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xác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suất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của</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i="1" dirty="0">
                <a:effectLst/>
                <a:latin typeface="Tahoma" panose="020B0604030504040204" pitchFamily="34" charset="0"/>
                <a:ea typeface="Tahoma" panose="020B0604030504040204" pitchFamily="34" charset="0"/>
                <a:cs typeface="Tahoma" panose="020B0604030504040204" pitchFamily="34" charset="0"/>
              </a:rPr>
              <a:t>E</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bởi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thức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sau</a:t>
            </a:r>
            <a:r>
              <a:rPr lang="fr-FR"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3F80E5-11C8-24FF-A094-9EAF7530FBA5}"/>
                  </a:ext>
                </a:extLst>
              </p:cNvPr>
              <p:cNvSpPr txBox="1"/>
              <p:nvPr/>
            </p:nvSpPr>
            <p:spPr>
              <a:xfrm>
                <a:off x="4768470" y="1222771"/>
                <a:ext cx="13062330" cy="1576009"/>
              </a:xfrm>
              <a:prstGeom prst="rect">
                <a:avLst/>
              </a:prstGeom>
              <a:noFill/>
            </p:spPr>
            <p:txBody>
              <a:bodyPr wrap="square">
                <a:spAutoFit/>
              </a:bodyPr>
              <a:lstStyle/>
              <a:p>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 </a:t>
                </a:r>
                <a:r>
                  <a:rPr lang="en-US" sz="44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E</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cố</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𝜴</m:t>
                    </m:r>
                  </m:oMath>
                </a14:m>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gian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Tính</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𝑬</m:t>
                            </m:r>
                          </m:e>
                        </m:bar>
                      </m:e>
                    </m:d>
                  </m:oMath>
                </a14:m>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73430"/>
                    </a:solidFill>
                    <a:effectLst/>
                    <a:latin typeface="Tahoma" panose="020B0604030504040204" pitchFamily="34" charset="0"/>
                    <a:ea typeface="Tahoma" panose="020B0604030504040204" pitchFamily="34" charset="0"/>
                    <a:cs typeface="Tahoma" panose="020B0604030504040204" pitchFamily="34" charset="0"/>
                  </a:rPr>
                  <a:t>theo</a:t>
                </a:r>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e>
                    </m:d>
                  </m:oMath>
                </a14:m>
                <a:r>
                  <a:rPr lang="en-US" sz="4400" b="1" dirty="0">
                    <a:solidFill>
                      <a:srgbClr val="37343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latin typeface="Cambria Math" panose="02040503050406030204" pitchFamily="18" charset="0"/>
                            <a:cs typeface="Times New Roman" panose="02020603050405020304" pitchFamily="18" charset="0"/>
                          </a:rPr>
                        </m:ctrlPr>
                      </m:dPr>
                      <m:e>
                        <m:r>
                          <a:rPr lang="en-US" sz="4400" b="1" i="1" smtClean="0">
                            <a:latin typeface="Cambria Math" panose="02040503050406030204" pitchFamily="18" charset="0"/>
                            <a:cs typeface="Times New Roman" panose="02020603050405020304" pitchFamily="18" charset="0"/>
                          </a:rPr>
                          <m:t>𝑬</m:t>
                        </m:r>
                      </m:e>
                    </m: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TextBox 3">
                <a:extLst>
                  <a:ext uri="{FF2B5EF4-FFF2-40B4-BE49-F238E27FC236}">
                    <a16:creationId xmlns:a16="http://schemas.microsoft.com/office/drawing/2014/main" id="{593F80E5-11C8-24FF-A094-9EAF7530FBA5}"/>
                  </a:ext>
                </a:extLst>
              </p:cNvPr>
              <p:cNvSpPr txBox="1">
                <a:spLocks noRot="1" noChangeAspect="1" noMove="1" noResize="1" noEditPoints="1" noAdjustHandles="1" noChangeArrowheads="1" noChangeShapeType="1" noTextEdit="1"/>
              </p:cNvSpPr>
              <p:nvPr/>
            </p:nvSpPr>
            <p:spPr>
              <a:xfrm>
                <a:off x="4768470" y="1222771"/>
                <a:ext cx="13062330" cy="1576009"/>
              </a:xfrm>
              <a:prstGeom prst="rect">
                <a:avLst/>
              </a:prstGeom>
              <a:blipFill>
                <a:blip r:embed="rId4"/>
                <a:stretch>
                  <a:fillRect l="-1867" t="-8527" r="-2333" b="-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39ECB9-C9C6-9E97-9757-DB6DD0A3B5E7}"/>
                  </a:ext>
                </a:extLst>
              </p:cNvPr>
              <p:cNvSpPr txBox="1"/>
              <p:nvPr/>
            </p:nvSpPr>
            <p:spPr>
              <a:xfrm>
                <a:off x="7391400" y="9095732"/>
                <a:ext cx="5257800" cy="898900"/>
              </a:xfrm>
              <a:prstGeom prst="rect">
                <a:avLst/>
              </a:prstGeom>
              <a:noFill/>
            </p:spPr>
            <p:txBody>
              <a:bodyPr wrap="square">
                <a:spAutoFit/>
              </a:bodyPr>
              <a:lstStyle/>
              <a:p>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effectLst/>
                            <a:latin typeface="Cambria Math" panose="02040503050406030204" pitchFamily="18" charset="0"/>
                            <a:cs typeface="Times New Roman" panose="02020603050405020304" pitchFamily="18" charset="0"/>
                          </a:rPr>
                        </m:ctrlPr>
                      </m:dPr>
                      <m:e>
                        <m:bar>
                          <m:barPr>
                            <m:pos m:val="top"/>
                            <m:ctrlPr>
                              <a:rPr lang="en-US" sz="4400" b="1" i="1">
                                <a:effectLst/>
                                <a:latin typeface="Cambria Math" panose="02040503050406030204" pitchFamily="18"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𝑬</m:t>
                            </m:r>
                          </m:e>
                        </m:ba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𝑷</m:t>
                    </m:r>
                    <m:d>
                      <m:dPr>
                        <m:ctrlPr>
                          <a:rPr lang="en-US" sz="4400" b="1" i="1">
                            <a:effectLst/>
                            <a:latin typeface="Cambria Math" panose="02040503050406030204" pitchFamily="18"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𝑬</m:t>
                        </m:r>
                      </m:e>
                    </m:d>
                  </m:oMath>
                </a14:m>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mc:Choice>
        <mc:Fallback xmlns="">
          <p:sp>
            <p:nvSpPr>
              <p:cNvPr id="6" name="TextBox 5">
                <a:extLst>
                  <a:ext uri="{FF2B5EF4-FFF2-40B4-BE49-F238E27FC236}">
                    <a16:creationId xmlns:a16="http://schemas.microsoft.com/office/drawing/2014/main" id="{2639ECB9-C9C6-9E97-9757-DB6DD0A3B5E7}"/>
                  </a:ext>
                </a:extLst>
              </p:cNvPr>
              <p:cNvSpPr txBox="1">
                <a:spLocks noRot="1" noChangeAspect="1" noMove="1" noResize="1" noEditPoints="1" noAdjustHandles="1" noChangeArrowheads="1" noChangeShapeType="1" noTextEdit="1"/>
              </p:cNvSpPr>
              <p:nvPr/>
            </p:nvSpPr>
            <p:spPr>
              <a:xfrm>
                <a:off x="7391400" y="9095732"/>
                <a:ext cx="5257800" cy="898900"/>
              </a:xfrm>
              <a:prstGeom prst="rect">
                <a:avLst/>
              </a:prstGeom>
              <a:blipFill>
                <a:blip r:embed="rId5"/>
                <a:stretch>
                  <a:fillRect t="-4054" b="-26351"/>
                </a:stretch>
              </a:blipFill>
            </p:spPr>
            <p:txBody>
              <a:bodyPr/>
              <a:lstStyle/>
              <a:p>
                <a:r>
                  <a:rPr lang="en-US">
                    <a:noFill/>
                  </a:rPr>
                  <a:t> </a:t>
                </a:r>
              </a:p>
            </p:txBody>
          </p:sp>
        </mc:Fallback>
      </mc:AlternateContent>
    </p:spTree>
    <p:extLst>
      <p:ext uri="{BB962C8B-B14F-4D97-AF65-F5344CB8AC3E}">
        <p14:creationId xmlns:p14="http://schemas.microsoft.com/office/powerpoint/2010/main" val="3150620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425302" y="1828800"/>
                <a:ext cx="23622000" cy="404233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sz="4400" b="1" dirty="0" err="1"/>
                  <a:t>Chọn</a:t>
                </a:r>
                <a:r>
                  <a:rPr lang="en-US" sz="4400" b="1" dirty="0"/>
                  <a:t> </a:t>
                </a:r>
                <a:r>
                  <a:rPr lang="en-US" sz="4400" b="1" dirty="0" err="1"/>
                  <a:t>ngẫu</a:t>
                </a:r>
                <a:r>
                  <a:rPr lang="en-US" sz="4400" b="1" dirty="0"/>
                  <a:t> </a:t>
                </a:r>
                <a:r>
                  <a:rPr lang="en-US" sz="4400" b="1" dirty="0" err="1"/>
                  <a:t>nhiên</a:t>
                </a:r>
                <a:r>
                  <a:rPr lang="en-US" sz="4400" b="1" dirty="0"/>
                  <a:t> </a:t>
                </a:r>
                <a:r>
                  <a:rPr lang="en-US" sz="4400" b="1" dirty="0" err="1"/>
                  <a:t>hai</a:t>
                </a:r>
                <a:r>
                  <a:rPr lang="en-US" sz="4400" b="1" dirty="0"/>
                  <a:t> </a:t>
                </a:r>
                <a:r>
                  <a:rPr lang="en-US" sz="4400" b="1" dirty="0" err="1"/>
                  <a:t>số</a:t>
                </a:r>
                <a:r>
                  <a:rPr lang="en-US" sz="4400" b="1" dirty="0"/>
                  <a:t> </a:t>
                </a:r>
                <a:r>
                  <a:rPr lang="en-US" sz="4400" b="1" dirty="0" err="1"/>
                  <a:t>từ</a:t>
                </a:r>
                <a:r>
                  <a:rPr lang="en-US" sz="4400" b="1" dirty="0"/>
                  <a:t> </a:t>
                </a:r>
                <a:r>
                  <a:rPr lang="en-US" sz="4400" b="1" dirty="0" err="1"/>
                  <a:t>tập</a:t>
                </a:r>
                <a:r>
                  <a:rPr lang="en-US" sz="4400" b="1" dirty="0"/>
                  <a:t>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𝟗</m:t>
                        </m:r>
                      </m:e>
                    </m:d>
                  </m:oMath>
                </a14:m>
                <a:r>
                  <a:rPr lang="en-US" sz="4400" b="1" dirty="0"/>
                  <a:t>. </a:t>
                </a:r>
                <a:r>
                  <a:rPr lang="en-US" sz="4400" b="1" dirty="0" err="1"/>
                  <a:t>Gọi</a:t>
                </a:r>
                <a:r>
                  <a:rPr lang="en-US" sz="4400" b="1" dirty="0"/>
                  <a:t> </a:t>
                </a:r>
                <a:r>
                  <a:rPr lang="en-US" sz="4400" b="1" i="1" dirty="0"/>
                  <a:t>H  </a:t>
                </a:r>
                <a:r>
                  <a:rPr lang="en-US" sz="4400" b="1" dirty="0" err="1"/>
                  <a:t>là</a:t>
                </a:r>
                <a:r>
                  <a:rPr lang="en-US" sz="4400" b="1" dirty="0"/>
                  <a:t> </a:t>
                </a:r>
                <a:r>
                  <a:rPr lang="en-US" sz="4400" b="1" dirty="0" err="1"/>
                  <a:t>biến</a:t>
                </a:r>
                <a:r>
                  <a:rPr lang="en-US" sz="4400" b="1" dirty="0"/>
                  <a:t> </a:t>
                </a:r>
                <a:r>
                  <a:rPr lang="en-US" sz="4400" b="1" dirty="0" err="1"/>
                  <a:t>cố</a:t>
                </a:r>
                <a:r>
                  <a:rPr lang="en-US" sz="4400" b="1" dirty="0"/>
                  <a:t>: “</a:t>
                </a:r>
                <a:r>
                  <a:rPr lang="en-US" sz="4400" b="1" dirty="0" err="1"/>
                  <a:t>Trong</a:t>
                </a:r>
                <a:r>
                  <a:rPr lang="en-US" sz="4400" b="1" dirty="0"/>
                  <a:t> </a:t>
                </a:r>
                <a:r>
                  <a:rPr lang="en-US" sz="4400" b="1" dirty="0" err="1"/>
                  <a:t>hai</a:t>
                </a:r>
                <a:r>
                  <a:rPr lang="en-US" sz="4400" b="1" dirty="0"/>
                  <a:t> </a:t>
                </a:r>
                <a:r>
                  <a:rPr lang="en-US" sz="4400" b="1" dirty="0" err="1"/>
                  <a:t>số</a:t>
                </a:r>
                <a:r>
                  <a:rPr lang="en-US" sz="4400" b="1" dirty="0"/>
                  <a:t> </a:t>
                </a:r>
                <a:r>
                  <a:rPr lang="en-US" sz="4400" b="1" dirty="0" err="1"/>
                  <a:t>được</a:t>
                </a:r>
                <a:r>
                  <a:rPr lang="en-US" sz="4400" b="1" dirty="0"/>
                  <a:t> </a:t>
                </a:r>
                <a:r>
                  <a:rPr lang="en-US" sz="4400" b="1" dirty="0" err="1"/>
                  <a:t>chọn</a:t>
                </a:r>
                <a:r>
                  <a:rPr lang="en-US" sz="4400" b="1" dirty="0"/>
                  <a:t> </a:t>
                </a:r>
                <a:r>
                  <a:rPr lang="en-US" sz="4400" b="1" dirty="0" err="1"/>
                  <a:t>có</a:t>
                </a:r>
                <a:r>
                  <a:rPr lang="en-US" sz="4400" b="1" dirty="0"/>
                  <a:t> </a:t>
                </a:r>
                <a:r>
                  <a:rPr lang="en-US" sz="4400" b="1" dirty="0" err="1"/>
                  <a:t>ít</a:t>
                </a:r>
                <a:r>
                  <a:rPr lang="en-US" sz="4400" b="1" dirty="0"/>
                  <a:t> </a:t>
                </a:r>
                <a:r>
                  <a:rPr lang="en-US" sz="4400" b="1" dirty="0" err="1"/>
                  <a:t>nhất</a:t>
                </a:r>
                <a:r>
                  <a:rPr lang="en-US" sz="4400" b="1" dirty="0"/>
                  <a:t> </a:t>
                </a:r>
                <a:r>
                  <a:rPr lang="en-US" sz="4400" b="1" dirty="0" err="1"/>
                  <a:t>một</a:t>
                </a:r>
                <a:r>
                  <a:rPr lang="en-US" sz="4400" b="1" dirty="0"/>
                  <a:t> </a:t>
                </a:r>
                <a:r>
                  <a:rPr lang="en-US" sz="4400" b="1" dirty="0" err="1"/>
                  <a:t>số</a:t>
                </a:r>
                <a:r>
                  <a:rPr lang="en-US" sz="4400" b="1" dirty="0"/>
                  <a:t> </a:t>
                </a:r>
                <a:r>
                  <a:rPr lang="en-US" sz="4400" b="1" dirty="0" err="1"/>
                  <a:t>chẵn</a:t>
                </a:r>
                <a:r>
                  <a:rPr lang="en-US" sz="4400" b="1" dirty="0"/>
                  <a:t>”. </a:t>
                </a:r>
              </a:p>
              <a:p>
                <a:r>
                  <a:rPr lang="en-US" sz="4400" b="1" dirty="0"/>
                  <a:t>a) </a:t>
                </a:r>
                <a:r>
                  <a:rPr lang="en-US" sz="4400" b="1" dirty="0" err="1"/>
                  <a:t>Mô</a:t>
                </a:r>
                <a:r>
                  <a:rPr lang="en-US" sz="4400" b="1" dirty="0"/>
                  <a:t> </a:t>
                </a:r>
                <a:r>
                  <a:rPr lang="en-US" sz="4400" b="1" dirty="0" err="1"/>
                  <a:t>tả</a:t>
                </a:r>
                <a:r>
                  <a:rPr lang="en-US" sz="4400" b="1" dirty="0"/>
                  <a:t> </a:t>
                </a:r>
                <a:r>
                  <a:rPr lang="en-US" sz="4400" b="1" dirty="0" err="1"/>
                  <a:t>không</a:t>
                </a:r>
                <a:r>
                  <a:rPr lang="en-US" sz="4400" b="1" dirty="0"/>
                  <a:t> </a:t>
                </a:r>
                <a:r>
                  <a:rPr lang="en-US" sz="4400" b="1" dirty="0" err="1"/>
                  <a:t>gian</a:t>
                </a:r>
                <a:r>
                  <a:rPr lang="en-US" sz="4400" b="1" dirty="0"/>
                  <a:t> </a:t>
                </a:r>
                <a:r>
                  <a:rPr lang="en-US" sz="4400" b="1" dirty="0" err="1"/>
                  <a:t>mẫu</a:t>
                </a:r>
                <a:r>
                  <a:rPr lang="en-US" sz="4400" b="1" dirty="0"/>
                  <a:t>. </a:t>
                </a:r>
              </a:p>
              <a:p>
                <a:r>
                  <a:rPr lang="en-US" sz="4400" b="1" dirty="0"/>
                  <a:t>b) </a:t>
                </a:r>
                <a:r>
                  <a:rPr lang="en-US" sz="4400" b="1" dirty="0" err="1"/>
                  <a:t>Biến</a:t>
                </a:r>
                <a:r>
                  <a:rPr lang="en-US" sz="4400" b="1" dirty="0"/>
                  <a:t> </a:t>
                </a:r>
                <a:r>
                  <a:rPr lang="en-US" sz="4400" b="1" dirty="0" err="1"/>
                  <a:t>cố</a:t>
                </a:r>
                <a:r>
                  <a:rPr lang="en-US" sz="4400" b="1" dirty="0"/>
                  <a:t> </a:t>
                </a:r>
                <a14:m>
                  <m:oMath xmlns:m="http://schemas.openxmlformats.org/officeDocument/2006/math">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𝑯</m:t>
                        </m:r>
                      </m:e>
                    </m:bar>
                  </m:oMath>
                </a14:m>
                <a:r>
                  <a:rPr lang="en-US" sz="4400" b="1" i="1" dirty="0"/>
                  <a:t> </a:t>
                </a:r>
                <a:r>
                  <a:rPr lang="en-US" sz="4400" b="1" dirty="0" err="1"/>
                  <a:t>là</a:t>
                </a:r>
                <a:r>
                  <a:rPr lang="en-US" sz="4400" b="1" dirty="0"/>
                  <a:t> </a:t>
                </a:r>
                <a:r>
                  <a:rPr lang="en-US" sz="4400" b="1" dirty="0" err="1"/>
                  <a:t>tập</a:t>
                </a:r>
                <a:r>
                  <a:rPr lang="en-US" sz="4400" b="1" dirty="0"/>
                  <a:t> con </a:t>
                </a:r>
                <a:r>
                  <a:rPr lang="en-US" sz="4400" b="1" dirty="0" err="1"/>
                  <a:t>nào</a:t>
                </a:r>
                <a:r>
                  <a:rPr lang="en-US" sz="4400" b="1" dirty="0"/>
                  <a:t> </a:t>
                </a:r>
                <a:r>
                  <a:rPr lang="en-US" sz="4400" b="1" dirty="0" err="1"/>
                  <a:t>của</a:t>
                </a:r>
                <a:r>
                  <a:rPr lang="en-US" sz="4400" b="1" dirty="0"/>
                  <a:t> </a:t>
                </a:r>
                <a:r>
                  <a:rPr lang="en-US" sz="4400" b="1" dirty="0" err="1"/>
                  <a:t>không</a:t>
                </a:r>
                <a:r>
                  <a:rPr lang="en-US" sz="4400" b="1" dirty="0"/>
                  <a:t> </a:t>
                </a:r>
                <a:r>
                  <a:rPr lang="en-US" sz="4400" b="1" dirty="0" err="1"/>
                  <a:t>gian</a:t>
                </a:r>
                <a:r>
                  <a:rPr lang="en-US" sz="4400" b="1" dirty="0"/>
                  <a:t> </a:t>
                </a:r>
                <a:r>
                  <a:rPr lang="en-US" sz="4400" b="1" dirty="0" err="1"/>
                  <a:t>mẫu</a:t>
                </a:r>
                <a:r>
                  <a:rPr lang="en-US" sz="4400" b="1" dirty="0"/>
                  <a:t>? </a:t>
                </a:r>
              </a:p>
              <a:p>
                <a:r>
                  <a:rPr lang="en-US" sz="4400" b="1" dirty="0"/>
                  <a:t>c) </a:t>
                </a:r>
                <a:r>
                  <a:rPr lang="en-US" sz="4400" b="1" dirty="0" err="1"/>
                  <a:t>Tính</a:t>
                </a:r>
                <a:r>
                  <a:rPr lang="en-US" sz="4400" b="1" dirty="0"/>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𝑯</m:t>
                            </m:r>
                          </m:e>
                        </m:bar>
                      </m:e>
                    </m:d>
                  </m:oMath>
                </a14:m>
                <a:r>
                  <a:rPr lang="en-US" sz="4400" b="1" dirty="0" err="1"/>
                  <a:t>và</a:t>
                </a:r>
                <a:r>
                  <a:rPr lang="en-US" sz="4400" b="1" dirty="0"/>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𝑯</m:t>
                        </m:r>
                      </m:e>
                    </m:d>
                  </m:oMath>
                </a14:m>
                <a:r>
                  <a:rPr lang="en-US" sz="4400" b="1" dirty="0"/>
                  <a:t>.</a:t>
                </a:r>
              </a:p>
              <a:p>
                <a:endParaRPr lang="en-US" b="1" dirty="0"/>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425302" y="1828800"/>
                <a:ext cx="23622000" cy="4042334"/>
              </a:xfrm>
              <a:prstGeom prst="rect">
                <a:avLst/>
              </a:prstGeom>
              <a:blipFill>
                <a:blip r:embed="rId3"/>
                <a:stretch>
                  <a:fillRect l="-1032" t="-6015"/>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25302" y="6041409"/>
            <a:ext cx="23658572" cy="744599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665850" y="1873234"/>
            <a:ext cx="390615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518895" y="6019800"/>
                <a:ext cx="21439803" cy="4768998"/>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cỏ</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 </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bar>
                      <m:barPr>
                        <m:pos m:val="top"/>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bar>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Tacó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sub>
                      <m:sup>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ba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𝑯</m:t>
                            </m:r>
                          </m:e>
                        </m:bar>
                      </m:e>
                    </m:d>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𝟑𝟔</m:t>
                        </m:r>
                      </m:den>
                    </m:f>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𝟏𝟖</m:t>
                        </m:r>
                      </m:den>
                    </m:f>
                  </m:oMath>
                </a14:m>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ba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𝟏𝟖</m:t>
                        </m:r>
                      </m:den>
                    </m:f>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𝟏𝟖</m:t>
                        </m:r>
                      </m:den>
                    </m:f>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2518895" y="6019800"/>
                <a:ext cx="21439803" cy="4768998"/>
              </a:xfrm>
              <a:prstGeom prst="rect">
                <a:avLst/>
              </a:prstGeom>
              <a:blipFill>
                <a:blip r:embed="rId4"/>
                <a:stretch>
                  <a:fillRect l="-1137" t="-2685" r="-540" b="-1918"/>
                </a:stretch>
              </a:blipFill>
              <a:ln w="9525">
                <a:noFill/>
                <a:miter lim="800000"/>
                <a:headEnd/>
                <a:tailEnd/>
              </a:ln>
            </p:spPr>
            <p:txBody>
              <a:bodyPr/>
              <a:lstStyle/>
              <a:p>
                <a:r>
                  <a:rPr lang="en-US">
                    <a:noFill/>
                  </a:rPr>
                  <a:t> </a:t>
                </a:r>
              </a:p>
            </p:txBody>
          </p:sp>
        </mc:Fallback>
      </mc:AlternateContent>
      <p:sp>
        <p:nvSpPr>
          <p:cNvPr id="20" name="Text Box 2">
            <a:extLst>
              <a:ext uri="{FF2B5EF4-FFF2-40B4-BE49-F238E27FC236}">
                <a16:creationId xmlns:a16="http://schemas.microsoft.com/office/drawing/2014/main" id="{D13923C7-2F96-9AF1-3625-BD07059DBC29}"/>
              </a:ext>
            </a:extLst>
          </p:cNvPr>
          <p:cNvSpPr txBox="1">
            <a:spLocks noChangeArrowheads="1"/>
          </p:cNvSpPr>
          <p:nvPr/>
        </p:nvSpPr>
        <p:spPr bwMode="auto">
          <a:xfrm>
            <a:off x="665850" y="11125200"/>
            <a:ext cx="23292848" cy="144655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spAutoFit/>
          </a:bodyPr>
          <a:lstStyle/>
          <a:p>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toán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trực</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suất</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cố</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gặp</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khó</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khăn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ta có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thề</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gián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suất</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của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cố</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của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920074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wipe(left)">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wipe(left)">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3" end="3"/>
                                            </p:txEl>
                                          </p:spTgt>
                                        </p:tgtEl>
                                        <p:attrNameLst>
                                          <p:attrName>style.visibility</p:attrName>
                                        </p:attrNameLst>
                                      </p:cBhvr>
                                      <p:to>
                                        <p:strVal val="visible"/>
                                      </p:to>
                                    </p:set>
                                    <p:animEffect transition="in" filter="wipe(left)">
                                      <p:cBhvr>
                                        <p:cTn id="27" dur="500"/>
                                        <p:tgtEl>
                                          <p:spTgt spid="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1" end="1"/>
                                            </p:txEl>
                                          </p:spTgt>
                                        </p:tgtEl>
                                        <p:attrNameLst>
                                          <p:attrName>style.visibility</p:attrName>
                                        </p:attrNameLst>
                                      </p:cBhvr>
                                      <p:to>
                                        <p:strVal val="visible"/>
                                      </p:to>
                                    </p:set>
                                    <p:animEffect transition="in" filter="fade">
                                      <p:cBhvr>
                                        <p:cTn id="42" dur="500"/>
                                        <p:tgtEl>
                                          <p:spTgt spid="2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animEffect transition="in" filter="fade">
                                      <p:cBhvr>
                                        <p:cTn id="47" dur="500"/>
                                        <p:tgtEl>
                                          <p:spTgt spid="2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3" end="3"/>
                                            </p:txEl>
                                          </p:spTgt>
                                        </p:tgtEl>
                                        <p:attrNameLst>
                                          <p:attrName>style.visibility</p:attrName>
                                        </p:attrNameLst>
                                      </p:cBhvr>
                                      <p:to>
                                        <p:strVal val="visible"/>
                                      </p:to>
                                    </p:set>
                                    <p:animEffect transition="in" filter="fade">
                                      <p:cBhvr>
                                        <p:cTn id="52" dur="500"/>
                                        <p:tgtEl>
                                          <p:spTgt spid="2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77466"/>
                <a:ext cx="23818702" cy="569868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Có ba hộp </a:t>
                </a:r>
                <a:r>
                  <a:rPr lang="en-US" sz="4800" b="1" i="1">
                    <a:latin typeface="Times New Roman" panose="02020603050405020304" pitchFamily="18" charset="0"/>
                    <a:cs typeface="Times New Roman" panose="02020603050405020304" pitchFamily="18" charset="0"/>
                  </a:rPr>
                  <a:t>A, B, C.</a:t>
                </a:r>
                <a:r>
                  <a:rPr lang="en-US" sz="4800" b="1">
                    <a:latin typeface="Times New Roman" panose="02020603050405020304" pitchFamily="18" charset="0"/>
                    <a:cs typeface="Times New Roman" panose="02020603050405020304" pitchFamily="18" charset="0"/>
                  </a:rPr>
                  <a:t> Hộp </a:t>
                </a:r>
                <a:r>
                  <a:rPr lang="en-US" sz="4800" b="1" i="1">
                    <a:latin typeface="Times New Roman" panose="02020603050405020304" pitchFamily="18" charset="0"/>
                    <a:cs typeface="Times New Roman" panose="02020603050405020304" pitchFamily="18" charset="0"/>
                  </a:rPr>
                  <a:t>A</a:t>
                </a:r>
                <a:r>
                  <a:rPr lang="en-US" sz="4800" b="1">
                    <a:latin typeface="Times New Roman" panose="02020603050405020304" pitchFamily="18" charset="0"/>
                    <a:cs typeface="Times New Roman" panose="02020603050405020304" pitchFamily="18" charset="0"/>
                  </a:rPr>
                  <a:t> cỏ chứa ba thẻ mang số 1, số 2 và số 3. Hộp B chứa hai thẻ mang số 2 và số 3. Hộp </a:t>
                </a:r>
                <a:r>
                  <a:rPr lang="en-US" sz="4800" b="1" i="1">
                    <a:latin typeface="Times New Roman" panose="02020603050405020304" pitchFamily="18" charset="0"/>
                    <a:cs typeface="Times New Roman" panose="02020603050405020304" pitchFamily="18" charset="0"/>
                  </a:rPr>
                  <a:t>C</a:t>
                </a:r>
                <a:r>
                  <a:rPr lang="en-US" sz="4800" b="1">
                    <a:latin typeface="Times New Roman" panose="02020603050405020304" pitchFamily="18" charset="0"/>
                    <a:cs typeface="Times New Roman" panose="02020603050405020304" pitchFamily="18" charset="0"/>
                  </a:rPr>
                  <a:t> chứa hai thẻ mang số 1 và số 2. Từ mỗi hộp ta rút ra ngẫu nhiên một thẻ. </a:t>
                </a:r>
              </a:p>
              <a:p>
                <a:r>
                  <a:rPr lang="en-US" sz="4800" b="1">
                    <a:latin typeface="Times New Roman" panose="02020603050405020304" pitchFamily="18" charset="0"/>
                    <a:cs typeface="Times New Roman" panose="02020603050405020304" pitchFamily="18" charset="0"/>
                  </a:rPr>
                  <a:t>a) Vẽ sơ đồ hình cây để mô tả các phần tử của không gian mẫu. </a:t>
                </a:r>
              </a:p>
              <a:p>
                <a:r>
                  <a:rPr lang="en-US" sz="4800" b="1">
                    <a:latin typeface="Times New Roman" panose="02020603050405020304" pitchFamily="18" charset="0"/>
                    <a:cs typeface="Times New Roman" panose="02020603050405020304" pitchFamily="18" charset="0"/>
                  </a:rPr>
                  <a:t>b) Gọi </a:t>
                </a:r>
                <a:r>
                  <a:rPr lang="en-US" sz="4800" b="1" i="1">
                    <a:latin typeface="Times New Roman" panose="02020603050405020304" pitchFamily="18" charset="0"/>
                    <a:cs typeface="Times New Roman" panose="02020603050405020304" pitchFamily="18" charset="0"/>
                  </a:rPr>
                  <a:t>M</a:t>
                </a:r>
                <a:r>
                  <a:rPr lang="en-US" sz="4800" b="1">
                    <a:latin typeface="Times New Roman" panose="02020603050405020304" pitchFamily="18" charset="0"/>
                    <a:cs typeface="Times New Roman" panose="02020603050405020304" pitchFamily="18" charset="0"/>
                  </a:rPr>
                  <a:t> là biến cố: “Trong ba thẻ rút ra có ít nhất một thẻ số 1”. Biến cố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oMath>
                </a14:m>
                <a:r>
                  <a:rPr lang="en-US" sz="4800" b="1">
                    <a:latin typeface="Times New Roman" panose="02020603050405020304" pitchFamily="18" charset="0"/>
                    <a:cs typeface="Times New Roman" panose="02020603050405020304" pitchFamily="18" charset="0"/>
                  </a:rPr>
                  <a:t> là tập con nào của không gian mẫu? </a:t>
                </a:r>
              </a:p>
              <a:p>
                <a:r>
                  <a:rPr lang="en-US" sz="4800" b="1">
                    <a:latin typeface="Times New Roman" panose="02020603050405020304" pitchFamily="18" charset="0"/>
                    <a:cs typeface="Times New Roman" panose="02020603050405020304" pitchFamily="18" charset="0"/>
                  </a:rPr>
                  <a:t>c) Tinh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r>
                          <a:rPr lang="en-US" sz="4800" b="1" i="1">
                            <a:latin typeface="Cambria Math" panose="02040503050406030204" pitchFamily="18" charset="0"/>
                          </a:rPr>
                          <m:t>𝑴</m:t>
                        </m:r>
                      </m:e>
                    </m:d>
                  </m:oMath>
                </a14:m>
                <a:r>
                  <a:rPr lang="en-US" sz="4800" b="1">
                    <a:latin typeface="Times New Roman" panose="02020603050405020304" pitchFamily="18" charset="0"/>
                    <a:cs typeface="Times New Roman" panose="02020603050405020304" pitchFamily="18" charset="0"/>
                  </a:rPr>
                  <a:t>và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e>
                    </m:d>
                  </m:oMath>
                </a14:m>
                <a:r>
                  <a:rPr lang="en-US" sz="4800" b="1">
                    <a:latin typeface="Times New Roman" panose="02020603050405020304" pitchFamily="18" charset="0"/>
                    <a:cs typeface="Times New Roman" panose="02020603050405020304" pitchFamily="18" charset="0"/>
                  </a:rPr>
                  <a:t>.</a:t>
                </a:r>
              </a:p>
              <a:p>
                <a:endParaRPr lang="en-US" sz="4800" b="1" dirty="0">
                  <a:latin typeface="Times New Roman" panose="02020603050405020304" pitchFamily="18"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77466"/>
                <a:ext cx="23818702" cy="5698688"/>
              </a:xfrm>
              <a:prstGeom prst="rect">
                <a:avLst/>
              </a:prstGeom>
              <a:blipFill>
                <a:blip r:embed="rId3"/>
                <a:stretch>
                  <a:fillRect l="-1151" t="-4269" r="-1663"/>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95470" y="6880184"/>
            <a:ext cx="23818702" cy="653101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4</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353263" y="7639400"/>
                <a:ext cx="23660909" cy="5294078"/>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a:t>
                </a:r>
              </a:p>
              <a:p>
                <a:pPr>
                  <a:lnSpc>
                    <a:spcPct val="107000"/>
                  </a:lnSpc>
                  <a:spcAft>
                    <a:spcPts val="800"/>
                  </a:spcAft>
                </a:pPr>
                <a:endPar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sơ đồ hình cây </a:t>
                </a: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có</a:t>
                </a: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𝟐𝟐𝟏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𝟐𝟐𝟐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𝟐𝟑𝟏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𝟐𝟑𝟐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𝟑𝟑𝟏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𝟑𝟑𝟐</m:t>
                        </m:r>
                      </m:e>
                    </m:d>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số phần tử của không gian mẫu: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353263" y="7639400"/>
                <a:ext cx="23660909" cy="5294078"/>
              </a:xfrm>
              <a:prstGeom prst="rect">
                <a:avLst/>
              </a:prstGeom>
              <a:blipFill>
                <a:blip r:embed="rId4"/>
                <a:stretch>
                  <a:fillRect l="-1185" t="-2647" b="-5178"/>
                </a:stretch>
              </a:blipFill>
              <a:ln w="9525">
                <a:noFill/>
                <a:miter lim="800000"/>
                <a:headEnd/>
                <a:tailEnd/>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C7D0D9C8-E9D8-6D71-3E33-E500EFB58852}"/>
              </a:ext>
            </a:extLst>
          </p:cNvPr>
          <p:cNvPicPr>
            <a:picLocks noChangeAspect="1"/>
          </p:cNvPicPr>
          <p:nvPr/>
        </p:nvPicPr>
        <p:blipFill>
          <a:blip r:embed="rId5"/>
          <a:stretch>
            <a:fillRect/>
          </a:stretch>
        </p:blipFill>
        <p:spPr>
          <a:xfrm>
            <a:off x="6553200" y="5766331"/>
            <a:ext cx="17297400" cy="5294078"/>
          </a:xfrm>
          <a:prstGeom prst="rect">
            <a:avLst/>
          </a:prstGeom>
        </p:spPr>
      </p:pic>
    </p:spTree>
    <p:extLst>
      <p:ext uri="{BB962C8B-B14F-4D97-AF65-F5344CB8AC3E}">
        <p14:creationId xmlns:p14="http://schemas.microsoft.com/office/powerpoint/2010/main" val="3059071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wipe(left)">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wipe(left)">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3" end="3"/>
                                            </p:txEl>
                                          </p:spTgt>
                                        </p:tgtEl>
                                        <p:attrNameLst>
                                          <p:attrName>style.visibility</p:attrName>
                                        </p:attrNameLst>
                                      </p:cBhvr>
                                      <p:to>
                                        <p:strVal val="visible"/>
                                      </p:to>
                                    </p:set>
                                    <p:animEffect transition="in" filter="wipe(left)">
                                      <p:cBhvr>
                                        <p:cTn id="27" dur="500"/>
                                        <p:tgtEl>
                                          <p:spTgt spid="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animEffect transition="in" filter="fade">
                                      <p:cBhvr>
                                        <p:cTn id="47" dur="500"/>
                                        <p:tgtEl>
                                          <p:spTgt spid="2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3" end="3"/>
                                            </p:txEl>
                                          </p:spTgt>
                                        </p:tgtEl>
                                        <p:attrNameLst>
                                          <p:attrName>style.visibility</p:attrName>
                                        </p:attrNameLst>
                                      </p:cBhvr>
                                      <p:to>
                                        <p:strVal val="visible"/>
                                      </p:to>
                                    </p:set>
                                    <p:animEffect transition="in" filter="fade">
                                      <p:cBhvr>
                                        <p:cTn id="52" dur="500"/>
                                        <p:tgtEl>
                                          <p:spTgt spid="2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xEl>
                                              <p:pRg st="4" end="4"/>
                                            </p:txEl>
                                          </p:spTgt>
                                        </p:tgtEl>
                                        <p:attrNameLst>
                                          <p:attrName>style.visibility</p:attrName>
                                        </p:attrNameLst>
                                      </p:cBhvr>
                                      <p:to>
                                        <p:strVal val="visible"/>
                                      </p:to>
                                    </p:set>
                                    <p:animEffect transition="in" filter="fade">
                                      <p:cBhvr>
                                        <p:cTn id="57" dur="500"/>
                                        <p:tgtEl>
                                          <p:spTgt spid="2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xEl>
                                              <p:pRg st="5" end="5"/>
                                            </p:txEl>
                                          </p:spTgt>
                                        </p:tgtEl>
                                        <p:attrNameLst>
                                          <p:attrName>style.visibility</p:attrName>
                                        </p:attrNameLst>
                                      </p:cBhvr>
                                      <p:to>
                                        <p:strVal val="visible"/>
                                      </p:to>
                                    </p:set>
                                    <p:animEffect transition="in" filter="fade">
                                      <p:cBhvr>
                                        <p:cTn id="6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77466"/>
                <a:ext cx="23818702" cy="569868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vi-VN" b="1" dirty="0"/>
                  <a:t>          </a:t>
                </a:r>
                <a:r>
                  <a:rPr lang="en-US" b="1" dirty="0"/>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A, B, 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cỏ</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rút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imes New Roman" panose="02020603050405020304" pitchFamily="18" charset="0"/>
                    <a:cs typeface="Times New Roman" panose="02020603050405020304" pitchFamily="18"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𝑴</m:t>
                        </m:r>
                      </m:e>
                    </m:ba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c) </a:t>
                </a:r>
                <a:r>
                  <a:rPr lang="en-US" sz="4400" b="1" dirty="0" err="1">
                    <a:latin typeface="Tahoma" panose="020B0604030504040204" pitchFamily="34" charset="0"/>
                    <a:ea typeface="Tahoma" panose="020B0604030504040204" pitchFamily="34" charset="0"/>
                    <a:cs typeface="Tahoma" panose="020B0604030504040204" pitchFamily="34" charset="0"/>
                  </a:rPr>
                  <a:t>Tinh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𝑴</m:t>
                        </m:r>
                      </m:e>
                    </m:d>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𝑴</m:t>
                            </m:r>
                          </m:e>
                        </m:ba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imes New Roman" panose="02020603050405020304" pitchFamily="18"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77466"/>
                <a:ext cx="23818702" cy="5698688"/>
              </a:xfrm>
              <a:prstGeom prst="rect">
                <a:avLst/>
              </a:prstGeom>
              <a:blipFill>
                <a:blip r:embed="rId3"/>
                <a:stretch>
                  <a:fillRect l="-1151" t="-4269"/>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95470" y="6858001"/>
            <a:ext cx="23818702" cy="6705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353263" y="7639400"/>
                <a:ext cx="23660909" cy="1728999"/>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b) </a:t>
                </a:r>
                <a:r>
                  <a:rPr lang="en-US" sz="4400" b="1" dirty="0" err="1">
                    <a:effectLst/>
                    <a:latin typeface="Tahoma" panose="020B0604030504040204" pitchFamily="34" charset="0"/>
                    <a:ea typeface="Tahoma" panose="020B0604030504040204" pitchFamily="34" charset="0"/>
                    <a:cs typeface="Tahoma" panose="020B0604030504040204" pitchFamily="34" charset="0"/>
                  </a:rPr>
                  <a:t>Gọi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𝑴</m:t>
                        </m:r>
                      </m:e>
                    </m:ba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Trong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thẻ</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rút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thẻ</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mang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1”</a:t>
                </a:r>
              </a:p>
              <a:p>
                <a:pPr>
                  <a:lnSpc>
                    <a:spcPct val="107000"/>
                  </a:lnSpc>
                  <a:spcAft>
                    <a:spcPts val="800"/>
                  </a:spcAft>
                </a:pP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𝑴</m:t>
                        </m:r>
                      </m:e>
                    </m:ba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353263" y="7639400"/>
                <a:ext cx="23660909" cy="1728999"/>
              </a:xfrm>
              <a:prstGeom prst="rect">
                <a:avLst/>
              </a:prstGeom>
              <a:blipFill>
                <a:blip r:embed="rId4"/>
                <a:stretch>
                  <a:fillRect l="-1185" t="-7394" b="-1549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396572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77466"/>
                <a:ext cx="23818702" cy="569868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A, B, 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cỏ</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rút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𝑴</m:t>
                        </m:r>
                      </m:e>
                    </m:ba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c) </a:t>
                </a:r>
                <a:r>
                  <a:rPr lang="en-US" sz="4400" b="1" dirty="0" err="1">
                    <a:latin typeface="Tahoma" panose="020B0604030504040204" pitchFamily="34" charset="0"/>
                    <a:ea typeface="Tahoma" panose="020B0604030504040204" pitchFamily="34" charset="0"/>
                    <a:cs typeface="Tahoma" panose="020B0604030504040204" pitchFamily="34" charset="0"/>
                  </a:rPr>
                  <a:t>Tinh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𝑴</m:t>
                        </m:r>
                      </m:e>
                    </m:d>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𝑴</m:t>
                            </m:r>
                          </m:e>
                        </m:ba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imes New Roman" panose="02020603050405020304" pitchFamily="18"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77466"/>
                <a:ext cx="23818702" cy="5698688"/>
              </a:xfrm>
              <a:prstGeom prst="rect">
                <a:avLst/>
              </a:prstGeom>
              <a:blipFill>
                <a:blip r:embed="rId3"/>
                <a:stretch>
                  <a:fillRect l="-1023" t="-1921"/>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95470" y="6880184"/>
            <a:ext cx="23818702" cy="653101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057400" y="7639400"/>
                <a:ext cx="21956772" cy="4867230"/>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𝟑</m:t>
                        </m:r>
                      </m:sub>
                      <m:sup>
                        <m:r>
                          <a:rPr lang="en-US" sz="4400" b="1" i="1">
                            <a:latin typeface="Cambria Math" panose="02040503050406030204" pitchFamily="18" charset="0"/>
                          </a:rPr>
                          <m:t>𝟏</m:t>
                        </m:r>
                      </m:sup>
                    </m:sSubSup>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B</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𝟐</m:t>
                        </m:r>
                      </m:sub>
                      <m:sup>
                        <m:r>
                          <a:rPr lang="en-US" sz="4400" b="1" i="1">
                            <a:latin typeface="Cambria Math" panose="02040503050406030204" pitchFamily="18" charset="0"/>
                          </a:rPr>
                          <m:t>𝟏</m:t>
                        </m:r>
                      </m:sup>
                    </m:sSubSup>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𝟐</m:t>
                        </m:r>
                      </m:sub>
                      <m:sup>
                        <m:r>
                          <a:rPr lang="en-US" sz="4400" b="1" i="1">
                            <a:latin typeface="Cambria Math" panose="02040503050406030204" pitchFamily="18" charset="0"/>
                          </a:rPr>
                          <m:t>𝟏</m:t>
                        </m:r>
                      </m:sup>
                    </m:sSubSup>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𝟑</m:t>
                        </m:r>
                      </m:sub>
                      <m:sup>
                        <m:r>
                          <a:rPr lang="en-US" sz="4400" b="1" i="1">
                            <a:latin typeface="Cambria Math" panose="02040503050406030204" pitchFamily="18" charset="0"/>
                          </a:rPr>
                          <m:t>𝟏</m:t>
                        </m:r>
                      </m:sup>
                    </m:sSubSup>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𝟐</m:t>
                        </m:r>
                      </m:sub>
                      <m:sup>
                        <m:r>
                          <a:rPr lang="en-US" sz="4400" b="1" i="1">
                            <a:latin typeface="Cambria Math" panose="02040503050406030204" pitchFamily="18" charset="0"/>
                          </a:rPr>
                          <m:t>𝟏</m:t>
                        </m:r>
                      </m:sup>
                    </m:sSubSup>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𝟐</m:t>
                        </m:r>
                      </m:sub>
                      <m:sup>
                        <m:r>
                          <a:rPr lang="en-US" sz="4400" b="1" i="1">
                            <a:latin typeface="Cambria Math" panose="02040503050406030204" pitchFamily="18" charset="0"/>
                          </a:rPr>
                          <m:t>𝟏</m:t>
                        </m:r>
                      </m:sup>
                    </m:sSubSup>
                    <m:r>
                      <a:rPr lang="en-US" sz="4400" b="1" i="1">
                        <a:latin typeface="Cambria Math" panose="02040503050406030204" pitchFamily="18" charset="0"/>
                      </a:rPr>
                      <m:t>=</m:t>
                    </m:r>
                    <m:r>
                      <a:rPr lang="en-US" sz="4400" b="1" i="1">
                        <a:latin typeface="Cambria Math" panose="02040503050406030204" pitchFamily="18" charset="0"/>
                      </a:rPr>
                      <m:t>𝟏𝟐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𝑴</m:t>
                            </m:r>
                          </m:e>
                        </m:bar>
                      </m:e>
                    </m:d>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𝑴</m:t>
                        </m:r>
                      </m:e>
                    </m:d>
                    <m:r>
                      <a:rPr lang="en-US" sz="4400" b="1" i="1">
                        <a:latin typeface="Cambria Math" panose="02040503050406030204" pitchFamily="18" charset="0"/>
                      </a:rPr>
                      <m:t>=</m:t>
                    </m:r>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r>
                      <a:rPr lang="en-US" sz="4400" b="1" i="1">
                        <a:latin typeface="Cambria Math" panose="02040503050406030204" pitchFamily="18" charset="0"/>
                      </a:rPr>
                      <m:t>−</m:t>
                    </m:r>
                    <m:r>
                      <a:rPr lang="en-US" sz="4400" b="1" i="1">
                        <a:latin typeface="Cambria Math" panose="02040503050406030204" pitchFamily="18" charset="0"/>
                      </a:rPr>
                      <m:t>𝒏</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𝑴</m:t>
                            </m:r>
                          </m:e>
                        </m:bar>
                      </m:e>
                    </m:d>
                    <m:r>
                      <a:rPr lang="en-US" sz="4400" b="1" i="1">
                        <a:latin typeface="Cambria Math" panose="02040503050406030204" pitchFamily="18" charset="0"/>
                      </a:rPr>
                      <m:t>=</m:t>
                    </m:r>
                    <m:r>
                      <a:rPr lang="en-US" sz="4400" b="1" i="1">
                        <a:latin typeface="Cambria Math" panose="02040503050406030204" pitchFamily="18" charset="0"/>
                      </a:rPr>
                      <m:t>𝟏𝟐</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𝑴</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𝑴</m:t>
                            </m:r>
                          </m:e>
                        </m:d>
                      </m:num>
                      <m:den>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𝟖</m:t>
                        </m:r>
                      </m:num>
                      <m:den>
                        <m:r>
                          <a:rPr lang="en-US" sz="4400" b="1" i="1">
                            <a:latin typeface="Cambria Math" panose="02040503050406030204" pitchFamily="18" charset="0"/>
                          </a:rPr>
                          <m:t>𝟏𝟐</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m:t>
                        </m:r>
                      </m:num>
                      <m:den>
                        <m:r>
                          <a:rPr lang="en-US" sz="4400" b="1" i="1">
                            <a:latin typeface="Cambria Math" panose="02040503050406030204" pitchFamily="18" charset="0"/>
                          </a:rPr>
                          <m:t>𝟑</m:t>
                        </m:r>
                      </m:den>
                    </m:f>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2057400" y="7639400"/>
                <a:ext cx="21956772" cy="4867230"/>
              </a:xfrm>
              <a:prstGeom prst="rect">
                <a:avLst/>
              </a:prstGeom>
              <a:blipFill>
                <a:blip r:embed="rId4"/>
                <a:stretch>
                  <a:fillRect l="-1139" t="-2003" b="-12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766261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fade">
                                      <p:cBhvr>
                                        <p:cTn id="3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46318" y="2581304"/>
            <a:ext cx="23862374" cy="3815211"/>
            <a:chOff x="923003" y="3917552"/>
            <a:chExt cx="23862374" cy="3520208"/>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327873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738343"/>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TỰ LUẬN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784496" y="3012486"/>
                <a:ext cx="23204650" cy="2800767"/>
              </a:xfrm>
              <a:prstGeom prst="rect">
                <a:avLst/>
              </a:prstGeom>
              <a:noFill/>
            </p:spPr>
            <p:txBody>
              <a:bodyPr wrap="square">
                <a:spAutoFit/>
              </a:bodyPr>
              <a:lstStyle/>
              <a:p>
                <a:pPr lvl="0"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Thầy X có </a:t>
                </a:r>
                <a14:m>
                  <m:oMath xmlns:m="http://schemas.openxmlformats.org/officeDocument/2006/math">
                    <m:r>
                      <a:rPr lang="vi-VN" sz="4400" b="1" i="1">
                        <a:latin typeface="Cambria Math" panose="02040503050406030204" pitchFamily="18" charset="0"/>
                      </a:rPr>
                      <m:t>𝟏𝟓</m:t>
                    </m:r>
                  </m:oMath>
                </a14:m>
                <a:r>
                  <a:rPr lang="vi-VN" sz="4400" b="1" dirty="0">
                    <a:latin typeface="Tahoma" panose="020B0604030504040204" pitchFamily="34" charset="0"/>
                    <a:ea typeface="Tahoma" panose="020B0604030504040204" pitchFamily="34" charset="0"/>
                    <a:cs typeface="Tahoma" panose="020B0604030504040204" pitchFamily="34" charset="0"/>
                  </a:rPr>
                  <a:t> cuốn sách gồm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cuốn sách toán, </a:t>
                </a:r>
                <a14:m>
                  <m:oMath xmlns:m="http://schemas.openxmlformats.org/officeDocument/2006/math">
                    <m:r>
                      <a:rPr lang="vi-VN" sz="4400" b="1" i="1">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cuốn sách lí và </a:t>
                </a:r>
                <a14:m>
                  <m:oMath xmlns:m="http://schemas.openxmlformats.org/officeDocument/2006/math">
                    <m:r>
                      <a:rPr lang="vi-VN" sz="4400" b="1" i="1">
                        <a:latin typeface="Cambria Math" panose="02040503050406030204" pitchFamily="18" charset="0"/>
                      </a:rPr>
                      <m:t>𝟔</m:t>
                    </m:r>
                  </m:oMath>
                </a14:m>
                <a:r>
                  <a:rPr lang="vi-VN" sz="4400" b="1" dirty="0">
                    <a:latin typeface="Tahoma" panose="020B0604030504040204" pitchFamily="34" charset="0"/>
                    <a:ea typeface="Tahoma" panose="020B0604030504040204" pitchFamily="34" charset="0"/>
                    <a:cs typeface="Tahoma" panose="020B0604030504040204" pitchFamily="34" charset="0"/>
                  </a:rPr>
                  <a:t> cuốn sách hóa. Các cuốn sách đôi một khác nhau. Thầy X chọn ngẫu nhiên </a:t>
                </a:r>
                <a14:m>
                  <m:oMath xmlns:m="http://schemas.openxmlformats.org/officeDocument/2006/math">
                    <m:r>
                      <a:rPr lang="vi-VN" sz="4400" b="1" i="1">
                        <a:latin typeface="Cambria Math" panose="02040503050406030204" pitchFamily="18" charset="0"/>
                      </a:rPr>
                      <m:t>𝟖</m:t>
                    </m:r>
                  </m:oMath>
                </a14:m>
                <a:r>
                  <a:rPr lang="vi-VN" sz="4400" b="1" dirty="0">
                    <a:latin typeface="Tahoma" panose="020B0604030504040204" pitchFamily="34" charset="0"/>
                    <a:ea typeface="Tahoma" panose="020B0604030504040204" pitchFamily="34" charset="0"/>
                    <a:cs typeface="Tahoma" panose="020B0604030504040204" pitchFamily="34" charset="0"/>
                  </a:rPr>
                  <a:t> cuốn sách để làm phần thưởng cho một học sinh. Tính xác suất để số cuốn sách còn lại của thầy X có đủ </a:t>
                </a:r>
                <a14:m>
                  <m:oMath xmlns:m="http://schemas.openxmlformats.org/officeDocument/2006/math">
                    <m:r>
                      <a:rPr lang="vi-VN" sz="4400" b="1" i="1">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môn.</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784496" y="3012486"/>
                <a:ext cx="23204650" cy="2800767"/>
              </a:xfrm>
              <a:prstGeom prst="rect">
                <a:avLst/>
              </a:prstGeom>
              <a:blipFill>
                <a:blip r:embed="rId3"/>
                <a:stretch>
                  <a:fillRect l="-1077" t="-4565" r="-1734" b="-9130"/>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0" y="6303050"/>
            <a:ext cx="23862374" cy="7184350"/>
            <a:chOff x="48567" y="4381499"/>
            <a:chExt cx="23018772" cy="5716249"/>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3986AB-15DB-55D8-DDB1-7EF50FBBAA06}"/>
                  </a:ext>
                </a:extLst>
              </p:cNvPr>
              <p:cNvSpPr txBox="1"/>
              <p:nvPr/>
            </p:nvSpPr>
            <p:spPr>
              <a:xfrm>
                <a:off x="521626" y="7545234"/>
                <a:ext cx="23120514" cy="4193840"/>
              </a:xfrm>
              <a:prstGeom prst="rect">
                <a:avLst/>
              </a:prstGeom>
              <a:noFill/>
            </p:spPr>
            <p:txBody>
              <a:bodyPr wrap="square">
                <a:spAutoFit/>
              </a:bodyPr>
              <a:lstStyle/>
              <a:p>
                <a:r>
                  <a:rPr lang="pt-B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Gọi A là biến cố “Số cuốn sách còn lại của thầy X có đủ 3 môn”, suy ra </a:t>
                </a:r>
                <a14:m>
                  <m:oMath xmlns:m="http://schemas.openxmlformats.org/officeDocument/2006/math">
                    <m:bar>
                      <m:barPr>
                        <m:pos m:val="top"/>
                        <m:ctrlPr>
                          <a:rPr lang="en-US" sz="4400" b="1" i="1">
                            <a:latin typeface="Cambria Math" panose="02040503050406030204" pitchFamily="18" charset="0"/>
                          </a:rPr>
                        </m:ctrlPr>
                      </m:barPr>
                      <m:e>
                        <m:r>
                          <a:rPr lang="vi-VN" sz="4400" b="1" i="1">
                            <a:latin typeface="Cambria Math" panose="02040503050406030204" pitchFamily="18" charset="0"/>
                          </a:rPr>
                          <m:t>𝑨</m:t>
                        </m:r>
                      </m:e>
                    </m:bar>
                  </m:oMath>
                </a14:m>
                <a:r>
                  <a:rPr lang="vi-VN" sz="4400" b="1" dirty="0">
                    <a:latin typeface="Tahoma" panose="020B0604030504040204" pitchFamily="34" charset="0"/>
                    <a:ea typeface="Tahoma" panose="020B0604030504040204" pitchFamily="34" charset="0"/>
                    <a:cs typeface="Tahoma" panose="020B0604030504040204" pitchFamily="34" charset="0"/>
                  </a:rPr>
                  <a:t> là biến cố “Số cuốn sách còn lại của thầy X không có đủ 3 môn”= “Thầy X đã lấy hết số sách của một môn học”.</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Số phần tử của không gian mẫu là: </a:t>
                </a:r>
                <a14:m>
                  <m:oMath xmlns:m="http://schemas.openxmlformats.org/officeDocument/2006/math">
                    <m:r>
                      <a:rPr lang="vi-VN" sz="4400" b="1" i="1">
                        <a:latin typeface="Cambria Math" panose="02040503050406030204" pitchFamily="18" charset="0"/>
                      </a:rPr>
                      <m:t>𝒏</m:t>
                    </m:r>
                    <m:d>
                      <m:dPr>
                        <m:ctrlPr>
                          <a:rPr lang="en-US" sz="4400" b="1" i="1">
                            <a:latin typeface="Cambria Math" panose="02040503050406030204" pitchFamily="18" charset="0"/>
                          </a:rPr>
                        </m:ctrlPr>
                      </m:dPr>
                      <m:e>
                        <m:r>
                          <a:rPr lang="vi-VN" sz="4400" b="1" i="1">
                            <a:latin typeface="Cambria Math" panose="02040503050406030204" pitchFamily="18" charset="0"/>
                          </a:rPr>
                          <m:t>𝜴</m:t>
                        </m:r>
                      </m:e>
                    </m:d>
                    <m:r>
                      <a:rPr lang="vi-VN" sz="4400" b="1" i="1">
                        <a:latin typeface="Cambria Math" panose="02040503050406030204" pitchFamily="18" charset="0"/>
                      </a:rPr>
                      <m:t>=</m:t>
                    </m:r>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𝟏𝟓</m:t>
                        </m:r>
                      </m:sub>
                      <m:sup>
                        <m:r>
                          <a:rPr lang="vi-VN" sz="4400" b="1" i="1">
                            <a:latin typeface="Cambria Math" panose="02040503050406030204" pitchFamily="18" charset="0"/>
                          </a:rPr>
                          <m:t>𝟖</m:t>
                        </m:r>
                      </m:sup>
                    </m:sSubSup>
                    <m:r>
                      <a:rPr lang="vi-VN" sz="4400" b="1" i="1">
                        <a:latin typeface="Cambria Math" panose="02040503050406030204" pitchFamily="18" charset="0"/>
                      </a:rPr>
                      <m:t>=</m:t>
                    </m:r>
                    <m:r>
                      <a:rPr lang="vi-VN" sz="4400" b="1" i="1">
                        <a:latin typeface="Cambria Math" panose="02040503050406030204" pitchFamily="18" charset="0"/>
                      </a:rPr>
                      <m:t>𝟔𝟒𝟑𝟓</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vi-VN" sz="4400" b="1" i="1">
                          <a:latin typeface="Cambria Math" panose="02040503050406030204" pitchFamily="18" charset="0"/>
                        </a:rPr>
                        <m:t>𝒏</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vi-VN" sz="4400" b="1" i="1">
                                  <a:latin typeface="Cambria Math" panose="02040503050406030204" pitchFamily="18" charset="0"/>
                                </a:rPr>
                                <m:t>𝑨</m:t>
                              </m:r>
                            </m:e>
                          </m:bar>
                        </m:e>
                      </m:d>
                      <m:r>
                        <a:rPr lang="vi-VN" sz="4400" b="1" i="1">
                          <a:latin typeface="Cambria Math" panose="02040503050406030204" pitchFamily="18" charset="0"/>
                        </a:rPr>
                        <m:t>=</m:t>
                      </m:r>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𝟒</m:t>
                          </m:r>
                        </m:sub>
                        <m:sup>
                          <m:r>
                            <a:rPr lang="vi-VN" sz="4400" b="1" i="1">
                              <a:latin typeface="Cambria Math" panose="02040503050406030204" pitchFamily="18" charset="0"/>
                            </a:rPr>
                            <m:t>𝟒</m:t>
                          </m:r>
                        </m:sup>
                      </m:sSubSup>
                      <m:r>
                        <a:rPr lang="vi-VN" sz="4400" b="1" i="1">
                          <a:latin typeface="Cambria Math" panose="02040503050406030204" pitchFamily="18" charset="0"/>
                        </a:rPr>
                        <m:t>.</m:t>
                      </m:r>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𝟏𝟏</m:t>
                          </m:r>
                        </m:sub>
                        <m:sup>
                          <m:r>
                            <a:rPr lang="vi-VN" sz="4400" b="1" i="1">
                              <a:latin typeface="Cambria Math" panose="02040503050406030204" pitchFamily="18" charset="0"/>
                            </a:rPr>
                            <m:t>𝟒</m:t>
                          </m:r>
                        </m:sup>
                      </m:sSubSup>
                      <m:r>
                        <a:rPr lang="vi-VN" sz="4400" b="1" i="1">
                          <a:latin typeface="Cambria Math" panose="02040503050406030204" pitchFamily="18" charset="0"/>
                        </a:rPr>
                        <m:t>+</m:t>
                      </m:r>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𝟓</m:t>
                          </m:r>
                        </m:sub>
                        <m:sup>
                          <m:r>
                            <a:rPr lang="vi-VN" sz="4400" b="1" i="1">
                              <a:latin typeface="Cambria Math" panose="02040503050406030204" pitchFamily="18" charset="0"/>
                            </a:rPr>
                            <m:t>𝟓</m:t>
                          </m:r>
                        </m:sup>
                      </m:sSubSup>
                      <m:r>
                        <a:rPr lang="vi-VN" sz="4400" b="1" i="1">
                          <a:latin typeface="Cambria Math" panose="02040503050406030204" pitchFamily="18" charset="0"/>
                        </a:rPr>
                        <m:t>.</m:t>
                      </m:r>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𝟏𝟎</m:t>
                          </m:r>
                        </m:sub>
                        <m:sup>
                          <m:r>
                            <a:rPr lang="vi-VN" sz="4400" b="1" i="1">
                              <a:latin typeface="Cambria Math" panose="02040503050406030204" pitchFamily="18" charset="0"/>
                            </a:rPr>
                            <m:t>𝟑</m:t>
                          </m:r>
                        </m:sup>
                      </m:sSubSup>
                      <m:r>
                        <a:rPr lang="vi-VN" sz="4400" b="1" i="1">
                          <a:latin typeface="Cambria Math" panose="02040503050406030204" pitchFamily="18" charset="0"/>
                        </a:rPr>
                        <m:t>+</m:t>
                      </m:r>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𝟔</m:t>
                          </m:r>
                        </m:sub>
                        <m:sup>
                          <m:r>
                            <a:rPr lang="vi-VN" sz="4400" b="1" i="1">
                              <a:latin typeface="Cambria Math" panose="02040503050406030204" pitchFamily="18" charset="0"/>
                            </a:rPr>
                            <m:t>𝟔</m:t>
                          </m:r>
                        </m:sup>
                      </m:sSubSup>
                      <m:r>
                        <a:rPr lang="vi-VN" sz="4400" b="1" i="1">
                          <a:latin typeface="Cambria Math" panose="02040503050406030204" pitchFamily="18" charset="0"/>
                        </a:rPr>
                        <m:t>.</m:t>
                      </m:r>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𝟗</m:t>
                          </m:r>
                        </m:sub>
                        <m:sup>
                          <m:r>
                            <a:rPr lang="vi-VN" sz="4400" b="1" i="1">
                              <a:latin typeface="Cambria Math" panose="02040503050406030204" pitchFamily="18" charset="0"/>
                            </a:rPr>
                            <m:t>𝟐</m:t>
                          </m:r>
                        </m:sup>
                      </m:sSubSup>
                      <m:r>
                        <a:rPr lang="vi-VN" sz="4400" b="1" i="1">
                          <a:latin typeface="Cambria Math" panose="02040503050406030204" pitchFamily="18" charset="0"/>
                        </a:rPr>
                        <m:t>=</m:t>
                      </m:r>
                      <m:r>
                        <a:rPr lang="vi-VN" sz="4400" b="1" i="1">
                          <a:latin typeface="Cambria Math" panose="02040503050406030204" pitchFamily="18" charset="0"/>
                        </a:rPr>
                        <m:t>𝟒𝟖𝟔</m:t>
                      </m:r>
                      <m:r>
                        <a:rPr lang="vi-VN" sz="4400" b="1" i="1">
                          <a:latin typeface="Cambria Math" panose="02040503050406030204" pitchFamily="18" charset="0"/>
                        </a:rPr>
                        <m:t>⇒</m:t>
                      </m:r>
                      <m:r>
                        <a:rPr lang="vi-VN" sz="4400" b="1" i="1">
                          <a:latin typeface="Cambria Math" panose="02040503050406030204" pitchFamily="18" charset="0"/>
                        </a:rPr>
                        <m:t>𝑷</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vi-VN" sz="4400" b="1" i="1">
                                  <a:latin typeface="Cambria Math" panose="02040503050406030204" pitchFamily="18" charset="0"/>
                                </a:rPr>
                                <m:t>𝑨</m:t>
                              </m:r>
                            </m:e>
                          </m:bar>
                        </m:e>
                      </m:d>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𝟓𝟒</m:t>
                          </m:r>
                        </m:num>
                        <m:den>
                          <m:r>
                            <a:rPr lang="vi-VN" sz="4400" b="1" i="1">
                              <a:latin typeface="Cambria Math" panose="02040503050406030204" pitchFamily="18" charset="0"/>
                            </a:rPr>
                            <m:t>𝟕𝟏𝟓</m:t>
                          </m:r>
                        </m:den>
                      </m:f>
                      <m:r>
                        <a:rPr lang="vi-VN" sz="4400" b="1" i="1">
                          <a:latin typeface="Cambria Math" panose="02040503050406030204" pitchFamily="18" charset="0"/>
                        </a:rPr>
                        <m:t>⇒</m:t>
                      </m:r>
                      <m:r>
                        <a:rPr lang="vi-VN" sz="4400" b="1" i="1">
                          <a:latin typeface="Cambria Math" panose="02040503050406030204" pitchFamily="18" charset="0"/>
                        </a:rPr>
                        <m:t>𝑷</m:t>
                      </m:r>
                      <m:d>
                        <m:dPr>
                          <m:ctrlPr>
                            <a:rPr lang="en-US" sz="4400" b="1" i="1">
                              <a:latin typeface="Cambria Math" panose="02040503050406030204" pitchFamily="18" charset="0"/>
                            </a:rPr>
                          </m:ctrlPr>
                        </m:dPr>
                        <m:e>
                          <m:r>
                            <a:rPr lang="vi-VN" sz="4400" b="1" i="1">
                              <a:latin typeface="Cambria Math" panose="02040503050406030204" pitchFamily="18" charset="0"/>
                            </a:rPr>
                            <m:t>𝑨</m:t>
                          </m:r>
                        </m:e>
                      </m:d>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𝑷</m:t>
                      </m:r>
                      <m:d>
                        <m:dPr>
                          <m:ctrlPr>
                            <a:rPr lang="en-US" sz="4400" b="1" i="1">
                              <a:latin typeface="Cambria Math" panose="02040503050406030204" pitchFamily="18" charset="0"/>
                            </a:rPr>
                          </m:ctrlPr>
                        </m:dPr>
                        <m:e>
                          <m:bar>
                            <m:barPr>
                              <m:pos m:val="top"/>
                              <m:ctrlPr>
                                <a:rPr lang="en-US" sz="4400" b="1" i="1">
                                  <a:latin typeface="Cambria Math" panose="02040503050406030204" pitchFamily="18" charset="0"/>
                                </a:rPr>
                              </m:ctrlPr>
                            </m:barPr>
                            <m:e>
                              <m:r>
                                <a:rPr lang="vi-VN" sz="4400" b="1" i="1">
                                  <a:latin typeface="Cambria Math" panose="02040503050406030204" pitchFamily="18" charset="0"/>
                                </a:rPr>
                                <m:t>𝑨</m:t>
                              </m:r>
                            </m:e>
                          </m:bar>
                        </m:e>
                      </m:d>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𝟔𝟔𝟏</m:t>
                          </m:r>
                        </m:num>
                        <m:den>
                          <m:r>
                            <a:rPr lang="vi-VN" sz="4400" b="1" i="1">
                              <a:latin typeface="Cambria Math" panose="02040503050406030204" pitchFamily="18" charset="0"/>
                            </a:rPr>
                            <m:t>𝟕𝟏𝟓</m:t>
                          </m:r>
                        </m:den>
                      </m:f>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F3986AB-15DB-55D8-DDB1-7EF50FBBAA06}"/>
                  </a:ext>
                </a:extLst>
              </p:cNvPr>
              <p:cNvSpPr txBox="1">
                <a:spLocks noRot="1" noChangeAspect="1" noMove="1" noResize="1" noEditPoints="1" noAdjustHandles="1" noChangeArrowheads="1" noChangeShapeType="1" noTextEdit="1"/>
              </p:cNvSpPr>
              <p:nvPr/>
            </p:nvSpPr>
            <p:spPr>
              <a:xfrm>
                <a:off x="521626" y="7545234"/>
                <a:ext cx="23120514" cy="4193840"/>
              </a:xfrm>
              <a:prstGeom prst="rect">
                <a:avLst/>
              </a:prstGeom>
              <a:blipFill>
                <a:blip r:embed="rId5"/>
                <a:stretch>
                  <a:fillRect l="-1081" t="-1453"/>
                </a:stretch>
              </a:blipFill>
            </p:spPr>
            <p:txBody>
              <a:bodyPr/>
              <a:lstStyle/>
              <a:p>
                <a:r>
                  <a:rPr lang="en-US">
                    <a:noFill/>
                  </a:rPr>
                  <a:t> </a:t>
                </a:r>
              </a:p>
            </p:txBody>
          </p:sp>
        </mc:Fallback>
      </mc:AlternateContent>
    </p:spTree>
    <p:extLst>
      <p:ext uri="{BB962C8B-B14F-4D97-AF65-F5344CB8AC3E}">
        <p14:creationId xmlns:p14="http://schemas.microsoft.com/office/powerpoint/2010/main" val="1973546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6128</TotalTime>
  <Words>2104</Words>
  <PresentationFormat>Custom</PresentationFormat>
  <Paragraphs>152</Paragraphs>
  <Slides>13</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2022-10-17T15:26:07Z</dcterms:modified>
</cp:coreProperties>
</file>