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3682" r:id="rId2"/>
  </p:sldMasterIdLst>
  <p:notesMasterIdLst>
    <p:notesMasterId r:id="rId29"/>
  </p:notesMasterIdLst>
  <p:handoutMasterIdLst>
    <p:handoutMasterId r:id="rId30"/>
  </p:handoutMasterIdLst>
  <p:sldIdLst>
    <p:sldId id="438" r:id="rId3"/>
    <p:sldId id="403" r:id="rId4"/>
    <p:sldId id="408" r:id="rId5"/>
    <p:sldId id="413" r:id="rId6"/>
    <p:sldId id="414" r:id="rId7"/>
    <p:sldId id="415" r:id="rId8"/>
    <p:sldId id="416" r:id="rId9"/>
    <p:sldId id="412" r:id="rId10"/>
    <p:sldId id="418" r:id="rId11"/>
    <p:sldId id="417" r:id="rId12"/>
    <p:sldId id="379" r:id="rId13"/>
    <p:sldId id="411" r:id="rId14"/>
    <p:sldId id="422" r:id="rId15"/>
    <p:sldId id="425" r:id="rId16"/>
    <p:sldId id="419" r:id="rId17"/>
    <p:sldId id="420" r:id="rId18"/>
    <p:sldId id="440" r:id="rId19"/>
    <p:sldId id="421" r:id="rId20"/>
    <p:sldId id="427" r:id="rId21"/>
    <p:sldId id="429" r:id="rId22"/>
    <p:sldId id="430" r:id="rId23"/>
    <p:sldId id="431" r:id="rId24"/>
    <p:sldId id="435" r:id="rId25"/>
    <p:sldId id="436" r:id="rId26"/>
    <p:sldId id="441" r:id="rId27"/>
    <p:sldId id="433" r:id="rId28"/>
  </p:sldIdLst>
  <p:sldSz cx="24385588" cy="13717588"/>
  <p:notesSz cx="6797675" cy="9928225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66083"/>
    <a:srgbClr val="009900"/>
    <a:srgbClr val="CC00CC"/>
    <a:srgbClr val="CC0099"/>
    <a:srgbClr val="E46C0A"/>
    <a:srgbClr val="F2F2F2"/>
    <a:srgbClr val="FDA1A1"/>
    <a:srgbClr val="949494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5701" autoAdjust="0"/>
  </p:normalViewPr>
  <p:slideViewPr>
    <p:cSldViewPr>
      <p:cViewPr varScale="1">
        <p:scale>
          <a:sx n="32" d="100"/>
          <a:sy n="32" d="100"/>
        </p:scale>
        <p:origin x="24" y="162"/>
      </p:cViewPr>
      <p:guideLst>
        <p:guide orient="horz" pos="4321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55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08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20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11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09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8119763" y="403441"/>
            <a:ext cx="12858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5400" b="0" spc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BẤT PHƯƠNG TRÌNH BẬC NHẤT HAI ẨN</a:t>
            </a:r>
            <a:endParaRPr lang="en-US" sz="54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3576614" y="584061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2132321" y="229032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5207687" y="348184"/>
            <a:ext cx="21130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6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  <a:r>
              <a:rPr lang="vi-VN" sz="36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5</a:t>
            </a:r>
            <a:endParaRPr lang="en-US" sz="36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28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4</a:t>
            </a:r>
            <a:endParaRPr lang="en-US" sz="28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46" y="0"/>
            <a:ext cx="24387048" cy="137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07/03/2020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emf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BCB4EC1-A633-4210-A01F-446A0C6DA7E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ương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 ỨNG DỤNG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097593" y="3536568"/>
            <a:ext cx="19876280" cy="8392340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74"/>
          <p:cNvGrpSpPr/>
          <p:nvPr/>
        </p:nvGrpSpPr>
        <p:grpSpPr>
          <a:xfrm>
            <a:off x="2097593" y="3762450"/>
            <a:ext cx="16389226" cy="971705"/>
            <a:chOff x="7459669" y="9982200"/>
            <a:chExt cx="13663874" cy="971880"/>
          </a:xfrm>
        </p:grpSpPr>
        <p:sp>
          <p:nvSpPr>
            <p:cNvPr id="57" name="Rectangle 56"/>
            <p:cNvSpPr/>
            <p:nvPr/>
          </p:nvSpPr>
          <p:spPr>
            <a:xfrm>
              <a:off x="9896051" y="10012114"/>
              <a:ext cx="11227492" cy="9419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629920" marR="0" algn="ctr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tabLst>
                  <a:tab pos="2160270" algn="l"/>
                  <a:tab pos="3599815" algn="l"/>
                  <a:tab pos="5039995" algn="l"/>
                </a:tabLst>
              </a:pPr>
              <a:r>
                <a:rPr lang="vi-VN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 DẠNG TOÁN VÀ PHƯƠNG PHÁP GIẢI.</a:t>
              </a:r>
              <a:endPara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8" name="Group 44"/>
            <p:cNvGrpSpPr/>
            <p:nvPr/>
          </p:nvGrpSpPr>
          <p:grpSpPr>
            <a:xfrm>
              <a:off x="7459669" y="9982200"/>
              <a:ext cx="2869440" cy="872839"/>
              <a:chOff x="7459669" y="7543800"/>
              <a:chExt cx="2845751" cy="872839"/>
            </a:xfrm>
          </p:grpSpPr>
          <p:sp>
            <p:nvSpPr>
              <p:cNvPr id="63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4" name="Group 46"/>
              <p:cNvGrpSpPr/>
              <p:nvPr/>
            </p:nvGrpSpPr>
            <p:grpSpPr>
              <a:xfrm>
                <a:off x="7469186" y="7650580"/>
                <a:ext cx="2836234" cy="766059"/>
                <a:chOff x="7469186" y="7650580"/>
                <a:chExt cx="2836234" cy="766059"/>
              </a:xfrm>
            </p:grpSpPr>
            <p:sp>
              <p:nvSpPr>
                <p:cNvPr id="65" name="Round Same Side Corner Rectangle 64"/>
                <p:cNvSpPr/>
                <p:nvPr/>
              </p:nvSpPr>
              <p:spPr>
                <a:xfrm rot="5400000">
                  <a:off x="8504273" y="6615493"/>
                  <a:ext cx="766059" cy="2836234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7993774" y="7687487"/>
                  <a:ext cx="2045660" cy="709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TIẾT 3</a:t>
                  </a:r>
                  <a:endParaRPr lang="en-US" sz="4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2BDD120-CF7F-4884-8716-F0DD97BB2EA0}"/>
              </a:ext>
            </a:extLst>
          </p:cNvPr>
          <p:cNvGrpSpPr/>
          <p:nvPr/>
        </p:nvGrpSpPr>
        <p:grpSpPr>
          <a:xfrm>
            <a:off x="3479826" y="5562650"/>
            <a:ext cx="19081714" cy="954502"/>
            <a:chOff x="970823" y="2838163"/>
            <a:chExt cx="9540236" cy="47722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8936792-4D63-409B-B87F-B11381390BC3}"/>
                </a:ext>
              </a:extLst>
            </p:cNvPr>
            <p:cNvSpPr txBox="1"/>
            <p:nvPr/>
          </p:nvSpPr>
          <p:spPr>
            <a:xfrm>
              <a:off x="1519459" y="2838163"/>
              <a:ext cx="8991600" cy="415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                  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89">
              <a:extLst>
                <a:ext uri="{FF2B5EF4-FFF2-40B4-BE49-F238E27FC236}">
                  <a16:creationId xmlns:a16="http://schemas.microsoft.com/office/drawing/2014/main" id="{6BA4474C-22C4-4CFD-A732-1A457511F860}"/>
                </a:ext>
              </a:extLst>
            </p:cNvPr>
            <p:cNvSpPr/>
            <p:nvPr/>
          </p:nvSpPr>
          <p:spPr>
            <a:xfrm>
              <a:off x="970823" y="2861414"/>
              <a:ext cx="1508163" cy="45396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C2BFF020-2548-4588-8AF5-EDCF8407DEDF}"/>
              </a:ext>
            </a:extLst>
          </p:cNvPr>
          <p:cNvSpPr txBox="1"/>
          <p:nvPr/>
        </p:nvSpPr>
        <p:spPr>
          <a:xfrm>
            <a:off x="4241132" y="10670014"/>
            <a:ext cx="457176" cy="830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6592242" y="5617898"/>
            <a:ext cx="13873658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 vô </a:t>
            </a:r>
            <a:r>
              <a:rPr lang="vi-VN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8936792-4D63-409B-B87F-B11381390BC3}"/>
              </a:ext>
            </a:extLst>
          </p:cNvPr>
          <p:cNvSpPr txBox="1"/>
          <p:nvPr/>
        </p:nvSpPr>
        <p:spPr>
          <a:xfrm>
            <a:off x="5153233" y="9216660"/>
            <a:ext cx="17984371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                 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09" name="Rounded Rectangle 89">
            <a:extLst>
              <a:ext uri="{FF2B5EF4-FFF2-40B4-BE49-F238E27FC236}">
                <a16:creationId xmlns:a16="http://schemas.microsoft.com/office/drawing/2014/main" id="{6BA4474C-22C4-4CFD-A732-1A457511F860}"/>
              </a:ext>
            </a:extLst>
          </p:cNvPr>
          <p:cNvSpPr/>
          <p:nvPr/>
        </p:nvSpPr>
        <p:spPr>
          <a:xfrm>
            <a:off x="3544020" y="7064970"/>
            <a:ext cx="3016522" cy="907997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ounded Rectangle 89">
            <a:extLst>
              <a:ext uri="{FF2B5EF4-FFF2-40B4-BE49-F238E27FC236}">
                <a16:creationId xmlns:a16="http://schemas.microsoft.com/office/drawing/2014/main" id="{6BA4474C-22C4-4CFD-A732-1A457511F860}"/>
              </a:ext>
            </a:extLst>
          </p:cNvPr>
          <p:cNvSpPr/>
          <p:nvPr/>
        </p:nvSpPr>
        <p:spPr>
          <a:xfrm>
            <a:off x="3544020" y="9109301"/>
            <a:ext cx="3016522" cy="907997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617716" y="7064970"/>
            <a:ext cx="12984088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 minh các đẳng thức </a:t>
            </a:r>
            <a:r>
              <a:rPr lang="pt-BR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 quan </a:t>
            </a:r>
            <a:r>
              <a:rPr lang="pt-BR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 vô </a:t>
            </a:r>
            <a:r>
              <a:rPr lang="pt-BR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vi-VN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617716" y="9087696"/>
            <a:ext cx="1356015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thoả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</a:t>
            </a:r>
            <a:r>
              <a:rPr lang="en-US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3" name="Picture 1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67" y="234058"/>
            <a:ext cx="3154829" cy="3197580"/>
          </a:xfrm>
          <a:prstGeom prst="rect">
            <a:avLst/>
          </a:prstGeom>
          <a:noFill/>
        </p:spPr>
      </p:pic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B950697-EEA3-4B31-9C0F-4DEE9A4A3916}"/>
              </a:ext>
            </a:extLst>
          </p:cNvPr>
          <p:cNvGrpSpPr/>
          <p:nvPr/>
        </p:nvGrpSpPr>
        <p:grpSpPr>
          <a:xfrm>
            <a:off x="21304694" y="1314178"/>
            <a:ext cx="3273476" cy="1813032"/>
            <a:chOff x="20642117" y="159450"/>
            <a:chExt cx="3273476" cy="1813032"/>
          </a:xfrm>
        </p:grpSpPr>
        <p:grpSp>
          <p:nvGrpSpPr>
            <p:cNvPr id="115" name="Group 114"/>
            <p:cNvGrpSpPr/>
            <p:nvPr/>
          </p:nvGrpSpPr>
          <p:grpSpPr>
            <a:xfrm>
              <a:off x="22101582" y="159450"/>
              <a:ext cx="1814011" cy="1802639"/>
              <a:chOff x="12784885" y="1066801"/>
              <a:chExt cx="1814128" cy="1802756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12784885" y="1066801"/>
                <a:ext cx="1814128" cy="831015"/>
              </a:xfrm>
              <a:prstGeom prst="rect">
                <a:avLst/>
              </a:prstGeom>
              <a:noFill/>
            </p:spPr>
            <p:txBody>
              <a:bodyPr wrap="square" lIns="91404" tIns="45703" rIns="91404" bIns="45703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13100708" y="1853864"/>
                <a:ext cx="1312136" cy="1015693"/>
              </a:xfrm>
              <a:prstGeom prst="rect">
                <a:avLst/>
              </a:prstGeom>
              <a:noFill/>
            </p:spPr>
            <p:txBody>
              <a:bodyPr wrap="square" lIns="91404" tIns="45703" rIns="91404" bIns="45703" rtlCol="0">
                <a:spAutoFit/>
              </a:bodyPr>
              <a:lstStyle/>
              <a:p>
                <a:r>
                  <a:rPr lang="en-US" sz="6000" b="1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20642117" y="265567"/>
              <a:ext cx="2238230" cy="1706915"/>
              <a:chOff x="11186391" y="149817"/>
              <a:chExt cx="2238375" cy="1707027"/>
            </a:xfrm>
          </p:grpSpPr>
          <p:pic>
            <p:nvPicPr>
              <p:cNvPr id="117" name="Picture 5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8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25839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01" grpId="0"/>
      <p:bldP spid="109" grpId="0" animBg="1"/>
      <p:bldP spid="110" grpId="0" animBg="1"/>
      <p:bldP spid="111" grpId="0"/>
      <p:bldP spid="1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39666" y="1760114"/>
                <a:ext cx="20810312" cy="9366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Tương tự cách 2 của câu b) 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M, N, P lần lượt là trung điểm của BC, CA, </a:t>
                </a:r>
                <a:r>
                  <a:rPr lang="nl-NL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Dễ thấy tam giác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𝐴𝐵𝑀</m:t>
                    </m:r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đều nên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nl-NL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𝐴𝑀</m:t>
                            </m:r>
                          </m:e>
                        </m:d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có: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nl-NL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nl-NL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nl-NL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nl-NL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13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nl-NL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4400" b="0" i="1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666" y="1760114"/>
                <a:ext cx="20810312" cy="9366154"/>
              </a:xfrm>
              <a:prstGeom prst="rect">
                <a:avLst/>
              </a:prstGeom>
              <a:blipFill>
                <a:blip r:embed="rId2"/>
                <a:stretch>
                  <a:fillRect t="-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49378" y="1760114"/>
            <a:ext cx="5688632" cy="524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ương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 ỨNG DỤNG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4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18273" y="1625831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TỰ LUYỆN</a:t>
            </a:r>
            <a:endParaRPr lang="en-US" sz="4800" b="1" dirty="0">
              <a:solidFill>
                <a:srgbClr val="13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7699B60-CDD3-4425-80B1-6474C536FE7B}"/>
              </a:ext>
            </a:extLst>
          </p:cNvPr>
          <p:cNvSpPr txBox="1"/>
          <p:nvPr/>
        </p:nvSpPr>
        <p:spPr>
          <a:xfrm>
            <a:off x="3335811" y="542055"/>
            <a:ext cx="1800200" cy="1015663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63FBF6A-3231-4216-9F7C-ECD0B8892396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Ch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 2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CB95AE4-FF69-4001-89BE-B7076916FDB5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VÀ ỨNG DỤNG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7618" y="3075409"/>
                <a:ext cx="20738304" cy="94000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1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.Cho tam giác </a:t>
                </a:r>
                <a14:m>
                  <m:oMath xmlns:m="http://schemas.openxmlformats.org/officeDocument/2006/math"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=5,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=7,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24585" marR="0" indent="-74295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AutoNum type="alphaLcParenR"/>
                </a:pPr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rồi suy ra giá trị của </a:t>
                </a:r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 A.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24585" marR="0" indent="-74295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AutoNum type="alphaLcParenR"/>
                </a:pPr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Gọi D là điểm trên CA sao cho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2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Cho các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độ dài bằng 1 và thoả mãn điều kiện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pt-BR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3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Cho các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độ dài bằng 1 và góc tạo bởi hai véc tơ bằng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Xác định cosin góc giữa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4.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hình vuông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cạnh bằng 3. Trên cạnh AB lấy điểm M sao cho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𝐵𝑀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trên cạnh CD lấy điểm N sao cho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𝐷𝑁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P là trung điểm BC. Tính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𝑀𝑁𝑃</m:t>
                        </m:r>
                      </m:e>
                    </m:acc>
                  </m:oMath>
                </a14:m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618" y="3075409"/>
                <a:ext cx="20738304" cy="9400009"/>
              </a:xfrm>
              <a:prstGeom prst="rect">
                <a:avLst/>
              </a:prstGeom>
              <a:blipFill>
                <a:blip r:embed="rId2"/>
                <a:stretch>
                  <a:fillRect l="-1205" t="-843" b="-1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98193" y="1542459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TỰ LUYỆN</a:t>
            </a:r>
            <a:endParaRPr lang="en-US" sz="4800" b="1" dirty="0">
              <a:solidFill>
                <a:srgbClr val="13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7699B60-CDD3-4425-80B1-6474C536FE7B}"/>
              </a:ext>
            </a:extLst>
          </p:cNvPr>
          <p:cNvSpPr txBox="1"/>
          <p:nvPr/>
        </p:nvSpPr>
        <p:spPr>
          <a:xfrm>
            <a:off x="3335811" y="542055"/>
            <a:ext cx="1800200" cy="1015663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63FBF6A-3231-4216-9F7C-ECD0B8892396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Ch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 2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CB95AE4-FF69-4001-89BE-B7076916FDB5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VÀ ỨNG DỤNG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67658" y="2898354"/>
                <a:ext cx="21098344" cy="97510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Cho hình chữ nhật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M là điểm được xác định bởi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</m:oMath>
                </a14:m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 là trọng tâm tam giác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𝐴𝐷𝑀</m:t>
                    </m:r>
                  </m:oMath>
                </a14:m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6.</a:t>
                </a:r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4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tứ giác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pt-BR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M, N lần lượt là trung điểm của DA, BC. Tính góc giữa hai đường thẳng AB và CD biết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pt-BR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7. </a:t>
                </a:r>
                <a:r>
                  <a:rPr lang="pt-BR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pt-BR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pt-BR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đều có cạnh bằng 1. Gọi D là điểm đối xứng với C qua đường thẳng AB, M là trung điểm của cạnh CB.</a:t>
                </a:r>
                <a:endParaRPr lang="en-US" sz="4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2870" marR="0" indent="-74295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AutoNum type="alphaLcParenR"/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pt-BR" sz="4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 </a:t>
                </a:r>
                <a:r>
                  <a:rPr lang="pt-BR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 trên đường thẳng AC điểm N sao cho tam giác </a:t>
                </a:r>
                <a14:m>
                  <m:oMath xmlns:m="http://schemas.openxmlformats.org/officeDocument/2006/math">
                    <m:r>
                      <a:rPr lang="pt-BR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𝑀𝐷𝑁</m:t>
                    </m:r>
                  </m:oMath>
                </a14:m>
                <a:r>
                  <a:rPr lang="pt-BR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</a:t>
                </a:r>
                <a:r>
                  <a:rPr lang="pt-BR" sz="4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 D. </a:t>
                </a:r>
                <a:endParaRPr lang="vi-VN" sz="4400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pt-BR" sz="4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pt-BR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 tích tam giác đó.</a:t>
                </a:r>
                <a:endParaRPr lang="en-US" sz="4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Xác định trên đường thẳng AC điểm P sao cho tam giác </a:t>
                </a:r>
                <a14:m>
                  <m:oMath xmlns:m="http://schemas.openxmlformats.org/officeDocument/2006/math">
                    <m:r>
                      <a:rPr lang="pt-BR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𝑀𝑃𝐷</m:t>
                    </m:r>
                  </m:oMath>
                </a14:m>
                <a:r>
                  <a:rPr lang="pt-BR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tại M. </a:t>
                </a:r>
                <a:endParaRPr lang="vi-VN" sz="4400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pt-BR" sz="4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pt-BR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 tích tam giác đó.</a:t>
                </a:r>
                <a:endParaRPr lang="en-US" sz="4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Tính côsin góc hợp bởi hai đường thẳng MP và </a:t>
                </a:r>
                <a:r>
                  <a:rPr lang="pt-BR" sz="4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PD</a:t>
                </a:r>
                <a:r>
                  <a:rPr lang="vi-VN" sz="4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658" y="2898354"/>
                <a:ext cx="21098344" cy="9751003"/>
              </a:xfrm>
              <a:prstGeom prst="rect">
                <a:avLst/>
              </a:prstGeom>
              <a:blipFill>
                <a:blip r:embed="rId2"/>
                <a:stretch>
                  <a:fillRect l="-1185" t="-63" b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08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815530" y="3840150"/>
            <a:ext cx="22536368" cy="4608512"/>
            <a:chOff x="1270511" y="5884232"/>
            <a:chExt cx="21819676" cy="8291318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2"/>
              <a:ext cx="7842244" cy="1564860"/>
              <a:chOff x="1224541" y="6322799"/>
              <a:chExt cx="7842244" cy="156486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4776479" y="3597353"/>
                <a:ext cx="1310082" cy="727053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671514" y="1818235"/>
            <a:ext cx="22595953" cy="1517860"/>
            <a:chOff x="1081025" y="3217571"/>
            <a:chExt cx="21841827" cy="1606620"/>
          </a:xfrm>
        </p:grpSpPr>
        <p:sp>
          <p:nvSpPr>
            <p:cNvPr id="62" name="Rounded Rectangle 61"/>
            <p:cNvSpPr/>
            <p:nvPr/>
          </p:nvSpPr>
          <p:spPr>
            <a:xfrm>
              <a:off x="1081025" y="321757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268078" y="3405486"/>
              <a:ext cx="950173" cy="940513"/>
              <a:chOff x="1311958" y="3405486"/>
              <a:chExt cx="950173" cy="94051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DBCB4EC1-A633-4210-A01F-446A0C6DA7EC}"/>
              </a:ext>
            </a:extLst>
          </p:cNvPr>
          <p:cNvSpPr txBox="1"/>
          <p:nvPr/>
        </p:nvSpPr>
        <p:spPr>
          <a:xfrm>
            <a:off x="3335811" y="542055"/>
            <a:ext cx="1800200" cy="1015663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1015663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Ch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 2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VÀ ỨNG DỤNG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6426" y="2100574"/>
            <a:ext cx="2182764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4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 minh các đẳng thức </a:t>
            </a:r>
            <a:r>
              <a:rPr lang="pt-BR" sz="4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 quan </a:t>
            </a:r>
            <a:r>
              <a:rPr lang="pt-BR" sz="4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 vô </a:t>
            </a:r>
            <a:r>
              <a:rPr lang="pt-BR" sz="4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vi-VN" sz="4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6558" y="3834458"/>
            <a:ext cx="5638082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6" name="Group 10"/>
          <p:cNvGrpSpPr/>
          <p:nvPr/>
        </p:nvGrpSpPr>
        <p:grpSpPr>
          <a:xfrm>
            <a:off x="850466" y="8658994"/>
            <a:ext cx="22536368" cy="4608512"/>
            <a:chOff x="1270511" y="5884232"/>
            <a:chExt cx="21819676" cy="8291318"/>
          </a:xfrm>
        </p:grpSpPr>
        <p:sp>
          <p:nvSpPr>
            <p:cNvPr id="102" name="Rounded Rectangle 101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3" name="Group 60"/>
            <p:cNvGrpSpPr/>
            <p:nvPr/>
          </p:nvGrpSpPr>
          <p:grpSpPr>
            <a:xfrm>
              <a:off x="1270511" y="5884232"/>
              <a:ext cx="7842244" cy="1564860"/>
              <a:chOff x="1224541" y="6322799"/>
              <a:chExt cx="7842244" cy="1564860"/>
            </a:xfrm>
          </p:grpSpPr>
          <p:sp>
            <p:nvSpPr>
              <p:cNvPr id="104" name="Freeform 20"/>
              <p:cNvSpPr>
                <a:spLocks/>
              </p:cNvSpPr>
              <p:nvPr/>
            </p:nvSpPr>
            <p:spPr bwMode="auto">
              <a:xfrm rot="16200000" flipV="1">
                <a:off x="4776479" y="3597353"/>
                <a:ext cx="1310082" cy="727053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Round Diagonal Corner Rectangle 10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08" name="Rectangle 107"/>
          <p:cNvSpPr/>
          <p:nvPr/>
        </p:nvSpPr>
        <p:spPr>
          <a:xfrm>
            <a:off x="1931494" y="8653301"/>
            <a:ext cx="2398542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67658" y="4715087"/>
                <a:ext cx="20497429" cy="3511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 trong đẳng thức chứa bình phương độ dài của đoạn thẳng thì ta chuyển về vectơ nhờ đẳng thức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Sử dụng các tính chất của tích vô hướng, các quy tắc phép toán </a:t>
                </a:r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Sử dụng hằng đẳng thức vectơ về tích vô hướng.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658" y="4715087"/>
                <a:ext cx="20497429" cy="3511859"/>
              </a:xfrm>
              <a:prstGeom prst="rect">
                <a:avLst/>
              </a:prstGeom>
              <a:blipFill>
                <a:blip r:embed="rId3"/>
                <a:stretch>
                  <a:fillRect l="-1220" t="-2253" b="-5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26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4"/>
          <p:cNvGrpSpPr/>
          <p:nvPr/>
        </p:nvGrpSpPr>
        <p:grpSpPr>
          <a:xfrm>
            <a:off x="1031554" y="1674219"/>
            <a:ext cx="22538504" cy="2592288"/>
            <a:chOff x="993731" y="2803933"/>
            <a:chExt cx="21716442" cy="4306928"/>
          </a:xfrm>
        </p:grpSpPr>
        <p:sp>
          <p:nvSpPr>
            <p:cNvPr id="3" name="Rounded Rectangle 2"/>
            <p:cNvSpPr/>
            <p:nvPr/>
          </p:nvSpPr>
          <p:spPr>
            <a:xfrm>
              <a:off x="993731" y="2803933"/>
              <a:ext cx="21716442" cy="4306928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65"/>
            <p:cNvGrpSpPr/>
            <p:nvPr/>
          </p:nvGrpSpPr>
          <p:grpSpPr>
            <a:xfrm>
              <a:off x="1076414" y="3106247"/>
              <a:ext cx="3262605" cy="1611876"/>
              <a:chOff x="166396" y="8712046"/>
              <a:chExt cx="3262605" cy="1611876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>
                <a:off x="384524" y="8755081"/>
                <a:ext cx="3044477" cy="1568841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932118" y="8712046"/>
                <a:ext cx="2025194" cy="1380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1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37946" y="4626546"/>
                <a:ext cx="22432111" cy="6958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b="1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 giải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Đẳng thức cần chứng minh được viết lại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𝐼𝑀</m:t>
                            </m:r>
                          </m:e>
                        </m:acc>
                      </m:e>
                      <m:sup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𝐼𝐴</m:t>
                            </m:r>
                          </m:e>
                        </m:acc>
                      </m:e>
                      <m:sup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 làm xuất hiện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𝐼𝑀</m:t>
                        </m:r>
                      </m:e>
                    </m:acc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,​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𝐼𝐴</m:t>
                        </m:r>
                      </m:e>
                    </m:acc>
                  </m:oMath>
                </a14:m>
                <a:r>
                  <a:rPr lang="nl-NL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ở VP, sử dụng quy tắc ba điểm để xen điểm I vào ta được </a:t>
                </a:r>
                <a:endParaRPr lang="en-US" sz="4400" i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𝑉𝑇</m:t>
                      </m:r>
                      <m:r>
                        <a:rPr lang="nl-NL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𝑀𝐼</m:t>
                              </m:r>
                            </m:e>
                          </m:acc>
                          <m:r>
                            <a:rPr lang="nl-NL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𝐼𝐴</m:t>
                              </m:r>
                            </m:e>
                          </m:acc>
                        </m:e>
                      </m:d>
                      <m:r>
                        <a:rPr lang="nl-NL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𝑀𝐼</m:t>
                              </m:r>
                            </m:e>
                          </m:acc>
                          <m:r>
                            <a:rPr lang="nl-NL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i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𝑀𝐼</m:t>
                            </m:r>
                          </m:e>
                        </m:acc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𝐼𝐴</m:t>
                            </m:r>
                          </m:e>
                        </m:acc>
                      </m:e>
                    </m:d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𝑀𝐼</m:t>
                            </m:r>
                          </m:e>
                        </m:acc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𝐼𝐴</m:t>
                            </m:r>
                          </m:e>
                        </m:acc>
                      </m:e>
                    </m:d>
                  </m:oMath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                                 </m:t>
                    </m:r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𝐼𝑀</m:t>
                            </m:r>
                          </m:e>
                        </m:acc>
                      </m:e>
                      <m:sup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𝐼𝐴</m:t>
                            </m:r>
                          </m:e>
                        </m:acc>
                      </m:e>
                      <m:sup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i="1" dirty="0" smtClean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                               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𝑀𝐼</m:t>
                        </m:r>
                      </m:e>
                      <m:sup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𝐼𝐴</m:t>
                        </m:r>
                      </m:e>
                      <m:sup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𝑉𝑃</m:t>
                    </m:r>
                  </m:oMath>
                </a14:m>
                <a:r>
                  <a:rPr lang="nl-NL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(đpcm</a:t>
                </a:r>
                <a:r>
                  <a:rPr lang="nl-NL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vi-VN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946" y="4626546"/>
                <a:ext cx="22432111" cy="6958700"/>
              </a:xfrm>
              <a:prstGeom prst="rect">
                <a:avLst/>
              </a:prstGeom>
              <a:blipFill>
                <a:blip r:embed="rId2"/>
                <a:stretch>
                  <a:fillRect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712074" y="1962250"/>
                <a:ext cx="14401600" cy="1851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I là trung điểm của đoạn thẳng AB và M là điểm tùy ý.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 minh rằng: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074" y="1962250"/>
                <a:ext cx="14401600" cy="1851917"/>
              </a:xfrm>
              <a:prstGeom prst="rect">
                <a:avLst/>
              </a:prstGeom>
              <a:blipFill rotWithShape="1">
                <a:blip r:embed="rId3"/>
                <a:stretch>
                  <a:fillRect l="-1693" t="-4276" b="-10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ương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 ỨNG DỤNG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1634" y="2034258"/>
            <a:ext cx="19226136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 giải</a:t>
            </a:r>
            <a:r>
              <a:rPr lang="pt-BR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44"/>
          <p:cNvGrpSpPr/>
          <p:nvPr/>
        </p:nvGrpSpPr>
        <p:grpSpPr>
          <a:xfrm>
            <a:off x="1031554" y="1674219"/>
            <a:ext cx="22538504" cy="3439850"/>
            <a:chOff x="993731" y="2803933"/>
            <a:chExt cx="21716442" cy="4306928"/>
          </a:xfrm>
        </p:grpSpPr>
        <p:sp>
          <p:nvSpPr>
            <p:cNvPr id="5" name="Rounded Rectangle 4"/>
            <p:cNvSpPr/>
            <p:nvPr/>
          </p:nvSpPr>
          <p:spPr>
            <a:xfrm>
              <a:off x="993731" y="2803933"/>
              <a:ext cx="21716442" cy="4306928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65"/>
            <p:cNvGrpSpPr/>
            <p:nvPr/>
          </p:nvGrpSpPr>
          <p:grpSpPr>
            <a:xfrm>
              <a:off x="1076414" y="3106247"/>
              <a:ext cx="3262605" cy="1611876"/>
              <a:chOff x="166396" y="8712046"/>
              <a:chExt cx="3262605" cy="161187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>
                <a:off x="384524" y="8755081"/>
                <a:ext cx="3044477" cy="1568841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0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932118" y="8712046"/>
                <a:ext cx="2025194" cy="1040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2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03962" y="1602210"/>
                <a:ext cx="17569952" cy="3511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Cho </a:t>
                </a:r>
                <a:r>
                  <a:rPr lang="nl-NL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bốn điểm A, B, C, D bất kì. Chứng minh rằng: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(*).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 đó suy ra một cách chứng minh định lí: "Ba đường cao trong tam giác đồng qui".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962" y="1602210"/>
                <a:ext cx="17569952" cy="3511859"/>
              </a:xfrm>
              <a:prstGeom prst="rect">
                <a:avLst/>
              </a:prstGeom>
              <a:blipFill>
                <a:blip r:embed="rId2"/>
                <a:stretch>
                  <a:fillRect t="-2431" r="-208" b="-5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55490" y="4949717"/>
                <a:ext cx="22226306" cy="3676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 giải: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</a:t>
                </a:r>
                <a:r>
                  <a:rPr lang="nl-NL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𝐷𝐶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𝐷𝐵</m:t>
                            </m:r>
                          </m:e>
                        </m:acc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𝐷𝐴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𝐷𝐶</m:t>
                            </m:r>
                          </m:e>
                        </m:acc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𝐷𝐵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𝐷𝐴</m:t>
                            </m:r>
                          </m:e>
                        </m:acc>
                      </m:e>
                    </m:d>
                  </m:oMath>
                </a14:m>
                <a:endParaRPr lang="en-US" sz="4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90" y="4949717"/>
                <a:ext cx="22226306" cy="3676840"/>
              </a:xfrm>
              <a:prstGeom prst="rect">
                <a:avLst/>
              </a:prstGeom>
              <a:blipFill>
                <a:blip r:embed="rId3"/>
                <a:stretch>
                  <a:fillRect t="-2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720186" y="7892246"/>
                <a:ext cx="16777864" cy="838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𝐷𝐴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𝐷𝐴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𝐷𝐵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𝐷𝐵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𝐷𝐴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𝐷𝐵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𝐷𝐵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𝐷𝐴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186" y="7892246"/>
                <a:ext cx="16777864" cy="8387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599506" y="8639562"/>
            <a:ext cx="16705856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 H là giao của hai đường cao xuất phát từ đỉnh </a:t>
            </a:r>
            <a:r>
              <a:rPr lang="nl-NL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A,B</a:t>
            </a:r>
            <a:r>
              <a:rPr lang="nl-NL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99506" y="9431650"/>
                <a:ext cx="10417788" cy="970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đó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</a:t>
                </a:r>
                <a:r>
                  <a:rPr lang="nl-NL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06" y="9431650"/>
                <a:ext cx="10417788" cy="970650"/>
              </a:xfrm>
              <a:prstGeom prst="rect">
                <a:avLst/>
              </a:prstGeom>
              <a:blipFill rotWithShape="1">
                <a:blip r:embed="rId5"/>
                <a:stretch>
                  <a:fillRect t="-629" r="-1463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175570" y="10289356"/>
            <a:ext cx="146896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đẳng thức (*) ta cho điểm D trùng với điểm H ta được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7831214" y="11015826"/>
                <a:ext cx="8648778" cy="847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</a:t>
                </a:r>
                <a:r>
                  <a:rPr lang="nl-NL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214" y="11015826"/>
                <a:ext cx="8648778" cy="847411"/>
              </a:xfrm>
              <a:prstGeom prst="rect">
                <a:avLst/>
              </a:prstGeom>
              <a:blipFill rotWithShape="1">
                <a:blip r:embed="rId6"/>
                <a:stretch>
                  <a:fillRect t="-5036" r="-1975" b="-33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27498" y="11794071"/>
                <a:ext cx="21564429" cy="1851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 (1) (2)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ra BH vuông góc với </a:t>
                </a:r>
                <a:r>
                  <a:rPr lang="nl-NL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ba đường cao trong tam giác đồng quy (đpcm).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98" y="11794071"/>
                <a:ext cx="21564429" cy="1851917"/>
              </a:xfrm>
              <a:prstGeom prst="rect">
                <a:avLst/>
              </a:prstGeom>
              <a:blipFill rotWithShape="1">
                <a:blip r:embed="rId7"/>
                <a:stretch>
                  <a:fillRect t="-329" b="-1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ương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 ỨNG DỤNG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63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3">
            <a:extLst>
              <a:ext uri="{FF2B5EF4-FFF2-40B4-BE49-F238E27FC236}">
                <a16:creationId xmlns:a16="http://schemas.microsoft.com/office/drawing/2014/main" id="{77699B60-CDD3-4425-80B1-6474C536FE7B}"/>
              </a:ext>
            </a:extLst>
          </p:cNvPr>
          <p:cNvSpPr txBox="1"/>
          <p:nvPr/>
        </p:nvSpPr>
        <p:spPr>
          <a:xfrm>
            <a:off x="3335811" y="542055"/>
            <a:ext cx="1800200" cy="1015663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63FBF6A-3231-4216-9F7C-ECD0B8892396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Ch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 2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CB95AE4-FF69-4001-89BE-B7076916FDB5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VÀ ỨNG DỤNG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1634" y="2034258"/>
            <a:ext cx="19226136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 giải</a:t>
            </a:r>
            <a:r>
              <a:rPr lang="pt-BR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144"/>
          <p:cNvGrpSpPr/>
          <p:nvPr/>
        </p:nvGrpSpPr>
        <p:grpSpPr>
          <a:xfrm>
            <a:off x="1031554" y="1674219"/>
            <a:ext cx="22538504" cy="2376263"/>
            <a:chOff x="993731" y="2803933"/>
            <a:chExt cx="21716442" cy="4306928"/>
          </a:xfrm>
        </p:grpSpPr>
        <p:sp>
          <p:nvSpPr>
            <p:cNvPr id="8" name="Rounded Rectangle 7"/>
            <p:cNvSpPr/>
            <p:nvPr/>
          </p:nvSpPr>
          <p:spPr>
            <a:xfrm>
              <a:off x="993731" y="2803933"/>
              <a:ext cx="21716442" cy="4306928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65"/>
            <p:cNvGrpSpPr/>
            <p:nvPr/>
          </p:nvGrpSpPr>
          <p:grpSpPr>
            <a:xfrm>
              <a:off x="1076414" y="3106247"/>
              <a:ext cx="3262605" cy="1611876"/>
              <a:chOff x="166396" y="8712046"/>
              <a:chExt cx="3262605" cy="1611876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>
                <a:off x="384524" y="8755081"/>
                <a:ext cx="3044477" cy="1568841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932118" y="8712046"/>
                <a:ext cx="2025194" cy="1506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3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86406" y="1814233"/>
                <a:ext cx="17919555" cy="1524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nửa đường tròn đường kính A</a:t>
                </a: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Có AC và BD là hai dây thuộc nửa đường tròn cắt nhau tại E. Chứng minh rằng: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406" y="1814233"/>
                <a:ext cx="17919555" cy="1524520"/>
              </a:xfrm>
              <a:prstGeom prst="rect">
                <a:avLst/>
              </a:prstGeom>
              <a:blipFill rotWithShape="1">
                <a:blip r:embed="rId2"/>
                <a:stretch>
                  <a:fillRect l="-1361" t="-7600" b="-18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377370" y="4266506"/>
            <a:ext cx="6048672" cy="4824536"/>
            <a:chOff x="6612" y="12993"/>
            <a:chExt cx="2796" cy="206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2" y="12993"/>
              <a:ext cx="2796" cy="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7411" y="14679"/>
              <a:ext cx="1090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2.4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27498" y="4267764"/>
                <a:ext cx="17209912" cy="58267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 giải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𝑉𝑇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𝐵𝐴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𝐴𝐸</m:t>
                          </m:r>
                        </m:e>
                      </m:acc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𝐴𝐸</m:t>
                          </m:r>
                        </m:e>
                      </m:acc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𝐵𝐸</m:t>
                          </m:r>
                        </m:e>
                      </m:acc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𝐵𝐸</m:t>
                          </m:r>
                        </m:e>
                      </m:acc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</m:oMath>
                  </m:oMathPara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AB là đường kính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𝑉𝑇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𝐴𝐸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𝐸𝐵</m:t>
                            </m:r>
                          </m:e>
                        </m:acc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𝑉𝑃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(đpcm).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98" y="4267764"/>
                <a:ext cx="17209912" cy="5826788"/>
              </a:xfrm>
              <a:prstGeom prst="rect">
                <a:avLst/>
              </a:prstGeom>
              <a:blipFill rotWithShape="1">
                <a:blip r:embed="rId4"/>
                <a:stretch>
                  <a:fillRect t="-1360" b="-2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111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3">
            <a:extLst>
              <a:ext uri="{FF2B5EF4-FFF2-40B4-BE49-F238E27FC236}">
                <a16:creationId xmlns:a16="http://schemas.microsoft.com/office/drawing/2014/main" id="{77699B60-CDD3-4425-80B1-6474C536FE7B}"/>
              </a:ext>
            </a:extLst>
          </p:cNvPr>
          <p:cNvSpPr txBox="1"/>
          <p:nvPr/>
        </p:nvSpPr>
        <p:spPr>
          <a:xfrm>
            <a:off x="3335811" y="542055"/>
            <a:ext cx="1800200" cy="1015663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63FBF6A-3231-4216-9F7C-ECD0B8892396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Ch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 2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CB95AE4-FF69-4001-89BE-B7076916FDB5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VÀ ỨNG DỤNG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031554" y="2654291"/>
                <a:ext cx="22466496" cy="9582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1. </a:t>
                </a:r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giác đều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cạnh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với các đường cao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𝐴𝐻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𝐵𝐾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vẽ</a:t>
                </a:r>
                <a:r>
                  <a:rPr lang="vi-VN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𝐻𝐼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𝐵𝐻</m:t>
                        </m:r>
                      </m:e>
                    </m:acc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endParaRPr lang="en-US" sz="44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4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𝐶𝐼</m:t>
                        </m:r>
                      </m:e>
                    </m:acc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30555" indent="-63055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30555" indent="-63055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30555" indent="-63055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3. </a:t>
                </a:r>
                <a:r>
                  <a:rPr lang="fr-FR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𝐴𝐻</m:t>
                    </m:r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𝐶𝐴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fr-FR" sz="4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𝑁𝑀</m:t>
                        </m:r>
                      </m:e>
                    </m:acc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𝑁𝐷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</m:acc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fr-FR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554" y="2654291"/>
                <a:ext cx="22466496" cy="9582560"/>
              </a:xfrm>
              <a:prstGeom prst="rect">
                <a:avLst/>
              </a:prstGeom>
              <a:blipFill>
                <a:blip r:embed="rId2"/>
                <a:stretch>
                  <a:fillRect l="-1085" r="-1085" b="-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016330" y="1635309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TỰ LUYỆN</a:t>
            </a:r>
          </a:p>
        </p:txBody>
      </p:sp>
    </p:spTree>
    <p:extLst>
      <p:ext uri="{BB962C8B-B14F-4D97-AF65-F5344CB8AC3E}">
        <p14:creationId xmlns:p14="http://schemas.microsoft.com/office/powerpoint/2010/main" val="187577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16330" y="1419285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TỰ LUYỆN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7699B60-CDD3-4425-80B1-6474C536FE7B}"/>
              </a:ext>
            </a:extLst>
          </p:cNvPr>
          <p:cNvSpPr txBox="1"/>
          <p:nvPr/>
        </p:nvSpPr>
        <p:spPr>
          <a:xfrm>
            <a:off x="3335811" y="542055"/>
            <a:ext cx="1800200" cy="1015663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63FBF6A-3231-4216-9F7C-ECD0B8892396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Ch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 2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CB95AE4-FF69-4001-89BE-B7076916FDB5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VÀ ỨNG DỤNG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535610" y="2538314"/>
                <a:ext cx="21386376" cy="11152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4. 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4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/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5.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AD, BE, CF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4400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𝐶𝐹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6.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𝑀𝐷</m:t>
                        </m:r>
                      </m:e>
                    </m:acc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𝑀𝑂</m:t>
                        </m:r>
                      </m:e>
                    </m:acc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r>
                  <a:rPr lang="vi-VN" sz="4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H, M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𝑀𝐻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610" y="2538314"/>
                <a:ext cx="21386376" cy="11152284"/>
              </a:xfrm>
              <a:prstGeom prst="rect">
                <a:avLst/>
              </a:prstGeom>
              <a:blipFill>
                <a:blip r:embed="rId2"/>
                <a:stretch>
                  <a:fillRect l="-1169" b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73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3">
            <a:extLst>
              <a:ext uri="{FF2B5EF4-FFF2-40B4-BE49-F238E27FC236}">
                <a16:creationId xmlns:a16="http://schemas.microsoft.com/office/drawing/2014/main" id="{77699B60-CDD3-4425-80B1-6474C536FE7B}"/>
              </a:ext>
            </a:extLst>
          </p:cNvPr>
          <p:cNvSpPr txBox="1"/>
          <p:nvPr/>
        </p:nvSpPr>
        <p:spPr>
          <a:xfrm>
            <a:off x="3335811" y="542055"/>
            <a:ext cx="1800200" cy="1015663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63FBF6A-3231-4216-9F7C-ECD0B8892396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Ch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 2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CB95AE4-FF69-4001-89BE-B7076916FDB5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VÀ ỨNG DỤNG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355590" y="2538314"/>
                <a:ext cx="21494388" cy="11241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vi-VN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𝐶𝐴</m:t>
                    </m:r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l-NL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nl-NL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nl-NL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r>
                  <a:rPr lang="vi-VN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bốn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A, B, C, D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e>
                    </m:acc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nl-NL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</a:t>
                </a:r>
                <a:r>
                  <a:rPr lang="vi-VN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AA', BB', CC'.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M, N, P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BC, CA, AB.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11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.Cho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tùy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ý.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nl-NL" sz="4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r>
                  <a:rPr lang="vi-VN" sz="4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nl-NL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hai điểm M, N nắm trên đường tròn đường kính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I là giao điểm của hai đường thẳng AM và BN.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𝐴𝐼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𝐴𝐼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𝐵𝑁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𝐵𝐼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𝐵𝐼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𝐴𝐼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𝐵𝑁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𝐵𝐼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590" y="2538314"/>
                <a:ext cx="21494388" cy="11241988"/>
              </a:xfrm>
              <a:prstGeom prst="rect">
                <a:avLst/>
              </a:prstGeom>
              <a:blipFill>
                <a:blip r:embed="rId2"/>
                <a:stretch>
                  <a:fillRect l="-1134" t="-705" r="-822" b="-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016330" y="1419285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TỰ LUYỆN</a:t>
            </a:r>
          </a:p>
        </p:txBody>
      </p:sp>
    </p:spTree>
    <p:extLst>
      <p:ext uri="{BB962C8B-B14F-4D97-AF65-F5344CB8AC3E}">
        <p14:creationId xmlns:p14="http://schemas.microsoft.com/office/powerpoint/2010/main" val="227320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grpSp>
        <p:nvGrpSpPr>
          <p:cNvPr id="52" name="Group 10"/>
          <p:cNvGrpSpPr/>
          <p:nvPr/>
        </p:nvGrpSpPr>
        <p:grpSpPr>
          <a:xfrm>
            <a:off x="815530" y="3840150"/>
            <a:ext cx="22536368" cy="5087352"/>
            <a:chOff x="1270511" y="5884232"/>
            <a:chExt cx="21819676" cy="8291318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2"/>
              <a:ext cx="7842244" cy="1564860"/>
              <a:chOff x="1224541" y="6322799"/>
              <a:chExt cx="7842244" cy="156486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4776479" y="3597353"/>
                <a:ext cx="1310082" cy="727053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671514" y="1818235"/>
            <a:ext cx="22595953" cy="1517860"/>
            <a:chOff x="1081025" y="3217571"/>
            <a:chExt cx="21841827" cy="1606620"/>
          </a:xfrm>
        </p:grpSpPr>
        <p:sp>
          <p:nvSpPr>
            <p:cNvPr id="62" name="Rounded Rectangle 61"/>
            <p:cNvSpPr/>
            <p:nvPr/>
          </p:nvSpPr>
          <p:spPr>
            <a:xfrm>
              <a:off x="1081025" y="321757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268078" y="3405486"/>
              <a:ext cx="950173" cy="940513"/>
              <a:chOff x="1311958" y="3405486"/>
              <a:chExt cx="950173" cy="94051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DBCB4EC1-A633-4210-A01F-446A0C6DA7E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ương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 ỨNG DỤNG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5690" y="2034258"/>
            <a:ext cx="1749794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 1: </a:t>
            </a:r>
            <a:r>
              <a:rPr lang="en-US" sz="4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 </a:t>
            </a:r>
            <a:r>
              <a:rPr lang="vi-VN" sz="4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 </a:t>
            </a:r>
            <a:r>
              <a:rPr lang="vi-VN" sz="4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hướng.</a:t>
            </a:r>
            <a:endParaRPr lang="en-US" sz="4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18618" y="5348361"/>
                <a:ext cx="19802200" cy="3039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Dựa</a:t>
                </a:r>
                <a:r>
                  <a:rPr lang="en-US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nl-NL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m:rPr>
                        <m:sty m:val="p"/>
                      </m:rPr>
                      <a:rPr lang="nl-NL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nl-NL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</a:t>
                </a:r>
                <a:r>
                  <a:rPr lang="vi-VN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vi-VN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618" y="5348361"/>
                <a:ext cx="19802200" cy="3039615"/>
              </a:xfrm>
              <a:prstGeom prst="rect">
                <a:avLst/>
              </a:prstGeom>
              <a:blipFill>
                <a:blip r:embed="rId4"/>
                <a:stretch>
                  <a:fillRect l="-1416" b="-7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896558" y="3834458"/>
            <a:ext cx="5638082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6" name="Group 10"/>
          <p:cNvGrpSpPr/>
          <p:nvPr/>
        </p:nvGrpSpPr>
        <p:grpSpPr>
          <a:xfrm>
            <a:off x="850466" y="8947026"/>
            <a:ext cx="22536368" cy="4176464"/>
            <a:chOff x="1270511" y="5884232"/>
            <a:chExt cx="21819676" cy="8291318"/>
          </a:xfrm>
        </p:grpSpPr>
        <p:sp>
          <p:nvSpPr>
            <p:cNvPr id="102" name="Rounded Rectangle 101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03" name="Group 60"/>
            <p:cNvGrpSpPr/>
            <p:nvPr/>
          </p:nvGrpSpPr>
          <p:grpSpPr>
            <a:xfrm>
              <a:off x="1270511" y="5884232"/>
              <a:ext cx="3870385" cy="1564860"/>
              <a:chOff x="1224541" y="6322799"/>
              <a:chExt cx="3870385" cy="1564860"/>
            </a:xfrm>
          </p:grpSpPr>
          <p:sp>
            <p:nvSpPr>
              <p:cNvPr id="104" name="Freeform 20"/>
              <p:cNvSpPr>
                <a:spLocks/>
              </p:cNvSpPr>
              <p:nvPr/>
            </p:nvSpPr>
            <p:spPr bwMode="auto">
              <a:xfrm rot="16200000" flipV="1">
                <a:off x="2790549" y="5583282"/>
                <a:ext cx="1310083" cy="329867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05" name="Round Diagonal Corner Rectangle 10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0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p:sp>
        <p:nvSpPr>
          <p:cNvPr id="108" name="Rectangle 107"/>
          <p:cNvSpPr/>
          <p:nvPr/>
        </p:nvSpPr>
        <p:spPr>
          <a:xfrm>
            <a:off x="1931494" y="8941333"/>
            <a:ext cx="2398542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456522"/>
              </p:ext>
            </p:extLst>
          </p:nvPr>
        </p:nvGraphicFramePr>
        <p:xfrm>
          <a:off x="3302000" y="2362200"/>
          <a:ext cx="9144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5" imgW="914400" imgH="207360" progId="Equation.DSMT4">
                  <p:embed/>
                </p:oleObj>
              </mc:Choice>
              <mc:Fallback>
                <p:oleObj name="Equation" r:id="rId5" imgW="914400" imgH="207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2000" y="2362200"/>
                        <a:ext cx="914400" cy="20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140776"/>
              </p:ext>
            </p:extLst>
          </p:nvPr>
        </p:nvGraphicFramePr>
        <p:xfrm>
          <a:off x="13098418" y="4975538"/>
          <a:ext cx="5040560" cy="2072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7" imgW="1358640" imgH="558720" progId="Equation.DSMT4">
                  <p:embed/>
                </p:oleObj>
              </mc:Choice>
              <mc:Fallback>
                <p:oleObj name="Equation" r:id="rId7" imgW="135864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098418" y="4975538"/>
                        <a:ext cx="5040560" cy="2072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461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815530" y="3624125"/>
            <a:ext cx="22536368" cy="7090937"/>
            <a:chOff x="1270511" y="5884232"/>
            <a:chExt cx="21819676" cy="8291318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2"/>
              <a:ext cx="7842244" cy="1088248"/>
              <a:chOff x="1224541" y="6322799"/>
              <a:chExt cx="7842244" cy="108824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5014785" y="3359047"/>
                <a:ext cx="833470" cy="727053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671514" y="1818235"/>
            <a:ext cx="22595953" cy="1517860"/>
            <a:chOff x="1081025" y="3217571"/>
            <a:chExt cx="21841827" cy="1606620"/>
          </a:xfrm>
        </p:grpSpPr>
        <p:sp>
          <p:nvSpPr>
            <p:cNvPr id="62" name="Rounded Rectangle 61"/>
            <p:cNvSpPr/>
            <p:nvPr/>
          </p:nvSpPr>
          <p:spPr>
            <a:xfrm>
              <a:off x="1081025" y="321757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268078" y="3405486"/>
              <a:ext cx="950173" cy="940513"/>
              <a:chOff x="1311958" y="3405486"/>
              <a:chExt cx="950173" cy="94051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DBCB4EC1-A633-4210-A01F-446A0C6DA7EC}"/>
              </a:ext>
            </a:extLst>
          </p:cNvPr>
          <p:cNvSpPr txBox="1"/>
          <p:nvPr/>
        </p:nvSpPr>
        <p:spPr>
          <a:xfrm>
            <a:off x="3335811" y="542055"/>
            <a:ext cx="1800200" cy="1015663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1015663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Ch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 2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VÀ ỨNG DỤNG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5689" y="2100574"/>
            <a:ext cx="21251691" cy="1893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thoả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US" sz="4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6558" y="3618434"/>
            <a:ext cx="5638082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6" name="Group 10"/>
          <p:cNvGrpSpPr/>
          <p:nvPr/>
        </p:nvGrpSpPr>
        <p:grpSpPr>
          <a:xfrm>
            <a:off x="850466" y="10747226"/>
            <a:ext cx="22536368" cy="2880320"/>
            <a:chOff x="1270511" y="5884232"/>
            <a:chExt cx="21819676" cy="8291318"/>
          </a:xfrm>
        </p:grpSpPr>
        <p:sp>
          <p:nvSpPr>
            <p:cNvPr id="102" name="Rounded Rectangle 101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3" name="Group 60"/>
            <p:cNvGrpSpPr/>
            <p:nvPr/>
          </p:nvGrpSpPr>
          <p:grpSpPr>
            <a:xfrm>
              <a:off x="1270511" y="5884232"/>
              <a:ext cx="7842244" cy="2694673"/>
              <a:chOff x="1224541" y="6322799"/>
              <a:chExt cx="7842244" cy="2694673"/>
            </a:xfrm>
          </p:grpSpPr>
          <p:sp>
            <p:nvSpPr>
              <p:cNvPr id="104" name="Freeform 20"/>
              <p:cNvSpPr>
                <a:spLocks/>
              </p:cNvSpPr>
              <p:nvPr/>
            </p:nvSpPr>
            <p:spPr bwMode="auto">
              <a:xfrm rot="16200000" flipV="1">
                <a:off x="4211572" y="4162259"/>
                <a:ext cx="2439896" cy="727053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Round Diagonal Corner Rectangle 10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08" name="Rectangle 107"/>
          <p:cNvSpPr/>
          <p:nvPr/>
        </p:nvSpPr>
        <p:spPr>
          <a:xfrm>
            <a:off x="1931494" y="10741533"/>
            <a:ext cx="2398542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54813" y="4554821"/>
                <a:ext cx="21467173" cy="5904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15000"/>
                  </a:lnSpc>
                </a:pPr>
                <a:r>
                  <a:rPr lang="pt-B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A, B là các điểm cố </a:t>
                </a:r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định, phân biệt. 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 là điểm di </a:t>
                </a:r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pt-B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𝐴𝑀</m:t>
                            </m:r>
                          </m:e>
                        </m:acc>
                      </m:e>
                    </m:d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k là số thực dương cho trước thì tập hợp các điểm M là đường tròn tâm A, bán kính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pt-B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vi-VN" sz="4400" b="0" i="1" smtClean="0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 tập hợp các điểm M là đường tròn đường kính </a:t>
                </a:r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pt-B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cho trước thì tập hợp các điểm M là đường thẳng đi qua A và vuông góc với giá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813" y="4554821"/>
                <a:ext cx="21467173" cy="5904373"/>
              </a:xfrm>
              <a:prstGeom prst="rect">
                <a:avLst/>
              </a:prstGeom>
              <a:blipFill>
                <a:blip r:embed="rId3"/>
                <a:stretch>
                  <a:fillRect l="-1164" t="-1342" b="-2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955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4"/>
          <p:cNvGrpSpPr/>
          <p:nvPr/>
        </p:nvGrpSpPr>
        <p:grpSpPr>
          <a:xfrm>
            <a:off x="1031554" y="1674218"/>
            <a:ext cx="22538504" cy="3456383"/>
            <a:chOff x="993731" y="2803933"/>
            <a:chExt cx="21716442" cy="4306928"/>
          </a:xfrm>
        </p:grpSpPr>
        <p:sp>
          <p:nvSpPr>
            <p:cNvPr id="3" name="Rounded Rectangle 2"/>
            <p:cNvSpPr/>
            <p:nvPr/>
          </p:nvSpPr>
          <p:spPr>
            <a:xfrm>
              <a:off x="993731" y="2803933"/>
              <a:ext cx="21716442" cy="4306928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65"/>
            <p:cNvGrpSpPr/>
            <p:nvPr/>
          </p:nvGrpSpPr>
          <p:grpSpPr>
            <a:xfrm>
              <a:off x="1076414" y="3106247"/>
              <a:ext cx="3262605" cy="1611876"/>
              <a:chOff x="166396" y="8712046"/>
              <a:chExt cx="3262605" cy="1611876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>
                <a:off x="384524" y="8755081"/>
                <a:ext cx="3044477" cy="1568841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932118" y="8712046"/>
                <a:ext cx="2025194" cy="1035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1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1162938" y="5274618"/>
            <a:ext cx="235577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marR="0" indent="-248285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 giải 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115668" y="1740034"/>
                <a:ext cx="18022342" cy="3062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hai điểm A, B cố định có độ dài </a:t>
                </a:r>
                <a:r>
                  <a:rPr lang="vi-VN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 </a:t>
                </a:r>
                <a:r>
                  <a:rPr lang="pt-BR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 </a:t>
                </a:r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a, </a:t>
                </a:r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thực k cho trước. Tìm tập hợp điểm M sao </a:t>
                </a:r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b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668" y="1740034"/>
                <a:ext cx="18022342" cy="3062249"/>
              </a:xfrm>
              <a:prstGeom prst="rect">
                <a:avLst/>
              </a:prstGeom>
              <a:blipFill rotWithShape="1">
                <a:blip r:embed="rId2"/>
                <a:stretch>
                  <a:fillRect l="-1353" t="-2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137945" y="6078466"/>
                <a:ext cx="22432113" cy="7283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24585" marR="0" indent="-74295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AutoNum type="alphaLcParenR"/>
                </a:pPr>
                <a:r>
                  <a:rPr lang="pt-BR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là trung điểm của </a:t>
                </a:r>
                <a:r>
                  <a:rPr lang="pt-BR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AB. Khi đó  I là điểm cố định, </a:t>
                </a:r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pt-BR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81635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𝑀𝐼</m:t>
                            </m:r>
                          </m:e>
                        </m:acc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𝐼𝐴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𝑀𝐼</m:t>
                            </m:r>
                          </m:e>
                        </m:acc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𝐼𝐵</m:t>
                            </m:r>
                          </m:e>
                        </m:acc>
                      </m:e>
                    </m:d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𝐼𝐵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𝐼𝐴</m:t>
                        </m:r>
                      </m:e>
                    </m:acc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𝑀𝐼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tập hợp điểm M là đường tròn tâm I bán kính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𝑀𝐴</m:t>
                            </m:r>
                          </m:e>
                        </m:acc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𝑀𝐴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𝑀𝐵</m:t>
                            </m:r>
                          </m:e>
                        </m:acc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=0⇔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  <m:r>
                          <a:rPr lang="vi-VN" sz="4400" b="0" i="1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tập hợp điểm M là đường thẳng vuông góc với đường thẳng AB </a:t>
                </a:r>
                <a:r>
                  <a:rPr lang="nl-NL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 A</a:t>
                </a: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945" y="6078466"/>
                <a:ext cx="22432113" cy="7283597"/>
              </a:xfrm>
              <a:prstGeom prst="rect">
                <a:avLst/>
              </a:prstGeom>
              <a:blipFill>
                <a:blip r:embed="rId3"/>
                <a:stretch>
                  <a:fillRect t="-1088" b="-2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ương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 ỨNG DỤNG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70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4"/>
          <p:cNvGrpSpPr/>
          <p:nvPr/>
        </p:nvGrpSpPr>
        <p:grpSpPr>
          <a:xfrm>
            <a:off x="1031554" y="1602210"/>
            <a:ext cx="22538504" cy="2014291"/>
            <a:chOff x="993731" y="2803933"/>
            <a:chExt cx="21716442" cy="4306928"/>
          </a:xfrm>
        </p:grpSpPr>
        <p:sp>
          <p:nvSpPr>
            <p:cNvPr id="3" name="Rounded Rectangle 2"/>
            <p:cNvSpPr/>
            <p:nvPr/>
          </p:nvSpPr>
          <p:spPr>
            <a:xfrm>
              <a:off x="993731" y="2803933"/>
              <a:ext cx="21716442" cy="4306928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65"/>
            <p:cNvGrpSpPr/>
            <p:nvPr/>
          </p:nvGrpSpPr>
          <p:grpSpPr>
            <a:xfrm>
              <a:off x="1076414" y="3106247"/>
              <a:ext cx="3262605" cy="1776826"/>
              <a:chOff x="166396" y="8712046"/>
              <a:chExt cx="3262605" cy="1776826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>
                <a:off x="384524" y="8755081"/>
                <a:ext cx="3044477" cy="1568841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932118" y="8712046"/>
                <a:ext cx="2025194" cy="1776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2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1162938" y="3618434"/>
            <a:ext cx="235577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marR="0" indent="-248285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 giải 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068049" y="1876796"/>
                <a:ext cx="12192000" cy="181171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Tìm tập hợp điểm M sao cho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𝑀𝐴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𝑀𝐵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𝐶𝐵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049" y="1876796"/>
                <a:ext cx="12192000" cy="1811714"/>
              </a:xfrm>
              <a:prstGeom prst="rect">
                <a:avLst/>
              </a:prstGeom>
              <a:blipFill rotWithShape="1">
                <a:blip r:embed="rId2"/>
                <a:stretch>
                  <a:fillRect l="-2000" t="-4377" b="-9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18313474" y="5092973"/>
            <a:ext cx="4968552" cy="5366221"/>
            <a:chOff x="8356" y="9603"/>
            <a:chExt cx="2328" cy="2268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6" y="9603"/>
              <a:ext cx="2328" cy="1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9010" y="11490"/>
              <a:ext cx="1090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2.4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43522" y="4028386"/>
                <a:ext cx="17857984" cy="9699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I là điểm xác định bởi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đó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𝑀𝐴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𝑀𝐵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𝐶𝐵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𝑀𝐼</m:t>
                                  </m:r>
                                </m:e>
                              </m:acc>
                              <m:r>
                                <a:rPr lang="nl-NL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𝐼𝐴</m:t>
                                  </m:r>
                                </m:e>
                              </m:acc>
                            </m:e>
                          </m:d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d>
                            <m:d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𝑀𝐼</m:t>
                                  </m:r>
                                </m:e>
                              </m:acc>
                              <m:r>
                                <a:rPr lang="nl-NL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𝐼𝐵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r>
                  <a:rPr lang="nl-NL" sz="44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nl-NL" sz="44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vi-VN" sz="4400" b="0" i="1" smtClean="0">
                        <a:effectLst/>
                        <a:latin typeface="Cambria Math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                         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𝑀𝐼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M', I' lần lượt là hình chiếu của M, I lên đường thẳng </a:t>
                </a:r>
                <a:r>
                  <a:rPr lang="nl-NL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BC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công thức hình chiếu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𝑀𝐼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do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cùng hướng suy ra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′.</m:t>
                      </m:r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𝐵𝐶</m:t>
                      </m:r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𝐵𝐶</m:t>
                      </m:r>
                    </m:oMath>
                  </m:oMathPara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I cố định nên I' cố </a:t>
                </a:r>
                <a:r>
                  <a:rPr lang="nl-NL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định, </a:t>
                </a: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M' cố định.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tập hợp điểm M là đường thẳng đi qua M' và vuông góc với BC.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22" y="4028386"/>
                <a:ext cx="17857984" cy="9699835"/>
              </a:xfrm>
              <a:prstGeom prst="rect">
                <a:avLst/>
              </a:prstGeom>
              <a:blipFill>
                <a:blip r:embed="rId4"/>
                <a:stretch>
                  <a:fillRect t="-126" b="-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ương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 ỨNG DỤNG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71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4"/>
          <p:cNvGrpSpPr/>
          <p:nvPr/>
        </p:nvGrpSpPr>
        <p:grpSpPr>
          <a:xfrm>
            <a:off x="1031554" y="1602210"/>
            <a:ext cx="22538504" cy="2014291"/>
            <a:chOff x="993731" y="2803933"/>
            <a:chExt cx="21716442" cy="4306928"/>
          </a:xfrm>
        </p:grpSpPr>
        <p:sp>
          <p:nvSpPr>
            <p:cNvPr id="3" name="Rounded Rectangle 2"/>
            <p:cNvSpPr/>
            <p:nvPr/>
          </p:nvSpPr>
          <p:spPr>
            <a:xfrm>
              <a:off x="993731" y="2803933"/>
              <a:ext cx="21716442" cy="4306928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65"/>
            <p:cNvGrpSpPr/>
            <p:nvPr/>
          </p:nvGrpSpPr>
          <p:grpSpPr>
            <a:xfrm>
              <a:off x="1076414" y="3106247"/>
              <a:ext cx="3262605" cy="1776826"/>
              <a:chOff x="166396" y="8712046"/>
              <a:chExt cx="3262605" cy="1776826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>
                <a:off x="384524" y="8755081"/>
                <a:ext cx="3044477" cy="1568841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932118" y="8712046"/>
                <a:ext cx="2025194" cy="1776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3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1162938" y="3618434"/>
            <a:ext cx="235577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marR="0" indent="-248285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 giải 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815674" y="1600277"/>
                <a:ext cx="15658040" cy="1763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vuông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cạnh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số thực k cho trước.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tập hợp điểm M sao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𝑀𝐶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𝑀𝐷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vi-VN" sz="4400" b="0" i="1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674" y="1600277"/>
                <a:ext cx="15658040" cy="1763431"/>
              </a:xfrm>
              <a:prstGeom prst="rect">
                <a:avLst/>
              </a:prstGeom>
              <a:blipFill rotWithShape="1">
                <a:blip r:embed="rId2"/>
                <a:stretch>
                  <a:fillRect l="-1596" t="-4498" b="-15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3594" y="4036185"/>
            <a:ext cx="4155322" cy="443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031554" y="4145161"/>
                <a:ext cx="17256446" cy="8578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I là tâm của hình vuông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𝑀𝐶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𝑀𝐼</m:t>
                            </m:r>
                          </m:e>
                        </m:acc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𝐼𝐴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𝑀𝐼</m:t>
                            </m:r>
                          </m:e>
                        </m:acc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𝐼𝐶</m:t>
                            </m:r>
                          </m:e>
                        </m:acc>
                      </m:e>
                    </m:d>
                  </m:oMath>
                </a14:m>
                <a:endParaRPr lang="en-US" sz="4400" i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𝑀𝐼</m:t>
                          </m:r>
                        </m:e>
                      </m:acc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𝐼𝐶</m:t>
                              </m:r>
                            </m:e>
                          </m:acc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𝐼𝐴</m:t>
                              </m:r>
                            </m:e>
                          </m:acc>
                        </m:e>
                      </m:d>
                      <m:r>
                        <a:rPr lang="en-US" sz="44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𝐼𝐴</m:t>
                          </m:r>
                        </m:e>
                      </m:acc>
                      <m:r>
                        <a:rPr lang="en-US" sz="44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𝐼𝐶</m:t>
                          </m:r>
                        </m:e>
                      </m:acc>
                    </m:oMath>
                  </m:oMathPara>
                </a14:m>
                <a:r>
                  <a:rPr lang="en-US" sz="4400" b="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4400" b="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vi-VN" sz="4400" b="0" i="1" dirty="0" smtClean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𝐼𝐴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𝐼𝐶</m:t>
                        </m:r>
                      </m:e>
                    </m:acc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 tự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𝑀𝐷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𝐼𝐵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𝐼𝐷</m:t>
                        </m:r>
                      </m:e>
                    </m:acc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𝑀𝐶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𝑀𝐷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𝐼𝐵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𝐼𝐷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𝐼𝐴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𝐼𝐶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r>
                  <a:rPr lang="en-US" sz="44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44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vi-VN" sz="4400" i="1" dirty="0" smtClean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554" y="4145161"/>
                <a:ext cx="17256446" cy="8578887"/>
              </a:xfrm>
              <a:prstGeom prst="rect">
                <a:avLst/>
              </a:prstGeom>
              <a:blipFill>
                <a:blip r:embed="rId4"/>
                <a:stretch>
                  <a:fillRect t="-995" b="-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ương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 ỨNG DỤNG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9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79225" y="4696445"/>
                <a:ext cx="16392350" cy="46969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0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TH1:</a:t>
                </a:r>
                <a:r>
                  <a:rPr lang="vi-VN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&lt;−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rỗng</a:t>
                </a:r>
                <a:r>
                  <a:rPr lang="vi-VN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0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TH2:</a:t>
                </a:r>
                <a:r>
                  <a:rPr lang="vi-VN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𝑀𝐼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=0⇔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vi-VN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40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TH3:</a:t>
                </a:r>
                <a:r>
                  <a:rPr lang="vi-VN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&gt;−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𝑀𝐼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vi-VN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40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vi-V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225" y="4696445"/>
                <a:ext cx="16392350" cy="4696927"/>
              </a:xfrm>
              <a:prstGeom prst="rect">
                <a:avLst/>
              </a:prstGeom>
              <a:blipFill>
                <a:blip r:embed="rId2"/>
                <a:stretch>
                  <a:fillRect t="-1556" r="-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751433" y="2480604"/>
                <a:ext cx="3592715" cy="1156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433" y="2480604"/>
                <a:ext cx="3592715" cy="1156983"/>
              </a:xfrm>
              <a:prstGeom prst="rect">
                <a:avLst/>
              </a:prstGeom>
              <a:blipFill>
                <a:blip r:embed="rId3"/>
                <a:stretch>
                  <a:fillRect r="-508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103361" y="2768636"/>
            <a:ext cx="761972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+mj-lt"/>
              </a:rPr>
              <a:t>Vậy </a:t>
            </a: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9626" y="3742775"/>
            <a:ext cx="904345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latin typeface="+mj-lt"/>
              </a:rPr>
              <a:t>Biện luận: </a:t>
            </a:r>
            <a:endParaRPr lang="en-US" b="1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ương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 ỨNG DỤNG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45" y="1962251"/>
            <a:ext cx="4155322" cy="443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14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16330" y="1419285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TỰ LUYỆN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1015663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ương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 ỨNG DỤNG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111674" y="2538314"/>
                <a:ext cx="21386376" cy="10094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những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𝑂𝐴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những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tròn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tâm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bán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kính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tròn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3.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những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thỏa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 vuông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cạnh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Biết rằng tập hợp các điểm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thỏa mãn đẳng thức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một đường tròn có bán kính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Tính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theo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tam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𝐽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thỏa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mãn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𝐴𝐾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𝐾𝐽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thỏa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mãn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𝐾𝐴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𝐾𝐵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𝐾𝐶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đổi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nhưng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luôn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thỏa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mãn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𝑀𝐾</m:t>
                            </m:r>
                          </m:e>
                        </m:acc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𝐴𝐾</m:t>
                            </m:r>
                          </m:e>
                        </m:acc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𝑀𝐴</m:t>
                            </m:r>
                          </m:e>
                        </m:acc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𝑀𝐵</m:t>
                            </m:r>
                          </m:e>
                        </m:acc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𝑀𝐶</m:t>
                            </m:r>
                          </m:e>
                        </m:acc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674" y="2538314"/>
                <a:ext cx="21386376" cy="10094495"/>
              </a:xfrm>
              <a:prstGeom prst="rect">
                <a:avLst/>
              </a:prstGeom>
              <a:blipFill>
                <a:blip r:embed="rId2"/>
                <a:stretch>
                  <a:fillRect l="-1140" r="-1140" b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66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07618" y="2682330"/>
                <a:ext cx="21386376" cy="8455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629920" marR="0" indent="27051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27051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 marR="0" indent="27051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trước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vectơ 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trước.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629920" indent="-228600">
                  <a:lnSpc>
                    <a:spcPct val="115000"/>
                  </a:lnSpc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𝑀𝐴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𝑀𝐵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𝑀𝐵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𝑀𝐶</m:t>
                            </m:r>
                          </m:e>
                        </m:acc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indent="-228600">
                  <a:lnSpc>
                    <a:spcPct val="115000"/>
                  </a:lnSpc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𝑀𝐴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𝑀𝐵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𝑀𝐵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𝑀𝐶</m:t>
                            </m:r>
                          </m:e>
                        </m:acc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vi-VN" sz="4400" b="0" i="1" smtClean="0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indent="-228600">
                  <a:lnSpc>
                    <a:spcPct val="115000"/>
                  </a:lnSpc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𝑀𝐶</m:t>
                        </m:r>
                      </m:e>
                    </m:acc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618" y="2682330"/>
                <a:ext cx="21386376" cy="8455392"/>
              </a:xfrm>
              <a:prstGeom prst="rect">
                <a:avLst/>
              </a:prstGeom>
              <a:blipFill>
                <a:blip r:embed="rId3"/>
                <a:stretch>
                  <a:fillRect l="-1169" t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016330" y="1419285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TỰ LUYỆN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1015663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ương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 ỨNG DỤNG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168796"/>
              </p:ext>
            </p:extLst>
          </p:nvPr>
        </p:nvGraphicFramePr>
        <p:xfrm>
          <a:off x="3302000" y="2362200"/>
          <a:ext cx="9144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4" imgW="914400" imgH="207360" progId="Equation.DSMT4">
                  <p:embed/>
                </p:oleObj>
              </mc:Choice>
              <mc:Fallback>
                <p:oleObj name="Equation" r:id="rId4" imgW="914400" imgH="207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2000" y="2362200"/>
                        <a:ext cx="914400" cy="20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849699"/>
              </p:ext>
            </p:extLst>
          </p:nvPr>
        </p:nvGraphicFramePr>
        <p:xfrm>
          <a:off x="13612989" y="5452896"/>
          <a:ext cx="1357637" cy="788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6" imgW="393480" imgH="228600" progId="Equation.DSMT4">
                  <p:embed/>
                </p:oleObj>
              </mc:Choice>
              <mc:Fallback>
                <p:oleObj name="Equation" r:id="rId6" imgW="393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612989" y="5452896"/>
                        <a:ext cx="1357637" cy="788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214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144"/>
          <p:cNvGrpSpPr/>
          <p:nvPr/>
        </p:nvGrpSpPr>
        <p:grpSpPr>
          <a:xfrm>
            <a:off x="1031554" y="1674218"/>
            <a:ext cx="21502742" cy="4997044"/>
            <a:chOff x="993731" y="2803933"/>
            <a:chExt cx="21716442" cy="4306928"/>
          </a:xfrm>
        </p:grpSpPr>
        <p:sp>
          <p:nvSpPr>
            <p:cNvPr id="40" name="Rounded Rectangle 39"/>
            <p:cNvSpPr/>
            <p:nvPr/>
          </p:nvSpPr>
          <p:spPr>
            <a:xfrm>
              <a:off x="993731" y="2803933"/>
              <a:ext cx="21716442" cy="4306928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1" name="Group 65"/>
            <p:cNvGrpSpPr/>
            <p:nvPr/>
          </p:nvGrpSpPr>
          <p:grpSpPr>
            <a:xfrm>
              <a:off x="1076414" y="3106247"/>
              <a:ext cx="3262605" cy="881296"/>
              <a:chOff x="166396" y="8712046"/>
              <a:chExt cx="3262605" cy="881296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384524" y="8755081"/>
                <a:ext cx="3044477" cy="838261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3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5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932118" y="8712046"/>
                <a:ext cx="2122746" cy="71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1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8" name="Action Button: Forward or Next 57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762D306-8FB2-494A-BE49-2915F6EE0A2F}"/>
              </a:ext>
            </a:extLst>
          </p:cNvPr>
          <p:cNvSpPr txBox="1"/>
          <p:nvPr/>
        </p:nvSpPr>
        <p:spPr>
          <a:xfrm>
            <a:off x="3335811" y="542055"/>
            <a:ext cx="1800200" cy="1015663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AA11176-2187-4290-9B1E-B44CC76787FF}"/>
              </a:ext>
            </a:extLst>
          </p:cNvPr>
          <p:cNvSpPr txBox="1"/>
          <p:nvPr/>
        </p:nvSpPr>
        <p:spPr>
          <a:xfrm>
            <a:off x="3335811" y="542055"/>
            <a:ext cx="1800200" cy="1015663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5B99A73-FC70-4D5C-832C-F783E3FF59DD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Ch</a:t>
            </a:r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 2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9A38262-CCB8-42F3-A8ED-E7F6D8224FBA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VÀ ỨNG DỤNG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17665402" y="1386186"/>
            <a:ext cx="4916862" cy="5762741"/>
            <a:chOff x="8029" y="13335"/>
            <a:chExt cx="2283" cy="2559"/>
          </a:xfrm>
        </p:grpSpPr>
        <p:pic>
          <p:nvPicPr>
            <p:cNvPr id="338958" name="Picture 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9" y="13335"/>
              <a:ext cx="2283" cy="2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8683" y="15513"/>
              <a:ext cx="1090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2.3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75970" y="1746226"/>
                <a:ext cx="12192000" cy="483023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vuông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cạnh a. M là trung điểm của AB, G là trọng tâm tam giác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𝐴𝐷𝑀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giá trị các biểu thức sau: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24585" marR="0" indent="-74295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AutoNum type="alphaLcParenR"/>
                </a:pP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nl-NL" sz="48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24585" marR="0" indent="-74295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AutoNum type="alphaLcParenR"/>
                </a:pPr>
                <a14:m>
                  <m:oMath xmlns:m="http://schemas.openxmlformats.org/officeDocument/2006/math"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𝐶𝐺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𝐶𝐴</m:t>
                            </m:r>
                          </m:e>
                        </m:acc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𝐷𝑀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970" y="1746226"/>
                <a:ext cx="12192000" cy="4830233"/>
              </a:xfrm>
              <a:prstGeom prst="rect">
                <a:avLst/>
              </a:prstGeom>
              <a:blipFill rotWithShape="1">
                <a:blip r:embed="rId3"/>
                <a:stretch>
                  <a:fillRect l="-2250" t="-1892" r="-1200" b="-3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011919" y="6540282"/>
                <a:ext cx="22120733" cy="7437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800" b="1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 giải </a:t>
                </a:r>
                <a:endParaRPr lang="nl-NL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Theo quy tắc hình bình hành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vi-VN" sz="4800" b="0" i="1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d>
                      <m:dPr>
                        <m:ctrlP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nl-NL" sz="48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nl-NL" sz="48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ì 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nl-NL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𝐵𝐷</m:t>
                            </m:r>
                          </m:e>
                        </m:acc>
                        <m:r>
                          <a:rPr lang="nl-NL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=0</m:t>
                        </m:r>
                        <m:r>
                          <m:rPr>
                            <m:nor/>
                          </m:rPr>
                          <a:rPr lang="nl-NL" sz="48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8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do</m:t>
                        </m:r>
                        <m:r>
                          <m:rPr>
                            <m:nor/>
                          </m:rPr>
                          <a:rPr lang="nl-NL" sz="48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nl-NL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⊥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𝐵𝐷</m:t>
                            </m:r>
                          </m:e>
                        </m:acc>
                        <m:r>
                          <a:rPr lang="vi-VN" sz="4800" b="0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vi-VN" sz="4800" b="0" i="1" dirty="0" smtClean="0">
                  <a:latin typeface="Cambria Math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8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vi-VN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𝐶𝐴</m:t>
                            </m:r>
                          </m:e>
                        </m:acc>
                      </m:e>
                    </m:d>
                    <m:r>
                      <a:rPr lang="nl-NL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𝐶𝐵</m:t>
                            </m:r>
                          </m:e>
                        </m:acc>
                      </m:e>
                    </m:d>
                    <m:r>
                      <m:rPr>
                        <m:sty m:val="p"/>
                      </m:rPr>
                      <a:rPr lang="nl-NL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acc>
                      <m:accPr>
                        <m:chr m:val="̂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vi-VN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 </a:t>
                </a:r>
                <a:r>
                  <a:rPr lang="nl-NL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theo định lý Pitago ta có</a:t>
                </a:r>
                <a:r>
                  <a:rPr lang="nl-NL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4800" b="0" i="1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vi-VN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.</a:t>
                </a:r>
                <a:endParaRPr lang="en-US" sz="48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nl-NL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nl-NL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nl-NL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nl-NL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m:rPr>
                        <m:sty m:val="p"/>
                      </m:rPr>
                      <a:rPr lang="nl-NL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nl-NL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nl-NL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nl-NL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919" y="6540282"/>
                <a:ext cx="22120733" cy="7437357"/>
              </a:xfrm>
              <a:prstGeom prst="rect">
                <a:avLst/>
              </a:prstGeom>
              <a:blipFill>
                <a:blip r:embed="rId4"/>
                <a:stretch>
                  <a:fillRect l="-1268" t="-1230" b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15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59546" y="2250282"/>
                <a:ext cx="22538504" cy="107817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Vì G là trọng tâm tam giác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𝐴𝐷𝑀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:r>
                  <a:rPr lang="nl-NL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𝐶𝐺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𝐶𝑀</m:t>
                        </m:r>
                      </m:e>
                    </m:acc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 khác theo quy tắc hình bình hành và hệ thức trung điểm ta </a:t>
                </a:r>
                <a:r>
                  <a:rPr lang="nl-NL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𝐶𝑀</m:t>
                          </m:r>
                        </m:e>
                      </m:acc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𝐶𝐵</m:t>
                              </m:r>
                            </m:e>
                          </m:acc>
                          <m:r>
                            <a:rPr lang="nl-NL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𝐶𝐴</m:t>
                              </m:r>
                            </m:e>
                          </m:acc>
                        </m:e>
                      </m:d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𝐶𝐵</m:t>
                              </m:r>
                            </m:e>
                          </m:acc>
                          <m:r>
                            <a:rPr lang="nl-NL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  <m:r>
                                <a:rPr lang="nl-NL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𝐴𝐷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nl-NL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𝐴𝐷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𝐶𝐺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𝐷𝑀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𝐶𝐺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𝐶𝐴</m:t>
                            </m:r>
                          </m:e>
                        </m:acc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𝐷𝑀</m:t>
                            </m:r>
                          </m:e>
                        </m:acc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</m:oMath>
                </a14:m>
                <a:endParaRPr lang="en-US" sz="48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48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46" y="2250282"/>
                <a:ext cx="22538504" cy="10781734"/>
              </a:xfrm>
              <a:prstGeom prst="rect">
                <a:avLst/>
              </a:prstGeom>
              <a:blipFill>
                <a:blip r:embed="rId2"/>
                <a:stretch>
                  <a:fillRect t="-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308" y="1240068"/>
            <a:ext cx="4724280" cy="48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216130" y="11011111"/>
                <a:ext cx="7354321" cy="17574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nl-NL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l-NL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nl-NL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nl-NL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nl-NL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sz="4400" b="0" i="1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.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130" y="11011111"/>
                <a:ext cx="7354321" cy="17574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ương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 ỨNG DỤNG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85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4"/>
          <p:cNvGrpSpPr/>
          <p:nvPr/>
        </p:nvGrpSpPr>
        <p:grpSpPr>
          <a:xfrm>
            <a:off x="1031554" y="1674218"/>
            <a:ext cx="22538504" cy="3971541"/>
            <a:chOff x="993731" y="2803933"/>
            <a:chExt cx="21716442" cy="4306928"/>
          </a:xfrm>
        </p:grpSpPr>
        <p:sp>
          <p:nvSpPr>
            <p:cNvPr id="3" name="Rounded Rectangle 2"/>
            <p:cNvSpPr/>
            <p:nvPr/>
          </p:nvSpPr>
          <p:spPr>
            <a:xfrm>
              <a:off x="993731" y="2803933"/>
              <a:ext cx="21716442" cy="4306928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65"/>
            <p:cNvGrpSpPr/>
            <p:nvPr/>
          </p:nvGrpSpPr>
          <p:grpSpPr>
            <a:xfrm>
              <a:off x="1076414" y="3106247"/>
              <a:ext cx="3262605" cy="901173"/>
              <a:chOff x="166396" y="8712046"/>
              <a:chExt cx="3262605" cy="901173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>
                <a:off x="384524" y="8755081"/>
                <a:ext cx="3044477" cy="838261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932118" y="8712046"/>
                <a:ext cx="2025194" cy="901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2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75970" y="2034258"/>
                <a:ext cx="16921880" cy="3714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𝐶𝐴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M là trung </a:t>
                </a:r>
                <a:endParaRPr lang="pt-BR" sz="4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 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 BC, D là chân đường phân giác trong </a:t>
                </a:r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 A.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rồi suy ra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𝐴𝑀</m:t>
                            </m:r>
                          </m:e>
                        </m:acc>
                      </m:e>
                      <m: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  <m: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970" y="2034258"/>
                <a:ext cx="16921880" cy="3714094"/>
              </a:xfrm>
              <a:prstGeom prst="rect">
                <a:avLst/>
              </a:prstGeom>
              <a:blipFill rotWithShape="1">
                <a:blip r:embed="rId2"/>
                <a:stretch>
                  <a:fillRect l="-1441" t="-2135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"/>
          <p:cNvGrpSpPr>
            <a:grpSpLocks/>
          </p:cNvGrpSpPr>
          <p:nvPr/>
        </p:nvGrpSpPr>
        <p:grpSpPr bwMode="auto">
          <a:xfrm>
            <a:off x="17737410" y="1674218"/>
            <a:ext cx="6048672" cy="4224729"/>
            <a:chOff x="7593" y="8182"/>
            <a:chExt cx="3052" cy="2402"/>
          </a:xfrm>
        </p:grpSpPr>
        <p:pic>
          <p:nvPicPr>
            <p:cNvPr id="33997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3" y="8182"/>
              <a:ext cx="3052" cy="2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8465" y="10203"/>
              <a:ext cx="1090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 2.3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37946" y="6173129"/>
                <a:ext cx="22432111" cy="5708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b="1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 giải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63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 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𝐴𝐵</m:t>
                                </m:r>
                              </m:e>
                            </m:acc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𝐴𝐶</m:t>
                                </m:r>
                              </m:e>
                            </m:acc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𝐴𝐵</m:t>
                                    </m:r>
                                  </m:e>
                                </m:acc>
                                <m:r>
                                  <a:rPr lang="it-IT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𝐴𝐶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vi-VN" sz="4400" i="1" dirty="0" smtClean="0">
                  <a:effectLst/>
                  <a:latin typeface="Cambria Math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63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0" i="1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 </m:t>
                    </m:r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it-IT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it-IT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m:rPr>
                        <m:sty m:val="p"/>
                      </m:rPr>
                      <a:rPr lang="it-IT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𝑐𝑏</m:t>
                    </m:r>
                    <m:r>
                      <m:rPr>
                        <m:sty m:val="p"/>
                      </m:rPr>
                      <a:rPr lang="it-IT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𝑐𝑏</m:t>
                    </m:r>
                    <m:func>
                      <m:func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it-IT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func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𝑏𝑐</m:t>
                        </m:r>
                      </m:den>
                    </m:f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946" y="6173129"/>
                <a:ext cx="22432111" cy="5708550"/>
              </a:xfrm>
              <a:prstGeom prst="rect">
                <a:avLst/>
              </a:prstGeom>
              <a:blipFill rotWithShape="1">
                <a:blip r:embed="rId4"/>
                <a:stretch>
                  <a:fillRect t="-1389" b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ương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 ỨNG DỤNG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9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3522" y="2226295"/>
                <a:ext cx="22610512" cy="7517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* Vì M là trung điểm của BC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𝐴𝑀</m:t>
                            </m:r>
                          </m:e>
                        </m:acc>
                      </m:e>
                      <m: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𝐴𝐶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𝐴𝐵</m:t>
                                </m:r>
                              </m:e>
                            </m:acc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𝐴𝐶</m:t>
                                </m:r>
                              </m:e>
                            </m:acc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câu a)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𝐴𝑀</m:t>
                            </m:r>
                          </m:e>
                        </m:acc>
                      </m:e>
                      <m: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+2.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it-IT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it-IT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it-IT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it-IT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it-IT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it-IT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Theo tính chất đường phân giác thì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num>
                      <m:den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den>
                    </m:f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it-IT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(*)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22" y="2226295"/>
                <a:ext cx="22610512" cy="7517186"/>
              </a:xfrm>
              <a:prstGeom prst="rect">
                <a:avLst/>
              </a:prstGeom>
              <a:blipFill>
                <a:blip r:embed="rId2"/>
                <a:stretch>
                  <a:fillRect b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7410" y="1674219"/>
            <a:ext cx="6048672" cy="368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ương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 ỨNG DỤNG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4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7618" y="2664132"/>
                <a:ext cx="18650072" cy="810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248285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it-IT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it-IT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pt-BR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it-IT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it-IT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pt-BR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thay vào (*) ta </a:t>
                </a:r>
                <a:r>
                  <a:rPr lang="pt-BR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618" y="2664132"/>
                <a:ext cx="18650072" cy="810286"/>
              </a:xfrm>
              <a:prstGeom prst="rect">
                <a:avLst/>
              </a:prstGeom>
              <a:blipFill>
                <a:blip r:embed="rId2"/>
                <a:stretch>
                  <a:fillRect t="-752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737410" y="2346033"/>
            <a:ext cx="6048672" cy="4224729"/>
            <a:chOff x="7593" y="8182"/>
            <a:chExt cx="3052" cy="240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3" y="8182"/>
              <a:ext cx="3052" cy="2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8465" y="10203"/>
              <a:ext cx="1090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 2.3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75570" y="3536380"/>
                <a:ext cx="12192000" cy="125200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it-IT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it-IT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</m:acc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𝐴𝐷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570" y="3536380"/>
                <a:ext cx="12192000" cy="12520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67658" y="5136000"/>
                <a:ext cx="9073008" cy="786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0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it-IT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it-IT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  <m:r>
                        <a:rPr lang="it-IT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it-IT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it-IT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</m:oMath>
                  </m:oMathPara>
                </a14:m>
                <a:r>
                  <a:rPr lang="it-IT" sz="4000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it-IT" sz="4000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658" y="5136000"/>
                <a:ext cx="9073008" cy="7866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191794" y="5922690"/>
                <a:ext cx="12192000" cy="104406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it-IT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it-IT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𝐴𝐷</m:t>
                              </m:r>
                            </m:e>
                          </m:acc>
                        </m:e>
                        <m:sup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it-IT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𝑏𝑐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it-IT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𝐴𝐶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r>
                  <a:rPr lang="it-IT" sz="4400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it-IT" sz="4400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794" y="5922690"/>
                <a:ext cx="12192000" cy="10440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335810" y="8274736"/>
                <a:ext cx="12192000" cy="104208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  <m:sup>
                        <m:r>
                          <a:rPr lang="it-IT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it-IT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𝑏𝑐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  <m:r>
                                  <a:rPr lang="it-IT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it-IT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it-IT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it-IT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it-IT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it-IT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it-IT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it-IT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it-IT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it-IT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it-IT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vi-VN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810" y="8274736"/>
                <a:ext cx="12192000" cy="1042080"/>
              </a:xfrm>
              <a:prstGeom prst="rect">
                <a:avLst/>
              </a:prstGeom>
              <a:blipFill rotWithShape="1">
                <a:blip r:embed="rId7"/>
                <a:stretch>
                  <a:fillRect t="-2924" b="-8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471714" y="6894658"/>
                <a:ext cx="14952190" cy="1360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it-IT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it-IT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𝐴𝐷</m:t>
                              </m:r>
                            </m:e>
                          </m:acc>
                        </m:e>
                        <m:sup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4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it-IT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𝑏𝑐</m:t>
                      </m:r>
                      <m:r>
                        <a:rPr lang="it-IT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it-IT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it-IT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it-IT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it-IT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it-IT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r>
                  <a:rPr lang="it-IT" sz="4400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it-IT" sz="4400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714" y="6894658"/>
                <a:ext cx="14952190" cy="13600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174332" y="9821827"/>
                <a:ext cx="6726329" cy="1137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  <m:sup>
                        <m:r>
                          <a:rPr lang="pt-BR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pt-BR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𝑏𝑐</m:t>
                        </m:r>
                      </m:num>
                      <m:den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  <m:r>
                                  <a:rPr lang="pt-BR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pt-BR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pt-B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pt-BR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vi-VN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332" y="9821827"/>
                <a:ext cx="6726329" cy="1137106"/>
              </a:xfrm>
              <a:prstGeom prst="rect">
                <a:avLst/>
              </a:prstGeom>
              <a:blipFill rotWithShape="1">
                <a:blip r:embed="rId9"/>
                <a:stretch>
                  <a:fillRect l="-3717" r="-2629" b="-5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ương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 ỨNG DỤNG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02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63602" y="5778674"/>
                <a:ext cx="18002000" cy="8047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800" b="1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 giải 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pt-BR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pt-B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* Theo định nghĩa tích vô hướng ta có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nl-NL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𝐵𝐴</m:t>
                            </m:r>
                          </m:e>
                        </m:acc>
                      </m:e>
                    </m:d>
                    <m:r>
                      <a:rPr lang="nl-NL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m:rPr>
                        <m:sty m:val="p"/>
                      </m:rPr>
                      <a:rPr lang="nl-NL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𝐵𝐴</m:t>
                            </m:r>
                          </m:e>
                        </m:acc>
                        <m:r>
                          <a:rPr lang="nl-NL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𝐵𝐴</m:t>
                            </m:r>
                          </m:e>
                        </m:acc>
                        <m:r>
                          <a:rPr lang="nl-NL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𝐵𝐴</m:t>
                            </m:r>
                          </m:e>
                        </m:acc>
                        <m:r>
                          <a:rPr lang="nl-NL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acc>
                      <m:accPr>
                        <m:chr m:val="̂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nl-NL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48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ên</a:t>
                </a:r>
                <a:r>
                  <a:rPr lang="en-US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b="0" i="1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Ta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nl-NL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𝐶𝐵</m:t>
                            </m:r>
                          </m:e>
                        </m:acc>
                      </m:e>
                    </m:d>
                    <m:r>
                      <a:rPr lang="nl-NL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𝐶𝐴</m:t>
                            </m:r>
                          </m:e>
                        </m:acc>
                      </m:e>
                    </m:d>
                    <m:r>
                      <m:rPr>
                        <m:sty m:val="p"/>
                      </m:rPr>
                      <a:rPr lang="nl-NL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acc>
                      <m:accPr>
                        <m:chr m:val="̂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vi-VN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lý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Pitago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𝐶𝐴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nl-NL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.2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=−3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602" y="5778674"/>
                <a:ext cx="18002000" cy="8047652"/>
              </a:xfrm>
              <a:prstGeom prst="rect">
                <a:avLst/>
              </a:prstGeom>
              <a:blipFill rotWithShape="1">
                <a:blip r:embed="rId2"/>
                <a:stretch>
                  <a:fillRect t="-1136" b="-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144"/>
          <p:cNvGrpSpPr/>
          <p:nvPr/>
        </p:nvGrpSpPr>
        <p:grpSpPr>
          <a:xfrm>
            <a:off x="1031554" y="1674218"/>
            <a:ext cx="22538504" cy="4255495"/>
            <a:chOff x="993731" y="2803933"/>
            <a:chExt cx="21716442" cy="4306928"/>
          </a:xfrm>
        </p:grpSpPr>
        <p:sp>
          <p:nvSpPr>
            <p:cNvPr id="4" name="Rounded Rectangle 3"/>
            <p:cNvSpPr/>
            <p:nvPr/>
          </p:nvSpPr>
          <p:spPr>
            <a:xfrm>
              <a:off x="993731" y="2803933"/>
              <a:ext cx="21716442" cy="4306928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65"/>
            <p:cNvGrpSpPr/>
            <p:nvPr/>
          </p:nvGrpSpPr>
          <p:grpSpPr>
            <a:xfrm>
              <a:off x="1076414" y="3106247"/>
              <a:ext cx="3262605" cy="881296"/>
              <a:chOff x="166396" y="8712046"/>
              <a:chExt cx="3262605" cy="881296"/>
            </a:xfrm>
          </p:grpSpPr>
          <p:sp>
            <p:nvSpPr>
              <p:cNvPr id="6" name="Freeform 20"/>
              <p:cNvSpPr>
                <a:spLocks/>
              </p:cNvSpPr>
              <p:nvPr/>
            </p:nvSpPr>
            <p:spPr bwMode="auto">
              <a:xfrm>
                <a:off x="384524" y="8755081"/>
                <a:ext cx="3044477" cy="838261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9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932118" y="8712046"/>
                <a:ext cx="2025194" cy="8410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3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136010" y="1805892"/>
                <a:ext cx="18002000" cy="4123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Tính các tích vô </a:t>
                </a:r>
                <a:r>
                  <a:rPr lang="pt-BR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vi-VN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pt-B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vi-VN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Tính giá trị của biểu </a:t>
                </a:r>
                <a:r>
                  <a:rPr lang="pt-BR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vi-VN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Tính giá trị của biểu </a:t>
                </a:r>
                <a:r>
                  <a:rPr lang="pt-BR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lang="pt-B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</m:oMath>
                </a14:m>
                <a:r>
                  <a:rPr lang="vi-VN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010" y="1805892"/>
                <a:ext cx="18002000" cy="4123821"/>
              </a:xfrm>
              <a:prstGeom prst="rect">
                <a:avLst/>
              </a:prstGeom>
              <a:blipFill rotWithShape="1">
                <a:blip r:embed="rId3"/>
                <a:stretch>
                  <a:fillRect l="-1558" t="-2216" b="-4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01506" y="6282730"/>
            <a:ext cx="568863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ương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 ỨNG DỤNG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24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5490" y="4698554"/>
                <a:ext cx="19946216" cy="631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1: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ta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=−3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=−4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2: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NL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NL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𝐵𝐶</m:t>
                                </m:r>
                              </m:e>
                            </m:acc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NL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𝐶𝐴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𝐶𝐴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𝐶𝐴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=−4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90" y="4698554"/>
                <a:ext cx="19946216" cy="6312497"/>
              </a:xfrm>
              <a:prstGeom prst="rect">
                <a:avLst/>
              </a:prstGeom>
              <a:blipFill rotWithShape="1">
                <a:blip r:embed="rId2"/>
                <a:stretch>
                  <a:fillRect t="-97" b="-1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85282" y="1530202"/>
            <a:ext cx="7068716" cy="69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ương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 ỨNG DỤNG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88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11628</TotalTime>
  <Words>1355</Words>
  <Application>Microsoft Office PowerPoint</Application>
  <PresentationFormat>Custom</PresentationFormat>
  <Paragraphs>332</Paragraphs>
  <Slides>26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AvantGarde</vt:lpstr>
      <vt:lpstr>AvantGarde-Demi</vt:lpstr>
      <vt:lpstr>Calibri</vt:lpstr>
      <vt:lpstr>Cambria Math</vt:lpstr>
      <vt:lpstr>Tahoma</vt:lpstr>
      <vt:lpstr>Times New Roman</vt:lpstr>
      <vt:lpstr>Office Theme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Windows User</cp:lastModifiedBy>
  <cp:revision>1071</cp:revision>
  <dcterms:created xsi:type="dcterms:W3CDTF">2013-08-07T06:38:09Z</dcterms:created>
  <dcterms:modified xsi:type="dcterms:W3CDTF">2020-03-07T13:15:48Z</dcterms:modified>
</cp:coreProperties>
</file>