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7556500" cy="10693400"/>
  <p:notesSz cx="6858000" cy="9144000"/>
  <p:embeddedFontLst>
    <p:embeddedFont>
      <p:font typeface="Arturo Heavy" panose="020B0604020202020204" charset="0"/>
      <p:regular r:id="rId8"/>
    </p:embeddedFont>
    <p:embeddedFont>
      <p:font typeface="Cabin SemiBold" panose="020B0604020202020204" charset="0"/>
      <p:regular r:id="rId9"/>
    </p:embeddedFont>
    <p:embeddedFont>
      <p:font typeface="Calibri" panose="020F0502020204030204" pitchFamily="34" charset="0"/>
      <p:regular r:id="rId10"/>
      <p:bold r:id="rId11"/>
      <p:italic r:id="rId12"/>
      <p:boldItalic r:id="rId13"/>
    </p:embeddedFont>
    <p:embeddedFont>
      <p:font typeface="Now" panose="020B0604020202020204" charset="0"/>
      <p:regular r:id="rId14"/>
    </p:embeddedFont>
    <p:embeddedFont>
      <p:font typeface="Open Sans Extra Bold" panose="020B0604020202020204" charset="0"/>
      <p:regular r:id="rId15"/>
    </p:embeddedFont>
    <p:embeddedFont>
      <p:font typeface="Podkova ExtraBold" panose="020B0604020202020204" charset="0"/>
      <p:regular r:id="rId16"/>
    </p:embeddedFont>
    <p:embeddedFont>
      <p:font typeface="Sigher"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2797" y="2878271"/>
            <a:ext cx="5886696" cy="4935457"/>
            <a:chOff x="0" y="0"/>
            <a:chExt cx="2228973" cy="1868791"/>
          </a:xfrm>
        </p:grpSpPr>
        <p:sp>
          <p:nvSpPr>
            <p:cNvPr id="3" name="Freeform 3"/>
            <p:cNvSpPr/>
            <p:nvPr/>
          </p:nvSpPr>
          <p:spPr>
            <a:xfrm>
              <a:off x="0" y="0"/>
              <a:ext cx="2228973" cy="1868791"/>
            </a:xfrm>
            <a:custGeom>
              <a:avLst/>
              <a:gdLst/>
              <a:ahLst/>
              <a:cxnLst/>
              <a:rect l="l" t="t" r="r" b="b"/>
              <a:pathLst>
                <a:path w="2228973" h="1868791">
                  <a:moveTo>
                    <a:pt x="18412" y="0"/>
                  </a:moveTo>
                  <a:lnTo>
                    <a:pt x="2210561" y="0"/>
                  </a:lnTo>
                  <a:cubicBezTo>
                    <a:pt x="2215444" y="0"/>
                    <a:pt x="2220128" y="1940"/>
                    <a:pt x="2223581" y="5393"/>
                  </a:cubicBezTo>
                  <a:cubicBezTo>
                    <a:pt x="2227034" y="8846"/>
                    <a:pt x="2228973" y="13529"/>
                    <a:pt x="2228973" y="18412"/>
                  </a:cubicBezTo>
                  <a:lnTo>
                    <a:pt x="2228973" y="1850378"/>
                  </a:lnTo>
                  <a:cubicBezTo>
                    <a:pt x="2228973" y="1855262"/>
                    <a:pt x="2227034" y="1859945"/>
                    <a:pt x="2223581" y="1863398"/>
                  </a:cubicBezTo>
                  <a:cubicBezTo>
                    <a:pt x="2220128" y="1866851"/>
                    <a:pt x="2215444" y="1868791"/>
                    <a:pt x="2210561" y="1868791"/>
                  </a:cubicBezTo>
                  <a:lnTo>
                    <a:pt x="18412" y="1868791"/>
                  </a:lnTo>
                  <a:cubicBezTo>
                    <a:pt x="8243" y="1868791"/>
                    <a:pt x="0" y="1860547"/>
                    <a:pt x="0" y="1850378"/>
                  </a:cubicBezTo>
                  <a:lnTo>
                    <a:pt x="0" y="18412"/>
                  </a:lnTo>
                  <a:cubicBezTo>
                    <a:pt x="0" y="8243"/>
                    <a:pt x="8243" y="0"/>
                    <a:pt x="18412" y="0"/>
                  </a:cubicBezTo>
                  <a:close/>
                </a:path>
              </a:pathLst>
            </a:custGeom>
            <a:solidFill>
              <a:srgbClr val="000000">
                <a:alpha val="0"/>
              </a:srgbClr>
            </a:solidFill>
            <a:ln w="19050">
              <a:solidFill>
                <a:srgbClr val="FFBD59"/>
              </a:solidFill>
            </a:ln>
          </p:spPr>
        </p:sp>
        <p:sp>
          <p:nvSpPr>
            <p:cNvPr id="4" name="TextBox 4"/>
            <p:cNvSpPr txBox="1"/>
            <p:nvPr/>
          </p:nvSpPr>
          <p:spPr>
            <a:xfrm>
              <a:off x="0" y="-38100"/>
              <a:ext cx="812800" cy="850900"/>
            </a:xfrm>
            <a:prstGeom prst="rect">
              <a:avLst/>
            </a:prstGeom>
          </p:spPr>
          <p:txBody>
            <a:bodyPr lIns="49272" tIns="49272" rIns="49272" bIns="49272" rtlCol="0" anchor="ctr"/>
            <a:lstStyle/>
            <a:p>
              <a:pPr algn="ctr">
                <a:lnSpc>
                  <a:spcPts val="1959"/>
                </a:lnSpc>
                <a:spcBef>
                  <a:spcPct val="0"/>
                </a:spcBef>
              </a:pPr>
              <a:endParaRPr/>
            </a:p>
          </p:txBody>
        </p:sp>
      </p:grpSp>
      <p:sp>
        <p:nvSpPr>
          <p:cNvPr id="5" name="Freeform 5"/>
          <p:cNvSpPr/>
          <p:nvPr/>
        </p:nvSpPr>
        <p:spPr>
          <a:xfrm>
            <a:off x="1638126" y="3181899"/>
            <a:ext cx="1785787" cy="1417616"/>
          </a:xfrm>
          <a:custGeom>
            <a:avLst/>
            <a:gdLst/>
            <a:ahLst/>
            <a:cxnLst/>
            <a:rect l="l" t="t" r="r" b="b"/>
            <a:pathLst>
              <a:path w="1785787" h="1417616">
                <a:moveTo>
                  <a:pt x="0" y="0"/>
                </a:moveTo>
                <a:lnTo>
                  <a:pt x="1785786" y="0"/>
                </a:lnTo>
                <a:lnTo>
                  <a:pt x="1785786" y="1417616"/>
                </a:lnTo>
                <a:lnTo>
                  <a:pt x="0" y="1417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4262121" y="3181899"/>
            <a:ext cx="1736556" cy="1271036"/>
          </a:xfrm>
          <a:custGeom>
            <a:avLst/>
            <a:gdLst/>
            <a:ahLst/>
            <a:cxnLst/>
            <a:rect l="l" t="t" r="r" b="b"/>
            <a:pathLst>
              <a:path w="1736556" h="1271036">
                <a:moveTo>
                  <a:pt x="0" y="0"/>
                </a:moveTo>
                <a:lnTo>
                  <a:pt x="1736557" y="0"/>
                </a:lnTo>
                <a:lnTo>
                  <a:pt x="1736557" y="1271037"/>
                </a:lnTo>
                <a:lnTo>
                  <a:pt x="0" y="127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5136976" y="5419113"/>
            <a:ext cx="1300388" cy="1083898"/>
          </a:xfrm>
          <a:custGeom>
            <a:avLst/>
            <a:gdLst/>
            <a:ahLst/>
            <a:cxnLst/>
            <a:rect l="l" t="t" r="r" b="b"/>
            <a:pathLst>
              <a:path w="1300388" h="1083898">
                <a:moveTo>
                  <a:pt x="0" y="0"/>
                </a:moveTo>
                <a:lnTo>
                  <a:pt x="1300388" y="0"/>
                </a:lnTo>
                <a:lnTo>
                  <a:pt x="1300388" y="1083899"/>
                </a:lnTo>
                <a:lnTo>
                  <a:pt x="0" y="1083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206361" y="4716841"/>
            <a:ext cx="1277464" cy="1120993"/>
          </a:xfrm>
          <a:custGeom>
            <a:avLst/>
            <a:gdLst/>
            <a:ahLst/>
            <a:cxnLst/>
            <a:rect l="l" t="t" r="r" b="b"/>
            <a:pathLst>
              <a:path w="1277464" h="1120993">
                <a:moveTo>
                  <a:pt x="0" y="0"/>
                </a:moveTo>
                <a:lnTo>
                  <a:pt x="1277464" y="0"/>
                </a:lnTo>
                <a:lnTo>
                  <a:pt x="1277464" y="1120994"/>
                </a:lnTo>
                <a:lnTo>
                  <a:pt x="0" y="1120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185647" y="5076704"/>
            <a:ext cx="1118759" cy="1253233"/>
          </a:xfrm>
          <a:custGeom>
            <a:avLst/>
            <a:gdLst/>
            <a:ahLst/>
            <a:cxnLst/>
            <a:rect l="l" t="t" r="r" b="b"/>
            <a:pathLst>
              <a:path w="1118759" h="1253233">
                <a:moveTo>
                  <a:pt x="0" y="0"/>
                </a:moveTo>
                <a:lnTo>
                  <a:pt x="1118759" y="0"/>
                </a:lnTo>
                <a:lnTo>
                  <a:pt x="1118759" y="1253233"/>
                </a:lnTo>
                <a:lnTo>
                  <a:pt x="0" y="1253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2881316" y="6653573"/>
            <a:ext cx="1322083" cy="962668"/>
          </a:xfrm>
          <a:custGeom>
            <a:avLst/>
            <a:gdLst/>
            <a:ahLst/>
            <a:cxnLst/>
            <a:rect l="l" t="t" r="r" b="b"/>
            <a:pathLst>
              <a:path w="1322083" h="962668">
                <a:moveTo>
                  <a:pt x="0" y="0"/>
                </a:moveTo>
                <a:lnTo>
                  <a:pt x="1322083" y="0"/>
                </a:lnTo>
                <a:lnTo>
                  <a:pt x="1322083" y="962667"/>
                </a:lnTo>
                <a:lnTo>
                  <a:pt x="0" y="9626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9539615">
            <a:off x="4401838" y="6546347"/>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Freeform 12"/>
          <p:cNvSpPr/>
          <p:nvPr/>
        </p:nvSpPr>
        <p:spPr>
          <a:xfrm rot="-9344050">
            <a:off x="4469439" y="5546120"/>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10203705">
            <a:off x="2315585" y="5393597"/>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rot="-4997898">
            <a:off x="3213240" y="6199411"/>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7898057">
            <a:off x="2263743" y="6488064"/>
            <a:ext cx="658236" cy="186774"/>
          </a:xfrm>
          <a:custGeom>
            <a:avLst/>
            <a:gdLst/>
            <a:ahLst/>
            <a:cxnLst/>
            <a:rect l="l" t="t" r="r" b="b"/>
            <a:pathLst>
              <a:path w="658236" h="186774">
                <a:moveTo>
                  <a:pt x="0" y="0"/>
                </a:moveTo>
                <a:lnTo>
                  <a:pt x="658236" y="0"/>
                </a:lnTo>
                <a:lnTo>
                  <a:pt x="658236"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rot="-7898057">
            <a:off x="2840653" y="4623454"/>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rot="-4388647">
            <a:off x="1576978" y="4589424"/>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a:off x="3458226" y="3817417"/>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Freeform 19"/>
          <p:cNvSpPr/>
          <p:nvPr/>
        </p:nvSpPr>
        <p:spPr>
          <a:xfrm rot="-4097306">
            <a:off x="3724490" y="4643000"/>
            <a:ext cx="658236" cy="186774"/>
          </a:xfrm>
          <a:custGeom>
            <a:avLst/>
            <a:gdLst/>
            <a:ahLst/>
            <a:cxnLst/>
            <a:rect l="l" t="t" r="r" b="b"/>
            <a:pathLst>
              <a:path w="658236" h="186774">
                <a:moveTo>
                  <a:pt x="0" y="0"/>
                </a:moveTo>
                <a:lnTo>
                  <a:pt x="658235" y="0"/>
                </a:lnTo>
                <a:lnTo>
                  <a:pt x="658235"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6500198">
            <a:off x="5112609" y="4949052"/>
            <a:ext cx="647015" cy="183591"/>
          </a:xfrm>
          <a:custGeom>
            <a:avLst/>
            <a:gdLst/>
            <a:ahLst/>
            <a:cxnLst/>
            <a:rect l="l" t="t" r="r" b="b"/>
            <a:pathLst>
              <a:path w="647015" h="183591">
                <a:moveTo>
                  <a:pt x="0" y="0"/>
                </a:moveTo>
                <a:lnTo>
                  <a:pt x="647016" y="0"/>
                </a:lnTo>
                <a:lnTo>
                  <a:pt x="647016" y="183591"/>
                </a:lnTo>
                <a:lnTo>
                  <a:pt x="0" y="1835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TextBox 21"/>
          <p:cNvSpPr txBox="1"/>
          <p:nvPr/>
        </p:nvSpPr>
        <p:spPr>
          <a:xfrm>
            <a:off x="759854" y="2506797"/>
            <a:ext cx="6032582" cy="266700"/>
          </a:xfrm>
          <a:prstGeom prst="rect">
            <a:avLst/>
          </a:prstGeom>
        </p:spPr>
        <p:txBody>
          <a:bodyPr lIns="0" tIns="0" rIns="0" bIns="0" rtlCol="0" anchor="t">
            <a:spAutoFit/>
          </a:bodyPr>
          <a:lstStyle/>
          <a:p>
            <a:pPr algn="ctr">
              <a:lnSpc>
                <a:spcPts val="2100"/>
              </a:lnSpc>
            </a:pPr>
            <a:r>
              <a:rPr lang="en-US" sz="1500">
                <a:solidFill>
                  <a:srgbClr val="000000"/>
                </a:solidFill>
                <a:latin typeface="Sigher"/>
              </a:rPr>
              <a:t>Quan sát hình ảnh và trả lời câu hỏi sau.</a:t>
            </a:r>
          </a:p>
        </p:txBody>
      </p:sp>
      <p:sp>
        <p:nvSpPr>
          <p:cNvPr id="22" name="TextBox 22"/>
          <p:cNvSpPr txBox="1"/>
          <p:nvPr/>
        </p:nvSpPr>
        <p:spPr>
          <a:xfrm>
            <a:off x="765271" y="1210127"/>
            <a:ext cx="6044146" cy="1087120"/>
          </a:xfrm>
          <a:prstGeom prst="rect">
            <a:avLst/>
          </a:prstGeom>
        </p:spPr>
        <p:txBody>
          <a:bodyPr lIns="0" tIns="0" rIns="0" bIns="0" rtlCol="0" anchor="t">
            <a:spAutoFit/>
          </a:bodyPr>
          <a:lstStyle/>
          <a:p>
            <a:pPr algn="ctr">
              <a:lnSpc>
                <a:spcPts val="4900"/>
              </a:lnSpc>
            </a:pPr>
            <a:r>
              <a:rPr lang="en-US" sz="3500">
                <a:solidFill>
                  <a:srgbClr val="16213D"/>
                </a:solidFill>
                <a:latin typeface="Cabin SemiBold"/>
              </a:rPr>
              <a:t>KHÁM PHÁ</a:t>
            </a:r>
          </a:p>
          <a:p>
            <a:pPr algn="ctr">
              <a:lnSpc>
                <a:spcPts val="2730"/>
              </a:lnSpc>
            </a:pPr>
            <a:r>
              <a:rPr lang="en-US" sz="3500">
                <a:solidFill>
                  <a:srgbClr val="16213D"/>
                </a:solidFill>
                <a:latin typeface="Cabin SemiBold"/>
              </a:rPr>
              <a:t>LƯỚI THỨC ĂN</a:t>
            </a:r>
          </a:p>
        </p:txBody>
      </p:sp>
      <p:sp>
        <p:nvSpPr>
          <p:cNvPr id="23" name="TextBox 23"/>
          <p:cNvSpPr txBox="1"/>
          <p:nvPr/>
        </p:nvSpPr>
        <p:spPr>
          <a:xfrm>
            <a:off x="756000" y="8101369"/>
            <a:ext cx="6032582" cy="316230"/>
          </a:xfrm>
          <a:prstGeom prst="rect">
            <a:avLst/>
          </a:prstGeom>
        </p:spPr>
        <p:txBody>
          <a:bodyPr lIns="0" tIns="0" rIns="0" bIns="0" rtlCol="0" anchor="t">
            <a:spAutoFit/>
          </a:bodyPr>
          <a:lstStyle/>
          <a:p>
            <a:pPr>
              <a:lnSpc>
                <a:spcPts val="2520"/>
              </a:lnSpc>
            </a:pPr>
            <a:r>
              <a:rPr lang="en-US" sz="1800">
                <a:solidFill>
                  <a:srgbClr val="BB4F3F"/>
                </a:solidFill>
                <a:latin typeface="Sigher"/>
              </a:rPr>
              <a:t>Kể tên sinh vật sản xuất trong lưới thức ăn.</a:t>
            </a:r>
          </a:p>
        </p:txBody>
      </p:sp>
      <p:grpSp>
        <p:nvGrpSpPr>
          <p:cNvPr id="24" name="Group 24"/>
          <p:cNvGrpSpPr/>
          <p:nvPr/>
        </p:nvGrpSpPr>
        <p:grpSpPr>
          <a:xfrm>
            <a:off x="756000" y="8482369"/>
            <a:ext cx="6032582" cy="514335"/>
            <a:chOff x="0" y="0"/>
            <a:chExt cx="2228973" cy="190041"/>
          </a:xfrm>
        </p:grpSpPr>
        <p:sp>
          <p:nvSpPr>
            <p:cNvPr id="25" name="Freeform 25"/>
            <p:cNvSpPr/>
            <p:nvPr/>
          </p:nvSpPr>
          <p:spPr>
            <a:xfrm>
              <a:off x="0" y="0"/>
              <a:ext cx="2228973" cy="190041"/>
            </a:xfrm>
            <a:custGeom>
              <a:avLst/>
              <a:gdLst/>
              <a:ahLst/>
              <a:cxnLst/>
              <a:rect l="l" t="t" r="r" b="b"/>
              <a:pathLst>
                <a:path w="2228973" h="190041">
                  <a:moveTo>
                    <a:pt x="17967" y="0"/>
                  </a:moveTo>
                  <a:lnTo>
                    <a:pt x="2211007" y="0"/>
                  </a:lnTo>
                  <a:cubicBezTo>
                    <a:pt x="2215772" y="0"/>
                    <a:pt x="2220342" y="1893"/>
                    <a:pt x="2223711" y="5262"/>
                  </a:cubicBezTo>
                  <a:cubicBezTo>
                    <a:pt x="2227081" y="8632"/>
                    <a:pt x="2228973" y="13202"/>
                    <a:pt x="2228973" y="17967"/>
                  </a:cubicBezTo>
                  <a:lnTo>
                    <a:pt x="2228973" y="172074"/>
                  </a:lnTo>
                  <a:cubicBezTo>
                    <a:pt x="2228973" y="176839"/>
                    <a:pt x="2227081" y="181409"/>
                    <a:pt x="2223711" y="184779"/>
                  </a:cubicBezTo>
                  <a:cubicBezTo>
                    <a:pt x="2220342" y="188148"/>
                    <a:pt x="2215772" y="190041"/>
                    <a:pt x="2211007" y="190041"/>
                  </a:cubicBezTo>
                  <a:lnTo>
                    <a:pt x="17967" y="190041"/>
                  </a:lnTo>
                  <a:cubicBezTo>
                    <a:pt x="8044" y="190041"/>
                    <a:pt x="0" y="181997"/>
                    <a:pt x="0" y="172074"/>
                  </a:cubicBezTo>
                  <a:lnTo>
                    <a:pt x="0" y="17967"/>
                  </a:lnTo>
                  <a:cubicBezTo>
                    <a:pt x="0" y="8044"/>
                    <a:pt x="8044" y="0"/>
                    <a:pt x="17967" y="0"/>
                  </a:cubicBezTo>
                  <a:close/>
                </a:path>
              </a:pathLst>
            </a:custGeom>
            <a:solidFill>
              <a:srgbClr val="FEFAEB"/>
            </a:solidFill>
            <a:ln>
              <a:noFill/>
            </a:ln>
          </p:spPr>
        </p:sp>
        <p:sp>
          <p:nvSpPr>
            <p:cNvPr id="26" name="TextBox 26"/>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sp>
        <p:nvSpPr>
          <p:cNvPr id="27" name="TextBox 27"/>
          <p:cNvSpPr txBox="1"/>
          <p:nvPr/>
        </p:nvSpPr>
        <p:spPr>
          <a:xfrm>
            <a:off x="759854" y="9145799"/>
            <a:ext cx="6032582" cy="316230"/>
          </a:xfrm>
          <a:prstGeom prst="rect">
            <a:avLst/>
          </a:prstGeom>
        </p:spPr>
        <p:txBody>
          <a:bodyPr lIns="0" tIns="0" rIns="0" bIns="0" rtlCol="0" anchor="t">
            <a:spAutoFit/>
          </a:bodyPr>
          <a:lstStyle/>
          <a:p>
            <a:pPr>
              <a:lnSpc>
                <a:spcPts val="2520"/>
              </a:lnSpc>
            </a:pPr>
            <a:r>
              <a:rPr lang="en-US" sz="1800">
                <a:solidFill>
                  <a:srgbClr val="BB4F3F"/>
                </a:solidFill>
                <a:latin typeface="Sigher"/>
              </a:rPr>
              <a:t>Kể tên sinh vật tiêu thụ trong lưới thức ăn.</a:t>
            </a:r>
          </a:p>
        </p:txBody>
      </p:sp>
      <p:grpSp>
        <p:nvGrpSpPr>
          <p:cNvPr id="28" name="Group 28"/>
          <p:cNvGrpSpPr/>
          <p:nvPr/>
        </p:nvGrpSpPr>
        <p:grpSpPr>
          <a:xfrm>
            <a:off x="759854" y="9526799"/>
            <a:ext cx="6032582" cy="514335"/>
            <a:chOff x="0" y="0"/>
            <a:chExt cx="2228973" cy="190041"/>
          </a:xfrm>
        </p:grpSpPr>
        <p:sp>
          <p:nvSpPr>
            <p:cNvPr id="29" name="Freeform 29"/>
            <p:cNvSpPr/>
            <p:nvPr/>
          </p:nvSpPr>
          <p:spPr>
            <a:xfrm>
              <a:off x="0" y="0"/>
              <a:ext cx="2228973" cy="190041"/>
            </a:xfrm>
            <a:custGeom>
              <a:avLst/>
              <a:gdLst/>
              <a:ahLst/>
              <a:cxnLst/>
              <a:rect l="l" t="t" r="r" b="b"/>
              <a:pathLst>
                <a:path w="2228973" h="190041">
                  <a:moveTo>
                    <a:pt x="17967" y="0"/>
                  </a:moveTo>
                  <a:lnTo>
                    <a:pt x="2211007" y="0"/>
                  </a:lnTo>
                  <a:cubicBezTo>
                    <a:pt x="2215772" y="0"/>
                    <a:pt x="2220342" y="1893"/>
                    <a:pt x="2223711" y="5262"/>
                  </a:cubicBezTo>
                  <a:cubicBezTo>
                    <a:pt x="2227081" y="8632"/>
                    <a:pt x="2228973" y="13202"/>
                    <a:pt x="2228973" y="17967"/>
                  </a:cubicBezTo>
                  <a:lnTo>
                    <a:pt x="2228973" y="172074"/>
                  </a:lnTo>
                  <a:cubicBezTo>
                    <a:pt x="2228973" y="176839"/>
                    <a:pt x="2227081" y="181409"/>
                    <a:pt x="2223711" y="184779"/>
                  </a:cubicBezTo>
                  <a:cubicBezTo>
                    <a:pt x="2220342" y="188148"/>
                    <a:pt x="2215772" y="190041"/>
                    <a:pt x="2211007" y="190041"/>
                  </a:cubicBezTo>
                  <a:lnTo>
                    <a:pt x="17967" y="190041"/>
                  </a:lnTo>
                  <a:cubicBezTo>
                    <a:pt x="8044" y="190041"/>
                    <a:pt x="0" y="181997"/>
                    <a:pt x="0" y="172074"/>
                  </a:cubicBezTo>
                  <a:lnTo>
                    <a:pt x="0" y="17967"/>
                  </a:lnTo>
                  <a:cubicBezTo>
                    <a:pt x="0" y="8044"/>
                    <a:pt x="8044" y="0"/>
                    <a:pt x="17967" y="0"/>
                  </a:cubicBezTo>
                  <a:close/>
                </a:path>
              </a:pathLst>
            </a:custGeom>
            <a:solidFill>
              <a:srgbClr val="FEFAEB"/>
            </a:solidFill>
            <a:ln>
              <a:noFill/>
            </a:ln>
          </p:spPr>
        </p:sp>
        <p:sp>
          <p:nvSpPr>
            <p:cNvPr id="30" name="TextBox 30"/>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sp>
        <p:nvSpPr>
          <p:cNvPr id="31" name="TextBox 31"/>
          <p:cNvSpPr txBox="1"/>
          <p:nvPr/>
        </p:nvSpPr>
        <p:spPr>
          <a:xfrm>
            <a:off x="2532222" y="3212554"/>
            <a:ext cx="878979"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Chim ưng</a:t>
            </a:r>
          </a:p>
        </p:txBody>
      </p:sp>
      <p:sp>
        <p:nvSpPr>
          <p:cNvPr id="32" name="TextBox 32"/>
          <p:cNvSpPr txBox="1"/>
          <p:nvPr/>
        </p:nvSpPr>
        <p:spPr>
          <a:xfrm>
            <a:off x="5130400" y="3143799"/>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Chó sói</a:t>
            </a:r>
          </a:p>
        </p:txBody>
      </p:sp>
      <p:sp>
        <p:nvSpPr>
          <p:cNvPr id="33" name="TextBox 33"/>
          <p:cNvSpPr txBox="1"/>
          <p:nvPr/>
        </p:nvSpPr>
        <p:spPr>
          <a:xfrm>
            <a:off x="2841386" y="5642357"/>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Chuột</a:t>
            </a:r>
          </a:p>
        </p:txBody>
      </p:sp>
      <p:sp>
        <p:nvSpPr>
          <p:cNvPr id="34" name="TextBox 34"/>
          <p:cNvSpPr txBox="1"/>
          <p:nvPr/>
        </p:nvSpPr>
        <p:spPr>
          <a:xfrm>
            <a:off x="1416642" y="6421962"/>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Rắn</a:t>
            </a:r>
          </a:p>
        </p:txBody>
      </p:sp>
      <p:sp>
        <p:nvSpPr>
          <p:cNvPr id="35" name="TextBox 35"/>
          <p:cNvSpPr txBox="1"/>
          <p:nvPr/>
        </p:nvSpPr>
        <p:spPr>
          <a:xfrm>
            <a:off x="4168340" y="7150697"/>
            <a:ext cx="1078867"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Châu chấu</a:t>
            </a:r>
          </a:p>
        </p:txBody>
      </p:sp>
      <p:sp>
        <p:nvSpPr>
          <p:cNvPr id="36" name="TextBox 36"/>
          <p:cNvSpPr txBox="1"/>
          <p:nvPr/>
        </p:nvSpPr>
        <p:spPr>
          <a:xfrm>
            <a:off x="5518923" y="6536906"/>
            <a:ext cx="634851"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Cỏ</a:t>
            </a:r>
          </a:p>
        </p:txBody>
      </p:sp>
      <p:sp>
        <p:nvSpPr>
          <p:cNvPr id="37" name="AutoShape 37"/>
          <p:cNvSpPr/>
          <p:nvPr/>
        </p:nvSpPr>
        <p:spPr>
          <a:xfrm>
            <a:off x="1286622" y="966467"/>
            <a:ext cx="2419200" cy="0"/>
          </a:xfrm>
          <a:prstGeom prst="line">
            <a:avLst/>
          </a:prstGeom>
          <a:ln w="19050" cap="flat">
            <a:solidFill>
              <a:srgbClr val="000000"/>
            </a:solidFill>
            <a:prstDash val="solid"/>
            <a:headEnd type="none" w="sm" len="sm"/>
            <a:tailEnd type="none" w="sm" len="sm"/>
          </a:ln>
        </p:spPr>
      </p:sp>
      <p:sp>
        <p:nvSpPr>
          <p:cNvPr id="38" name="AutoShape 38"/>
          <p:cNvSpPr/>
          <p:nvPr/>
        </p:nvSpPr>
        <p:spPr>
          <a:xfrm>
            <a:off x="4384800" y="966467"/>
            <a:ext cx="2419200" cy="0"/>
          </a:xfrm>
          <a:prstGeom prst="line">
            <a:avLst/>
          </a:prstGeom>
          <a:ln w="19050" cap="flat">
            <a:solidFill>
              <a:srgbClr val="000000"/>
            </a:solidFill>
            <a:prstDash val="solid"/>
            <a:headEnd type="none" w="sm" len="sm"/>
            <a:tailEnd type="none" w="sm" len="sm"/>
          </a:ln>
        </p:spPr>
      </p:sp>
      <p:sp>
        <p:nvSpPr>
          <p:cNvPr id="39" name="TextBox 39"/>
          <p:cNvSpPr txBox="1"/>
          <p:nvPr/>
        </p:nvSpPr>
        <p:spPr>
          <a:xfrm>
            <a:off x="756000" y="745293"/>
            <a:ext cx="845333"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Nhóm:</a:t>
            </a:r>
          </a:p>
        </p:txBody>
      </p:sp>
      <p:sp>
        <p:nvSpPr>
          <p:cNvPr id="40" name="TextBox 40"/>
          <p:cNvSpPr txBox="1"/>
          <p:nvPr/>
        </p:nvSpPr>
        <p:spPr>
          <a:xfrm>
            <a:off x="3921623" y="745293"/>
            <a:ext cx="845333"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Lớp: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3345" y="4434346"/>
            <a:ext cx="6032582" cy="316230"/>
          </a:xfrm>
          <a:prstGeom prst="rect">
            <a:avLst/>
          </a:prstGeom>
        </p:spPr>
        <p:txBody>
          <a:bodyPr lIns="0" tIns="0" rIns="0" bIns="0" rtlCol="0" anchor="t">
            <a:spAutoFit/>
          </a:bodyPr>
          <a:lstStyle/>
          <a:p>
            <a:pPr>
              <a:lnSpc>
                <a:spcPts val="2520"/>
              </a:lnSpc>
            </a:pPr>
            <a:r>
              <a:rPr lang="en-US" sz="1800">
                <a:solidFill>
                  <a:srgbClr val="000000"/>
                </a:solidFill>
                <a:latin typeface="Sigher"/>
              </a:rPr>
              <a:t>Sinh vật nào không bị sinh vật khác tiêu thụ?</a:t>
            </a:r>
          </a:p>
        </p:txBody>
      </p:sp>
      <p:sp>
        <p:nvSpPr>
          <p:cNvPr id="3" name="TextBox 3"/>
          <p:cNvSpPr txBox="1"/>
          <p:nvPr/>
        </p:nvSpPr>
        <p:spPr>
          <a:xfrm>
            <a:off x="773345" y="869438"/>
            <a:ext cx="6032582" cy="316230"/>
          </a:xfrm>
          <a:prstGeom prst="rect">
            <a:avLst/>
          </a:prstGeom>
        </p:spPr>
        <p:txBody>
          <a:bodyPr lIns="0" tIns="0" rIns="0" bIns="0" rtlCol="0" anchor="t">
            <a:spAutoFit/>
          </a:bodyPr>
          <a:lstStyle/>
          <a:p>
            <a:pPr>
              <a:lnSpc>
                <a:spcPts val="2520"/>
              </a:lnSpc>
            </a:pPr>
            <a:r>
              <a:rPr lang="en-US" sz="1800">
                <a:solidFill>
                  <a:srgbClr val="000000"/>
                </a:solidFill>
                <a:latin typeface="Sigher"/>
              </a:rPr>
              <a:t>Rắn tiêu thụ những sinh vật nào?</a:t>
            </a:r>
          </a:p>
        </p:txBody>
      </p:sp>
      <p:grpSp>
        <p:nvGrpSpPr>
          <p:cNvPr id="4" name="Group 4"/>
          <p:cNvGrpSpPr/>
          <p:nvPr/>
        </p:nvGrpSpPr>
        <p:grpSpPr>
          <a:xfrm>
            <a:off x="773345" y="1267170"/>
            <a:ext cx="6032582" cy="995133"/>
            <a:chOff x="0" y="0"/>
            <a:chExt cx="2228973" cy="367691"/>
          </a:xfrm>
        </p:grpSpPr>
        <p:sp>
          <p:nvSpPr>
            <p:cNvPr id="5" name="Freeform 5"/>
            <p:cNvSpPr/>
            <p:nvPr/>
          </p:nvSpPr>
          <p:spPr>
            <a:xfrm>
              <a:off x="0" y="0"/>
              <a:ext cx="2228973" cy="367691"/>
            </a:xfrm>
            <a:custGeom>
              <a:avLst/>
              <a:gdLst/>
              <a:ahLst/>
              <a:cxnLst/>
              <a:rect l="l" t="t" r="r" b="b"/>
              <a:pathLst>
                <a:path w="2228973" h="367691">
                  <a:moveTo>
                    <a:pt x="17967" y="0"/>
                  </a:moveTo>
                  <a:lnTo>
                    <a:pt x="2211007" y="0"/>
                  </a:lnTo>
                  <a:cubicBezTo>
                    <a:pt x="2215772" y="0"/>
                    <a:pt x="2220342" y="1893"/>
                    <a:pt x="2223711" y="5262"/>
                  </a:cubicBezTo>
                  <a:cubicBezTo>
                    <a:pt x="2227081" y="8632"/>
                    <a:pt x="2228973" y="13202"/>
                    <a:pt x="2228973" y="17967"/>
                  </a:cubicBezTo>
                  <a:lnTo>
                    <a:pt x="2228973" y="349724"/>
                  </a:lnTo>
                  <a:cubicBezTo>
                    <a:pt x="2228973" y="359647"/>
                    <a:pt x="2220929" y="367691"/>
                    <a:pt x="2211007" y="367691"/>
                  </a:cubicBezTo>
                  <a:lnTo>
                    <a:pt x="17967" y="367691"/>
                  </a:lnTo>
                  <a:cubicBezTo>
                    <a:pt x="13202" y="367691"/>
                    <a:pt x="8632" y="365798"/>
                    <a:pt x="5262" y="362429"/>
                  </a:cubicBezTo>
                  <a:cubicBezTo>
                    <a:pt x="1893" y="359059"/>
                    <a:pt x="0" y="354489"/>
                    <a:pt x="0" y="349724"/>
                  </a:cubicBezTo>
                  <a:lnTo>
                    <a:pt x="0" y="17967"/>
                  </a:lnTo>
                  <a:cubicBezTo>
                    <a:pt x="0" y="8044"/>
                    <a:pt x="8044" y="0"/>
                    <a:pt x="17967" y="0"/>
                  </a:cubicBezTo>
                  <a:close/>
                </a:path>
              </a:pathLst>
            </a:custGeom>
            <a:solidFill>
              <a:srgbClr val="FEFAEB"/>
            </a:solidFill>
            <a:ln>
              <a:noFill/>
            </a:ln>
          </p:spPr>
        </p:sp>
        <p:sp>
          <p:nvSpPr>
            <p:cNvPr id="6" name="TextBox 6"/>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sp>
        <p:nvSpPr>
          <p:cNvPr id="7" name="TextBox 7"/>
          <p:cNvSpPr txBox="1"/>
          <p:nvPr/>
        </p:nvSpPr>
        <p:spPr>
          <a:xfrm>
            <a:off x="773345" y="2639112"/>
            <a:ext cx="6032582" cy="316230"/>
          </a:xfrm>
          <a:prstGeom prst="rect">
            <a:avLst/>
          </a:prstGeom>
        </p:spPr>
        <p:txBody>
          <a:bodyPr lIns="0" tIns="0" rIns="0" bIns="0" rtlCol="0" anchor="t">
            <a:spAutoFit/>
          </a:bodyPr>
          <a:lstStyle/>
          <a:p>
            <a:pPr>
              <a:lnSpc>
                <a:spcPts val="2520"/>
              </a:lnSpc>
            </a:pPr>
            <a:r>
              <a:rPr lang="en-US" sz="1800">
                <a:solidFill>
                  <a:srgbClr val="000000"/>
                </a:solidFill>
                <a:latin typeface="Sigher"/>
              </a:rPr>
              <a:t>Liệt kê các chuỗi thức ăn có trong lưới thức ăn.</a:t>
            </a:r>
          </a:p>
        </p:txBody>
      </p:sp>
      <p:sp>
        <p:nvSpPr>
          <p:cNvPr id="8" name="TextBox 8"/>
          <p:cNvSpPr txBox="1"/>
          <p:nvPr/>
        </p:nvSpPr>
        <p:spPr>
          <a:xfrm>
            <a:off x="773345" y="6594465"/>
            <a:ext cx="6032582" cy="316230"/>
          </a:xfrm>
          <a:prstGeom prst="rect">
            <a:avLst/>
          </a:prstGeom>
        </p:spPr>
        <p:txBody>
          <a:bodyPr lIns="0" tIns="0" rIns="0" bIns="0" rtlCol="0" anchor="t">
            <a:spAutoFit/>
          </a:bodyPr>
          <a:lstStyle/>
          <a:p>
            <a:pPr>
              <a:lnSpc>
                <a:spcPts val="2520"/>
              </a:lnSpc>
            </a:pPr>
            <a:r>
              <a:rPr lang="en-US" sz="1800">
                <a:solidFill>
                  <a:srgbClr val="000000"/>
                </a:solidFill>
                <a:latin typeface="Sigher"/>
              </a:rPr>
              <a:t>Khi quần thể châu chấu giảm đột ngột điều gì sẽ xảy ra? </a:t>
            </a:r>
          </a:p>
        </p:txBody>
      </p:sp>
      <p:sp>
        <p:nvSpPr>
          <p:cNvPr id="9" name="TextBox 9"/>
          <p:cNvSpPr txBox="1"/>
          <p:nvPr/>
        </p:nvSpPr>
        <p:spPr>
          <a:xfrm>
            <a:off x="773345" y="8379754"/>
            <a:ext cx="6032582" cy="316230"/>
          </a:xfrm>
          <a:prstGeom prst="rect">
            <a:avLst/>
          </a:prstGeom>
        </p:spPr>
        <p:txBody>
          <a:bodyPr lIns="0" tIns="0" rIns="0" bIns="0" rtlCol="0" anchor="t">
            <a:spAutoFit/>
          </a:bodyPr>
          <a:lstStyle/>
          <a:p>
            <a:pPr>
              <a:lnSpc>
                <a:spcPts val="2520"/>
              </a:lnSpc>
            </a:pPr>
            <a:r>
              <a:rPr lang="en-US" sz="1800">
                <a:solidFill>
                  <a:srgbClr val="000000"/>
                </a:solidFill>
                <a:latin typeface="Sigher"/>
              </a:rPr>
              <a:t>Khi quần thể chó sói tăng đột ngột điều gì sẽ xảy ra? </a:t>
            </a:r>
          </a:p>
        </p:txBody>
      </p:sp>
      <p:grpSp>
        <p:nvGrpSpPr>
          <p:cNvPr id="10" name="Group 10"/>
          <p:cNvGrpSpPr/>
          <p:nvPr/>
        </p:nvGrpSpPr>
        <p:grpSpPr>
          <a:xfrm>
            <a:off x="773345" y="3039162"/>
            <a:ext cx="6032582" cy="995133"/>
            <a:chOff x="0" y="0"/>
            <a:chExt cx="2228973" cy="367691"/>
          </a:xfrm>
        </p:grpSpPr>
        <p:sp>
          <p:nvSpPr>
            <p:cNvPr id="11" name="Freeform 11"/>
            <p:cNvSpPr/>
            <p:nvPr/>
          </p:nvSpPr>
          <p:spPr>
            <a:xfrm>
              <a:off x="0" y="0"/>
              <a:ext cx="2228973" cy="367691"/>
            </a:xfrm>
            <a:custGeom>
              <a:avLst/>
              <a:gdLst/>
              <a:ahLst/>
              <a:cxnLst/>
              <a:rect l="l" t="t" r="r" b="b"/>
              <a:pathLst>
                <a:path w="2228973" h="367691">
                  <a:moveTo>
                    <a:pt x="17967" y="0"/>
                  </a:moveTo>
                  <a:lnTo>
                    <a:pt x="2211007" y="0"/>
                  </a:lnTo>
                  <a:cubicBezTo>
                    <a:pt x="2215772" y="0"/>
                    <a:pt x="2220342" y="1893"/>
                    <a:pt x="2223711" y="5262"/>
                  </a:cubicBezTo>
                  <a:cubicBezTo>
                    <a:pt x="2227081" y="8632"/>
                    <a:pt x="2228973" y="13202"/>
                    <a:pt x="2228973" y="17967"/>
                  </a:cubicBezTo>
                  <a:lnTo>
                    <a:pt x="2228973" y="349724"/>
                  </a:lnTo>
                  <a:cubicBezTo>
                    <a:pt x="2228973" y="359647"/>
                    <a:pt x="2220929" y="367691"/>
                    <a:pt x="2211007" y="367691"/>
                  </a:cubicBezTo>
                  <a:lnTo>
                    <a:pt x="17967" y="367691"/>
                  </a:lnTo>
                  <a:cubicBezTo>
                    <a:pt x="13202" y="367691"/>
                    <a:pt x="8632" y="365798"/>
                    <a:pt x="5262" y="362429"/>
                  </a:cubicBezTo>
                  <a:cubicBezTo>
                    <a:pt x="1893" y="359059"/>
                    <a:pt x="0" y="354489"/>
                    <a:pt x="0" y="349724"/>
                  </a:cubicBezTo>
                  <a:lnTo>
                    <a:pt x="0" y="17967"/>
                  </a:lnTo>
                  <a:cubicBezTo>
                    <a:pt x="0" y="8044"/>
                    <a:pt x="8044" y="0"/>
                    <a:pt x="17967" y="0"/>
                  </a:cubicBezTo>
                  <a:close/>
                </a:path>
              </a:pathLst>
            </a:custGeom>
            <a:solidFill>
              <a:srgbClr val="FEFAEB"/>
            </a:solidFill>
            <a:ln>
              <a:noFill/>
            </a:ln>
          </p:spPr>
        </p:sp>
        <p:sp>
          <p:nvSpPr>
            <p:cNvPr id="12" name="TextBox 12"/>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grpSp>
        <p:nvGrpSpPr>
          <p:cNvPr id="13" name="Group 13"/>
          <p:cNvGrpSpPr/>
          <p:nvPr/>
        </p:nvGrpSpPr>
        <p:grpSpPr>
          <a:xfrm>
            <a:off x="756000" y="5090465"/>
            <a:ext cx="6032582" cy="995133"/>
            <a:chOff x="0" y="0"/>
            <a:chExt cx="2228973" cy="367691"/>
          </a:xfrm>
        </p:grpSpPr>
        <p:sp>
          <p:nvSpPr>
            <p:cNvPr id="14" name="Freeform 14"/>
            <p:cNvSpPr/>
            <p:nvPr/>
          </p:nvSpPr>
          <p:spPr>
            <a:xfrm>
              <a:off x="0" y="0"/>
              <a:ext cx="2228973" cy="367691"/>
            </a:xfrm>
            <a:custGeom>
              <a:avLst/>
              <a:gdLst/>
              <a:ahLst/>
              <a:cxnLst/>
              <a:rect l="l" t="t" r="r" b="b"/>
              <a:pathLst>
                <a:path w="2228973" h="367691">
                  <a:moveTo>
                    <a:pt x="17967" y="0"/>
                  </a:moveTo>
                  <a:lnTo>
                    <a:pt x="2211007" y="0"/>
                  </a:lnTo>
                  <a:cubicBezTo>
                    <a:pt x="2215772" y="0"/>
                    <a:pt x="2220342" y="1893"/>
                    <a:pt x="2223711" y="5262"/>
                  </a:cubicBezTo>
                  <a:cubicBezTo>
                    <a:pt x="2227081" y="8632"/>
                    <a:pt x="2228973" y="13202"/>
                    <a:pt x="2228973" y="17967"/>
                  </a:cubicBezTo>
                  <a:lnTo>
                    <a:pt x="2228973" y="349724"/>
                  </a:lnTo>
                  <a:cubicBezTo>
                    <a:pt x="2228973" y="359647"/>
                    <a:pt x="2220929" y="367691"/>
                    <a:pt x="2211007" y="367691"/>
                  </a:cubicBezTo>
                  <a:lnTo>
                    <a:pt x="17967" y="367691"/>
                  </a:lnTo>
                  <a:cubicBezTo>
                    <a:pt x="13202" y="367691"/>
                    <a:pt x="8632" y="365798"/>
                    <a:pt x="5262" y="362429"/>
                  </a:cubicBezTo>
                  <a:cubicBezTo>
                    <a:pt x="1893" y="359059"/>
                    <a:pt x="0" y="354489"/>
                    <a:pt x="0" y="349724"/>
                  </a:cubicBezTo>
                  <a:lnTo>
                    <a:pt x="0" y="17967"/>
                  </a:lnTo>
                  <a:cubicBezTo>
                    <a:pt x="0" y="8044"/>
                    <a:pt x="8044" y="0"/>
                    <a:pt x="17967" y="0"/>
                  </a:cubicBezTo>
                  <a:close/>
                </a:path>
              </a:pathLst>
            </a:custGeom>
            <a:solidFill>
              <a:srgbClr val="FEFAEB"/>
            </a:solidFill>
            <a:ln>
              <a:noFill/>
            </a:ln>
          </p:spPr>
        </p:sp>
        <p:sp>
          <p:nvSpPr>
            <p:cNvPr id="15" name="TextBox 15"/>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grpSp>
        <p:nvGrpSpPr>
          <p:cNvPr id="16" name="Group 16"/>
          <p:cNvGrpSpPr/>
          <p:nvPr/>
        </p:nvGrpSpPr>
        <p:grpSpPr>
          <a:xfrm>
            <a:off x="773345" y="6984989"/>
            <a:ext cx="6032582" cy="995133"/>
            <a:chOff x="0" y="0"/>
            <a:chExt cx="2228973" cy="367691"/>
          </a:xfrm>
        </p:grpSpPr>
        <p:sp>
          <p:nvSpPr>
            <p:cNvPr id="17" name="Freeform 17"/>
            <p:cNvSpPr/>
            <p:nvPr/>
          </p:nvSpPr>
          <p:spPr>
            <a:xfrm>
              <a:off x="0" y="0"/>
              <a:ext cx="2228973" cy="367691"/>
            </a:xfrm>
            <a:custGeom>
              <a:avLst/>
              <a:gdLst/>
              <a:ahLst/>
              <a:cxnLst/>
              <a:rect l="l" t="t" r="r" b="b"/>
              <a:pathLst>
                <a:path w="2228973" h="367691">
                  <a:moveTo>
                    <a:pt x="17967" y="0"/>
                  </a:moveTo>
                  <a:lnTo>
                    <a:pt x="2211007" y="0"/>
                  </a:lnTo>
                  <a:cubicBezTo>
                    <a:pt x="2215772" y="0"/>
                    <a:pt x="2220342" y="1893"/>
                    <a:pt x="2223711" y="5262"/>
                  </a:cubicBezTo>
                  <a:cubicBezTo>
                    <a:pt x="2227081" y="8632"/>
                    <a:pt x="2228973" y="13202"/>
                    <a:pt x="2228973" y="17967"/>
                  </a:cubicBezTo>
                  <a:lnTo>
                    <a:pt x="2228973" y="349724"/>
                  </a:lnTo>
                  <a:cubicBezTo>
                    <a:pt x="2228973" y="359647"/>
                    <a:pt x="2220929" y="367691"/>
                    <a:pt x="2211007" y="367691"/>
                  </a:cubicBezTo>
                  <a:lnTo>
                    <a:pt x="17967" y="367691"/>
                  </a:lnTo>
                  <a:cubicBezTo>
                    <a:pt x="13202" y="367691"/>
                    <a:pt x="8632" y="365798"/>
                    <a:pt x="5262" y="362429"/>
                  </a:cubicBezTo>
                  <a:cubicBezTo>
                    <a:pt x="1893" y="359059"/>
                    <a:pt x="0" y="354489"/>
                    <a:pt x="0" y="349724"/>
                  </a:cubicBezTo>
                  <a:lnTo>
                    <a:pt x="0" y="17967"/>
                  </a:lnTo>
                  <a:cubicBezTo>
                    <a:pt x="0" y="8044"/>
                    <a:pt x="8044" y="0"/>
                    <a:pt x="17967" y="0"/>
                  </a:cubicBezTo>
                  <a:close/>
                </a:path>
              </a:pathLst>
            </a:custGeom>
            <a:solidFill>
              <a:srgbClr val="FEFAEB"/>
            </a:solidFill>
            <a:ln>
              <a:noFill/>
            </a:ln>
          </p:spPr>
        </p:sp>
        <p:sp>
          <p:nvSpPr>
            <p:cNvPr id="18" name="TextBox 18"/>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grpSp>
        <p:nvGrpSpPr>
          <p:cNvPr id="19" name="Group 19"/>
          <p:cNvGrpSpPr/>
          <p:nvPr/>
        </p:nvGrpSpPr>
        <p:grpSpPr>
          <a:xfrm>
            <a:off x="773345" y="8779804"/>
            <a:ext cx="6032582" cy="995133"/>
            <a:chOff x="0" y="0"/>
            <a:chExt cx="2228973" cy="367691"/>
          </a:xfrm>
        </p:grpSpPr>
        <p:sp>
          <p:nvSpPr>
            <p:cNvPr id="20" name="Freeform 20"/>
            <p:cNvSpPr/>
            <p:nvPr/>
          </p:nvSpPr>
          <p:spPr>
            <a:xfrm>
              <a:off x="0" y="0"/>
              <a:ext cx="2228973" cy="367691"/>
            </a:xfrm>
            <a:custGeom>
              <a:avLst/>
              <a:gdLst/>
              <a:ahLst/>
              <a:cxnLst/>
              <a:rect l="l" t="t" r="r" b="b"/>
              <a:pathLst>
                <a:path w="2228973" h="367691">
                  <a:moveTo>
                    <a:pt x="17967" y="0"/>
                  </a:moveTo>
                  <a:lnTo>
                    <a:pt x="2211007" y="0"/>
                  </a:lnTo>
                  <a:cubicBezTo>
                    <a:pt x="2215772" y="0"/>
                    <a:pt x="2220342" y="1893"/>
                    <a:pt x="2223711" y="5262"/>
                  </a:cubicBezTo>
                  <a:cubicBezTo>
                    <a:pt x="2227081" y="8632"/>
                    <a:pt x="2228973" y="13202"/>
                    <a:pt x="2228973" y="17967"/>
                  </a:cubicBezTo>
                  <a:lnTo>
                    <a:pt x="2228973" y="349724"/>
                  </a:lnTo>
                  <a:cubicBezTo>
                    <a:pt x="2228973" y="359647"/>
                    <a:pt x="2220929" y="367691"/>
                    <a:pt x="2211007" y="367691"/>
                  </a:cubicBezTo>
                  <a:lnTo>
                    <a:pt x="17967" y="367691"/>
                  </a:lnTo>
                  <a:cubicBezTo>
                    <a:pt x="13202" y="367691"/>
                    <a:pt x="8632" y="365798"/>
                    <a:pt x="5262" y="362429"/>
                  </a:cubicBezTo>
                  <a:cubicBezTo>
                    <a:pt x="1893" y="359059"/>
                    <a:pt x="0" y="354489"/>
                    <a:pt x="0" y="349724"/>
                  </a:cubicBezTo>
                  <a:lnTo>
                    <a:pt x="0" y="17967"/>
                  </a:lnTo>
                  <a:cubicBezTo>
                    <a:pt x="0" y="8044"/>
                    <a:pt x="8044" y="0"/>
                    <a:pt x="17967" y="0"/>
                  </a:cubicBezTo>
                  <a:close/>
                </a:path>
              </a:pathLst>
            </a:custGeom>
            <a:solidFill>
              <a:srgbClr val="FEFAEB"/>
            </a:solidFill>
            <a:ln>
              <a:noFill/>
            </a:ln>
          </p:spPr>
        </p:sp>
        <p:sp>
          <p:nvSpPr>
            <p:cNvPr id="21" name="TextBox 21"/>
            <p:cNvSpPr txBox="1"/>
            <p:nvPr/>
          </p:nvSpPr>
          <p:spPr>
            <a:xfrm>
              <a:off x="0" y="-38100"/>
              <a:ext cx="812800" cy="850900"/>
            </a:xfrm>
            <a:prstGeom prst="rect">
              <a:avLst/>
            </a:prstGeom>
          </p:spPr>
          <p:txBody>
            <a:bodyPr lIns="49272" tIns="49272" rIns="49272" bIns="49272" rtlCol="0" anchor="t"/>
            <a:lstStyle/>
            <a:p>
              <a:pPr algn="ctr">
                <a:lnSpc>
                  <a:spcPts val="19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2797" y="2878271"/>
            <a:ext cx="5886696" cy="4935457"/>
            <a:chOff x="0" y="0"/>
            <a:chExt cx="2228973" cy="1868791"/>
          </a:xfrm>
        </p:grpSpPr>
        <p:sp>
          <p:nvSpPr>
            <p:cNvPr id="3" name="Freeform 3"/>
            <p:cNvSpPr/>
            <p:nvPr/>
          </p:nvSpPr>
          <p:spPr>
            <a:xfrm>
              <a:off x="0" y="0"/>
              <a:ext cx="2228973" cy="1868791"/>
            </a:xfrm>
            <a:custGeom>
              <a:avLst/>
              <a:gdLst/>
              <a:ahLst/>
              <a:cxnLst/>
              <a:rect l="l" t="t" r="r" b="b"/>
              <a:pathLst>
                <a:path w="2228973" h="1868791">
                  <a:moveTo>
                    <a:pt x="18412" y="0"/>
                  </a:moveTo>
                  <a:lnTo>
                    <a:pt x="2210561" y="0"/>
                  </a:lnTo>
                  <a:cubicBezTo>
                    <a:pt x="2215444" y="0"/>
                    <a:pt x="2220128" y="1940"/>
                    <a:pt x="2223581" y="5393"/>
                  </a:cubicBezTo>
                  <a:cubicBezTo>
                    <a:pt x="2227034" y="8846"/>
                    <a:pt x="2228973" y="13529"/>
                    <a:pt x="2228973" y="18412"/>
                  </a:cubicBezTo>
                  <a:lnTo>
                    <a:pt x="2228973" y="1850378"/>
                  </a:lnTo>
                  <a:cubicBezTo>
                    <a:pt x="2228973" y="1855262"/>
                    <a:pt x="2227034" y="1859945"/>
                    <a:pt x="2223581" y="1863398"/>
                  </a:cubicBezTo>
                  <a:cubicBezTo>
                    <a:pt x="2220128" y="1866851"/>
                    <a:pt x="2215444" y="1868791"/>
                    <a:pt x="2210561" y="1868791"/>
                  </a:cubicBezTo>
                  <a:lnTo>
                    <a:pt x="18412" y="1868791"/>
                  </a:lnTo>
                  <a:cubicBezTo>
                    <a:pt x="8243" y="1868791"/>
                    <a:pt x="0" y="1860547"/>
                    <a:pt x="0" y="1850378"/>
                  </a:cubicBezTo>
                  <a:lnTo>
                    <a:pt x="0" y="18412"/>
                  </a:lnTo>
                  <a:cubicBezTo>
                    <a:pt x="0" y="8243"/>
                    <a:pt x="8243" y="0"/>
                    <a:pt x="18412" y="0"/>
                  </a:cubicBezTo>
                  <a:close/>
                </a:path>
              </a:pathLst>
            </a:custGeom>
            <a:solidFill>
              <a:srgbClr val="000000">
                <a:alpha val="0"/>
              </a:srgbClr>
            </a:solidFill>
            <a:ln w="19050">
              <a:solidFill>
                <a:srgbClr val="FFBD59"/>
              </a:solidFill>
            </a:ln>
          </p:spPr>
        </p:sp>
        <p:sp>
          <p:nvSpPr>
            <p:cNvPr id="4" name="TextBox 4"/>
            <p:cNvSpPr txBox="1"/>
            <p:nvPr/>
          </p:nvSpPr>
          <p:spPr>
            <a:xfrm>
              <a:off x="0" y="-38100"/>
              <a:ext cx="812800" cy="850900"/>
            </a:xfrm>
            <a:prstGeom prst="rect">
              <a:avLst/>
            </a:prstGeom>
          </p:spPr>
          <p:txBody>
            <a:bodyPr lIns="49272" tIns="49272" rIns="49272" bIns="49272" rtlCol="0" anchor="ctr"/>
            <a:lstStyle/>
            <a:p>
              <a:pPr algn="ctr">
                <a:lnSpc>
                  <a:spcPts val="1959"/>
                </a:lnSpc>
                <a:spcBef>
                  <a:spcPct val="0"/>
                </a:spcBef>
              </a:pPr>
              <a:endParaRPr/>
            </a:p>
          </p:txBody>
        </p:sp>
      </p:grpSp>
      <p:sp>
        <p:nvSpPr>
          <p:cNvPr id="5" name="Freeform 5"/>
          <p:cNvSpPr/>
          <p:nvPr/>
        </p:nvSpPr>
        <p:spPr>
          <a:xfrm>
            <a:off x="1638126" y="3181899"/>
            <a:ext cx="1785787" cy="1417616"/>
          </a:xfrm>
          <a:custGeom>
            <a:avLst/>
            <a:gdLst/>
            <a:ahLst/>
            <a:cxnLst/>
            <a:rect l="l" t="t" r="r" b="b"/>
            <a:pathLst>
              <a:path w="1785787" h="1417616">
                <a:moveTo>
                  <a:pt x="0" y="0"/>
                </a:moveTo>
                <a:lnTo>
                  <a:pt x="1785786" y="0"/>
                </a:lnTo>
                <a:lnTo>
                  <a:pt x="1785786" y="1417616"/>
                </a:lnTo>
                <a:lnTo>
                  <a:pt x="0" y="1417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4262121" y="3181899"/>
            <a:ext cx="1736556" cy="1271036"/>
          </a:xfrm>
          <a:custGeom>
            <a:avLst/>
            <a:gdLst/>
            <a:ahLst/>
            <a:cxnLst/>
            <a:rect l="l" t="t" r="r" b="b"/>
            <a:pathLst>
              <a:path w="1736556" h="1271036">
                <a:moveTo>
                  <a:pt x="0" y="0"/>
                </a:moveTo>
                <a:lnTo>
                  <a:pt x="1736557" y="0"/>
                </a:lnTo>
                <a:lnTo>
                  <a:pt x="1736557" y="1271037"/>
                </a:lnTo>
                <a:lnTo>
                  <a:pt x="0" y="127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5136976" y="5419113"/>
            <a:ext cx="1300388" cy="1083898"/>
          </a:xfrm>
          <a:custGeom>
            <a:avLst/>
            <a:gdLst/>
            <a:ahLst/>
            <a:cxnLst/>
            <a:rect l="l" t="t" r="r" b="b"/>
            <a:pathLst>
              <a:path w="1300388" h="1083898">
                <a:moveTo>
                  <a:pt x="0" y="0"/>
                </a:moveTo>
                <a:lnTo>
                  <a:pt x="1300388" y="0"/>
                </a:lnTo>
                <a:lnTo>
                  <a:pt x="1300388" y="1083899"/>
                </a:lnTo>
                <a:lnTo>
                  <a:pt x="0" y="10838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3206361" y="4716841"/>
            <a:ext cx="1277464" cy="1120993"/>
          </a:xfrm>
          <a:custGeom>
            <a:avLst/>
            <a:gdLst/>
            <a:ahLst/>
            <a:cxnLst/>
            <a:rect l="l" t="t" r="r" b="b"/>
            <a:pathLst>
              <a:path w="1277464" h="1120993">
                <a:moveTo>
                  <a:pt x="0" y="0"/>
                </a:moveTo>
                <a:lnTo>
                  <a:pt x="1277464" y="0"/>
                </a:lnTo>
                <a:lnTo>
                  <a:pt x="1277464" y="1120994"/>
                </a:lnTo>
                <a:lnTo>
                  <a:pt x="0" y="1120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185647" y="5076704"/>
            <a:ext cx="1118759" cy="1253233"/>
          </a:xfrm>
          <a:custGeom>
            <a:avLst/>
            <a:gdLst/>
            <a:ahLst/>
            <a:cxnLst/>
            <a:rect l="l" t="t" r="r" b="b"/>
            <a:pathLst>
              <a:path w="1118759" h="1253233">
                <a:moveTo>
                  <a:pt x="0" y="0"/>
                </a:moveTo>
                <a:lnTo>
                  <a:pt x="1118759" y="0"/>
                </a:lnTo>
                <a:lnTo>
                  <a:pt x="1118759" y="1253233"/>
                </a:lnTo>
                <a:lnTo>
                  <a:pt x="0" y="1253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2881316" y="6653573"/>
            <a:ext cx="1322083" cy="962668"/>
          </a:xfrm>
          <a:custGeom>
            <a:avLst/>
            <a:gdLst/>
            <a:ahLst/>
            <a:cxnLst/>
            <a:rect l="l" t="t" r="r" b="b"/>
            <a:pathLst>
              <a:path w="1322083" h="962668">
                <a:moveTo>
                  <a:pt x="0" y="0"/>
                </a:moveTo>
                <a:lnTo>
                  <a:pt x="1322083" y="0"/>
                </a:lnTo>
                <a:lnTo>
                  <a:pt x="1322083" y="962667"/>
                </a:lnTo>
                <a:lnTo>
                  <a:pt x="0" y="9626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9539615">
            <a:off x="4401838" y="6546347"/>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Freeform 12"/>
          <p:cNvSpPr/>
          <p:nvPr/>
        </p:nvSpPr>
        <p:spPr>
          <a:xfrm rot="-9344050">
            <a:off x="4469439" y="5546120"/>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10203705">
            <a:off x="2315585" y="5393597"/>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rot="-4997898">
            <a:off x="3213240" y="6199411"/>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7898057">
            <a:off x="2263743" y="6488064"/>
            <a:ext cx="658236" cy="186774"/>
          </a:xfrm>
          <a:custGeom>
            <a:avLst/>
            <a:gdLst/>
            <a:ahLst/>
            <a:cxnLst/>
            <a:rect l="l" t="t" r="r" b="b"/>
            <a:pathLst>
              <a:path w="658236" h="186774">
                <a:moveTo>
                  <a:pt x="0" y="0"/>
                </a:moveTo>
                <a:lnTo>
                  <a:pt x="658236" y="0"/>
                </a:lnTo>
                <a:lnTo>
                  <a:pt x="658236"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rot="-7898057">
            <a:off x="2840653" y="4623454"/>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rot="-4388647">
            <a:off x="1576978" y="4589424"/>
            <a:ext cx="658236" cy="186774"/>
          </a:xfrm>
          <a:custGeom>
            <a:avLst/>
            <a:gdLst/>
            <a:ahLst/>
            <a:cxnLst/>
            <a:rect l="l" t="t" r="r" b="b"/>
            <a:pathLst>
              <a:path w="658236" h="186774">
                <a:moveTo>
                  <a:pt x="0" y="0"/>
                </a:moveTo>
                <a:lnTo>
                  <a:pt x="658236" y="0"/>
                </a:lnTo>
                <a:lnTo>
                  <a:pt x="658236"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a:off x="3458226" y="3817417"/>
            <a:ext cx="658236" cy="186774"/>
          </a:xfrm>
          <a:custGeom>
            <a:avLst/>
            <a:gdLst/>
            <a:ahLst/>
            <a:cxnLst/>
            <a:rect l="l" t="t" r="r" b="b"/>
            <a:pathLst>
              <a:path w="658236" h="186774">
                <a:moveTo>
                  <a:pt x="0" y="0"/>
                </a:moveTo>
                <a:lnTo>
                  <a:pt x="658235" y="0"/>
                </a:lnTo>
                <a:lnTo>
                  <a:pt x="658235" y="186775"/>
                </a:lnTo>
                <a:lnTo>
                  <a:pt x="0" y="18677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Freeform 19"/>
          <p:cNvSpPr/>
          <p:nvPr/>
        </p:nvSpPr>
        <p:spPr>
          <a:xfrm rot="-4097306">
            <a:off x="3724490" y="4643000"/>
            <a:ext cx="658236" cy="186774"/>
          </a:xfrm>
          <a:custGeom>
            <a:avLst/>
            <a:gdLst/>
            <a:ahLst/>
            <a:cxnLst/>
            <a:rect l="l" t="t" r="r" b="b"/>
            <a:pathLst>
              <a:path w="658236" h="186774">
                <a:moveTo>
                  <a:pt x="0" y="0"/>
                </a:moveTo>
                <a:lnTo>
                  <a:pt x="658235" y="0"/>
                </a:lnTo>
                <a:lnTo>
                  <a:pt x="658235" y="186774"/>
                </a:lnTo>
                <a:lnTo>
                  <a:pt x="0" y="18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6500198">
            <a:off x="5112609" y="4949052"/>
            <a:ext cx="647015" cy="183591"/>
          </a:xfrm>
          <a:custGeom>
            <a:avLst/>
            <a:gdLst/>
            <a:ahLst/>
            <a:cxnLst/>
            <a:rect l="l" t="t" r="r" b="b"/>
            <a:pathLst>
              <a:path w="647015" h="183591">
                <a:moveTo>
                  <a:pt x="0" y="0"/>
                </a:moveTo>
                <a:lnTo>
                  <a:pt x="647016" y="0"/>
                </a:lnTo>
                <a:lnTo>
                  <a:pt x="647016" y="183591"/>
                </a:lnTo>
                <a:lnTo>
                  <a:pt x="0" y="1835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21" name="Group 21"/>
          <p:cNvGrpSpPr/>
          <p:nvPr/>
        </p:nvGrpSpPr>
        <p:grpSpPr>
          <a:xfrm>
            <a:off x="756000" y="8482369"/>
            <a:ext cx="6032582" cy="514335"/>
            <a:chOff x="0" y="0"/>
            <a:chExt cx="2228973" cy="190041"/>
          </a:xfrm>
        </p:grpSpPr>
        <p:sp>
          <p:nvSpPr>
            <p:cNvPr id="22" name="Freeform 22"/>
            <p:cNvSpPr/>
            <p:nvPr/>
          </p:nvSpPr>
          <p:spPr>
            <a:xfrm>
              <a:off x="0" y="0"/>
              <a:ext cx="2228973" cy="190041"/>
            </a:xfrm>
            <a:custGeom>
              <a:avLst/>
              <a:gdLst/>
              <a:ahLst/>
              <a:cxnLst/>
              <a:rect l="l" t="t" r="r" b="b"/>
              <a:pathLst>
                <a:path w="2228973" h="190041">
                  <a:moveTo>
                    <a:pt x="17967" y="0"/>
                  </a:moveTo>
                  <a:lnTo>
                    <a:pt x="2211007" y="0"/>
                  </a:lnTo>
                  <a:cubicBezTo>
                    <a:pt x="2215772" y="0"/>
                    <a:pt x="2220342" y="1893"/>
                    <a:pt x="2223711" y="5262"/>
                  </a:cubicBezTo>
                  <a:cubicBezTo>
                    <a:pt x="2227081" y="8632"/>
                    <a:pt x="2228973" y="13202"/>
                    <a:pt x="2228973" y="17967"/>
                  </a:cubicBezTo>
                  <a:lnTo>
                    <a:pt x="2228973" y="172074"/>
                  </a:lnTo>
                  <a:cubicBezTo>
                    <a:pt x="2228973" y="176839"/>
                    <a:pt x="2227081" y="181409"/>
                    <a:pt x="2223711" y="184779"/>
                  </a:cubicBezTo>
                  <a:cubicBezTo>
                    <a:pt x="2220342" y="188148"/>
                    <a:pt x="2215772" y="190041"/>
                    <a:pt x="2211007" y="190041"/>
                  </a:cubicBezTo>
                  <a:lnTo>
                    <a:pt x="17967" y="190041"/>
                  </a:lnTo>
                  <a:cubicBezTo>
                    <a:pt x="8044" y="190041"/>
                    <a:pt x="0" y="181997"/>
                    <a:pt x="0" y="172074"/>
                  </a:cubicBezTo>
                  <a:lnTo>
                    <a:pt x="0" y="17967"/>
                  </a:lnTo>
                  <a:cubicBezTo>
                    <a:pt x="0" y="8044"/>
                    <a:pt x="8044" y="0"/>
                    <a:pt x="17967" y="0"/>
                  </a:cubicBezTo>
                  <a:close/>
                </a:path>
              </a:pathLst>
            </a:custGeom>
            <a:solidFill>
              <a:srgbClr val="FEFAEB"/>
            </a:solidFill>
            <a:ln>
              <a:noFill/>
            </a:ln>
          </p:spPr>
        </p:sp>
        <p:sp>
          <p:nvSpPr>
            <p:cNvPr id="23" name="TextBox 23"/>
            <p:cNvSpPr txBox="1"/>
            <p:nvPr/>
          </p:nvSpPr>
          <p:spPr>
            <a:xfrm>
              <a:off x="0" y="-38100"/>
              <a:ext cx="812800" cy="850900"/>
            </a:xfrm>
            <a:prstGeom prst="rect">
              <a:avLst/>
            </a:prstGeom>
          </p:spPr>
          <p:txBody>
            <a:bodyPr lIns="49272" tIns="49272" rIns="49272" bIns="49272" rtlCol="0" anchor="t"/>
            <a:lstStyle/>
            <a:p>
              <a:pPr>
                <a:lnSpc>
                  <a:spcPts val="1959"/>
                </a:lnSpc>
                <a:spcBef>
                  <a:spcPct val="0"/>
                </a:spcBef>
              </a:pPr>
              <a:r>
                <a:rPr lang="en-US" sz="1399">
                  <a:solidFill>
                    <a:srgbClr val="669933"/>
                  </a:solidFill>
                  <a:latin typeface="Sigher"/>
                </a:rPr>
                <a:t>Thực vật (Cỏ).</a:t>
              </a:r>
            </a:p>
          </p:txBody>
        </p:sp>
      </p:grpSp>
      <p:grpSp>
        <p:nvGrpSpPr>
          <p:cNvPr id="24" name="Group 24"/>
          <p:cNvGrpSpPr/>
          <p:nvPr/>
        </p:nvGrpSpPr>
        <p:grpSpPr>
          <a:xfrm>
            <a:off x="759854" y="9526799"/>
            <a:ext cx="6032582" cy="514335"/>
            <a:chOff x="0" y="0"/>
            <a:chExt cx="2228973" cy="190041"/>
          </a:xfrm>
        </p:grpSpPr>
        <p:sp>
          <p:nvSpPr>
            <p:cNvPr id="25" name="Freeform 25"/>
            <p:cNvSpPr/>
            <p:nvPr/>
          </p:nvSpPr>
          <p:spPr>
            <a:xfrm>
              <a:off x="0" y="0"/>
              <a:ext cx="2228973" cy="190041"/>
            </a:xfrm>
            <a:custGeom>
              <a:avLst/>
              <a:gdLst/>
              <a:ahLst/>
              <a:cxnLst/>
              <a:rect l="l" t="t" r="r" b="b"/>
              <a:pathLst>
                <a:path w="2228973" h="190041">
                  <a:moveTo>
                    <a:pt x="17967" y="0"/>
                  </a:moveTo>
                  <a:lnTo>
                    <a:pt x="2211007" y="0"/>
                  </a:lnTo>
                  <a:cubicBezTo>
                    <a:pt x="2215772" y="0"/>
                    <a:pt x="2220342" y="1893"/>
                    <a:pt x="2223711" y="5262"/>
                  </a:cubicBezTo>
                  <a:cubicBezTo>
                    <a:pt x="2227081" y="8632"/>
                    <a:pt x="2228973" y="13202"/>
                    <a:pt x="2228973" y="17967"/>
                  </a:cubicBezTo>
                  <a:lnTo>
                    <a:pt x="2228973" y="172074"/>
                  </a:lnTo>
                  <a:cubicBezTo>
                    <a:pt x="2228973" y="176839"/>
                    <a:pt x="2227081" y="181409"/>
                    <a:pt x="2223711" y="184779"/>
                  </a:cubicBezTo>
                  <a:cubicBezTo>
                    <a:pt x="2220342" y="188148"/>
                    <a:pt x="2215772" y="190041"/>
                    <a:pt x="2211007" y="190041"/>
                  </a:cubicBezTo>
                  <a:lnTo>
                    <a:pt x="17967" y="190041"/>
                  </a:lnTo>
                  <a:cubicBezTo>
                    <a:pt x="8044" y="190041"/>
                    <a:pt x="0" y="181997"/>
                    <a:pt x="0" y="172074"/>
                  </a:cubicBezTo>
                  <a:lnTo>
                    <a:pt x="0" y="17967"/>
                  </a:lnTo>
                  <a:cubicBezTo>
                    <a:pt x="0" y="8044"/>
                    <a:pt x="8044" y="0"/>
                    <a:pt x="17967" y="0"/>
                  </a:cubicBezTo>
                  <a:close/>
                </a:path>
              </a:pathLst>
            </a:custGeom>
            <a:solidFill>
              <a:srgbClr val="FEFAEB"/>
            </a:solidFill>
            <a:ln>
              <a:noFill/>
            </a:ln>
          </p:spPr>
        </p:sp>
        <p:sp>
          <p:nvSpPr>
            <p:cNvPr id="26" name="TextBox 26"/>
            <p:cNvSpPr txBox="1"/>
            <p:nvPr/>
          </p:nvSpPr>
          <p:spPr>
            <a:xfrm>
              <a:off x="0" y="-38100"/>
              <a:ext cx="812800" cy="850900"/>
            </a:xfrm>
            <a:prstGeom prst="rect">
              <a:avLst/>
            </a:prstGeom>
          </p:spPr>
          <p:txBody>
            <a:bodyPr lIns="49272" tIns="49272" rIns="49272" bIns="49272" rtlCol="0" anchor="t"/>
            <a:lstStyle/>
            <a:p>
              <a:pPr>
                <a:lnSpc>
                  <a:spcPts val="1959"/>
                </a:lnSpc>
                <a:spcBef>
                  <a:spcPct val="0"/>
                </a:spcBef>
              </a:pPr>
              <a:r>
                <a:rPr lang="en-US" sz="1399">
                  <a:solidFill>
                    <a:srgbClr val="669933"/>
                  </a:solidFill>
                  <a:latin typeface="Sigher"/>
                </a:rPr>
                <a:t>Chuột và châu chấu</a:t>
              </a:r>
            </a:p>
          </p:txBody>
        </p:sp>
      </p:grpSp>
      <p:sp>
        <p:nvSpPr>
          <p:cNvPr id="27" name="AutoShape 27"/>
          <p:cNvSpPr/>
          <p:nvPr/>
        </p:nvSpPr>
        <p:spPr>
          <a:xfrm>
            <a:off x="1286622" y="966467"/>
            <a:ext cx="2419200" cy="0"/>
          </a:xfrm>
          <a:prstGeom prst="line">
            <a:avLst/>
          </a:prstGeom>
          <a:ln w="19050" cap="flat">
            <a:solidFill>
              <a:srgbClr val="000000"/>
            </a:solidFill>
            <a:prstDash val="solid"/>
            <a:headEnd type="none" w="sm" len="sm"/>
            <a:tailEnd type="none" w="sm" len="sm"/>
          </a:ln>
        </p:spPr>
      </p:sp>
      <p:sp>
        <p:nvSpPr>
          <p:cNvPr id="28" name="AutoShape 28"/>
          <p:cNvSpPr/>
          <p:nvPr/>
        </p:nvSpPr>
        <p:spPr>
          <a:xfrm>
            <a:off x="4384800" y="966467"/>
            <a:ext cx="2419200" cy="0"/>
          </a:xfrm>
          <a:prstGeom prst="line">
            <a:avLst/>
          </a:prstGeom>
          <a:ln w="19050" cap="flat">
            <a:solidFill>
              <a:srgbClr val="000000"/>
            </a:solidFill>
            <a:prstDash val="solid"/>
            <a:headEnd type="none" w="sm" len="sm"/>
            <a:tailEnd type="none" w="sm" len="sm"/>
          </a:ln>
        </p:spPr>
      </p:sp>
      <p:grpSp>
        <p:nvGrpSpPr>
          <p:cNvPr id="29" name="Group 29"/>
          <p:cNvGrpSpPr/>
          <p:nvPr/>
        </p:nvGrpSpPr>
        <p:grpSpPr>
          <a:xfrm>
            <a:off x="-227965" y="-122008"/>
            <a:ext cx="7990051" cy="648225"/>
            <a:chOff x="0" y="0"/>
            <a:chExt cx="2863454" cy="232309"/>
          </a:xfrm>
        </p:grpSpPr>
        <p:sp>
          <p:nvSpPr>
            <p:cNvPr id="30" name="Freeform 30"/>
            <p:cNvSpPr/>
            <p:nvPr/>
          </p:nvSpPr>
          <p:spPr>
            <a:xfrm>
              <a:off x="0" y="0"/>
              <a:ext cx="2863454" cy="232309"/>
            </a:xfrm>
            <a:custGeom>
              <a:avLst/>
              <a:gdLst/>
              <a:ahLst/>
              <a:cxnLst/>
              <a:rect l="l" t="t" r="r" b="b"/>
              <a:pathLst>
                <a:path w="2863454" h="232309">
                  <a:moveTo>
                    <a:pt x="0" y="0"/>
                  </a:moveTo>
                  <a:lnTo>
                    <a:pt x="2863454" y="0"/>
                  </a:lnTo>
                  <a:lnTo>
                    <a:pt x="2863454" y="232309"/>
                  </a:lnTo>
                  <a:lnTo>
                    <a:pt x="0" y="232309"/>
                  </a:lnTo>
                  <a:close/>
                </a:path>
              </a:pathLst>
            </a:custGeom>
            <a:solidFill>
              <a:srgbClr val="FFBD59"/>
            </a:solidFill>
          </p:spPr>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32" name="TextBox 32"/>
          <p:cNvSpPr txBox="1"/>
          <p:nvPr/>
        </p:nvSpPr>
        <p:spPr>
          <a:xfrm>
            <a:off x="759854" y="2506797"/>
            <a:ext cx="6032582" cy="266700"/>
          </a:xfrm>
          <a:prstGeom prst="rect">
            <a:avLst/>
          </a:prstGeom>
        </p:spPr>
        <p:txBody>
          <a:bodyPr lIns="0" tIns="0" rIns="0" bIns="0" rtlCol="0" anchor="t">
            <a:spAutoFit/>
          </a:bodyPr>
          <a:lstStyle/>
          <a:p>
            <a:pPr algn="ctr">
              <a:lnSpc>
                <a:spcPts val="2100"/>
              </a:lnSpc>
            </a:pPr>
            <a:r>
              <a:rPr lang="en-US" sz="1500">
                <a:solidFill>
                  <a:srgbClr val="000000"/>
                </a:solidFill>
                <a:latin typeface="Sigher"/>
              </a:rPr>
              <a:t>Quan sát hình vẽ và trả lời các câu hỏi sau:</a:t>
            </a:r>
          </a:p>
        </p:txBody>
      </p:sp>
      <p:sp>
        <p:nvSpPr>
          <p:cNvPr id="33" name="TextBox 33"/>
          <p:cNvSpPr txBox="1"/>
          <p:nvPr/>
        </p:nvSpPr>
        <p:spPr>
          <a:xfrm>
            <a:off x="765271" y="1274262"/>
            <a:ext cx="6044146" cy="1225550"/>
          </a:xfrm>
          <a:prstGeom prst="rect">
            <a:avLst/>
          </a:prstGeom>
        </p:spPr>
        <p:txBody>
          <a:bodyPr lIns="0" tIns="0" rIns="0" bIns="0" rtlCol="0" anchor="t">
            <a:spAutoFit/>
          </a:bodyPr>
          <a:lstStyle/>
          <a:p>
            <a:pPr algn="ctr">
              <a:lnSpc>
                <a:spcPts val="4900"/>
              </a:lnSpc>
            </a:pPr>
            <a:r>
              <a:rPr lang="en-US" sz="3500">
                <a:solidFill>
                  <a:srgbClr val="000000"/>
                </a:solidFill>
                <a:latin typeface="Arturo Heavy"/>
              </a:rPr>
              <a:t>KHÁM PHÁ</a:t>
            </a:r>
          </a:p>
          <a:p>
            <a:pPr algn="ctr">
              <a:lnSpc>
                <a:spcPts val="4900"/>
              </a:lnSpc>
            </a:pPr>
            <a:r>
              <a:rPr lang="en-US" sz="3500">
                <a:solidFill>
                  <a:srgbClr val="000000"/>
                </a:solidFill>
                <a:latin typeface="Arturo Heavy"/>
              </a:rPr>
              <a:t>LƯỚI THỨC ĂN</a:t>
            </a:r>
          </a:p>
        </p:txBody>
      </p:sp>
      <p:sp>
        <p:nvSpPr>
          <p:cNvPr id="34" name="TextBox 34"/>
          <p:cNvSpPr txBox="1"/>
          <p:nvPr/>
        </p:nvSpPr>
        <p:spPr>
          <a:xfrm>
            <a:off x="756000" y="8110894"/>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Kể tên sinh vật sản xuất trong lưới thức ăn.</a:t>
            </a:r>
          </a:p>
        </p:txBody>
      </p:sp>
      <p:sp>
        <p:nvSpPr>
          <p:cNvPr id="35" name="TextBox 35"/>
          <p:cNvSpPr txBox="1"/>
          <p:nvPr/>
        </p:nvSpPr>
        <p:spPr>
          <a:xfrm>
            <a:off x="759854" y="9155324"/>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Kể tên sinh vật tiêu thụ trong lưới thức ăn.</a:t>
            </a:r>
          </a:p>
        </p:txBody>
      </p:sp>
      <p:sp>
        <p:nvSpPr>
          <p:cNvPr id="36" name="TextBox 36"/>
          <p:cNvSpPr txBox="1"/>
          <p:nvPr/>
        </p:nvSpPr>
        <p:spPr>
          <a:xfrm>
            <a:off x="2532222" y="3212554"/>
            <a:ext cx="1141293"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Chim ưng</a:t>
            </a:r>
          </a:p>
        </p:txBody>
      </p:sp>
      <p:sp>
        <p:nvSpPr>
          <p:cNvPr id="37" name="TextBox 37"/>
          <p:cNvSpPr txBox="1"/>
          <p:nvPr/>
        </p:nvSpPr>
        <p:spPr>
          <a:xfrm>
            <a:off x="5130400" y="3143799"/>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Chó sói</a:t>
            </a:r>
          </a:p>
        </p:txBody>
      </p:sp>
      <p:sp>
        <p:nvSpPr>
          <p:cNvPr id="38" name="TextBox 38"/>
          <p:cNvSpPr txBox="1"/>
          <p:nvPr/>
        </p:nvSpPr>
        <p:spPr>
          <a:xfrm>
            <a:off x="2841386" y="5642357"/>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Chuột</a:t>
            </a:r>
          </a:p>
        </p:txBody>
      </p:sp>
      <p:sp>
        <p:nvSpPr>
          <p:cNvPr id="39" name="TextBox 39"/>
          <p:cNvSpPr txBox="1"/>
          <p:nvPr/>
        </p:nvSpPr>
        <p:spPr>
          <a:xfrm>
            <a:off x="1416642" y="6421962"/>
            <a:ext cx="656770"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Rắn</a:t>
            </a:r>
          </a:p>
        </p:txBody>
      </p:sp>
      <p:sp>
        <p:nvSpPr>
          <p:cNvPr id="40" name="TextBox 40"/>
          <p:cNvSpPr txBox="1"/>
          <p:nvPr/>
        </p:nvSpPr>
        <p:spPr>
          <a:xfrm>
            <a:off x="4168340" y="7150697"/>
            <a:ext cx="1078867"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Châu chấu</a:t>
            </a:r>
          </a:p>
        </p:txBody>
      </p:sp>
      <p:sp>
        <p:nvSpPr>
          <p:cNvPr id="41" name="TextBox 41"/>
          <p:cNvSpPr txBox="1"/>
          <p:nvPr/>
        </p:nvSpPr>
        <p:spPr>
          <a:xfrm>
            <a:off x="5518923" y="6536906"/>
            <a:ext cx="634851" cy="267988"/>
          </a:xfrm>
          <a:prstGeom prst="rect">
            <a:avLst/>
          </a:prstGeom>
        </p:spPr>
        <p:txBody>
          <a:bodyPr lIns="0" tIns="0" rIns="0" bIns="0" rtlCol="0" anchor="t">
            <a:spAutoFit/>
          </a:bodyPr>
          <a:lstStyle/>
          <a:p>
            <a:pPr algn="ctr">
              <a:lnSpc>
                <a:spcPts val="2185"/>
              </a:lnSpc>
            </a:pPr>
            <a:r>
              <a:rPr lang="en-US" sz="1561">
                <a:solidFill>
                  <a:srgbClr val="000000"/>
                </a:solidFill>
                <a:latin typeface="Sigher"/>
              </a:rPr>
              <a:t>Cỏ</a:t>
            </a:r>
          </a:p>
        </p:txBody>
      </p:sp>
      <p:sp>
        <p:nvSpPr>
          <p:cNvPr id="42" name="TextBox 42"/>
          <p:cNvSpPr txBox="1"/>
          <p:nvPr/>
        </p:nvSpPr>
        <p:spPr>
          <a:xfrm>
            <a:off x="756000" y="745293"/>
            <a:ext cx="845333"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Name:</a:t>
            </a:r>
          </a:p>
        </p:txBody>
      </p:sp>
      <p:sp>
        <p:nvSpPr>
          <p:cNvPr id="43" name="TextBox 43"/>
          <p:cNvSpPr txBox="1"/>
          <p:nvPr/>
        </p:nvSpPr>
        <p:spPr>
          <a:xfrm>
            <a:off x="3921623" y="745293"/>
            <a:ext cx="845333"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Date:</a:t>
            </a:r>
          </a:p>
        </p:txBody>
      </p:sp>
      <p:sp>
        <p:nvSpPr>
          <p:cNvPr id="44" name="TextBox 44"/>
          <p:cNvSpPr txBox="1"/>
          <p:nvPr/>
        </p:nvSpPr>
        <p:spPr>
          <a:xfrm>
            <a:off x="756000" y="37267"/>
            <a:ext cx="6032582" cy="431800"/>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Sigher"/>
              </a:rPr>
              <a:t>CÂU TRẢ LỜI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3345" y="3656940"/>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Sinh vật nào không bị sinh vật khác tiêu thụ?</a:t>
            </a:r>
          </a:p>
        </p:txBody>
      </p:sp>
      <p:grpSp>
        <p:nvGrpSpPr>
          <p:cNvPr id="3" name="Group 3"/>
          <p:cNvGrpSpPr/>
          <p:nvPr/>
        </p:nvGrpSpPr>
        <p:grpSpPr>
          <a:xfrm>
            <a:off x="773345" y="4047465"/>
            <a:ext cx="6032582" cy="874953"/>
            <a:chOff x="0" y="0"/>
            <a:chExt cx="2228973" cy="323285"/>
          </a:xfrm>
        </p:grpSpPr>
        <p:sp>
          <p:nvSpPr>
            <p:cNvPr id="4" name="Freeform 4"/>
            <p:cNvSpPr/>
            <p:nvPr/>
          </p:nvSpPr>
          <p:spPr>
            <a:xfrm>
              <a:off x="0" y="0"/>
              <a:ext cx="2228973" cy="323285"/>
            </a:xfrm>
            <a:custGeom>
              <a:avLst/>
              <a:gdLst/>
              <a:ahLst/>
              <a:cxnLst/>
              <a:rect l="l" t="t" r="r" b="b"/>
              <a:pathLst>
                <a:path w="2228973" h="323285">
                  <a:moveTo>
                    <a:pt x="17967" y="0"/>
                  </a:moveTo>
                  <a:lnTo>
                    <a:pt x="2211007" y="0"/>
                  </a:lnTo>
                  <a:cubicBezTo>
                    <a:pt x="2215772" y="0"/>
                    <a:pt x="2220342" y="1893"/>
                    <a:pt x="2223711" y="5262"/>
                  </a:cubicBezTo>
                  <a:cubicBezTo>
                    <a:pt x="2227081" y="8632"/>
                    <a:pt x="2228973" y="13202"/>
                    <a:pt x="2228973" y="17967"/>
                  </a:cubicBezTo>
                  <a:lnTo>
                    <a:pt x="2228973" y="305319"/>
                  </a:lnTo>
                  <a:cubicBezTo>
                    <a:pt x="2228973" y="315241"/>
                    <a:pt x="2220929" y="323285"/>
                    <a:pt x="2211007" y="323285"/>
                  </a:cubicBezTo>
                  <a:lnTo>
                    <a:pt x="17967" y="323285"/>
                  </a:lnTo>
                  <a:cubicBezTo>
                    <a:pt x="8044" y="323285"/>
                    <a:pt x="0" y="315241"/>
                    <a:pt x="0" y="305319"/>
                  </a:cubicBezTo>
                  <a:lnTo>
                    <a:pt x="0" y="17967"/>
                  </a:lnTo>
                  <a:cubicBezTo>
                    <a:pt x="0" y="8044"/>
                    <a:pt x="8044" y="0"/>
                    <a:pt x="17967" y="0"/>
                  </a:cubicBezTo>
                  <a:close/>
                </a:path>
              </a:pathLst>
            </a:custGeom>
            <a:solidFill>
              <a:srgbClr val="FEFAEB"/>
            </a:solidFill>
            <a:ln>
              <a:noFill/>
            </a:ln>
          </p:spPr>
        </p:sp>
        <p:sp>
          <p:nvSpPr>
            <p:cNvPr id="5" name="TextBox 5"/>
            <p:cNvSpPr txBox="1"/>
            <p:nvPr/>
          </p:nvSpPr>
          <p:spPr>
            <a:xfrm>
              <a:off x="0" y="-38100"/>
              <a:ext cx="812800" cy="850900"/>
            </a:xfrm>
            <a:prstGeom prst="rect">
              <a:avLst/>
            </a:prstGeom>
          </p:spPr>
          <p:txBody>
            <a:bodyPr lIns="49272" tIns="49272" rIns="49272" bIns="49272" rtlCol="0" anchor="t"/>
            <a:lstStyle/>
            <a:p>
              <a:pPr>
                <a:lnSpc>
                  <a:spcPts val="1959"/>
                </a:lnSpc>
                <a:spcBef>
                  <a:spcPct val="0"/>
                </a:spcBef>
              </a:pPr>
              <a:r>
                <a:rPr lang="en-US" sz="1399">
                  <a:solidFill>
                    <a:srgbClr val="669933"/>
                  </a:solidFill>
                  <a:latin typeface="Sigher"/>
                </a:rPr>
                <a:t>Chó sói không bị sinh vật nào tiêu thụ.</a:t>
              </a:r>
            </a:p>
          </p:txBody>
        </p:sp>
      </p:grpSp>
      <p:sp>
        <p:nvSpPr>
          <p:cNvPr id="6" name="TextBox 6"/>
          <p:cNvSpPr txBox="1"/>
          <p:nvPr/>
        </p:nvSpPr>
        <p:spPr>
          <a:xfrm>
            <a:off x="773345" y="601922"/>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Rắn tiêu thụ những sinh vật nào?</a:t>
            </a:r>
          </a:p>
        </p:txBody>
      </p:sp>
      <p:grpSp>
        <p:nvGrpSpPr>
          <p:cNvPr id="7" name="Group 7"/>
          <p:cNvGrpSpPr/>
          <p:nvPr/>
        </p:nvGrpSpPr>
        <p:grpSpPr>
          <a:xfrm>
            <a:off x="773345" y="990130"/>
            <a:ext cx="6032582" cy="798243"/>
            <a:chOff x="0" y="0"/>
            <a:chExt cx="2228973" cy="294942"/>
          </a:xfrm>
        </p:grpSpPr>
        <p:sp>
          <p:nvSpPr>
            <p:cNvPr id="8" name="Freeform 8"/>
            <p:cNvSpPr/>
            <p:nvPr/>
          </p:nvSpPr>
          <p:spPr>
            <a:xfrm>
              <a:off x="0" y="0"/>
              <a:ext cx="2228973" cy="294942"/>
            </a:xfrm>
            <a:custGeom>
              <a:avLst/>
              <a:gdLst/>
              <a:ahLst/>
              <a:cxnLst/>
              <a:rect l="l" t="t" r="r" b="b"/>
              <a:pathLst>
                <a:path w="2228973" h="294942">
                  <a:moveTo>
                    <a:pt x="17967" y="0"/>
                  </a:moveTo>
                  <a:lnTo>
                    <a:pt x="2211007" y="0"/>
                  </a:lnTo>
                  <a:cubicBezTo>
                    <a:pt x="2215772" y="0"/>
                    <a:pt x="2220342" y="1893"/>
                    <a:pt x="2223711" y="5262"/>
                  </a:cubicBezTo>
                  <a:cubicBezTo>
                    <a:pt x="2227081" y="8632"/>
                    <a:pt x="2228973" y="13202"/>
                    <a:pt x="2228973" y="17967"/>
                  </a:cubicBezTo>
                  <a:lnTo>
                    <a:pt x="2228973" y="276975"/>
                  </a:lnTo>
                  <a:cubicBezTo>
                    <a:pt x="2228973" y="286898"/>
                    <a:pt x="2220929" y="294942"/>
                    <a:pt x="2211007" y="294942"/>
                  </a:cubicBezTo>
                  <a:lnTo>
                    <a:pt x="17967" y="294942"/>
                  </a:lnTo>
                  <a:cubicBezTo>
                    <a:pt x="13202" y="294942"/>
                    <a:pt x="8632" y="293049"/>
                    <a:pt x="5262" y="289680"/>
                  </a:cubicBezTo>
                  <a:cubicBezTo>
                    <a:pt x="1893" y="286310"/>
                    <a:pt x="0" y="281740"/>
                    <a:pt x="0" y="276975"/>
                  </a:cubicBezTo>
                  <a:lnTo>
                    <a:pt x="0" y="17967"/>
                  </a:lnTo>
                  <a:cubicBezTo>
                    <a:pt x="0" y="8044"/>
                    <a:pt x="8044" y="0"/>
                    <a:pt x="17967" y="0"/>
                  </a:cubicBezTo>
                  <a:close/>
                </a:path>
              </a:pathLst>
            </a:custGeom>
            <a:solidFill>
              <a:srgbClr val="FEFAEB"/>
            </a:solidFill>
            <a:ln>
              <a:noFill/>
            </a:ln>
          </p:spPr>
        </p:sp>
        <p:sp>
          <p:nvSpPr>
            <p:cNvPr id="9" name="TextBox 9"/>
            <p:cNvSpPr txBox="1"/>
            <p:nvPr/>
          </p:nvSpPr>
          <p:spPr>
            <a:xfrm>
              <a:off x="0" y="-38100"/>
              <a:ext cx="812800" cy="850900"/>
            </a:xfrm>
            <a:prstGeom prst="rect">
              <a:avLst/>
            </a:prstGeom>
          </p:spPr>
          <p:txBody>
            <a:bodyPr lIns="49272" tIns="49272" rIns="49272" bIns="49272" rtlCol="0" anchor="t"/>
            <a:lstStyle/>
            <a:p>
              <a:pPr>
                <a:lnSpc>
                  <a:spcPts val="1959"/>
                </a:lnSpc>
                <a:spcBef>
                  <a:spcPct val="0"/>
                </a:spcBef>
              </a:pPr>
              <a:r>
                <a:rPr lang="en-US" sz="1399">
                  <a:solidFill>
                    <a:srgbClr val="669933"/>
                  </a:solidFill>
                  <a:latin typeface="Sigher"/>
                </a:rPr>
                <a:t>Rắn tiêu thụ chuột và châu chấu.</a:t>
              </a:r>
            </a:p>
          </p:txBody>
        </p:sp>
      </p:grpSp>
      <p:sp>
        <p:nvSpPr>
          <p:cNvPr id="10" name="TextBox 10"/>
          <p:cNvSpPr txBox="1"/>
          <p:nvPr/>
        </p:nvSpPr>
        <p:spPr>
          <a:xfrm>
            <a:off x="756000" y="1993764"/>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Liệt kê các chuỗi thức ăn có trong lưới thức ăn.</a:t>
            </a:r>
          </a:p>
        </p:txBody>
      </p:sp>
      <p:grpSp>
        <p:nvGrpSpPr>
          <p:cNvPr id="11" name="Group 11"/>
          <p:cNvGrpSpPr/>
          <p:nvPr/>
        </p:nvGrpSpPr>
        <p:grpSpPr>
          <a:xfrm>
            <a:off x="773345" y="2384289"/>
            <a:ext cx="6032582" cy="1186926"/>
            <a:chOff x="0" y="0"/>
            <a:chExt cx="2228973" cy="438556"/>
          </a:xfrm>
        </p:grpSpPr>
        <p:sp>
          <p:nvSpPr>
            <p:cNvPr id="12" name="Freeform 12"/>
            <p:cNvSpPr/>
            <p:nvPr/>
          </p:nvSpPr>
          <p:spPr>
            <a:xfrm>
              <a:off x="0" y="0"/>
              <a:ext cx="2228973" cy="438556"/>
            </a:xfrm>
            <a:custGeom>
              <a:avLst/>
              <a:gdLst/>
              <a:ahLst/>
              <a:cxnLst/>
              <a:rect l="l" t="t" r="r" b="b"/>
              <a:pathLst>
                <a:path w="2228973" h="438556">
                  <a:moveTo>
                    <a:pt x="17967" y="0"/>
                  </a:moveTo>
                  <a:lnTo>
                    <a:pt x="2211007" y="0"/>
                  </a:lnTo>
                  <a:cubicBezTo>
                    <a:pt x="2215772" y="0"/>
                    <a:pt x="2220342" y="1893"/>
                    <a:pt x="2223711" y="5262"/>
                  </a:cubicBezTo>
                  <a:cubicBezTo>
                    <a:pt x="2227081" y="8632"/>
                    <a:pt x="2228973" y="13202"/>
                    <a:pt x="2228973" y="17967"/>
                  </a:cubicBezTo>
                  <a:lnTo>
                    <a:pt x="2228973" y="420589"/>
                  </a:lnTo>
                  <a:cubicBezTo>
                    <a:pt x="2228973" y="425354"/>
                    <a:pt x="2227081" y="429924"/>
                    <a:pt x="2223711" y="433294"/>
                  </a:cubicBezTo>
                  <a:cubicBezTo>
                    <a:pt x="2220342" y="436663"/>
                    <a:pt x="2215772" y="438556"/>
                    <a:pt x="2211007" y="438556"/>
                  </a:cubicBezTo>
                  <a:lnTo>
                    <a:pt x="17967" y="438556"/>
                  </a:lnTo>
                  <a:cubicBezTo>
                    <a:pt x="8044" y="438556"/>
                    <a:pt x="0" y="430512"/>
                    <a:pt x="0" y="420589"/>
                  </a:cubicBezTo>
                  <a:lnTo>
                    <a:pt x="0" y="17967"/>
                  </a:lnTo>
                  <a:cubicBezTo>
                    <a:pt x="0" y="8044"/>
                    <a:pt x="8044" y="0"/>
                    <a:pt x="17967" y="0"/>
                  </a:cubicBezTo>
                  <a:close/>
                </a:path>
              </a:pathLst>
            </a:custGeom>
            <a:solidFill>
              <a:srgbClr val="FEFAEB"/>
            </a:solidFill>
            <a:ln>
              <a:noFill/>
            </a:ln>
          </p:spPr>
        </p:sp>
        <p:sp>
          <p:nvSpPr>
            <p:cNvPr id="13" name="TextBox 13"/>
            <p:cNvSpPr txBox="1"/>
            <p:nvPr/>
          </p:nvSpPr>
          <p:spPr>
            <a:xfrm>
              <a:off x="0" y="-38100"/>
              <a:ext cx="812800" cy="850900"/>
            </a:xfrm>
            <a:prstGeom prst="rect">
              <a:avLst/>
            </a:prstGeom>
          </p:spPr>
          <p:txBody>
            <a:bodyPr lIns="49272" tIns="49272" rIns="49272" bIns="49272" rtlCol="0" anchor="t"/>
            <a:lstStyle/>
            <a:p>
              <a:pPr>
                <a:lnSpc>
                  <a:spcPts val="1959"/>
                </a:lnSpc>
              </a:pPr>
              <a:r>
                <a:rPr lang="en-US" sz="1399">
                  <a:solidFill>
                    <a:srgbClr val="669933"/>
                  </a:solidFill>
                  <a:latin typeface="Sigher"/>
                </a:rPr>
                <a:t>Một số chuỗi thức ăn:</a:t>
              </a:r>
            </a:p>
            <a:p>
              <a:pPr>
                <a:lnSpc>
                  <a:spcPts val="1959"/>
                </a:lnSpc>
              </a:pPr>
              <a:r>
                <a:rPr lang="en-US" sz="1399">
                  <a:solidFill>
                    <a:srgbClr val="669933"/>
                  </a:solidFill>
                  <a:latin typeface="Sigher"/>
                </a:rPr>
                <a:t>Cỏ - châu chấu - rắn - chim ưng - chó sói</a:t>
              </a:r>
            </a:p>
            <a:p>
              <a:pPr>
                <a:lnSpc>
                  <a:spcPts val="1959"/>
                </a:lnSpc>
              </a:pPr>
              <a:r>
                <a:rPr lang="en-US" sz="1399">
                  <a:solidFill>
                    <a:srgbClr val="669933"/>
                  </a:solidFill>
                  <a:latin typeface="Sigher"/>
                </a:rPr>
                <a:t>Cỏ - chuột - rắn - chim ưng - chó sói</a:t>
              </a:r>
            </a:p>
            <a:p>
              <a:pPr>
                <a:lnSpc>
                  <a:spcPts val="1959"/>
                </a:lnSpc>
                <a:spcBef>
                  <a:spcPct val="0"/>
                </a:spcBef>
              </a:pPr>
              <a:r>
                <a:rPr lang="en-US" sz="1399">
                  <a:solidFill>
                    <a:srgbClr val="669933"/>
                  </a:solidFill>
                  <a:latin typeface="Sigher"/>
                </a:rPr>
                <a:t>Cỏ - chuột - chó sói</a:t>
              </a:r>
            </a:p>
          </p:txBody>
        </p:sp>
      </p:grpSp>
      <p:sp>
        <p:nvSpPr>
          <p:cNvPr id="14" name="TextBox 14"/>
          <p:cNvSpPr txBox="1"/>
          <p:nvPr/>
        </p:nvSpPr>
        <p:spPr>
          <a:xfrm>
            <a:off x="773345" y="5131967"/>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Khi quần thể châu chấu giảm đột ngột điều gì sẽ xảy ra?</a:t>
            </a:r>
          </a:p>
        </p:txBody>
      </p:sp>
      <p:grpSp>
        <p:nvGrpSpPr>
          <p:cNvPr id="15" name="Group 15"/>
          <p:cNvGrpSpPr/>
          <p:nvPr/>
        </p:nvGrpSpPr>
        <p:grpSpPr>
          <a:xfrm>
            <a:off x="773345" y="5522492"/>
            <a:ext cx="6032582" cy="1955670"/>
            <a:chOff x="0" y="0"/>
            <a:chExt cx="2228973" cy="722599"/>
          </a:xfrm>
        </p:grpSpPr>
        <p:sp>
          <p:nvSpPr>
            <p:cNvPr id="16" name="Freeform 16"/>
            <p:cNvSpPr/>
            <p:nvPr/>
          </p:nvSpPr>
          <p:spPr>
            <a:xfrm>
              <a:off x="0" y="0"/>
              <a:ext cx="2228973" cy="722599"/>
            </a:xfrm>
            <a:custGeom>
              <a:avLst/>
              <a:gdLst/>
              <a:ahLst/>
              <a:cxnLst/>
              <a:rect l="l" t="t" r="r" b="b"/>
              <a:pathLst>
                <a:path w="2228973" h="722599">
                  <a:moveTo>
                    <a:pt x="17967" y="0"/>
                  </a:moveTo>
                  <a:lnTo>
                    <a:pt x="2211007" y="0"/>
                  </a:lnTo>
                  <a:cubicBezTo>
                    <a:pt x="2215772" y="0"/>
                    <a:pt x="2220342" y="1893"/>
                    <a:pt x="2223711" y="5262"/>
                  </a:cubicBezTo>
                  <a:cubicBezTo>
                    <a:pt x="2227081" y="8632"/>
                    <a:pt x="2228973" y="13202"/>
                    <a:pt x="2228973" y="17967"/>
                  </a:cubicBezTo>
                  <a:lnTo>
                    <a:pt x="2228973" y="704632"/>
                  </a:lnTo>
                  <a:cubicBezTo>
                    <a:pt x="2228973" y="709397"/>
                    <a:pt x="2227081" y="713967"/>
                    <a:pt x="2223711" y="717336"/>
                  </a:cubicBezTo>
                  <a:cubicBezTo>
                    <a:pt x="2220342" y="720706"/>
                    <a:pt x="2215772" y="722599"/>
                    <a:pt x="2211007" y="722599"/>
                  </a:cubicBezTo>
                  <a:lnTo>
                    <a:pt x="17967" y="722599"/>
                  </a:lnTo>
                  <a:cubicBezTo>
                    <a:pt x="8044" y="722599"/>
                    <a:pt x="0" y="714555"/>
                    <a:pt x="0" y="704632"/>
                  </a:cubicBezTo>
                  <a:lnTo>
                    <a:pt x="0" y="17967"/>
                  </a:lnTo>
                  <a:cubicBezTo>
                    <a:pt x="0" y="8044"/>
                    <a:pt x="8044" y="0"/>
                    <a:pt x="17967" y="0"/>
                  </a:cubicBezTo>
                  <a:close/>
                </a:path>
              </a:pathLst>
            </a:custGeom>
            <a:solidFill>
              <a:srgbClr val="FEFAEB"/>
            </a:solidFill>
            <a:ln>
              <a:noFill/>
            </a:ln>
          </p:spPr>
        </p:sp>
        <p:sp>
          <p:nvSpPr>
            <p:cNvPr id="17" name="TextBox 17"/>
            <p:cNvSpPr txBox="1"/>
            <p:nvPr/>
          </p:nvSpPr>
          <p:spPr>
            <a:xfrm>
              <a:off x="0" y="-38100"/>
              <a:ext cx="812800" cy="850900"/>
            </a:xfrm>
            <a:prstGeom prst="rect">
              <a:avLst/>
            </a:prstGeom>
          </p:spPr>
          <p:txBody>
            <a:bodyPr lIns="49272" tIns="49272" rIns="49272" bIns="49272" rtlCol="0" anchor="t"/>
            <a:lstStyle/>
            <a:p>
              <a:pPr>
                <a:lnSpc>
                  <a:spcPts val="1959"/>
                </a:lnSpc>
              </a:pPr>
              <a:r>
                <a:rPr lang="en-US" sz="1399">
                  <a:solidFill>
                    <a:srgbClr val="669933"/>
                  </a:solidFill>
                  <a:latin typeface="Sigher"/>
                </a:rPr>
                <a:t>Có thể tự phát huy câu trả lời</a:t>
              </a:r>
            </a:p>
            <a:p>
              <a:pPr>
                <a:lnSpc>
                  <a:spcPts val="1959"/>
                </a:lnSpc>
              </a:pPr>
              <a:endParaRPr lang="en-US" sz="1399">
                <a:solidFill>
                  <a:srgbClr val="669933"/>
                </a:solidFill>
                <a:latin typeface="Sigher"/>
              </a:endParaRPr>
            </a:p>
            <a:p>
              <a:pPr>
                <a:lnSpc>
                  <a:spcPts val="1959"/>
                </a:lnSpc>
                <a:spcBef>
                  <a:spcPct val="0"/>
                </a:spcBef>
              </a:pPr>
              <a:r>
                <a:rPr lang="en-US" sz="1399">
                  <a:solidFill>
                    <a:srgbClr val="669933"/>
                  </a:solidFill>
                  <a:latin typeface="Sigher"/>
                </a:rPr>
                <a:t>Ví dụ: Quần thể chuột và rắn có thể có ít thức ăn hơn. Điều này có thể dẫn đến sự suy giảm số lượng quần thể của chúng đồng thời ảnh hưởng đến các sinh vật khác vì làm biến động lượng thức ăn trong lưới thức ăn. Quần thể rắn có nhiều khả năng ảnh hưởng lớn hơn do quần thể chuột vẫn có thể ăn cỏ như một nguồn thức ăn thực vật.</a:t>
              </a:r>
            </a:p>
          </p:txBody>
        </p:sp>
      </p:grpSp>
      <p:sp>
        <p:nvSpPr>
          <p:cNvPr id="18" name="TextBox 18"/>
          <p:cNvSpPr txBox="1"/>
          <p:nvPr/>
        </p:nvSpPr>
        <p:spPr>
          <a:xfrm>
            <a:off x="773345" y="7687712"/>
            <a:ext cx="6032582" cy="266700"/>
          </a:xfrm>
          <a:prstGeom prst="rect">
            <a:avLst/>
          </a:prstGeom>
        </p:spPr>
        <p:txBody>
          <a:bodyPr lIns="0" tIns="0" rIns="0" bIns="0" rtlCol="0" anchor="t">
            <a:spAutoFit/>
          </a:bodyPr>
          <a:lstStyle/>
          <a:p>
            <a:pPr>
              <a:lnSpc>
                <a:spcPts val="2100"/>
              </a:lnSpc>
            </a:pPr>
            <a:r>
              <a:rPr lang="en-US" sz="1500">
                <a:solidFill>
                  <a:srgbClr val="000000"/>
                </a:solidFill>
                <a:latin typeface="Sigher"/>
              </a:rPr>
              <a:t>Khi quần thể chó sói tăng đột ngột điều gì sẽ xảy ra?</a:t>
            </a:r>
          </a:p>
        </p:txBody>
      </p:sp>
      <p:grpSp>
        <p:nvGrpSpPr>
          <p:cNvPr id="19" name="Group 19"/>
          <p:cNvGrpSpPr/>
          <p:nvPr/>
        </p:nvGrpSpPr>
        <p:grpSpPr>
          <a:xfrm>
            <a:off x="773345" y="8078237"/>
            <a:ext cx="6032582" cy="2000865"/>
            <a:chOff x="0" y="0"/>
            <a:chExt cx="2228973" cy="739298"/>
          </a:xfrm>
        </p:grpSpPr>
        <p:sp>
          <p:nvSpPr>
            <p:cNvPr id="20" name="Freeform 20"/>
            <p:cNvSpPr/>
            <p:nvPr/>
          </p:nvSpPr>
          <p:spPr>
            <a:xfrm>
              <a:off x="0" y="0"/>
              <a:ext cx="2228973" cy="739298"/>
            </a:xfrm>
            <a:custGeom>
              <a:avLst/>
              <a:gdLst/>
              <a:ahLst/>
              <a:cxnLst/>
              <a:rect l="l" t="t" r="r" b="b"/>
              <a:pathLst>
                <a:path w="2228973" h="739298">
                  <a:moveTo>
                    <a:pt x="17967" y="0"/>
                  </a:moveTo>
                  <a:lnTo>
                    <a:pt x="2211007" y="0"/>
                  </a:lnTo>
                  <a:cubicBezTo>
                    <a:pt x="2215772" y="0"/>
                    <a:pt x="2220342" y="1893"/>
                    <a:pt x="2223711" y="5262"/>
                  </a:cubicBezTo>
                  <a:cubicBezTo>
                    <a:pt x="2227081" y="8632"/>
                    <a:pt x="2228973" y="13202"/>
                    <a:pt x="2228973" y="17967"/>
                  </a:cubicBezTo>
                  <a:lnTo>
                    <a:pt x="2228973" y="721331"/>
                  </a:lnTo>
                  <a:cubicBezTo>
                    <a:pt x="2228973" y="726096"/>
                    <a:pt x="2227081" y="730666"/>
                    <a:pt x="2223711" y="734035"/>
                  </a:cubicBezTo>
                  <a:cubicBezTo>
                    <a:pt x="2220342" y="737405"/>
                    <a:pt x="2215772" y="739298"/>
                    <a:pt x="2211007" y="739298"/>
                  </a:cubicBezTo>
                  <a:lnTo>
                    <a:pt x="17967" y="739298"/>
                  </a:lnTo>
                  <a:cubicBezTo>
                    <a:pt x="8044" y="739298"/>
                    <a:pt x="0" y="731254"/>
                    <a:pt x="0" y="721331"/>
                  </a:cubicBezTo>
                  <a:lnTo>
                    <a:pt x="0" y="17967"/>
                  </a:lnTo>
                  <a:cubicBezTo>
                    <a:pt x="0" y="8044"/>
                    <a:pt x="8044" y="0"/>
                    <a:pt x="17967" y="0"/>
                  </a:cubicBezTo>
                  <a:close/>
                </a:path>
              </a:pathLst>
            </a:custGeom>
            <a:solidFill>
              <a:srgbClr val="FEFAEB"/>
            </a:solidFill>
            <a:ln>
              <a:noFill/>
            </a:ln>
          </p:spPr>
        </p:sp>
        <p:sp>
          <p:nvSpPr>
            <p:cNvPr id="21" name="TextBox 21"/>
            <p:cNvSpPr txBox="1"/>
            <p:nvPr/>
          </p:nvSpPr>
          <p:spPr>
            <a:xfrm>
              <a:off x="0" y="-38100"/>
              <a:ext cx="812800" cy="850900"/>
            </a:xfrm>
            <a:prstGeom prst="rect">
              <a:avLst/>
            </a:prstGeom>
          </p:spPr>
          <p:txBody>
            <a:bodyPr lIns="49272" tIns="49272" rIns="49272" bIns="49272" rtlCol="0" anchor="t"/>
            <a:lstStyle/>
            <a:p>
              <a:pPr>
                <a:lnSpc>
                  <a:spcPts val="1959"/>
                </a:lnSpc>
              </a:pPr>
              <a:r>
                <a:rPr lang="en-US" sz="1399">
                  <a:solidFill>
                    <a:srgbClr val="669933"/>
                  </a:solidFill>
                  <a:latin typeface="Sigher"/>
                </a:rPr>
                <a:t>Có thể tự phát huy câu trả lời.</a:t>
              </a:r>
            </a:p>
            <a:p>
              <a:pPr>
                <a:lnSpc>
                  <a:spcPts val="1959"/>
                </a:lnSpc>
              </a:pPr>
              <a:endParaRPr lang="en-US" sz="1399">
                <a:solidFill>
                  <a:srgbClr val="669933"/>
                </a:solidFill>
                <a:latin typeface="Sigher"/>
              </a:endParaRPr>
            </a:p>
            <a:p>
              <a:pPr>
                <a:lnSpc>
                  <a:spcPts val="1959"/>
                </a:lnSpc>
                <a:spcBef>
                  <a:spcPct val="0"/>
                </a:spcBef>
              </a:pPr>
              <a:r>
                <a:rPr lang="en-US" sz="1399">
                  <a:solidFill>
                    <a:srgbClr val="669933"/>
                  </a:solidFill>
                  <a:latin typeface="Sigher"/>
                </a:rPr>
                <a:t>Ví dụ: Chó sói sẽ ít tiêu thụ chim ưng hơn. Điều này có thể dẫn đến gia tăng số lượng quần thể chim ưng. Nhiều chim ưng hơn trong hệ sinh thái có thể tiêu thụ nhiều rắn và khiến quần thể rắn bị suy giảm. Sự thay đổi này có thể dẫn đến sự tác động đến các sinh vật khác trong lưới thức ăn.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000" y="756000"/>
            <a:ext cx="2852550" cy="459961"/>
            <a:chOff x="0" y="0"/>
            <a:chExt cx="2047918" cy="330218"/>
          </a:xfrm>
        </p:grpSpPr>
        <p:sp>
          <p:nvSpPr>
            <p:cNvPr id="3" name="Freeform 3"/>
            <p:cNvSpPr/>
            <p:nvPr/>
          </p:nvSpPr>
          <p:spPr>
            <a:xfrm>
              <a:off x="10160" y="16510"/>
              <a:ext cx="2025058" cy="302278"/>
            </a:xfrm>
            <a:custGeom>
              <a:avLst/>
              <a:gdLst/>
              <a:ahLst/>
              <a:cxnLst/>
              <a:rect l="l" t="t" r="r" b="b"/>
              <a:pathLst>
                <a:path w="2025058" h="302278">
                  <a:moveTo>
                    <a:pt x="2025058" y="302278"/>
                  </a:moveTo>
                  <a:lnTo>
                    <a:pt x="0" y="294658"/>
                  </a:lnTo>
                  <a:lnTo>
                    <a:pt x="0" y="118065"/>
                  </a:lnTo>
                  <a:lnTo>
                    <a:pt x="17780" y="19050"/>
                  </a:lnTo>
                  <a:lnTo>
                    <a:pt x="1007647" y="0"/>
                  </a:lnTo>
                  <a:lnTo>
                    <a:pt x="2006008" y="5080"/>
                  </a:lnTo>
                  <a:close/>
                </a:path>
              </a:pathLst>
            </a:custGeom>
            <a:solidFill>
              <a:srgbClr val="FFFFFF"/>
            </a:solidFill>
          </p:spPr>
        </p:sp>
        <p:sp>
          <p:nvSpPr>
            <p:cNvPr id="4" name="Freeform 4"/>
            <p:cNvSpPr/>
            <p:nvPr/>
          </p:nvSpPr>
          <p:spPr>
            <a:xfrm>
              <a:off x="-3810" y="0"/>
              <a:ext cx="2054268" cy="328948"/>
            </a:xfrm>
            <a:custGeom>
              <a:avLst/>
              <a:gdLst/>
              <a:ahLst/>
              <a:cxnLst/>
              <a:rect l="l" t="t" r="r" b="b"/>
              <a:pathLst>
                <a:path w="2054268" h="328948">
                  <a:moveTo>
                    <a:pt x="2019978" y="21590"/>
                  </a:moveTo>
                  <a:cubicBezTo>
                    <a:pt x="2021248" y="34290"/>
                    <a:pt x="2021248" y="44450"/>
                    <a:pt x="2022518" y="54610"/>
                  </a:cubicBezTo>
                  <a:cubicBezTo>
                    <a:pt x="2025058" y="67481"/>
                    <a:pt x="2026328" y="72019"/>
                    <a:pt x="2028868" y="76395"/>
                  </a:cubicBezTo>
                  <a:cubicBezTo>
                    <a:pt x="2028868" y="82715"/>
                    <a:pt x="2041568" y="207341"/>
                    <a:pt x="2047918" y="213661"/>
                  </a:cubicBezTo>
                  <a:cubicBezTo>
                    <a:pt x="2054268" y="223223"/>
                    <a:pt x="2050458" y="232946"/>
                    <a:pt x="2050458" y="242508"/>
                  </a:cubicBezTo>
                  <a:cubicBezTo>
                    <a:pt x="2050458" y="250935"/>
                    <a:pt x="2051728" y="258714"/>
                    <a:pt x="2052998" y="267988"/>
                  </a:cubicBezTo>
                  <a:cubicBezTo>
                    <a:pt x="2052998" y="289578"/>
                    <a:pt x="2052998" y="303548"/>
                    <a:pt x="2052998" y="327678"/>
                  </a:cubicBezTo>
                  <a:cubicBezTo>
                    <a:pt x="2030137" y="327678"/>
                    <a:pt x="2009818" y="328948"/>
                    <a:pt x="1988395" y="327678"/>
                  </a:cubicBezTo>
                  <a:cubicBezTo>
                    <a:pt x="1888331" y="322598"/>
                    <a:pt x="1786727" y="328948"/>
                    <a:pt x="1686662" y="323868"/>
                  </a:cubicBezTo>
                  <a:cubicBezTo>
                    <a:pt x="1626623" y="320058"/>
                    <a:pt x="1568124" y="322598"/>
                    <a:pt x="1508085" y="320058"/>
                  </a:cubicBezTo>
                  <a:cubicBezTo>
                    <a:pt x="1480375" y="318788"/>
                    <a:pt x="1452665" y="317518"/>
                    <a:pt x="1424954" y="316248"/>
                  </a:cubicBezTo>
                  <a:cubicBezTo>
                    <a:pt x="1408021" y="316248"/>
                    <a:pt x="1392626" y="317518"/>
                    <a:pt x="1375692" y="317518"/>
                  </a:cubicBezTo>
                  <a:cubicBezTo>
                    <a:pt x="1332587" y="316248"/>
                    <a:pt x="1214049" y="317518"/>
                    <a:pt x="1170944" y="316248"/>
                  </a:cubicBezTo>
                  <a:cubicBezTo>
                    <a:pt x="1140155" y="314978"/>
                    <a:pt x="524373" y="323868"/>
                    <a:pt x="493583" y="322598"/>
                  </a:cubicBezTo>
                  <a:cubicBezTo>
                    <a:pt x="485886" y="322598"/>
                    <a:pt x="476649" y="323868"/>
                    <a:pt x="468952" y="323868"/>
                  </a:cubicBezTo>
                  <a:cubicBezTo>
                    <a:pt x="450479" y="323868"/>
                    <a:pt x="433545" y="325138"/>
                    <a:pt x="415071" y="325138"/>
                  </a:cubicBezTo>
                  <a:cubicBezTo>
                    <a:pt x="368887" y="325138"/>
                    <a:pt x="324243" y="323868"/>
                    <a:pt x="278060" y="322598"/>
                  </a:cubicBezTo>
                  <a:cubicBezTo>
                    <a:pt x="250349" y="321328"/>
                    <a:pt x="222639" y="320058"/>
                    <a:pt x="196468" y="318788"/>
                  </a:cubicBezTo>
                  <a:cubicBezTo>
                    <a:pt x="147206" y="317518"/>
                    <a:pt x="97943" y="316248"/>
                    <a:pt x="48260" y="316248"/>
                  </a:cubicBezTo>
                  <a:cubicBezTo>
                    <a:pt x="38100" y="316248"/>
                    <a:pt x="29210" y="316248"/>
                    <a:pt x="19050" y="314978"/>
                  </a:cubicBezTo>
                  <a:cubicBezTo>
                    <a:pt x="10160" y="313708"/>
                    <a:pt x="5080" y="307358"/>
                    <a:pt x="7620" y="298468"/>
                  </a:cubicBezTo>
                  <a:cubicBezTo>
                    <a:pt x="16510" y="266817"/>
                    <a:pt x="12700" y="262766"/>
                    <a:pt x="11430" y="258552"/>
                  </a:cubicBezTo>
                  <a:cubicBezTo>
                    <a:pt x="10160" y="249963"/>
                    <a:pt x="6350" y="241536"/>
                    <a:pt x="7620" y="232946"/>
                  </a:cubicBezTo>
                  <a:cubicBezTo>
                    <a:pt x="5080" y="222250"/>
                    <a:pt x="0" y="89846"/>
                    <a:pt x="7620" y="78988"/>
                  </a:cubicBezTo>
                  <a:cubicBezTo>
                    <a:pt x="8890" y="76881"/>
                    <a:pt x="7620" y="74612"/>
                    <a:pt x="8890" y="72505"/>
                  </a:cubicBezTo>
                  <a:cubicBezTo>
                    <a:pt x="10160" y="69102"/>
                    <a:pt x="12700" y="65374"/>
                    <a:pt x="13970" y="44450"/>
                  </a:cubicBezTo>
                  <a:cubicBezTo>
                    <a:pt x="13970" y="41910"/>
                    <a:pt x="15240" y="39370"/>
                    <a:pt x="16510" y="38100"/>
                  </a:cubicBezTo>
                  <a:cubicBezTo>
                    <a:pt x="38100" y="35560"/>
                    <a:pt x="59457" y="30480"/>
                    <a:pt x="84088" y="29210"/>
                  </a:cubicBezTo>
                  <a:cubicBezTo>
                    <a:pt x="125653" y="25400"/>
                    <a:pt x="167219" y="22860"/>
                    <a:pt x="210323" y="20320"/>
                  </a:cubicBezTo>
                  <a:cubicBezTo>
                    <a:pt x="239573" y="17780"/>
                    <a:pt x="268823" y="16510"/>
                    <a:pt x="296533" y="13970"/>
                  </a:cubicBezTo>
                  <a:cubicBezTo>
                    <a:pt x="324243" y="11430"/>
                    <a:pt x="353493" y="8890"/>
                    <a:pt x="381203" y="8890"/>
                  </a:cubicBezTo>
                  <a:cubicBezTo>
                    <a:pt x="411992" y="7620"/>
                    <a:pt x="442781" y="10160"/>
                    <a:pt x="473571" y="8890"/>
                  </a:cubicBezTo>
                  <a:cubicBezTo>
                    <a:pt x="512057" y="8890"/>
                    <a:pt x="1209431" y="6350"/>
                    <a:pt x="1247917" y="5080"/>
                  </a:cubicBezTo>
                  <a:cubicBezTo>
                    <a:pt x="1284864" y="3810"/>
                    <a:pt x="1321811" y="2540"/>
                    <a:pt x="1360297" y="2540"/>
                  </a:cubicBezTo>
                  <a:cubicBezTo>
                    <a:pt x="1423415" y="1270"/>
                    <a:pt x="1484993" y="0"/>
                    <a:pt x="1548111" y="0"/>
                  </a:cubicBezTo>
                  <a:cubicBezTo>
                    <a:pt x="1574282" y="0"/>
                    <a:pt x="1601992" y="2540"/>
                    <a:pt x="1628163" y="2540"/>
                  </a:cubicBezTo>
                  <a:cubicBezTo>
                    <a:pt x="1700517" y="3810"/>
                    <a:pt x="1774411" y="5080"/>
                    <a:pt x="1846766" y="7620"/>
                  </a:cubicBezTo>
                  <a:cubicBezTo>
                    <a:pt x="1885252" y="8890"/>
                    <a:pt x="1923738" y="12700"/>
                    <a:pt x="1962225" y="16510"/>
                  </a:cubicBezTo>
                  <a:cubicBezTo>
                    <a:pt x="1971461" y="16510"/>
                    <a:pt x="1980698" y="16510"/>
                    <a:pt x="1988395" y="16510"/>
                  </a:cubicBezTo>
                  <a:cubicBezTo>
                    <a:pt x="2000928" y="17780"/>
                    <a:pt x="2009818" y="20320"/>
                    <a:pt x="2019978" y="21590"/>
                  </a:cubicBezTo>
                  <a:close/>
                  <a:moveTo>
                    <a:pt x="2030138" y="311168"/>
                  </a:moveTo>
                  <a:cubicBezTo>
                    <a:pt x="2031408" y="294658"/>
                    <a:pt x="2032678" y="281958"/>
                    <a:pt x="2032678" y="269258"/>
                  </a:cubicBezTo>
                  <a:cubicBezTo>
                    <a:pt x="2031408" y="257904"/>
                    <a:pt x="2030138" y="249315"/>
                    <a:pt x="2030138" y="240077"/>
                  </a:cubicBezTo>
                  <a:cubicBezTo>
                    <a:pt x="2030138" y="235864"/>
                    <a:pt x="2032678" y="231650"/>
                    <a:pt x="2031408" y="227436"/>
                  </a:cubicBezTo>
                  <a:cubicBezTo>
                    <a:pt x="2031408" y="223547"/>
                    <a:pt x="2030138" y="219495"/>
                    <a:pt x="2028868" y="215606"/>
                  </a:cubicBezTo>
                  <a:cubicBezTo>
                    <a:pt x="2023788" y="209609"/>
                    <a:pt x="2012358" y="85470"/>
                    <a:pt x="2012358" y="79474"/>
                  </a:cubicBezTo>
                  <a:cubicBezTo>
                    <a:pt x="2009818" y="74450"/>
                    <a:pt x="2007278" y="69264"/>
                    <a:pt x="2004738" y="63500"/>
                  </a:cubicBezTo>
                  <a:cubicBezTo>
                    <a:pt x="2003468" y="44450"/>
                    <a:pt x="2002198" y="43180"/>
                    <a:pt x="1983777" y="41910"/>
                  </a:cubicBezTo>
                  <a:cubicBezTo>
                    <a:pt x="1979159" y="41910"/>
                    <a:pt x="1976080" y="41910"/>
                    <a:pt x="1971462" y="40640"/>
                  </a:cubicBezTo>
                  <a:cubicBezTo>
                    <a:pt x="1932975" y="36830"/>
                    <a:pt x="1892949" y="31750"/>
                    <a:pt x="1854463" y="30480"/>
                  </a:cubicBezTo>
                  <a:cubicBezTo>
                    <a:pt x="1760556" y="26670"/>
                    <a:pt x="1665110" y="25400"/>
                    <a:pt x="1571203" y="22860"/>
                  </a:cubicBezTo>
                  <a:cubicBezTo>
                    <a:pt x="1557348" y="22860"/>
                    <a:pt x="1541953" y="22860"/>
                    <a:pt x="1528098" y="22860"/>
                  </a:cubicBezTo>
                  <a:cubicBezTo>
                    <a:pt x="1505006" y="22860"/>
                    <a:pt x="1481914" y="22860"/>
                    <a:pt x="1460362" y="22860"/>
                  </a:cubicBezTo>
                  <a:cubicBezTo>
                    <a:pt x="1411099" y="22860"/>
                    <a:pt x="1361837" y="22860"/>
                    <a:pt x="1314114" y="24130"/>
                  </a:cubicBezTo>
                  <a:cubicBezTo>
                    <a:pt x="1272548" y="25400"/>
                    <a:pt x="572096" y="29210"/>
                    <a:pt x="530530" y="29210"/>
                  </a:cubicBezTo>
                  <a:cubicBezTo>
                    <a:pt x="462794" y="29210"/>
                    <a:pt x="395058" y="26670"/>
                    <a:pt x="327322" y="33020"/>
                  </a:cubicBezTo>
                  <a:cubicBezTo>
                    <a:pt x="291915" y="36830"/>
                    <a:pt x="258047" y="36830"/>
                    <a:pt x="224179" y="38100"/>
                  </a:cubicBezTo>
                  <a:cubicBezTo>
                    <a:pt x="165679" y="41910"/>
                    <a:pt x="107180" y="45720"/>
                    <a:pt x="49530" y="50800"/>
                  </a:cubicBezTo>
                  <a:cubicBezTo>
                    <a:pt x="36830" y="50800"/>
                    <a:pt x="34290" y="53340"/>
                    <a:pt x="33020" y="64888"/>
                  </a:cubicBezTo>
                  <a:cubicBezTo>
                    <a:pt x="31750" y="67805"/>
                    <a:pt x="31750" y="70722"/>
                    <a:pt x="30480" y="73639"/>
                  </a:cubicBezTo>
                  <a:cubicBezTo>
                    <a:pt x="29210" y="78501"/>
                    <a:pt x="26670" y="83201"/>
                    <a:pt x="25400" y="88063"/>
                  </a:cubicBezTo>
                  <a:cubicBezTo>
                    <a:pt x="20320" y="93249"/>
                    <a:pt x="26670" y="219981"/>
                    <a:pt x="29210" y="225167"/>
                  </a:cubicBezTo>
                  <a:cubicBezTo>
                    <a:pt x="29210" y="230678"/>
                    <a:pt x="29210" y="236350"/>
                    <a:pt x="30480" y="241860"/>
                  </a:cubicBezTo>
                  <a:cubicBezTo>
                    <a:pt x="30480" y="245911"/>
                    <a:pt x="33020" y="249963"/>
                    <a:pt x="33020" y="254014"/>
                  </a:cubicBezTo>
                  <a:cubicBezTo>
                    <a:pt x="33020" y="258390"/>
                    <a:pt x="33020" y="262766"/>
                    <a:pt x="31750" y="269258"/>
                  </a:cubicBezTo>
                  <a:cubicBezTo>
                    <a:pt x="31750" y="273068"/>
                    <a:pt x="31750" y="275608"/>
                    <a:pt x="31750" y="279418"/>
                  </a:cubicBezTo>
                  <a:cubicBezTo>
                    <a:pt x="31750" y="289578"/>
                    <a:pt x="35560" y="293388"/>
                    <a:pt x="44450" y="293388"/>
                  </a:cubicBezTo>
                  <a:cubicBezTo>
                    <a:pt x="62536" y="293388"/>
                    <a:pt x="84088" y="294658"/>
                    <a:pt x="104101" y="294658"/>
                  </a:cubicBezTo>
                  <a:cubicBezTo>
                    <a:pt x="133351" y="294658"/>
                    <a:pt x="164140" y="292118"/>
                    <a:pt x="193389" y="294658"/>
                  </a:cubicBezTo>
                  <a:cubicBezTo>
                    <a:pt x="241113" y="298468"/>
                    <a:pt x="288836" y="301008"/>
                    <a:pt x="336559" y="299738"/>
                  </a:cubicBezTo>
                  <a:cubicBezTo>
                    <a:pt x="367348" y="298468"/>
                    <a:pt x="396598" y="301008"/>
                    <a:pt x="427387" y="301008"/>
                  </a:cubicBezTo>
                  <a:cubicBezTo>
                    <a:pt x="472031" y="301008"/>
                    <a:pt x="516675" y="299738"/>
                    <a:pt x="561320" y="301008"/>
                  </a:cubicBezTo>
                  <a:cubicBezTo>
                    <a:pt x="627516" y="302278"/>
                    <a:pt x="1354139" y="292118"/>
                    <a:pt x="1421876" y="294658"/>
                  </a:cubicBezTo>
                  <a:cubicBezTo>
                    <a:pt x="1451125" y="295928"/>
                    <a:pt x="1480375" y="297198"/>
                    <a:pt x="1508085" y="297198"/>
                  </a:cubicBezTo>
                  <a:cubicBezTo>
                    <a:pt x="1558887" y="299738"/>
                    <a:pt x="1608150" y="295928"/>
                    <a:pt x="1658952" y="299738"/>
                  </a:cubicBezTo>
                  <a:cubicBezTo>
                    <a:pt x="1700517" y="302278"/>
                    <a:pt x="1742083" y="302278"/>
                    <a:pt x="1783648" y="304818"/>
                  </a:cubicBezTo>
                  <a:cubicBezTo>
                    <a:pt x="1845226" y="308628"/>
                    <a:pt x="1906804" y="311168"/>
                    <a:pt x="1968383" y="312438"/>
                  </a:cubicBezTo>
                  <a:cubicBezTo>
                    <a:pt x="1991475" y="312438"/>
                    <a:pt x="2009818" y="311168"/>
                    <a:pt x="2030138" y="311168"/>
                  </a:cubicBezTo>
                  <a:close/>
                </a:path>
              </a:pathLst>
            </a:custGeom>
            <a:solidFill>
              <a:srgbClr val="E59C9C"/>
            </a:solidFill>
          </p:spPr>
        </p:sp>
      </p:grpSp>
      <p:grpSp>
        <p:nvGrpSpPr>
          <p:cNvPr id="5" name="Group 5"/>
          <p:cNvGrpSpPr/>
          <p:nvPr/>
        </p:nvGrpSpPr>
        <p:grpSpPr>
          <a:xfrm>
            <a:off x="3780000" y="756000"/>
            <a:ext cx="2852550" cy="459961"/>
            <a:chOff x="0" y="0"/>
            <a:chExt cx="2047918" cy="330218"/>
          </a:xfrm>
        </p:grpSpPr>
        <p:sp>
          <p:nvSpPr>
            <p:cNvPr id="6" name="Freeform 6"/>
            <p:cNvSpPr/>
            <p:nvPr/>
          </p:nvSpPr>
          <p:spPr>
            <a:xfrm>
              <a:off x="10160" y="16510"/>
              <a:ext cx="2025058" cy="302278"/>
            </a:xfrm>
            <a:custGeom>
              <a:avLst/>
              <a:gdLst/>
              <a:ahLst/>
              <a:cxnLst/>
              <a:rect l="l" t="t" r="r" b="b"/>
              <a:pathLst>
                <a:path w="2025058" h="302278">
                  <a:moveTo>
                    <a:pt x="2025058" y="302278"/>
                  </a:moveTo>
                  <a:lnTo>
                    <a:pt x="0" y="294658"/>
                  </a:lnTo>
                  <a:lnTo>
                    <a:pt x="0" y="118065"/>
                  </a:lnTo>
                  <a:lnTo>
                    <a:pt x="17780" y="19050"/>
                  </a:lnTo>
                  <a:lnTo>
                    <a:pt x="1007647" y="0"/>
                  </a:lnTo>
                  <a:lnTo>
                    <a:pt x="2006008" y="5080"/>
                  </a:lnTo>
                  <a:close/>
                </a:path>
              </a:pathLst>
            </a:custGeom>
            <a:solidFill>
              <a:srgbClr val="FFFFFF"/>
            </a:solidFill>
          </p:spPr>
        </p:sp>
        <p:sp>
          <p:nvSpPr>
            <p:cNvPr id="7" name="Freeform 7"/>
            <p:cNvSpPr/>
            <p:nvPr/>
          </p:nvSpPr>
          <p:spPr>
            <a:xfrm>
              <a:off x="-3810" y="0"/>
              <a:ext cx="2054268" cy="328948"/>
            </a:xfrm>
            <a:custGeom>
              <a:avLst/>
              <a:gdLst/>
              <a:ahLst/>
              <a:cxnLst/>
              <a:rect l="l" t="t" r="r" b="b"/>
              <a:pathLst>
                <a:path w="2054268" h="328948">
                  <a:moveTo>
                    <a:pt x="2019978" y="21590"/>
                  </a:moveTo>
                  <a:cubicBezTo>
                    <a:pt x="2021248" y="34290"/>
                    <a:pt x="2021248" y="44450"/>
                    <a:pt x="2022518" y="54610"/>
                  </a:cubicBezTo>
                  <a:cubicBezTo>
                    <a:pt x="2025058" y="67481"/>
                    <a:pt x="2026328" y="72019"/>
                    <a:pt x="2028868" y="76395"/>
                  </a:cubicBezTo>
                  <a:cubicBezTo>
                    <a:pt x="2028868" y="82715"/>
                    <a:pt x="2041568" y="207341"/>
                    <a:pt x="2047918" y="213661"/>
                  </a:cubicBezTo>
                  <a:cubicBezTo>
                    <a:pt x="2054268" y="223223"/>
                    <a:pt x="2050458" y="232946"/>
                    <a:pt x="2050458" y="242508"/>
                  </a:cubicBezTo>
                  <a:cubicBezTo>
                    <a:pt x="2050458" y="250935"/>
                    <a:pt x="2051728" y="258714"/>
                    <a:pt x="2052998" y="267988"/>
                  </a:cubicBezTo>
                  <a:cubicBezTo>
                    <a:pt x="2052998" y="289578"/>
                    <a:pt x="2052998" y="303548"/>
                    <a:pt x="2052998" y="327678"/>
                  </a:cubicBezTo>
                  <a:cubicBezTo>
                    <a:pt x="2030137" y="327678"/>
                    <a:pt x="2009818" y="328948"/>
                    <a:pt x="1988395" y="327678"/>
                  </a:cubicBezTo>
                  <a:cubicBezTo>
                    <a:pt x="1888331" y="322598"/>
                    <a:pt x="1786727" y="328948"/>
                    <a:pt x="1686662" y="323868"/>
                  </a:cubicBezTo>
                  <a:cubicBezTo>
                    <a:pt x="1626623" y="320058"/>
                    <a:pt x="1568124" y="322598"/>
                    <a:pt x="1508085" y="320058"/>
                  </a:cubicBezTo>
                  <a:cubicBezTo>
                    <a:pt x="1480375" y="318788"/>
                    <a:pt x="1452665" y="317518"/>
                    <a:pt x="1424954" y="316248"/>
                  </a:cubicBezTo>
                  <a:cubicBezTo>
                    <a:pt x="1408021" y="316248"/>
                    <a:pt x="1392626" y="317518"/>
                    <a:pt x="1375692" y="317518"/>
                  </a:cubicBezTo>
                  <a:cubicBezTo>
                    <a:pt x="1332587" y="316248"/>
                    <a:pt x="1214049" y="317518"/>
                    <a:pt x="1170944" y="316248"/>
                  </a:cubicBezTo>
                  <a:cubicBezTo>
                    <a:pt x="1140155" y="314978"/>
                    <a:pt x="524373" y="323868"/>
                    <a:pt x="493583" y="322598"/>
                  </a:cubicBezTo>
                  <a:cubicBezTo>
                    <a:pt x="485886" y="322598"/>
                    <a:pt x="476649" y="323868"/>
                    <a:pt x="468952" y="323868"/>
                  </a:cubicBezTo>
                  <a:cubicBezTo>
                    <a:pt x="450479" y="323868"/>
                    <a:pt x="433545" y="325138"/>
                    <a:pt x="415071" y="325138"/>
                  </a:cubicBezTo>
                  <a:cubicBezTo>
                    <a:pt x="368887" y="325138"/>
                    <a:pt x="324243" y="323868"/>
                    <a:pt x="278060" y="322598"/>
                  </a:cubicBezTo>
                  <a:cubicBezTo>
                    <a:pt x="250349" y="321328"/>
                    <a:pt x="222639" y="320058"/>
                    <a:pt x="196468" y="318788"/>
                  </a:cubicBezTo>
                  <a:cubicBezTo>
                    <a:pt x="147206" y="317518"/>
                    <a:pt x="97943" y="316248"/>
                    <a:pt x="48260" y="316248"/>
                  </a:cubicBezTo>
                  <a:cubicBezTo>
                    <a:pt x="38100" y="316248"/>
                    <a:pt x="29210" y="316248"/>
                    <a:pt x="19050" y="314978"/>
                  </a:cubicBezTo>
                  <a:cubicBezTo>
                    <a:pt x="10160" y="313708"/>
                    <a:pt x="5080" y="307358"/>
                    <a:pt x="7620" y="298468"/>
                  </a:cubicBezTo>
                  <a:cubicBezTo>
                    <a:pt x="16510" y="266817"/>
                    <a:pt x="12700" y="262766"/>
                    <a:pt x="11430" y="258552"/>
                  </a:cubicBezTo>
                  <a:cubicBezTo>
                    <a:pt x="10160" y="249963"/>
                    <a:pt x="6350" y="241536"/>
                    <a:pt x="7620" y="232946"/>
                  </a:cubicBezTo>
                  <a:cubicBezTo>
                    <a:pt x="5080" y="222250"/>
                    <a:pt x="0" y="89846"/>
                    <a:pt x="7620" y="78988"/>
                  </a:cubicBezTo>
                  <a:cubicBezTo>
                    <a:pt x="8890" y="76881"/>
                    <a:pt x="7620" y="74612"/>
                    <a:pt x="8890" y="72505"/>
                  </a:cubicBezTo>
                  <a:cubicBezTo>
                    <a:pt x="10160" y="69102"/>
                    <a:pt x="12700" y="65374"/>
                    <a:pt x="13970" y="44450"/>
                  </a:cubicBezTo>
                  <a:cubicBezTo>
                    <a:pt x="13970" y="41910"/>
                    <a:pt x="15240" y="39370"/>
                    <a:pt x="16510" y="38100"/>
                  </a:cubicBezTo>
                  <a:cubicBezTo>
                    <a:pt x="38100" y="35560"/>
                    <a:pt x="59457" y="30480"/>
                    <a:pt x="84088" y="29210"/>
                  </a:cubicBezTo>
                  <a:cubicBezTo>
                    <a:pt x="125653" y="25400"/>
                    <a:pt x="167219" y="22860"/>
                    <a:pt x="210323" y="20320"/>
                  </a:cubicBezTo>
                  <a:cubicBezTo>
                    <a:pt x="239573" y="17780"/>
                    <a:pt x="268823" y="16510"/>
                    <a:pt x="296533" y="13970"/>
                  </a:cubicBezTo>
                  <a:cubicBezTo>
                    <a:pt x="324243" y="11430"/>
                    <a:pt x="353493" y="8890"/>
                    <a:pt x="381203" y="8890"/>
                  </a:cubicBezTo>
                  <a:cubicBezTo>
                    <a:pt x="411992" y="7620"/>
                    <a:pt x="442781" y="10160"/>
                    <a:pt x="473571" y="8890"/>
                  </a:cubicBezTo>
                  <a:cubicBezTo>
                    <a:pt x="512057" y="8890"/>
                    <a:pt x="1209431" y="6350"/>
                    <a:pt x="1247917" y="5080"/>
                  </a:cubicBezTo>
                  <a:cubicBezTo>
                    <a:pt x="1284864" y="3810"/>
                    <a:pt x="1321811" y="2540"/>
                    <a:pt x="1360297" y="2540"/>
                  </a:cubicBezTo>
                  <a:cubicBezTo>
                    <a:pt x="1423415" y="1270"/>
                    <a:pt x="1484993" y="0"/>
                    <a:pt x="1548111" y="0"/>
                  </a:cubicBezTo>
                  <a:cubicBezTo>
                    <a:pt x="1574282" y="0"/>
                    <a:pt x="1601992" y="2540"/>
                    <a:pt x="1628163" y="2540"/>
                  </a:cubicBezTo>
                  <a:cubicBezTo>
                    <a:pt x="1700517" y="3810"/>
                    <a:pt x="1774411" y="5080"/>
                    <a:pt x="1846766" y="7620"/>
                  </a:cubicBezTo>
                  <a:cubicBezTo>
                    <a:pt x="1885252" y="8890"/>
                    <a:pt x="1923738" y="12700"/>
                    <a:pt x="1962225" y="16510"/>
                  </a:cubicBezTo>
                  <a:cubicBezTo>
                    <a:pt x="1971461" y="16510"/>
                    <a:pt x="1980698" y="16510"/>
                    <a:pt x="1988395" y="16510"/>
                  </a:cubicBezTo>
                  <a:cubicBezTo>
                    <a:pt x="2000928" y="17780"/>
                    <a:pt x="2009818" y="20320"/>
                    <a:pt x="2019978" y="21590"/>
                  </a:cubicBezTo>
                  <a:close/>
                  <a:moveTo>
                    <a:pt x="2030138" y="311168"/>
                  </a:moveTo>
                  <a:cubicBezTo>
                    <a:pt x="2031408" y="294658"/>
                    <a:pt x="2032678" y="281958"/>
                    <a:pt x="2032678" y="269258"/>
                  </a:cubicBezTo>
                  <a:cubicBezTo>
                    <a:pt x="2031408" y="257904"/>
                    <a:pt x="2030138" y="249315"/>
                    <a:pt x="2030138" y="240077"/>
                  </a:cubicBezTo>
                  <a:cubicBezTo>
                    <a:pt x="2030138" y="235864"/>
                    <a:pt x="2032678" y="231650"/>
                    <a:pt x="2031408" y="227436"/>
                  </a:cubicBezTo>
                  <a:cubicBezTo>
                    <a:pt x="2031408" y="223547"/>
                    <a:pt x="2030138" y="219495"/>
                    <a:pt x="2028868" y="215606"/>
                  </a:cubicBezTo>
                  <a:cubicBezTo>
                    <a:pt x="2023788" y="209609"/>
                    <a:pt x="2012358" y="85470"/>
                    <a:pt x="2012358" y="79474"/>
                  </a:cubicBezTo>
                  <a:cubicBezTo>
                    <a:pt x="2009818" y="74450"/>
                    <a:pt x="2007278" y="69264"/>
                    <a:pt x="2004738" y="63500"/>
                  </a:cubicBezTo>
                  <a:cubicBezTo>
                    <a:pt x="2003468" y="44450"/>
                    <a:pt x="2002198" y="43180"/>
                    <a:pt x="1983777" y="41910"/>
                  </a:cubicBezTo>
                  <a:cubicBezTo>
                    <a:pt x="1979159" y="41910"/>
                    <a:pt x="1976080" y="41910"/>
                    <a:pt x="1971462" y="40640"/>
                  </a:cubicBezTo>
                  <a:cubicBezTo>
                    <a:pt x="1932975" y="36830"/>
                    <a:pt x="1892949" y="31750"/>
                    <a:pt x="1854463" y="30480"/>
                  </a:cubicBezTo>
                  <a:cubicBezTo>
                    <a:pt x="1760556" y="26670"/>
                    <a:pt x="1665110" y="25400"/>
                    <a:pt x="1571203" y="22860"/>
                  </a:cubicBezTo>
                  <a:cubicBezTo>
                    <a:pt x="1557348" y="22860"/>
                    <a:pt x="1541953" y="22860"/>
                    <a:pt x="1528098" y="22860"/>
                  </a:cubicBezTo>
                  <a:cubicBezTo>
                    <a:pt x="1505006" y="22860"/>
                    <a:pt x="1481914" y="22860"/>
                    <a:pt x="1460362" y="22860"/>
                  </a:cubicBezTo>
                  <a:cubicBezTo>
                    <a:pt x="1411099" y="22860"/>
                    <a:pt x="1361837" y="22860"/>
                    <a:pt x="1314114" y="24130"/>
                  </a:cubicBezTo>
                  <a:cubicBezTo>
                    <a:pt x="1272548" y="25400"/>
                    <a:pt x="572096" y="29210"/>
                    <a:pt x="530530" y="29210"/>
                  </a:cubicBezTo>
                  <a:cubicBezTo>
                    <a:pt x="462794" y="29210"/>
                    <a:pt x="395058" y="26670"/>
                    <a:pt x="327322" y="33020"/>
                  </a:cubicBezTo>
                  <a:cubicBezTo>
                    <a:pt x="291915" y="36830"/>
                    <a:pt x="258047" y="36830"/>
                    <a:pt x="224179" y="38100"/>
                  </a:cubicBezTo>
                  <a:cubicBezTo>
                    <a:pt x="165679" y="41910"/>
                    <a:pt x="107180" y="45720"/>
                    <a:pt x="49530" y="50800"/>
                  </a:cubicBezTo>
                  <a:cubicBezTo>
                    <a:pt x="36830" y="50800"/>
                    <a:pt x="34290" y="53340"/>
                    <a:pt x="33020" y="64888"/>
                  </a:cubicBezTo>
                  <a:cubicBezTo>
                    <a:pt x="31750" y="67805"/>
                    <a:pt x="31750" y="70722"/>
                    <a:pt x="30480" y="73639"/>
                  </a:cubicBezTo>
                  <a:cubicBezTo>
                    <a:pt x="29210" y="78501"/>
                    <a:pt x="26670" y="83201"/>
                    <a:pt x="25400" y="88063"/>
                  </a:cubicBezTo>
                  <a:cubicBezTo>
                    <a:pt x="20320" y="93249"/>
                    <a:pt x="26670" y="219981"/>
                    <a:pt x="29210" y="225167"/>
                  </a:cubicBezTo>
                  <a:cubicBezTo>
                    <a:pt x="29210" y="230678"/>
                    <a:pt x="29210" y="236350"/>
                    <a:pt x="30480" y="241860"/>
                  </a:cubicBezTo>
                  <a:cubicBezTo>
                    <a:pt x="30480" y="245911"/>
                    <a:pt x="33020" y="249963"/>
                    <a:pt x="33020" y="254014"/>
                  </a:cubicBezTo>
                  <a:cubicBezTo>
                    <a:pt x="33020" y="258390"/>
                    <a:pt x="33020" y="262766"/>
                    <a:pt x="31750" y="269258"/>
                  </a:cubicBezTo>
                  <a:cubicBezTo>
                    <a:pt x="31750" y="273068"/>
                    <a:pt x="31750" y="275608"/>
                    <a:pt x="31750" y="279418"/>
                  </a:cubicBezTo>
                  <a:cubicBezTo>
                    <a:pt x="31750" y="289578"/>
                    <a:pt x="35560" y="293388"/>
                    <a:pt x="44450" y="293388"/>
                  </a:cubicBezTo>
                  <a:cubicBezTo>
                    <a:pt x="62536" y="293388"/>
                    <a:pt x="84088" y="294658"/>
                    <a:pt x="104101" y="294658"/>
                  </a:cubicBezTo>
                  <a:cubicBezTo>
                    <a:pt x="133351" y="294658"/>
                    <a:pt x="164140" y="292118"/>
                    <a:pt x="193389" y="294658"/>
                  </a:cubicBezTo>
                  <a:cubicBezTo>
                    <a:pt x="241113" y="298468"/>
                    <a:pt x="288836" y="301008"/>
                    <a:pt x="336559" y="299738"/>
                  </a:cubicBezTo>
                  <a:cubicBezTo>
                    <a:pt x="367348" y="298468"/>
                    <a:pt x="396598" y="301008"/>
                    <a:pt x="427387" y="301008"/>
                  </a:cubicBezTo>
                  <a:cubicBezTo>
                    <a:pt x="472031" y="301008"/>
                    <a:pt x="516675" y="299738"/>
                    <a:pt x="561320" y="301008"/>
                  </a:cubicBezTo>
                  <a:cubicBezTo>
                    <a:pt x="627516" y="302278"/>
                    <a:pt x="1354139" y="292118"/>
                    <a:pt x="1421876" y="294658"/>
                  </a:cubicBezTo>
                  <a:cubicBezTo>
                    <a:pt x="1451125" y="295928"/>
                    <a:pt x="1480375" y="297198"/>
                    <a:pt x="1508085" y="297198"/>
                  </a:cubicBezTo>
                  <a:cubicBezTo>
                    <a:pt x="1558887" y="299738"/>
                    <a:pt x="1608150" y="295928"/>
                    <a:pt x="1658952" y="299738"/>
                  </a:cubicBezTo>
                  <a:cubicBezTo>
                    <a:pt x="1700517" y="302278"/>
                    <a:pt x="1742083" y="302278"/>
                    <a:pt x="1783648" y="304818"/>
                  </a:cubicBezTo>
                  <a:cubicBezTo>
                    <a:pt x="1845226" y="308628"/>
                    <a:pt x="1906804" y="311168"/>
                    <a:pt x="1968383" y="312438"/>
                  </a:cubicBezTo>
                  <a:cubicBezTo>
                    <a:pt x="1991475" y="312438"/>
                    <a:pt x="2009818" y="311168"/>
                    <a:pt x="2030138" y="311168"/>
                  </a:cubicBezTo>
                  <a:close/>
                </a:path>
              </a:pathLst>
            </a:custGeom>
            <a:solidFill>
              <a:srgbClr val="E59C9C"/>
            </a:solidFill>
          </p:spPr>
        </p:sp>
      </p:grpSp>
      <p:sp>
        <p:nvSpPr>
          <p:cNvPr id="8" name="TextBox 8"/>
          <p:cNvSpPr txBox="1"/>
          <p:nvPr/>
        </p:nvSpPr>
        <p:spPr>
          <a:xfrm>
            <a:off x="1166943" y="1396615"/>
            <a:ext cx="5225639" cy="906145"/>
          </a:xfrm>
          <a:prstGeom prst="rect">
            <a:avLst/>
          </a:prstGeom>
        </p:spPr>
        <p:txBody>
          <a:bodyPr lIns="0" tIns="0" rIns="0" bIns="0" rtlCol="0" anchor="t">
            <a:spAutoFit/>
          </a:bodyPr>
          <a:lstStyle/>
          <a:p>
            <a:pPr algn="ctr">
              <a:lnSpc>
                <a:spcPts val="7280"/>
              </a:lnSpc>
            </a:pPr>
            <a:r>
              <a:rPr lang="en-US" sz="5200">
                <a:solidFill>
                  <a:srgbClr val="DD583D"/>
                </a:solidFill>
                <a:latin typeface="Podkova ExtraBold"/>
              </a:rPr>
              <a:t>CHUỖI THỨC ĂN</a:t>
            </a:r>
          </a:p>
        </p:txBody>
      </p:sp>
      <p:sp>
        <p:nvSpPr>
          <p:cNvPr id="9" name="AutoShape 9"/>
          <p:cNvSpPr/>
          <p:nvPr/>
        </p:nvSpPr>
        <p:spPr>
          <a:xfrm>
            <a:off x="755524" y="2550410"/>
            <a:ext cx="6048476" cy="0"/>
          </a:xfrm>
          <a:prstGeom prst="line">
            <a:avLst/>
          </a:prstGeom>
          <a:ln w="28575" cap="rnd">
            <a:solidFill>
              <a:srgbClr val="DD583D"/>
            </a:solidFill>
            <a:prstDash val="solid"/>
            <a:headEnd type="arrow" w="med" len="sm"/>
            <a:tailEnd type="arrow" w="med" len="sm"/>
          </a:ln>
        </p:spPr>
      </p:sp>
      <p:grpSp>
        <p:nvGrpSpPr>
          <p:cNvPr id="10" name="Group 10"/>
          <p:cNvGrpSpPr/>
          <p:nvPr/>
        </p:nvGrpSpPr>
        <p:grpSpPr>
          <a:xfrm>
            <a:off x="756000" y="2956277"/>
            <a:ext cx="6048000" cy="4308065"/>
            <a:chOff x="0" y="0"/>
            <a:chExt cx="4342012" cy="3092869"/>
          </a:xfrm>
        </p:grpSpPr>
        <p:sp>
          <p:nvSpPr>
            <p:cNvPr id="11" name="Freeform 11"/>
            <p:cNvSpPr/>
            <p:nvPr/>
          </p:nvSpPr>
          <p:spPr>
            <a:xfrm>
              <a:off x="10160" y="16510"/>
              <a:ext cx="4319152" cy="3064929"/>
            </a:xfrm>
            <a:custGeom>
              <a:avLst/>
              <a:gdLst/>
              <a:ahLst/>
              <a:cxnLst/>
              <a:rect l="l" t="t" r="r" b="b"/>
              <a:pathLst>
                <a:path w="4319152" h="3064929">
                  <a:moveTo>
                    <a:pt x="4319152" y="3064929"/>
                  </a:moveTo>
                  <a:lnTo>
                    <a:pt x="0" y="3057309"/>
                  </a:lnTo>
                  <a:lnTo>
                    <a:pt x="0" y="1076224"/>
                  </a:lnTo>
                  <a:lnTo>
                    <a:pt x="17780" y="19050"/>
                  </a:lnTo>
                  <a:lnTo>
                    <a:pt x="2151745" y="0"/>
                  </a:lnTo>
                  <a:lnTo>
                    <a:pt x="4300102" y="5080"/>
                  </a:lnTo>
                  <a:close/>
                </a:path>
              </a:pathLst>
            </a:custGeom>
            <a:solidFill>
              <a:srgbClr val="FFFFFF"/>
            </a:solidFill>
          </p:spPr>
        </p:sp>
        <p:sp>
          <p:nvSpPr>
            <p:cNvPr id="12" name="Freeform 12"/>
            <p:cNvSpPr/>
            <p:nvPr/>
          </p:nvSpPr>
          <p:spPr>
            <a:xfrm>
              <a:off x="-3810" y="0"/>
              <a:ext cx="4348362" cy="3091599"/>
            </a:xfrm>
            <a:custGeom>
              <a:avLst/>
              <a:gdLst/>
              <a:ahLst/>
              <a:cxnLst/>
              <a:rect l="l" t="t" r="r" b="b"/>
              <a:pathLst>
                <a:path w="4348362" h="3091599">
                  <a:moveTo>
                    <a:pt x="4314072" y="21590"/>
                  </a:moveTo>
                  <a:cubicBezTo>
                    <a:pt x="4315342" y="34290"/>
                    <a:pt x="4315342" y="44450"/>
                    <a:pt x="4316612" y="54610"/>
                  </a:cubicBezTo>
                  <a:cubicBezTo>
                    <a:pt x="4319152" y="110227"/>
                    <a:pt x="4320422" y="176677"/>
                    <a:pt x="4322962" y="240754"/>
                  </a:cubicBezTo>
                  <a:cubicBezTo>
                    <a:pt x="4322962" y="333309"/>
                    <a:pt x="4335662" y="2158303"/>
                    <a:pt x="4342012" y="2250858"/>
                  </a:cubicBezTo>
                  <a:cubicBezTo>
                    <a:pt x="4348362" y="2390877"/>
                    <a:pt x="4344552" y="2533270"/>
                    <a:pt x="4344552" y="2673289"/>
                  </a:cubicBezTo>
                  <a:cubicBezTo>
                    <a:pt x="4344552" y="2796695"/>
                    <a:pt x="4345822" y="2910609"/>
                    <a:pt x="4347092" y="3030639"/>
                  </a:cubicBezTo>
                  <a:cubicBezTo>
                    <a:pt x="4347092" y="3052229"/>
                    <a:pt x="4347092" y="3066199"/>
                    <a:pt x="4347092" y="3090329"/>
                  </a:cubicBezTo>
                  <a:cubicBezTo>
                    <a:pt x="4324232" y="3090329"/>
                    <a:pt x="4303912" y="3091599"/>
                    <a:pt x="4275049" y="3090329"/>
                  </a:cubicBezTo>
                  <a:cubicBezTo>
                    <a:pt x="4056726" y="3085249"/>
                    <a:pt x="3835044" y="3091599"/>
                    <a:pt x="3616722" y="3086519"/>
                  </a:cubicBezTo>
                  <a:cubicBezTo>
                    <a:pt x="3485728" y="3082709"/>
                    <a:pt x="3358093" y="3085249"/>
                    <a:pt x="3227099" y="3082709"/>
                  </a:cubicBezTo>
                  <a:cubicBezTo>
                    <a:pt x="3166641" y="3081439"/>
                    <a:pt x="3106182" y="3080169"/>
                    <a:pt x="3045724" y="3078899"/>
                  </a:cubicBezTo>
                  <a:cubicBezTo>
                    <a:pt x="3008777" y="3078899"/>
                    <a:pt x="2975189" y="3080169"/>
                    <a:pt x="2938242" y="3080169"/>
                  </a:cubicBezTo>
                  <a:cubicBezTo>
                    <a:pt x="2844195" y="3078899"/>
                    <a:pt x="2585566" y="3080169"/>
                    <a:pt x="2491519" y="3078899"/>
                  </a:cubicBezTo>
                  <a:cubicBezTo>
                    <a:pt x="2424343" y="3077629"/>
                    <a:pt x="1080818" y="3086519"/>
                    <a:pt x="1013642" y="3085249"/>
                  </a:cubicBezTo>
                  <a:cubicBezTo>
                    <a:pt x="996848" y="3085249"/>
                    <a:pt x="976695" y="3086519"/>
                    <a:pt x="959901" y="3086519"/>
                  </a:cubicBezTo>
                  <a:cubicBezTo>
                    <a:pt x="919595" y="3086519"/>
                    <a:pt x="882648" y="3087789"/>
                    <a:pt x="842343" y="3087789"/>
                  </a:cubicBezTo>
                  <a:cubicBezTo>
                    <a:pt x="741578" y="3087789"/>
                    <a:pt x="644173" y="3086519"/>
                    <a:pt x="543408" y="3085249"/>
                  </a:cubicBezTo>
                  <a:cubicBezTo>
                    <a:pt x="482950" y="3083979"/>
                    <a:pt x="422491" y="3082709"/>
                    <a:pt x="365391" y="3081439"/>
                  </a:cubicBezTo>
                  <a:cubicBezTo>
                    <a:pt x="257909" y="3080169"/>
                    <a:pt x="150427" y="3078899"/>
                    <a:pt x="48260" y="3078899"/>
                  </a:cubicBezTo>
                  <a:cubicBezTo>
                    <a:pt x="38100" y="3078899"/>
                    <a:pt x="29210" y="3078899"/>
                    <a:pt x="19050" y="3077629"/>
                  </a:cubicBezTo>
                  <a:cubicBezTo>
                    <a:pt x="10160" y="3076359"/>
                    <a:pt x="5080" y="3070009"/>
                    <a:pt x="7620" y="3061119"/>
                  </a:cubicBezTo>
                  <a:cubicBezTo>
                    <a:pt x="16510" y="3029269"/>
                    <a:pt x="12700" y="2969939"/>
                    <a:pt x="11430" y="2908236"/>
                  </a:cubicBezTo>
                  <a:cubicBezTo>
                    <a:pt x="10160" y="2782456"/>
                    <a:pt x="6350" y="2659049"/>
                    <a:pt x="7620" y="2533270"/>
                  </a:cubicBezTo>
                  <a:cubicBezTo>
                    <a:pt x="5080" y="2376638"/>
                    <a:pt x="0" y="437729"/>
                    <a:pt x="7620" y="278725"/>
                  </a:cubicBezTo>
                  <a:cubicBezTo>
                    <a:pt x="8890" y="247873"/>
                    <a:pt x="7620" y="214648"/>
                    <a:pt x="8890" y="183797"/>
                  </a:cubicBezTo>
                  <a:cubicBezTo>
                    <a:pt x="10160" y="133959"/>
                    <a:pt x="12700" y="79376"/>
                    <a:pt x="13970" y="44450"/>
                  </a:cubicBezTo>
                  <a:cubicBezTo>
                    <a:pt x="13970" y="41910"/>
                    <a:pt x="15240" y="39370"/>
                    <a:pt x="16510" y="38100"/>
                  </a:cubicBezTo>
                  <a:cubicBezTo>
                    <a:pt x="38100" y="35560"/>
                    <a:pt x="66457" y="30480"/>
                    <a:pt x="120198" y="29210"/>
                  </a:cubicBezTo>
                  <a:cubicBezTo>
                    <a:pt x="210886" y="25400"/>
                    <a:pt x="301574" y="22860"/>
                    <a:pt x="395621" y="20320"/>
                  </a:cubicBezTo>
                  <a:cubicBezTo>
                    <a:pt x="459438" y="17780"/>
                    <a:pt x="523255" y="16510"/>
                    <a:pt x="583714" y="13970"/>
                  </a:cubicBezTo>
                  <a:cubicBezTo>
                    <a:pt x="644173" y="11430"/>
                    <a:pt x="707990" y="8890"/>
                    <a:pt x="768449" y="8890"/>
                  </a:cubicBezTo>
                  <a:cubicBezTo>
                    <a:pt x="835625" y="7620"/>
                    <a:pt x="902801" y="10160"/>
                    <a:pt x="969977" y="8890"/>
                  </a:cubicBezTo>
                  <a:cubicBezTo>
                    <a:pt x="1053948" y="8890"/>
                    <a:pt x="2575490" y="6350"/>
                    <a:pt x="2659460" y="5080"/>
                  </a:cubicBezTo>
                  <a:cubicBezTo>
                    <a:pt x="2740072" y="3810"/>
                    <a:pt x="2820683" y="2540"/>
                    <a:pt x="2904653" y="2540"/>
                  </a:cubicBezTo>
                  <a:cubicBezTo>
                    <a:pt x="3042365" y="1270"/>
                    <a:pt x="3176717" y="0"/>
                    <a:pt x="3314428" y="0"/>
                  </a:cubicBezTo>
                  <a:cubicBezTo>
                    <a:pt x="3371528" y="0"/>
                    <a:pt x="3431987" y="2540"/>
                    <a:pt x="3489087" y="2540"/>
                  </a:cubicBezTo>
                  <a:cubicBezTo>
                    <a:pt x="3646951" y="3810"/>
                    <a:pt x="3808174" y="5080"/>
                    <a:pt x="3966038" y="7620"/>
                  </a:cubicBezTo>
                  <a:cubicBezTo>
                    <a:pt x="4050008" y="8890"/>
                    <a:pt x="4133979" y="12700"/>
                    <a:pt x="4217949" y="16510"/>
                  </a:cubicBezTo>
                  <a:cubicBezTo>
                    <a:pt x="4238102" y="16510"/>
                    <a:pt x="4258255" y="16510"/>
                    <a:pt x="4275049" y="16510"/>
                  </a:cubicBezTo>
                  <a:cubicBezTo>
                    <a:pt x="4295022" y="17780"/>
                    <a:pt x="4303912" y="20320"/>
                    <a:pt x="4314072" y="21590"/>
                  </a:cubicBezTo>
                  <a:close/>
                  <a:moveTo>
                    <a:pt x="4324232" y="3073819"/>
                  </a:moveTo>
                  <a:cubicBezTo>
                    <a:pt x="4325502" y="3057309"/>
                    <a:pt x="4326772" y="3044609"/>
                    <a:pt x="4326772" y="3031909"/>
                  </a:cubicBezTo>
                  <a:cubicBezTo>
                    <a:pt x="4325502" y="2898743"/>
                    <a:pt x="4324232" y="2772963"/>
                    <a:pt x="4324232" y="2637691"/>
                  </a:cubicBezTo>
                  <a:cubicBezTo>
                    <a:pt x="4324232" y="2575987"/>
                    <a:pt x="4326772" y="2514284"/>
                    <a:pt x="4325502" y="2452581"/>
                  </a:cubicBezTo>
                  <a:cubicBezTo>
                    <a:pt x="4325502" y="2395624"/>
                    <a:pt x="4324232" y="2336294"/>
                    <a:pt x="4322962" y="2279337"/>
                  </a:cubicBezTo>
                  <a:cubicBezTo>
                    <a:pt x="4317882" y="2191528"/>
                    <a:pt x="4306452" y="373653"/>
                    <a:pt x="4306452" y="285845"/>
                  </a:cubicBezTo>
                  <a:cubicBezTo>
                    <a:pt x="4303912" y="212275"/>
                    <a:pt x="4301372" y="136333"/>
                    <a:pt x="4298832" y="63500"/>
                  </a:cubicBezTo>
                  <a:cubicBezTo>
                    <a:pt x="4297562" y="44450"/>
                    <a:pt x="4296292" y="43180"/>
                    <a:pt x="4264972" y="41910"/>
                  </a:cubicBezTo>
                  <a:cubicBezTo>
                    <a:pt x="4254896" y="41910"/>
                    <a:pt x="4248178" y="41910"/>
                    <a:pt x="4238102" y="40640"/>
                  </a:cubicBezTo>
                  <a:cubicBezTo>
                    <a:pt x="4154132" y="36830"/>
                    <a:pt x="4066803" y="31750"/>
                    <a:pt x="3982832" y="30480"/>
                  </a:cubicBezTo>
                  <a:cubicBezTo>
                    <a:pt x="3777945" y="26670"/>
                    <a:pt x="3569699" y="25400"/>
                    <a:pt x="3364811" y="22860"/>
                  </a:cubicBezTo>
                  <a:cubicBezTo>
                    <a:pt x="3334581" y="22860"/>
                    <a:pt x="3300993" y="22860"/>
                    <a:pt x="3270764" y="22860"/>
                  </a:cubicBezTo>
                  <a:cubicBezTo>
                    <a:pt x="3220382" y="22860"/>
                    <a:pt x="3170000" y="22860"/>
                    <a:pt x="3122976" y="22860"/>
                  </a:cubicBezTo>
                  <a:cubicBezTo>
                    <a:pt x="3015494" y="22860"/>
                    <a:pt x="2908012" y="22860"/>
                    <a:pt x="2803889" y="24130"/>
                  </a:cubicBezTo>
                  <a:cubicBezTo>
                    <a:pt x="2713201" y="25400"/>
                    <a:pt x="1184941" y="29210"/>
                    <a:pt x="1094254" y="29210"/>
                  </a:cubicBezTo>
                  <a:cubicBezTo>
                    <a:pt x="946466" y="29210"/>
                    <a:pt x="798678" y="26670"/>
                    <a:pt x="650890" y="33020"/>
                  </a:cubicBezTo>
                  <a:cubicBezTo>
                    <a:pt x="573638" y="36830"/>
                    <a:pt x="499744" y="36830"/>
                    <a:pt x="425850" y="38100"/>
                  </a:cubicBezTo>
                  <a:cubicBezTo>
                    <a:pt x="298215" y="41910"/>
                    <a:pt x="170580" y="45720"/>
                    <a:pt x="49530" y="50800"/>
                  </a:cubicBezTo>
                  <a:cubicBezTo>
                    <a:pt x="36830" y="50800"/>
                    <a:pt x="34290" y="53340"/>
                    <a:pt x="33020" y="72256"/>
                  </a:cubicBezTo>
                  <a:cubicBezTo>
                    <a:pt x="31750" y="114974"/>
                    <a:pt x="31750" y="157691"/>
                    <a:pt x="30480" y="200409"/>
                  </a:cubicBezTo>
                  <a:cubicBezTo>
                    <a:pt x="29210" y="271605"/>
                    <a:pt x="26670" y="340428"/>
                    <a:pt x="25400" y="411624"/>
                  </a:cubicBezTo>
                  <a:cubicBezTo>
                    <a:pt x="20320" y="487567"/>
                    <a:pt x="26670" y="2343413"/>
                    <a:pt x="29210" y="2419356"/>
                  </a:cubicBezTo>
                  <a:cubicBezTo>
                    <a:pt x="29210" y="2500045"/>
                    <a:pt x="29210" y="2583107"/>
                    <a:pt x="30480" y="2663796"/>
                  </a:cubicBezTo>
                  <a:cubicBezTo>
                    <a:pt x="30480" y="2723126"/>
                    <a:pt x="33020" y="2782456"/>
                    <a:pt x="33020" y="2841786"/>
                  </a:cubicBezTo>
                  <a:cubicBezTo>
                    <a:pt x="33020" y="2905863"/>
                    <a:pt x="33020" y="2969939"/>
                    <a:pt x="31750" y="3031909"/>
                  </a:cubicBezTo>
                  <a:cubicBezTo>
                    <a:pt x="31750" y="3035719"/>
                    <a:pt x="31750" y="3038259"/>
                    <a:pt x="31750" y="3042069"/>
                  </a:cubicBezTo>
                  <a:cubicBezTo>
                    <a:pt x="31750" y="3052229"/>
                    <a:pt x="35560" y="3056039"/>
                    <a:pt x="44450" y="3056039"/>
                  </a:cubicBezTo>
                  <a:cubicBezTo>
                    <a:pt x="73175" y="3056039"/>
                    <a:pt x="120198" y="3057309"/>
                    <a:pt x="163862" y="3057309"/>
                  </a:cubicBezTo>
                  <a:cubicBezTo>
                    <a:pt x="227680" y="3057309"/>
                    <a:pt x="294856" y="3054769"/>
                    <a:pt x="358674" y="3057309"/>
                  </a:cubicBezTo>
                  <a:cubicBezTo>
                    <a:pt x="462797" y="3061119"/>
                    <a:pt x="566920" y="3063659"/>
                    <a:pt x="671043" y="3062389"/>
                  </a:cubicBezTo>
                  <a:cubicBezTo>
                    <a:pt x="738219" y="3061119"/>
                    <a:pt x="802037" y="3063659"/>
                    <a:pt x="869213" y="3063659"/>
                  </a:cubicBezTo>
                  <a:cubicBezTo>
                    <a:pt x="966619" y="3063659"/>
                    <a:pt x="1064024" y="3062389"/>
                    <a:pt x="1161430" y="3063659"/>
                  </a:cubicBezTo>
                  <a:cubicBezTo>
                    <a:pt x="1305859" y="3064929"/>
                    <a:pt x="2891218" y="3054769"/>
                    <a:pt x="3039006" y="3057309"/>
                  </a:cubicBezTo>
                  <a:cubicBezTo>
                    <a:pt x="3102823" y="3058579"/>
                    <a:pt x="3166641" y="3059849"/>
                    <a:pt x="3227099" y="3059849"/>
                  </a:cubicBezTo>
                  <a:cubicBezTo>
                    <a:pt x="3337940" y="3062389"/>
                    <a:pt x="3445422" y="3058579"/>
                    <a:pt x="3556263" y="3062389"/>
                  </a:cubicBezTo>
                  <a:cubicBezTo>
                    <a:pt x="3646951" y="3064929"/>
                    <a:pt x="3737639" y="3064929"/>
                    <a:pt x="3828327" y="3067469"/>
                  </a:cubicBezTo>
                  <a:cubicBezTo>
                    <a:pt x="3962680" y="3071279"/>
                    <a:pt x="4097032" y="3073819"/>
                    <a:pt x="4231385" y="3075089"/>
                  </a:cubicBezTo>
                  <a:cubicBezTo>
                    <a:pt x="4281767" y="3075089"/>
                    <a:pt x="4303912" y="3073819"/>
                    <a:pt x="4324232" y="3073819"/>
                  </a:cubicBezTo>
                  <a:close/>
                </a:path>
              </a:pathLst>
            </a:custGeom>
            <a:solidFill>
              <a:srgbClr val="E59C9C"/>
            </a:solidFill>
          </p:spPr>
        </p:sp>
      </p:grpSp>
      <p:sp>
        <p:nvSpPr>
          <p:cNvPr id="13" name="Freeform 13"/>
          <p:cNvSpPr/>
          <p:nvPr/>
        </p:nvSpPr>
        <p:spPr>
          <a:xfrm>
            <a:off x="3315941" y="3157818"/>
            <a:ext cx="2306070" cy="1371063"/>
          </a:xfrm>
          <a:custGeom>
            <a:avLst/>
            <a:gdLst/>
            <a:ahLst/>
            <a:cxnLst/>
            <a:rect l="l" t="t" r="r" b="b"/>
            <a:pathLst>
              <a:path w="2306070" h="1371063">
                <a:moveTo>
                  <a:pt x="0" y="0"/>
                </a:moveTo>
                <a:lnTo>
                  <a:pt x="2306069" y="0"/>
                </a:lnTo>
                <a:lnTo>
                  <a:pt x="2306069" y="1371063"/>
                </a:lnTo>
                <a:lnTo>
                  <a:pt x="0" y="13710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789137" y="5386141"/>
            <a:ext cx="2786276" cy="1842201"/>
          </a:xfrm>
          <a:custGeom>
            <a:avLst/>
            <a:gdLst/>
            <a:ahLst/>
            <a:cxnLst/>
            <a:rect l="l" t="t" r="r" b="b"/>
            <a:pathLst>
              <a:path w="2786276" h="1842201">
                <a:moveTo>
                  <a:pt x="0" y="0"/>
                </a:moveTo>
                <a:lnTo>
                  <a:pt x="2786276" y="0"/>
                </a:lnTo>
                <a:lnTo>
                  <a:pt x="2786276" y="1842201"/>
                </a:lnTo>
                <a:lnTo>
                  <a:pt x="0" y="18422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4242839" y="5813863"/>
            <a:ext cx="990328" cy="1344889"/>
          </a:xfrm>
          <a:custGeom>
            <a:avLst/>
            <a:gdLst/>
            <a:ahLst/>
            <a:cxnLst/>
            <a:rect l="l" t="t" r="r" b="b"/>
            <a:pathLst>
              <a:path w="990328" h="1344889">
                <a:moveTo>
                  <a:pt x="0" y="0"/>
                </a:moveTo>
                <a:lnTo>
                  <a:pt x="990327" y="0"/>
                </a:lnTo>
                <a:lnTo>
                  <a:pt x="990327" y="1344889"/>
                </a:lnTo>
                <a:lnTo>
                  <a:pt x="0" y="13448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5996598" y="5968588"/>
            <a:ext cx="541342" cy="517720"/>
          </a:xfrm>
          <a:custGeom>
            <a:avLst/>
            <a:gdLst/>
            <a:ahLst/>
            <a:cxnLst/>
            <a:rect l="l" t="t" r="r" b="b"/>
            <a:pathLst>
              <a:path w="541342" h="517720">
                <a:moveTo>
                  <a:pt x="0" y="0"/>
                </a:moveTo>
                <a:lnTo>
                  <a:pt x="541342" y="0"/>
                </a:lnTo>
                <a:lnTo>
                  <a:pt x="541342" y="517720"/>
                </a:lnTo>
                <a:lnTo>
                  <a:pt x="0" y="517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2182275" y="5720466"/>
            <a:ext cx="868699" cy="496245"/>
          </a:xfrm>
          <a:custGeom>
            <a:avLst/>
            <a:gdLst/>
            <a:ahLst/>
            <a:cxnLst/>
            <a:rect l="l" t="t" r="r" b="b"/>
            <a:pathLst>
              <a:path w="868699" h="496245">
                <a:moveTo>
                  <a:pt x="0" y="0"/>
                </a:moveTo>
                <a:lnTo>
                  <a:pt x="868699" y="0"/>
                </a:lnTo>
                <a:lnTo>
                  <a:pt x="868699" y="496245"/>
                </a:lnTo>
                <a:lnTo>
                  <a:pt x="0" y="496245"/>
                </a:lnTo>
                <a:lnTo>
                  <a:pt x="0" y="0"/>
                </a:lnTo>
                <a:close/>
              </a:path>
            </a:pathLst>
          </a:custGeom>
          <a:blipFill>
            <a:blip r:embed="rId10"/>
            <a:stretch>
              <a:fillRect/>
            </a:stretch>
          </a:blipFill>
        </p:spPr>
      </p:sp>
      <p:sp>
        <p:nvSpPr>
          <p:cNvPr id="18" name="Freeform 18"/>
          <p:cNvSpPr/>
          <p:nvPr/>
        </p:nvSpPr>
        <p:spPr>
          <a:xfrm>
            <a:off x="5581670" y="4286392"/>
            <a:ext cx="829856" cy="770729"/>
          </a:xfrm>
          <a:custGeom>
            <a:avLst/>
            <a:gdLst/>
            <a:ahLst/>
            <a:cxnLst/>
            <a:rect l="l" t="t" r="r" b="b"/>
            <a:pathLst>
              <a:path w="829856" h="770729">
                <a:moveTo>
                  <a:pt x="0" y="0"/>
                </a:moveTo>
                <a:lnTo>
                  <a:pt x="829856" y="0"/>
                </a:lnTo>
                <a:lnTo>
                  <a:pt x="829856" y="770728"/>
                </a:lnTo>
                <a:lnTo>
                  <a:pt x="0" y="770728"/>
                </a:lnTo>
                <a:lnTo>
                  <a:pt x="0" y="0"/>
                </a:lnTo>
                <a:close/>
              </a:path>
            </a:pathLst>
          </a:custGeom>
          <a:blipFill>
            <a:blip r:embed="rId11"/>
            <a:stretch>
              <a:fillRect/>
            </a:stretch>
          </a:blipFill>
        </p:spPr>
      </p:sp>
      <p:sp>
        <p:nvSpPr>
          <p:cNvPr id="19" name="Freeform 19"/>
          <p:cNvSpPr/>
          <p:nvPr/>
        </p:nvSpPr>
        <p:spPr>
          <a:xfrm>
            <a:off x="2538849" y="4200442"/>
            <a:ext cx="777092" cy="939342"/>
          </a:xfrm>
          <a:custGeom>
            <a:avLst/>
            <a:gdLst/>
            <a:ahLst/>
            <a:cxnLst/>
            <a:rect l="l" t="t" r="r" b="b"/>
            <a:pathLst>
              <a:path w="777092" h="939342">
                <a:moveTo>
                  <a:pt x="0" y="0"/>
                </a:moveTo>
                <a:lnTo>
                  <a:pt x="777092" y="0"/>
                </a:lnTo>
                <a:lnTo>
                  <a:pt x="777092" y="939342"/>
                </a:lnTo>
                <a:lnTo>
                  <a:pt x="0" y="9393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0" name="Freeform 20"/>
          <p:cNvSpPr/>
          <p:nvPr/>
        </p:nvSpPr>
        <p:spPr>
          <a:xfrm rot="1610946">
            <a:off x="1281485" y="3568400"/>
            <a:ext cx="417883" cy="844984"/>
          </a:xfrm>
          <a:custGeom>
            <a:avLst/>
            <a:gdLst/>
            <a:ahLst/>
            <a:cxnLst/>
            <a:rect l="l" t="t" r="r" b="b"/>
            <a:pathLst>
              <a:path w="417883" h="844984">
                <a:moveTo>
                  <a:pt x="0" y="0"/>
                </a:moveTo>
                <a:lnTo>
                  <a:pt x="417883" y="0"/>
                </a:lnTo>
                <a:lnTo>
                  <a:pt x="417883" y="844984"/>
                </a:lnTo>
                <a:lnTo>
                  <a:pt x="0" y="8449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Freeform 21"/>
          <p:cNvSpPr/>
          <p:nvPr/>
        </p:nvSpPr>
        <p:spPr>
          <a:xfrm>
            <a:off x="3675225" y="5145911"/>
            <a:ext cx="634289" cy="400179"/>
          </a:xfrm>
          <a:custGeom>
            <a:avLst/>
            <a:gdLst/>
            <a:ahLst/>
            <a:cxnLst/>
            <a:rect l="l" t="t" r="r" b="b"/>
            <a:pathLst>
              <a:path w="634289" h="400179">
                <a:moveTo>
                  <a:pt x="0" y="0"/>
                </a:moveTo>
                <a:lnTo>
                  <a:pt x="634289" y="0"/>
                </a:lnTo>
                <a:lnTo>
                  <a:pt x="634289" y="400178"/>
                </a:lnTo>
                <a:lnTo>
                  <a:pt x="0" y="40017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2" name="TextBox 22"/>
          <p:cNvSpPr txBox="1"/>
          <p:nvPr/>
        </p:nvSpPr>
        <p:spPr>
          <a:xfrm>
            <a:off x="828000" y="839613"/>
            <a:ext cx="2555004" cy="264160"/>
          </a:xfrm>
          <a:prstGeom prst="rect">
            <a:avLst/>
          </a:prstGeom>
        </p:spPr>
        <p:txBody>
          <a:bodyPr lIns="0" tIns="0" rIns="0" bIns="0" rtlCol="0" anchor="t">
            <a:spAutoFit/>
          </a:bodyPr>
          <a:lstStyle/>
          <a:p>
            <a:pPr>
              <a:lnSpc>
                <a:spcPts val="2239"/>
              </a:lnSpc>
            </a:pPr>
            <a:r>
              <a:rPr lang="en-US" sz="1599">
                <a:solidFill>
                  <a:srgbClr val="BB4F3F"/>
                </a:solidFill>
                <a:latin typeface="Open Sans Extra Bold"/>
              </a:rPr>
              <a:t>Họ tên:</a:t>
            </a:r>
          </a:p>
        </p:txBody>
      </p:sp>
      <p:sp>
        <p:nvSpPr>
          <p:cNvPr id="23" name="TextBox 23"/>
          <p:cNvSpPr txBox="1"/>
          <p:nvPr/>
        </p:nvSpPr>
        <p:spPr>
          <a:xfrm>
            <a:off x="3852000" y="839613"/>
            <a:ext cx="2555004" cy="264160"/>
          </a:xfrm>
          <a:prstGeom prst="rect">
            <a:avLst/>
          </a:prstGeom>
        </p:spPr>
        <p:txBody>
          <a:bodyPr lIns="0" tIns="0" rIns="0" bIns="0" rtlCol="0" anchor="t">
            <a:spAutoFit/>
          </a:bodyPr>
          <a:lstStyle/>
          <a:p>
            <a:pPr>
              <a:lnSpc>
                <a:spcPts val="2239"/>
              </a:lnSpc>
            </a:pPr>
            <a:r>
              <a:rPr lang="en-US" sz="1599">
                <a:solidFill>
                  <a:srgbClr val="BB4F3F"/>
                </a:solidFill>
                <a:latin typeface="Open Sans Extra Bold"/>
              </a:rPr>
              <a:t>Lớp:</a:t>
            </a:r>
          </a:p>
        </p:txBody>
      </p:sp>
      <p:sp>
        <p:nvSpPr>
          <p:cNvPr id="24" name="TextBox 24"/>
          <p:cNvSpPr txBox="1"/>
          <p:nvPr/>
        </p:nvSpPr>
        <p:spPr>
          <a:xfrm>
            <a:off x="756000" y="2281045"/>
            <a:ext cx="6048000" cy="198120"/>
          </a:xfrm>
          <a:prstGeom prst="rect">
            <a:avLst/>
          </a:prstGeom>
        </p:spPr>
        <p:txBody>
          <a:bodyPr lIns="0" tIns="0" rIns="0" bIns="0" rtlCol="0" anchor="t">
            <a:spAutoFit/>
          </a:bodyPr>
          <a:lstStyle/>
          <a:p>
            <a:pPr algn="ctr">
              <a:lnSpc>
                <a:spcPts val="1679"/>
              </a:lnSpc>
            </a:pPr>
            <a:r>
              <a:rPr lang="en-US" sz="1200">
                <a:solidFill>
                  <a:srgbClr val="000000"/>
                </a:solidFill>
                <a:latin typeface="Open Sans Extra Bold"/>
              </a:rPr>
              <a:t>Sử dụng mũi tên để tạo thành các chuỗi thức ăn.</a:t>
            </a:r>
          </a:p>
        </p:txBody>
      </p:sp>
      <p:grpSp>
        <p:nvGrpSpPr>
          <p:cNvPr id="25" name="Group 25"/>
          <p:cNvGrpSpPr/>
          <p:nvPr/>
        </p:nvGrpSpPr>
        <p:grpSpPr>
          <a:xfrm>
            <a:off x="756476" y="7567232"/>
            <a:ext cx="6048000" cy="1005854"/>
            <a:chOff x="0" y="0"/>
            <a:chExt cx="8064000" cy="1341139"/>
          </a:xfrm>
        </p:grpSpPr>
        <p:grpSp>
          <p:nvGrpSpPr>
            <p:cNvPr id="26" name="Group 26"/>
            <p:cNvGrpSpPr/>
            <p:nvPr/>
          </p:nvGrpSpPr>
          <p:grpSpPr>
            <a:xfrm>
              <a:off x="0" y="0"/>
              <a:ext cx="8064000" cy="1341139"/>
              <a:chOff x="0" y="0"/>
              <a:chExt cx="4342012" cy="722128"/>
            </a:xfrm>
          </p:grpSpPr>
          <p:sp>
            <p:nvSpPr>
              <p:cNvPr id="27" name="Freeform 27"/>
              <p:cNvSpPr/>
              <p:nvPr/>
            </p:nvSpPr>
            <p:spPr>
              <a:xfrm>
                <a:off x="10160" y="16510"/>
                <a:ext cx="4319152" cy="694188"/>
              </a:xfrm>
              <a:custGeom>
                <a:avLst/>
                <a:gdLst/>
                <a:ahLst/>
                <a:cxnLst/>
                <a:rect l="l" t="t" r="r" b="b"/>
                <a:pathLst>
                  <a:path w="4319152" h="694188">
                    <a:moveTo>
                      <a:pt x="4319152" y="694188"/>
                    </a:moveTo>
                    <a:lnTo>
                      <a:pt x="0" y="686568"/>
                    </a:lnTo>
                    <a:lnTo>
                      <a:pt x="0" y="253990"/>
                    </a:lnTo>
                    <a:lnTo>
                      <a:pt x="17780" y="19050"/>
                    </a:lnTo>
                    <a:lnTo>
                      <a:pt x="2151745" y="0"/>
                    </a:lnTo>
                    <a:lnTo>
                      <a:pt x="4300102" y="5080"/>
                    </a:lnTo>
                    <a:close/>
                  </a:path>
                </a:pathLst>
              </a:custGeom>
              <a:solidFill>
                <a:srgbClr val="FFFFFF"/>
              </a:solidFill>
            </p:spPr>
          </p:sp>
          <p:sp>
            <p:nvSpPr>
              <p:cNvPr id="28" name="Freeform 28"/>
              <p:cNvSpPr/>
              <p:nvPr/>
            </p:nvSpPr>
            <p:spPr>
              <a:xfrm>
                <a:off x="-3810" y="0"/>
                <a:ext cx="4348362" cy="720858"/>
              </a:xfrm>
              <a:custGeom>
                <a:avLst/>
                <a:gdLst/>
                <a:ahLst/>
                <a:cxnLst/>
                <a:rect l="l" t="t" r="r" b="b"/>
                <a:pathLst>
                  <a:path w="4348362" h="720858">
                    <a:moveTo>
                      <a:pt x="4314072" y="21590"/>
                    </a:moveTo>
                    <a:cubicBezTo>
                      <a:pt x="4315342" y="34290"/>
                      <a:pt x="4315342" y="44450"/>
                      <a:pt x="4316612" y="54610"/>
                    </a:cubicBezTo>
                    <a:cubicBezTo>
                      <a:pt x="4319152" y="73545"/>
                      <a:pt x="4320422" y="86866"/>
                      <a:pt x="4322962" y="99711"/>
                    </a:cubicBezTo>
                    <a:cubicBezTo>
                      <a:pt x="4322962" y="118264"/>
                      <a:pt x="4335662" y="484105"/>
                      <a:pt x="4342012" y="502658"/>
                    </a:cubicBezTo>
                    <a:cubicBezTo>
                      <a:pt x="4348362" y="530727"/>
                      <a:pt x="4344552" y="559271"/>
                      <a:pt x="4344552" y="587339"/>
                    </a:cubicBezTo>
                    <a:cubicBezTo>
                      <a:pt x="4344552" y="612078"/>
                      <a:pt x="4345822" y="634913"/>
                      <a:pt x="4347092" y="659898"/>
                    </a:cubicBezTo>
                    <a:cubicBezTo>
                      <a:pt x="4347092" y="681488"/>
                      <a:pt x="4347092" y="695458"/>
                      <a:pt x="4347092" y="719588"/>
                    </a:cubicBezTo>
                    <a:cubicBezTo>
                      <a:pt x="4324232" y="719588"/>
                      <a:pt x="4303912" y="720858"/>
                      <a:pt x="4275049" y="719588"/>
                    </a:cubicBezTo>
                    <a:cubicBezTo>
                      <a:pt x="4056726" y="714508"/>
                      <a:pt x="3835044" y="720858"/>
                      <a:pt x="3616722" y="715778"/>
                    </a:cubicBezTo>
                    <a:cubicBezTo>
                      <a:pt x="3485728" y="711968"/>
                      <a:pt x="3358093" y="714508"/>
                      <a:pt x="3227099" y="711968"/>
                    </a:cubicBezTo>
                    <a:cubicBezTo>
                      <a:pt x="3166641" y="710698"/>
                      <a:pt x="3106182" y="709428"/>
                      <a:pt x="3045724" y="708158"/>
                    </a:cubicBezTo>
                    <a:cubicBezTo>
                      <a:pt x="3008777" y="708158"/>
                      <a:pt x="2975189" y="709428"/>
                      <a:pt x="2938242" y="709428"/>
                    </a:cubicBezTo>
                    <a:cubicBezTo>
                      <a:pt x="2844195" y="708158"/>
                      <a:pt x="2585566" y="709428"/>
                      <a:pt x="2491519" y="708158"/>
                    </a:cubicBezTo>
                    <a:cubicBezTo>
                      <a:pt x="2424343" y="706888"/>
                      <a:pt x="1080818" y="715778"/>
                      <a:pt x="1013642" y="714508"/>
                    </a:cubicBezTo>
                    <a:cubicBezTo>
                      <a:pt x="996848" y="714508"/>
                      <a:pt x="976695" y="715778"/>
                      <a:pt x="959901" y="715778"/>
                    </a:cubicBezTo>
                    <a:cubicBezTo>
                      <a:pt x="919595" y="715778"/>
                      <a:pt x="882648" y="717048"/>
                      <a:pt x="842343" y="717048"/>
                    </a:cubicBezTo>
                    <a:cubicBezTo>
                      <a:pt x="741578" y="717048"/>
                      <a:pt x="644173" y="715778"/>
                      <a:pt x="543408" y="714508"/>
                    </a:cubicBezTo>
                    <a:cubicBezTo>
                      <a:pt x="482950" y="713238"/>
                      <a:pt x="422491" y="711968"/>
                      <a:pt x="365391" y="710698"/>
                    </a:cubicBezTo>
                    <a:cubicBezTo>
                      <a:pt x="257909" y="709428"/>
                      <a:pt x="150427" y="708158"/>
                      <a:pt x="48260" y="708158"/>
                    </a:cubicBezTo>
                    <a:cubicBezTo>
                      <a:pt x="38100" y="708158"/>
                      <a:pt x="29210" y="708158"/>
                      <a:pt x="19050" y="706888"/>
                    </a:cubicBezTo>
                    <a:cubicBezTo>
                      <a:pt x="10160" y="705618"/>
                      <a:pt x="5080" y="699268"/>
                      <a:pt x="7620" y="690378"/>
                    </a:cubicBezTo>
                    <a:cubicBezTo>
                      <a:pt x="16510" y="658700"/>
                      <a:pt x="12700" y="646806"/>
                      <a:pt x="11430" y="634437"/>
                    </a:cubicBezTo>
                    <a:cubicBezTo>
                      <a:pt x="10160" y="609223"/>
                      <a:pt x="6350" y="584485"/>
                      <a:pt x="7620" y="559271"/>
                    </a:cubicBezTo>
                    <a:cubicBezTo>
                      <a:pt x="5080" y="527872"/>
                      <a:pt x="0" y="139197"/>
                      <a:pt x="7620" y="107322"/>
                    </a:cubicBezTo>
                    <a:cubicBezTo>
                      <a:pt x="8890" y="101138"/>
                      <a:pt x="7620" y="94477"/>
                      <a:pt x="8890" y="88293"/>
                    </a:cubicBezTo>
                    <a:cubicBezTo>
                      <a:pt x="10160" y="78302"/>
                      <a:pt x="12700" y="67361"/>
                      <a:pt x="13970" y="44450"/>
                    </a:cubicBezTo>
                    <a:cubicBezTo>
                      <a:pt x="13970" y="41910"/>
                      <a:pt x="15240" y="39370"/>
                      <a:pt x="16510" y="38100"/>
                    </a:cubicBezTo>
                    <a:cubicBezTo>
                      <a:pt x="38100" y="35560"/>
                      <a:pt x="66457" y="30480"/>
                      <a:pt x="120198" y="29210"/>
                    </a:cubicBezTo>
                    <a:cubicBezTo>
                      <a:pt x="210886" y="25400"/>
                      <a:pt x="301574" y="22860"/>
                      <a:pt x="395621" y="20320"/>
                    </a:cubicBezTo>
                    <a:cubicBezTo>
                      <a:pt x="459438" y="17780"/>
                      <a:pt x="523255" y="16510"/>
                      <a:pt x="583714" y="13970"/>
                    </a:cubicBezTo>
                    <a:cubicBezTo>
                      <a:pt x="644173" y="11430"/>
                      <a:pt x="707990" y="8890"/>
                      <a:pt x="768449" y="8890"/>
                    </a:cubicBezTo>
                    <a:cubicBezTo>
                      <a:pt x="835625" y="7620"/>
                      <a:pt x="902801" y="10160"/>
                      <a:pt x="969977" y="8890"/>
                    </a:cubicBezTo>
                    <a:cubicBezTo>
                      <a:pt x="1053948" y="8890"/>
                      <a:pt x="2575490" y="6350"/>
                      <a:pt x="2659460" y="5080"/>
                    </a:cubicBezTo>
                    <a:cubicBezTo>
                      <a:pt x="2740072" y="3810"/>
                      <a:pt x="2820683" y="2540"/>
                      <a:pt x="2904653" y="2540"/>
                    </a:cubicBezTo>
                    <a:cubicBezTo>
                      <a:pt x="3042365" y="1270"/>
                      <a:pt x="3176717" y="0"/>
                      <a:pt x="3314428" y="0"/>
                    </a:cubicBezTo>
                    <a:cubicBezTo>
                      <a:pt x="3371528" y="0"/>
                      <a:pt x="3431987" y="2540"/>
                      <a:pt x="3489087" y="2540"/>
                    </a:cubicBezTo>
                    <a:cubicBezTo>
                      <a:pt x="3646951" y="3810"/>
                      <a:pt x="3808174" y="5080"/>
                      <a:pt x="3966038" y="7620"/>
                    </a:cubicBezTo>
                    <a:cubicBezTo>
                      <a:pt x="4050008" y="8890"/>
                      <a:pt x="4133979" y="12700"/>
                      <a:pt x="4217949" y="16510"/>
                    </a:cubicBezTo>
                    <a:cubicBezTo>
                      <a:pt x="4238102" y="16510"/>
                      <a:pt x="4258255" y="16510"/>
                      <a:pt x="4275049" y="16510"/>
                    </a:cubicBezTo>
                    <a:cubicBezTo>
                      <a:pt x="4295022" y="17780"/>
                      <a:pt x="4303912" y="20320"/>
                      <a:pt x="4314072" y="21590"/>
                    </a:cubicBezTo>
                    <a:close/>
                    <a:moveTo>
                      <a:pt x="4324232" y="703078"/>
                    </a:moveTo>
                    <a:cubicBezTo>
                      <a:pt x="4325502" y="686568"/>
                      <a:pt x="4326772" y="673868"/>
                      <a:pt x="4326772" y="661168"/>
                    </a:cubicBezTo>
                    <a:cubicBezTo>
                      <a:pt x="4325502" y="632534"/>
                      <a:pt x="4324232" y="607320"/>
                      <a:pt x="4324232" y="580203"/>
                    </a:cubicBezTo>
                    <a:cubicBezTo>
                      <a:pt x="4324232" y="567834"/>
                      <a:pt x="4326772" y="555465"/>
                      <a:pt x="4325502" y="543096"/>
                    </a:cubicBezTo>
                    <a:cubicBezTo>
                      <a:pt x="4325502" y="531678"/>
                      <a:pt x="4324232" y="519785"/>
                      <a:pt x="4322962" y="508367"/>
                    </a:cubicBezTo>
                    <a:cubicBezTo>
                      <a:pt x="4317882" y="490765"/>
                      <a:pt x="4306452" y="126352"/>
                      <a:pt x="4306452" y="108750"/>
                    </a:cubicBezTo>
                    <a:cubicBezTo>
                      <a:pt x="4303912" y="94002"/>
                      <a:pt x="4301372" y="78778"/>
                      <a:pt x="4298832" y="63500"/>
                    </a:cubicBezTo>
                    <a:cubicBezTo>
                      <a:pt x="4297562" y="44450"/>
                      <a:pt x="4296292" y="43180"/>
                      <a:pt x="4264972" y="41910"/>
                    </a:cubicBezTo>
                    <a:cubicBezTo>
                      <a:pt x="4254896" y="41910"/>
                      <a:pt x="4248178" y="41910"/>
                      <a:pt x="4238102" y="40640"/>
                    </a:cubicBezTo>
                    <a:cubicBezTo>
                      <a:pt x="4154132" y="36830"/>
                      <a:pt x="4066803" y="31750"/>
                      <a:pt x="3982832" y="30480"/>
                    </a:cubicBezTo>
                    <a:cubicBezTo>
                      <a:pt x="3777945" y="26670"/>
                      <a:pt x="3569699" y="25400"/>
                      <a:pt x="3364811" y="22860"/>
                    </a:cubicBezTo>
                    <a:cubicBezTo>
                      <a:pt x="3334581" y="22860"/>
                      <a:pt x="3300993" y="22860"/>
                      <a:pt x="3270764" y="22860"/>
                    </a:cubicBezTo>
                    <a:cubicBezTo>
                      <a:pt x="3220382" y="22860"/>
                      <a:pt x="3170000" y="22860"/>
                      <a:pt x="3122976" y="22860"/>
                    </a:cubicBezTo>
                    <a:cubicBezTo>
                      <a:pt x="3015494" y="22860"/>
                      <a:pt x="2908012" y="22860"/>
                      <a:pt x="2803889" y="24130"/>
                    </a:cubicBezTo>
                    <a:cubicBezTo>
                      <a:pt x="2713201" y="25400"/>
                      <a:pt x="1184941" y="29210"/>
                      <a:pt x="1094254" y="29210"/>
                    </a:cubicBezTo>
                    <a:cubicBezTo>
                      <a:pt x="946466" y="29210"/>
                      <a:pt x="798678" y="26670"/>
                      <a:pt x="650890" y="33020"/>
                    </a:cubicBezTo>
                    <a:cubicBezTo>
                      <a:pt x="573638" y="36830"/>
                      <a:pt x="499744" y="36830"/>
                      <a:pt x="425850" y="38100"/>
                    </a:cubicBezTo>
                    <a:cubicBezTo>
                      <a:pt x="298215" y="41910"/>
                      <a:pt x="170580" y="45720"/>
                      <a:pt x="49530" y="50800"/>
                    </a:cubicBezTo>
                    <a:cubicBezTo>
                      <a:pt x="36830" y="50800"/>
                      <a:pt x="34290" y="53340"/>
                      <a:pt x="33020" y="65933"/>
                    </a:cubicBezTo>
                    <a:cubicBezTo>
                      <a:pt x="31750" y="74497"/>
                      <a:pt x="31750" y="83060"/>
                      <a:pt x="30480" y="91623"/>
                    </a:cubicBezTo>
                    <a:cubicBezTo>
                      <a:pt x="29210" y="105895"/>
                      <a:pt x="26670" y="119691"/>
                      <a:pt x="25400" y="133964"/>
                    </a:cubicBezTo>
                    <a:cubicBezTo>
                      <a:pt x="20320" y="149187"/>
                      <a:pt x="26670" y="521212"/>
                      <a:pt x="29210" y="536436"/>
                    </a:cubicBezTo>
                    <a:cubicBezTo>
                      <a:pt x="29210" y="552611"/>
                      <a:pt x="29210" y="569261"/>
                      <a:pt x="30480" y="585436"/>
                    </a:cubicBezTo>
                    <a:cubicBezTo>
                      <a:pt x="30480" y="597330"/>
                      <a:pt x="33020" y="609223"/>
                      <a:pt x="33020" y="621117"/>
                    </a:cubicBezTo>
                    <a:cubicBezTo>
                      <a:pt x="33020" y="633961"/>
                      <a:pt x="33020" y="646806"/>
                      <a:pt x="31750" y="661168"/>
                    </a:cubicBezTo>
                    <a:cubicBezTo>
                      <a:pt x="31750" y="664978"/>
                      <a:pt x="31750" y="667518"/>
                      <a:pt x="31750" y="671328"/>
                    </a:cubicBezTo>
                    <a:cubicBezTo>
                      <a:pt x="31750" y="681488"/>
                      <a:pt x="35560" y="685298"/>
                      <a:pt x="44450" y="685298"/>
                    </a:cubicBezTo>
                    <a:cubicBezTo>
                      <a:pt x="73175" y="685298"/>
                      <a:pt x="120198" y="686568"/>
                      <a:pt x="163862" y="686568"/>
                    </a:cubicBezTo>
                    <a:cubicBezTo>
                      <a:pt x="227680" y="686568"/>
                      <a:pt x="294856" y="684028"/>
                      <a:pt x="358674" y="686568"/>
                    </a:cubicBezTo>
                    <a:cubicBezTo>
                      <a:pt x="462797" y="690378"/>
                      <a:pt x="566920" y="692918"/>
                      <a:pt x="671043" y="691648"/>
                    </a:cubicBezTo>
                    <a:cubicBezTo>
                      <a:pt x="738219" y="690378"/>
                      <a:pt x="802037" y="692918"/>
                      <a:pt x="869213" y="692918"/>
                    </a:cubicBezTo>
                    <a:cubicBezTo>
                      <a:pt x="966619" y="692918"/>
                      <a:pt x="1064024" y="691648"/>
                      <a:pt x="1161430" y="692918"/>
                    </a:cubicBezTo>
                    <a:cubicBezTo>
                      <a:pt x="1305859" y="694188"/>
                      <a:pt x="2891218" y="684028"/>
                      <a:pt x="3039006" y="686568"/>
                    </a:cubicBezTo>
                    <a:cubicBezTo>
                      <a:pt x="3102823" y="687838"/>
                      <a:pt x="3166641" y="689108"/>
                      <a:pt x="3227099" y="689108"/>
                    </a:cubicBezTo>
                    <a:cubicBezTo>
                      <a:pt x="3337940" y="691648"/>
                      <a:pt x="3445422" y="687838"/>
                      <a:pt x="3556263" y="691648"/>
                    </a:cubicBezTo>
                    <a:cubicBezTo>
                      <a:pt x="3646951" y="694188"/>
                      <a:pt x="3737639" y="694188"/>
                      <a:pt x="3828327" y="696728"/>
                    </a:cubicBezTo>
                    <a:cubicBezTo>
                      <a:pt x="3962680" y="700538"/>
                      <a:pt x="4097032" y="703078"/>
                      <a:pt x="4231385" y="704348"/>
                    </a:cubicBezTo>
                    <a:cubicBezTo>
                      <a:pt x="4281767" y="704348"/>
                      <a:pt x="4303912" y="703078"/>
                      <a:pt x="4324232" y="703078"/>
                    </a:cubicBezTo>
                    <a:close/>
                  </a:path>
                </a:pathLst>
              </a:custGeom>
              <a:solidFill>
                <a:srgbClr val="E59C9C"/>
              </a:solidFill>
            </p:spPr>
          </p:sp>
        </p:grpSp>
        <p:sp>
          <p:nvSpPr>
            <p:cNvPr id="29" name="TextBox 29"/>
            <p:cNvSpPr txBox="1"/>
            <p:nvPr/>
          </p:nvSpPr>
          <p:spPr>
            <a:xfrm>
              <a:off x="96634" y="113040"/>
              <a:ext cx="7835400" cy="1096010"/>
            </a:xfrm>
            <a:prstGeom prst="rect">
              <a:avLst/>
            </a:prstGeom>
          </p:spPr>
          <p:txBody>
            <a:bodyPr lIns="0" tIns="0" rIns="0" bIns="0" rtlCol="0" anchor="t">
              <a:spAutoFit/>
            </a:bodyPr>
            <a:lstStyle/>
            <a:p>
              <a:pPr>
                <a:lnSpc>
                  <a:spcPts val="1679"/>
                </a:lnSpc>
              </a:pPr>
              <a:r>
                <a:rPr lang="en-US" sz="1200">
                  <a:solidFill>
                    <a:srgbClr val="000000"/>
                  </a:solidFill>
                  <a:latin typeface="Open Sans Extra Bold"/>
                </a:rPr>
                <a:t>Liệt kê các chuỗi thức ăn được tạo thành.</a:t>
              </a:r>
            </a:p>
            <a:p>
              <a:pPr>
                <a:lnSpc>
                  <a:spcPts val="1679"/>
                </a:lnSpc>
              </a:pPr>
              <a:endParaRPr lang="en-US" sz="1200">
                <a:solidFill>
                  <a:srgbClr val="000000"/>
                </a:solidFill>
                <a:latin typeface="Open Sans Extra Bold"/>
              </a:endParaRPr>
            </a:p>
            <a:p>
              <a:pPr>
                <a:lnSpc>
                  <a:spcPts val="1679"/>
                </a:lnSpc>
              </a:pPr>
              <a:endParaRPr lang="en-US" sz="1200">
                <a:solidFill>
                  <a:srgbClr val="000000"/>
                </a:solidFill>
                <a:latin typeface="Open Sans Extra Bold"/>
              </a:endParaRPr>
            </a:p>
            <a:p>
              <a:pPr>
                <a:lnSpc>
                  <a:spcPts val="1679"/>
                </a:lnSpc>
              </a:pPr>
              <a:endParaRPr lang="en-US" sz="1200">
                <a:solidFill>
                  <a:srgbClr val="000000"/>
                </a:solidFill>
                <a:latin typeface="Open Sans Extra Bold"/>
              </a:endParaRPr>
            </a:p>
          </p:txBody>
        </p:sp>
      </p:grpSp>
      <p:grpSp>
        <p:nvGrpSpPr>
          <p:cNvPr id="30" name="Group 30"/>
          <p:cNvGrpSpPr/>
          <p:nvPr/>
        </p:nvGrpSpPr>
        <p:grpSpPr>
          <a:xfrm>
            <a:off x="756476" y="8930146"/>
            <a:ext cx="6048000" cy="1005854"/>
            <a:chOff x="0" y="0"/>
            <a:chExt cx="8064000" cy="1341139"/>
          </a:xfrm>
        </p:grpSpPr>
        <p:grpSp>
          <p:nvGrpSpPr>
            <p:cNvPr id="31" name="Group 31"/>
            <p:cNvGrpSpPr/>
            <p:nvPr/>
          </p:nvGrpSpPr>
          <p:grpSpPr>
            <a:xfrm>
              <a:off x="0" y="0"/>
              <a:ext cx="8064000" cy="1341139"/>
              <a:chOff x="0" y="0"/>
              <a:chExt cx="4342012" cy="722128"/>
            </a:xfrm>
          </p:grpSpPr>
          <p:sp>
            <p:nvSpPr>
              <p:cNvPr id="32" name="Freeform 32"/>
              <p:cNvSpPr/>
              <p:nvPr/>
            </p:nvSpPr>
            <p:spPr>
              <a:xfrm>
                <a:off x="10160" y="16510"/>
                <a:ext cx="4319152" cy="694188"/>
              </a:xfrm>
              <a:custGeom>
                <a:avLst/>
                <a:gdLst/>
                <a:ahLst/>
                <a:cxnLst/>
                <a:rect l="l" t="t" r="r" b="b"/>
                <a:pathLst>
                  <a:path w="4319152" h="694188">
                    <a:moveTo>
                      <a:pt x="4319152" y="694188"/>
                    </a:moveTo>
                    <a:lnTo>
                      <a:pt x="0" y="686568"/>
                    </a:lnTo>
                    <a:lnTo>
                      <a:pt x="0" y="253990"/>
                    </a:lnTo>
                    <a:lnTo>
                      <a:pt x="17780" y="19050"/>
                    </a:lnTo>
                    <a:lnTo>
                      <a:pt x="2151745" y="0"/>
                    </a:lnTo>
                    <a:lnTo>
                      <a:pt x="4300102" y="5080"/>
                    </a:lnTo>
                    <a:close/>
                  </a:path>
                </a:pathLst>
              </a:custGeom>
              <a:solidFill>
                <a:srgbClr val="FFFFFF"/>
              </a:solidFill>
            </p:spPr>
          </p:sp>
          <p:sp>
            <p:nvSpPr>
              <p:cNvPr id="33" name="Freeform 33"/>
              <p:cNvSpPr/>
              <p:nvPr/>
            </p:nvSpPr>
            <p:spPr>
              <a:xfrm>
                <a:off x="-3810" y="0"/>
                <a:ext cx="4348362" cy="720858"/>
              </a:xfrm>
              <a:custGeom>
                <a:avLst/>
                <a:gdLst/>
                <a:ahLst/>
                <a:cxnLst/>
                <a:rect l="l" t="t" r="r" b="b"/>
                <a:pathLst>
                  <a:path w="4348362" h="720858">
                    <a:moveTo>
                      <a:pt x="4314072" y="21590"/>
                    </a:moveTo>
                    <a:cubicBezTo>
                      <a:pt x="4315342" y="34290"/>
                      <a:pt x="4315342" y="44450"/>
                      <a:pt x="4316612" y="54610"/>
                    </a:cubicBezTo>
                    <a:cubicBezTo>
                      <a:pt x="4319152" y="73545"/>
                      <a:pt x="4320422" y="86866"/>
                      <a:pt x="4322962" y="99711"/>
                    </a:cubicBezTo>
                    <a:cubicBezTo>
                      <a:pt x="4322962" y="118264"/>
                      <a:pt x="4335662" y="484105"/>
                      <a:pt x="4342012" y="502658"/>
                    </a:cubicBezTo>
                    <a:cubicBezTo>
                      <a:pt x="4348362" y="530727"/>
                      <a:pt x="4344552" y="559271"/>
                      <a:pt x="4344552" y="587339"/>
                    </a:cubicBezTo>
                    <a:cubicBezTo>
                      <a:pt x="4344552" y="612078"/>
                      <a:pt x="4345822" y="634913"/>
                      <a:pt x="4347092" y="659898"/>
                    </a:cubicBezTo>
                    <a:cubicBezTo>
                      <a:pt x="4347092" y="681488"/>
                      <a:pt x="4347092" y="695458"/>
                      <a:pt x="4347092" y="719588"/>
                    </a:cubicBezTo>
                    <a:cubicBezTo>
                      <a:pt x="4324232" y="719588"/>
                      <a:pt x="4303912" y="720858"/>
                      <a:pt x="4275049" y="719588"/>
                    </a:cubicBezTo>
                    <a:cubicBezTo>
                      <a:pt x="4056726" y="714508"/>
                      <a:pt x="3835044" y="720858"/>
                      <a:pt x="3616722" y="715778"/>
                    </a:cubicBezTo>
                    <a:cubicBezTo>
                      <a:pt x="3485728" y="711968"/>
                      <a:pt x="3358093" y="714508"/>
                      <a:pt x="3227099" y="711968"/>
                    </a:cubicBezTo>
                    <a:cubicBezTo>
                      <a:pt x="3166641" y="710698"/>
                      <a:pt x="3106182" y="709428"/>
                      <a:pt x="3045724" y="708158"/>
                    </a:cubicBezTo>
                    <a:cubicBezTo>
                      <a:pt x="3008777" y="708158"/>
                      <a:pt x="2975189" y="709428"/>
                      <a:pt x="2938242" y="709428"/>
                    </a:cubicBezTo>
                    <a:cubicBezTo>
                      <a:pt x="2844195" y="708158"/>
                      <a:pt x="2585566" y="709428"/>
                      <a:pt x="2491519" y="708158"/>
                    </a:cubicBezTo>
                    <a:cubicBezTo>
                      <a:pt x="2424343" y="706888"/>
                      <a:pt x="1080818" y="715778"/>
                      <a:pt x="1013642" y="714508"/>
                    </a:cubicBezTo>
                    <a:cubicBezTo>
                      <a:pt x="996848" y="714508"/>
                      <a:pt x="976695" y="715778"/>
                      <a:pt x="959901" y="715778"/>
                    </a:cubicBezTo>
                    <a:cubicBezTo>
                      <a:pt x="919595" y="715778"/>
                      <a:pt x="882648" y="717048"/>
                      <a:pt x="842343" y="717048"/>
                    </a:cubicBezTo>
                    <a:cubicBezTo>
                      <a:pt x="741578" y="717048"/>
                      <a:pt x="644173" y="715778"/>
                      <a:pt x="543408" y="714508"/>
                    </a:cubicBezTo>
                    <a:cubicBezTo>
                      <a:pt x="482950" y="713238"/>
                      <a:pt x="422491" y="711968"/>
                      <a:pt x="365391" y="710698"/>
                    </a:cubicBezTo>
                    <a:cubicBezTo>
                      <a:pt x="257909" y="709428"/>
                      <a:pt x="150427" y="708158"/>
                      <a:pt x="48260" y="708158"/>
                    </a:cubicBezTo>
                    <a:cubicBezTo>
                      <a:pt x="38100" y="708158"/>
                      <a:pt x="29210" y="708158"/>
                      <a:pt x="19050" y="706888"/>
                    </a:cubicBezTo>
                    <a:cubicBezTo>
                      <a:pt x="10160" y="705618"/>
                      <a:pt x="5080" y="699268"/>
                      <a:pt x="7620" y="690378"/>
                    </a:cubicBezTo>
                    <a:cubicBezTo>
                      <a:pt x="16510" y="658700"/>
                      <a:pt x="12700" y="646806"/>
                      <a:pt x="11430" y="634437"/>
                    </a:cubicBezTo>
                    <a:cubicBezTo>
                      <a:pt x="10160" y="609223"/>
                      <a:pt x="6350" y="584485"/>
                      <a:pt x="7620" y="559271"/>
                    </a:cubicBezTo>
                    <a:cubicBezTo>
                      <a:pt x="5080" y="527872"/>
                      <a:pt x="0" y="139197"/>
                      <a:pt x="7620" y="107322"/>
                    </a:cubicBezTo>
                    <a:cubicBezTo>
                      <a:pt x="8890" y="101138"/>
                      <a:pt x="7620" y="94477"/>
                      <a:pt x="8890" y="88293"/>
                    </a:cubicBezTo>
                    <a:cubicBezTo>
                      <a:pt x="10160" y="78302"/>
                      <a:pt x="12700" y="67361"/>
                      <a:pt x="13970" y="44450"/>
                    </a:cubicBezTo>
                    <a:cubicBezTo>
                      <a:pt x="13970" y="41910"/>
                      <a:pt x="15240" y="39370"/>
                      <a:pt x="16510" y="38100"/>
                    </a:cubicBezTo>
                    <a:cubicBezTo>
                      <a:pt x="38100" y="35560"/>
                      <a:pt x="66457" y="30480"/>
                      <a:pt x="120198" y="29210"/>
                    </a:cubicBezTo>
                    <a:cubicBezTo>
                      <a:pt x="210886" y="25400"/>
                      <a:pt x="301574" y="22860"/>
                      <a:pt x="395621" y="20320"/>
                    </a:cubicBezTo>
                    <a:cubicBezTo>
                      <a:pt x="459438" y="17780"/>
                      <a:pt x="523255" y="16510"/>
                      <a:pt x="583714" y="13970"/>
                    </a:cubicBezTo>
                    <a:cubicBezTo>
                      <a:pt x="644173" y="11430"/>
                      <a:pt x="707990" y="8890"/>
                      <a:pt x="768449" y="8890"/>
                    </a:cubicBezTo>
                    <a:cubicBezTo>
                      <a:pt x="835625" y="7620"/>
                      <a:pt x="902801" y="10160"/>
                      <a:pt x="969977" y="8890"/>
                    </a:cubicBezTo>
                    <a:cubicBezTo>
                      <a:pt x="1053948" y="8890"/>
                      <a:pt x="2575490" y="6350"/>
                      <a:pt x="2659460" y="5080"/>
                    </a:cubicBezTo>
                    <a:cubicBezTo>
                      <a:pt x="2740072" y="3810"/>
                      <a:pt x="2820683" y="2540"/>
                      <a:pt x="2904653" y="2540"/>
                    </a:cubicBezTo>
                    <a:cubicBezTo>
                      <a:pt x="3042365" y="1270"/>
                      <a:pt x="3176717" y="0"/>
                      <a:pt x="3314428" y="0"/>
                    </a:cubicBezTo>
                    <a:cubicBezTo>
                      <a:pt x="3371528" y="0"/>
                      <a:pt x="3431987" y="2540"/>
                      <a:pt x="3489087" y="2540"/>
                    </a:cubicBezTo>
                    <a:cubicBezTo>
                      <a:pt x="3646951" y="3810"/>
                      <a:pt x="3808174" y="5080"/>
                      <a:pt x="3966038" y="7620"/>
                    </a:cubicBezTo>
                    <a:cubicBezTo>
                      <a:pt x="4050008" y="8890"/>
                      <a:pt x="4133979" y="12700"/>
                      <a:pt x="4217949" y="16510"/>
                    </a:cubicBezTo>
                    <a:cubicBezTo>
                      <a:pt x="4238102" y="16510"/>
                      <a:pt x="4258255" y="16510"/>
                      <a:pt x="4275049" y="16510"/>
                    </a:cubicBezTo>
                    <a:cubicBezTo>
                      <a:pt x="4295022" y="17780"/>
                      <a:pt x="4303912" y="20320"/>
                      <a:pt x="4314072" y="21590"/>
                    </a:cubicBezTo>
                    <a:close/>
                    <a:moveTo>
                      <a:pt x="4324232" y="703078"/>
                    </a:moveTo>
                    <a:cubicBezTo>
                      <a:pt x="4325502" y="686568"/>
                      <a:pt x="4326772" y="673868"/>
                      <a:pt x="4326772" y="661168"/>
                    </a:cubicBezTo>
                    <a:cubicBezTo>
                      <a:pt x="4325502" y="632534"/>
                      <a:pt x="4324232" y="607320"/>
                      <a:pt x="4324232" y="580203"/>
                    </a:cubicBezTo>
                    <a:cubicBezTo>
                      <a:pt x="4324232" y="567834"/>
                      <a:pt x="4326772" y="555465"/>
                      <a:pt x="4325502" y="543096"/>
                    </a:cubicBezTo>
                    <a:cubicBezTo>
                      <a:pt x="4325502" y="531678"/>
                      <a:pt x="4324232" y="519785"/>
                      <a:pt x="4322962" y="508367"/>
                    </a:cubicBezTo>
                    <a:cubicBezTo>
                      <a:pt x="4317882" y="490765"/>
                      <a:pt x="4306452" y="126352"/>
                      <a:pt x="4306452" y="108750"/>
                    </a:cubicBezTo>
                    <a:cubicBezTo>
                      <a:pt x="4303912" y="94002"/>
                      <a:pt x="4301372" y="78778"/>
                      <a:pt x="4298832" y="63500"/>
                    </a:cubicBezTo>
                    <a:cubicBezTo>
                      <a:pt x="4297562" y="44450"/>
                      <a:pt x="4296292" y="43180"/>
                      <a:pt x="4264972" y="41910"/>
                    </a:cubicBezTo>
                    <a:cubicBezTo>
                      <a:pt x="4254896" y="41910"/>
                      <a:pt x="4248178" y="41910"/>
                      <a:pt x="4238102" y="40640"/>
                    </a:cubicBezTo>
                    <a:cubicBezTo>
                      <a:pt x="4154132" y="36830"/>
                      <a:pt x="4066803" y="31750"/>
                      <a:pt x="3982832" y="30480"/>
                    </a:cubicBezTo>
                    <a:cubicBezTo>
                      <a:pt x="3777945" y="26670"/>
                      <a:pt x="3569699" y="25400"/>
                      <a:pt x="3364811" y="22860"/>
                    </a:cubicBezTo>
                    <a:cubicBezTo>
                      <a:pt x="3334581" y="22860"/>
                      <a:pt x="3300993" y="22860"/>
                      <a:pt x="3270764" y="22860"/>
                    </a:cubicBezTo>
                    <a:cubicBezTo>
                      <a:pt x="3220382" y="22860"/>
                      <a:pt x="3170000" y="22860"/>
                      <a:pt x="3122976" y="22860"/>
                    </a:cubicBezTo>
                    <a:cubicBezTo>
                      <a:pt x="3015494" y="22860"/>
                      <a:pt x="2908012" y="22860"/>
                      <a:pt x="2803889" y="24130"/>
                    </a:cubicBezTo>
                    <a:cubicBezTo>
                      <a:pt x="2713201" y="25400"/>
                      <a:pt x="1184941" y="29210"/>
                      <a:pt x="1094254" y="29210"/>
                    </a:cubicBezTo>
                    <a:cubicBezTo>
                      <a:pt x="946466" y="29210"/>
                      <a:pt x="798678" y="26670"/>
                      <a:pt x="650890" y="33020"/>
                    </a:cubicBezTo>
                    <a:cubicBezTo>
                      <a:pt x="573638" y="36830"/>
                      <a:pt x="499744" y="36830"/>
                      <a:pt x="425850" y="38100"/>
                    </a:cubicBezTo>
                    <a:cubicBezTo>
                      <a:pt x="298215" y="41910"/>
                      <a:pt x="170580" y="45720"/>
                      <a:pt x="49530" y="50800"/>
                    </a:cubicBezTo>
                    <a:cubicBezTo>
                      <a:pt x="36830" y="50800"/>
                      <a:pt x="34290" y="53340"/>
                      <a:pt x="33020" y="65933"/>
                    </a:cubicBezTo>
                    <a:cubicBezTo>
                      <a:pt x="31750" y="74497"/>
                      <a:pt x="31750" y="83060"/>
                      <a:pt x="30480" y="91623"/>
                    </a:cubicBezTo>
                    <a:cubicBezTo>
                      <a:pt x="29210" y="105895"/>
                      <a:pt x="26670" y="119691"/>
                      <a:pt x="25400" y="133964"/>
                    </a:cubicBezTo>
                    <a:cubicBezTo>
                      <a:pt x="20320" y="149187"/>
                      <a:pt x="26670" y="521212"/>
                      <a:pt x="29210" y="536436"/>
                    </a:cubicBezTo>
                    <a:cubicBezTo>
                      <a:pt x="29210" y="552611"/>
                      <a:pt x="29210" y="569261"/>
                      <a:pt x="30480" y="585436"/>
                    </a:cubicBezTo>
                    <a:cubicBezTo>
                      <a:pt x="30480" y="597330"/>
                      <a:pt x="33020" y="609223"/>
                      <a:pt x="33020" y="621117"/>
                    </a:cubicBezTo>
                    <a:cubicBezTo>
                      <a:pt x="33020" y="633961"/>
                      <a:pt x="33020" y="646806"/>
                      <a:pt x="31750" y="661168"/>
                    </a:cubicBezTo>
                    <a:cubicBezTo>
                      <a:pt x="31750" y="664978"/>
                      <a:pt x="31750" y="667518"/>
                      <a:pt x="31750" y="671328"/>
                    </a:cubicBezTo>
                    <a:cubicBezTo>
                      <a:pt x="31750" y="681488"/>
                      <a:pt x="35560" y="685298"/>
                      <a:pt x="44450" y="685298"/>
                    </a:cubicBezTo>
                    <a:cubicBezTo>
                      <a:pt x="73175" y="685298"/>
                      <a:pt x="120198" y="686568"/>
                      <a:pt x="163862" y="686568"/>
                    </a:cubicBezTo>
                    <a:cubicBezTo>
                      <a:pt x="227680" y="686568"/>
                      <a:pt x="294856" y="684028"/>
                      <a:pt x="358674" y="686568"/>
                    </a:cubicBezTo>
                    <a:cubicBezTo>
                      <a:pt x="462797" y="690378"/>
                      <a:pt x="566920" y="692918"/>
                      <a:pt x="671043" y="691648"/>
                    </a:cubicBezTo>
                    <a:cubicBezTo>
                      <a:pt x="738219" y="690378"/>
                      <a:pt x="802037" y="692918"/>
                      <a:pt x="869213" y="692918"/>
                    </a:cubicBezTo>
                    <a:cubicBezTo>
                      <a:pt x="966619" y="692918"/>
                      <a:pt x="1064024" y="691648"/>
                      <a:pt x="1161430" y="692918"/>
                    </a:cubicBezTo>
                    <a:cubicBezTo>
                      <a:pt x="1305859" y="694188"/>
                      <a:pt x="2891218" y="684028"/>
                      <a:pt x="3039006" y="686568"/>
                    </a:cubicBezTo>
                    <a:cubicBezTo>
                      <a:pt x="3102823" y="687838"/>
                      <a:pt x="3166641" y="689108"/>
                      <a:pt x="3227099" y="689108"/>
                    </a:cubicBezTo>
                    <a:cubicBezTo>
                      <a:pt x="3337940" y="691648"/>
                      <a:pt x="3445422" y="687838"/>
                      <a:pt x="3556263" y="691648"/>
                    </a:cubicBezTo>
                    <a:cubicBezTo>
                      <a:pt x="3646951" y="694188"/>
                      <a:pt x="3737639" y="694188"/>
                      <a:pt x="3828327" y="696728"/>
                    </a:cubicBezTo>
                    <a:cubicBezTo>
                      <a:pt x="3962680" y="700538"/>
                      <a:pt x="4097032" y="703078"/>
                      <a:pt x="4231385" y="704348"/>
                    </a:cubicBezTo>
                    <a:cubicBezTo>
                      <a:pt x="4281767" y="704348"/>
                      <a:pt x="4303912" y="703078"/>
                      <a:pt x="4324232" y="703078"/>
                    </a:cubicBezTo>
                    <a:close/>
                  </a:path>
                </a:pathLst>
              </a:custGeom>
              <a:solidFill>
                <a:srgbClr val="E59C9C"/>
              </a:solidFill>
            </p:spPr>
          </p:sp>
        </p:grpSp>
        <p:sp>
          <p:nvSpPr>
            <p:cNvPr id="34" name="TextBox 34"/>
            <p:cNvSpPr txBox="1"/>
            <p:nvPr/>
          </p:nvSpPr>
          <p:spPr>
            <a:xfrm>
              <a:off x="96634" y="100340"/>
              <a:ext cx="7835400" cy="1096010"/>
            </a:xfrm>
            <a:prstGeom prst="rect">
              <a:avLst/>
            </a:prstGeom>
          </p:spPr>
          <p:txBody>
            <a:bodyPr lIns="0" tIns="0" rIns="0" bIns="0" rtlCol="0" anchor="t">
              <a:spAutoFit/>
            </a:bodyPr>
            <a:lstStyle/>
            <a:p>
              <a:pPr>
                <a:lnSpc>
                  <a:spcPts val="1679"/>
                </a:lnSpc>
              </a:pPr>
              <a:r>
                <a:rPr lang="en-US" sz="1200">
                  <a:solidFill>
                    <a:srgbClr val="000000"/>
                  </a:solidFill>
                  <a:latin typeface="Open Sans Extra Bold"/>
                </a:rPr>
                <a:t>Kể tên 2 sinh vật sản xuất và 2 sinh vật tiêu thụ trong chuỗi thức ăn.</a:t>
              </a:r>
            </a:p>
            <a:p>
              <a:pPr>
                <a:lnSpc>
                  <a:spcPts val="1679"/>
                </a:lnSpc>
              </a:pPr>
              <a:endParaRPr lang="en-US" sz="1200">
                <a:solidFill>
                  <a:srgbClr val="000000"/>
                </a:solidFill>
                <a:latin typeface="Open Sans Extra Bold"/>
              </a:endParaRPr>
            </a:p>
            <a:p>
              <a:pPr>
                <a:lnSpc>
                  <a:spcPts val="1679"/>
                </a:lnSpc>
              </a:pPr>
              <a:endParaRPr lang="en-US" sz="1200">
                <a:solidFill>
                  <a:srgbClr val="000000"/>
                </a:solidFill>
                <a:latin typeface="Open Sans Extra Bold"/>
              </a:endParaRPr>
            </a:p>
            <a:p>
              <a:pPr>
                <a:lnSpc>
                  <a:spcPts val="1679"/>
                </a:lnSpc>
              </a:pPr>
              <a:endParaRPr lang="en-US" sz="1200">
                <a:solidFill>
                  <a:srgbClr val="000000"/>
                </a:solidFill>
                <a:latin typeface="Open Sans Extra Bold"/>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79176" y="6704123"/>
            <a:ext cx="1547261" cy="438860"/>
          </a:xfrm>
          <a:custGeom>
            <a:avLst/>
            <a:gdLst/>
            <a:ahLst/>
            <a:cxnLst/>
            <a:rect l="l" t="t" r="r" b="b"/>
            <a:pathLst>
              <a:path w="1547261" h="438860">
                <a:moveTo>
                  <a:pt x="0" y="0"/>
                </a:moveTo>
                <a:lnTo>
                  <a:pt x="1547261" y="0"/>
                </a:lnTo>
                <a:lnTo>
                  <a:pt x="1547261" y="438860"/>
                </a:lnTo>
                <a:lnTo>
                  <a:pt x="0" y="438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56000" y="503621"/>
            <a:ext cx="2934908" cy="449768"/>
            <a:chOff x="0" y="0"/>
            <a:chExt cx="3913211" cy="599691"/>
          </a:xfrm>
        </p:grpSpPr>
        <p:grpSp>
          <p:nvGrpSpPr>
            <p:cNvPr id="4" name="Group 4"/>
            <p:cNvGrpSpPr/>
            <p:nvPr/>
          </p:nvGrpSpPr>
          <p:grpSpPr>
            <a:xfrm>
              <a:off x="7769" y="223529"/>
              <a:ext cx="3905442" cy="376161"/>
              <a:chOff x="0" y="0"/>
              <a:chExt cx="3290570" cy="3295650"/>
            </a:xfrm>
          </p:grpSpPr>
          <p:sp>
            <p:nvSpPr>
              <p:cNvPr id="5" name="Freeform 5"/>
              <p:cNvSpPr/>
              <p:nvPr/>
            </p:nvSpPr>
            <p:spPr>
              <a:xfrm>
                <a:off x="0" y="0"/>
                <a:ext cx="4730540" cy="400149"/>
              </a:xfrm>
              <a:custGeom>
                <a:avLst/>
                <a:gdLst/>
                <a:ahLst/>
                <a:cxnLst/>
                <a:rect l="l" t="t" r="r" b="b"/>
                <a:pathLst>
                  <a:path w="4730540" h="400149">
                    <a:moveTo>
                      <a:pt x="4730540" y="1405"/>
                    </a:moveTo>
                    <a:lnTo>
                      <a:pt x="0" y="1405"/>
                    </a:lnTo>
                    <a:lnTo>
                      <a:pt x="0" y="0"/>
                    </a:lnTo>
                    <a:lnTo>
                      <a:pt x="4730540" y="0"/>
                    </a:lnTo>
                    <a:lnTo>
                      <a:pt x="4730540" y="1405"/>
                    </a:lnTo>
                    <a:close/>
                    <a:moveTo>
                      <a:pt x="4730540" y="56888"/>
                    </a:moveTo>
                    <a:lnTo>
                      <a:pt x="0" y="56888"/>
                    </a:lnTo>
                    <a:lnTo>
                      <a:pt x="0" y="58293"/>
                    </a:lnTo>
                    <a:lnTo>
                      <a:pt x="4730540" y="58293"/>
                    </a:lnTo>
                    <a:lnTo>
                      <a:pt x="4730540" y="56888"/>
                    </a:lnTo>
                    <a:close/>
                    <a:moveTo>
                      <a:pt x="4730540" y="113952"/>
                    </a:moveTo>
                    <a:lnTo>
                      <a:pt x="0" y="113952"/>
                    </a:lnTo>
                    <a:lnTo>
                      <a:pt x="0" y="115357"/>
                    </a:lnTo>
                    <a:lnTo>
                      <a:pt x="4730540" y="115357"/>
                    </a:lnTo>
                    <a:lnTo>
                      <a:pt x="4730540" y="113952"/>
                    </a:lnTo>
                    <a:close/>
                    <a:moveTo>
                      <a:pt x="4730540" y="170840"/>
                    </a:moveTo>
                    <a:lnTo>
                      <a:pt x="0" y="170840"/>
                    </a:lnTo>
                    <a:lnTo>
                      <a:pt x="0" y="172245"/>
                    </a:lnTo>
                    <a:lnTo>
                      <a:pt x="4730540" y="172245"/>
                    </a:lnTo>
                    <a:lnTo>
                      <a:pt x="4730540" y="170840"/>
                    </a:lnTo>
                    <a:close/>
                    <a:moveTo>
                      <a:pt x="4730540" y="227729"/>
                    </a:moveTo>
                    <a:lnTo>
                      <a:pt x="0" y="227729"/>
                    </a:lnTo>
                    <a:lnTo>
                      <a:pt x="0" y="229133"/>
                    </a:lnTo>
                    <a:lnTo>
                      <a:pt x="4730540" y="229133"/>
                    </a:lnTo>
                    <a:lnTo>
                      <a:pt x="4730540" y="227729"/>
                    </a:lnTo>
                    <a:close/>
                    <a:moveTo>
                      <a:pt x="4730540" y="284792"/>
                    </a:moveTo>
                    <a:lnTo>
                      <a:pt x="0" y="284792"/>
                    </a:lnTo>
                    <a:lnTo>
                      <a:pt x="0" y="286197"/>
                    </a:lnTo>
                    <a:lnTo>
                      <a:pt x="4730540" y="286197"/>
                    </a:lnTo>
                    <a:lnTo>
                      <a:pt x="4730540" y="284792"/>
                    </a:lnTo>
                    <a:close/>
                    <a:moveTo>
                      <a:pt x="4730540" y="341681"/>
                    </a:moveTo>
                    <a:lnTo>
                      <a:pt x="0" y="341681"/>
                    </a:lnTo>
                    <a:lnTo>
                      <a:pt x="0" y="343085"/>
                    </a:lnTo>
                    <a:lnTo>
                      <a:pt x="4730540" y="343085"/>
                    </a:lnTo>
                    <a:lnTo>
                      <a:pt x="4730540" y="341681"/>
                    </a:lnTo>
                    <a:close/>
                    <a:moveTo>
                      <a:pt x="4730540" y="398744"/>
                    </a:moveTo>
                    <a:lnTo>
                      <a:pt x="0" y="398744"/>
                    </a:lnTo>
                    <a:lnTo>
                      <a:pt x="0" y="400149"/>
                    </a:lnTo>
                    <a:lnTo>
                      <a:pt x="4730540" y="400149"/>
                    </a:lnTo>
                    <a:lnTo>
                      <a:pt x="4730540" y="398744"/>
                    </a:lnTo>
                    <a:close/>
                  </a:path>
                </a:pathLst>
              </a:custGeom>
              <a:solidFill>
                <a:srgbClr val="000000"/>
              </a:solidFill>
            </p:spPr>
          </p:sp>
        </p:grpSp>
        <p:sp>
          <p:nvSpPr>
            <p:cNvPr id="6" name="TextBox 6"/>
            <p:cNvSpPr txBox="1"/>
            <p:nvPr/>
          </p:nvSpPr>
          <p:spPr>
            <a:xfrm>
              <a:off x="0" y="299961"/>
              <a:ext cx="1694550" cy="234694"/>
            </a:xfrm>
            <a:prstGeom prst="rect">
              <a:avLst/>
            </a:prstGeom>
          </p:spPr>
          <p:txBody>
            <a:bodyPr lIns="0" tIns="0" rIns="0" bIns="0" rtlCol="0" anchor="t">
              <a:spAutoFit/>
            </a:bodyPr>
            <a:lstStyle/>
            <a:p>
              <a:pPr marL="0" lvl="0" indent="0" algn="just">
                <a:lnSpc>
                  <a:spcPts val="1600"/>
                </a:lnSpc>
                <a:spcBef>
                  <a:spcPct val="0"/>
                </a:spcBef>
              </a:pPr>
              <a:r>
                <a:rPr lang="en-US" sz="1000" spc="10">
                  <a:solidFill>
                    <a:srgbClr val="000000"/>
                  </a:solidFill>
                  <a:latin typeface="Now"/>
                </a:rPr>
                <a:t>LỚP:</a:t>
              </a:r>
            </a:p>
          </p:txBody>
        </p:sp>
        <p:sp>
          <p:nvSpPr>
            <p:cNvPr id="7" name="TextBox 7"/>
            <p:cNvSpPr txBox="1"/>
            <p:nvPr/>
          </p:nvSpPr>
          <p:spPr>
            <a:xfrm>
              <a:off x="7769" y="-38100"/>
              <a:ext cx="1060551" cy="234694"/>
            </a:xfrm>
            <a:prstGeom prst="rect">
              <a:avLst/>
            </a:prstGeom>
          </p:spPr>
          <p:txBody>
            <a:bodyPr lIns="0" tIns="0" rIns="0" bIns="0" rtlCol="0" anchor="t">
              <a:spAutoFit/>
            </a:bodyPr>
            <a:lstStyle/>
            <a:p>
              <a:pPr marL="0" lvl="0" indent="0" algn="just">
                <a:lnSpc>
                  <a:spcPts val="1600"/>
                </a:lnSpc>
                <a:spcBef>
                  <a:spcPct val="0"/>
                </a:spcBef>
              </a:pPr>
              <a:r>
                <a:rPr lang="en-US" sz="1000" spc="10">
                  <a:solidFill>
                    <a:srgbClr val="000000"/>
                  </a:solidFill>
                  <a:latin typeface="Now"/>
                </a:rPr>
                <a:t>NHÓM: </a:t>
              </a:r>
            </a:p>
          </p:txBody>
        </p:sp>
      </p:grpSp>
      <p:sp>
        <p:nvSpPr>
          <p:cNvPr id="8" name="Freeform 8"/>
          <p:cNvSpPr/>
          <p:nvPr/>
        </p:nvSpPr>
        <p:spPr>
          <a:xfrm flipH="1">
            <a:off x="3188583" y="2753637"/>
            <a:ext cx="1600371" cy="1956009"/>
          </a:xfrm>
          <a:custGeom>
            <a:avLst/>
            <a:gdLst/>
            <a:ahLst/>
            <a:cxnLst/>
            <a:rect l="l" t="t" r="r" b="b"/>
            <a:pathLst>
              <a:path w="1600371" h="1956009">
                <a:moveTo>
                  <a:pt x="1600371" y="0"/>
                </a:moveTo>
                <a:lnTo>
                  <a:pt x="0" y="0"/>
                </a:lnTo>
                <a:lnTo>
                  <a:pt x="0" y="1956008"/>
                </a:lnTo>
                <a:lnTo>
                  <a:pt x="1600371" y="1956008"/>
                </a:lnTo>
                <a:lnTo>
                  <a:pt x="16003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flipH="1">
            <a:off x="4120914" y="5002095"/>
            <a:ext cx="1336081" cy="867238"/>
          </a:xfrm>
          <a:custGeom>
            <a:avLst/>
            <a:gdLst/>
            <a:ahLst/>
            <a:cxnLst/>
            <a:rect l="l" t="t" r="r" b="b"/>
            <a:pathLst>
              <a:path w="1336081" h="867238">
                <a:moveTo>
                  <a:pt x="1336081" y="0"/>
                </a:moveTo>
                <a:lnTo>
                  <a:pt x="0" y="0"/>
                </a:lnTo>
                <a:lnTo>
                  <a:pt x="0" y="867238"/>
                </a:lnTo>
                <a:lnTo>
                  <a:pt x="1336081" y="867238"/>
                </a:lnTo>
                <a:lnTo>
                  <a:pt x="13360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59384">
            <a:off x="933795" y="3051928"/>
            <a:ext cx="1758528" cy="965592"/>
          </a:xfrm>
          <a:custGeom>
            <a:avLst/>
            <a:gdLst/>
            <a:ahLst/>
            <a:cxnLst/>
            <a:rect l="l" t="t" r="r" b="b"/>
            <a:pathLst>
              <a:path w="1758528" h="965592">
                <a:moveTo>
                  <a:pt x="0" y="0"/>
                </a:moveTo>
                <a:lnTo>
                  <a:pt x="1758528" y="0"/>
                </a:lnTo>
                <a:lnTo>
                  <a:pt x="1758528" y="965591"/>
                </a:lnTo>
                <a:lnTo>
                  <a:pt x="0" y="9655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flipH="1">
            <a:off x="5557600" y="3330045"/>
            <a:ext cx="1142539" cy="1528945"/>
          </a:xfrm>
          <a:custGeom>
            <a:avLst/>
            <a:gdLst/>
            <a:ahLst/>
            <a:cxnLst/>
            <a:rect l="l" t="t" r="r" b="b"/>
            <a:pathLst>
              <a:path w="1142539" h="1528945">
                <a:moveTo>
                  <a:pt x="1142539" y="0"/>
                </a:moveTo>
                <a:lnTo>
                  <a:pt x="0" y="0"/>
                </a:lnTo>
                <a:lnTo>
                  <a:pt x="0" y="1528945"/>
                </a:lnTo>
                <a:lnTo>
                  <a:pt x="1142539" y="1528945"/>
                </a:lnTo>
                <a:lnTo>
                  <a:pt x="1142539"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2" name="Group 12"/>
          <p:cNvGrpSpPr/>
          <p:nvPr/>
        </p:nvGrpSpPr>
        <p:grpSpPr>
          <a:xfrm>
            <a:off x="1068530" y="4566357"/>
            <a:ext cx="961153" cy="1372069"/>
            <a:chOff x="0" y="0"/>
            <a:chExt cx="1281538" cy="1829425"/>
          </a:xfrm>
        </p:grpSpPr>
        <p:sp>
          <p:nvSpPr>
            <p:cNvPr id="13" name="Freeform 13"/>
            <p:cNvSpPr/>
            <p:nvPr/>
          </p:nvSpPr>
          <p:spPr>
            <a:xfrm>
              <a:off x="0" y="0"/>
              <a:ext cx="1167645" cy="1154907"/>
            </a:xfrm>
            <a:custGeom>
              <a:avLst/>
              <a:gdLst/>
              <a:ahLst/>
              <a:cxnLst/>
              <a:rect l="l" t="t" r="r" b="b"/>
              <a:pathLst>
                <a:path w="1167645" h="1154907">
                  <a:moveTo>
                    <a:pt x="0" y="0"/>
                  </a:moveTo>
                  <a:lnTo>
                    <a:pt x="1167645" y="0"/>
                  </a:lnTo>
                  <a:lnTo>
                    <a:pt x="1167645" y="1154907"/>
                  </a:lnTo>
                  <a:lnTo>
                    <a:pt x="0" y="11549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rot="-519584">
              <a:off x="355654" y="1124755"/>
              <a:ext cx="882592" cy="641885"/>
            </a:xfrm>
            <a:custGeom>
              <a:avLst/>
              <a:gdLst/>
              <a:ahLst/>
              <a:cxnLst/>
              <a:rect l="l" t="t" r="r" b="b"/>
              <a:pathLst>
                <a:path w="882592" h="641885">
                  <a:moveTo>
                    <a:pt x="0" y="0"/>
                  </a:moveTo>
                  <a:lnTo>
                    <a:pt x="882591" y="0"/>
                  </a:lnTo>
                  <a:lnTo>
                    <a:pt x="882591" y="641885"/>
                  </a:lnTo>
                  <a:lnTo>
                    <a:pt x="0" y="6418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
        <p:nvSpPr>
          <p:cNvPr id="15" name="Freeform 15"/>
          <p:cNvSpPr/>
          <p:nvPr/>
        </p:nvSpPr>
        <p:spPr>
          <a:xfrm rot="-711404">
            <a:off x="2650337" y="5318058"/>
            <a:ext cx="712065" cy="701708"/>
          </a:xfrm>
          <a:custGeom>
            <a:avLst/>
            <a:gdLst/>
            <a:ahLst/>
            <a:cxnLst/>
            <a:rect l="l" t="t" r="r" b="b"/>
            <a:pathLst>
              <a:path w="712065" h="701708">
                <a:moveTo>
                  <a:pt x="0" y="0"/>
                </a:moveTo>
                <a:lnTo>
                  <a:pt x="712065" y="0"/>
                </a:lnTo>
                <a:lnTo>
                  <a:pt x="712065" y="701708"/>
                </a:lnTo>
                <a:lnTo>
                  <a:pt x="0" y="70170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a:off x="1216522" y="6325362"/>
            <a:ext cx="813161" cy="817621"/>
          </a:xfrm>
          <a:custGeom>
            <a:avLst/>
            <a:gdLst/>
            <a:ahLst/>
            <a:cxnLst/>
            <a:rect l="l" t="t" r="r" b="b"/>
            <a:pathLst>
              <a:path w="813161" h="817621">
                <a:moveTo>
                  <a:pt x="0" y="0"/>
                </a:moveTo>
                <a:lnTo>
                  <a:pt x="813161" y="0"/>
                </a:lnTo>
                <a:lnTo>
                  <a:pt x="813161" y="817621"/>
                </a:lnTo>
                <a:lnTo>
                  <a:pt x="0" y="81762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7" name="Freeform 17"/>
          <p:cNvSpPr/>
          <p:nvPr/>
        </p:nvSpPr>
        <p:spPr>
          <a:xfrm>
            <a:off x="5680446" y="5869333"/>
            <a:ext cx="1123554" cy="1045926"/>
          </a:xfrm>
          <a:custGeom>
            <a:avLst/>
            <a:gdLst/>
            <a:ahLst/>
            <a:cxnLst/>
            <a:rect l="l" t="t" r="r" b="b"/>
            <a:pathLst>
              <a:path w="1123554" h="1045926">
                <a:moveTo>
                  <a:pt x="0" y="0"/>
                </a:moveTo>
                <a:lnTo>
                  <a:pt x="1123554" y="0"/>
                </a:lnTo>
                <a:lnTo>
                  <a:pt x="1123554" y="1045926"/>
                </a:lnTo>
                <a:lnTo>
                  <a:pt x="0" y="10459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8" name="Group 18"/>
          <p:cNvGrpSpPr/>
          <p:nvPr/>
        </p:nvGrpSpPr>
        <p:grpSpPr>
          <a:xfrm>
            <a:off x="756000" y="1173545"/>
            <a:ext cx="6048000" cy="1225111"/>
            <a:chOff x="0" y="0"/>
            <a:chExt cx="8064000" cy="1633481"/>
          </a:xfrm>
        </p:grpSpPr>
        <p:sp>
          <p:nvSpPr>
            <p:cNvPr id="19" name="TextBox 19"/>
            <p:cNvSpPr txBox="1"/>
            <p:nvPr/>
          </p:nvSpPr>
          <p:spPr>
            <a:xfrm>
              <a:off x="827240" y="123825"/>
              <a:ext cx="6409520" cy="801842"/>
            </a:xfrm>
            <a:prstGeom prst="rect">
              <a:avLst/>
            </a:prstGeom>
          </p:spPr>
          <p:txBody>
            <a:bodyPr lIns="0" tIns="0" rIns="0" bIns="0" rtlCol="0" anchor="t">
              <a:spAutoFit/>
            </a:bodyPr>
            <a:lstStyle/>
            <a:p>
              <a:pPr marL="0" lvl="0" indent="0" algn="ctr">
                <a:lnSpc>
                  <a:spcPts val="4140"/>
                </a:lnSpc>
              </a:pPr>
              <a:r>
                <a:rPr lang="en-US" sz="4600">
                  <a:solidFill>
                    <a:srgbClr val="000000"/>
                  </a:solidFill>
                  <a:latin typeface="Podkova ExtraBold"/>
                </a:rPr>
                <a:t>THE FOOD WEB </a:t>
              </a:r>
            </a:p>
          </p:txBody>
        </p:sp>
        <p:sp>
          <p:nvSpPr>
            <p:cNvPr id="20" name="TextBox 20"/>
            <p:cNvSpPr txBox="1"/>
            <p:nvPr/>
          </p:nvSpPr>
          <p:spPr>
            <a:xfrm>
              <a:off x="0" y="912967"/>
              <a:ext cx="8064000" cy="720514"/>
            </a:xfrm>
            <a:prstGeom prst="rect">
              <a:avLst/>
            </a:prstGeom>
          </p:spPr>
          <p:txBody>
            <a:bodyPr lIns="0" tIns="0" rIns="0" bIns="0" rtlCol="0" anchor="t">
              <a:spAutoFit/>
            </a:bodyPr>
            <a:lstStyle/>
            <a:p>
              <a:pPr marL="0" lvl="0" indent="0" algn="ctr">
                <a:lnSpc>
                  <a:spcPts val="2239"/>
                </a:lnSpc>
              </a:pPr>
              <a:r>
                <a:rPr lang="en-US" sz="1599" spc="19">
                  <a:solidFill>
                    <a:srgbClr val="000000"/>
                  </a:solidFill>
                  <a:latin typeface="Now"/>
                </a:rPr>
                <a:t>Sử dụng mũi tên để tạo thành một lưới thức ăn hoàn chỉnh. Mũi tên đầu tiên là một gợi ý.</a:t>
              </a:r>
            </a:p>
          </p:txBody>
        </p:sp>
      </p:grpSp>
      <p:sp>
        <p:nvSpPr>
          <p:cNvPr id="21" name="Freeform 21"/>
          <p:cNvSpPr/>
          <p:nvPr/>
        </p:nvSpPr>
        <p:spPr>
          <a:xfrm rot="-7888953">
            <a:off x="5021718" y="5787448"/>
            <a:ext cx="638585" cy="1343046"/>
          </a:xfrm>
          <a:custGeom>
            <a:avLst/>
            <a:gdLst/>
            <a:ahLst/>
            <a:cxnLst/>
            <a:rect l="l" t="t" r="r" b="b"/>
            <a:pathLst>
              <a:path w="638585" h="1343046">
                <a:moveTo>
                  <a:pt x="0" y="0"/>
                </a:moveTo>
                <a:lnTo>
                  <a:pt x="638585" y="0"/>
                </a:lnTo>
                <a:lnTo>
                  <a:pt x="638585" y="1343046"/>
                </a:lnTo>
                <a:lnTo>
                  <a:pt x="0" y="1343046"/>
                </a:lnTo>
                <a:lnTo>
                  <a:pt x="0" y="0"/>
                </a:lnTo>
                <a:close/>
              </a:path>
            </a:pathLst>
          </a:custGeom>
          <a:blipFill>
            <a:blip r:embed="rId22">
              <a:extLst>
                <a:ext uri="{96DAC541-7B7A-43D3-8B79-37D633B846F1}">
                  <asvg:svgBlip xmlns:asvg="http://schemas.microsoft.com/office/drawing/2016/SVG/main" r:embed="rId23"/>
                </a:ext>
              </a:extLst>
            </a:blip>
            <a:stretch>
              <a:fillRect t="-48586"/>
            </a:stretch>
          </a:blipFill>
        </p:spPr>
      </p:sp>
      <p:grpSp>
        <p:nvGrpSpPr>
          <p:cNvPr id="22" name="Group 22"/>
          <p:cNvGrpSpPr/>
          <p:nvPr/>
        </p:nvGrpSpPr>
        <p:grpSpPr>
          <a:xfrm>
            <a:off x="756000" y="8252019"/>
            <a:ext cx="2929081" cy="564242"/>
            <a:chOff x="0" y="0"/>
            <a:chExt cx="3290570" cy="3295650"/>
          </a:xfrm>
        </p:grpSpPr>
        <p:sp>
          <p:nvSpPr>
            <p:cNvPr id="23" name="Freeform 23"/>
            <p:cNvSpPr/>
            <p:nvPr/>
          </p:nvSpPr>
          <p:spPr>
            <a:xfrm>
              <a:off x="0" y="0"/>
              <a:ext cx="4730540" cy="800298"/>
            </a:xfrm>
            <a:custGeom>
              <a:avLst/>
              <a:gdLst/>
              <a:ahLst/>
              <a:cxnLst/>
              <a:rect l="l" t="t" r="r" b="b"/>
              <a:pathLst>
                <a:path w="4730540" h="800298">
                  <a:moveTo>
                    <a:pt x="4730540" y="2809"/>
                  </a:moveTo>
                  <a:lnTo>
                    <a:pt x="0" y="2809"/>
                  </a:lnTo>
                  <a:lnTo>
                    <a:pt x="0" y="0"/>
                  </a:lnTo>
                  <a:lnTo>
                    <a:pt x="4730540" y="0"/>
                  </a:lnTo>
                  <a:lnTo>
                    <a:pt x="4730540" y="2809"/>
                  </a:lnTo>
                  <a:close/>
                  <a:moveTo>
                    <a:pt x="4730540" y="113776"/>
                  </a:moveTo>
                  <a:lnTo>
                    <a:pt x="0" y="113776"/>
                  </a:lnTo>
                  <a:lnTo>
                    <a:pt x="0" y="116586"/>
                  </a:lnTo>
                  <a:lnTo>
                    <a:pt x="4730540" y="116586"/>
                  </a:lnTo>
                  <a:lnTo>
                    <a:pt x="4730540" y="113776"/>
                  </a:lnTo>
                  <a:close/>
                  <a:moveTo>
                    <a:pt x="4730540" y="227904"/>
                  </a:moveTo>
                  <a:lnTo>
                    <a:pt x="0" y="227904"/>
                  </a:lnTo>
                  <a:lnTo>
                    <a:pt x="0" y="230713"/>
                  </a:lnTo>
                  <a:lnTo>
                    <a:pt x="4730540" y="230713"/>
                  </a:lnTo>
                  <a:lnTo>
                    <a:pt x="4730540" y="227904"/>
                  </a:lnTo>
                  <a:close/>
                  <a:moveTo>
                    <a:pt x="4730540" y="341681"/>
                  </a:moveTo>
                  <a:lnTo>
                    <a:pt x="0" y="341681"/>
                  </a:lnTo>
                  <a:lnTo>
                    <a:pt x="0" y="344490"/>
                  </a:lnTo>
                  <a:lnTo>
                    <a:pt x="4730540" y="344490"/>
                  </a:lnTo>
                  <a:lnTo>
                    <a:pt x="4730540" y="341681"/>
                  </a:lnTo>
                  <a:close/>
                  <a:moveTo>
                    <a:pt x="4730540" y="455457"/>
                  </a:moveTo>
                  <a:lnTo>
                    <a:pt x="0" y="455457"/>
                  </a:lnTo>
                  <a:lnTo>
                    <a:pt x="0" y="458266"/>
                  </a:lnTo>
                  <a:lnTo>
                    <a:pt x="4730540" y="458266"/>
                  </a:lnTo>
                  <a:lnTo>
                    <a:pt x="4730540" y="455457"/>
                  </a:lnTo>
                  <a:close/>
                  <a:moveTo>
                    <a:pt x="4730540" y="569585"/>
                  </a:moveTo>
                  <a:lnTo>
                    <a:pt x="0" y="569585"/>
                  </a:lnTo>
                  <a:lnTo>
                    <a:pt x="0" y="572394"/>
                  </a:lnTo>
                  <a:lnTo>
                    <a:pt x="4730540" y="572394"/>
                  </a:lnTo>
                  <a:lnTo>
                    <a:pt x="4730540" y="569585"/>
                  </a:lnTo>
                  <a:close/>
                  <a:moveTo>
                    <a:pt x="4730540" y="683361"/>
                  </a:moveTo>
                  <a:lnTo>
                    <a:pt x="0" y="683361"/>
                  </a:lnTo>
                  <a:lnTo>
                    <a:pt x="0" y="686170"/>
                  </a:lnTo>
                  <a:lnTo>
                    <a:pt x="4730540" y="686170"/>
                  </a:lnTo>
                  <a:lnTo>
                    <a:pt x="4730540" y="683361"/>
                  </a:lnTo>
                  <a:close/>
                  <a:moveTo>
                    <a:pt x="4730540" y="797489"/>
                  </a:moveTo>
                  <a:lnTo>
                    <a:pt x="0" y="797489"/>
                  </a:lnTo>
                  <a:lnTo>
                    <a:pt x="0" y="800298"/>
                  </a:lnTo>
                  <a:lnTo>
                    <a:pt x="4730540" y="800298"/>
                  </a:lnTo>
                  <a:lnTo>
                    <a:pt x="4730540" y="797489"/>
                  </a:lnTo>
                  <a:close/>
                </a:path>
              </a:pathLst>
            </a:custGeom>
            <a:solidFill>
              <a:srgbClr val="000000"/>
            </a:solidFill>
          </p:spPr>
        </p:sp>
      </p:grpSp>
      <p:grpSp>
        <p:nvGrpSpPr>
          <p:cNvPr id="24" name="Group 24"/>
          <p:cNvGrpSpPr/>
          <p:nvPr/>
        </p:nvGrpSpPr>
        <p:grpSpPr>
          <a:xfrm>
            <a:off x="756000" y="9553156"/>
            <a:ext cx="6048000" cy="564242"/>
            <a:chOff x="0" y="0"/>
            <a:chExt cx="3290570" cy="3295650"/>
          </a:xfrm>
        </p:grpSpPr>
        <p:sp>
          <p:nvSpPr>
            <p:cNvPr id="25" name="Freeform 25"/>
            <p:cNvSpPr/>
            <p:nvPr/>
          </p:nvSpPr>
          <p:spPr>
            <a:xfrm>
              <a:off x="0" y="0"/>
              <a:ext cx="9767670" cy="800298"/>
            </a:xfrm>
            <a:custGeom>
              <a:avLst/>
              <a:gdLst/>
              <a:ahLst/>
              <a:cxnLst/>
              <a:rect l="l" t="t" r="r" b="b"/>
              <a:pathLst>
                <a:path w="9767670" h="800298">
                  <a:moveTo>
                    <a:pt x="9767670" y="2809"/>
                  </a:moveTo>
                  <a:lnTo>
                    <a:pt x="0" y="2809"/>
                  </a:lnTo>
                  <a:lnTo>
                    <a:pt x="0" y="0"/>
                  </a:lnTo>
                  <a:lnTo>
                    <a:pt x="9767670" y="0"/>
                  </a:lnTo>
                  <a:lnTo>
                    <a:pt x="9767670" y="2809"/>
                  </a:lnTo>
                  <a:close/>
                  <a:moveTo>
                    <a:pt x="9767670" y="113776"/>
                  </a:moveTo>
                  <a:lnTo>
                    <a:pt x="0" y="113776"/>
                  </a:lnTo>
                  <a:lnTo>
                    <a:pt x="0" y="116586"/>
                  </a:lnTo>
                  <a:lnTo>
                    <a:pt x="9767670" y="116586"/>
                  </a:lnTo>
                  <a:lnTo>
                    <a:pt x="9767670" y="113776"/>
                  </a:lnTo>
                  <a:close/>
                  <a:moveTo>
                    <a:pt x="9767670" y="227904"/>
                  </a:moveTo>
                  <a:lnTo>
                    <a:pt x="0" y="227904"/>
                  </a:lnTo>
                  <a:lnTo>
                    <a:pt x="0" y="230713"/>
                  </a:lnTo>
                  <a:lnTo>
                    <a:pt x="9767670" y="230713"/>
                  </a:lnTo>
                  <a:lnTo>
                    <a:pt x="9767670" y="227904"/>
                  </a:lnTo>
                  <a:close/>
                  <a:moveTo>
                    <a:pt x="9767670" y="341681"/>
                  </a:moveTo>
                  <a:lnTo>
                    <a:pt x="0" y="341681"/>
                  </a:lnTo>
                  <a:lnTo>
                    <a:pt x="0" y="344490"/>
                  </a:lnTo>
                  <a:lnTo>
                    <a:pt x="9767670" y="344490"/>
                  </a:lnTo>
                  <a:lnTo>
                    <a:pt x="9767670" y="341681"/>
                  </a:lnTo>
                  <a:close/>
                  <a:moveTo>
                    <a:pt x="9767670" y="455457"/>
                  </a:moveTo>
                  <a:lnTo>
                    <a:pt x="0" y="455457"/>
                  </a:lnTo>
                  <a:lnTo>
                    <a:pt x="0" y="458266"/>
                  </a:lnTo>
                  <a:lnTo>
                    <a:pt x="9767670" y="458266"/>
                  </a:lnTo>
                  <a:lnTo>
                    <a:pt x="9767670" y="455457"/>
                  </a:lnTo>
                  <a:close/>
                  <a:moveTo>
                    <a:pt x="9767670" y="569585"/>
                  </a:moveTo>
                  <a:lnTo>
                    <a:pt x="0" y="569585"/>
                  </a:lnTo>
                  <a:lnTo>
                    <a:pt x="0" y="572394"/>
                  </a:lnTo>
                  <a:lnTo>
                    <a:pt x="9767670" y="572394"/>
                  </a:lnTo>
                  <a:lnTo>
                    <a:pt x="9767670" y="569585"/>
                  </a:lnTo>
                  <a:close/>
                  <a:moveTo>
                    <a:pt x="9767670" y="683361"/>
                  </a:moveTo>
                  <a:lnTo>
                    <a:pt x="0" y="683361"/>
                  </a:lnTo>
                  <a:lnTo>
                    <a:pt x="0" y="686170"/>
                  </a:lnTo>
                  <a:lnTo>
                    <a:pt x="9767670" y="686170"/>
                  </a:lnTo>
                  <a:lnTo>
                    <a:pt x="9767670" y="683361"/>
                  </a:lnTo>
                  <a:close/>
                  <a:moveTo>
                    <a:pt x="9767670" y="797489"/>
                  </a:moveTo>
                  <a:lnTo>
                    <a:pt x="0" y="797489"/>
                  </a:lnTo>
                  <a:lnTo>
                    <a:pt x="0" y="800298"/>
                  </a:lnTo>
                  <a:lnTo>
                    <a:pt x="9767670" y="800298"/>
                  </a:lnTo>
                  <a:lnTo>
                    <a:pt x="9767670" y="797489"/>
                  </a:lnTo>
                  <a:close/>
                </a:path>
              </a:pathLst>
            </a:custGeom>
            <a:solidFill>
              <a:srgbClr val="000000"/>
            </a:solidFill>
          </p:spPr>
        </p:sp>
      </p:grpSp>
      <p:grpSp>
        <p:nvGrpSpPr>
          <p:cNvPr id="26" name="Group 26"/>
          <p:cNvGrpSpPr/>
          <p:nvPr/>
        </p:nvGrpSpPr>
        <p:grpSpPr>
          <a:xfrm>
            <a:off x="3874919" y="8252019"/>
            <a:ext cx="2929081" cy="564242"/>
            <a:chOff x="0" y="0"/>
            <a:chExt cx="3290570" cy="3295650"/>
          </a:xfrm>
        </p:grpSpPr>
        <p:sp>
          <p:nvSpPr>
            <p:cNvPr id="27" name="Freeform 27"/>
            <p:cNvSpPr/>
            <p:nvPr/>
          </p:nvSpPr>
          <p:spPr>
            <a:xfrm>
              <a:off x="0" y="0"/>
              <a:ext cx="4730540" cy="800298"/>
            </a:xfrm>
            <a:custGeom>
              <a:avLst/>
              <a:gdLst/>
              <a:ahLst/>
              <a:cxnLst/>
              <a:rect l="l" t="t" r="r" b="b"/>
              <a:pathLst>
                <a:path w="4730540" h="800298">
                  <a:moveTo>
                    <a:pt x="4730540" y="2809"/>
                  </a:moveTo>
                  <a:lnTo>
                    <a:pt x="0" y="2809"/>
                  </a:lnTo>
                  <a:lnTo>
                    <a:pt x="0" y="0"/>
                  </a:lnTo>
                  <a:lnTo>
                    <a:pt x="4730540" y="0"/>
                  </a:lnTo>
                  <a:lnTo>
                    <a:pt x="4730540" y="2809"/>
                  </a:lnTo>
                  <a:close/>
                  <a:moveTo>
                    <a:pt x="4730540" y="113776"/>
                  </a:moveTo>
                  <a:lnTo>
                    <a:pt x="0" y="113776"/>
                  </a:lnTo>
                  <a:lnTo>
                    <a:pt x="0" y="116586"/>
                  </a:lnTo>
                  <a:lnTo>
                    <a:pt x="4730540" y="116586"/>
                  </a:lnTo>
                  <a:lnTo>
                    <a:pt x="4730540" y="113776"/>
                  </a:lnTo>
                  <a:close/>
                  <a:moveTo>
                    <a:pt x="4730540" y="227904"/>
                  </a:moveTo>
                  <a:lnTo>
                    <a:pt x="0" y="227904"/>
                  </a:lnTo>
                  <a:lnTo>
                    <a:pt x="0" y="230713"/>
                  </a:lnTo>
                  <a:lnTo>
                    <a:pt x="4730540" y="230713"/>
                  </a:lnTo>
                  <a:lnTo>
                    <a:pt x="4730540" y="227904"/>
                  </a:lnTo>
                  <a:close/>
                  <a:moveTo>
                    <a:pt x="4730540" y="341681"/>
                  </a:moveTo>
                  <a:lnTo>
                    <a:pt x="0" y="341681"/>
                  </a:lnTo>
                  <a:lnTo>
                    <a:pt x="0" y="344490"/>
                  </a:lnTo>
                  <a:lnTo>
                    <a:pt x="4730540" y="344490"/>
                  </a:lnTo>
                  <a:lnTo>
                    <a:pt x="4730540" y="341681"/>
                  </a:lnTo>
                  <a:close/>
                  <a:moveTo>
                    <a:pt x="4730540" y="455457"/>
                  </a:moveTo>
                  <a:lnTo>
                    <a:pt x="0" y="455457"/>
                  </a:lnTo>
                  <a:lnTo>
                    <a:pt x="0" y="458266"/>
                  </a:lnTo>
                  <a:lnTo>
                    <a:pt x="4730540" y="458266"/>
                  </a:lnTo>
                  <a:lnTo>
                    <a:pt x="4730540" y="455457"/>
                  </a:lnTo>
                  <a:close/>
                  <a:moveTo>
                    <a:pt x="4730540" y="569585"/>
                  </a:moveTo>
                  <a:lnTo>
                    <a:pt x="0" y="569585"/>
                  </a:lnTo>
                  <a:lnTo>
                    <a:pt x="0" y="572394"/>
                  </a:lnTo>
                  <a:lnTo>
                    <a:pt x="4730540" y="572394"/>
                  </a:lnTo>
                  <a:lnTo>
                    <a:pt x="4730540" y="569585"/>
                  </a:lnTo>
                  <a:close/>
                  <a:moveTo>
                    <a:pt x="4730540" y="683361"/>
                  </a:moveTo>
                  <a:lnTo>
                    <a:pt x="0" y="683361"/>
                  </a:lnTo>
                  <a:lnTo>
                    <a:pt x="0" y="686170"/>
                  </a:lnTo>
                  <a:lnTo>
                    <a:pt x="4730540" y="686170"/>
                  </a:lnTo>
                  <a:lnTo>
                    <a:pt x="4730540" y="683361"/>
                  </a:lnTo>
                  <a:close/>
                  <a:moveTo>
                    <a:pt x="4730540" y="797489"/>
                  </a:moveTo>
                  <a:lnTo>
                    <a:pt x="0" y="797489"/>
                  </a:lnTo>
                  <a:lnTo>
                    <a:pt x="0" y="800298"/>
                  </a:lnTo>
                  <a:lnTo>
                    <a:pt x="4730540" y="800298"/>
                  </a:lnTo>
                  <a:lnTo>
                    <a:pt x="4730540" y="797489"/>
                  </a:lnTo>
                  <a:close/>
                </a:path>
              </a:pathLst>
            </a:custGeom>
            <a:solidFill>
              <a:srgbClr val="000000"/>
            </a:solidFill>
          </p:spPr>
        </p:sp>
      </p:grpSp>
      <p:sp>
        <p:nvSpPr>
          <p:cNvPr id="28" name="TextBox 28"/>
          <p:cNvSpPr txBox="1"/>
          <p:nvPr/>
        </p:nvSpPr>
        <p:spPr>
          <a:xfrm>
            <a:off x="756000" y="7574398"/>
            <a:ext cx="2929081" cy="240665"/>
          </a:xfrm>
          <a:prstGeom prst="rect">
            <a:avLst/>
          </a:prstGeom>
        </p:spPr>
        <p:txBody>
          <a:bodyPr lIns="0" tIns="0" rIns="0" bIns="0" rtlCol="0" anchor="t">
            <a:spAutoFit/>
          </a:bodyPr>
          <a:lstStyle/>
          <a:p>
            <a:pPr marL="0" lvl="0" indent="0">
              <a:lnSpc>
                <a:spcPts val="1959"/>
              </a:lnSpc>
            </a:pPr>
            <a:r>
              <a:rPr lang="en-US" sz="1399" spc="13">
                <a:solidFill>
                  <a:srgbClr val="000000"/>
                </a:solidFill>
                <a:latin typeface="Now"/>
              </a:rPr>
              <a:t>Liệt kê các chuỗi thức ăn.</a:t>
            </a:r>
          </a:p>
        </p:txBody>
      </p:sp>
      <p:sp>
        <p:nvSpPr>
          <p:cNvPr id="29" name="TextBox 29"/>
          <p:cNvSpPr txBox="1"/>
          <p:nvPr/>
        </p:nvSpPr>
        <p:spPr>
          <a:xfrm>
            <a:off x="3874919" y="7574398"/>
            <a:ext cx="2929081" cy="488315"/>
          </a:xfrm>
          <a:prstGeom prst="rect">
            <a:avLst/>
          </a:prstGeom>
        </p:spPr>
        <p:txBody>
          <a:bodyPr lIns="0" tIns="0" rIns="0" bIns="0" rtlCol="0" anchor="t">
            <a:spAutoFit/>
          </a:bodyPr>
          <a:lstStyle/>
          <a:p>
            <a:pPr marL="0" lvl="0" indent="0" algn="l">
              <a:lnSpc>
                <a:spcPts val="1959"/>
              </a:lnSpc>
              <a:spcBef>
                <a:spcPct val="0"/>
              </a:spcBef>
            </a:pPr>
            <a:r>
              <a:rPr lang="en-US" sz="1399" spc="13">
                <a:solidFill>
                  <a:srgbClr val="000000"/>
                </a:solidFill>
                <a:latin typeface="Now"/>
              </a:rPr>
              <a:t>Các chuỗi thức ăn trên có các mắt xích nào chung.</a:t>
            </a:r>
          </a:p>
        </p:txBody>
      </p:sp>
      <p:sp>
        <p:nvSpPr>
          <p:cNvPr id="30" name="TextBox 30"/>
          <p:cNvSpPr txBox="1"/>
          <p:nvPr/>
        </p:nvSpPr>
        <p:spPr>
          <a:xfrm>
            <a:off x="756000" y="9082961"/>
            <a:ext cx="6048000" cy="240665"/>
          </a:xfrm>
          <a:prstGeom prst="rect">
            <a:avLst/>
          </a:prstGeom>
        </p:spPr>
        <p:txBody>
          <a:bodyPr lIns="0" tIns="0" rIns="0" bIns="0" rtlCol="0" anchor="t">
            <a:spAutoFit/>
          </a:bodyPr>
          <a:lstStyle/>
          <a:p>
            <a:pPr marL="0" lvl="0" indent="0" algn="l">
              <a:lnSpc>
                <a:spcPts val="1959"/>
              </a:lnSpc>
              <a:spcBef>
                <a:spcPct val="0"/>
              </a:spcBef>
            </a:pPr>
            <a:r>
              <a:rPr lang="en-US" sz="1399" spc="13">
                <a:solidFill>
                  <a:srgbClr val="000000"/>
                </a:solidFill>
                <a:latin typeface="Now"/>
              </a:rPr>
              <a:t>Sự khác nhau giữa chuỗi thức ăn và lưới thức ăn.</a:t>
            </a:r>
          </a:p>
        </p:txBody>
      </p:sp>
      <p:sp>
        <p:nvSpPr>
          <p:cNvPr id="32" name="TextBox 31">
            <a:extLst>
              <a:ext uri="{FF2B5EF4-FFF2-40B4-BE49-F238E27FC236}">
                <a16:creationId xmlns:a16="http://schemas.microsoft.com/office/drawing/2014/main" id="{D87CE588-5AFF-4260-579D-BB1F03BFEA78}"/>
              </a:ext>
            </a:extLst>
          </p:cNvPr>
          <p:cNvSpPr txBox="1"/>
          <p:nvPr/>
        </p:nvSpPr>
        <p:spPr>
          <a:xfrm>
            <a:off x="758886" y="9830002"/>
            <a:ext cx="9351818"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Custom</PresentationFormat>
  <Paragraphs>68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Cabin SemiBold</vt:lpstr>
      <vt:lpstr>Now</vt:lpstr>
      <vt:lpstr>Podkova ExtraBold</vt:lpstr>
      <vt:lpstr>Calibri</vt:lpstr>
      <vt:lpstr>Arial</vt:lpstr>
      <vt:lpstr>Arturo Heavy</vt:lpstr>
      <vt:lpstr>Sigher</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2024-01-08T01:37:17Z</dcterms:modified>
  <dc:identifier>DAFm71uMPRQ</dc:identifier>
</cp:coreProperties>
</file>