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9"/>
  </p:notesMasterIdLst>
  <p:sldIdLst>
    <p:sldId id="282" r:id="rId2"/>
    <p:sldId id="257" r:id="rId3"/>
    <p:sldId id="258" r:id="rId4"/>
    <p:sldId id="284" r:id="rId5"/>
    <p:sldId id="259" r:id="rId6"/>
    <p:sldId id="272" r:id="rId7"/>
    <p:sldId id="274" r:id="rId8"/>
    <p:sldId id="276" r:id="rId9"/>
    <p:sldId id="309" r:id="rId10"/>
    <p:sldId id="262" r:id="rId11"/>
    <p:sldId id="261" r:id="rId12"/>
    <p:sldId id="310" r:id="rId13"/>
    <p:sldId id="287" r:id="rId14"/>
    <p:sldId id="275" r:id="rId15"/>
    <p:sldId id="271" r:id="rId16"/>
    <p:sldId id="294" r:id="rId17"/>
    <p:sldId id="263" r:id="rId18"/>
    <p:sldId id="289" r:id="rId19"/>
    <p:sldId id="311" r:id="rId20"/>
    <p:sldId id="288" r:id="rId21"/>
    <p:sldId id="290" r:id="rId22"/>
    <p:sldId id="292" r:id="rId23"/>
    <p:sldId id="291" r:id="rId24"/>
    <p:sldId id="293" r:id="rId25"/>
    <p:sldId id="295" r:id="rId26"/>
    <p:sldId id="297" r:id="rId27"/>
    <p:sldId id="296" r:id="rId28"/>
    <p:sldId id="298" r:id="rId29"/>
    <p:sldId id="299" r:id="rId30"/>
    <p:sldId id="312" r:id="rId31"/>
    <p:sldId id="300" r:id="rId32"/>
    <p:sldId id="301" r:id="rId33"/>
    <p:sldId id="302" r:id="rId34"/>
    <p:sldId id="313" r:id="rId35"/>
    <p:sldId id="314" r:id="rId36"/>
    <p:sldId id="316" r:id="rId37"/>
    <p:sldId id="315" r:id="rId38"/>
    <p:sldId id="317" r:id="rId39"/>
    <p:sldId id="318" r:id="rId40"/>
    <p:sldId id="319" r:id="rId41"/>
    <p:sldId id="320" r:id="rId42"/>
    <p:sldId id="303" r:id="rId43"/>
    <p:sldId id="304" r:id="rId44"/>
    <p:sldId id="306" r:id="rId45"/>
    <p:sldId id="321" r:id="rId46"/>
    <p:sldId id="280" r:id="rId47"/>
    <p:sldId id="283" r:id="rId48"/>
  </p:sldIdLst>
  <p:sldSz cx="18288000" cy="10287000"/>
  <p:notesSz cx="6858000" cy="9144000"/>
  <p:embeddedFontLst>
    <p:embeddedFont>
      <p:font typeface="Calibri" pitchFamily="34" charset="0"/>
      <p:regular r:id="rId50"/>
      <p:bold r:id="rId51"/>
      <p:italic r:id="rId52"/>
      <p:boldItalic r:id="rId53"/>
    </p:embeddedFont>
    <p:embeddedFont>
      <p:font typeface="Cambria Math" pitchFamily="18" charset="0"/>
      <p:regular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15" autoAdjust="0"/>
    <p:restoredTop sz="94671" autoAdjust="0"/>
  </p:normalViewPr>
  <p:slideViewPr>
    <p:cSldViewPr>
      <p:cViewPr>
        <p:scale>
          <a:sx n="30" d="100"/>
          <a:sy n="30" d="100"/>
        </p:scale>
        <p:origin x="-1668" y="-61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433265-F194-4F25-B5E8-2DA7524FE493}" type="datetimeFigureOut">
              <a:rPr lang="en-US" smtClean="0"/>
              <a:t>1/6/2023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FE7369-136C-41CD-B1D7-DBEB49ADA403}" type="slidenum">
              <a:rPr lang="en-US" smtClean="0"/>
              <a:t>‹#›</a:t>
            </a:fld>
            <a:endParaRPr lang="en-US"/>
          </a:p>
        </p:txBody>
      </p:sp>
    </p:spTree>
    <p:extLst>
      <p:ext uri="{BB962C8B-B14F-4D97-AF65-F5344CB8AC3E}">
        <p14:creationId xmlns:p14="http://schemas.microsoft.com/office/powerpoint/2010/main" val="28153704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6" Type="http://schemas.openxmlformats.org/officeDocument/2006/relationships/image" Target="../media/image24.png"/><Relationship Id="rId1" Type="http://schemas.openxmlformats.org/officeDocument/2006/relationships/slideLayout" Target="../slideLayouts/slideLayout7.xml"/><Relationship Id="rId15" Type="http://schemas.openxmlformats.org/officeDocument/2006/relationships/image" Target="../media/image41.svg"/></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6" Type="http://schemas.openxmlformats.org/officeDocument/2006/relationships/image" Target="../media/image25.png"/><Relationship Id="rId1" Type="http://schemas.openxmlformats.org/officeDocument/2006/relationships/slideLayout" Target="../slideLayouts/slideLayout7.xml"/><Relationship Id="rId15" Type="http://schemas.openxmlformats.org/officeDocument/2006/relationships/image" Target="../media/image41.sv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jpeg"/><Relationship Id="rId1" Type="http://schemas.openxmlformats.org/officeDocument/2006/relationships/slideLayout" Target="../slideLayouts/slideLayout7.xml"/><Relationship Id="rId23" Type="http://schemas.openxmlformats.org/officeDocument/2006/relationships/image" Target="../media/image46.sv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28.jpg"/></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33" Type="http://schemas.openxmlformats.org/officeDocument/2006/relationships/image" Target="../media/image32.sv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34" Type="http://schemas.openxmlformats.org/officeDocument/2006/relationships/image" Target="../media/image44.png"/><Relationship Id="rId33" Type="http://schemas.openxmlformats.org/officeDocument/2006/relationships/image" Target="../media/image32.sv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jpeg"/><Relationship Id="rId1" Type="http://schemas.openxmlformats.org/officeDocument/2006/relationships/slideLayout" Target="../slideLayouts/slideLayout7.xml"/><Relationship Id="rId11" Type="http://schemas.openxmlformats.org/officeDocument/2006/relationships/image" Target="../media/image45.png"/><Relationship Id="rId10" Type="http://schemas.openxmlformats.org/officeDocument/2006/relationships/image" Target="../media/image2.sv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8" Type="http://schemas.openxmlformats.org/officeDocument/2006/relationships/image" Target="../media/image165.svg"/><Relationship Id="rId13" Type="http://schemas.openxmlformats.org/officeDocument/2006/relationships/image" Target="../media/image55.png"/><Relationship Id="rId18" Type="http://schemas.openxmlformats.org/officeDocument/2006/relationships/image" Target="../media/image175.svg"/><Relationship Id="rId26" Type="http://schemas.openxmlformats.org/officeDocument/2006/relationships/image" Target="../media/image183.svg"/><Relationship Id="rId3" Type="http://schemas.openxmlformats.org/officeDocument/2006/relationships/image" Target="../media/image49.png"/><Relationship Id="rId21" Type="http://schemas.openxmlformats.org/officeDocument/2006/relationships/image" Target="../media/image59.png"/><Relationship Id="rId7" Type="http://schemas.openxmlformats.org/officeDocument/2006/relationships/image" Target="../media/image52.png"/><Relationship Id="rId12" Type="http://schemas.openxmlformats.org/officeDocument/2006/relationships/image" Target="../media/image169.svg"/><Relationship Id="rId17" Type="http://schemas.openxmlformats.org/officeDocument/2006/relationships/image" Target="../media/image57.png"/><Relationship Id="rId25" Type="http://schemas.openxmlformats.org/officeDocument/2006/relationships/image" Target="../media/image61.png"/><Relationship Id="rId2" Type="http://schemas.openxmlformats.org/officeDocument/2006/relationships/image" Target="../media/image48.png"/><Relationship Id="rId16" Type="http://schemas.openxmlformats.org/officeDocument/2006/relationships/image" Target="../media/image173.svg"/><Relationship Id="rId20" Type="http://schemas.openxmlformats.org/officeDocument/2006/relationships/image" Target="../media/image177.svg"/><Relationship Id="rId1" Type="http://schemas.openxmlformats.org/officeDocument/2006/relationships/slideLayout" Target="../slideLayouts/slideLayout7.xml"/><Relationship Id="rId6" Type="http://schemas.openxmlformats.org/officeDocument/2006/relationships/image" Target="../media/image163.svg"/><Relationship Id="rId11" Type="http://schemas.openxmlformats.org/officeDocument/2006/relationships/image" Target="../media/image54.png"/><Relationship Id="rId24" Type="http://schemas.openxmlformats.org/officeDocument/2006/relationships/image" Target="../media/image181.svg"/><Relationship Id="rId5" Type="http://schemas.openxmlformats.org/officeDocument/2006/relationships/image" Target="../media/image51.png"/><Relationship Id="rId15" Type="http://schemas.openxmlformats.org/officeDocument/2006/relationships/image" Target="../media/image56.png"/><Relationship Id="rId23" Type="http://schemas.openxmlformats.org/officeDocument/2006/relationships/image" Target="../media/image60.png"/><Relationship Id="rId10" Type="http://schemas.openxmlformats.org/officeDocument/2006/relationships/image" Target="../media/image167.svg"/><Relationship Id="rId19" Type="http://schemas.openxmlformats.org/officeDocument/2006/relationships/image" Target="../media/image58.png"/><Relationship Id="rId4" Type="http://schemas.openxmlformats.org/officeDocument/2006/relationships/image" Target="../media/image161.svg"/><Relationship Id="rId9" Type="http://schemas.openxmlformats.org/officeDocument/2006/relationships/image" Target="../media/image53.png"/><Relationship Id="rId14" Type="http://schemas.openxmlformats.org/officeDocument/2006/relationships/image" Target="../media/image171.svg"/><Relationship Id="rId22" Type="http://schemas.openxmlformats.org/officeDocument/2006/relationships/image" Target="../media/image179.svg"/></Relationships>
</file>

<file path=ppt/slides/_rels/slide35.xml.rels><?xml version="1.0" encoding="UTF-8" standalone="yes"?>
<Relationships xmlns="http://schemas.openxmlformats.org/package/2006/relationships"><Relationship Id="rId8" Type="http://schemas.openxmlformats.org/officeDocument/2006/relationships/slide" Target="slide44.xml"/><Relationship Id="rId13" Type="http://schemas.openxmlformats.org/officeDocument/2006/relationships/image" Target="../media/image191.svg"/><Relationship Id="rId18" Type="http://schemas.openxmlformats.org/officeDocument/2006/relationships/image" Target="../media/image71.png"/><Relationship Id="rId26" Type="http://schemas.openxmlformats.org/officeDocument/2006/relationships/image" Target="../media/image75.png"/><Relationship Id="rId3" Type="http://schemas.openxmlformats.org/officeDocument/2006/relationships/image" Target="../media/image63.jpeg"/><Relationship Id="rId21" Type="http://schemas.openxmlformats.org/officeDocument/2006/relationships/image" Target="../media/image199.svg"/><Relationship Id="rId7" Type="http://schemas.openxmlformats.org/officeDocument/2006/relationships/image" Target="../media/image65.png"/><Relationship Id="rId12" Type="http://schemas.openxmlformats.org/officeDocument/2006/relationships/image" Target="../media/image68.png"/><Relationship Id="rId17" Type="http://schemas.openxmlformats.org/officeDocument/2006/relationships/image" Target="../media/image195.svg"/><Relationship Id="rId25" Type="http://schemas.openxmlformats.org/officeDocument/2006/relationships/slide" Target="slide45.xml"/><Relationship Id="rId2" Type="http://schemas.openxmlformats.org/officeDocument/2006/relationships/image" Target="../media/image62.png"/><Relationship Id="rId16" Type="http://schemas.openxmlformats.org/officeDocument/2006/relationships/image" Target="../media/image70.png"/><Relationship Id="rId20"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slide" Target="slide42.xml"/><Relationship Id="rId11" Type="http://schemas.openxmlformats.org/officeDocument/2006/relationships/image" Target="../media/image67.png"/><Relationship Id="rId24" Type="http://schemas.openxmlformats.org/officeDocument/2006/relationships/image" Target="../media/image74.png"/><Relationship Id="rId5" Type="http://schemas.openxmlformats.org/officeDocument/2006/relationships/image" Target="../media/image64.png"/><Relationship Id="rId15" Type="http://schemas.openxmlformats.org/officeDocument/2006/relationships/image" Target="../media/image193.svg"/><Relationship Id="rId23" Type="http://schemas.openxmlformats.org/officeDocument/2006/relationships/image" Target="../media/image201.svg"/><Relationship Id="rId10" Type="http://schemas.openxmlformats.org/officeDocument/2006/relationships/slide" Target="slide43.xml"/><Relationship Id="rId19" Type="http://schemas.openxmlformats.org/officeDocument/2006/relationships/image" Target="../media/image197.svg"/><Relationship Id="rId4" Type="http://schemas.openxmlformats.org/officeDocument/2006/relationships/slide" Target="slide29.xml"/><Relationship Id="rId9" Type="http://schemas.openxmlformats.org/officeDocument/2006/relationships/image" Target="../media/image66.png"/><Relationship Id="rId14" Type="http://schemas.openxmlformats.org/officeDocument/2006/relationships/image" Target="../media/image69.png"/><Relationship Id="rId22" Type="http://schemas.openxmlformats.org/officeDocument/2006/relationships/image" Target="../media/image73.png"/></Relationships>
</file>

<file path=ppt/slides/_rels/slide36.xml.rels><?xml version="1.0" encoding="UTF-8" standalone="yes"?>
<Relationships xmlns="http://schemas.openxmlformats.org/package/2006/relationships"><Relationship Id="rId8" Type="http://schemas.openxmlformats.org/officeDocument/2006/relationships/slide" Target="slide28.xml"/><Relationship Id="rId3" Type="http://schemas.microsoft.com/office/2007/relationships/media" Target="../media/media2.mp3"/><Relationship Id="rId7" Type="http://schemas.openxmlformats.org/officeDocument/2006/relationships/image" Target="../media/image201.svg"/><Relationship Id="rId17" Type="http://schemas.openxmlformats.org/officeDocument/2006/relationships/image" Target="../media/image80.png"/><Relationship Id="rId2" Type="http://schemas.openxmlformats.org/officeDocument/2006/relationships/audio" Target="../media/media1.mp3"/><Relationship Id="rId16" Type="http://schemas.openxmlformats.org/officeDocument/2006/relationships/image" Target="../media/image209.svg"/><Relationship Id="rId1" Type="http://schemas.microsoft.com/office/2007/relationships/media" Target="../media/media1.mp3"/><Relationship Id="rId6" Type="http://schemas.openxmlformats.org/officeDocument/2006/relationships/image" Target="../media/image76.png"/><Relationship Id="rId5" Type="http://schemas.openxmlformats.org/officeDocument/2006/relationships/slideLayout" Target="../slideLayouts/slideLayout7.xml"/><Relationship Id="rId15" Type="http://schemas.openxmlformats.org/officeDocument/2006/relationships/image" Target="../media/image79.png"/><Relationship Id="rId10" Type="http://schemas.openxmlformats.org/officeDocument/2006/relationships/image" Target="../media/image78.png"/><Relationship Id="rId4" Type="http://schemas.openxmlformats.org/officeDocument/2006/relationships/audio" Target="../media/media2.mp3"/><Relationship Id="rId9" Type="http://schemas.openxmlformats.org/officeDocument/2006/relationships/image" Target="../media/image77.png"/><Relationship Id="rId14" Type="http://schemas.openxmlformats.org/officeDocument/2006/relationships/image" Target="../media/image207.svg"/></Relationships>
</file>

<file path=ppt/slides/_rels/slide37.xml.rels><?xml version="1.0" encoding="UTF-8" standalone="yes"?>
<Relationships xmlns="http://schemas.openxmlformats.org/package/2006/relationships"><Relationship Id="rId8" Type="http://schemas.openxmlformats.org/officeDocument/2006/relationships/slide" Target="slide28.xml"/><Relationship Id="rId13" Type="http://schemas.openxmlformats.org/officeDocument/2006/relationships/image" Target="../media/image82.png"/><Relationship Id="rId3" Type="http://schemas.microsoft.com/office/2007/relationships/media" Target="../media/media2.mp3"/><Relationship Id="rId7" Type="http://schemas.openxmlformats.org/officeDocument/2006/relationships/image" Target="../media/image201.svg"/><Relationship Id="rId12" Type="http://schemas.openxmlformats.org/officeDocument/2006/relationships/image" Target="../media/image207.svg"/><Relationship Id="rId2" Type="http://schemas.openxmlformats.org/officeDocument/2006/relationships/audio" Target="../media/media1.mp3"/><Relationship Id="rId16" Type="http://schemas.openxmlformats.org/officeDocument/2006/relationships/image" Target="../media/image83.png"/><Relationship Id="rId1" Type="http://schemas.microsoft.com/office/2007/relationships/media" Target="../media/media1.mp3"/><Relationship Id="rId6" Type="http://schemas.openxmlformats.org/officeDocument/2006/relationships/image" Target="../media/image76.png"/><Relationship Id="rId5" Type="http://schemas.openxmlformats.org/officeDocument/2006/relationships/slideLayout" Target="../slideLayouts/slideLayout7.xml"/><Relationship Id="rId15" Type="http://schemas.openxmlformats.org/officeDocument/2006/relationships/image" Target="../media/image80.png"/><Relationship Id="rId10" Type="http://schemas.openxmlformats.org/officeDocument/2006/relationships/image" Target="../media/image81.png"/><Relationship Id="rId4" Type="http://schemas.openxmlformats.org/officeDocument/2006/relationships/audio" Target="../media/media2.mp3"/><Relationship Id="rId9" Type="http://schemas.openxmlformats.org/officeDocument/2006/relationships/image" Target="../media/image77.png"/><Relationship Id="rId14" Type="http://schemas.openxmlformats.org/officeDocument/2006/relationships/image" Target="../media/image209.svg"/></Relationships>
</file>

<file path=ppt/slides/_rels/slide38.xml.rels><?xml version="1.0" encoding="UTF-8" standalone="yes"?>
<Relationships xmlns="http://schemas.openxmlformats.org/package/2006/relationships"><Relationship Id="rId8" Type="http://schemas.openxmlformats.org/officeDocument/2006/relationships/slide" Target="slide28.xml"/><Relationship Id="rId3" Type="http://schemas.microsoft.com/office/2007/relationships/media" Target="../media/media2.mp3"/><Relationship Id="rId7" Type="http://schemas.openxmlformats.org/officeDocument/2006/relationships/image" Target="../media/image201.svg"/><Relationship Id="rId17" Type="http://schemas.openxmlformats.org/officeDocument/2006/relationships/image" Target="../media/image80.png"/><Relationship Id="rId2" Type="http://schemas.openxmlformats.org/officeDocument/2006/relationships/audio" Target="../media/media1.mp3"/><Relationship Id="rId16" Type="http://schemas.openxmlformats.org/officeDocument/2006/relationships/image" Target="../media/image209.svg"/><Relationship Id="rId1" Type="http://schemas.microsoft.com/office/2007/relationships/media" Target="../media/media1.mp3"/><Relationship Id="rId6" Type="http://schemas.openxmlformats.org/officeDocument/2006/relationships/image" Target="../media/image84.png"/><Relationship Id="rId5" Type="http://schemas.openxmlformats.org/officeDocument/2006/relationships/slideLayout" Target="../slideLayouts/slideLayout7.xml"/><Relationship Id="rId15" Type="http://schemas.openxmlformats.org/officeDocument/2006/relationships/image" Target="../media/image79.png"/><Relationship Id="rId10" Type="http://schemas.openxmlformats.org/officeDocument/2006/relationships/image" Target="../media/image78.png"/><Relationship Id="rId4" Type="http://schemas.openxmlformats.org/officeDocument/2006/relationships/audio" Target="../media/media2.mp3"/><Relationship Id="rId9" Type="http://schemas.openxmlformats.org/officeDocument/2006/relationships/image" Target="../media/image77.png"/><Relationship Id="rId14" Type="http://schemas.openxmlformats.org/officeDocument/2006/relationships/image" Target="../media/image207.svg"/></Relationships>
</file>

<file path=ppt/slides/_rels/slide39.xml.rels><?xml version="1.0" encoding="UTF-8" standalone="yes"?>
<Relationships xmlns="http://schemas.openxmlformats.org/package/2006/relationships"><Relationship Id="rId8" Type="http://schemas.openxmlformats.org/officeDocument/2006/relationships/image" Target="../media/image201.svg"/><Relationship Id="rId18" Type="http://schemas.openxmlformats.org/officeDocument/2006/relationships/image" Target="../media/image209.svg"/><Relationship Id="rId3" Type="http://schemas.microsoft.com/office/2007/relationships/media" Target="../media/media2.mp3"/><Relationship Id="rId17" Type="http://schemas.openxmlformats.org/officeDocument/2006/relationships/image" Target="../media/image79.png"/><Relationship Id="rId2" Type="http://schemas.openxmlformats.org/officeDocument/2006/relationships/audio" Target="../media/media1.mp3"/><Relationship Id="rId16" Type="http://schemas.openxmlformats.org/officeDocument/2006/relationships/image" Target="../media/image207.svg"/><Relationship Id="rId20" Type="http://schemas.openxmlformats.org/officeDocument/2006/relationships/image" Target="../media/image86.png"/><Relationship Id="rId1" Type="http://schemas.microsoft.com/office/2007/relationships/media" Target="../media/media1.mp3"/><Relationship Id="rId6" Type="http://schemas.openxmlformats.org/officeDocument/2006/relationships/image" Target="../media/image76.png"/><Relationship Id="rId11" Type="http://schemas.openxmlformats.org/officeDocument/2006/relationships/image" Target="../media/image85.png"/><Relationship Id="rId5" Type="http://schemas.openxmlformats.org/officeDocument/2006/relationships/slideLayout" Target="../slideLayouts/slideLayout7.xml"/><Relationship Id="rId10" Type="http://schemas.openxmlformats.org/officeDocument/2006/relationships/image" Target="../media/image77.png"/><Relationship Id="rId19" Type="http://schemas.openxmlformats.org/officeDocument/2006/relationships/image" Target="../media/image80.png"/><Relationship Id="rId4" Type="http://schemas.openxmlformats.org/officeDocument/2006/relationships/audio" Target="../media/media2.mp3"/><Relationship Id="rId9" Type="http://schemas.openxmlformats.org/officeDocument/2006/relationships/slide" Target="slide28.xml"/></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slide" Target="slide28.xml"/><Relationship Id="rId13" Type="http://schemas.openxmlformats.org/officeDocument/2006/relationships/image" Target="../media/image207.svg"/><Relationship Id="rId3" Type="http://schemas.microsoft.com/office/2007/relationships/media" Target="../media/media2.mp3"/><Relationship Id="rId7" Type="http://schemas.openxmlformats.org/officeDocument/2006/relationships/image" Target="../media/image201.svg"/><Relationship Id="rId17" Type="http://schemas.openxmlformats.org/officeDocument/2006/relationships/image" Target="../media/image88.png"/><Relationship Id="rId2" Type="http://schemas.openxmlformats.org/officeDocument/2006/relationships/audio" Target="../media/media1.mp3"/><Relationship Id="rId16" Type="http://schemas.openxmlformats.org/officeDocument/2006/relationships/image" Target="../media/image80.png"/><Relationship Id="rId1" Type="http://schemas.microsoft.com/office/2007/relationships/media" Target="../media/media1.mp3"/><Relationship Id="rId6" Type="http://schemas.openxmlformats.org/officeDocument/2006/relationships/image" Target="../media/image76.png"/><Relationship Id="rId5" Type="http://schemas.openxmlformats.org/officeDocument/2006/relationships/slideLayout" Target="../slideLayouts/slideLayout7.xml"/><Relationship Id="rId15" Type="http://schemas.openxmlformats.org/officeDocument/2006/relationships/image" Target="../media/image209.svg"/><Relationship Id="rId10" Type="http://schemas.openxmlformats.org/officeDocument/2006/relationships/image" Target="../media/image87.png"/><Relationship Id="rId4" Type="http://schemas.openxmlformats.org/officeDocument/2006/relationships/audio" Target="../media/media2.mp3"/><Relationship Id="rId9" Type="http://schemas.openxmlformats.org/officeDocument/2006/relationships/image" Target="../media/image77.png"/><Relationship Id="rId14" Type="http://schemas.openxmlformats.org/officeDocument/2006/relationships/image" Target="../media/image79.png"/></Relationships>
</file>

<file path=ppt/slides/_rels/slide41.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8" Type="http://schemas.openxmlformats.org/officeDocument/2006/relationships/image" Target="../media/image96.png"/><Relationship Id="rId3" Type="http://schemas.openxmlformats.org/officeDocument/2006/relationships/image" Target="../media/image94.png"/><Relationship Id="rId17" Type="http://schemas.openxmlformats.org/officeDocument/2006/relationships/image" Target="../media/image15.svg"/><Relationship Id="rId2" Type="http://schemas.openxmlformats.org/officeDocument/2006/relationships/image" Target="../media/image93.png"/><Relationship Id="rId41" Type="http://schemas.openxmlformats.org/officeDocument/2006/relationships/image" Target="../media/image39.sv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1" Type="http://schemas.openxmlformats.org/officeDocument/2006/relationships/image" Target="../media/image47.svg"/><Relationship Id="rId2" Type="http://schemas.openxmlformats.org/officeDocument/2006/relationships/image" Target="../media/image97.png"/><Relationship Id="rId1" Type="http://schemas.openxmlformats.org/officeDocument/2006/relationships/slideLayout" Target="../slideLayouts/slideLayout7.xml"/><Relationship Id="rId11" Type="http://schemas.openxmlformats.org/officeDocument/2006/relationships/image" Target="../media/image98.png"/><Relationship Id="rId15" Type="http://schemas.openxmlformats.org/officeDocument/2006/relationships/image" Target="../media/image24.svg"/><Relationship Id="rId10" Type="http://schemas.openxmlformats.org/officeDocument/2006/relationships/image" Target="../media/image36.svg"/><Relationship Id="rId22" Type="http://schemas.openxmlformats.org/officeDocument/2006/relationships/image" Target="../media/image99.png"/></Relationships>
</file>

<file path=ppt/slides/_rels/slide4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jpeg"/><Relationship Id="rId1" Type="http://schemas.openxmlformats.org/officeDocument/2006/relationships/slideLayout" Target="../slideLayouts/slideLayout7.xml"/><Relationship Id="rId31" Type="http://schemas.openxmlformats.org/officeDocument/2006/relationships/image" Target="../media/image68.sv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31005" y="0"/>
                  </a:moveTo>
                  <a:lnTo>
                    <a:pt x="4243721" y="0"/>
                  </a:lnTo>
                  <a:cubicBezTo>
                    <a:pt x="4251944" y="0"/>
                    <a:pt x="4259830" y="3267"/>
                    <a:pt x="4265645" y="9081"/>
                  </a:cubicBezTo>
                  <a:cubicBezTo>
                    <a:pt x="4271459" y="14896"/>
                    <a:pt x="4274726" y="22782"/>
                    <a:pt x="4274726" y="31005"/>
                  </a:cubicBezTo>
                  <a:lnTo>
                    <a:pt x="4274726" y="2136462"/>
                  </a:lnTo>
                  <a:cubicBezTo>
                    <a:pt x="4274726" y="2144685"/>
                    <a:pt x="4271459" y="2152571"/>
                    <a:pt x="4265645" y="2158386"/>
                  </a:cubicBezTo>
                  <a:cubicBezTo>
                    <a:pt x="4259830" y="2164200"/>
                    <a:pt x="4251944" y="2167467"/>
                    <a:pt x="4243721" y="2167467"/>
                  </a:cubicBezTo>
                  <a:lnTo>
                    <a:pt x="31005" y="2167467"/>
                  </a:lnTo>
                  <a:cubicBezTo>
                    <a:pt x="22782" y="2167467"/>
                    <a:pt x="14896" y="2164200"/>
                    <a:pt x="9081" y="2158386"/>
                  </a:cubicBezTo>
                  <a:cubicBezTo>
                    <a:pt x="3267" y="2152571"/>
                    <a:pt x="0" y="2144685"/>
                    <a:pt x="0" y="2136462"/>
                  </a:cubicBezTo>
                  <a:lnTo>
                    <a:pt x="0" y="31005"/>
                  </a:lnTo>
                  <a:cubicBezTo>
                    <a:pt x="0" y="22782"/>
                    <a:pt x="3267" y="14896"/>
                    <a:pt x="9081" y="9081"/>
                  </a:cubicBezTo>
                  <a:cubicBezTo>
                    <a:pt x="14896" y="3267"/>
                    <a:pt x="22782" y="0"/>
                    <a:pt x="31005" y="0"/>
                  </a:cubicBezTo>
                  <a:close/>
                </a:path>
              </a:pathLst>
            </a:custGeom>
            <a:solidFill>
              <a:srgbClr val="FFFFFF"/>
            </a:solidFill>
            <a:ln>
              <a:noFill/>
            </a:ln>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8843" y="3807213"/>
            <a:ext cx="18405686" cy="6587702"/>
          </a:xfrm>
          <a:prstGeom prst="rect">
            <a:avLst/>
          </a:prstGeom>
        </p:spPr>
      </p:pic>
      <p:sp>
        <p:nvSpPr>
          <p:cNvPr id="7" name="TextBox 6"/>
          <p:cNvSpPr txBox="1"/>
          <p:nvPr/>
        </p:nvSpPr>
        <p:spPr>
          <a:xfrm>
            <a:off x="2133600" y="1028700"/>
            <a:ext cx="14020799" cy="3785652"/>
          </a:xfrm>
          <a:prstGeom prst="rect">
            <a:avLst/>
          </a:prstGeom>
          <a:noFill/>
        </p:spPr>
        <p:txBody>
          <a:bodyPr wrap="square" rtlCol="0">
            <a:spAutoFit/>
          </a:bodyPr>
          <a:lstStyle/>
          <a:p>
            <a:pPr algn="ctr">
              <a:lnSpc>
                <a:spcPct val="150000"/>
              </a:lnSpc>
            </a:pPr>
            <a:r>
              <a:rPr lang="en-US" sz="8000" b="1" dirty="0" smtClean="0">
                <a:solidFill>
                  <a:schemeClr val="accent2">
                    <a:lumMod val="75000"/>
                  </a:schemeClr>
                </a:solidFill>
                <a:latin typeface="Arial" pitchFamily="34" charset="0"/>
                <a:cs typeface="Arial" pitchFamily="34" charset="0"/>
              </a:rPr>
              <a:t>CHÀO MỪNG CÁC EM ĐẾN VỚI TIẾT HỌC HÔM NAY!</a:t>
            </a:r>
            <a:endParaRPr lang="en-US" sz="8000" b="1" dirty="0">
              <a:solidFill>
                <a:schemeClr val="accent2">
                  <a:lumMod val="75000"/>
                </a:schemeClr>
              </a:solidFill>
              <a:latin typeface="Arial" pitchFamily="34" charset="0"/>
              <a:cs typeface="Arial" pitchFamily="34" charset="0"/>
            </a:endParaRPr>
          </a:p>
        </p:txBody>
      </p:sp>
    </p:spTree>
    <p:extLst>
      <p:ext uri="{BB962C8B-B14F-4D97-AF65-F5344CB8AC3E}">
        <p14:creationId xmlns:p14="http://schemas.microsoft.com/office/powerpoint/2010/main" val="3864202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04900" y="499177"/>
            <a:ext cx="16078200" cy="1824923"/>
          </a:xfrm>
          <a:prstGeom prst="rect">
            <a:avLst/>
          </a:prstGeom>
        </p:spPr>
        <p:txBody>
          <a:bodyPr wrap="square">
            <a:spAutoFit/>
          </a:bodyPr>
          <a:lstStyle/>
          <a:p>
            <a:pPr algn="ctr">
              <a:lnSpc>
                <a:spcPct val="150000"/>
              </a:lnSpc>
            </a:pPr>
            <a:r>
              <a:rPr lang="nl-NL" sz="4000" b="1" dirty="0">
                <a:solidFill>
                  <a:srgbClr val="FF0000"/>
                </a:solidFill>
              </a:rPr>
              <a:t>Ví dụ 1: SGK-tr95. </a:t>
            </a:r>
            <a:r>
              <a:rPr lang="nl-NL" sz="4000" dirty="0"/>
              <a:t>Hãy cho biết đỉnh, cạnh đáy, cạnh bên, mặt đáy, mặt bên của hình lăng trụ đứng tam giác ABC. A'B'C' trong Hình 20.1.</a:t>
            </a:r>
            <a:endParaRPr lang="en-US" sz="4000" dirty="0"/>
          </a:p>
        </p:txBody>
      </p:sp>
      <p:pic>
        <p:nvPicPr>
          <p:cNvPr id="4098" name="Picture 2" descr="C:\Users\ADMINI~1\AppData\Local\Temp\Rar$DIa0.779\Ví dụ 1 (Hình 10.2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77600" y="2628900"/>
            <a:ext cx="5715000" cy="720396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64629" y="3055858"/>
            <a:ext cx="10058400" cy="6278642"/>
          </a:xfrm>
          <a:prstGeom prst="rect">
            <a:avLst/>
          </a:prstGeom>
          <a:solidFill>
            <a:schemeClr val="accent5">
              <a:lumMod val="20000"/>
              <a:lumOff val="80000"/>
            </a:schemeClr>
          </a:solidFill>
        </p:spPr>
        <p:txBody>
          <a:bodyPr wrap="square">
            <a:spAutoFit/>
          </a:bodyPr>
          <a:lstStyle/>
          <a:p>
            <a:pPr algn="ctr">
              <a:lnSpc>
                <a:spcPct val="150000"/>
              </a:lnSpc>
            </a:pPr>
            <a:r>
              <a:rPr lang="nl-NL" sz="4000" b="1" dirty="0">
                <a:solidFill>
                  <a:srgbClr val="FF0000"/>
                </a:solidFill>
              </a:rPr>
              <a:t>Giải:</a:t>
            </a:r>
            <a:endParaRPr lang="en-US" sz="4000" b="1" dirty="0">
              <a:solidFill>
                <a:srgbClr val="FF0000"/>
              </a:solidFill>
            </a:endParaRPr>
          </a:p>
          <a:p>
            <a:pPr marL="571500" indent="-571500" algn="just">
              <a:lnSpc>
                <a:spcPct val="150000"/>
              </a:lnSpc>
              <a:buFont typeface="Arial" pitchFamily="34" charset="0"/>
              <a:buChar char="•"/>
            </a:pPr>
            <a:r>
              <a:rPr lang="nl-NL" sz="3800" dirty="0"/>
              <a:t>Các đỉnh: A, B, C, A', B', C';</a:t>
            </a:r>
            <a:endParaRPr lang="en-US" sz="3800" dirty="0"/>
          </a:p>
          <a:p>
            <a:pPr marL="571500" indent="-571500" algn="just">
              <a:lnSpc>
                <a:spcPct val="150000"/>
              </a:lnSpc>
              <a:buFont typeface="Arial" pitchFamily="34" charset="0"/>
              <a:buChar char="•"/>
            </a:pPr>
            <a:r>
              <a:rPr lang="nl-NL" sz="3800" dirty="0"/>
              <a:t>Các cạnh đáy: AB, BC, CA, A'B', B'C', C'A'</a:t>
            </a:r>
            <a:endParaRPr lang="en-US" sz="3800" dirty="0"/>
          </a:p>
          <a:p>
            <a:pPr marL="571500" indent="-571500" algn="just">
              <a:lnSpc>
                <a:spcPct val="150000"/>
              </a:lnSpc>
              <a:buFont typeface="Arial" pitchFamily="34" charset="0"/>
              <a:buChar char="•"/>
            </a:pPr>
            <a:r>
              <a:rPr lang="nl-NL" sz="3800" dirty="0"/>
              <a:t>Các cạnh bên: AA', BB', CC'</a:t>
            </a:r>
            <a:endParaRPr lang="en-US" sz="3800" dirty="0"/>
          </a:p>
          <a:p>
            <a:pPr marL="571500" indent="-571500" algn="just">
              <a:lnSpc>
                <a:spcPct val="150000"/>
              </a:lnSpc>
              <a:buFont typeface="Arial" pitchFamily="34" charset="0"/>
              <a:buChar char="•"/>
            </a:pPr>
            <a:r>
              <a:rPr lang="nl-NL" sz="3800" dirty="0"/>
              <a:t>Các mặt đáy là các tam giác ABC và A'B'C'</a:t>
            </a:r>
            <a:endParaRPr lang="en-US" sz="3800" dirty="0"/>
          </a:p>
          <a:p>
            <a:pPr marL="571500" indent="-571500" algn="just">
              <a:lnSpc>
                <a:spcPct val="150000"/>
              </a:lnSpc>
              <a:buFont typeface="Arial" pitchFamily="34" charset="0"/>
              <a:buChar char="•"/>
            </a:pPr>
            <a:r>
              <a:rPr lang="nl-NL" sz="3800" dirty="0"/>
              <a:t>Các mặt bên là các hình chữ nhật ABB'A'; ACC'A'; BCC'B'.</a:t>
            </a:r>
            <a:endParaRPr lang="en-US" sz="38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wipe(down)">
                                      <p:cBhvr>
                                        <p:cTn id="12" dur="500"/>
                                        <p:tgtEl>
                                          <p:spTgt spid="409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bg/>
                                          </p:spTgt>
                                        </p:tgtEl>
                                        <p:attrNameLst>
                                          <p:attrName>style.visibility</p:attrName>
                                        </p:attrNameLst>
                                      </p:cBhvr>
                                      <p:to>
                                        <p:strVal val="visible"/>
                                      </p:to>
                                    </p:set>
                                    <p:animEffect transition="in" filter="randombar(horizontal)">
                                      <p:cBhvr>
                                        <p:cTn id="17" dur="500"/>
                                        <p:tgtEl>
                                          <p:spTgt spid="4">
                                            <p:bg/>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randombar(horizontal)">
                                      <p:cBhvr>
                                        <p:cTn id="32" dur="500"/>
                                        <p:tgtEl>
                                          <p:spTgt spid="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Effect transition="in" filter="randombar(horizontal)">
                                      <p:cBhvr>
                                        <p:cTn id="37" dur="500"/>
                                        <p:tgtEl>
                                          <p:spTgt spid="4">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4">
                                            <p:txEl>
                                              <p:pRg st="4" end="4"/>
                                            </p:txEl>
                                          </p:spTgt>
                                        </p:tgtEl>
                                        <p:attrNameLst>
                                          <p:attrName>style.visibility</p:attrName>
                                        </p:attrNameLst>
                                      </p:cBhvr>
                                      <p:to>
                                        <p:strVal val="visible"/>
                                      </p:to>
                                    </p:set>
                                    <p:animEffect transition="in" filter="randombar(horizontal)">
                                      <p:cBhvr>
                                        <p:cTn id="42" dur="500"/>
                                        <p:tgtEl>
                                          <p:spTgt spid="4">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4">
                                            <p:txEl>
                                              <p:pRg st="5" end="5"/>
                                            </p:txEl>
                                          </p:spTgt>
                                        </p:tgtEl>
                                        <p:attrNameLst>
                                          <p:attrName>style.visibility</p:attrName>
                                        </p:attrNameLst>
                                      </p:cBhvr>
                                      <p:to>
                                        <p:strVal val="visible"/>
                                      </p:to>
                                    </p:set>
                                    <p:animEffect transition="in" filter="randombar(horizontal)">
                                      <p:cBhvr>
                                        <p:cTn id="4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28727" y="8982004"/>
            <a:ext cx="6884766" cy="1304997"/>
            <a:chOff x="-28727" y="8982004"/>
            <a:chExt cx="6884766" cy="1304997"/>
          </a:xfrm>
        </p:grpSpPr>
        <p:pic>
          <p:nvPicPr>
            <p:cNvPr id="24" name="Picture 2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xmlns:lc="http://schemas.openxmlformats.org/drawingml/2006/lockedCanvas" r:embed="rId15"/>
                </a:ext>
              </a:extLst>
            </a:blip>
            <a:srcRect/>
            <a:stretch>
              <a:fillRect/>
            </a:stretch>
          </p:blipFill>
          <p:spPr>
            <a:xfrm>
              <a:off x="3243591" y="8982004"/>
              <a:ext cx="3612448" cy="1304997"/>
            </a:xfrm>
            <a:prstGeom prst="rect">
              <a:avLst/>
            </a:prstGeom>
          </p:spPr>
        </p:pic>
        <p:pic>
          <p:nvPicPr>
            <p:cNvPr id="26" name="Picture 2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xmlns:lc="http://schemas.openxmlformats.org/drawingml/2006/lockedCanvas" r:embed="rId15"/>
                </a:ext>
              </a:extLst>
            </a:blip>
            <a:srcRect/>
            <a:stretch>
              <a:fillRect/>
            </a:stretch>
          </p:blipFill>
          <p:spPr>
            <a:xfrm>
              <a:off x="-28727" y="8982004"/>
              <a:ext cx="3612448" cy="1304997"/>
            </a:xfrm>
            <a:prstGeom prst="rect">
              <a:avLst/>
            </a:prstGeom>
          </p:spPr>
        </p:pic>
      </p:grpSp>
      <p:sp>
        <p:nvSpPr>
          <p:cNvPr id="4" name="AutoShape 2" descr="Hình ảnh Vẽ Tay Tình Nguyện Hoạt Hình Làm Từ Thiện PNG Miễn Phí Tải Về -  Lovepik"/>
          <p:cNvSpPr>
            <a:spLocks noChangeAspect="1" noChangeArrowheads="1"/>
          </p:cNvSpPr>
          <p:nvPr/>
        </p:nvSpPr>
        <p:spPr bwMode="auto">
          <a:xfrm>
            <a:off x="155575" y="7089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9" name="Group 28"/>
          <p:cNvGrpSpPr/>
          <p:nvPr/>
        </p:nvGrpSpPr>
        <p:grpSpPr>
          <a:xfrm>
            <a:off x="6629400" y="9020103"/>
            <a:ext cx="6884766" cy="1304997"/>
            <a:chOff x="-28727" y="8982004"/>
            <a:chExt cx="6884766" cy="1304997"/>
          </a:xfrm>
        </p:grpSpPr>
        <p:pic>
          <p:nvPicPr>
            <p:cNvPr id="30" name="Picture 2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xmlns:lc="http://schemas.openxmlformats.org/drawingml/2006/lockedCanvas" r:embed="rId15"/>
                </a:ext>
              </a:extLst>
            </a:blip>
            <a:srcRect/>
            <a:stretch>
              <a:fillRect/>
            </a:stretch>
          </p:blipFill>
          <p:spPr>
            <a:xfrm>
              <a:off x="3243591" y="8982004"/>
              <a:ext cx="3612448" cy="1304997"/>
            </a:xfrm>
            <a:prstGeom prst="rect">
              <a:avLst/>
            </a:prstGeom>
          </p:spPr>
        </p:pic>
        <p:pic>
          <p:nvPicPr>
            <p:cNvPr id="31" name="Picture 3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xmlns:lc="http://schemas.openxmlformats.org/drawingml/2006/lockedCanvas" r:embed="rId15"/>
                </a:ext>
              </a:extLst>
            </a:blip>
            <a:srcRect/>
            <a:stretch>
              <a:fillRect/>
            </a:stretch>
          </p:blipFill>
          <p:spPr>
            <a:xfrm>
              <a:off x="-28727" y="8982004"/>
              <a:ext cx="3612448" cy="1304997"/>
            </a:xfrm>
            <a:prstGeom prst="rect">
              <a:avLst/>
            </a:prstGeom>
          </p:spPr>
        </p:pic>
      </p:grpSp>
      <p:grpSp>
        <p:nvGrpSpPr>
          <p:cNvPr id="32" name="Group 31"/>
          <p:cNvGrpSpPr/>
          <p:nvPr/>
        </p:nvGrpSpPr>
        <p:grpSpPr>
          <a:xfrm>
            <a:off x="13384434" y="9020103"/>
            <a:ext cx="5078542" cy="1304997"/>
            <a:chOff x="-28727" y="8982004"/>
            <a:chExt cx="6884766" cy="1304997"/>
          </a:xfrm>
        </p:grpSpPr>
        <p:pic>
          <p:nvPicPr>
            <p:cNvPr id="33" name="Picture 3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xmlns:lc="http://schemas.openxmlformats.org/drawingml/2006/lockedCanvas" r:embed="rId15"/>
                </a:ext>
              </a:extLst>
            </a:blip>
            <a:srcRect/>
            <a:stretch>
              <a:fillRect/>
            </a:stretch>
          </p:blipFill>
          <p:spPr>
            <a:xfrm>
              <a:off x="3243591" y="8982004"/>
              <a:ext cx="3612448" cy="1304997"/>
            </a:xfrm>
            <a:prstGeom prst="rect">
              <a:avLst/>
            </a:prstGeom>
          </p:spPr>
        </p:pic>
        <p:pic>
          <p:nvPicPr>
            <p:cNvPr id="34" name="Picture 3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xmlns:lc="http://schemas.openxmlformats.org/drawingml/2006/lockedCanvas" r:embed="rId15"/>
                </a:ext>
              </a:extLst>
            </a:blip>
            <a:srcRect/>
            <a:stretch>
              <a:fillRect/>
            </a:stretch>
          </p:blipFill>
          <p:spPr>
            <a:xfrm>
              <a:off x="-28727" y="8982004"/>
              <a:ext cx="3612448" cy="1304997"/>
            </a:xfrm>
            <a:prstGeom prst="rect">
              <a:avLst/>
            </a:prstGeom>
          </p:spPr>
        </p:pic>
      </p:grpSp>
      <p:sp>
        <p:nvSpPr>
          <p:cNvPr id="5" name="Rectangle 4"/>
          <p:cNvSpPr/>
          <p:nvPr/>
        </p:nvSpPr>
        <p:spPr>
          <a:xfrm>
            <a:off x="1148984" y="419100"/>
            <a:ext cx="16007908" cy="982513"/>
          </a:xfrm>
          <a:prstGeom prst="rect">
            <a:avLst/>
          </a:prstGeom>
        </p:spPr>
        <p:txBody>
          <a:bodyPr wrap="none">
            <a:spAutoFit/>
          </a:bodyPr>
          <a:lstStyle/>
          <a:p>
            <a:pPr algn="ctr">
              <a:lnSpc>
                <a:spcPct val="150000"/>
              </a:lnSpc>
            </a:pPr>
            <a:r>
              <a:rPr lang="en-US" sz="4400" b="1" dirty="0">
                <a:solidFill>
                  <a:srgbClr val="0070C0"/>
                </a:solidFill>
              </a:rPr>
              <a:t>Thực hành. </a:t>
            </a:r>
            <a:r>
              <a:rPr lang="nl-NL" sz="4400" dirty="0">
                <a:solidFill>
                  <a:srgbClr val="0070C0"/>
                </a:solidFill>
              </a:rPr>
              <a:t>Cắt và gấp miếng bìa hình lăng trụ đứng tam giác:</a:t>
            </a:r>
            <a:endParaRPr lang="en-US" sz="4400" dirty="0">
              <a:solidFill>
                <a:srgbClr val="0070C0"/>
              </a:solidFill>
            </a:endParaRPr>
          </a:p>
        </p:txBody>
      </p:sp>
      <p:sp>
        <p:nvSpPr>
          <p:cNvPr id="6" name="Rectangle 5"/>
          <p:cNvSpPr/>
          <p:nvPr/>
        </p:nvSpPr>
        <p:spPr>
          <a:xfrm>
            <a:off x="1295400" y="1485900"/>
            <a:ext cx="12474890" cy="1015663"/>
          </a:xfrm>
          <a:prstGeom prst="rect">
            <a:avLst/>
          </a:prstGeom>
        </p:spPr>
        <p:txBody>
          <a:bodyPr wrap="none">
            <a:spAutoFit/>
          </a:bodyPr>
          <a:lstStyle/>
          <a:p>
            <a:pPr algn="ctr">
              <a:lnSpc>
                <a:spcPct val="150000"/>
              </a:lnSpc>
            </a:pPr>
            <a:r>
              <a:rPr lang="nl-NL" sz="4000" b="1" dirty="0">
                <a:solidFill>
                  <a:srgbClr val="FF0000"/>
                </a:solidFill>
              </a:rPr>
              <a:t>Bước 1: </a:t>
            </a:r>
            <a:r>
              <a:rPr lang="nl-NL" sz="4000" dirty="0"/>
              <a:t>Vẽ hình khai triển theo mẫu và cắt theo viền </a:t>
            </a:r>
            <a:endParaRPr lang="en-US" sz="4000" dirty="0"/>
          </a:p>
        </p:txBody>
      </p:sp>
      <p:pic>
        <p:nvPicPr>
          <p:cNvPr id="5122" name="Picture 2" descr="C:\Users\ADMINI~1\AppData\Local\Temp\Rar$DIa0.210\Thực hành (Hình 10.22).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724400" y="2552700"/>
            <a:ext cx="8553450" cy="64526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wipe(down)">
                                      <p:cBhvr>
                                        <p:cTn id="13"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28727" y="8982004"/>
            <a:ext cx="6884766" cy="1304997"/>
            <a:chOff x="-28727" y="8982004"/>
            <a:chExt cx="6884766" cy="1304997"/>
          </a:xfrm>
        </p:grpSpPr>
        <p:pic>
          <p:nvPicPr>
            <p:cNvPr id="24" name="Picture 2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xmlns:lc="http://schemas.openxmlformats.org/drawingml/2006/lockedCanvas" r:embed="rId15"/>
                </a:ext>
              </a:extLst>
            </a:blip>
            <a:srcRect/>
            <a:stretch>
              <a:fillRect/>
            </a:stretch>
          </p:blipFill>
          <p:spPr>
            <a:xfrm>
              <a:off x="3243591" y="8982004"/>
              <a:ext cx="3612448" cy="1304997"/>
            </a:xfrm>
            <a:prstGeom prst="rect">
              <a:avLst/>
            </a:prstGeom>
          </p:spPr>
        </p:pic>
        <p:pic>
          <p:nvPicPr>
            <p:cNvPr id="26" name="Picture 2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xmlns:lc="http://schemas.openxmlformats.org/drawingml/2006/lockedCanvas" r:embed="rId15"/>
                </a:ext>
              </a:extLst>
            </a:blip>
            <a:srcRect/>
            <a:stretch>
              <a:fillRect/>
            </a:stretch>
          </p:blipFill>
          <p:spPr>
            <a:xfrm>
              <a:off x="-28727" y="8982004"/>
              <a:ext cx="3612448" cy="1304997"/>
            </a:xfrm>
            <a:prstGeom prst="rect">
              <a:avLst/>
            </a:prstGeom>
          </p:spPr>
        </p:pic>
      </p:grpSp>
      <p:sp>
        <p:nvSpPr>
          <p:cNvPr id="4" name="AutoShape 2" descr="Hình ảnh Vẽ Tay Tình Nguyện Hoạt Hình Làm Từ Thiện PNG Miễn Phí Tải Về -  Lovepik"/>
          <p:cNvSpPr>
            <a:spLocks noChangeAspect="1" noChangeArrowheads="1"/>
          </p:cNvSpPr>
          <p:nvPr/>
        </p:nvSpPr>
        <p:spPr bwMode="auto">
          <a:xfrm>
            <a:off x="155575" y="7089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9" name="Group 28"/>
          <p:cNvGrpSpPr/>
          <p:nvPr/>
        </p:nvGrpSpPr>
        <p:grpSpPr>
          <a:xfrm>
            <a:off x="6629400" y="9020103"/>
            <a:ext cx="6884766" cy="1304997"/>
            <a:chOff x="-28727" y="8982004"/>
            <a:chExt cx="6884766" cy="1304997"/>
          </a:xfrm>
        </p:grpSpPr>
        <p:pic>
          <p:nvPicPr>
            <p:cNvPr id="30" name="Picture 2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xmlns:lc="http://schemas.openxmlformats.org/drawingml/2006/lockedCanvas" r:embed="rId15"/>
                </a:ext>
              </a:extLst>
            </a:blip>
            <a:srcRect/>
            <a:stretch>
              <a:fillRect/>
            </a:stretch>
          </p:blipFill>
          <p:spPr>
            <a:xfrm>
              <a:off x="3243591" y="8982004"/>
              <a:ext cx="3612448" cy="1304997"/>
            </a:xfrm>
            <a:prstGeom prst="rect">
              <a:avLst/>
            </a:prstGeom>
          </p:spPr>
        </p:pic>
        <p:pic>
          <p:nvPicPr>
            <p:cNvPr id="31" name="Picture 3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xmlns:lc="http://schemas.openxmlformats.org/drawingml/2006/lockedCanvas" r:embed="rId15"/>
                </a:ext>
              </a:extLst>
            </a:blip>
            <a:srcRect/>
            <a:stretch>
              <a:fillRect/>
            </a:stretch>
          </p:blipFill>
          <p:spPr>
            <a:xfrm>
              <a:off x="-28727" y="8982004"/>
              <a:ext cx="3612448" cy="1304997"/>
            </a:xfrm>
            <a:prstGeom prst="rect">
              <a:avLst/>
            </a:prstGeom>
          </p:spPr>
        </p:pic>
      </p:grpSp>
      <p:grpSp>
        <p:nvGrpSpPr>
          <p:cNvPr id="32" name="Group 31"/>
          <p:cNvGrpSpPr/>
          <p:nvPr/>
        </p:nvGrpSpPr>
        <p:grpSpPr>
          <a:xfrm>
            <a:off x="13384434" y="9020103"/>
            <a:ext cx="5078542" cy="1304997"/>
            <a:chOff x="-28727" y="8982004"/>
            <a:chExt cx="6884766" cy="1304997"/>
          </a:xfrm>
        </p:grpSpPr>
        <p:pic>
          <p:nvPicPr>
            <p:cNvPr id="33" name="Picture 3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xmlns:lc="http://schemas.openxmlformats.org/drawingml/2006/lockedCanvas" r:embed="rId15"/>
                </a:ext>
              </a:extLst>
            </a:blip>
            <a:srcRect/>
            <a:stretch>
              <a:fillRect/>
            </a:stretch>
          </p:blipFill>
          <p:spPr>
            <a:xfrm>
              <a:off x="3243591" y="8982004"/>
              <a:ext cx="3612448" cy="1304997"/>
            </a:xfrm>
            <a:prstGeom prst="rect">
              <a:avLst/>
            </a:prstGeom>
          </p:spPr>
        </p:pic>
        <p:pic>
          <p:nvPicPr>
            <p:cNvPr id="34" name="Picture 3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xmlns:lc="http://schemas.openxmlformats.org/drawingml/2006/lockedCanvas" r:embed="rId15"/>
                </a:ext>
              </a:extLst>
            </a:blip>
            <a:srcRect/>
            <a:stretch>
              <a:fillRect/>
            </a:stretch>
          </p:blipFill>
          <p:spPr>
            <a:xfrm>
              <a:off x="-28727" y="8982004"/>
              <a:ext cx="3612448" cy="1304997"/>
            </a:xfrm>
            <a:prstGeom prst="rect">
              <a:avLst/>
            </a:prstGeom>
          </p:spPr>
        </p:pic>
      </p:grpSp>
      <p:sp>
        <p:nvSpPr>
          <p:cNvPr id="2" name="Rectangle 1"/>
          <p:cNvSpPr/>
          <p:nvPr/>
        </p:nvSpPr>
        <p:spPr>
          <a:xfrm>
            <a:off x="2590800" y="419100"/>
            <a:ext cx="12860765" cy="1015663"/>
          </a:xfrm>
          <a:prstGeom prst="rect">
            <a:avLst/>
          </a:prstGeom>
        </p:spPr>
        <p:txBody>
          <a:bodyPr wrap="none">
            <a:spAutoFit/>
          </a:bodyPr>
          <a:lstStyle/>
          <a:p>
            <a:pPr algn="ctr">
              <a:lnSpc>
                <a:spcPct val="150000"/>
              </a:lnSpc>
            </a:pPr>
            <a:r>
              <a:rPr lang="en-US" sz="4000" b="1" dirty="0">
                <a:solidFill>
                  <a:srgbClr val="FF0000"/>
                </a:solidFill>
              </a:rPr>
              <a:t>Bước 2: </a:t>
            </a:r>
            <a:r>
              <a:rPr lang="en-US" sz="4000" dirty="0"/>
              <a:t>Gấp theo nét màu cam. Ta được hình lăng trụ </a:t>
            </a:r>
          </a:p>
        </p:txBody>
      </p:sp>
      <p:pic>
        <p:nvPicPr>
          <p:cNvPr id="6146" name="Picture 2" descr="C:\Users\ADMINI~1\AppData\Local\Temp\Rar$DIa0.311\Thực hành (Hình 10.23).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733800" y="1409700"/>
            <a:ext cx="10706100" cy="5715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270319" y="7048500"/>
            <a:ext cx="5633062" cy="1824923"/>
          </a:xfrm>
          <a:prstGeom prst="rect">
            <a:avLst/>
          </a:prstGeom>
          <a:solidFill>
            <a:schemeClr val="accent5">
              <a:lumMod val="20000"/>
              <a:lumOff val="80000"/>
            </a:schemeClr>
          </a:solidFill>
        </p:spPr>
        <p:txBody>
          <a:bodyPr wrap="square">
            <a:spAutoFit/>
          </a:bodyPr>
          <a:lstStyle/>
          <a:p>
            <a:pPr algn="ctr">
              <a:lnSpc>
                <a:spcPct val="150000"/>
              </a:lnSpc>
            </a:pPr>
            <a:r>
              <a:rPr lang="en-US" sz="4000" b="1" dirty="0">
                <a:solidFill>
                  <a:srgbClr val="FF0000"/>
                </a:solidFill>
              </a:rPr>
              <a:t>Kết </a:t>
            </a:r>
            <a:r>
              <a:rPr lang="en-US" sz="4000" b="1" dirty="0" smtClean="0">
                <a:solidFill>
                  <a:srgbClr val="FF0000"/>
                </a:solidFill>
              </a:rPr>
              <a:t>quả:</a:t>
            </a:r>
            <a:endParaRPr lang="en-US" sz="4000" dirty="0"/>
          </a:p>
          <a:p>
            <a:pPr algn="ctr">
              <a:lnSpc>
                <a:spcPct val="150000"/>
              </a:lnSpc>
            </a:pPr>
            <a:r>
              <a:rPr lang="en-US" sz="4000" dirty="0" smtClean="0"/>
              <a:t>Sản </a:t>
            </a:r>
            <a:r>
              <a:rPr lang="en-US" sz="4000" dirty="0"/>
              <a:t>phẩm hình lăng trụ</a:t>
            </a:r>
          </a:p>
        </p:txBody>
      </p:sp>
    </p:spTree>
    <p:extLst>
      <p:ext uri="{BB962C8B-B14F-4D97-AF65-F5344CB8AC3E}">
        <p14:creationId xmlns:p14="http://schemas.microsoft.com/office/powerpoint/2010/main" val="29838215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wipe(down)">
                                      <p:cBhvr>
                                        <p:cTn id="12" dur="500"/>
                                        <p:tgtEl>
                                          <p:spTgt spid="614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bg/>
                                          </p:spTgt>
                                        </p:tgtEl>
                                        <p:attrNameLst>
                                          <p:attrName>style.visibility</p:attrName>
                                        </p:attrNameLst>
                                      </p:cBhvr>
                                      <p:to>
                                        <p:strVal val="visible"/>
                                      </p:to>
                                    </p:set>
                                    <p:anim calcmode="lin" valueType="num">
                                      <p:cBhvr additive="base">
                                        <p:cTn id="1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additive="base">
                                        <p:cTn id="2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 calcmode="lin" valueType="num">
                                      <p:cBhvr additive="base">
                                        <p:cTn id="2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a:solidFill>
            <a:schemeClr val="bg1"/>
          </a:solidFill>
        </p:spPr>
      </p:pic>
      <p:sp>
        <p:nvSpPr>
          <p:cNvPr id="33" name="Diamond 32"/>
          <p:cNvSpPr/>
          <p:nvPr/>
        </p:nvSpPr>
        <p:spPr>
          <a:xfrm>
            <a:off x="335445" y="623175"/>
            <a:ext cx="1569555" cy="1624725"/>
          </a:xfrm>
          <a:prstGeom prst="diamond">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latin typeface="Arial" pitchFamily="34" charset="0"/>
                <a:cs typeface="Arial" pitchFamily="34" charset="0"/>
              </a:rPr>
              <a:t>2</a:t>
            </a:r>
            <a:endParaRPr lang="en-US" sz="2400" b="1" dirty="0">
              <a:latin typeface="Arial" pitchFamily="34" charset="0"/>
              <a:cs typeface="Arial" pitchFamily="34" charset="0"/>
            </a:endParaRPr>
          </a:p>
        </p:txBody>
      </p:sp>
      <p:sp>
        <p:nvSpPr>
          <p:cNvPr id="34" name="Chevron 33"/>
          <p:cNvSpPr/>
          <p:nvPr/>
        </p:nvSpPr>
        <p:spPr>
          <a:xfrm>
            <a:off x="1174058" y="419100"/>
            <a:ext cx="16580542" cy="1981200"/>
          </a:xfrm>
          <a:prstGeom prst="chevron">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nl-NL" sz="4400" b="1" dirty="0" smtClean="0"/>
              <a:t>Diện </a:t>
            </a:r>
            <a:r>
              <a:rPr lang="nl-NL" sz="4400" b="1" dirty="0"/>
              <a:t>tích xung quanh và thể tích của hình lăng trụ đứng tam giác, hình lăng trụ đứng tứ giác.</a:t>
            </a:r>
            <a:endParaRPr lang="en-US" sz="4400" dirty="0"/>
          </a:p>
        </p:txBody>
      </p:sp>
      <p:sp>
        <p:nvSpPr>
          <p:cNvPr id="3" name="Rectangle 2"/>
          <p:cNvSpPr/>
          <p:nvPr/>
        </p:nvSpPr>
        <p:spPr>
          <a:xfrm>
            <a:off x="1600200" y="2476500"/>
            <a:ext cx="14994763" cy="1824923"/>
          </a:xfrm>
          <a:prstGeom prst="rect">
            <a:avLst/>
          </a:prstGeom>
        </p:spPr>
        <p:txBody>
          <a:bodyPr wrap="square" anchor="ctr">
            <a:spAutoFit/>
          </a:bodyPr>
          <a:lstStyle/>
          <a:p>
            <a:pPr marL="571500" lvl="0" indent="-571500" algn="just">
              <a:lnSpc>
                <a:spcPct val="150000"/>
              </a:lnSpc>
              <a:buFont typeface="Wingdings" pitchFamily="2" charset="2"/>
              <a:buChar char="v"/>
            </a:pPr>
            <a:r>
              <a:rPr lang="nl-NL" sz="4000" b="1" dirty="0">
                <a:solidFill>
                  <a:srgbClr val="0070C0"/>
                </a:solidFill>
              </a:rPr>
              <a:t>Diện tích xung quanh của hình lăng trụ đứng tam giác, hình lăng trụ đứng tứ giác:</a:t>
            </a:r>
            <a:endParaRPr lang="en-US" sz="4000" dirty="0">
              <a:solidFill>
                <a:srgbClr val="0070C0"/>
              </a:solidFill>
            </a:endParaRPr>
          </a:p>
        </p:txBody>
      </p:sp>
      <p:sp>
        <p:nvSpPr>
          <p:cNvPr id="4" name="Rectangle 3"/>
          <p:cNvSpPr/>
          <p:nvPr/>
        </p:nvSpPr>
        <p:spPr>
          <a:xfrm>
            <a:off x="1905000" y="4701719"/>
            <a:ext cx="7814441" cy="4708981"/>
          </a:xfrm>
          <a:prstGeom prst="rect">
            <a:avLst/>
          </a:prstGeom>
          <a:solidFill>
            <a:schemeClr val="accent2">
              <a:lumMod val="40000"/>
              <a:lumOff val="60000"/>
            </a:schemeClr>
          </a:solidFill>
        </p:spPr>
        <p:txBody>
          <a:bodyPr wrap="square">
            <a:spAutoFit/>
          </a:bodyPr>
          <a:lstStyle/>
          <a:p>
            <a:pPr algn="just">
              <a:lnSpc>
                <a:spcPct val="150000"/>
              </a:lnSpc>
            </a:pPr>
            <a:r>
              <a:rPr lang="en-US" sz="4000" dirty="0"/>
              <a:t>Quan sát hình lăng trụ đứng tam giác ABC. A'B'C' và hình triển khai của nó. Hãy chỉ ra sự tương ứng giữa các mặt bên và các mặt hình chữ nhật của hình khai </a:t>
            </a:r>
            <a:r>
              <a:rPr lang="en-US" sz="4000" dirty="0" smtClean="0"/>
              <a:t>triển.</a:t>
            </a:r>
            <a:endParaRPr lang="en-US" sz="4000" dirty="0"/>
          </a:p>
        </p:txBody>
      </p:sp>
      <p:pic>
        <p:nvPicPr>
          <p:cNvPr id="35" name="Picture 5">
            <a:extLst>
              <a:ext uri="{FF2B5EF4-FFF2-40B4-BE49-F238E27FC236}">
                <a16:creationId xmlns="" xmlns:a16="http://schemas.microsoft.com/office/drawing/2014/main" id="{D37E9C0D-E8F4-4753-B141-268BBC7C49B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10363200" y="4381589"/>
            <a:ext cx="6147127" cy="5486311"/>
          </a:xfrm>
          <a:prstGeom prst="rect">
            <a:avLst/>
          </a:prstGeom>
        </p:spPr>
      </p:pic>
    </p:spTree>
    <p:extLst>
      <p:ext uri="{BB962C8B-B14F-4D97-AF65-F5344CB8AC3E}">
        <p14:creationId xmlns:p14="http://schemas.microsoft.com/office/powerpoint/2010/main" val="35589283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arn(inVertical)">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cBhvr additive="base">
                                        <p:cTn id="20" dur="500" fill="hold"/>
                                        <p:tgtEl>
                                          <p:spTgt spid="35"/>
                                        </p:tgtEl>
                                        <p:attrNameLst>
                                          <p:attrName>ppt_x</p:attrName>
                                        </p:attrNameLst>
                                      </p:cBhvr>
                                      <p:tavLst>
                                        <p:tav tm="0">
                                          <p:val>
                                            <p:strVal val="#ppt_x"/>
                                          </p:val>
                                        </p:tav>
                                        <p:tav tm="100000">
                                          <p:val>
                                            <p:strVal val="#ppt_x"/>
                                          </p:val>
                                        </p:tav>
                                      </p:tavLst>
                                    </p:anim>
                                    <p:anim calcmode="lin" valueType="num">
                                      <p:cBhvr additive="base">
                                        <p:cTn id="21" dur="500" fill="hold"/>
                                        <p:tgtEl>
                                          <p:spTgt spid="35"/>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 grpId="0"/>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pic>
        <p:nvPicPr>
          <p:cNvPr id="7171" name="Picture 3" descr="C:\Users\ADMINI~1\AppData\Local\Temp\Rar$DIa0.312\Hình 10.2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700" y="647700"/>
            <a:ext cx="16230599" cy="58674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028700" y="6853178"/>
            <a:ext cx="16230600" cy="2862322"/>
          </a:xfrm>
          <a:prstGeom prst="rect">
            <a:avLst/>
          </a:prstGeom>
        </p:spPr>
        <p:txBody>
          <a:bodyPr wrap="square">
            <a:spAutoFit/>
          </a:bodyPr>
          <a:lstStyle/>
          <a:p>
            <a:pPr algn="just">
              <a:lnSpc>
                <a:spcPct val="150000"/>
              </a:lnSpc>
            </a:pPr>
            <a:r>
              <a:rPr lang="nl-NL" sz="4000" b="1" dirty="0">
                <a:solidFill>
                  <a:srgbClr val="FF0000"/>
                </a:solidFill>
              </a:rPr>
              <a:t>Kết quả:	</a:t>
            </a:r>
            <a:endParaRPr lang="en-US" sz="4000" b="1" dirty="0">
              <a:solidFill>
                <a:srgbClr val="FF0000"/>
              </a:solidFill>
            </a:endParaRPr>
          </a:p>
          <a:p>
            <a:pPr algn="just">
              <a:lnSpc>
                <a:spcPct val="150000"/>
              </a:lnSpc>
            </a:pPr>
            <a:r>
              <a:rPr lang="en-US" sz="4000" dirty="0"/>
              <a:t>Mặt bên ABB'A' tương ứng với hình chữ nhật (3)</a:t>
            </a:r>
          </a:p>
          <a:p>
            <a:pPr algn="just">
              <a:lnSpc>
                <a:spcPct val="150000"/>
              </a:lnSpc>
            </a:pPr>
            <a:r>
              <a:rPr lang="en-US" sz="4000" dirty="0"/>
              <a:t>Mặt bên BCC'B', ACC'A' lần lượt tương ứng với hình chứ nhật (1), (2).</a:t>
            </a:r>
          </a:p>
        </p:txBody>
      </p:sp>
    </p:spTree>
    <p:extLst>
      <p:ext uri="{BB962C8B-B14F-4D97-AF65-F5344CB8AC3E}">
        <p14:creationId xmlns:p14="http://schemas.microsoft.com/office/powerpoint/2010/main" val="17013936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barn(inVertical)">
                                      <p:cBhvr>
                                        <p:cTn id="7" dur="500"/>
                                        <p:tgtEl>
                                          <p:spTgt spid="717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down)">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wipe(down)">
                                      <p:cBhvr>
                                        <p:cTn id="2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sp>
        <p:nvSpPr>
          <p:cNvPr id="3" name="Rectangle 2"/>
          <p:cNvSpPr/>
          <p:nvPr/>
        </p:nvSpPr>
        <p:spPr>
          <a:xfrm>
            <a:off x="914400" y="815519"/>
            <a:ext cx="6629400" cy="4708981"/>
          </a:xfrm>
          <a:prstGeom prst="rect">
            <a:avLst/>
          </a:prstGeom>
          <a:ln w="38100">
            <a:prstDash val="dash"/>
          </a:ln>
        </p:spPr>
        <p:style>
          <a:lnRef idx="2">
            <a:schemeClr val="accent6"/>
          </a:lnRef>
          <a:fillRef idx="1">
            <a:schemeClr val="lt1"/>
          </a:fillRef>
          <a:effectRef idx="0">
            <a:schemeClr val="accent6"/>
          </a:effectRef>
          <a:fontRef idx="minor">
            <a:schemeClr val="dk1"/>
          </a:fontRef>
        </p:style>
        <p:txBody>
          <a:bodyPr wrap="square">
            <a:spAutoFit/>
          </a:bodyPr>
          <a:lstStyle/>
          <a:p>
            <a:pPr algn="just">
              <a:lnSpc>
                <a:spcPct val="150000"/>
              </a:lnSpc>
            </a:pPr>
            <a:r>
              <a:rPr lang="en-US" sz="4000" dirty="0"/>
              <a:t>Tính tổng diện tích các hình chữ nhật (1), (2), (3) và so sánh với tích của chu vi đáy với chiều cao của hình lăng trụ đứng ở hình trên.</a:t>
            </a:r>
            <a:endParaRPr lang="en-US" sz="4000" dirty="0">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8382000" y="876300"/>
                <a:ext cx="9067800" cy="8402300"/>
              </a:xfrm>
              <a:prstGeom prst="rect">
                <a:avLst/>
              </a:prstGeom>
              <a:ln w="38100">
                <a:prstDash val="dash"/>
              </a:ln>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50000"/>
                  </a:lnSpc>
                </a:pPr>
                <a:r>
                  <a:rPr lang="nl-NL" sz="4000" b="1" dirty="0">
                    <a:solidFill>
                      <a:srgbClr val="FF0000"/>
                    </a:solidFill>
                  </a:rPr>
                  <a:t>Kết quả:</a:t>
                </a:r>
                <a:endParaRPr lang="en-US" sz="4000" b="1" dirty="0">
                  <a:solidFill>
                    <a:srgbClr val="FF0000"/>
                  </a:solidFill>
                </a:endParaRPr>
              </a:p>
              <a:p>
                <a:pPr algn="just">
                  <a:lnSpc>
                    <a:spcPct val="150000"/>
                  </a:lnSpc>
                </a:pPr>
                <a:r>
                  <a:rPr lang="en-US" sz="4000" dirty="0"/>
                  <a:t>Tổng diện tích các hình chữ nhật (1), (2), (3) = h.( a + b + c )</a:t>
                </a:r>
              </a:p>
              <a:p>
                <a:pPr algn="just">
                  <a:lnSpc>
                    <a:spcPct val="150000"/>
                  </a:lnSpc>
                </a:pPr>
                <a:r>
                  <a:rPr lang="en-US" sz="4000" dirty="0"/>
                  <a:t>Chu vi đáy của hình lăng trụ = a + b +c</a:t>
                </a:r>
              </a:p>
              <a:p>
                <a:pPr algn="just">
                  <a:lnSpc>
                    <a:spcPct val="150000"/>
                  </a:lnSpc>
                </a:pPr>
                <a:r>
                  <a:rPr lang="en-US" sz="4000" dirty="0"/>
                  <a:t>Tích của chu vi đáy với chiều cao của hình lăng trụ đứng = h.( a + b +c )</a:t>
                </a:r>
              </a:p>
              <a:p>
                <a:pPr algn="just">
                  <a:lnSpc>
                    <a:spcPct val="150000"/>
                  </a:lnSpc>
                </a:pPr>
                <a14:m>
                  <m:oMath xmlns:m="http://schemas.openxmlformats.org/officeDocument/2006/math">
                    <m:r>
                      <a:rPr lang="en-US" sz="4000" i="1">
                        <a:latin typeface="Cambria Math"/>
                      </a:rPr>
                      <m:t>⇒ </m:t>
                    </m:r>
                  </m:oMath>
                </a14:m>
                <a:r>
                  <a:rPr lang="en-US" sz="4000" dirty="0"/>
                  <a:t>Tổng diện tích các hình chữ nhật (1), (2), (3)  =  tích của chu vi đáy với chiều cao của hình lăng trụ </a:t>
                </a:r>
                <a:r>
                  <a:rPr lang="en-US" sz="4000" dirty="0" smtClean="0"/>
                  <a:t>đứng</a:t>
                </a:r>
                <a:r>
                  <a:rPr lang="vi-VN" sz="4000" dirty="0" smtClean="0">
                    <a:latin typeface="Arial" pitchFamily="34" charset="0"/>
                    <a:cs typeface="Arial" pitchFamily="34" charset="0"/>
                  </a:rPr>
                  <a:t>.</a:t>
                </a:r>
                <a:endParaRPr lang="en-US" sz="4000" dirty="0">
                  <a:latin typeface="Arial" pitchFamily="34" charset="0"/>
                  <a:cs typeface="Arial"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8382000" y="876300"/>
                <a:ext cx="9067800" cy="8402300"/>
              </a:xfrm>
              <a:prstGeom prst="rect">
                <a:avLst/>
              </a:prstGeom>
              <a:blipFill rotWithShape="1">
                <a:blip r:embed="rId3"/>
                <a:stretch>
                  <a:fillRect l="-2142" r="-2075" b="-650"/>
                </a:stretch>
              </a:blipFill>
              <a:ln w="38100">
                <a:prstDash val="dash"/>
              </a:ln>
            </p:spPr>
            <p:txBody>
              <a:bodyPr/>
              <a:lstStyle/>
              <a:p>
                <a:r>
                  <a:rPr lang="en-US">
                    <a:noFill/>
                  </a:rPr>
                  <a:t> </a:t>
                </a:r>
              </a:p>
            </p:txBody>
          </p:sp>
        </mc:Fallback>
      </mc:AlternateContent>
      <p:pic>
        <p:nvPicPr>
          <p:cNvPr id="11" name="Picture 10">
            <a:extLst>
              <a:ext uri="{FF2B5EF4-FFF2-40B4-BE49-F238E27FC236}">
                <a16:creationId xmlns:a16="http://schemas.microsoft.com/office/drawing/2014/main" xmlns="" id="{83D08124-979E-41FE-B254-6695AEFD0732}"/>
              </a:ext>
            </a:extLst>
          </p:cNvPr>
          <p:cNvPicPr>
            <a:picLocks noChangeAspect="1"/>
          </p:cNvPicPr>
          <p:nvPr/>
        </p:nvPicPr>
        <p:blipFill>
          <a:blip r:embed="rId4">
            <a:clrChange>
              <a:clrFrom>
                <a:srgbClr val="F6F6F6"/>
              </a:clrFrom>
              <a:clrTo>
                <a:srgbClr val="F6F6F6">
                  <a:alpha val="0"/>
                </a:srgbClr>
              </a:clrTo>
            </a:clrChange>
          </a:blip>
          <a:stretch>
            <a:fillRect/>
          </a:stretch>
        </p:blipFill>
        <p:spPr>
          <a:xfrm>
            <a:off x="1005050" y="5829300"/>
            <a:ext cx="6438902" cy="3962400"/>
          </a:xfrm>
          <a:prstGeom prst="rect">
            <a:avLst/>
          </a:prstGeom>
        </p:spPr>
      </p:pic>
    </p:spTree>
    <p:extLst>
      <p:ext uri="{BB962C8B-B14F-4D97-AF65-F5344CB8AC3E}">
        <p14:creationId xmlns:p14="http://schemas.microsoft.com/office/powerpoint/2010/main" val="37048767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bg/>
                                          </p:spTgt>
                                        </p:tgtEl>
                                        <p:attrNameLst>
                                          <p:attrName>style.visibility</p:attrName>
                                        </p:attrNameLst>
                                      </p:cBhvr>
                                      <p:to>
                                        <p:strVal val="visible"/>
                                      </p:to>
                                    </p:set>
                                    <p:animEffect transition="in" filter="fade">
                                      <p:cBhvr>
                                        <p:cTn id="18" dur="500"/>
                                        <p:tgtEl>
                                          <p:spTgt spid="4">
                                            <p:bg/>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fade">
                                      <p:cBhvr>
                                        <p:cTn id="23" dur="500"/>
                                        <p:tgtEl>
                                          <p:spTgt spid="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Effect transition="in" filter="fade">
                                      <p:cBhvr>
                                        <p:cTn id="28" dur="500"/>
                                        <p:tgtEl>
                                          <p:spTgt spid="4">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Effect transition="in" filter="fade">
                                      <p:cBhvr>
                                        <p:cTn id="33" dur="500"/>
                                        <p:tgtEl>
                                          <p:spTgt spid="4">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
                                            <p:txEl>
                                              <p:pRg st="3" end="3"/>
                                            </p:txEl>
                                          </p:spTgt>
                                        </p:tgtEl>
                                        <p:attrNameLst>
                                          <p:attrName>style.visibility</p:attrName>
                                        </p:attrNameLst>
                                      </p:cBhvr>
                                      <p:to>
                                        <p:strVal val="visible"/>
                                      </p:to>
                                    </p:set>
                                    <p:animEffect transition="in" filter="fade">
                                      <p:cBhvr>
                                        <p:cTn id="38" dur="500"/>
                                        <p:tgtEl>
                                          <p:spTgt spid="4">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animEffect transition="in" filter="fade">
                                      <p:cBhvr>
                                        <p:cTn id="43"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rcRect/>
          <a:stretch>
            <a:fillRect/>
          </a:stretch>
        </p:blipFill>
        <p:spPr>
          <a:xfrm>
            <a:off x="304800" y="3584674"/>
            <a:ext cx="5867400" cy="5887158"/>
          </a:xfrm>
          <a:prstGeom prst="rect">
            <a:avLst/>
          </a:prstGeom>
        </p:spPr>
      </p:pic>
      <p:sp>
        <p:nvSpPr>
          <p:cNvPr id="13" name="Rounded Rectangular Callout 12"/>
          <p:cNvSpPr/>
          <p:nvPr/>
        </p:nvSpPr>
        <p:spPr>
          <a:xfrm>
            <a:off x="6419193" y="2324100"/>
            <a:ext cx="11259206" cy="7086600"/>
          </a:xfrm>
          <a:prstGeom prst="wedgeRoundRectCallout">
            <a:avLst>
              <a:gd name="adj1" fmla="val -63216"/>
              <a:gd name="adj2" fmla="val -16234"/>
              <a:gd name="adj3" fmla="val 16667"/>
            </a:avLst>
          </a:prstGeom>
          <a:solidFill>
            <a:schemeClr val="accent5">
              <a:lumMod val="20000"/>
              <a:lumOff val="80000"/>
            </a:scheme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dirty="0">
                <a:solidFill>
                  <a:schemeClr val="tx1"/>
                </a:solidFill>
              </a:rPr>
              <a:t>Diện tích xung quanh của hình lăng trụ đứng tam giác, hình lăng trụ đứng tứ giác:</a:t>
            </a:r>
          </a:p>
          <a:p>
            <a:pPr algn="ctr">
              <a:lnSpc>
                <a:spcPct val="150000"/>
              </a:lnSpc>
            </a:pPr>
            <a:r>
              <a:rPr lang="en-US" sz="4000" b="1" dirty="0">
                <a:solidFill>
                  <a:schemeClr val="tx1"/>
                </a:solidFill>
              </a:rPr>
              <a:t>S</a:t>
            </a:r>
            <a:r>
              <a:rPr lang="en-US" sz="4000" b="1" baseline="-25000" dirty="0">
                <a:solidFill>
                  <a:schemeClr val="tx1"/>
                </a:solidFill>
              </a:rPr>
              <a:t>xq</a:t>
            </a:r>
            <a:r>
              <a:rPr lang="en-US" sz="4000" b="1" dirty="0">
                <a:solidFill>
                  <a:schemeClr val="tx1"/>
                </a:solidFill>
              </a:rPr>
              <a:t> =  C.h</a:t>
            </a:r>
            <a:endParaRPr lang="en-US" sz="4000" dirty="0">
              <a:solidFill>
                <a:schemeClr val="tx1"/>
              </a:solidFill>
            </a:endParaRPr>
          </a:p>
          <a:p>
            <a:pPr algn="just">
              <a:lnSpc>
                <a:spcPct val="150000"/>
              </a:lnSpc>
            </a:pPr>
            <a:r>
              <a:rPr lang="en-US" sz="4000" dirty="0">
                <a:solidFill>
                  <a:schemeClr val="tx1"/>
                </a:solidFill>
              </a:rPr>
              <a:t>Trong đó:</a:t>
            </a:r>
          </a:p>
          <a:p>
            <a:pPr marL="571500" indent="-571500" algn="just">
              <a:lnSpc>
                <a:spcPct val="150000"/>
              </a:lnSpc>
              <a:buFont typeface="Arial" pitchFamily="34" charset="0"/>
              <a:buChar char="•"/>
            </a:pPr>
            <a:r>
              <a:rPr lang="en-US" sz="4000" dirty="0" smtClean="0">
                <a:solidFill>
                  <a:schemeClr val="tx1"/>
                </a:solidFill>
              </a:rPr>
              <a:t>S</a:t>
            </a:r>
            <a:r>
              <a:rPr lang="en-US" sz="4000" baseline="-25000" dirty="0" smtClean="0">
                <a:solidFill>
                  <a:schemeClr val="tx1"/>
                </a:solidFill>
              </a:rPr>
              <a:t>xq</a:t>
            </a:r>
            <a:r>
              <a:rPr lang="en-US" sz="4000" dirty="0">
                <a:solidFill>
                  <a:schemeClr val="tx1"/>
                </a:solidFill>
              </a:rPr>
              <a:t>: Diện tích xung quanh của hình lăng trụ</a:t>
            </a:r>
          </a:p>
          <a:p>
            <a:pPr marL="571500" indent="-571500" algn="just">
              <a:lnSpc>
                <a:spcPct val="150000"/>
              </a:lnSpc>
              <a:buFont typeface="Arial" pitchFamily="34" charset="0"/>
              <a:buChar char="•"/>
            </a:pPr>
            <a:r>
              <a:rPr lang="en-US" sz="4000" dirty="0" smtClean="0">
                <a:solidFill>
                  <a:schemeClr val="tx1"/>
                </a:solidFill>
              </a:rPr>
              <a:t>C</a:t>
            </a:r>
            <a:r>
              <a:rPr lang="en-US" sz="4000" dirty="0">
                <a:solidFill>
                  <a:schemeClr val="tx1"/>
                </a:solidFill>
              </a:rPr>
              <a:t>: Chu vi một đáy của hình lăng trụ.</a:t>
            </a:r>
          </a:p>
          <a:p>
            <a:pPr marL="571500" indent="-571500" algn="just">
              <a:lnSpc>
                <a:spcPct val="150000"/>
              </a:lnSpc>
              <a:buFont typeface="Arial" pitchFamily="34" charset="0"/>
              <a:buChar char="•"/>
            </a:pPr>
            <a:r>
              <a:rPr lang="en-US" sz="4000" dirty="0" smtClean="0">
                <a:solidFill>
                  <a:schemeClr val="tx1"/>
                </a:solidFill>
              </a:rPr>
              <a:t>h</a:t>
            </a:r>
            <a:r>
              <a:rPr lang="en-US" sz="4000" dirty="0">
                <a:solidFill>
                  <a:schemeClr val="tx1"/>
                </a:solidFill>
              </a:rPr>
              <a:t>: Chiều cao của lăng trụ</a:t>
            </a:r>
          </a:p>
        </p:txBody>
      </p:sp>
      <p:sp>
        <p:nvSpPr>
          <p:cNvPr id="2" name="Rectangle 1"/>
          <p:cNvSpPr/>
          <p:nvPr/>
        </p:nvSpPr>
        <p:spPr>
          <a:xfrm>
            <a:off x="10011218" y="636845"/>
            <a:ext cx="4075155" cy="1306255"/>
          </a:xfrm>
          <a:prstGeom prst="rect">
            <a:avLst/>
          </a:prstGeom>
        </p:spPr>
        <p:txBody>
          <a:bodyPr wrap="none" anchor="ctr">
            <a:spAutoFit/>
          </a:bodyPr>
          <a:lstStyle/>
          <a:p>
            <a:pPr algn="ctr">
              <a:lnSpc>
                <a:spcPct val="150000"/>
              </a:lnSpc>
            </a:pPr>
            <a:r>
              <a:rPr lang="en-US" sz="6000" b="1" dirty="0" smtClean="0">
                <a:solidFill>
                  <a:srgbClr val="FF0000"/>
                </a:solidFill>
                <a:latin typeface="Arial" pitchFamily="34" charset="0"/>
                <a:cs typeface="Arial" pitchFamily="34" charset="0"/>
              </a:rPr>
              <a:t>KẾT LUẬN</a:t>
            </a:r>
            <a:endParaRPr lang="en-US" sz="6000" b="1"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7394213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bg/>
                                          </p:spTgt>
                                        </p:tgtEl>
                                        <p:attrNameLst>
                                          <p:attrName>style.visibility</p:attrName>
                                        </p:attrNameLst>
                                      </p:cBhvr>
                                      <p:to>
                                        <p:strVal val="visible"/>
                                      </p:to>
                                    </p:set>
                                    <p:animEffect transition="in" filter="wipe(left)">
                                      <p:cBhvr>
                                        <p:cTn id="12" dur="500"/>
                                        <p:tgtEl>
                                          <p:spTgt spid="13">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wipe(left)">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wipe(left)">
                                      <p:cBhvr>
                                        <p:cTn id="22" dur="500"/>
                                        <p:tgtEl>
                                          <p:spTgt spid="1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xEl>
                                              <p:pRg st="2" end="2"/>
                                            </p:txEl>
                                          </p:spTgt>
                                        </p:tgtEl>
                                        <p:attrNameLst>
                                          <p:attrName>style.visibility</p:attrName>
                                        </p:attrNameLst>
                                      </p:cBhvr>
                                      <p:to>
                                        <p:strVal val="visible"/>
                                      </p:to>
                                    </p:set>
                                    <p:animEffect transition="in" filter="wipe(left)">
                                      <p:cBhvr>
                                        <p:cTn id="27" dur="500"/>
                                        <p:tgtEl>
                                          <p:spTgt spid="1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3">
                                            <p:txEl>
                                              <p:pRg st="3" end="3"/>
                                            </p:txEl>
                                          </p:spTgt>
                                        </p:tgtEl>
                                        <p:attrNameLst>
                                          <p:attrName>style.visibility</p:attrName>
                                        </p:attrNameLst>
                                      </p:cBhvr>
                                      <p:to>
                                        <p:strVal val="visible"/>
                                      </p:to>
                                    </p:set>
                                    <p:animEffect transition="in" filter="wipe(left)">
                                      <p:cBhvr>
                                        <p:cTn id="32" dur="500"/>
                                        <p:tgtEl>
                                          <p:spTgt spid="1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3">
                                            <p:txEl>
                                              <p:pRg st="4" end="4"/>
                                            </p:txEl>
                                          </p:spTgt>
                                        </p:tgtEl>
                                        <p:attrNameLst>
                                          <p:attrName>style.visibility</p:attrName>
                                        </p:attrNameLst>
                                      </p:cBhvr>
                                      <p:to>
                                        <p:strVal val="visible"/>
                                      </p:to>
                                    </p:set>
                                    <p:animEffect transition="in" filter="wipe(left)">
                                      <p:cBhvr>
                                        <p:cTn id="37" dur="500"/>
                                        <p:tgtEl>
                                          <p:spTgt spid="1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3">
                                            <p:txEl>
                                              <p:pRg st="5" end="5"/>
                                            </p:txEl>
                                          </p:spTgt>
                                        </p:tgtEl>
                                        <p:attrNameLst>
                                          <p:attrName>style.visibility</p:attrName>
                                        </p:attrNameLst>
                                      </p:cBhvr>
                                      <p:to>
                                        <p:strVal val="visible"/>
                                      </p:to>
                                    </p:set>
                                    <p:animEffect transition="in" filter="wipe(left)">
                                      <p:cBhvr>
                                        <p:cTn id="42" dur="500"/>
                                        <p:tgtEl>
                                          <p:spTgt spid="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entagon 9"/>
          <p:cNvSpPr/>
          <p:nvPr/>
        </p:nvSpPr>
        <p:spPr>
          <a:xfrm>
            <a:off x="0" y="419100"/>
            <a:ext cx="17373600" cy="3122474"/>
          </a:xfrm>
          <a:prstGeom prst="homePlate">
            <a:avLst/>
          </a:prstGeom>
          <a:solidFill>
            <a:schemeClr val="accent5">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4000" b="1" dirty="0">
                <a:solidFill>
                  <a:srgbClr val="FF0000"/>
                </a:solidFill>
              </a:rPr>
              <a:t>Ví dụ 2: SGK-tr96. </a:t>
            </a:r>
            <a:r>
              <a:rPr lang="en-US" sz="4000" dirty="0"/>
              <a:t>Một quyển lịch để bàn (H.10.25) gồm các tờ lịch được đặt trên một giá đỡ bằng bìa có dạng hình lăng trụ đứng tam giác. Tính diện tích bìa dùng để làm giá đỡ của quyển lịch.</a:t>
            </a:r>
          </a:p>
        </p:txBody>
      </p:sp>
      <p:sp>
        <p:nvSpPr>
          <p:cNvPr id="3" name="AutoShape 2" descr="Tây Ninh: Phát động phong trào thiếu nhi “Nuôi heo đất - Chống dịch  Covid-19”"/>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5" descr="Hình ảnh Sách Tinh Tế Minh Họa Hoạt Hình Minh Họa Sách Sáng Tạo Sách Tự Do  PNG , Minh, Học Tập Kiến ​​thức, Tài Liệu Sách PNG miễn phí tải tậ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9" descr="16 chiếc balo &quot;nhìn là mê&quot; cho mùa hè này"/>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194" name="Picture 2" descr="C:\Users\ADMINI~1\AppData\Local\Temp\Rar$DIa0.559\Ví dụ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3775" y="3771900"/>
            <a:ext cx="6169025" cy="624811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7669924" y="4156286"/>
            <a:ext cx="9170276" cy="563231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150000"/>
              </a:lnSpc>
            </a:pPr>
            <a:r>
              <a:rPr lang="en-US" sz="4000" b="1" dirty="0" smtClean="0">
                <a:solidFill>
                  <a:srgbClr val="FF0000"/>
                </a:solidFill>
              </a:rPr>
              <a:t>Giải</a:t>
            </a:r>
            <a:r>
              <a:rPr lang="en-US" sz="4000" b="1" dirty="0">
                <a:solidFill>
                  <a:srgbClr val="FF0000"/>
                </a:solidFill>
              </a:rPr>
              <a:t>:</a:t>
            </a:r>
          </a:p>
          <a:p>
            <a:pPr algn="ctr">
              <a:lnSpc>
                <a:spcPct val="150000"/>
              </a:lnSpc>
            </a:pPr>
            <a:r>
              <a:rPr lang="en-US" sz="4000" dirty="0"/>
              <a:t>Diện tích bìa dùng để làm giá đỡ của quyển lịch là diện tích xung quanh của hình lăng trụ đứng tam giác: </a:t>
            </a:r>
          </a:p>
          <a:p>
            <a:pPr algn="ctr">
              <a:lnSpc>
                <a:spcPct val="150000"/>
              </a:lnSpc>
            </a:pPr>
            <a:r>
              <a:rPr lang="en-US" sz="4000" dirty="0"/>
              <a:t>Sxq = C</a:t>
            </a:r>
            <a:r>
              <a:rPr lang="en-US" sz="4000" baseline="-25000" dirty="0"/>
              <a:t>đ</a:t>
            </a:r>
            <a:r>
              <a:rPr lang="en-US" sz="4000" dirty="0"/>
              <a:t>.h = (20+20+7).25 </a:t>
            </a:r>
            <a:endParaRPr lang="en-US" sz="4000" dirty="0" smtClean="0"/>
          </a:p>
          <a:p>
            <a:pPr algn="ctr">
              <a:lnSpc>
                <a:spcPct val="150000"/>
              </a:lnSpc>
            </a:pPr>
            <a:r>
              <a:rPr lang="en-US" sz="4000" dirty="0" smtClean="0"/>
              <a:t>      = </a:t>
            </a:r>
            <a:r>
              <a:rPr lang="en-US" sz="4000" dirty="0"/>
              <a:t>47.25 = 1175 (cm²).</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barn(inVertical)">
                                      <p:cBhvr>
                                        <p:cTn id="7" dur="500"/>
                                        <p:tgtEl>
                                          <p:spTgt spid="10">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194"/>
                                        </p:tgtEl>
                                        <p:attrNameLst>
                                          <p:attrName>style.visibility</p:attrName>
                                        </p:attrNameLst>
                                      </p:cBhvr>
                                      <p:to>
                                        <p:strVal val="visible"/>
                                      </p:to>
                                    </p:set>
                                    <p:animEffect transition="in" filter="wipe(down)">
                                      <p:cBhvr>
                                        <p:cTn id="17" dur="500"/>
                                        <p:tgtEl>
                                          <p:spTgt spid="819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6">
                                            <p:bg/>
                                          </p:spTgt>
                                        </p:tgtEl>
                                        <p:attrNameLst>
                                          <p:attrName>style.visibility</p:attrName>
                                        </p:attrNameLst>
                                      </p:cBhvr>
                                      <p:to>
                                        <p:strVal val="visible"/>
                                      </p:to>
                                    </p:set>
                                    <p:anim calcmode="lin" valueType="num">
                                      <p:cBhvr additive="base">
                                        <p:cTn id="22" dur="500" fill="hold"/>
                                        <p:tgtEl>
                                          <p:spTgt spid="6">
                                            <p:bg/>
                                          </p:spTgt>
                                        </p:tgtEl>
                                        <p:attrNameLst>
                                          <p:attrName>ppt_x</p:attrName>
                                        </p:attrNameLst>
                                      </p:cBhvr>
                                      <p:tavLst>
                                        <p:tav tm="0">
                                          <p:val>
                                            <p:strVal val="#ppt_x"/>
                                          </p:val>
                                        </p:tav>
                                        <p:tav tm="100000">
                                          <p:val>
                                            <p:strVal val="#ppt_x"/>
                                          </p:val>
                                        </p:tav>
                                      </p:tavLst>
                                    </p:anim>
                                    <p:anim calcmode="lin" valueType="num">
                                      <p:cBhvr additive="base">
                                        <p:cTn id="23" dur="500" fill="hold"/>
                                        <p:tgtEl>
                                          <p:spTgt spid="6">
                                            <p:bg/>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 calcmode="lin" valueType="num">
                                      <p:cBhvr additive="base">
                                        <p:cTn id="28"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6">
                                            <p:txEl>
                                              <p:pRg st="1" end="1"/>
                                            </p:txEl>
                                          </p:spTgt>
                                        </p:tgtEl>
                                        <p:attrNameLst>
                                          <p:attrName>style.visibility</p:attrName>
                                        </p:attrNameLst>
                                      </p:cBhvr>
                                      <p:to>
                                        <p:strVal val="visible"/>
                                      </p:to>
                                    </p:set>
                                    <p:anim calcmode="lin" valueType="num">
                                      <p:cBhvr additive="base">
                                        <p:cTn id="34"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6">
                                            <p:txEl>
                                              <p:pRg st="2" end="2"/>
                                            </p:txEl>
                                          </p:spTgt>
                                        </p:tgtEl>
                                        <p:attrNameLst>
                                          <p:attrName>style.visibility</p:attrName>
                                        </p:attrNameLst>
                                      </p:cBhvr>
                                      <p:to>
                                        <p:strVal val="visible"/>
                                      </p:to>
                                    </p:set>
                                    <p:anim calcmode="lin" valueType="num">
                                      <p:cBhvr additive="base">
                                        <p:cTn id="40"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6">
                                            <p:txEl>
                                              <p:pRg st="3" end="3"/>
                                            </p:txEl>
                                          </p:spTgt>
                                        </p:tgtEl>
                                        <p:attrNameLst>
                                          <p:attrName>style.visibility</p:attrName>
                                        </p:attrNameLst>
                                      </p:cBhvr>
                                      <p:to>
                                        <p:strVal val="visible"/>
                                      </p:to>
                                    </p:set>
                                    <p:anim calcmode="lin" valueType="num">
                                      <p:cBhvr additive="base">
                                        <p:cTn id="46"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P spid="6"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pic>
        <p:nvPicPr>
          <p:cNvPr id="14" name="Picture 13"/>
          <p:cNvPicPr>
            <a:picLocks noChangeAspect="1"/>
          </p:cNvPicPr>
          <p:nvPr/>
        </p:nvPicPr>
        <p:blipFill>
          <a:blip r:embed="rId3"/>
          <a:srcRect/>
          <a:stretch>
            <a:fillRect/>
          </a:stretch>
        </p:blipFill>
        <p:spPr>
          <a:xfrm>
            <a:off x="228600" y="2591593"/>
            <a:ext cx="6492241" cy="6880239"/>
          </a:xfrm>
          <a:prstGeom prst="rect">
            <a:avLst/>
          </a:prstGeom>
        </p:spPr>
      </p:pic>
      <p:sp>
        <p:nvSpPr>
          <p:cNvPr id="17" name="Rounded Rectangle 16"/>
          <p:cNvSpPr/>
          <p:nvPr/>
        </p:nvSpPr>
        <p:spPr>
          <a:xfrm>
            <a:off x="1460203" y="9182100"/>
            <a:ext cx="3581400" cy="6858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Arial" pitchFamily="34" charset="0"/>
                <a:cs typeface="Arial" pitchFamily="34" charset="0"/>
              </a:rPr>
              <a:t>Hoạt động nhóm</a:t>
            </a:r>
            <a:endParaRPr lang="en-US" sz="3200" b="1" dirty="0">
              <a:solidFill>
                <a:schemeClr val="tx1"/>
              </a:solidFill>
              <a:latin typeface="Arial" pitchFamily="34" charset="0"/>
              <a:cs typeface="Arial" pitchFamily="34" charset="0"/>
            </a:endParaRPr>
          </a:p>
        </p:txBody>
      </p:sp>
      <p:sp>
        <p:nvSpPr>
          <p:cNvPr id="5" name="Rounded Rectangular Callout 4"/>
          <p:cNvSpPr/>
          <p:nvPr/>
        </p:nvSpPr>
        <p:spPr>
          <a:xfrm>
            <a:off x="6400800" y="723900"/>
            <a:ext cx="11201400" cy="3124200"/>
          </a:xfrm>
          <a:prstGeom prst="wedgeRoundRectCallout">
            <a:avLst>
              <a:gd name="adj1" fmla="val -59358"/>
              <a:gd name="adj2" fmla="val 47255"/>
              <a:gd name="adj3" fmla="val 16667"/>
            </a:avLst>
          </a:prstGeom>
          <a:solidFill>
            <a:schemeClr val="accent5">
              <a:lumMod val="20000"/>
              <a:lumOff val="80000"/>
            </a:scheme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nl-NL" sz="4000" b="1" dirty="0">
                <a:solidFill>
                  <a:srgbClr val="FF0000"/>
                </a:solidFill>
              </a:rPr>
              <a:t>Luyện tập 1. </a:t>
            </a:r>
            <a:r>
              <a:rPr lang="en-US" sz="4000" dirty="0">
                <a:solidFill>
                  <a:schemeClr val="tx1"/>
                </a:solidFill>
              </a:rPr>
              <a:t>Một lều chữ A dạng hình lăng trụ đứng có kích thước như hình 10.26. Tính diện tích vải để làm hai mái và trải đáy của </a:t>
            </a:r>
            <a:r>
              <a:rPr lang="en-US" sz="4000" dirty="0" smtClean="0">
                <a:solidFill>
                  <a:schemeClr val="tx1"/>
                </a:solidFill>
              </a:rPr>
              <a:t>lều.</a:t>
            </a:r>
            <a:endParaRPr lang="en-US" sz="4000" dirty="0">
              <a:solidFill>
                <a:schemeClr val="tx1"/>
              </a:solidFill>
            </a:endParaRPr>
          </a:p>
        </p:txBody>
      </p:sp>
      <p:pic>
        <p:nvPicPr>
          <p:cNvPr id="9218" name="Picture 2" descr="C:\Users\ADMINI~1\AppData\Local\Temp\Rar$DIa0.829\Luyện tập 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3654" y="4457700"/>
            <a:ext cx="10466070"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19822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218"/>
                                        </p:tgtEl>
                                        <p:attrNameLst>
                                          <p:attrName>style.visibility</p:attrName>
                                        </p:attrNameLst>
                                      </p:cBhvr>
                                      <p:to>
                                        <p:strVal val="visible"/>
                                      </p:to>
                                    </p:set>
                                    <p:animEffect transition="in" filter="barn(inVertical)">
                                      <p:cBhvr>
                                        <p:cTn id="20"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pic>
        <p:nvPicPr>
          <p:cNvPr id="14" name="Picture 13"/>
          <p:cNvPicPr>
            <a:picLocks noChangeAspect="1"/>
          </p:cNvPicPr>
          <p:nvPr/>
        </p:nvPicPr>
        <p:blipFill>
          <a:blip r:embed="rId3"/>
          <a:srcRect/>
          <a:stretch>
            <a:fillRect/>
          </a:stretch>
        </p:blipFill>
        <p:spPr>
          <a:xfrm>
            <a:off x="228600" y="2591593"/>
            <a:ext cx="6492241" cy="6880239"/>
          </a:xfrm>
          <a:prstGeom prst="rect">
            <a:avLst/>
          </a:prstGeom>
        </p:spPr>
      </p:pic>
      <p:sp>
        <p:nvSpPr>
          <p:cNvPr id="17" name="Rounded Rectangle 16"/>
          <p:cNvSpPr/>
          <p:nvPr/>
        </p:nvSpPr>
        <p:spPr>
          <a:xfrm>
            <a:off x="1460203" y="9182100"/>
            <a:ext cx="3581400" cy="6858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Arial" pitchFamily="34" charset="0"/>
                <a:cs typeface="Arial" pitchFamily="34" charset="0"/>
              </a:rPr>
              <a:t>Hoạt động nhóm</a:t>
            </a:r>
            <a:endParaRPr lang="en-US" sz="3200" b="1" dirty="0">
              <a:solidFill>
                <a:schemeClr val="tx1"/>
              </a:solidFill>
              <a:latin typeface="Arial" pitchFamily="34" charset="0"/>
              <a:cs typeface="Arial" pitchFamily="34" charset="0"/>
            </a:endParaRPr>
          </a:p>
        </p:txBody>
      </p:sp>
      <p:sp>
        <p:nvSpPr>
          <p:cNvPr id="5" name="Rounded Rectangular Callout 4"/>
          <p:cNvSpPr/>
          <p:nvPr/>
        </p:nvSpPr>
        <p:spPr>
          <a:xfrm>
            <a:off x="6477000" y="495300"/>
            <a:ext cx="11201400" cy="3886200"/>
          </a:xfrm>
          <a:prstGeom prst="wedgeRoundRectCallout">
            <a:avLst>
              <a:gd name="adj1" fmla="val -59358"/>
              <a:gd name="adj2" fmla="val 47255"/>
              <a:gd name="adj3" fmla="val 16667"/>
            </a:avLst>
          </a:prstGeom>
          <a:solidFill>
            <a:schemeClr val="accent5">
              <a:lumMod val="20000"/>
              <a:lumOff val="80000"/>
            </a:scheme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nl-NL" sz="4000" b="1" dirty="0">
                <a:solidFill>
                  <a:srgbClr val="FF0000"/>
                </a:solidFill>
              </a:rPr>
              <a:t>Giải:</a:t>
            </a:r>
            <a:endParaRPr lang="en-US" sz="4000" b="1" dirty="0">
              <a:solidFill>
                <a:srgbClr val="FF0000"/>
              </a:solidFill>
            </a:endParaRPr>
          </a:p>
          <a:p>
            <a:pPr algn="ctr">
              <a:lnSpc>
                <a:spcPct val="150000"/>
              </a:lnSpc>
            </a:pPr>
            <a:r>
              <a:rPr lang="en-US" sz="4000" dirty="0">
                <a:solidFill>
                  <a:schemeClr val="tx1"/>
                </a:solidFill>
              </a:rPr>
              <a:t>Diện tích vải để làm hai mái và trải đáy của lều chính là diện tích xung quanh hình lăng trụ:</a:t>
            </a:r>
          </a:p>
          <a:p>
            <a:pPr algn="ctr">
              <a:lnSpc>
                <a:spcPct val="150000"/>
              </a:lnSpc>
            </a:pPr>
            <a:r>
              <a:rPr lang="en-US" sz="4000" dirty="0">
                <a:solidFill>
                  <a:schemeClr val="tx1"/>
                </a:solidFill>
              </a:rPr>
              <a:t>(2 + 2 + 2). 5 = 30 (m</a:t>
            </a:r>
            <a:r>
              <a:rPr lang="en-US" sz="4000" baseline="30000" dirty="0">
                <a:solidFill>
                  <a:schemeClr val="tx1"/>
                </a:solidFill>
              </a:rPr>
              <a:t>2</a:t>
            </a:r>
            <a:r>
              <a:rPr lang="en-US" sz="4000" dirty="0" smtClean="0">
                <a:solidFill>
                  <a:schemeClr val="tx1"/>
                </a:solidFill>
              </a:rPr>
              <a:t>)</a:t>
            </a:r>
            <a:endParaRPr lang="en-US" sz="4000" dirty="0">
              <a:solidFill>
                <a:schemeClr val="tx1"/>
              </a:solidFill>
            </a:endParaRPr>
          </a:p>
        </p:txBody>
      </p:sp>
      <p:pic>
        <p:nvPicPr>
          <p:cNvPr id="9218" name="Picture 2" descr="C:\Users\ADMINI~1\AppData\Local\Temp\Rar$DIa0.829\Luyện tập 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4762500"/>
            <a:ext cx="10466070"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27171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6652288" y="419100"/>
            <a:ext cx="4983424" cy="114300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6000" b="1" dirty="0" smtClean="0">
                <a:latin typeface="Arial" pitchFamily="34" charset="0"/>
                <a:cs typeface="Arial" pitchFamily="34" charset="0"/>
              </a:rPr>
              <a:t>KHỞI ĐỘNG</a:t>
            </a:r>
            <a:endParaRPr lang="en-US" sz="6000" b="1" dirty="0">
              <a:latin typeface="Arial" pitchFamily="34" charset="0"/>
              <a:cs typeface="Arial" pitchFamily="34" charset="0"/>
            </a:endParaRPr>
          </a:p>
        </p:txBody>
      </p:sp>
      <p:sp>
        <p:nvSpPr>
          <p:cNvPr id="4" name="Rectangle 3"/>
          <p:cNvSpPr/>
          <p:nvPr/>
        </p:nvSpPr>
        <p:spPr>
          <a:xfrm>
            <a:off x="990600" y="1638300"/>
            <a:ext cx="16306800" cy="3785652"/>
          </a:xfrm>
          <a:prstGeom prst="rect">
            <a:avLst/>
          </a:prstGeom>
        </p:spPr>
        <p:txBody>
          <a:bodyPr wrap="square">
            <a:spAutoFit/>
          </a:bodyPr>
          <a:lstStyle/>
          <a:p>
            <a:pPr algn="just">
              <a:lnSpc>
                <a:spcPct val="150000"/>
              </a:lnSpc>
            </a:pPr>
            <a:r>
              <a:rPr lang="nl-NL" sz="4000" dirty="0" smtClean="0"/>
              <a:t>Trong </a:t>
            </a:r>
            <a:r>
              <a:rPr lang="nl-NL" sz="4000" dirty="0"/>
              <a:t>thực tế, có nhiều vật dụng có hình dạng là hình lăng trụ đứng tam giác. Ví dụ lịch để bàn, chiếc chặn giấy có dạng hình lăng trụ đứng tam giác; bể cá, thanh sắt có dạng hình lăng trụ đứng tứ giác. Em hãy quan sát các hình và cho biết các mặt bên của chúng là các hình gì</a:t>
            </a:r>
            <a:r>
              <a:rPr lang="nl-NL" sz="4000" dirty="0" smtClean="0"/>
              <a:t>?</a:t>
            </a:r>
            <a:endParaRPr lang="en-US" sz="4000" dirty="0"/>
          </a:p>
        </p:txBody>
      </p:sp>
      <p:pic>
        <p:nvPicPr>
          <p:cNvPr id="1026" name="Picture 2" descr="C:\Users\ADMINI~1\AppData\Local\Temp\Rar$DIa0.483\Khởi động - Hình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6084" y="5829300"/>
            <a:ext cx="4308516" cy="281939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I~1\AppData\Local\Temp\Rar$DIa0.666\Khởi động - Hình 3.png"/>
          <p:cNvPicPr>
            <a:picLocks noChangeAspect="1" noChangeArrowheads="1"/>
          </p:cNvPicPr>
          <p:nvPr/>
        </p:nvPicPr>
        <p:blipFill rotWithShape="1">
          <a:blip r:embed="rId3">
            <a:extLst>
              <a:ext uri="{28A0092B-C50C-407E-A947-70E740481C1C}">
                <a14:useLocalDpi xmlns:a14="http://schemas.microsoft.com/office/drawing/2010/main" val="0"/>
              </a:ext>
            </a:extLst>
          </a:blip>
          <a:srcRect t="11701" r="16901"/>
          <a:stretch/>
        </p:blipFill>
        <p:spPr bwMode="auto">
          <a:xfrm>
            <a:off x="13487400" y="5943600"/>
            <a:ext cx="4410018" cy="42888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I~1\AppData\Local\Temp\Rar$DIa0.190\Khởi độn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5661118"/>
            <a:ext cx="8839200" cy="41713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a:solidFill>
            <a:schemeClr val="bg1"/>
          </a:solidFill>
        </p:spPr>
      </p:pic>
      <p:sp>
        <p:nvSpPr>
          <p:cNvPr id="3" name="Rectangle 2"/>
          <p:cNvSpPr/>
          <p:nvPr/>
        </p:nvSpPr>
        <p:spPr>
          <a:xfrm>
            <a:off x="1104900" y="419100"/>
            <a:ext cx="16078200" cy="4708981"/>
          </a:xfrm>
          <a:prstGeom prst="rect">
            <a:avLst/>
          </a:prstGeom>
        </p:spPr>
        <p:txBody>
          <a:bodyPr wrap="square">
            <a:spAutoFit/>
          </a:bodyPr>
          <a:lstStyle/>
          <a:p>
            <a:pPr algn="just">
              <a:lnSpc>
                <a:spcPct val="150000"/>
              </a:lnSpc>
            </a:pPr>
            <a:r>
              <a:rPr lang="nl-NL" sz="4000" b="1" dirty="0">
                <a:solidFill>
                  <a:srgbClr val="FF0000"/>
                </a:solidFill>
              </a:rPr>
              <a:t>Vận dụng: </a:t>
            </a:r>
            <a:r>
              <a:rPr lang="en-US" sz="4000" dirty="0"/>
              <a:t>Một khúc gỗ dùng để chặn bánh xe </a:t>
            </a:r>
            <a:r>
              <a:rPr lang="en-US" sz="4000" dirty="0" smtClean="0"/>
              <a:t>(giúp </a:t>
            </a:r>
            <a:r>
              <a:rPr lang="en-US" sz="4000" dirty="0"/>
              <a:t>xe không bị trôi khi dừng </a:t>
            </a:r>
            <a:r>
              <a:rPr lang="en-US" sz="4000" dirty="0" smtClean="0"/>
              <a:t>đỗ) </a:t>
            </a:r>
            <a:r>
              <a:rPr lang="en-US" sz="4000" dirty="0"/>
              <a:t>có dạng hình lăng trụ đứng, đáy là hình thang cân có kích thước như hình 10.27. Người ta sơn xung quanh khúc gỗ này </a:t>
            </a:r>
            <a:r>
              <a:rPr lang="en-US" sz="4000" dirty="0" smtClean="0"/>
              <a:t>(không </a:t>
            </a:r>
            <a:r>
              <a:rPr lang="en-US" sz="4000" dirty="0"/>
              <a:t>sơn hai đầu hình thang </a:t>
            </a:r>
            <a:r>
              <a:rPr lang="en-US" sz="4000" dirty="0" smtClean="0"/>
              <a:t>cân). </a:t>
            </a:r>
            <a:r>
              <a:rPr lang="en-US" sz="4000" dirty="0"/>
              <a:t>Mỗi mét vuông sơn chi phí hết 20 000 đồng. Hỏi sơn xung quanh như vậy hết bao nhiêu tiền?</a:t>
            </a:r>
          </a:p>
        </p:txBody>
      </p:sp>
      <p:pic>
        <p:nvPicPr>
          <p:cNvPr id="11266" name="Picture 2" descr="C:\Users\ADMINI~1\AppData\Local\Temp\Rar$DIa0.343\Vận dụ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9449" y="5235087"/>
            <a:ext cx="11849101" cy="4785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66951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266"/>
                                        </p:tgtEl>
                                        <p:attrNameLst>
                                          <p:attrName>style.visibility</p:attrName>
                                        </p:attrNameLst>
                                      </p:cBhvr>
                                      <p:to>
                                        <p:strVal val="visible"/>
                                      </p:to>
                                    </p:set>
                                    <p:animEffect transition="in" filter="barn(inVertical)">
                                      <p:cBhvr>
                                        <p:cTn id="12"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grpSp>
        <p:nvGrpSpPr>
          <p:cNvPr id="13" name="Group 12"/>
          <p:cNvGrpSpPr/>
          <p:nvPr/>
        </p:nvGrpSpPr>
        <p:grpSpPr>
          <a:xfrm>
            <a:off x="1828800" y="997144"/>
            <a:ext cx="10044613" cy="7956356"/>
            <a:chOff x="718929" y="1628568"/>
            <a:chExt cx="11737282" cy="5364160"/>
          </a:xfrm>
        </p:grpSpPr>
        <p:sp>
          <p:nvSpPr>
            <p:cNvPr id="16" name="Round Diagonal Corner Rectangle 15"/>
            <p:cNvSpPr/>
            <p:nvPr/>
          </p:nvSpPr>
          <p:spPr>
            <a:xfrm>
              <a:off x="718929" y="1996936"/>
              <a:ext cx="11737282" cy="4995792"/>
            </a:xfrm>
            <a:prstGeom prst="round2DiagRect">
              <a:avLst/>
            </a:prstGeom>
            <a:solidFill>
              <a:schemeClr val="bg1"/>
            </a:solidFill>
            <a:ln>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718930" y="1628568"/>
              <a:ext cx="2559227" cy="1152732"/>
              <a:chOff x="718930" y="1628568"/>
              <a:chExt cx="2559227" cy="1152732"/>
            </a:xfrm>
          </p:grpSpPr>
          <p:sp>
            <p:nvSpPr>
              <p:cNvPr id="19" name="Right Triangle 18"/>
              <p:cNvSpPr/>
              <p:nvPr/>
            </p:nvSpPr>
            <p:spPr>
              <a:xfrm flipV="1">
                <a:off x="718930" y="1996937"/>
                <a:ext cx="628702" cy="784363"/>
              </a:xfrm>
              <a:prstGeom prst="r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718930" y="1628568"/>
                <a:ext cx="2559227" cy="736738"/>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latin typeface="Arial" pitchFamily="34" charset="0"/>
                    <a:cs typeface="Arial" pitchFamily="34" charset="0"/>
                  </a:rPr>
                  <a:t>Giải:</a:t>
                </a:r>
                <a:endParaRPr lang="en-US" sz="4000" b="1" dirty="0">
                  <a:latin typeface="Arial" pitchFamily="34" charset="0"/>
                  <a:cs typeface="Arial" pitchFamily="34" charset="0"/>
                </a:endParaRPr>
              </a:p>
            </p:txBody>
          </p:sp>
        </p:grpSp>
      </p:grpSp>
      <p:sp>
        <p:nvSpPr>
          <p:cNvPr id="4" name="Rectangle 3"/>
          <p:cNvSpPr/>
          <p:nvPr/>
        </p:nvSpPr>
        <p:spPr>
          <a:xfrm>
            <a:off x="2110955" y="2093059"/>
            <a:ext cx="9480301" cy="6555641"/>
          </a:xfrm>
          <a:prstGeom prst="rect">
            <a:avLst/>
          </a:prstGeom>
        </p:spPr>
        <p:txBody>
          <a:bodyPr wrap="square">
            <a:spAutoFit/>
          </a:bodyPr>
          <a:lstStyle/>
          <a:p>
            <a:pPr algn="ctr">
              <a:lnSpc>
                <a:spcPct val="150000"/>
              </a:lnSpc>
            </a:pPr>
            <a:r>
              <a:rPr lang="en-US" sz="4000" dirty="0"/>
              <a:t>Chu vi mặt đáy của hình lăng trụ là:</a:t>
            </a:r>
          </a:p>
          <a:p>
            <a:pPr algn="ctr">
              <a:lnSpc>
                <a:spcPct val="150000"/>
              </a:lnSpc>
            </a:pPr>
            <a:r>
              <a:rPr lang="en-US" sz="4000" dirty="0"/>
              <a:t>3.15 + 30 = 75 (cm)</a:t>
            </a:r>
          </a:p>
          <a:p>
            <a:pPr algn="ctr">
              <a:lnSpc>
                <a:spcPct val="150000"/>
              </a:lnSpc>
            </a:pPr>
            <a:r>
              <a:rPr lang="en-US" sz="4000" dirty="0"/>
              <a:t>Diện tích xung quanh khúc gỗ là :</a:t>
            </a:r>
          </a:p>
          <a:p>
            <a:pPr algn="ctr">
              <a:lnSpc>
                <a:spcPct val="150000"/>
              </a:lnSpc>
            </a:pPr>
            <a:r>
              <a:rPr lang="en-US" sz="4000" dirty="0"/>
              <a:t>75 .60 = 4500 (cm</a:t>
            </a:r>
            <a:r>
              <a:rPr lang="en-US" sz="4000" baseline="30000" dirty="0"/>
              <a:t>2</a:t>
            </a:r>
            <a:r>
              <a:rPr lang="en-US" sz="4000" dirty="0"/>
              <a:t> )</a:t>
            </a:r>
          </a:p>
          <a:p>
            <a:pPr algn="ctr">
              <a:lnSpc>
                <a:spcPct val="150000"/>
              </a:lnSpc>
            </a:pPr>
            <a:r>
              <a:rPr lang="en-US" sz="4000" dirty="0"/>
              <a:t>Đổi 4500 cm</a:t>
            </a:r>
            <a:r>
              <a:rPr lang="en-US" sz="4000" baseline="30000" dirty="0"/>
              <a:t>2</a:t>
            </a:r>
            <a:r>
              <a:rPr lang="en-US" sz="4000" dirty="0"/>
              <a:t>=0,45 m</a:t>
            </a:r>
            <a:r>
              <a:rPr lang="en-US" sz="4000" baseline="30000" dirty="0"/>
              <a:t>2</a:t>
            </a:r>
            <a:endParaRPr lang="en-US" sz="4000" dirty="0"/>
          </a:p>
          <a:p>
            <a:pPr algn="ctr">
              <a:lnSpc>
                <a:spcPct val="150000"/>
              </a:lnSpc>
            </a:pPr>
            <a:r>
              <a:rPr lang="en-US" sz="4000" dirty="0"/>
              <a:t>Vậy khi sơn xung quanh, tổng chi phí </a:t>
            </a:r>
            <a:r>
              <a:rPr lang="en-US" sz="4000" dirty="0" smtClean="0"/>
              <a:t>là:</a:t>
            </a:r>
            <a:endParaRPr lang="en-US" sz="4000" dirty="0"/>
          </a:p>
          <a:p>
            <a:pPr algn="ctr">
              <a:lnSpc>
                <a:spcPct val="150000"/>
              </a:lnSpc>
            </a:pPr>
            <a:r>
              <a:rPr lang="en-US" sz="4000" dirty="0"/>
              <a:t>0,45 x 20,000 = 9000 ( đồng).</a:t>
            </a:r>
          </a:p>
        </p:txBody>
      </p:sp>
      <p:pic>
        <p:nvPicPr>
          <p:cNvPr id="15" name="Picture 1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33"/>
              </a:ext>
            </a:extLst>
          </a:blip>
          <a:srcRect/>
          <a:stretch>
            <a:fillRect/>
          </a:stretch>
        </p:blipFill>
        <p:spPr>
          <a:xfrm>
            <a:off x="11873413" y="886087"/>
            <a:ext cx="4754039" cy="9362813"/>
          </a:xfrm>
          <a:prstGeom prst="rect">
            <a:avLst/>
          </a:prstGeom>
        </p:spPr>
      </p:pic>
    </p:spTree>
    <p:extLst>
      <p:ext uri="{BB962C8B-B14F-4D97-AF65-F5344CB8AC3E}">
        <p14:creationId xmlns:p14="http://schemas.microsoft.com/office/powerpoint/2010/main" val="10766805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additive="base">
                                        <p:cTn id="2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 calcmode="lin" valueType="num">
                                      <p:cBhvr additive="base">
                                        <p:cTn id="2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 calcmode="lin" valueType="num">
                                      <p:cBhvr additive="base">
                                        <p:cTn id="3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4">
                                            <p:txEl>
                                              <p:pRg st="5" end="5"/>
                                            </p:txEl>
                                          </p:spTgt>
                                        </p:tgtEl>
                                        <p:attrNameLst>
                                          <p:attrName>style.visibility</p:attrName>
                                        </p:attrNameLst>
                                      </p:cBhvr>
                                      <p:to>
                                        <p:strVal val="visible"/>
                                      </p:to>
                                    </p:set>
                                    <p:anim calcmode="lin" valueType="num">
                                      <p:cBhvr additive="base">
                                        <p:cTn id="4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 calcmode="lin" valueType="num">
                                      <p:cBhvr additive="base">
                                        <p:cTn id="4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txEl>
                                              <p:pRg st="6" end="6"/>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ppt_x"/>
                                          </p:val>
                                        </p:tav>
                                        <p:tav tm="100000">
                                          <p:val>
                                            <p:strVal val="#ppt_x"/>
                                          </p:val>
                                        </p:tav>
                                      </p:tavLst>
                                    </p:anim>
                                    <p:anim calcmode="lin" valueType="num">
                                      <p:cBhvr additive="base">
                                        <p:cTn id="5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a:solidFill>
            <a:schemeClr val="bg1"/>
          </a:solidFill>
        </p:spPr>
      </p:pic>
      <p:pic>
        <p:nvPicPr>
          <p:cNvPr id="25" name="Picture 24"/>
          <p:cNvPicPr>
            <a:picLocks noChangeAspect="1"/>
          </p:cNvPicPr>
          <p:nvPr/>
        </p:nvPicPr>
        <p:blipFill>
          <a:blip r:embed="rId3"/>
          <a:srcRect/>
          <a:stretch>
            <a:fillRect/>
          </a:stretch>
        </p:blipFill>
        <p:spPr>
          <a:xfrm>
            <a:off x="0" y="9143999"/>
            <a:ext cx="6271925" cy="1143000"/>
          </a:xfrm>
          <a:prstGeom prst="rect">
            <a:avLst/>
          </a:prstGeom>
        </p:spPr>
      </p:pic>
      <p:pic>
        <p:nvPicPr>
          <p:cNvPr id="26" name="Picture 25"/>
          <p:cNvPicPr>
            <a:picLocks noChangeAspect="1"/>
          </p:cNvPicPr>
          <p:nvPr/>
        </p:nvPicPr>
        <p:blipFill>
          <a:blip r:embed="rId3"/>
          <a:srcRect/>
          <a:stretch>
            <a:fillRect/>
          </a:stretch>
        </p:blipFill>
        <p:spPr>
          <a:xfrm>
            <a:off x="6172200" y="9258300"/>
            <a:ext cx="6271925" cy="1143000"/>
          </a:xfrm>
          <a:prstGeom prst="rect">
            <a:avLst/>
          </a:prstGeom>
        </p:spPr>
      </p:pic>
      <p:pic>
        <p:nvPicPr>
          <p:cNvPr id="20" name="Picture 19"/>
          <p:cNvPicPr>
            <a:picLocks noChangeAspect="1"/>
          </p:cNvPicPr>
          <p:nvPr/>
        </p:nvPicPr>
        <p:blipFill>
          <a:blip r:embed="rId3"/>
          <a:srcRect/>
          <a:stretch>
            <a:fillRect/>
          </a:stretch>
        </p:blipFill>
        <p:spPr>
          <a:xfrm>
            <a:off x="12016075" y="9143998"/>
            <a:ext cx="6271925" cy="1143000"/>
          </a:xfrm>
          <a:prstGeom prst="rect">
            <a:avLst/>
          </a:prstGeom>
        </p:spPr>
      </p:pic>
      <p:sp>
        <p:nvSpPr>
          <p:cNvPr id="3" name="Rectangle 2"/>
          <p:cNvSpPr/>
          <p:nvPr/>
        </p:nvSpPr>
        <p:spPr>
          <a:xfrm>
            <a:off x="983753" y="323735"/>
            <a:ext cx="16320493" cy="901593"/>
          </a:xfrm>
          <a:prstGeom prst="rect">
            <a:avLst/>
          </a:prstGeom>
        </p:spPr>
        <p:txBody>
          <a:bodyPr wrap="none" anchor="ctr">
            <a:spAutoFit/>
          </a:bodyPr>
          <a:lstStyle/>
          <a:p>
            <a:pPr marL="571500" lvl="0" indent="-571500">
              <a:lnSpc>
                <a:spcPct val="150000"/>
              </a:lnSpc>
              <a:buFont typeface="Wingdings" pitchFamily="2" charset="2"/>
              <a:buChar char="v"/>
            </a:pPr>
            <a:r>
              <a:rPr lang="nl-NL" sz="4000" b="1" dirty="0">
                <a:solidFill>
                  <a:srgbClr val="0070C0"/>
                </a:solidFill>
              </a:rPr>
              <a:t>Thể tích của hình lăng trụ đứng tam giác, lăng trụ đứng tứ giác:</a:t>
            </a:r>
            <a:endParaRPr lang="en-US" sz="4000" dirty="0">
              <a:solidFill>
                <a:srgbClr val="0070C0"/>
              </a:solidFill>
            </a:endParaRPr>
          </a:p>
        </p:txBody>
      </p:sp>
      <p:sp>
        <p:nvSpPr>
          <p:cNvPr id="4" name="Rectangle 3"/>
          <p:cNvSpPr/>
          <p:nvPr/>
        </p:nvSpPr>
        <p:spPr>
          <a:xfrm>
            <a:off x="1600200" y="1257300"/>
            <a:ext cx="15468600" cy="1938992"/>
          </a:xfrm>
          <a:prstGeom prst="rect">
            <a:avLst/>
          </a:prstGeom>
        </p:spPr>
        <p:txBody>
          <a:bodyPr wrap="square">
            <a:spAutoFit/>
          </a:bodyPr>
          <a:lstStyle/>
          <a:p>
            <a:pPr algn="just">
              <a:lnSpc>
                <a:spcPct val="150000"/>
              </a:lnSpc>
            </a:pPr>
            <a:r>
              <a:rPr lang="en-US" sz="4000" dirty="0"/>
              <a:t>Cho hình hộp chữ nhật với kích thước như Hình a. Hình hộp này được cắt đi một nửa để có hình lăng trụ đứng như Hình b.</a:t>
            </a:r>
          </a:p>
        </p:txBody>
      </p:sp>
      <p:pic>
        <p:nvPicPr>
          <p:cNvPr id="12290" name="Picture 2" descr="C:\Users\ADMINI~1\AppData\Local\Temp\Rar$DIa0.069\BT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8381" y="3314700"/>
            <a:ext cx="11051238" cy="5737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66681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290"/>
                                        </p:tgtEl>
                                        <p:attrNameLst>
                                          <p:attrName>style.visibility</p:attrName>
                                        </p:attrNameLst>
                                      </p:cBhvr>
                                      <p:to>
                                        <p:strVal val="visible"/>
                                      </p:to>
                                    </p:set>
                                    <p:animEffect transition="in" filter="barn(inVertical)">
                                      <p:cBhvr>
                                        <p:cTn id="12"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pic>
        <p:nvPicPr>
          <p:cNvPr id="14" name="Picture 13"/>
          <p:cNvPicPr>
            <a:picLocks noChangeAspect="1"/>
          </p:cNvPicPr>
          <p:nvPr/>
        </p:nvPicPr>
        <p:blipFill>
          <a:blip r:embed="rId3"/>
          <a:srcRect/>
          <a:stretch>
            <a:fillRect/>
          </a:stretch>
        </p:blipFill>
        <p:spPr>
          <a:xfrm>
            <a:off x="228600" y="2591593"/>
            <a:ext cx="6492241" cy="6880239"/>
          </a:xfrm>
          <a:prstGeom prst="rect">
            <a:avLst/>
          </a:prstGeom>
        </p:spPr>
      </p:pic>
      <p:sp>
        <p:nvSpPr>
          <p:cNvPr id="17" name="Rounded Rectangle 16"/>
          <p:cNvSpPr/>
          <p:nvPr/>
        </p:nvSpPr>
        <p:spPr>
          <a:xfrm>
            <a:off x="1460203" y="9182100"/>
            <a:ext cx="3581400" cy="6858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Arial" pitchFamily="34" charset="0"/>
                <a:cs typeface="Arial" pitchFamily="34" charset="0"/>
              </a:rPr>
              <a:t>Hoạt động nhóm</a:t>
            </a:r>
            <a:endParaRPr lang="en-US" sz="3200" b="1" dirty="0">
              <a:solidFill>
                <a:schemeClr val="tx1"/>
              </a:solidFill>
              <a:latin typeface="Arial" pitchFamily="34" charset="0"/>
              <a:cs typeface="Arial" pitchFamily="34" charset="0"/>
            </a:endParaRPr>
          </a:p>
        </p:txBody>
      </p:sp>
      <p:sp>
        <p:nvSpPr>
          <p:cNvPr id="4" name="Rectangle 3"/>
          <p:cNvSpPr/>
          <p:nvPr/>
        </p:nvSpPr>
        <p:spPr>
          <a:xfrm>
            <a:off x="6629400" y="1028700"/>
            <a:ext cx="11277600" cy="5632311"/>
          </a:xfrm>
          <a:prstGeom prst="rect">
            <a:avLst/>
          </a:prstGeom>
          <a:solidFill>
            <a:schemeClr val="accent3">
              <a:lumMod val="60000"/>
              <a:lumOff val="40000"/>
            </a:schemeClr>
          </a:solidFill>
        </p:spPr>
        <p:txBody>
          <a:bodyPr wrap="square">
            <a:spAutoFit/>
          </a:bodyPr>
          <a:lstStyle/>
          <a:p>
            <a:pPr algn="just">
              <a:lnSpc>
                <a:spcPct val="150000"/>
              </a:lnSpc>
            </a:pPr>
            <a:r>
              <a:rPr lang="en-US" sz="4000" dirty="0"/>
              <a:t>a) Tính thể tích của hình hộp chữ nhật.</a:t>
            </a:r>
          </a:p>
          <a:p>
            <a:pPr algn="just">
              <a:lnSpc>
                <a:spcPct val="150000"/>
              </a:lnSpc>
            </a:pPr>
            <a:r>
              <a:rPr lang="en-US" sz="4000" dirty="0"/>
              <a:t>b) Dự đoán thể tích của hình lăng trụ đứng tam giác dựa vào thể tích hình hộp chữ nhật ở câu a.</a:t>
            </a:r>
          </a:p>
          <a:p>
            <a:pPr algn="just">
              <a:lnSpc>
                <a:spcPct val="150000"/>
              </a:lnSpc>
            </a:pPr>
            <a:r>
              <a:rPr lang="en-US" sz="4000" dirty="0"/>
              <a:t>c) Gọi S</a:t>
            </a:r>
            <a:r>
              <a:rPr lang="en-US" sz="4000" baseline="-25000" dirty="0"/>
              <a:t>đáy </a:t>
            </a:r>
            <a:r>
              <a:rPr lang="en-US" sz="4000" dirty="0"/>
              <a:t>là diện tích mặt đáy và h là chiều cao của hình lăng trụ đứng tam giác. Hãy tính S</a:t>
            </a:r>
            <a:r>
              <a:rPr lang="en-US" sz="4000" baseline="-25000" dirty="0"/>
              <a:t>đáy</a:t>
            </a:r>
            <a:r>
              <a:rPr lang="en-US" sz="4000" dirty="0"/>
              <a:t>.h</a:t>
            </a:r>
          </a:p>
          <a:p>
            <a:pPr algn="just">
              <a:lnSpc>
                <a:spcPct val="150000"/>
              </a:lnSpc>
            </a:pPr>
            <a:r>
              <a:rPr lang="en-US" sz="4000" dirty="0"/>
              <a:t>d) So sánh S</a:t>
            </a:r>
            <a:r>
              <a:rPr lang="en-US" sz="4000" baseline="-25000" dirty="0"/>
              <a:t>đáy</a:t>
            </a:r>
            <a:r>
              <a:rPr lang="en-US" sz="4000" dirty="0"/>
              <a:t>.h và kết quả dự đoán ở câu b.</a:t>
            </a:r>
          </a:p>
        </p:txBody>
      </p:sp>
    </p:spTree>
    <p:extLst>
      <p:ext uri="{BB962C8B-B14F-4D97-AF65-F5344CB8AC3E}">
        <p14:creationId xmlns:p14="http://schemas.microsoft.com/office/powerpoint/2010/main" val="17192734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bg/>
                                          </p:spTgt>
                                        </p:tgtEl>
                                        <p:attrNameLst>
                                          <p:attrName>style.visibility</p:attrName>
                                        </p:attrNameLst>
                                      </p:cBhvr>
                                      <p:to>
                                        <p:strVal val="visible"/>
                                      </p:to>
                                    </p:set>
                                    <p:animEffect transition="in" filter="fade">
                                      <p:cBhvr>
                                        <p:cTn id="15" dur="500"/>
                                        <p:tgtEl>
                                          <p:spTgt spid="4">
                                            <p:bg/>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fade">
                                      <p:cBhvr>
                                        <p:cTn id="20" dur="500"/>
                                        <p:tgtEl>
                                          <p:spTgt spid="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fade">
                                      <p:cBhvr>
                                        <p:cTn id="25" dur="500"/>
                                        <p:tgtEl>
                                          <p:spTgt spid="4">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Effect transition="in" filter="fade">
                                      <p:cBhvr>
                                        <p:cTn id="30" dur="500"/>
                                        <p:tgtEl>
                                          <p:spTgt spid="4">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Effect transition="in" filter="fade">
                                      <p:cBhvr>
                                        <p:cTn id="35"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 grpId="0" build="p"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p:cNvSpPr/>
              <p:nvPr/>
            </p:nvSpPr>
            <p:spPr>
              <a:xfrm>
                <a:off x="609600" y="722586"/>
                <a:ext cx="13487400" cy="8782789"/>
              </a:xfrm>
              <a:prstGeom prst="rect">
                <a:avLst/>
              </a:prstGeom>
            </p:spPr>
            <p:txBody>
              <a:bodyPr wrap="square">
                <a:spAutoFit/>
              </a:bodyPr>
              <a:lstStyle/>
              <a:p>
                <a:pPr algn="ctr">
                  <a:lnSpc>
                    <a:spcPct val="150000"/>
                  </a:lnSpc>
                </a:pPr>
                <a:r>
                  <a:rPr lang="en-US" sz="4000" b="1" dirty="0">
                    <a:solidFill>
                      <a:srgbClr val="FF0000"/>
                    </a:solidFill>
                  </a:rPr>
                  <a:t>Giải:</a:t>
                </a:r>
              </a:p>
              <a:p>
                <a:pPr algn="just">
                  <a:lnSpc>
                    <a:spcPct val="150000"/>
                  </a:lnSpc>
                </a:pPr>
                <a:r>
                  <a:rPr lang="en-US" sz="4000" dirty="0"/>
                  <a:t>a) Thể tích của hình hộp chữ nhật là: V = 4.3.6 = 72 (cm</a:t>
                </a:r>
                <a:r>
                  <a:rPr lang="en-US" sz="4000" baseline="30000" dirty="0"/>
                  <a:t>3</a:t>
                </a:r>
                <a:r>
                  <a:rPr lang="en-US" sz="4000" dirty="0"/>
                  <a:t>)</a:t>
                </a:r>
              </a:p>
              <a:p>
                <a:pPr algn="just">
                  <a:lnSpc>
                    <a:spcPct val="150000"/>
                  </a:lnSpc>
                </a:pPr>
                <a:r>
                  <a:rPr lang="en-US" sz="4000" dirty="0"/>
                  <a:t>b) Vì hình hộp cắt đi một nửa thì được hình lăng trụ đứng nên dự đoán thể tích của hình lăng trụ đứng tam giác bằng một nửa thể tích hình hộp chữ nhật ở câu a.</a:t>
                </a:r>
              </a:p>
              <a:p>
                <a:pPr algn="just">
                  <a:lnSpc>
                    <a:spcPct val="150000"/>
                  </a:lnSpc>
                </a:pPr>
                <a:r>
                  <a:rPr lang="en-US" sz="4000" dirty="0"/>
                  <a:t>c) S</a:t>
                </a:r>
                <a:r>
                  <a:rPr lang="en-US" sz="4000" baseline="-25000" dirty="0"/>
                  <a:t>đáy</a:t>
                </a:r>
                <a:r>
                  <a:rPr lang="en-US" sz="4000" dirty="0"/>
                  <a:t> = 4.3:2 = 6 (cm</a:t>
                </a:r>
                <a:r>
                  <a:rPr lang="en-US" sz="4000" baseline="30000" dirty="0"/>
                  <a:t>2</a:t>
                </a:r>
                <a:r>
                  <a:rPr lang="en-US" sz="4000" dirty="0"/>
                  <a:t>)	</a:t>
                </a:r>
              </a:p>
              <a:p>
                <a:pPr algn="just">
                  <a:lnSpc>
                    <a:spcPct val="150000"/>
                  </a:lnSpc>
                </a:pPr>
                <a:r>
                  <a:rPr lang="en-US" sz="4000" dirty="0"/>
                  <a:t>S</a:t>
                </a:r>
                <a:r>
                  <a:rPr lang="en-US" sz="4000" baseline="-25000" dirty="0"/>
                  <a:t>đáy</a:t>
                </a:r>
                <a:r>
                  <a:rPr lang="en-US" sz="4000" dirty="0"/>
                  <a:t>. h = 6.6 = 36 (cm</a:t>
                </a:r>
                <a:r>
                  <a:rPr lang="en-US" sz="4000" baseline="30000" dirty="0"/>
                  <a:t>3</a:t>
                </a:r>
                <a:r>
                  <a:rPr lang="en-US" sz="4000" dirty="0"/>
                  <a:t>)</a:t>
                </a:r>
              </a:p>
              <a:p>
                <a:pPr algn="just">
                  <a:lnSpc>
                    <a:spcPct val="150000"/>
                  </a:lnSpc>
                </a:pPr>
                <a:r>
                  <a:rPr lang="en-US" sz="4000" dirty="0"/>
                  <a:t>d) S</a:t>
                </a:r>
                <a:r>
                  <a:rPr lang="en-US" sz="4000" baseline="-25000" dirty="0"/>
                  <a:t>đáy</a:t>
                </a:r>
                <a:r>
                  <a:rPr lang="en-US" sz="4000" dirty="0"/>
                  <a:t>. h = 36 = </a:t>
                </a:r>
                <a14:m>
                  <m:oMath xmlns:m="http://schemas.openxmlformats.org/officeDocument/2006/math">
                    <m:f>
                      <m:fPr>
                        <m:ctrlPr>
                          <a:rPr lang="en-US" sz="4000" i="1">
                            <a:latin typeface="Cambria Math"/>
                          </a:rPr>
                        </m:ctrlPr>
                      </m:fPr>
                      <m:num>
                        <m:r>
                          <a:rPr lang="en-US" sz="4000" i="1">
                            <a:latin typeface="Cambria Math"/>
                          </a:rPr>
                          <m:t>1</m:t>
                        </m:r>
                      </m:num>
                      <m:den>
                        <m:r>
                          <a:rPr lang="en-US" sz="4000" i="1">
                            <a:latin typeface="Cambria Math"/>
                          </a:rPr>
                          <m:t>2</m:t>
                        </m:r>
                      </m:den>
                    </m:f>
                  </m:oMath>
                </a14:m>
                <a:r>
                  <a:rPr lang="en-US" sz="4000" dirty="0"/>
                  <a:t>. 72 = </a:t>
                </a:r>
                <a14:m>
                  <m:oMath xmlns:m="http://schemas.openxmlformats.org/officeDocument/2006/math">
                    <m:f>
                      <m:fPr>
                        <m:ctrlPr>
                          <a:rPr lang="en-US" sz="4000" i="1">
                            <a:latin typeface="Cambria Math"/>
                          </a:rPr>
                        </m:ctrlPr>
                      </m:fPr>
                      <m:num>
                        <m:r>
                          <a:rPr lang="en-US" sz="4000" i="1">
                            <a:latin typeface="Cambria Math"/>
                          </a:rPr>
                          <m:t>1</m:t>
                        </m:r>
                      </m:num>
                      <m:den>
                        <m:r>
                          <a:rPr lang="en-US" sz="4000" i="1">
                            <a:latin typeface="Cambria Math"/>
                          </a:rPr>
                          <m:t>2</m:t>
                        </m:r>
                      </m:den>
                    </m:f>
                  </m:oMath>
                </a14:m>
                <a:r>
                  <a:rPr lang="en-US" sz="4000" dirty="0"/>
                  <a:t> .V</a:t>
                </a:r>
                <a:r>
                  <a:rPr lang="en-US" sz="4000" baseline="-25000" dirty="0"/>
                  <a:t>hình hộp</a:t>
                </a:r>
                <a:endParaRPr lang="en-US" sz="4000" dirty="0"/>
              </a:p>
              <a:p>
                <a:pPr algn="ctr">
                  <a:lnSpc>
                    <a:spcPct val="150000"/>
                  </a:lnSpc>
                </a:pPr>
                <a:r>
                  <a:rPr lang="en-US" sz="4000" i="1" dirty="0">
                    <a:solidFill>
                      <a:srgbClr val="FF0000"/>
                    </a:solidFill>
                  </a:rPr>
                  <a:t>Vậy S</a:t>
                </a:r>
                <a:r>
                  <a:rPr lang="en-US" sz="4000" i="1" baseline="-25000" dirty="0">
                    <a:solidFill>
                      <a:srgbClr val="FF0000"/>
                    </a:solidFill>
                  </a:rPr>
                  <a:t>đáy</a:t>
                </a:r>
                <a:r>
                  <a:rPr lang="en-US" sz="4000" i="1" dirty="0">
                    <a:solidFill>
                      <a:srgbClr val="FF0000"/>
                    </a:solidFill>
                  </a:rPr>
                  <a:t>. h và kết quả dự đoán ở câu b là như nhau.</a:t>
                </a:r>
              </a:p>
            </p:txBody>
          </p:sp>
        </mc:Choice>
        <mc:Fallback xmlns="">
          <p:sp>
            <p:nvSpPr>
              <p:cNvPr id="2" name="Rectangle 1"/>
              <p:cNvSpPr>
                <a:spLocks noRot="1" noChangeAspect="1" noMove="1" noResize="1" noEditPoints="1" noAdjustHandles="1" noChangeArrowheads="1" noChangeShapeType="1" noTextEdit="1"/>
              </p:cNvSpPr>
              <p:nvPr/>
            </p:nvSpPr>
            <p:spPr>
              <a:xfrm>
                <a:off x="609600" y="722586"/>
                <a:ext cx="13487400" cy="8782789"/>
              </a:xfrm>
              <a:prstGeom prst="rect">
                <a:avLst/>
              </a:prstGeom>
              <a:blipFill rotWithShape="1">
                <a:blip r:embed="rId2"/>
                <a:stretch>
                  <a:fillRect l="-1582" r="-1536" b="-764"/>
                </a:stretch>
              </a:blipFill>
            </p:spPr>
            <p:txBody>
              <a:bodyPr/>
              <a:lstStyle/>
              <a:p>
                <a:r>
                  <a:rPr lang="en-US">
                    <a:noFill/>
                  </a:rPr>
                  <a:t> </a:t>
                </a:r>
              </a:p>
            </p:txBody>
          </p:sp>
        </mc:Fallback>
      </mc:AlternateContent>
      <p:pic>
        <p:nvPicPr>
          <p:cNvPr id="20" name="Picture 9"/>
          <p:cNvPicPr>
            <a:picLocks noChangeAspect="1"/>
          </p:cNvPicPr>
          <p:nvPr/>
        </p:nvPicPr>
        <p:blipFill>
          <a:blip r:embed="rId3"/>
          <a:srcRect/>
          <a:stretch>
            <a:fillRect/>
          </a:stretch>
        </p:blipFill>
        <p:spPr>
          <a:xfrm>
            <a:off x="13182600" y="2095500"/>
            <a:ext cx="5105399" cy="8117251"/>
          </a:xfrm>
          <a:prstGeom prst="rect">
            <a:avLst/>
          </a:prstGeom>
        </p:spPr>
      </p:pic>
    </p:spTree>
    <p:extLst>
      <p:ext uri="{BB962C8B-B14F-4D97-AF65-F5344CB8AC3E}">
        <p14:creationId xmlns:p14="http://schemas.microsoft.com/office/powerpoint/2010/main" val="34443856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 calcmode="lin" valueType="num">
                                      <p:cBhvr additive="base">
                                        <p:cTn id="1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 calcmode="lin" valueType="num">
                                      <p:cBhvr additive="base">
                                        <p:cTn id="2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 calcmode="lin" valueType="num">
                                      <p:cBhvr additive="base">
                                        <p:cTn id="2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 calcmode="lin" valueType="num">
                                      <p:cBhvr additive="base">
                                        <p:cTn id="3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
                                            <p:txEl>
                                              <p:pRg st="5" end="5"/>
                                            </p:txEl>
                                          </p:spTgt>
                                        </p:tgtEl>
                                        <p:attrNameLst>
                                          <p:attrName>style.visibility</p:attrName>
                                        </p:attrNameLst>
                                      </p:cBhvr>
                                      <p:to>
                                        <p:strVal val="visible"/>
                                      </p:to>
                                    </p:set>
                                    <p:anim calcmode="lin" valueType="num">
                                      <p:cBhvr additive="base">
                                        <p:cTn id="4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
                                            <p:txEl>
                                              <p:pRg st="6" end="6"/>
                                            </p:txEl>
                                          </p:spTgt>
                                        </p:tgtEl>
                                        <p:attrNameLst>
                                          <p:attrName>style.visibility</p:attrName>
                                        </p:attrNameLst>
                                      </p:cBhvr>
                                      <p:to>
                                        <p:strVal val="visible"/>
                                      </p:to>
                                    </p:set>
                                    <p:anim calcmode="lin" valueType="num">
                                      <p:cBhvr additive="base">
                                        <p:cTn id="47"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2" descr="Xếp hàng khi sử dụng các dịch vụ công cộng | Du lịch, Hình ảnh, Đà nẵ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5" descr="VietJet Air Phục Vụ Ưu Tiên Cho Trẻ Em, Phụ Nữ Có Thai Và Người Cao Tuổi |  Blog Của Lê Văn Nhớ"/>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8" descr="100+ Ý tưởng vẽ tranh bảo vệ môi trường đẹp nhất, sáng tạo - Điện Máy VVC |  Sản Phẩm Điện Tử | Điện Lạnh | Phụ Kiện Máy Móc Gia Đình"/>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Rectangle 8"/>
          <p:cNvSpPr/>
          <p:nvPr/>
        </p:nvSpPr>
        <p:spPr>
          <a:xfrm>
            <a:off x="6821445" y="213858"/>
            <a:ext cx="4075155" cy="1306255"/>
          </a:xfrm>
          <a:prstGeom prst="rect">
            <a:avLst/>
          </a:prstGeom>
        </p:spPr>
        <p:txBody>
          <a:bodyPr wrap="none" anchor="ctr">
            <a:spAutoFit/>
          </a:bodyPr>
          <a:lstStyle/>
          <a:p>
            <a:pPr algn="ctr">
              <a:lnSpc>
                <a:spcPct val="150000"/>
              </a:lnSpc>
            </a:pPr>
            <a:r>
              <a:rPr lang="en-US" sz="6000" b="1" dirty="0" smtClean="0">
                <a:solidFill>
                  <a:srgbClr val="FF0000"/>
                </a:solidFill>
                <a:latin typeface="Arial" pitchFamily="34" charset="0"/>
                <a:cs typeface="Arial" pitchFamily="34" charset="0"/>
              </a:rPr>
              <a:t>KẾT LUẬN</a:t>
            </a:r>
            <a:endParaRPr lang="en-US" sz="6000" b="1" dirty="0">
              <a:solidFill>
                <a:srgbClr val="FF0000"/>
              </a:solidFill>
              <a:latin typeface="Arial" pitchFamily="34" charset="0"/>
              <a:cs typeface="Arial" pitchFamily="34" charset="0"/>
            </a:endParaRPr>
          </a:p>
        </p:txBody>
      </p:sp>
      <p:pic>
        <p:nvPicPr>
          <p:cNvPr id="13314" name="Picture 2" descr="C:\Users\ADMINI~1\AppData\Local\Temp\Rar$DIa0.847\Kết luận (Thể tích của hình lăng trụ đứng tam giác, lăng trụ đứng tứ giá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3700" y="1790700"/>
            <a:ext cx="12115800" cy="59436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066800" y="7928908"/>
            <a:ext cx="15849600" cy="1938992"/>
          </a:xfrm>
          <a:prstGeom prst="rect">
            <a:avLst/>
          </a:prstGeom>
        </p:spPr>
        <p:txBody>
          <a:bodyPr wrap="square">
            <a:spAutoFit/>
          </a:bodyPr>
          <a:lstStyle/>
          <a:p>
            <a:pPr algn="ctr">
              <a:lnSpc>
                <a:spcPct val="150000"/>
              </a:lnSpc>
            </a:pPr>
            <a:r>
              <a:rPr lang="nl-NL" sz="4000" dirty="0"/>
              <a:t>Thể tích của hình lăng trụ đứng tam giác, hình lăng trụ đứng tứ giác:</a:t>
            </a:r>
            <a:endParaRPr lang="en-US" sz="4000" dirty="0"/>
          </a:p>
          <a:p>
            <a:pPr algn="ctr">
              <a:lnSpc>
                <a:spcPct val="150000"/>
              </a:lnSpc>
            </a:pPr>
            <a:r>
              <a:rPr lang="nl-NL" sz="4000" b="1" dirty="0"/>
              <a:t>V = S</a:t>
            </a:r>
            <a:r>
              <a:rPr lang="nl-NL" sz="4000" b="1" baseline="-25000" dirty="0"/>
              <a:t>đáy</a:t>
            </a:r>
            <a:r>
              <a:rPr lang="nl-NL" sz="4000" b="1" dirty="0"/>
              <a:t> . h</a:t>
            </a:r>
            <a:endParaRPr lang="en-US" sz="4000" dirty="0"/>
          </a:p>
        </p:txBody>
      </p:sp>
    </p:spTree>
    <p:extLst>
      <p:ext uri="{BB962C8B-B14F-4D97-AF65-F5344CB8AC3E}">
        <p14:creationId xmlns:p14="http://schemas.microsoft.com/office/powerpoint/2010/main" val="38859429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barn(inVertical)">
                                      <p:cBhvr>
                                        <p:cTn id="7" dur="500"/>
                                        <p:tgtEl>
                                          <p:spTgt spid="133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a:solidFill>
            <a:schemeClr val="bg1"/>
          </a:solidFill>
        </p:spPr>
      </p:pic>
      <p:sp>
        <p:nvSpPr>
          <p:cNvPr id="3" name="Rectangle 2"/>
          <p:cNvSpPr/>
          <p:nvPr/>
        </p:nvSpPr>
        <p:spPr>
          <a:xfrm>
            <a:off x="533400" y="689908"/>
            <a:ext cx="17259300" cy="2123658"/>
          </a:xfrm>
          <a:prstGeom prst="rect">
            <a:avLst/>
          </a:prstGeom>
        </p:spPr>
        <p:txBody>
          <a:bodyPr wrap="square">
            <a:spAutoFit/>
          </a:bodyPr>
          <a:lstStyle/>
          <a:p>
            <a:pPr algn="just">
              <a:lnSpc>
                <a:spcPct val="150000"/>
              </a:lnSpc>
            </a:pPr>
            <a:r>
              <a:rPr lang="nl-NL" sz="4400" b="1" dirty="0">
                <a:solidFill>
                  <a:srgbClr val="FF0000"/>
                </a:solidFill>
              </a:rPr>
              <a:t>Ví dụ 3: SGK - tr98. </a:t>
            </a:r>
            <a:r>
              <a:rPr lang="nl-NL" sz="4400" dirty="0"/>
              <a:t>Một lắng kính được làm bằng thuỷ tinh có dạng một hình lăng trụ đứng tam giác như Hình 10.28.</a:t>
            </a:r>
            <a:endParaRPr lang="en-US" sz="4400" dirty="0"/>
          </a:p>
        </p:txBody>
      </p:sp>
      <p:pic>
        <p:nvPicPr>
          <p:cNvPr id="14338" name="Picture 2" descr="C:\Users\ADMINI~1\AppData\Local\Temp\Rar$DIa0.656\Ví dụ 3 (Hình 10.2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170896"/>
            <a:ext cx="7390487" cy="601120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Rectangle 3"/>
              <p:cNvSpPr/>
              <p:nvPr/>
            </p:nvSpPr>
            <p:spPr>
              <a:xfrm>
                <a:off x="8305800" y="3711630"/>
                <a:ext cx="9486900" cy="5089470"/>
              </a:xfrm>
              <a:prstGeom prst="rect">
                <a:avLst/>
              </a:prstGeom>
              <a:ln w="38100"/>
            </p:spPr>
            <p:style>
              <a:lnRef idx="2">
                <a:schemeClr val="accent6"/>
              </a:lnRef>
              <a:fillRef idx="1">
                <a:schemeClr val="lt1"/>
              </a:fillRef>
              <a:effectRef idx="0">
                <a:schemeClr val="accent6"/>
              </a:effectRef>
              <a:fontRef idx="minor">
                <a:schemeClr val="dk1"/>
              </a:fontRef>
            </p:style>
            <p:txBody>
              <a:bodyPr wrap="square">
                <a:spAutoFit/>
              </a:bodyPr>
              <a:lstStyle/>
              <a:p>
                <a:pPr algn="ctr">
                  <a:lnSpc>
                    <a:spcPct val="150000"/>
                  </a:lnSpc>
                </a:pPr>
                <a:r>
                  <a:rPr lang="nl-NL" sz="4000" b="1" dirty="0">
                    <a:solidFill>
                      <a:srgbClr val="FF0000"/>
                    </a:solidFill>
                  </a:rPr>
                  <a:t>Giải:</a:t>
                </a:r>
                <a:endParaRPr lang="en-US" sz="4000" b="1" dirty="0">
                  <a:solidFill>
                    <a:srgbClr val="FF0000"/>
                  </a:solidFill>
                </a:endParaRPr>
              </a:p>
              <a:p>
                <a:pPr algn="ctr">
                  <a:lnSpc>
                    <a:spcPct val="150000"/>
                  </a:lnSpc>
                </a:pPr>
                <a:r>
                  <a:rPr lang="nl-NL" sz="4000" dirty="0"/>
                  <a:t>Diện tích tam giác đáy là </a:t>
                </a:r>
                <a:endParaRPr lang="nl-NL" sz="4000" dirty="0" smtClean="0"/>
              </a:p>
              <a:p>
                <a:pPr algn="ctr">
                  <a:lnSpc>
                    <a:spcPct val="150000"/>
                  </a:lnSpc>
                </a:pPr>
                <a:r>
                  <a:rPr lang="nl-NL" sz="4000" dirty="0" smtClean="0"/>
                  <a:t>S</a:t>
                </a:r>
                <a:r>
                  <a:rPr lang="nl-NL" sz="4000" baseline="-25000" dirty="0" smtClean="0"/>
                  <a:t>đáy</a:t>
                </a:r>
                <a:r>
                  <a:rPr lang="nl-NL" sz="4000" dirty="0" smtClean="0"/>
                  <a:t> </a:t>
                </a:r>
                <a:r>
                  <a:rPr lang="nl-NL" sz="4000" dirty="0"/>
                  <a:t>= </a:t>
                </a:r>
                <a14:m>
                  <m:oMath xmlns:m="http://schemas.openxmlformats.org/officeDocument/2006/math">
                    <m:f>
                      <m:fPr>
                        <m:ctrlPr>
                          <a:rPr lang="en-US" sz="4000" i="1">
                            <a:latin typeface="Cambria Math"/>
                          </a:rPr>
                        </m:ctrlPr>
                      </m:fPr>
                      <m:num>
                        <m:r>
                          <a:rPr lang="nl-NL" sz="4000" i="1">
                            <a:latin typeface="Cambria Math"/>
                          </a:rPr>
                          <m:t>1</m:t>
                        </m:r>
                      </m:num>
                      <m:den>
                        <m:r>
                          <a:rPr lang="nl-NL" sz="4000" i="1">
                            <a:latin typeface="Cambria Math"/>
                          </a:rPr>
                          <m:t>2</m:t>
                        </m:r>
                      </m:den>
                    </m:f>
                  </m:oMath>
                </a14:m>
                <a:r>
                  <a:rPr lang="nl-NL" sz="4000" dirty="0"/>
                  <a:t>.10.8,7 = 43,5 (cm</a:t>
                </a:r>
                <a:r>
                  <a:rPr lang="nl-NL" sz="4000" baseline="30000" dirty="0"/>
                  <a:t>2</a:t>
                </a:r>
                <a:r>
                  <a:rPr lang="nl-NL" sz="4000" dirty="0"/>
                  <a:t>)</a:t>
                </a:r>
                <a:endParaRPr lang="en-US" sz="4000" dirty="0"/>
              </a:p>
              <a:p>
                <a:pPr algn="ctr">
                  <a:lnSpc>
                    <a:spcPct val="150000"/>
                  </a:lnSpc>
                </a:pPr>
                <a:r>
                  <a:rPr lang="nl-NL" sz="4000" dirty="0"/>
                  <a:t>Thể tích thuỷ tinh dùng làm lăng kính là:</a:t>
                </a:r>
                <a:endParaRPr lang="en-US" sz="4000" dirty="0"/>
              </a:p>
              <a:p>
                <a:pPr algn="ctr">
                  <a:lnSpc>
                    <a:spcPct val="150000"/>
                  </a:lnSpc>
                </a:pPr>
                <a:r>
                  <a:rPr lang="nl-NL" sz="4000" dirty="0"/>
                  <a:t>V = S</a:t>
                </a:r>
                <a:r>
                  <a:rPr lang="nl-NL" sz="4000" baseline="-25000" dirty="0"/>
                  <a:t>đáy</a:t>
                </a:r>
                <a:r>
                  <a:rPr lang="nl-NL" sz="4000" dirty="0"/>
                  <a:t> . h =  43,5 . 20 = 870 (cm</a:t>
                </a:r>
                <a:r>
                  <a:rPr lang="nl-NL" sz="4000" baseline="30000" dirty="0"/>
                  <a:t>3</a:t>
                </a:r>
                <a:r>
                  <a:rPr lang="nl-NL" sz="4000" dirty="0"/>
                  <a:t>)</a:t>
                </a:r>
                <a:endParaRPr lang="en-US" sz="4000" dirty="0"/>
              </a:p>
            </p:txBody>
          </p:sp>
        </mc:Choice>
        <mc:Fallback xmlns="">
          <p:sp>
            <p:nvSpPr>
              <p:cNvPr id="4" name="Rectangle 3"/>
              <p:cNvSpPr>
                <a:spLocks noRot="1" noChangeAspect="1" noMove="1" noResize="1" noEditPoints="1" noAdjustHandles="1" noChangeArrowheads="1" noChangeShapeType="1" noTextEdit="1"/>
              </p:cNvSpPr>
              <p:nvPr/>
            </p:nvSpPr>
            <p:spPr>
              <a:xfrm>
                <a:off x="8305800" y="3711630"/>
                <a:ext cx="9486900" cy="5089470"/>
              </a:xfrm>
              <a:prstGeom prst="rect">
                <a:avLst/>
              </a:prstGeom>
              <a:blipFill rotWithShape="1">
                <a:blip r:embed="rId4"/>
                <a:stretch>
                  <a:fillRect l="-576" r="-448" b="-1546"/>
                </a:stretch>
              </a:blipFill>
              <a:ln w="38100"/>
            </p:spPr>
            <p:txBody>
              <a:bodyPr/>
              <a:lstStyle/>
              <a:p>
                <a:r>
                  <a:rPr lang="en-US">
                    <a:noFill/>
                  </a:rPr>
                  <a:t> </a:t>
                </a:r>
              </a:p>
            </p:txBody>
          </p:sp>
        </mc:Fallback>
      </mc:AlternateContent>
    </p:spTree>
    <p:extLst>
      <p:ext uri="{BB962C8B-B14F-4D97-AF65-F5344CB8AC3E}">
        <p14:creationId xmlns:p14="http://schemas.microsoft.com/office/powerpoint/2010/main" val="23882853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338"/>
                                        </p:tgtEl>
                                        <p:attrNameLst>
                                          <p:attrName>style.visibility</p:attrName>
                                        </p:attrNameLst>
                                      </p:cBhvr>
                                      <p:to>
                                        <p:strVal val="visible"/>
                                      </p:to>
                                    </p:set>
                                    <p:animEffect transition="in" filter="wipe(down)">
                                      <p:cBhvr>
                                        <p:cTn id="12" dur="500"/>
                                        <p:tgtEl>
                                          <p:spTgt spid="1433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bg/>
                                          </p:spTgt>
                                        </p:tgtEl>
                                        <p:attrNameLst>
                                          <p:attrName>style.visibility</p:attrName>
                                        </p:attrNameLst>
                                      </p:cBhvr>
                                      <p:to>
                                        <p:strVal val="visible"/>
                                      </p:to>
                                    </p:set>
                                    <p:anim calcmode="lin" valueType="num">
                                      <p:cBhvr additive="base">
                                        <p:cTn id="17" dur="500" fill="hold"/>
                                        <p:tgtEl>
                                          <p:spTgt spid="4">
                                            <p:bg/>
                                          </p:spTgt>
                                        </p:tgtEl>
                                        <p:attrNameLst>
                                          <p:attrName>ppt_x</p:attrName>
                                        </p:attrNameLst>
                                      </p:cBhvr>
                                      <p:tavLst>
                                        <p:tav tm="0">
                                          <p:val>
                                            <p:strVal val="#ppt_x"/>
                                          </p:val>
                                        </p:tav>
                                        <p:tav tm="100000">
                                          <p:val>
                                            <p:strVal val="#ppt_x"/>
                                          </p:val>
                                        </p:tav>
                                      </p:tavLst>
                                    </p:anim>
                                    <p:anim calcmode="lin" valueType="num">
                                      <p:cBhvr additive="base">
                                        <p:cTn id="18" dur="500" fill="hold"/>
                                        <p:tgtEl>
                                          <p:spTgt spid="4">
                                            <p:bg/>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 calcmode="lin" valueType="num">
                                      <p:cBhvr additive="base">
                                        <p:cTn id="2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 calcmode="lin" valueType="num">
                                      <p:cBhvr additive="base">
                                        <p:cTn id="2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anim calcmode="lin" valueType="num">
                                      <p:cBhvr additive="base">
                                        <p:cTn id="3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4">
                                            <p:txEl>
                                              <p:pRg st="3" end="3"/>
                                            </p:txEl>
                                          </p:spTgt>
                                        </p:tgtEl>
                                        <p:attrNameLst>
                                          <p:attrName>style.visibility</p:attrName>
                                        </p:attrNameLst>
                                      </p:cBhvr>
                                      <p:to>
                                        <p:strVal val="visible"/>
                                      </p:to>
                                    </p:set>
                                    <p:anim calcmode="lin" valueType="num">
                                      <p:cBhvr additive="base">
                                        <p:cTn id="4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4">
                                            <p:txEl>
                                              <p:pRg st="4" end="4"/>
                                            </p:txEl>
                                          </p:spTgt>
                                        </p:tgtEl>
                                        <p:attrNameLst>
                                          <p:attrName>style.visibility</p:attrName>
                                        </p:attrNameLst>
                                      </p:cBhvr>
                                      <p:to>
                                        <p:strVal val="visible"/>
                                      </p:to>
                                    </p:set>
                                    <p:anim calcmode="lin" valueType="num">
                                      <p:cBhvr additive="base">
                                        <p:cTn id="4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86200" y="876300"/>
            <a:ext cx="13944600" cy="8402300"/>
          </a:xfrm>
          <a:prstGeom prst="rect">
            <a:avLst/>
          </a:prstGeom>
          <a:ln w="57150">
            <a:prstDash val="dashDot"/>
          </a:ln>
        </p:spPr>
        <p:style>
          <a:lnRef idx="2">
            <a:schemeClr val="accent4"/>
          </a:lnRef>
          <a:fillRef idx="1">
            <a:schemeClr val="lt1"/>
          </a:fillRef>
          <a:effectRef idx="0">
            <a:schemeClr val="accent4"/>
          </a:effectRef>
          <a:fontRef idx="minor">
            <a:schemeClr val="dk1"/>
          </a:fontRef>
        </p:style>
        <p:txBody>
          <a:bodyPr wrap="square">
            <a:spAutoFit/>
          </a:bodyPr>
          <a:lstStyle/>
          <a:p>
            <a:pPr algn="ctr">
              <a:lnSpc>
                <a:spcPct val="150000"/>
              </a:lnSpc>
            </a:pPr>
            <a:r>
              <a:rPr lang="en-US" sz="4000" b="1" dirty="0">
                <a:solidFill>
                  <a:srgbClr val="FF0000"/>
                </a:solidFill>
              </a:rPr>
              <a:t>L</a:t>
            </a:r>
            <a:r>
              <a:rPr lang="en-US" sz="4000" b="1" dirty="0" smtClean="0">
                <a:solidFill>
                  <a:srgbClr val="FF0000"/>
                </a:solidFill>
              </a:rPr>
              <a:t>ưu ý: </a:t>
            </a:r>
          </a:p>
          <a:p>
            <a:pPr marL="571500" indent="-571500" algn="just">
              <a:lnSpc>
                <a:spcPct val="150000"/>
              </a:lnSpc>
              <a:buFont typeface="Arial" pitchFamily="34" charset="0"/>
              <a:buChar char="•"/>
            </a:pPr>
            <a:r>
              <a:rPr lang="en-US" sz="4000" dirty="0" smtClean="0"/>
              <a:t>Trong </a:t>
            </a:r>
            <a:r>
              <a:rPr lang="en-US" sz="4000" b="1" dirty="0"/>
              <a:t>BTT </a:t>
            </a:r>
            <a:r>
              <a:rPr lang="en-US" sz="4000" dirty="0"/>
              <a:t>trên, đối với trường hợp đáy là một tam giác không vuông, ta có thể chọn đỉnh có góc lớn nhất rồi vẽ đường cao của tam giác ở đáy. </a:t>
            </a:r>
          </a:p>
          <a:p>
            <a:pPr marL="571500" indent="-571500" algn="just">
              <a:lnSpc>
                <a:spcPct val="150000"/>
              </a:lnSpc>
              <a:buFont typeface="Arial" pitchFamily="34" charset="0"/>
              <a:buChar char="•"/>
            </a:pPr>
            <a:r>
              <a:rPr lang="en-US" sz="4000" dirty="0" smtClean="0"/>
              <a:t>Khi </a:t>
            </a:r>
            <a:r>
              <a:rPr lang="en-US" sz="4000" dirty="0"/>
              <a:t>đó tam giác ở đáy được chia thành hai tam giác vuông và thể tích của hình lăng trụ đứng bằng tổng thể tích của hai hình lăng trụ thành phần có đáy là tam giác vuông.</a:t>
            </a:r>
          </a:p>
          <a:p>
            <a:pPr marL="571500" indent="-571500" algn="just">
              <a:lnSpc>
                <a:spcPct val="150000"/>
              </a:lnSpc>
              <a:buFont typeface="Arial" pitchFamily="34" charset="0"/>
              <a:buChar char="•"/>
            </a:pPr>
            <a:r>
              <a:rPr lang="en-US" sz="4000" dirty="0" smtClean="0"/>
              <a:t>Công </a:t>
            </a:r>
            <a:r>
              <a:rPr lang="en-US" sz="4000" dirty="0"/>
              <a:t>thức thể tích vẫn là V = S.h. Đối với đáy là một đa giác bất kì cũng có thể dùng cách thực hiện tương tự.</a:t>
            </a:r>
          </a:p>
        </p:txBody>
      </p:sp>
      <p:pic>
        <p:nvPicPr>
          <p:cNvPr id="6" name="Picture 8"/>
          <p:cNvPicPr>
            <a:picLocks noChangeAspect="1"/>
          </p:cNvPicPr>
          <p:nvPr/>
        </p:nvPicPr>
        <p:blipFill>
          <a:blip r:embed="rId2"/>
          <a:srcRect/>
          <a:stretch>
            <a:fillRect/>
          </a:stretch>
        </p:blipFill>
        <p:spPr>
          <a:xfrm>
            <a:off x="158249" y="1485900"/>
            <a:ext cx="4108951" cy="8801100"/>
          </a:xfrm>
          <a:prstGeom prst="rect">
            <a:avLst/>
          </a:prstGeom>
        </p:spPr>
      </p:pic>
    </p:spTree>
    <p:extLst>
      <p:ext uri="{BB962C8B-B14F-4D97-AF65-F5344CB8AC3E}">
        <p14:creationId xmlns:p14="http://schemas.microsoft.com/office/powerpoint/2010/main" val="42760625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p:cTn id="12" dur="500" fill="hold"/>
                                        <p:tgtEl>
                                          <p:spTgt spid="3">
                                            <p:bg/>
                                          </p:spTgt>
                                        </p:tgtEl>
                                        <p:attrNameLst>
                                          <p:attrName>ppt_w</p:attrName>
                                        </p:attrNameLst>
                                      </p:cBhvr>
                                      <p:tavLst>
                                        <p:tav tm="0">
                                          <p:val>
                                            <p:fltVal val="0"/>
                                          </p:val>
                                        </p:tav>
                                        <p:tav tm="100000">
                                          <p:val>
                                            <p:strVal val="#ppt_w"/>
                                          </p:val>
                                        </p:tav>
                                      </p:tavLst>
                                    </p:anim>
                                    <p:anim calcmode="lin" valueType="num">
                                      <p:cBhvr>
                                        <p:cTn id="13" dur="500" fill="hold"/>
                                        <p:tgtEl>
                                          <p:spTgt spid="3">
                                            <p:bg/>
                                          </p:spTgt>
                                        </p:tgtEl>
                                        <p:attrNameLst>
                                          <p:attrName>ppt_h</p:attrName>
                                        </p:attrNameLst>
                                      </p:cBhvr>
                                      <p:tavLst>
                                        <p:tav tm="0">
                                          <p:val>
                                            <p:fltVal val="0"/>
                                          </p:val>
                                        </p:tav>
                                        <p:tav tm="100000">
                                          <p:val>
                                            <p:strVal val="#ppt_h"/>
                                          </p:val>
                                        </p:tav>
                                      </p:tavLst>
                                    </p:anim>
                                    <p:animEffect transition="in" filter="fade">
                                      <p:cBhvr>
                                        <p:cTn id="14" dur="500"/>
                                        <p:tgtEl>
                                          <p:spTgt spid="3">
                                            <p:bg/>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p:cTn id="19"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 calcmode="lin" valueType="num">
                                      <p:cBhvr>
                                        <p:cTn id="26"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8" dur="500"/>
                                        <p:tgtEl>
                                          <p:spTgt spid="3">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 calcmode="lin" valueType="num">
                                      <p:cBhvr>
                                        <p:cTn id="33"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4"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5" dur="500"/>
                                        <p:tgtEl>
                                          <p:spTgt spid="3">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 calcmode="lin" valueType="num">
                                      <p:cBhvr>
                                        <p:cTn id="40"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41"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4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8200" y="618679"/>
            <a:ext cx="16611600" cy="3000821"/>
          </a:xfrm>
          <a:prstGeom prst="rect">
            <a:avLst/>
          </a:prstGeom>
        </p:spPr>
        <p:txBody>
          <a:bodyPr wrap="square">
            <a:spAutoFit/>
          </a:bodyPr>
          <a:lstStyle/>
          <a:p>
            <a:pPr algn="just">
              <a:lnSpc>
                <a:spcPct val="150000"/>
              </a:lnSpc>
            </a:pPr>
            <a:r>
              <a:rPr lang="nl-NL" sz="4200" b="1" dirty="0">
                <a:solidFill>
                  <a:srgbClr val="FF0000"/>
                </a:solidFill>
              </a:rPr>
              <a:t>Luyện tập 2. </a:t>
            </a:r>
            <a:r>
              <a:rPr lang="en-US" sz="4200" dirty="0"/>
              <a:t>Một chiếc khay đựng linh kiện bằng nhựa, có dạng hình lăng trụ đứng, đáy là hình thang vuông với độ dài hai cạnh đáy là 30 cm, 40 cm và các kích thước như hình 10.29. Tính thể tích của khay.</a:t>
            </a:r>
          </a:p>
        </p:txBody>
      </p:sp>
      <mc:AlternateContent xmlns:mc="http://schemas.openxmlformats.org/markup-compatibility/2006" xmlns:a14="http://schemas.microsoft.com/office/drawing/2010/main">
        <mc:Choice Requires="a14">
          <p:sp>
            <p:nvSpPr>
              <p:cNvPr id="8" name="Rectangle 7"/>
              <p:cNvSpPr/>
              <p:nvPr/>
            </p:nvSpPr>
            <p:spPr>
              <a:xfrm>
                <a:off x="1066800" y="4166906"/>
                <a:ext cx="9144000" cy="5091394"/>
              </a:xfrm>
              <a:prstGeom prst="rect">
                <a:avLst/>
              </a:prstGeom>
              <a:solidFill>
                <a:schemeClr val="accent5">
                  <a:lumMod val="40000"/>
                  <a:lumOff val="60000"/>
                </a:schemeClr>
              </a:solidFill>
            </p:spPr>
            <p:txBody>
              <a:bodyPr>
                <a:spAutoFit/>
              </a:bodyPr>
              <a:lstStyle/>
              <a:p>
                <a:pPr algn="ctr">
                  <a:lnSpc>
                    <a:spcPct val="150000"/>
                  </a:lnSpc>
                </a:pPr>
                <a:r>
                  <a:rPr lang="nl-NL" sz="4000" b="1" dirty="0">
                    <a:solidFill>
                      <a:srgbClr val="FF0000"/>
                    </a:solidFill>
                  </a:rPr>
                  <a:t>Giải:</a:t>
                </a:r>
                <a:endParaRPr lang="en-US" sz="4000" b="1" dirty="0">
                  <a:solidFill>
                    <a:srgbClr val="FF0000"/>
                  </a:solidFill>
                </a:endParaRPr>
              </a:p>
              <a:p>
                <a:pPr algn="ctr">
                  <a:lnSpc>
                    <a:spcPct val="150000"/>
                  </a:lnSpc>
                </a:pPr>
                <a:r>
                  <a:rPr lang="en-US" sz="4000" dirty="0"/>
                  <a:t>Diện tích một đáy của hình lăng trụ </a:t>
                </a:r>
                <a:r>
                  <a:rPr lang="en-US" sz="4000" dirty="0" smtClean="0"/>
                  <a:t>là:</a:t>
                </a:r>
                <a:endParaRPr lang="en-US" sz="4000" dirty="0"/>
              </a:p>
              <a:p>
                <a:pPr algn="ctr">
                  <a:lnSpc>
                    <a:spcPct val="150000"/>
                  </a:lnSpc>
                </a:pPr>
                <a14:m>
                  <m:oMath xmlns:m="http://schemas.openxmlformats.org/officeDocument/2006/math">
                    <m:f>
                      <m:fPr>
                        <m:ctrlPr>
                          <a:rPr lang="en-US" sz="4000" i="1">
                            <a:latin typeface="Cambria Math"/>
                          </a:rPr>
                        </m:ctrlPr>
                      </m:fPr>
                      <m:num>
                        <m:r>
                          <a:rPr lang="en-US" sz="4000" i="1">
                            <a:latin typeface="Cambria Math"/>
                          </a:rPr>
                          <m:t>30</m:t>
                        </m:r>
                        <m:r>
                          <a:rPr lang="en-US" sz="4000" i="1">
                            <a:latin typeface="Cambria Math"/>
                          </a:rPr>
                          <m:t>+</m:t>
                        </m:r>
                        <m:r>
                          <a:rPr lang="en-US" sz="4000" i="1">
                            <a:latin typeface="Cambria Math"/>
                          </a:rPr>
                          <m:t>40</m:t>
                        </m:r>
                      </m:num>
                      <m:den>
                        <m:r>
                          <a:rPr lang="en-US" sz="4000" i="1">
                            <a:latin typeface="Cambria Math"/>
                          </a:rPr>
                          <m:t>2</m:t>
                        </m:r>
                      </m:den>
                    </m:f>
                    <m:r>
                      <a:rPr lang="en-US" sz="4000" i="1">
                        <a:latin typeface="Cambria Math"/>
                      </a:rPr>
                      <m:t>.</m:t>
                    </m:r>
                    <m:r>
                      <a:rPr lang="en-US" sz="4000" i="1">
                        <a:latin typeface="Cambria Math"/>
                      </a:rPr>
                      <m:t>15</m:t>
                    </m:r>
                  </m:oMath>
                </a14:m>
                <a:r>
                  <a:rPr lang="en-US" sz="4000" dirty="0"/>
                  <a:t> =  525 (cm</a:t>
                </a:r>
                <a:r>
                  <a:rPr lang="en-US" sz="4000" baseline="30000" dirty="0"/>
                  <a:t>2</a:t>
                </a:r>
                <a:r>
                  <a:rPr lang="en-US" sz="4000" dirty="0"/>
                  <a:t> )</a:t>
                </a:r>
              </a:p>
              <a:p>
                <a:pPr algn="ctr">
                  <a:lnSpc>
                    <a:spcPct val="150000"/>
                  </a:lnSpc>
                </a:pPr>
                <a:r>
                  <a:rPr lang="en-US" sz="4000" dirty="0"/>
                  <a:t>Thể tích của khay là :</a:t>
                </a:r>
              </a:p>
              <a:p>
                <a:pPr algn="ctr">
                  <a:lnSpc>
                    <a:spcPct val="150000"/>
                  </a:lnSpc>
                </a:pPr>
                <a:r>
                  <a:rPr lang="en-US" sz="4000" dirty="0"/>
                  <a:t>525.20 = 10 500 ( cm</a:t>
                </a:r>
                <a:r>
                  <a:rPr lang="en-US" sz="4000" baseline="30000" dirty="0"/>
                  <a:t>3</a:t>
                </a:r>
                <a:r>
                  <a:rPr lang="en-US" sz="4000" dirty="0"/>
                  <a:t>)</a:t>
                </a:r>
              </a:p>
            </p:txBody>
          </p:sp>
        </mc:Choice>
        <mc:Fallback xmlns="">
          <p:sp>
            <p:nvSpPr>
              <p:cNvPr id="8" name="Rectangle 7"/>
              <p:cNvSpPr>
                <a:spLocks noRot="1" noChangeAspect="1" noMove="1" noResize="1" noEditPoints="1" noAdjustHandles="1" noChangeArrowheads="1" noChangeShapeType="1" noTextEdit="1"/>
              </p:cNvSpPr>
              <p:nvPr/>
            </p:nvSpPr>
            <p:spPr>
              <a:xfrm>
                <a:off x="1066800" y="4166906"/>
                <a:ext cx="9144000" cy="5091394"/>
              </a:xfrm>
              <a:prstGeom prst="rect">
                <a:avLst/>
              </a:prstGeom>
              <a:blipFill rotWithShape="1">
                <a:blip r:embed="rId2"/>
                <a:stretch>
                  <a:fillRect l="-133" r="-133" b="-2036"/>
                </a:stretch>
              </a:blipFill>
            </p:spPr>
            <p:txBody>
              <a:bodyPr/>
              <a:lstStyle/>
              <a:p>
                <a:r>
                  <a:rPr lang="en-US">
                    <a:noFill/>
                  </a:rPr>
                  <a:t> </a:t>
                </a:r>
              </a:p>
            </p:txBody>
          </p:sp>
        </mc:Fallback>
      </mc:AlternateContent>
      <p:pic>
        <p:nvPicPr>
          <p:cNvPr id="15362" name="Picture 2" descr="Hộp nhựa đựng máy và linh kiện tháo máy | Lazada.vn"/>
          <p:cNvPicPr>
            <a:picLocks noChangeAspect="1" noChangeArrowheads="1"/>
          </p:cNvPicPr>
          <p:nvPr/>
        </p:nvPicPr>
        <p:blipFill rotWithShape="1">
          <a:blip r:embed="rId3">
            <a:extLst>
              <a:ext uri="{28A0092B-C50C-407E-A947-70E740481C1C}">
                <a14:useLocalDpi xmlns:a14="http://schemas.microsoft.com/office/drawing/2010/main" val="0"/>
              </a:ext>
            </a:extLst>
          </a:blip>
          <a:srcRect t="8168" b="7401"/>
          <a:stretch/>
        </p:blipFill>
        <p:spPr bwMode="auto">
          <a:xfrm>
            <a:off x="10972800" y="4131869"/>
            <a:ext cx="6248400" cy="5126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08232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362"/>
                                        </p:tgtEl>
                                        <p:attrNameLst>
                                          <p:attrName>style.visibility</p:attrName>
                                        </p:attrNameLst>
                                      </p:cBhvr>
                                      <p:to>
                                        <p:strVal val="visible"/>
                                      </p:to>
                                    </p:set>
                                    <p:animEffect transition="in" filter="barn(inVertical)">
                                      <p:cBhvr>
                                        <p:cTn id="12" dur="500"/>
                                        <p:tgtEl>
                                          <p:spTgt spid="1536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bg/>
                                          </p:spTgt>
                                        </p:tgtEl>
                                        <p:attrNameLst>
                                          <p:attrName>style.visibility</p:attrName>
                                        </p:attrNameLst>
                                      </p:cBhvr>
                                      <p:to>
                                        <p:strVal val="visible"/>
                                      </p:to>
                                    </p:set>
                                    <p:animEffect transition="in" filter="randombar(horizontal)">
                                      <p:cBhvr>
                                        <p:cTn id="17" dur="500"/>
                                        <p:tgtEl>
                                          <p:spTgt spid="8">
                                            <p:bg/>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randombar(horizontal)">
                                      <p:cBhvr>
                                        <p:cTn id="27" dur="500"/>
                                        <p:tgtEl>
                                          <p:spTgt spid="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randombar(horizontal)">
                                      <p:cBhvr>
                                        <p:cTn id="32" dur="500"/>
                                        <p:tgtEl>
                                          <p:spTgt spid="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Effect transition="in" filter="randombar(horizontal)">
                                      <p:cBhvr>
                                        <p:cTn id="37" dur="500"/>
                                        <p:tgtEl>
                                          <p:spTgt spid="8">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8">
                                            <p:txEl>
                                              <p:pRg st="4" end="4"/>
                                            </p:txEl>
                                          </p:spTgt>
                                        </p:tgtEl>
                                        <p:attrNameLst>
                                          <p:attrName>style.visibility</p:attrName>
                                        </p:attrNameLst>
                                      </p:cBhvr>
                                      <p:to>
                                        <p:strVal val="visible"/>
                                      </p:to>
                                    </p:set>
                                    <p:animEffect transition="in" filter="randombar(horizontal)">
                                      <p:cBhvr>
                                        <p:cTn id="42"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build="p"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pic>
        <p:nvPicPr>
          <p:cNvPr id="14" name="Picture 13"/>
          <p:cNvPicPr>
            <a:picLocks noChangeAspect="1"/>
          </p:cNvPicPr>
          <p:nvPr/>
        </p:nvPicPr>
        <p:blipFill>
          <a:blip r:embed="rId3"/>
          <a:srcRect/>
          <a:stretch>
            <a:fillRect/>
          </a:stretch>
        </p:blipFill>
        <p:spPr>
          <a:xfrm>
            <a:off x="228601" y="3415285"/>
            <a:ext cx="5715000" cy="6056547"/>
          </a:xfrm>
          <a:prstGeom prst="rect">
            <a:avLst/>
          </a:prstGeom>
        </p:spPr>
      </p:pic>
      <p:sp>
        <p:nvSpPr>
          <p:cNvPr id="17" name="Rounded Rectangle 16"/>
          <p:cNvSpPr/>
          <p:nvPr/>
        </p:nvSpPr>
        <p:spPr>
          <a:xfrm>
            <a:off x="1460203" y="9182100"/>
            <a:ext cx="3581400" cy="6858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Arial" pitchFamily="34" charset="0"/>
                <a:cs typeface="Arial" pitchFamily="34" charset="0"/>
              </a:rPr>
              <a:t>Hoạt động nhóm</a:t>
            </a:r>
            <a:endParaRPr lang="en-US" sz="3200" b="1" dirty="0">
              <a:solidFill>
                <a:schemeClr val="tx1"/>
              </a:solidFill>
              <a:latin typeface="Arial" pitchFamily="34" charset="0"/>
              <a:cs typeface="Arial" pitchFamily="34" charset="0"/>
            </a:endParaRPr>
          </a:p>
        </p:txBody>
      </p:sp>
      <p:sp>
        <p:nvSpPr>
          <p:cNvPr id="5" name="Rounded Rectangular Callout 4"/>
          <p:cNvSpPr/>
          <p:nvPr/>
        </p:nvSpPr>
        <p:spPr>
          <a:xfrm>
            <a:off x="5715000" y="342900"/>
            <a:ext cx="12039600" cy="5791200"/>
          </a:xfrm>
          <a:prstGeom prst="wedgeRoundRectCallout">
            <a:avLst>
              <a:gd name="adj1" fmla="val -58038"/>
              <a:gd name="adj2" fmla="val 34337"/>
              <a:gd name="adj3" fmla="val 16667"/>
            </a:avLst>
          </a:prstGeom>
          <a:solidFill>
            <a:schemeClr val="accent5">
              <a:lumMod val="20000"/>
              <a:lumOff val="80000"/>
            </a:scheme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nl-NL" sz="4000" b="1" dirty="0">
                <a:solidFill>
                  <a:srgbClr val="0070C0"/>
                </a:solidFill>
              </a:rPr>
              <a:t>Thử thách nhỏ: </a:t>
            </a:r>
            <a:r>
              <a:rPr lang="nl-NL" sz="4000" dirty="0">
                <a:solidFill>
                  <a:schemeClr val="tx1"/>
                </a:solidFill>
              </a:rPr>
              <a:t>Một bể bơi có dạng hình chữ nhật và kích thước như Hình 10.30. Hình dạng của bể bơi được ghép bởi một hình hộp chữ nhật và một hình lăng trụ đứng tam giác. Khi bể bơi đầy ắp nước thì nó chứa bao nhiêu mét khối nước (bỏ qua độ dày của thành bể).</a:t>
            </a:r>
            <a:endParaRPr lang="en-US" sz="4000" dirty="0">
              <a:solidFill>
                <a:schemeClr val="tx1"/>
              </a:solidFill>
            </a:endParaRPr>
          </a:p>
        </p:txBody>
      </p:sp>
      <p:pic>
        <p:nvPicPr>
          <p:cNvPr id="17410" name="Picture 2" descr="C:\Users\ADMINI~1\AppData\Local\Temp\Rar$DIa0.696\Thử thách nhỏ.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6362700"/>
            <a:ext cx="11582400" cy="3771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75979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7410"/>
                                        </p:tgtEl>
                                        <p:attrNameLst>
                                          <p:attrName>style.visibility</p:attrName>
                                        </p:attrNameLst>
                                      </p:cBhvr>
                                      <p:to>
                                        <p:strVal val="visible"/>
                                      </p:to>
                                    </p:set>
                                    <p:animEffect transition="in" filter="barn(inVertical)">
                                      <p:cBhvr>
                                        <p:cTn id="20" dur="5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pic>
        <p:nvPicPr>
          <p:cNvPr id="5" name="Picture 5"/>
          <p:cNvPicPr>
            <a:picLocks noChangeAspect="1"/>
          </p:cNvPicPr>
          <p:nvPr/>
        </p:nvPicPr>
        <p:blipFill>
          <a:blip r:embed="rId3"/>
          <a:srcRect/>
          <a:stretch>
            <a:fillRect/>
          </a:stretch>
        </p:blipFill>
        <p:spPr>
          <a:xfrm>
            <a:off x="17151103" y="0"/>
            <a:ext cx="538253" cy="548538"/>
          </a:xfrm>
          <a:prstGeom prst="rect">
            <a:avLst/>
          </a:prstGeom>
        </p:spPr>
      </p:pic>
      <p:pic>
        <p:nvPicPr>
          <p:cNvPr id="6" name="Picture 6"/>
          <p:cNvPicPr>
            <a:picLocks noChangeAspect="1"/>
          </p:cNvPicPr>
          <p:nvPr/>
        </p:nvPicPr>
        <p:blipFill>
          <a:blip r:embed="rId3"/>
          <a:srcRect/>
          <a:stretch>
            <a:fillRect/>
          </a:stretch>
        </p:blipFill>
        <p:spPr>
          <a:xfrm>
            <a:off x="17689356" y="11042"/>
            <a:ext cx="538253" cy="548538"/>
          </a:xfrm>
          <a:prstGeom prst="rect">
            <a:avLst/>
          </a:prstGeom>
        </p:spPr>
      </p:pic>
      <p:pic>
        <p:nvPicPr>
          <p:cNvPr id="19" name="Picture 19"/>
          <p:cNvPicPr>
            <a:picLocks noChangeAspect="1"/>
          </p:cNvPicPr>
          <p:nvPr/>
        </p:nvPicPr>
        <p:blipFill>
          <a:blip r:embed="rId4"/>
          <a:srcRect/>
          <a:stretch>
            <a:fillRect/>
          </a:stretch>
        </p:blipFill>
        <p:spPr>
          <a:xfrm>
            <a:off x="429808" y="7403520"/>
            <a:ext cx="2581564" cy="2809865"/>
          </a:xfrm>
          <a:prstGeom prst="rect">
            <a:avLst/>
          </a:prstGeom>
        </p:spPr>
      </p:pic>
      <p:pic>
        <p:nvPicPr>
          <p:cNvPr id="26" name="Picture 26"/>
          <p:cNvPicPr>
            <a:picLocks noChangeAspect="1"/>
          </p:cNvPicPr>
          <p:nvPr/>
        </p:nvPicPr>
        <p:blipFill>
          <a:blip r:embed="rId5"/>
          <a:srcRect/>
          <a:stretch>
            <a:fillRect/>
          </a:stretch>
        </p:blipFill>
        <p:spPr>
          <a:xfrm>
            <a:off x="1053886" y="559581"/>
            <a:ext cx="16097218" cy="6565120"/>
          </a:xfrm>
          <a:prstGeom prst="rect">
            <a:avLst/>
          </a:prstGeom>
          <a:solidFill>
            <a:schemeClr val="accent2">
              <a:lumMod val="75000"/>
            </a:schemeClr>
          </a:solidFill>
          <a:ln>
            <a:solidFill>
              <a:schemeClr val="accent2">
                <a:lumMod val="40000"/>
                <a:lumOff val="60000"/>
              </a:schemeClr>
            </a:solidFill>
          </a:ln>
        </p:spPr>
      </p:pic>
      <p:pic>
        <p:nvPicPr>
          <p:cNvPr id="30" name="Picture 30"/>
          <p:cNvPicPr>
            <a:picLocks noChangeAspect="1"/>
          </p:cNvPicPr>
          <p:nvPr/>
        </p:nvPicPr>
        <p:blipFill>
          <a:blip r:embed="rId6"/>
          <a:srcRect/>
          <a:stretch>
            <a:fillRect/>
          </a:stretch>
        </p:blipFill>
        <p:spPr>
          <a:xfrm>
            <a:off x="8679234" y="266700"/>
            <a:ext cx="846522" cy="862699"/>
          </a:xfrm>
          <a:prstGeom prst="rect">
            <a:avLst/>
          </a:prstGeom>
        </p:spPr>
      </p:pic>
      <p:pic>
        <p:nvPicPr>
          <p:cNvPr id="33" name="Picture 33"/>
          <p:cNvPicPr>
            <a:picLocks noChangeAspect="1"/>
          </p:cNvPicPr>
          <p:nvPr/>
        </p:nvPicPr>
        <p:blipFill>
          <a:blip r:embed="rId7"/>
          <a:srcRect/>
          <a:stretch>
            <a:fillRect/>
          </a:stretch>
        </p:blipFill>
        <p:spPr>
          <a:xfrm>
            <a:off x="425193" y="6039984"/>
            <a:ext cx="1864865" cy="4466742"/>
          </a:xfrm>
          <a:prstGeom prst="rect">
            <a:avLst/>
          </a:prstGeom>
        </p:spPr>
      </p:pic>
      <p:pic>
        <p:nvPicPr>
          <p:cNvPr id="34" name="Picture 34"/>
          <p:cNvPicPr>
            <a:picLocks noChangeAspect="1"/>
          </p:cNvPicPr>
          <p:nvPr/>
        </p:nvPicPr>
        <p:blipFill>
          <a:blip r:embed="rId8"/>
          <a:srcRect/>
          <a:stretch>
            <a:fillRect/>
          </a:stretch>
        </p:blipFill>
        <p:spPr>
          <a:xfrm rot="-372615">
            <a:off x="160888" y="7482789"/>
            <a:ext cx="695620" cy="2928926"/>
          </a:xfrm>
          <a:prstGeom prst="rect">
            <a:avLst/>
          </a:prstGeom>
        </p:spPr>
      </p:pic>
      <p:pic>
        <p:nvPicPr>
          <p:cNvPr id="35" name="Picture 35"/>
          <p:cNvPicPr>
            <a:picLocks noChangeAspect="1"/>
          </p:cNvPicPr>
          <p:nvPr/>
        </p:nvPicPr>
        <p:blipFill>
          <a:blip r:embed="rId9"/>
          <a:srcRect r="6235" b="28097"/>
          <a:stretch>
            <a:fillRect/>
          </a:stretch>
        </p:blipFill>
        <p:spPr>
          <a:xfrm>
            <a:off x="88255" y="8413160"/>
            <a:ext cx="1157302" cy="530015"/>
          </a:xfrm>
          <a:prstGeom prst="rect">
            <a:avLst/>
          </a:prstGeom>
        </p:spPr>
      </p:pic>
      <p:sp>
        <p:nvSpPr>
          <p:cNvPr id="42" name="TextBox 41"/>
          <p:cNvSpPr txBox="1"/>
          <p:nvPr/>
        </p:nvSpPr>
        <p:spPr>
          <a:xfrm>
            <a:off x="1371600" y="1181100"/>
            <a:ext cx="15286695" cy="5632311"/>
          </a:xfrm>
          <a:prstGeom prst="rect">
            <a:avLst/>
          </a:prstGeom>
          <a:noFill/>
        </p:spPr>
        <p:txBody>
          <a:bodyPr wrap="square" rtlCol="0">
            <a:spAutoFit/>
          </a:bodyPr>
          <a:lstStyle/>
          <a:p>
            <a:pPr algn="ctr">
              <a:lnSpc>
                <a:spcPct val="150000"/>
              </a:lnSpc>
            </a:pPr>
            <a:r>
              <a:rPr lang="en-US" sz="8000" b="1" dirty="0" smtClean="0">
                <a:latin typeface="Arial" pitchFamily="34" charset="0"/>
                <a:cs typeface="Arial" pitchFamily="34" charset="0"/>
              </a:rPr>
              <a:t>BÀI 37: HÌNH LĂNG TRỤ ĐỨNG TAM GIÁC VÀ HÌNH LĂNG TRỤ ĐỨNG TỨ GIÁC</a:t>
            </a:r>
            <a:endParaRPr lang="en-US" sz="8000" b="1" dirty="0">
              <a:latin typeface="Arial" pitchFamily="34" charset="0"/>
              <a:cs typeface="Arial" pitchFamily="34" charset="0"/>
            </a:endParaRPr>
          </a:p>
        </p:txBody>
      </p:sp>
      <p:pic>
        <p:nvPicPr>
          <p:cNvPr id="60" name="Picture 59"/>
          <p:cNvPicPr>
            <a:picLocks noChangeAspect="1"/>
          </p:cNvPicPr>
          <p:nvPr/>
        </p:nvPicPr>
        <p:blipFill>
          <a:blip r:embed="rId10"/>
          <a:srcRect/>
          <a:stretch>
            <a:fillRect/>
          </a:stretch>
        </p:blipFill>
        <p:spPr>
          <a:xfrm>
            <a:off x="-59984" y="7727742"/>
            <a:ext cx="7012610" cy="2673558"/>
          </a:xfrm>
          <a:prstGeom prst="rect">
            <a:avLst/>
          </a:prstGeom>
        </p:spPr>
      </p:pic>
      <p:pic>
        <p:nvPicPr>
          <p:cNvPr id="61" name="Picture 60"/>
          <p:cNvPicPr>
            <a:picLocks noChangeAspect="1"/>
          </p:cNvPicPr>
          <p:nvPr/>
        </p:nvPicPr>
        <p:blipFill>
          <a:blip r:embed="rId11"/>
          <a:srcRect/>
          <a:stretch>
            <a:fillRect/>
          </a:stretch>
        </p:blipFill>
        <p:spPr>
          <a:xfrm>
            <a:off x="14804293" y="6198593"/>
            <a:ext cx="3483707" cy="4126507"/>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barn(inVertical)">
                                      <p:cBhvr>
                                        <p:cTn id="1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grpSp>
        <p:nvGrpSpPr>
          <p:cNvPr id="13" name="Group 12"/>
          <p:cNvGrpSpPr/>
          <p:nvPr/>
        </p:nvGrpSpPr>
        <p:grpSpPr>
          <a:xfrm>
            <a:off x="1279548" y="997144"/>
            <a:ext cx="10959013" cy="7727756"/>
            <a:chOff x="718929" y="1628568"/>
            <a:chExt cx="11737282" cy="5364160"/>
          </a:xfrm>
        </p:grpSpPr>
        <p:sp>
          <p:nvSpPr>
            <p:cNvPr id="16" name="Round Diagonal Corner Rectangle 15"/>
            <p:cNvSpPr/>
            <p:nvPr/>
          </p:nvSpPr>
          <p:spPr>
            <a:xfrm>
              <a:off x="718929" y="1996936"/>
              <a:ext cx="11737282" cy="4995792"/>
            </a:xfrm>
            <a:prstGeom prst="round2DiagRect">
              <a:avLst/>
            </a:prstGeom>
            <a:solidFill>
              <a:schemeClr val="bg1"/>
            </a:solidFill>
            <a:ln>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718930" y="1628568"/>
              <a:ext cx="2559227" cy="1152732"/>
              <a:chOff x="718930" y="1628568"/>
              <a:chExt cx="2559227" cy="1152732"/>
            </a:xfrm>
          </p:grpSpPr>
          <p:sp>
            <p:nvSpPr>
              <p:cNvPr id="19" name="Right Triangle 18"/>
              <p:cNvSpPr/>
              <p:nvPr/>
            </p:nvSpPr>
            <p:spPr>
              <a:xfrm flipV="1">
                <a:off x="718930" y="1996937"/>
                <a:ext cx="628702" cy="784363"/>
              </a:xfrm>
              <a:prstGeom prst="r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718930" y="1628568"/>
                <a:ext cx="2559227" cy="736738"/>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latin typeface="Arial" pitchFamily="34" charset="0"/>
                    <a:cs typeface="Arial" pitchFamily="34" charset="0"/>
                  </a:rPr>
                  <a:t>Giải:</a:t>
                </a:r>
                <a:endParaRPr lang="en-US" sz="4000" b="1" dirty="0">
                  <a:latin typeface="Arial" pitchFamily="34" charset="0"/>
                  <a:cs typeface="Arial" pitchFamily="34" charset="0"/>
                </a:endParaRPr>
              </a:p>
            </p:txBody>
          </p:sp>
        </p:grpSp>
      </p:grpSp>
      <p:pic>
        <p:nvPicPr>
          <p:cNvPr id="15" name="Picture 1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33"/>
              </a:ext>
            </a:extLst>
          </a:blip>
          <a:srcRect/>
          <a:stretch>
            <a:fillRect/>
          </a:stretch>
        </p:blipFill>
        <p:spPr>
          <a:xfrm>
            <a:off x="12238561" y="886087"/>
            <a:ext cx="4754039" cy="9362813"/>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691754" y="2247900"/>
                <a:ext cx="10134600" cy="6090835"/>
              </a:xfrm>
              <a:prstGeom prst="rect">
                <a:avLst/>
              </a:prstGeom>
            </p:spPr>
            <p:txBody>
              <a:bodyPr wrap="square">
                <a:spAutoFit/>
              </a:bodyPr>
              <a:lstStyle/>
              <a:p>
                <a:pPr algn="ctr">
                  <a:lnSpc>
                    <a:spcPct val="150000"/>
                  </a:lnSpc>
                </a:pPr>
                <a:r>
                  <a:rPr lang="nl-NL" sz="4000" dirty="0"/>
                  <a:t>Thể tích của hình lăng trụ đứng tam giác là:</a:t>
                </a:r>
                <a:endParaRPr lang="en-US" sz="4000" dirty="0"/>
              </a:p>
              <a:p>
                <a:pPr algn="ctr">
                  <a:lnSpc>
                    <a:spcPct val="150000"/>
                  </a:lnSpc>
                </a:pPr>
                <a:r>
                  <a:rPr lang="nl-NL" sz="4000" dirty="0"/>
                  <a:t>V</a:t>
                </a:r>
                <a:r>
                  <a:rPr lang="nl-NL" sz="4000" baseline="-25000" dirty="0"/>
                  <a:t>1 </a:t>
                </a:r>
                <a:r>
                  <a:rPr lang="nl-NL" sz="4000" dirty="0"/>
                  <a:t>= </a:t>
                </a:r>
                <a14:m>
                  <m:oMath xmlns:m="http://schemas.openxmlformats.org/officeDocument/2006/math">
                    <m:d>
                      <m:dPr>
                        <m:ctrlPr>
                          <a:rPr lang="en-US" sz="4000" i="1">
                            <a:latin typeface="Cambria Math"/>
                          </a:rPr>
                        </m:ctrlPr>
                      </m:dPr>
                      <m:e>
                        <m:f>
                          <m:fPr>
                            <m:ctrlPr>
                              <a:rPr lang="en-US" sz="4000" i="1">
                                <a:latin typeface="Cambria Math"/>
                              </a:rPr>
                            </m:ctrlPr>
                          </m:fPr>
                          <m:num>
                            <m:r>
                              <a:rPr lang="nl-NL" sz="4000" i="1">
                                <a:latin typeface="Cambria Math"/>
                              </a:rPr>
                              <m:t>1</m:t>
                            </m:r>
                          </m:num>
                          <m:den>
                            <m:r>
                              <a:rPr lang="nl-NL" sz="4000" i="1">
                                <a:latin typeface="Cambria Math"/>
                              </a:rPr>
                              <m:t>2</m:t>
                            </m:r>
                          </m:den>
                        </m:f>
                        <m:r>
                          <a:rPr lang="nl-NL" sz="4000" i="1">
                            <a:latin typeface="Cambria Math"/>
                          </a:rPr>
                          <m:t>.</m:t>
                        </m:r>
                        <m:r>
                          <a:rPr lang="nl-NL" sz="4000" i="1">
                            <a:latin typeface="Cambria Math"/>
                          </a:rPr>
                          <m:t>2</m:t>
                        </m:r>
                        <m:r>
                          <a:rPr lang="nl-NL" sz="4000" i="1">
                            <a:latin typeface="Cambria Math"/>
                          </a:rPr>
                          <m:t>.</m:t>
                        </m:r>
                        <m:r>
                          <a:rPr lang="nl-NL" sz="4000" i="1">
                            <a:latin typeface="Cambria Math"/>
                          </a:rPr>
                          <m:t>7</m:t>
                        </m:r>
                      </m:e>
                    </m:d>
                    <m:r>
                      <a:rPr lang="nl-NL" sz="4000" i="1">
                        <a:latin typeface="Cambria Math"/>
                      </a:rPr>
                      <m:t>.</m:t>
                    </m:r>
                    <m:r>
                      <a:rPr lang="nl-NL" sz="4000" i="1">
                        <a:latin typeface="Cambria Math"/>
                      </a:rPr>
                      <m:t>10</m:t>
                    </m:r>
                  </m:oMath>
                </a14:m>
                <a:r>
                  <a:rPr lang="nl-NL" sz="4000" dirty="0"/>
                  <a:t>= 70 (m</a:t>
                </a:r>
                <a:r>
                  <a:rPr lang="nl-NL" sz="4000" baseline="30000" dirty="0"/>
                  <a:t>3</a:t>
                </a:r>
                <a:r>
                  <a:rPr lang="nl-NL" sz="4000" dirty="0"/>
                  <a:t>)</a:t>
                </a:r>
                <a:endParaRPr lang="en-US" sz="4000" dirty="0"/>
              </a:p>
              <a:p>
                <a:pPr algn="ctr">
                  <a:lnSpc>
                    <a:spcPct val="150000"/>
                  </a:lnSpc>
                </a:pPr>
                <a:r>
                  <a:rPr lang="nl-NL" sz="4000" dirty="0"/>
                  <a:t>Thể tích hình hộp chữ nhật là:</a:t>
                </a:r>
                <a:endParaRPr lang="en-US" sz="4000" dirty="0"/>
              </a:p>
              <a:p>
                <a:pPr algn="ctr">
                  <a:lnSpc>
                    <a:spcPct val="150000"/>
                  </a:lnSpc>
                </a:pPr>
                <a:r>
                  <a:rPr lang="nl-NL" sz="4000" dirty="0"/>
                  <a:t>V</a:t>
                </a:r>
                <a:r>
                  <a:rPr lang="nl-NL" sz="4000" baseline="-25000" dirty="0"/>
                  <a:t>2</a:t>
                </a:r>
                <a:r>
                  <a:rPr lang="nl-NL" sz="4000" dirty="0"/>
                  <a:t> = 10 . 25 . 2 = 500 (m</a:t>
                </a:r>
                <a:r>
                  <a:rPr lang="nl-NL" sz="4000" baseline="30000" dirty="0"/>
                  <a:t>3</a:t>
                </a:r>
                <a:r>
                  <a:rPr lang="nl-NL" sz="4000" dirty="0"/>
                  <a:t>)</a:t>
                </a:r>
                <a:endParaRPr lang="en-US" sz="4000" dirty="0"/>
              </a:p>
              <a:p>
                <a:pPr algn="ctr">
                  <a:lnSpc>
                    <a:spcPct val="150000"/>
                  </a:lnSpc>
                </a:pPr>
                <a:r>
                  <a:rPr lang="nl-NL" sz="4000" dirty="0"/>
                  <a:t>Thể tích của bể bơi là:</a:t>
                </a:r>
                <a:endParaRPr lang="en-US" sz="4000" dirty="0"/>
              </a:p>
              <a:p>
                <a:pPr algn="ctr">
                  <a:lnSpc>
                    <a:spcPct val="150000"/>
                  </a:lnSpc>
                </a:pPr>
                <a:r>
                  <a:rPr lang="nl-NL" sz="4000" dirty="0"/>
                  <a:t>V = V</a:t>
                </a:r>
                <a:r>
                  <a:rPr lang="nl-NL" sz="4000" baseline="-25000" dirty="0"/>
                  <a:t>1</a:t>
                </a:r>
                <a:r>
                  <a:rPr lang="nl-NL" sz="4000" dirty="0"/>
                  <a:t> + V</a:t>
                </a:r>
                <a:r>
                  <a:rPr lang="nl-NL" sz="4000" baseline="-25000" dirty="0"/>
                  <a:t>2</a:t>
                </a:r>
                <a:r>
                  <a:rPr lang="nl-NL" sz="4000" dirty="0"/>
                  <a:t> = 70 + 500 = 570 (m</a:t>
                </a:r>
                <a:r>
                  <a:rPr lang="nl-NL" sz="4000" baseline="30000" dirty="0"/>
                  <a:t>3</a:t>
                </a:r>
                <a:r>
                  <a:rPr lang="nl-NL" sz="4000" dirty="0"/>
                  <a:t>)</a:t>
                </a:r>
                <a:endParaRPr lang="en-US" sz="4000" dirty="0"/>
              </a:p>
            </p:txBody>
          </p:sp>
        </mc:Choice>
        <mc:Fallback xmlns="">
          <p:sp>
            <p:nvSpPr>
              <p:cNvPr id="3" name="Rectangle 2"/>
              <p:cNvSpPr>
                <a:spLocks noRot="1" noChangeAspect="1" noMove="1" noResize="1" noEditPoints="1" noAdjustHandles="1" noChangeArrowheads="1" noChangeShapeType="1" noTextEdit="1"/>
              </p:cNvSpPr>
              <p:nvPr/>
            </p:nvSpPr>
            <p:spPr>
              <a:xfrm>
                <a:off x="1691754" y="2247900"/>
                <a:ext cx="10134600" cy="6090835"/>
              </a:xfrm>
              <a:prstGeom prst="rect">
                <a:avLst/>
              </a:prstGeom>
              <a:blipFill rotWithShape="1">
                <a:blip r:embed="rId34"/>
                <a:stretch>
                  <a:fillRect l="-1564" r="-1504" b="-1502"/>
                </a:stretch>
              </a:blipFill>
            </p:spPr>
            <p:txBody>
              <a:bodyPr/>
              <a:lstStyle/>
              <a:p>
                <a:r>
                  <a:rPr lang="en-US">
                    <a:noFill/>
                  </a:rPr>
                  <a:t> </a:t>
                </a:r>
              </a:p>
            </p:txBody>
          </p:sp>
        </mc:Fallback>
      </mc:AlternateContent>
    </p:spTree>
    <p:extLst>
      <p:ext uri="{BB962C8B-B14F-4D97-AF65-F5344CB8AC3E}">
        <p14:creationId xmlns:p14="http://schemas.microsoft.com/office/powerpoint/2010/main" val="42832176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 calcmode="lin" valueType="num">
                                      <p:cBhvr additive="base">
                                        <p:cTn id="4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6586607" y="213858"/>
            <a:ext cx="4544834" cy="1306255"/>
          </a:xfrm>
          <a:prstGeom prst="rect">
            <a:avLst/>
          </a:prstGeom>
        </p:spPr>
        <p:txBody>
          <a:bodyPr wrap="none" anchor="ctr">
            <a:spAutoFit/>
          </a:bodyPr>
          <a:lstStyle/>
          <a:p>
            <a:pPr algn="ctr">
              <a:lnSpc>
                <a:spcPct val="150000"/>
              </a:lnSpc>
            </a:pPr>
            <a:r>
              <a:rPr lang="en-US" sz="6000" b="1" dirty="0" smtClean="0">
                <a:solidFill>
                  <a:srgbClr val="0070C0"/>
                </a:solidFill>
                <a:latin typeface="Arial" pitchFamily="34" charset="0"/>
                <a:cs typeface="Arial" pitchFamily="34" charset="0"/>
              </a:rPr>
              <a:t>LUYỆN TẬP</a:t>
            </a:r>
            <a:endParaRPr lang="en-US" sz="6000" b="1" dirty="0">
              <a:solidFill>
                <a:srgbClr val="0070C0"/>
              </a:solidFill>
              <a:latin typeface="Arial" pitchFamily="34" charset="0"/>
              <a:cs typeface="Arial" pitchFamily="34" charset="0"/>
            </a:endParaRPr>
          </a:p>
        </p:txBody>
      </p:sp>
      <p:sp>
        <p:nvSpPr>
          <p:cNvPr id="3" name="Rectangle 2"/>
          <p:cNvSpPr/>
          <p:nvPr/>
        </p:nvSpPr>
        <p:spPr>
          <a:xfrm>
            <a:off x="1066800" y="1562100"/>
            <a:ext cx="16154400" cy="1938992"/>
          </a:xfrm>
          <a:prstGeom prst="rect">
            <a:avLst/>
          </a:prstGeom>
        </p:spPr>
        <p:txBody>
          <a:bodyPr wrap="square">
            <a:spAutoFit/>
          </a:bodyPr>
          <a:lstStyle/>
          <a:p>
            <a:pPr algn="just">
              <a:lnSpc>
                <a:spcPct val="150000"/>
              </a:lnSpc>
            </a:pPr>
            <a:r>
              <a:rPr lang="fr-FR" sz="4000" b="1" dirty="0">
                <a:solidFill>
                  <a:srgbClr val="FF0000"/>
                </a:solidFill>
              </a:rPr>
              <a:t>Bài 10.11 (Tr98</a:t>
            </a:r>
            <a:r>
              <a:rPr lang="fr-FR" sz="4000" b="1" dirty="0" smtClean="0">
                <a:solidFill>
                  <a:srgbClr val="FF0000"/>
                </a:solidFill>
              </a:rPr>
              <a:t>): </a:t>
            </a:r>
            <a:r>
              <a:rPr lang="en-US" sz="4000" dirty="0"/>
              <a:t>Quan sát và gọi tên các mặt đáy, mặt bên, cạnh đáy, cạnh bên của hình lăng trụ đứng tam giác ở hình </a:t>
            </a:r>
            <a:r>
              <a:rPr lang="en-US" sz="4000" dirty="0" smtClean="0"/>
              <a:t>10.31.</a:t>
            </a:r>
            <a:endParaRPr lang="en-US" sz="4000" dirty="0"/>
          </a:p>
        </p:txBody>
      </p:sp>
      <p:pic>
        <p:nvPicPr>
          <p:cNvPr id="18434" name="Picture 2" descr="C:\Users\ADMINI~1\AppData\Local\Temp\Rar$DIa0.192\Bài 10.11 (Hình 10.3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0" y="3378302"/>
            <a:ext cx="5870863" cy="694679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676400" y="4229100"/>
            <a:ext cx="8915400" cy="4708981"/>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lnSpc>
                <a:spcPct val="150000"/>
              </a:lnSpc>
            </a:pPr>
            <a:r>
              <a:rPr lang="en-US" sz="4000" b="1" dirty="0">
                <a:solidFill>
                  <a:srgbClr val="FF0000"/>
                </a:solidFill>
              </a:rPr>
              <a:t>Giải:</a:t>
            </a:r>
          </a:p>
          <a:p>
            <a:pPr marL="571500" indent="-571500">
              <a:lnSpc>
                <a:spcPct val="150000"/>
              </a:lnSpc>
              <a:buFont typeface="Arial" pitchFamily="34" charset="0"/>
              <a:buChar char="•"/>
            </a:pPr>
            <a:r>
              <a:rPr lang="en-US" sz="4000" dirty="0" smtClean="0"/>
              <a:t>2 </a:t>
            </a:r>
            <a:r>
              <a:rPr lang="en-US" sz="4000" dirty="0"/>
              <a:t>mặt đáy: ABC, MNP</a:t>
            </a:r>
          </a:p>
          <a:p>
            <a:pPr marL="571500" indent="-571500">
              <a:lnSpc>
                <a:spcPct val="150000"/>
              </a:lnSpc>
              <a:buFont typeface="Arial" pitchFamily="34" charset="0"/>
              <a:buChar char="•"/>
            </a:pPr>
            <a:r>
              <a:rPr lang="en-US" sz="4000" dirty="0" smtClean="0"/>
              <a:t>3 </a:t>
            </a:r>
            <a:r>
              <a:rPr lang="en-US" sz="4000" dirty="0"/>
              <a:t>mặt bên: ACPM, BAMN, BCPN</a:t>
            </a:r>
          </a:p>
          <a:p>
            <a:pPr marL="571500" indent="-571500">
              <a:lnSpc>
                <a:spcPct val="150000"/>
              </a:lnSpc>
              <a:buFont typeface="Arial" pitchFamily="34" charset="0"/>
              <a:buChar char="•"/>
            </a:pPr>
            <a:r>
              <a:rPr lang="en-US" sz="4000" dirty="0" smtClean="0"/>
              <a:t>Cạnh </a:t>
            </a:r>
            <a:r>
              <a:rPr lang="en-US" sz="4000" dirty="0"/>
              <a:t>đáy: NM, MP, NP, AB, BC, CA</a:t>
            </a:r>
          </a:p>
          <a:p>
            <a:pPr marL="571500" indent="-571500">
              <a:lnSpc>
                <a:spcPct val="150000"/>
              </a:lnSpc>
              <a:buFont typeface="Arial" pitchFamily="34" charset="0"/>
              <a:buChar char="•"/>
            </a:pPr>
            <a:r>
              <a:rPr lang="en-US" sz="4000" dirty="0" smtClean="0"/>
              <a:t>Cạnh </a:t>
            </a:r>
            <a:r>
              <a:rPr lang="en-US" sz="4000" dirty="0"/>
              <a:t>bên: AM, BN, CP</a:t>
            </a:r>
          </a:p>
        </p:txBody>
      </p:sp>
    </p:spTree>
    <p:extLst>
      <p:ext uri="{BB962C8B-B14F-4D97-AF65-F5344CB8AC3E}">
        <p14:creationId xmlns:p14="http://schemas.microsoft.com/office/powerpoint/2010/main" val="28359621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434"/>
                                        </p:tgtEl>
                                        <p:attrNameLst>
                                          <p:attrName>style.visibility</p:attrName>
                                        </p:attrNameLst>
                                      </p:cBhvr>
                                      <p:to>
                                        <p:strVal val="visible"/>
                                      </p:to>
                                    </p:set>
                                    <p:animEffect transition="in" filter="barn(inVertical)">
                                      <p:cBhvr>
                                        <p:cTn id="12" dur="500"/>
                                        <p:tgtEl>
                                          <p:spTgt spid="1843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sp>
        <p:nvSpPr>
          <p:cNvPr id="19" name="Pentagon 18"/>
          <p:cNvSpPr/>
          <p:nvPr/>
        </p:nvSpPr>
        <p:spPr>
          <a:xfrm>
            <a:off x="506332" y="441510"/>
            <a:ext cx="17400668" cy="1905001"/>
          </a:xfrm>
          <a:prstGeom prst="homePlate">
            <a:avLst/>
          </a:prstGeom>
          <a:solidFill>
            <a:schemeClr val="accent5">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4000" b="1" dirty="0">
                <a:solidFill>
                  <a:srgbClr val="FF0000"/>
                </a:solidFill>
              </a:rPr>
              <a:t>Bài 10.12 (Tr99). </a:t>
            </a:r>
            <a:r>
              <a:rPr lang="en-US" sz="4000" dirty="0"/>
              <a:t>Quan sát Hình 10.32 và cho biết cạnh nào trong các cạnh (1), (2), (3) ghép với cạnh AB để có hình lăng trụ </a:t>
            </a:r>
            <a:r>
              <a:rPr lang="en-US" sz="4000" dirty="0" smtClean="0"/>
              <a:t>đứng.</a:t>
            </a:r>
            <a:r>
              <a:rPr lang="en-US" sz="4000" b="1" dirty="0" smtClean="0"/>
              <a:t> </a:t>
            </a:r>
            <a:endParaRPr lang="en-US" sz="4000" dirty="0"/>
          </a:p>
        </p:txBody>
      </p:sp>
      <p:pic>
        <p:nvPicPr>
          <p:cNvPr id="28" name="Picture 27"/>
          <p:cNvPicPr>
            <a:picLocks noChangeAspect="1"/>
          </p:cNvPicPr>
          <p:nvPr/>
        </p:nvPicPr>
        <p:blipFill>
          <a:blip r:embed="rId3">
            <a:extLst>
              <a:ext uri="{28A0092B-C50C-407E-A947-70E740481C1C}">
                <a14:useLocalDpi xmlns:a14="http://schemas.microsoft.com/office/drawing/2010/main" val="0"/>
              </a:ext>
              <a:ext uri="{96DAC541-7B7A-43D3-8B79-37D633B846F1}">
                <asvg:svgBlip xmlns:lc="http://schemas.openxmlformats.org/drawingml/2006/lockedCanvas" xmlns:asvg="http://schemas.microsoft.com/office/drawing/2016/SVG/main" xmlns="" r:embed="rId10"/>
              </a:ext>
            </a:extLst>
          </a:blip>
          <a:srcRect/>
          <a:stretch>
            <a:fillRect/>
          </a:stretch>
        </p:blipFill>
        <p:spPr>
          <a:xfrm>
            <a:off x="0" y="3200400"/>
            <a:ext cx="3945364" cy="5448300"/>
          </a:xfrm>
          <a:prstGeom prst="rect">
            <a:avLst/>
          </a:prstGeom>
        </p:spPr>
      </p:pic>
      <p:pic>
        <p:nvPicPr>
          <p:cNvPr id="19458" name="Picture 2" descr="C:\Users\ADMINI~1\AppData\Local\Temp\Rar$DIa0.386\Bài 10.12 (Hình 10.32).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275540" y="2727511"/>
            <a:ext cx="6631460" cy="721658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038600" y="4818189"/>
            <a:ext cx="7162800" cy="2862322"/>
          </a:xfrm>
          <a:prstGeom prst="rect">
            <a:avLst/>
          </a:prstGeom>
          <a:solidFill>
            <a:schemeClr val="accent2">
              <a:lumMod val="60000"/>
              <a:lumOff val="40000"/>
            </a:schemeClr>
          </a:solidFill>
        </p:spPr>
        <p:txBody>
          <a:bodyPr wrap="square">
            <a:spAutoFit/>
          </a:bodyPr>
          <a:lstStyle/>
          <a:p>
            <a:pPr algn="ctr">
              <a:lnSpc>
                <a:spcPct val="150000"/>
              </a:lnSpc>
            </a:pPr>
            <a:r>
              <a:rPr lang="en-US" sz="4000" b="1" dirty="0">
                <a:solidFill>
                  <a:srgbClr val="FF0000"/>
                </a:solidFill>
              </a:rPr>
              <a:t>Giải:</a:t>
            </a:r>
          </a:p>
          <a:p>
            <a:pPr algn="ctr">
              <a:lnSpc>
                <a:spcPct val="150000"/>
              </a:lnSpc>
            </a:pPr>
            <a:r>
              <a:rPr lang="en-US" sz="4000" dirty="0"/>
              <a:t>Cạnh số (1) ghép với cạnh AB để có hình lăng trụ đứng.</a:t>
            </a:r>
          </a:p>
        </p:txBody>
      </p:sp>
    </p:spTree>
    <p:extLst>
      <p:ext uri="{BB962C8B-B14F-4D97-AF65-F5344CB8AC3E}">
        <p14:creationId xmlns:p14="http://schemas.microsoft.com/office/powerpoint/2010/main" val="25651770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9458"/>
                                        </p:tgtEl>
                                        <p:attrNameLst>
                                          <p:attrName>style.visibility</p:attrName>
                                        </p:attrNameLst>
                                      </p:cBhvr>
                                      <p:to>
                                        <p:strVal val="visible"/>
                                      </p:to>
                                    </p:set>
                                    <p:animEffect transition="in" filter="wipe(down)">
                                      <p:cBhvr>
                                        <p:cTn id="18" dur="500"/>
                                        <p:tgtEl>
                                          <p:spTgt spid="1945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bg/>
                                          </p:spTgt>
                                        </p:tgtEl>
                                        <p:attrNameLst>
                                          <p:attrName>style.visibility</p:attrName>
                                        </p:attrNameLst>
                                      </p:cBhvr>
                                      <p:to>
                                        <p:strVal val="visible"/>
                                      </p:to>
                                    </p:set>
                                    <p:animEffect transition="in" filter="barn(inVertical)">
                                      <p:cBhvr>
                                        <p:cTn id="23" dur="500"/>
                                        <p:tgtEl>
                                          <p:spTgt spid="3">
                                            <p:bg/>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barn(inVertical)">
                                      <p:cBhvr>
                                        <p:cTn id="28" dur="500"/>
                                        <p:tgtEl>
                                          <p:spTgt spid="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Effect transition="in" filter="barn(inVertical)">
                                      <p:cBhvr>
                                        <p:cTn id="33"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 grpId="0" build="p"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52600" y="342900"/>
            <a:ext cx="14859000" cy="1938992"/>
          </a:xfrm>
          <a:prstGeom prst="rect">
            <a:avLst/>
          </a:prstGeom>
        </p:spPr>
        <p:txBody>
          <a:bodyPr wrap="square">
            <a:spAutoFit/>
          </a:bodyPr>
          <a:lstStyle/>
          <a:p>
            <a:pPr algn="just">
              <a:lnSpc>
                <a:spcPct val="150000"/>
              </a:lnSpc>
            </a:pPr>
            <a:r>
              <a:rPr lang="fr-FR" sz="4000" b="1" dirty="0">
                <a:solidFill>
                  <a:srgbClr val="FF0000"/>
                </a:solidFill>
              </a:rPr>
              <a:t>Bài 10.13 (Tr99). </a:t>
            </a:r>
            <a:r>
              <a:rPr lang="en-US" sz="4000" dirty="0"/>
              <a:t>Tính diện tích xung quanh và thể tích hình lăng trụ đứng trong </a:t>
            </a:r>
            <a:r>
              <a:rPr lang="en-US" sz="4000" dirty="0" smtClean="0"/>
              <a:t>hình 10.33</a:t>
            </a:r>
            <a:r>
              <a:rPr lang="en-US" sz="4000" dirty="0"/>
              <a:t>.</a:t>
            </a:r>
          </a:p>
        </p:txBody>
      </p:sp>
      <p:pic>
        <p:nvPicPr>
          <p:cNvPr id="20482" name="Picture 2" descr="C:\Users\ADMINI~1\AppData\Local\Temp\Rar$DIa0.768\Bài 10.13 (Hình 10.3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47900"/>
            <a:ext cx="7543800" cy="522772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p:cNvPicPr>
            <a:picLocks noChangeAspect="1"/>
          </p:cNvPicPr>
          <p:nvPr/>
        </p:nvPicPr>
        <p:blipFill>
          <a:blip r:embed="rId3"/>
          <a:srcRect/>
          <a:stretch>
            <a:fillRect/>
          </a:stretch>
        </p:blipFill>
        <p:spPr>
          <a:xfrm>
            <a:off x="1965092" y="7362881"/>
            <a:ext cx="3918415" cy="2924117"/>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7924800" y="2476500"/>
                <a:ext cx="10134600" cy="6936130"/>
              </a:xfrm>
              <a:prstGeom prst="rect">
                <a:avLst/>
              </a:prstGeom>
              <a:ln w="57150">
                <a:prstDash val="dashDot"/>
              </a:ln>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150000"/>
                  </a:lnSpc>
                </a:pPr>
                <a:r>
                  <a:rPr lang="en-US" sz="4000" b="1" dirty="0">
                    <a:solidFill>
                      <a:srgbClr val="FF0000"/>
                    </a:solidFill>
                  </a:rPr>
                  <a:t>Giải:</a:t>
                </a:r>
              </a:p>
              <a:p>
                <a:pPr algn="ctr">
                  <a:lnSpc>
                    <a:spcPct val="150000"/>
                  </a:lnSpc>
                </a:pPr>
                <a:r>
                  <a:rPr lang="en-US" sz="4000" dirty="0"/>
                  <a:t>Diện tích xung quanh hình lăng trụ đứng </a:t>
                </a:r>
                <a:r>
                  <a:rPr lang="en-US" sz="4000" dirty="0" smtClean="0"/>
                  <a:t>là:</a:t>
                </a:r>
                <a:endParaRPr lang="en-US" sz="4000" dirty="0"/>
              </a:p>
              <a:p>
                <a:pPr algn="ctr">
                  <a:lnSpc>
                    <a:spcPct val="150000"/>
                  </a:lnSpc>
                </a:pPr>
                <a:r>
                  <a:rPr lang="en-US" sz="4000" dirty="0"/>
                  <a:t>(6 + 10 + 8) .15 = 360 (m</a:t>
                </a:r>
                <a:r>
                  <a:rPr lang="en-US" sz="4000" baseline="30000" dirty="0"/>
                  <a:t>2</a:t>
                </a:r>
                <a:r>
                  <a:rPr lang="en-US" sz="4000" dirty="0"/>
                  <a:t> )</a:t>
                </a:r>
              </a:p>
              <a:p>
                <a:pPr algn="ctr">
                  <a:lnSpc>
                    <a:spcPct val="150000"/>
                  </a:lnSpc>
                </a:pPr>
                <a:r>
                  <a:rPr lang="en-US" sz="4000" dirty="0"/>
                  <a:t>Diện tích một đáy của hình lăng trụ </a:t>
                </a:r>
                <a:r>
                  <a:rPr lang="en-US" sz="4000" dirty="0" smtClean="0"/>
                  <a:t>là:</a:t>
                </a:r>
                <a:endParaRPr lang="en-US" sz="4000" dirty="0"/>
              </a:p>
              <a:p>
                <a:pPr algn="ctr">
                  <a:lnSpc>
                    <a:spcPct val="150000"/>
                  </a:lnSpc>
                </a:pPr>
                <a14:m>
                  <m:oMath xmlns:m="http://schemas.openxmlformats.org/officeDocument/2006/math">
                    <m:f>
                      <m:fPr>
                        <m:ctrlPr>
                          <a:rPr lang="en-US" sz="4000" i="1">
                            <a:latin typeface="Cambria Math"/>
                          </a:rPr>
                        </m:ctrlPr>
                      </m:fPr>
                      <m:num>
                        <m:r>
                          <a:rPr lang="en-US" sz="4000" i="1">
                            <a:latin typeface="Cambria Math"/>
                          </a:rPr>
                          <m:t>1</m:t>
                        </m:r>
                      </m:num>
                      <m:den>
                        <m:r>
                          <a:rPr lang="en-US" sz="4000" i="1">
                            <a:latin typeface="Cambria Math"/>
                          </a:rPr>
                          <m:t>2</m:t>
                        </m:r>
                      </m:den>
                    </m:f>
                  </m:oMath>
                </a14:m>
                <a:r>
                  <a:rPr lang="en-US" sz="4000" dirty="0"/>
                  <a:t>.6.8 = 24  (m</a:t>
                </a:r>
                <a:r>
                  <a:rPr lang="en-US" sz="4000" baseline="30000" dirty="0"/>
                  <a:t>2</a:t>
                </a:r>
                <a:r>
                  <a:rPr lang="en-US" sz="4000" dirty="0"/>
                  <a:t> )</a:t>
                </a:r>
              </a:p>
              <a:p>
                <a:pPr algn="ctr">
                  <a:lnSpc>
                    <a:spcPct val="150000"/>
                  </a:lnSpc>
                </a:pPr>
                <a:r>
                  <a:rPr lang="en-US" sz="4000" dirty="0"/>
                  <a:t>Thể tích của hình lăng trụ đứng </a:t>
                </a:r>
                <a:r>
                  <a:rPr lang="en-US" sz="4000" dirty="0" smtClean="0"/>
                  <a:t>là:</a:t>
                </a:r>
                <a:endParaRPr lang="en-US" sz="4000" dirty="0"/>
              </a:p>
              <a:p>
                <a:pPr algn="ctr">
                  <a:lnSpc>
                    <a:spcPct val="150000"/>
                  </a:lnSpc>
                </a:pPr>
                <a:r>
                  <a:rPr lang="en-US" sz="4000" dirty="0"/>
                  <a:t>24.15 = 360 ( m</a:t>
                </a:r>
                <a:r>
                  <a:rPr lang="en-US" sz="4000" baseline="30000" dirty="0"/>
                  <a:t>3</a:t>
                </a:r>
                <a:r>
                  <a:rPr lang="en-US" sz="4000" dirty="0"/>
                  <a:t>)</a:t>
                </a:r>
              </a:p>
            </p:txBody>
          </p:sp>
        </mc:Choice>
        <mc:Fallback xmlns="">
          <p:sp>
            <p:nvSpPr>
              <p:cNvPr id="4" name="Rectangle 3"/>
              <p:cNvSpPr>
                <a:spLocks noRot="1" noChangeAspect="1" noMove="1" noResize="1" noEditPoints="1" noAdjustHandles="1" noChangeArrowheads="1" noChangeShapeType="1" noTextEdit="1"/>
              </p:cNvSpPr>
              <p:nvPr/>
            </p:nvSpPr>
            <p:spPr>
              <a:xfrm>
                <a:off x="7924800" y="2476500"/>
                <a:ext cx="10134600" cy="6936130"/>
              </a:xfrm>
              <a:prstGeom prst="rect">
                <a:avLst/>
              </a:prstGeom>
              <a:blipFill rotWithShape="1">
                <a:blip r:embed="rId4"/>
                <a:stretch>
                  <a:fillRect l="-1017" r="-897" b="-697"/>
                </a:stretch>
              </a:blipFill>
              <a:ln w="57150">
                <a:prstDash val="dashDot"/>
              </a:ln>
            </p:spPr>
            <p:txBody>
              <a:bodyPr/>
              <a:lstStyle/>
              <a:p>
                <a:r>
                  <a:rPr lang="en-US">
                    <a:noFill/>
                  </a:rPr>
                  <a:t> </a:t>
                </a:r>
              </a:p>
            </p:txBody>
          </p:sp>
        </mc:Fallback>
      </mc:AlternateContent>
    </p:spTree>
    <p:extLst>
      <p:ext uri="{BB962C8B-B14F-4D97-AF65-F5344CB8AC3E}">
        <p14:creationId xmlns:p14="http://schemas.microsoft.com/office/powerpoint/2010/main" val="32676521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482"/>
                                        </p:tgtEl>
                                        <p:attrNameLst>
                                          <p:attrName>style.visibility</p:attrName>
                                        </p:attrNameLst>
                                      </p:cBhvr>
                                      <p:to>
                                        <p:strVal val="visible"/>
                                      </p:to>
                                    </p:set>
                                    <p:anim calcmode="lin" valueType="num">
                                      <p:cBhvr additive="base">
                                        <p:cTn id="12" dur="500" fill="hold"/>
                                        <p:tgtEl>
                                          <p:spTgt spid="20482"/>
                                        </p:tgtEl>
                                        <p:attrNameLst>
                                          <p:attrName>ppt_x</p:attrName>
                                        </p:attrNameLst>
                                      </p:cBhvr>
                                      <p:tavLst>
                                        <p:tav tm="0">
                                          <p:val>
                                            <p:strVal val="#ppt_x"/>
                                          </p:val>
                                        </p:tav>
                                        <p:tav tm="100000">
                                          <p:val>
                                            <p:strVal val="#ppt_x"/>
                                          </p:val>
                                        </p:tav>
                                      </p:tavLst>
                                    </p:anim>
                                    <p:anim calcmode="lin" valueType="num">
                                      <p:cBhvr additive="base">
                                        <p:cTn id="13" dur="500" fill="hold"/>
                                        <p:tgtEl>
                                          <p:spTgt spid="2048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
                                            <p:bg/>
                                          </p:spTgt>
                                        </p:tgtEl>
                                        <p:attrNameLst>
                                          <p:attrName>style.visibility</p:attrName>
                                        </p:attrNameLst>
                                      </p:cBhvr>
                                      <p:to>
                                        <p:strVal val="visible"/>
                                      </p:to>
                                    </p:set>
                                    <p:animEffect transition="in" filter="barn(inVertical)">
                                      <p:cBhvr>
                                        <p:cTn id="21" dur="500"/>
                                        <p:tgtEl>
                                          <p:spTgt spid="4">
                                            <p:bg/>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xEl>
                                              <p:pRg st="0" end="0"/>
                                            </p:txEl>
                                          </p:spTgt>
                                        </p:tgtEl>
                                        <p:attrNameLst>
                                          <p:attrName>style.visibility</p:attrName>
                                        </p:attrNameLst>
                                      </p:cBhvr>
                                      <p:to>
                                        <p:strVal val="visible"/>
                                      </p:to>
                                    </p:set>
                                    <p:animEffect transition="in" filter="barn(inVertical)">
                                      <p:cBhvr>
                                        <p:cTn id="26" dur="500"/>
                                        <p:tgtEl>
                                          <p:spTgt spid="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animEffect transition="in" filter="barn(inVertical)">
                                      <p:cBhvr>
                                        <p:cTn id="31" dur="500"/>
                                        <p:tgtEl>
                                          <p:spTgt spid="4">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4">
                                            <p:txEl>
                                              <p:pRg st="2" end="2"/>
                                            </p:txEl>
                                          </p:spTgt>
                                        </p:tgtEl>
                                        <p:attrNameLst>
                                          <p:attrName>style.visibility</p:attrName>
                                        </p:attrNameLst>
                                      </p:cBhvr>
                                      <p:to>
                                        <p:strVal val="visible"/>
                                      </p:to>
                                    </p:set>
                                    <p:animEffect transition="in" filter="barn(inVertical)">
                                      <p:cBhvr>
                                        <p:cTn id="36" dur="500"/>
                                        <p:tgtEl>
                                          <p:spTgt spid="4">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4">
                                            <p:txEl>
                                              <p:pRg st="3" end="3"/>
                                            </p:txEl>
                                          </p:spTgt>
                                        </p:tgtEl>
                                        <p:attrNameLst>
                                          <p:attrName>style.visibility</p:attrName>
                                        </p:attrNameLst>
                                      </p:cBhvr>
                                      <p:to>
                                        <p:strVal val="visible"/>
                                      </p:to>
                                    </p:set>
                                    <p:animEffect transition="in" filter="barn(inVertical)">
                                      <p:cBhvr>
                                        <p:cTn id="41" dur="500"/>
                                        <p:tgtEl>
                                          <p:spTgt spid="4">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4">
                                            <p:txEl>
                                              <p:pRg st="4" end="4"/>
                                            </p:txEl>
                                          </p:spTgt>
                                        </p:tgtEl>
                                        <p:attrNameLst>
                                          <p:attrName>style.visibility</p:attrName>
                                        </p:attrNameLst>
                                      </p:cBhvr>
                                      <p:to>
                                        <p:strVal val="visible"/>
                                      </p:to>
                                    </p:set>
                                    <p:animEffect transition="in" filter="barn(inVertical)">
                                      <p:cBhvr>
                                        <p:cTn id="46" dur="500"/>
                                        <p:tgtEl>
                                          <p:spTgt spid="4">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4">
                                            <p:txEl>
                                              <p:pRg st="5" end="5"/>
                                            </p:txEl>
                                          </p:spTgt>
                                        </p:tgtEl>
                                        <p:attrNameLst>
                                          <p:attrName>style.visibility</p:attrName>
                                        </p:attrNameLst>
                                      </p:cBhvr>
                                      <p:to>
                                        <p:strVal val="visible"/>
                                      </p:to>
                                    </p:set>
                                    <p:animEffect transition="in" filter="barn(inVertical)">
                                      <p:cBhvr>
                                        <p:cTn id="51" dur="500"/>
                                        <p:tgtEl>
                                          <p:spTgt spid="4">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4">
                                            <p:txEl>
                                              <p:pRg st="6" end="6"/>
                                            </p:txEl>
                                          </p:spTgt>
                                        </p:tgtEl>
                                        <p:attrNameLst>
                                          <p:attrName>style.visibility</p:attrName>
                                        </p:attrNameLst>
                                      </p:cBhvr>
                                      <p:to>
                                        <p:strVal val="visible"/>
                                      </p:to>
                                    </p:set>
                                    <p:animEffect transition="in" filter="barn(inVertical)">
                                      <p:cBhvr>
                                        <p:cTn id="56"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89" name="Picture 88">
            <a:extLst>
              <a:ext uri="{FF2B5EF4-FFF2-40B4-BE49-F238E27FC236}">
                <a16:creationId xmlns:a16="http://schemas.microsoft.com/office/drawing/2014/main" xmlns="" id="{3A093204-F94C-EF28-B83D-5535534EFC91}"/>
              </a:ext>
            </a:extLst>
          </p:cNvPr>
          <p:cNvPicPr>
            <a:picLocks noChangeAspect="1"/>
          </p:cNvPicPr>
          <p:nvPr/>
        </p:nvPicPr>
        <p:blipFill>
          <a:blip r:embed="rId2"/>
          <a:stretch>
            <a:fillRect/>
          </a:stretch>
        </p:blipFill>
        <p:spPr>
          <a:xfrm>
            <a:off x="4038570" y="595368"/>
            <a:ext cx="8936016" cy="5625436"/>
          </a:xfrm>
          <a:prstGeom prst="rect">
            <a:avLst/>
          </a:prstGeom>
        </p:spPr>
      </p:pic>
      <p:sp>
        <p:nvSpPr>
          <p:cNvPr id="2" name="AutoShape 2"/>
          <p:cNvSpPr/>
          <p:nvPr/>
        </p:nvSpPr>
        <p:spPr>
          <a:xfrm>
            <a:off x="-204072" y="9113000"/>
            <a:ext cx="18696144" cy="1174000"/>
          </a:xfrm>
          <a:prstGeom prst="rect">
            <a:avLst/>
          </a:prstGeom>
          <a:solidFill>
            <a:srgbClr val="FFD68B">
              <a:alpha val="52157"/>
            </a:srgbClr>
          </a:solidFill>
        </p:spPr>
        <p:txBody>
          <a:bodyPr/>
          <a:lstStyle/>
          <a:p>
            <a:pPr defTabSz="1371600"/>
            <a:endParaRPr lang="en-US" sz="2700" dirty="0">
              <a:solidFill>
                <a:prstClr val="black"/>
              </a:solidFill>
              <a:latin typeface="Calibri"/>
              <a:cs typeface="Arial"/>
              <a:sym typeface="Arial"/>
            </a:endParaRPr>
          </a:p>
        </p:txBody>
      </p:sp>
      <p:pic>
        <p:nvPicPr>
          <p:cNvPr id="49" name="Picture 3">
            <a:extLst>
              <a:ext uri="{FF2B5EF4-FFF2-40B4-BE49-F238E27FC236}">
                <a16:creationId xmlns:a16="http://schemas.microsoft.com/office/drawing/2014/main" xmlns="" id="{19C5C679-C4C3-34B9-4478-B81153F637C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106250" y="8331423"/>
            <a:ext cx="5514080" cy="1782886"/>
          </a:xfrm>
          <a:prstGeom prst="rect">
            <a:avLst/>
          </a:prstGeom>
        </p:spPr>
      </p:pic>
      <p:pic>
        <p:nvPicPr>
          <p:cNvPr id="50" name="Picture 2">
            <a:extLst>
              <a:ext uri="{FF2B5EF4-FFF2-40B4-BE49-F238E27FC236}">
                <a16:creationId xmlns:a16="http://schemas.microsoft.com/office/drawing/2014/main" xmlns="" id="{834EEA5A-064A-2F6A-6412-4294389B6D9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2538425" y="4286704"/>
            <a:ext cx="3611998" cy="5625436"/>
          </a:xfrm>
          <a:prstGeom prst="rect">
            <a:avLst/>
          </a:prstGeom>
        </p:spPr>
      </p:pic>
      <p:pic>
        <p:nvPicPr>
          <p:cNvPr id="52" name="Picture 12">
            <a:extLst>
              <a:ext uri="{FF2B5EF4-FFF2-40B4-BE49-F238E27FC236}">
                <a16:creationId xmlns:a16="http://schemas.microsoft.com/office/drawing/2014/main" xmlns="" id="{DA6028BD-894C-6C77-1837-8401FA0C78F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4216713" y="3553763"/>
            <a:ext cx="877738" cy="2366934"/>
          </a:xfrm>
          <a:prstGeom prst="rect">
            <a:avLst/>
          </a:prstGeom>
        </p:spPr>
      </p:pic>
      <p:pic>
        <p:nvPicPr>
          <p:cNvPr id="53" name="Picture 16">
            <a:extLst>
              <a:ext uri="{FF2B5EF4-FFF2-40B4-BE49-F238E27FC236}">
                <a16:creationId xmlns:a16="http://schemas.microsoft.com/office/drawing/2014/main" xmlns="" id="{317E086C-52E1-A825-FEB4-6821D86543D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939922" y="3842982"/>
            <a:ext cx="911528" cy="2075584"/>
          </a:xfrm>
          <a:prstGeom prst="rect">
            <a:avLst/>
          </a:prstGeom>
        </p:spPr>
      </p:pic>
      <p:pic>
        <p:nvPicPr>
          <p:cNvPr id="54" name="Picture 5">
            <a:extLst>
              <a:ext uri="{FF2B5EF4-FFF2-40B4-BE49-F238E27FC236}">
                <a16:creationId xmlns:a16="http://schemas.microsoft.com/office/drawing/2014/main" xmlns="" id="{1904011A-7D06-6519-4797-97222C4CA2D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5932353" y="6324716"/>
            <a:ext cx="2245130" cy="3587424"/>
          </a:xfrm>
          <a:prstGeom prst="rect">
            <a:avLst/>
          </a:prstGeom>
        </p:spPr>
      </p:pic>
      <p:pic>
        <p:nvPicPr>
          <p:cNvPr id="56" name="Picture 6">
            <a:extLst>
              <a:ext uri="{FF2B5EF4-FFF2-40B4-BE49-F238E27FC236}">
                <a16:creationId xmlns:a16="http://schemas.microsoft.com/office/drawing/2014/main" xmlns="" id="{BB899D72-AE39-043F-43CD-8ED53744A2C1}"/>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3820387" y="6016212"/>
            <a:ext cx="3707986" cy="4174092"/>
          </a:xfrm>
          <a:prstGeom prst="rect">
            <a:avLst/>
          </a:prstGeom>
        </p:spPr>
      </p:pic>
      <p:sp>
        <p:nvSpPr>
          <p:cNvPr id="58" name="Title 1">
            <a:extLst>
              <a:ext uri="{FF2B5EF4-FFF2-40B4-BE49-F238E27FC236}">
                <a16:creationId xmlns:a16="http://schemas.microsoft.com/office/drawing/2014/main" xmlns="" id="{C06FE0F7-9821-FAE8-347D-753E1257D69F}"/>
              </a:ext>
            </a:extLst>
          </p:cNvPr>
          <p:cNvSpPr txBox="1">
            <a:spLocks/>
          </p:cNvSpPr>
          <p:nvPr/>
        </p:nvSpPr>
        <p:spPr>
          <a:xfrm>
            <a:off x="5444390" y="947330"/>
            <a:ext cx="2011756" cy="1988344"/>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r>
              <a:rPr lang="en-US" sz="9900" b="1" dirty="0">
                <a:solidFill>
                  <a:prstClr val="black"/>
                </a:solidFill>
                <a:latin typeface="Arial" panose="020B0604020202020204" pitchFamily="34" charset="0"/>
                <a:cs typeface="Arial" panose="020B0604020202020204" pitchFamily="34" charset="0"/>
                <a:sym typeface="Arial"/>
              </a:rPr>
              <a:t>Ô</a:t>
            </a:r>
          </a:p>
        </p:txBody>
      </p:sp>
      <p:sp>
        <p:nvSpPr>
          <p:cNvPr id="59" name="Title 1">
            <a:extLst>
              <a:ext uri="{FF2B5EF4-FFF2-40B4-BE49-F238E27FC236}">
                <a16:creationId xmlns:a16="http://schemas.microsoft.com/office/drawing/2014/main" xmlns="" id="{6990B74C-05D6-F1FA-A9EE-557EE9AA89EB}"/>
              </a:ext>
            </a:extLst>
          </p:cNvPr>
          <p:cNvSpPr txBox="1">
            <a:spLocks/>
          </p:cNvSpPr>
          <p:nvPr/>
        </p:nvSpPr>
        <p:spPr>
          <a:xfrm>
            <a:off x="8121399" y="947330"/>
            <a:ext cx="4390594" cy="1988344"/>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r>
              <a:rPr lang="en-US" sz="9900" b="1" dirty="0">
                <a:solidFill>
                  <a:prstClr val="black"/>
                </a:solidFill>
                <a:latin typeface="Arial" panose="020B0604020202020204" pitchFamily="34" charset="0"/>
                <a:cs typeface="Arial" panose="020B0604020202020204" pitchFamily="34" charset="0"/>
                <a:sym typeface="Arial"/>
              </a:rPr>
              <a:t>CỬA</a:t>
            </a:r>
          </a:p>
        </p:txBody>
      </p:sp>
      <p:sp>
        <p:nvSpPr>
          <p:cNvPr id="60" name="Title 1">
            <a:extLst>
              <a:ext uri="{FF2B5EF4-FFF2-40B4-BE49-F238E27FC236}">
                <a16:creationId xmlns:a16="http://schemas.microsoft.com/office/drawing/2014/main" xmlns="" id="{891492C5-7E67-F937-9BDE-3ABE29F9D80C}"/>
              </a:ext>
            </a:extLst>
          </p:cNvPr>
          <p:cNvSpPr txBox="1">
            <a:spLocks/>
          </p:cNvSpPr>
          <p:nvPr/>
        </p:nvSpPr>
        <p:spPr>
          <a:xfrm>
            <a:off x="5444390" y="3240238"/>
            <a:ext cx="2011756" cy="1988344"/>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r>
              <a:rPr lang="en-US" sz="9900" b="1" dirty="0">
                <a:solidFill>
                  <a:prstClr val="black"/>
                </a:solidFill>
                <a:latin typeface="Arial" panose="020B0604020202020204" pitchFamily="34" charset="0"/>
                <a:cs typeface="Arial" panose="020B0604020202020204" pitchFamily="34" charset="0"/>
                <a:sym typeface="Arial"/>
              </a:rPr>
              <a:t>BÍ</a:t>
            </a:r>
          </a:p>
        </p:txBody>
      </p:sp>
      <p:sp>
        <p:nvSpPr>
          <p:cNvPr id="61" name="Title 1">
            <a:extLst>
              <a:ext uri="{FF2B5EF4-FFF2-40B4-BE49-F238E27FC236}">
                <a16:creationId xmlns:a16="http://schemas.microsoft.com/office/drawing/2014/main" xmlns="" id="{73745EEC-4140-F897-20C0-95FCBE08E1F2}"/>
              </a:ext>
            </a:extLst>
          </p:cNvPr>
          <p:cNvSpPr txBox="1">
            <a:spLocks/>
          </p:cNvSpPr>
          <p:nvPr/>
        </p:nvSpPr>
        <p:spPr>
          <a:xfrm>
            <a:off x="8121399" y="3240238"/>
            <a:ext cx="4390594" cy="1988344"/>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r>
              <a:rPr lang="en-US" sz="9900" b="1" dirty="0">
                <a:solidFill>
                  <a:prstClr val="black"/>
                </a:solidFill>
                <a:latin typeface="Arial" panose="020B0604020202020204" pitchFamily="34" charset="0"/>
                <a:cs typeface="Arial" panose="020B0604020202020204" pitchFamily="34" charset="0"/>
                <a:sym typeface="Arial"/>
              </a:rPr>
              <a:t>MẬT</a:t>
            </a:r>
          </a:p>
        </p:txBody>
      </p:sp>
      <p:pic>
        <p:nvPicPr>
          <p:cNvPr id="90" name="Picture 7">
            <a:extLst>
              <a:ext uri="{FF2B5EF4-FFF2-40B4-BE49-F238E27FC236}">
                <a16:creationId xmlns:a16="http://schemas.microsoft.com/office/drawing/2014/main" xmlns="" id="{8DAB8E47-41E9-F786-8972-F8B83EC5A4F6}"/>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2132205" y="0"/>
            <a:ext cx="1523762" cy="3086100"/>
          </a:xfrm>
          <a:prstGeom prst="rect">
            <a:avLst/>
          </a:prstGeom>
        </p:spPr>
      </p:pic>
      <p:pic>
        <p:nvPicPr>
          <p:cNvPr id="91" name="Picture 13">
            <a:extLst>
              <a:ext uri="{FF2B5EF4-FFF2-40B4-BE49-F238E27FC236}">
                <a16:creationId xmlns:a16="http://schemas.microsoft.com/office/drawing/2014/main" xmlns="" id="{BA892D2E-1107-145C-DAE8-075DA5B36647}"/>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5804071" y="2230585"/>
            <a:ext cx="1654294" cy="2912918"/>
          </a:xfrm>
          <a:prstGeom prst="rect">
            <a:avLst/>
          </a:prstGeom>
        </p:spPr>
      </p:pic>
      <p:pic>
        <p:nvPicPr>
          <p:cNvPr id="92" name="Picture 14">
            <a:extLst>
              <a:ext uri="{FF2B5EF4-FFF2-40B4-BE49-F238E27FC236}">
                <a16:creationId xmlns:a16="http://schemas.microsoft.com/office/drawing/2014/main" xmlns="" id="{383207CA-FE7D-01BF-6E0A-71246034E63B}"/>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13934104" y="933161"/>
            <a:ext cx="1298688" cy="2213674"/>
          </a:xfrm>
          <a:prstGeom prst="rect">
            <a:avLst/>
          </a:prstGeom>
        </p:spPr>
      </p:pic>
      <p:pic>
        <p:nvPicPr>
          <p:cNvPr id="93" name="Picture 17">
            <a:extLst>
              <a:ext uri="{FF2B5EF4-FFF2-40B4-BE49-F238E27FC236}">
                <a16:creationId xmlns:a16="http://schemas.microsoft.com/office/drawing/2014/main" xmlns="" id="{904495D8-0E5C-8B09-0C98-84ED69D8FFF2}"/>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487723" y="1818489"/>
            <a:ext cx="1521346" cy="3228318"/>
          </a:xfrm>
          <a:prstGeom prst="rect">
            <a:avLst/>
          </a:prstGeom>
        </p:spPr>
      </p:pic>
      <p:pic>
        <p:nvPicPr>
          <p:cNvPr id="57" name="Picture 10">
            <a:extLst>
              <a:ext uri="{FF2B5EF4-FFF2-40B4-BE49-F238E27FC236}">
                <a16:creationId xmlns:a16="http://schemas.microsoft.com/office/drawing/2014/main" xmlns="" id="{59482EC7-20F2-226A-F81A-3B77FA662896}"/>
              </a:ext>
            </a:extLst>
          </p:cNvPr>
          <p:cNvPicPr>
            <a:picLocks noChangeAspect="1"/>
          </p:cNvPicPr>
          <p:nvPr/>
        </p:nvPicPr>
        <p:blipFill rotWithShape="1">
          <a:blip r:embed="rId23">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t="52178" r="11108" b="9444"/>
          <a:stretch/>
        </p:blipFill>
        <p:spPr>
          <a:xfrm>
            <a:off x="8572089" y="6422972"/>
            <a:ext cx="2904238" cy="3187792"/>
          </a:xfrm>
          <a:prstGeom prst="rect">
            <a:avLst/>
          </a:prstGeom>
        </p:spPr>
      </p:pic>
      <p:pic>
        <p:nvPicPr>
          <p:cNvPr id="101" name="Picture 19">
            <a:extLst>
              <a:ext uri="{FF2B5EF4-FFF2-40B4-BE49-F238E27FC236}">
                <a16:creationId xmlns:a16="http://schemas.microsoft.com/office/drawing/2014/main" xmlns="" id="{C3F34072-909C-F99A-A007-3E7D203E4E39}"/>
              </a:ext>
            </a:extLst>
          </p:cNvPr>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xmlns="" r:embed="rId26"/>
              </a:ext>
            </a:extLst>
          </a:blip>
          <a:srcRect/>
          <a:stretch>
            <a:fillRect/>
          </a:stretch>
        </p:blipFill>
        <p:spPr>
          <a:xfrm>
            <a:off x="688537" y="5731963"/>
            <a:ext cx="2421046" cy="4054786"/>
          </a:xfrm>
          <a:prstGeom prst="rect">
            <a:avLst/>
          </a:prstGeom>
        </p:spPr>
      </p:pic>
    </p:spTree>
    <p:extLst>
      <p:ext uri="{BB962C8B-B14F-4D97-AF65-F5344CB8AC3E}">
        <p14:creationId xmlns:p14="http://schemas.microsoft.com/office/powerpoint/2010/main" val="240562734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grpId="0" nodeType="withEffect">
                                  <p:stCondLst>
                                    <p:cond delay="0"/>
                                  </p:stCondLst>
                                  <p:childTnLst>
                                    <p:animRot by="120000">
                                      <p:cBhvr>
                                        <p:cTn id="6" dur="100" fill="hold">
                                          <p:stCondLst>
                                            <p:cond delay="0"/>
                                          </p:stCondLst>
                                        </p:cTn>
                                        <p:tgtEl>
                                          <p:spTgt spid="58"/>
                                        </p:tgtEl>
                                        <p:attrNameLst>
                                          <p:attrName>r</p:attrName>
                                        </p:attrNameLst>
                                      </p:cBhvr>
                                    </p:animRot>
                                    <p:animRot by="-240000">
                                      <p:cBhvr>
                                        <p:cTn id="7" dur="200" fill="hold">
                                          <p:stCondLst>
                                            <p:cond delay="200"/>
                                          </p:stCondLst>
                                        </p:cTn>
                                        <p:tgtEl>
                                          <p:spTgt spid="58"/>
                                        </p:tgtEl>
                                        <p:attrNameLst>
                                          <p:attrName>r</p:attrName>
                                        </p:attrNameLst>
                                      </p:cBhvr>
                                    </p:animRot>
                                    <p:animRot by="240000">
                                      <p:cBhvr>
                                        <p:cTn id="8" dur="200" fill="hold">
                                          <p:stCondLst>
                                            <p:cond delay="400"/>
                                          </p:stCondLst>
                                        </p:cTn>
                                        <p:tgtEl>
                                          <p:spTgt spid="58"/>
                                        </p:tgtEl>
                                        <p:attrNameLst>
                                          <p:attrName>r</p:attrName>
                                        </p:attrNameLst>
                                      </p:cBhvr>
                                    </p:animRot>
                                    <p:animRot by="-240000">
                                      <p:cBhvr>
                                        <p:cTn id="9" dur="200" fill="hold">
                                          <p:stCondLst>
                                            <p:cond delay="600"/>
                                          </p:stCondLst>
                                        </p:cTn>
                                        <p:tgtEl>
                                          <p:spTgt spid="58"/>
                                        </p:tgtEl>
                                        <p:attrNameLst>
                                          <p:attrName>r</p:attrName>
                                        </p:attrNameLst>
                                      </p:cBhvr>
                                    </p:animRot>
                                    <p:animRot by="120000">
                                      <p:cBhvr>
                                        <p:cTn id="10" dur="200" fill="hold">
                                          <p:stCondLst>
                                            <p:cond delay="800"/>
                                          </p:stCondLst>
                                        </p:cTn>
                                        <p:tgtEl>
                                          <p:spTgt spid="58"/>
                                        </p:tgtEl>
                                        <p:attrNameLst>
                                          <p:attrName>r</p:attrName>
                                        </p:attrNameLst>
                                      </p:cBhvr>
                                    </p:animRot>
                                  </p:childTnLst>
                                </p:cTn>
                              </p:par>
                              <p:par>
                                <p:cTn id="11" presetID="32" presetClass="emph" presetSubtype="0" repeatCount="4000" fill="hold" grpId="0" nodeType="withEffect">
                                  <p:stCondLst>
                                    <p:cond delay="0"/>
                                  </p:stCondLst>
                                  <p:childTnLst>
                                    <p:animRot by="120000">
                                      <p:cBhvr>
                                        <p:cTn id="12" dur="100" fill="hold">
                                          <p:stCondLst>
                                            <p:cond delay="0"/>
                                          </p:stCondLst>
                                        </p:cTn>
                                        <p:tgtEl>
                                          <p:spTgt spid="60"/>
                                        </p:tgtEl>
                                        <p:attrNameLst>
                                          <p:attrName>r</p:attrName>
                                        </p:attrNameLst>
                                      </p:cBhvr>
                                    </p:animRot>
                                    <p:animRot by="-240000">
                                      <p:cBhvr>
                                        <p:cTn id="13" dur="200" fill="hold">
                                          <p:stCondLst>
                                            <p:cond delay="200"/>
                                          </p:stCondLst>
                                        </p:cTn>
                                        <p:tgtEl>
                                          <p:spTgt spid="60"/>
                                        </p:tgtEl>
                                        <p:attrNameLst>
                                          <p:attrName>r</p:attrName>
                                        </p:attrNameLst>
                                      </p:cBhvr>
                                    </p:animRot>
                                    <p:animRot by="240000">
                                      <p:cBhvr>
                                        <p:cTn id="14" dur="200" fill="hold">
                                          <p:stCondLst>
                                            <p:cond delay="400"/>
                                          </p:stCondLst>
                                        </p:cTn>
                                        <p:tgtEl>
                                          <p:spTgt spid="60"/>
                                        </p:tgtEl>
                                        <p:attrNameLst>
                                          <p:attrName>r</p:attrName>
                                        </p:attrNameLst>
                                      </p:cBhvr>
                                    </p:animRot>
                                    <p:animRot by="-240000">
                                      <p:cBhvr>
                                        <p:cTn id="15" dur="200" fill="hold">
                                          <p:stCondLst>
                                            <p:cond delay="600"/>
                                          </p:stCondLst>
                                        </p:cTn>
                                        <p:tgtEl>
                                          <p:spTgt spid="60"/>
                                        </p:tgtEl>
                                        <p:attrNameLst>
                                          <p:attrName>r</p:attrName>
                                        </p:attrNameLst>
                                      </p:cBhvr>
                                    </p:animRot>
                                    <p:animRot by="120000">
                                      <p:cBhvr>
                                        <p:cTn id="16" dur="200" fill="hold">
                                          <p:stCondLst>
                                            <p:cond delay="800"/>
                                          </p:stCondLst>
                                        </p:cTn>
                                        <p:tgtEl>
                                          <p:spTgt spid="60"/>
                                        </p:tgtEl>
                                        <p:attrNameLst>
                                          <p:attrName>r</p:attrName>
                                        </p:attrNameLst>
                                      </p:cBhvr>
                                    </p:animRot>
                                  </p:childTnLst>
                                </p:cTn>
                              </p:par>
                              <p:par>
                                <p:cTn id="17" presetID="32" presetClass="emph" presetSubtype="0" repeatCount="4000" fill="hold" grpId="0" nodeType="withEffect">
                                  <p:stCondLst>
                                    <p:cond delay="0"/>
                                  </p:stCondLst>
                                  <p:childTnLst>
                                    <p:animRot by="120000">
                                      <p:cBhvr>
                                        <p:cTn id="18" dur="100" fill="hold">
                                          <p:stCondLst>
                                            <p:cond delay="0"/>
                                          </p:stCondLst>
                                        </p:cTn>
                                        <p:tgtEl>
                                          <p:spTgt spid="61"/>
                                        </p:tgtEl>
                                        <p:attrNameLst>
                                          <p:attrName>r</p:attrName>
                                        </p:attrNameLst>
                                      </p:cBhvr>
                                    </p:animRot>
                                    <p:animRot by="-240000">
                                      <p:cBhvr>
                                        <p:cTn id="19" dur="200" fill="hold">
                                          <p:stCondLst>
                                            <p:cond delay="200"/>
                                          </p:stCondLst>
                                        </p:cTn>
                                        <p:tgtEl>
                                          <p:spTgt spid="61"/>
                                        </p:tgtEl>
                                        <p:attrNameLst>
                                          <p:attrName>r</p:attrName>
                                        </p:attrNameLst>
                                      </p:cBhvr>
                                    </p:animRot>
                                    <p:animRot by="240000">
                                      <p:cBhvr>
                                        <p:cTn id="20" dur="200" fill="hold">
                                          <p:stCondLst>
                                            <p:cond delay="400"/>
                                          </p:stCondLst>
                                        </p:cTn>
                                        <p:tgtEl>
                                          <p:spTgt spid="61"/>
                                        </p:tgtEl>
                                        <p:attrNameLst>
                                          <p:attrName>r</p:attrName>
                                        </p:attrNameLst>
                                      </p:cBhvr>
                                    </p:animRot>
                                    <p:animRot by="-240000">
                                      <p:cBhvr>
                                        <p:cTn id="21" dur="200" fill="hold">
                                          <p:stCondLst>
                                            <p:cond delay="600"/>
                                          </p:stCondLst>
                                        </p:cTn>
                                        <p:tgtEl>
                                          <p:spTgt spid="61"/>
                                        </p:tgtEl>
                                        <p:attrNameLst>
                                          <p:attrName>r</p:attrName>
                                        </p:attrNameLst>
                                      </p:cBhvr>
                                    </p:animRot>
                                    <p:animRot by="120000">
                                      <p:cBhvr>
                                        <p:cTn id="22" dur="200" fill="hold">
                                          <p:stCondLst>
                                            <p:cond delay="800"/>
                                          </p:stCondLst>
                                        </p:cTn>
                                        <p:tgtEl>
                                          <p:spTgt spid="61"/>
                                        </p:tgtEl>
                                        <p:attrNameLst>
                                          <p:attrName>r</p:attrName>
                                        </p:attrNameLst>
                                      </p:cBhvr>
                                    </p:animRot>
                                  </p:childTnLst>
                                </p:cTn>
                              </p:par>
                              <p:par>
                                <p:cTn id="23" presetID="32" presetClass="emph" presetSubtype="0" repeatCount="4000" fill="hold" grpId="0" nodeType="withEffect">
                                  <p:stCondLst>
                                    <p:cond delay="0"/>
                                  </p:stCondLst>
                                  <p:childTnLst>
                                    <p:animRot by="120000">
                                      <p:cBhvr>
                                        <p:cTn id="24" dur="100" fill="hold">
                                          <p:stCondLst>
                                            <p:cond delay="0"/>
                                          </p:stCondLst>
                                        </p:cTn>
                                        <p:tgtEl>
                                          <p:spTgt spid="59"/>
                                        </p:tgtEl>
                                        <p:attrNameLst>
                                          <p:attrName>r</p:attrName>
                                        </p:attrNameLst>
                                      </p:cBhvr>
                                    </p:animRot>
                                    <p:animRot by="-240000">
                                      <p:cBhvr>
                                        <p:cTn id="25" dur="200" fill="hold">
                                          <p:stCondLst>
                                            <p:cond delay="200"/>
                                          </p:stCondLst>
                                        </p:cTn>
                                        <p:tgtEl>
                                          <p:spTgt spid="59"/>
                                        </p:tgtEl>
                                        <p:attrNameLst>
                                          <p:attrName>r</p:attrName>
                                        </p:attrNameLst>
                                      </p:cBhvr>
                                    </p:animRot>
                                    <p:animRot by="240000">
                                      <p:cBhvr>
                                        <p:cTn id="26" dur="200" fill="hold">
                                          <p:stCondLst>
                                            <p:cond delay="400"/>
                                          </p:stCondLst>
                                        </p:cTn>
                                        <p:tgtEl>
                                          <p:spTgt spid="59"/>
                                        </p:tgtEl>
                                        <p:attrNameLst>
                                          <p:attrName>r</p:attrName>
                                        </p:attrNameLst>
                                      </p:cBhvr>
                                    </p:animRot>
                                    <p:animRot by="-240000">
                                      <p:cBhvr>
                                        <p:cTn id="27" dur="200" fill="hold">
                                          <p:stCondLst>
                                            <p:cond delay="600"/>
                                          </p:stCondLst>
                                        </p:cTn>
                                        <p:tgtEl>
                                          <p:spTgt spid="59"/>
                                        </p:tgtEl>
                                        <p:attrNameLst>
                                          <p:attrName>r</p:attrName>
                                        </p:attrNameLst>
                                      </p:cBhvr>
                                    </p:animRot>
                                    <p:animRot by="120000">
                                      <p:cBhvr>
                                        <p:cTn id="28" dur="200" fill="hold">
                                          <p:stCondLst>
                                            <p:cond delay="800"/>
                                          </p:stCondLst>
                                        </p:cTn>
                                        <p:tgtEl>
                                          <p:spTgt spid="5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F85351B9-9DBD-E218-A5A3-543328FE4141}"/>
              </a:ext>
            </a:extLst>
          </p:cNvPr>
          <p:cNvPicPr>
            <a:picLocks noChangeAspect="1"/>
          </p:cNvPicPr>
          <p:nvPr/>
        </p:nvPicPr>
        <p:blipFill>
          <a:blip r:embed="rId2"/>
          <a:stretch>
            <a:fillRect/>
          </a:stretch>
        </p:blipFill>
        <p:spPr>
          <a:xfrm>
            <a:off x="4445661" y="508231"/>
            <a:ext cx="9246410" cy="7617290"/>
          </a:xfrm>
          <a:prstGeom prst="rect">
            <a:avLst/>
          </a:prstGeom>
        </p:spPr>
      </p:pic>
      <p:pic>
        <p:nvPicPr>
          <p:cNvPr id="2050" name="Picture 2" descr="Phép thử, biến cố, không gian mẫu, xác suất của biến cố">
            <a:extLst>
              <a:ext uri="{FF2B5EF4-FFF2-40B4-BE49-F238E27FC236}">
                <a16:creationId xmlns:a16="http://schemas.microsoft.com/office/drawing/2014/main" xmlns="" id="{10846486-0896-4261-AD66-76902A4767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4606" y="854078"/>
            <a:ext cx="7715135" cy="6575422"/>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p:cNvSpPr/>
          <p:nvPr/>
        </p:nvSpPr>
        <p:spPr>
          <a:xfrm>
            <a:off x="-204072" y="9113000"/>
            <a:ext cx="18696144" cy="1174000"/>
          </a:xfrm>
          <a:prstGeom prst="rect">
            <a:avLst/>
          </a:prstGeom>
          <a:solidFill>
            <a:srgbClr val="FFD68B">
              <a:alpha val="52157"/>
            </a:srgbClr>
          </a:solidFill>
        </p:spPr>
        <p:txBody>
          <a:bodyPr/>
          <a:lstStyle/>
          <a:p>
            <a:pPr defTabSz="1371600"/>
            <a:endParaRPr lang="en-US" sz="2700" dirty="0">
              <a:solidFill>
                <a:prstClr val="black"/>
              </a:solidFill>
              <a:latin typeface="Calibri"/>
              <a:cs typeface="Arial"/>
              <a:sym typeface="Arial"/>
            </a:endParaRPr>
          </a:p>
        </p:txBody>
      </p:sp>
      <p:pic>
        <p:nvPicPr>
          <p:cNvPr id="20" name="Picture 19">
            <a:hlinkClick r:id="rId4" action="ppaction://hlinksldjump"/>
            <a:extLst>
              <a:ext uri="{FF2B5EF4-FFF2-40B4-BE49-F238E27FC236}">
                <a16:creationId xmlns:a16="http://schemas.microsoft.com/office/drawing/2014/main" xmlns="" id="{BB99C76D-78B8-D673-7276-556DCF8B2C06}"/>
              </a:ext>
            </a:extLst>
          </p:cNvPr>
          <p:cNvPicPr>
            <a:picLocks noChangeAspect="1"/>
          </p:cNvPicPr>
          <p:nvPr/>
        </p:nvPicPr>
        <p:blipFill>
          <a:blip r:embed="rId5"/>
          <a:stretch>
            <a:fillRect/>
          </a:stretch>
        </p:blipFill>
        <p:spPr>
          <a:xfrm>
            <a:off x="5177789" y="2734521"/>
            <a:ext cx="3807422" cy="2597102"/>
          </a:xfrm>
          <a:prstGeom prst="rect">
            <a:avLst/>
          </a:prstGeom>
        </p:spPr>
      </p:pic>
      <p:pic>
        <p:nvPicPr>
          <p:cNvPr id="21" name="Picture 20">
            <a:hlinkClick r:id="rId6" action="ppaction://hlinksldjump"/>
            <a:extLst>
              <a:ext uri="{FF2B5EF4-FFF2-40B4-BE49-F238E27FC236}">
                <a16:creationId xmlns:a16="http://schemas.microsoft.com/office/drawing/2014/main" xmlns="" id="{1465AC6E-7E5F-06B3-93F9-A3E6CD1B26C9}"/>
              </a:ext>
            </a:extLst>
          </p:cNvPr>
          <p:cNvPicPr>
            <a:picLocks noChangeAspect="1"/>
          </p:cNvPicPr>
          <p:nvPr/>
        </p:nvPicPr>
        <p:blipFill>
          <a:blip r:embed="rId7"/>
          <a:stretch>
            <a:fillRect/>
          </a:stretch>
        </p:blipFill>
        <p:spPr>
          <a:xfrm>
            <a:off x="8968563" y="2690677"/>
            <a:ext cx="3921178" cy="2640946"/>
          </a:xfrm>
          <a:prstGeom prst="rect">
            <a:avLst/>
          </a:prstGeom>
        </p:spPr>
      </p:pic>
      <p:pic>
        <p:nvPicPr>
          <p:cNvPr id="22" name="Picture 21">
            <a:hlinkClick r:id="rId8" action="ppaction://hlinksldjump"/>
            <a:extLst>
              <a:ext uri="{FF2B5EF4-FFF2-40B4-BE49-F238E27FC236}">
                <a16:creationId xmlns:a16="http://schemas.microsoft.com/office/drawing/2014/main" xmlns="" id="{B0496900-AE1F-DDE6-3A53-50AD67963052}"/>
              </a:ext>
            </a:extLst>
          </p:cNvPr>
          <p:cNvPicPr>
            <a:picLocks noChangeAspect="1"/>
          </p:cNvPicPr>
          <p:nvPr/>
        </p:nvPicPr>
        <p:blipFill>
          <a:blip r:embed="rId9"/>
          <a:stretch>
            <a:fillRect/>
          </a:stretch>
        </p:blipFill>
        <p:spPr>
          <a:xfrm>
            <a:off x="8968563" y="5091035"/>
            <a:ext cx="3921178" cy="2772650"/>
          </a:xfrm>
          <a:prstGeom prst="rect">
            <a:avLst/>
          </a:prstGeom>
        </p:spPr>
      </p:pic>
      <p:pic>
        <p:nvPicPr>
          <p:cNvPr id="23" name="Picture 22">
            <a:hlinkClick r:id="rId10" action="ppaction://hlinksldjump"/>
            <a:extLst>
              <a:ext uri="{FF2B5EF4-FFF2-40B4-BE49-F238E27FC236}">
                <a16:creationId xmlns:a16="http://schemas.microsoft.com/office/drawing/2014/main" xmlns="" id="{2394773A-D5A5-625E-5E6D-D86EF0DE7139}"/>
              </a:ext>
            </a:extLst>
          </p:cNvPr>
          <p:cNvPicPr>
            <a:picLocks noChangeAspect="1"/>
          </p:cNvPicPr>
          <p:nvPr/>
        </p:nvPicPr>
        <p:blipFill>
          <a:blip r:embed="rId11"/>
          <a:stretch>
            <a:fillRect/>
          </a:stretch>
        </p:blipFill>
        <p:spPr>
          <a:xfrm>
            <a:off x="5177790" y="5091037"/>
            <a:ext cx="3790772" cy="2734734"/>
          </a:xfrm>
          <a:prstGeom prst="rect">
            <a:avLst/>
          </a:prstGeom>
        </p:spPr>
      </p:pic>
      <p:pic>
        <p:nvPicPr>
          <p:cNvPr id="25" name="Picture 5">
            <a:extLst>
              <a:ext uri="{FF2B5EF4-FFF2-40B4-BE49-F238E27FC236}">
                <a16:creationId xmlns:a16="http://schemas.microsoft.com/office/drawing/2014/main" xmlns="" id="{7A2612C6-5024-B4FF-D422-2B8CD28E076F}"/>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4756889" y="5331622"/>
            <a:ext cx="3081842" cy="4924380"/>
          </a:xfrm>
          <a:prstGeom prst="rect">
            <a:avLst/>
          </a:prstGeom>
        </p:spPr>
      </p:pic>
      <p:pic>
        <p:nvPicPr>
          <p:cNvPr id="26" name="Picture 13">
            <a:extLst>
              <a:ext uri="{FF2B5EF4-FFF2-40B4-BE49-F238E27FC236}">
                <a16:creationId xmlns:a16="http://schemas.microsoft.com/office/drawing/2014/main" xmlns="" id="{74D378CF-A602-DF8B-3EB1-6D74BA8189AE}"/>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6241587" y="1422231"/>
            <a:ext cx="1654294" cy="2912918"/>
          </a:xfrm>
          <a:prstGeom prst="rect">
            <a:avLst/>
          </a:prstGeom>
        </p:spPr>
      </p:pic>
      <p:pic>
        <p:nvPicPr>
          <p:cNvPr id="27" name="Picture 14">
            <a:extLst>
              <a:ext uri="{FF2B5EF4-FFF2-40B4-BE49-F238E27FC236}">
                <a16:creationId xmlns:a16="http://schemas.microsoft.com/office/drawing/2014/main" xmlns="" id="{C35E816D-6777-E7D2-ABDA-BF26527F0BF1}"/>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4630400" y="508231"/>
            <a:ext cx="1298688" cy="2213674"/>
          </a:xfrm>
          <a:prstGeom prst="rect">
            <a:avLst/>
          </a:prstGeom>
        </p:spPr>
      </p:pic>
      <p:pic>
        <p:nvPicPr>
          <p:cNvPr id="28" name="Picture 17">
            <a:extLst>
              <a:ext uri="{FF2B5EF4-FFF2-40B4-BE49-F238E27FC236}">
                <a16:creationId xmlns:a16="http://schemas.microsoft.com/office/drawing/2014/main" xmlns="" id="{7D4D5F9A-1655-DFB2-26E6-9A1D88D3B83C}"/>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678663" y="2610847"/>
            <a:ext cx="1521346" cy="3228318"/>
          </a:xfrm>
          <a:prstGeom prst="rect">
            <a:avLst/>
          </a:prstGeom>
        </p:spPr>
      </p:pic>
      <p:pic>
        <p:nvPicPr>
          <p:cNvPr id="29" name="Picture 7">
            <a:extLst>
              <a:ext uri="{FF2B5EF4-FFF2-40B4-BE49-F238E27FC236}">
                <a16:creationId xmlns:a16="http://schemas.microsoft.com/office/drawing/2014/main" xmlns="" id="{B55A687A-4CE6-8417-91E7-550FB254694A}"/>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2229877" y="-23580"/>
            <a:ext cx="1523762" cy="3086100"/>
          </a:xfrm>
          <a:prstGeom prst="rect">
            <a:avLst/>
          </a:prstGeom>
        </p:spPr>
      </p:pic>
      <p:pic>
        <p:nvPicPr>
          <p:cNvPr id="32" name="Picture 19">
            <a:extLst>
              <a:ext uri="{FF2B5EF4-FFF2-40B4-BE49-F238E27FC236}">
                <a16:creationId xmlns:a16="http://schemas.microsoft.com/office/drawing/2014/main" xmlns="" id="{7BF6A61B-578B-5CCB-004E-BA23C7A6AF57}"/>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924463" y="5839167"/>
            <a:ext cx="2421046" cy="4054786"/>
          </a:xfrm>
          <a:prstGeom prst="rect">
            <a:avLst/>
          </a:prstGeom>
        </p:spPr>
      </p:pic>
      <p:pic>
        <p:nvPicPr>
          <p:cNvPr id="11" name="Picture 10">
            <a:hlinkClick r:id="rId8" action="ppaction://hlinksldjump"/>
            <a:extLst>
              <a:ext uri="{FF2B5EF4-FFF2-40B4-BE49-F238E27FC236}">
                <a16:creationId xmlns:a16="http://schemas.microsoft.com/office/drawing/2014/main" xmlns="" id="{1AD5944E-89F6-D560-3A5A-27D960098AB8}"/>
              </a:ext>
            </a:extLst>
          </p:cNvPr>
          <p:cNvPicPr>
            <a:picLocks noChangeAspect="1"/>
          </p:cNvPicPr>
          <p:nvPr/>
        </p:nvPicPr>
        <p:blipFill>
          <a:blip r:embed="rId24"/>
          <a:stretch>
            <a:fillRect/>
          </a:stretch>
        </p:blipFill>
        <p:spPr>
          <a:xfrm>
            <a:off x="8268855" y="8231168"/>
            <a:ext cx="2141598" cy="1763668"/>
          </a:xfrm>
          <a:prstGeom prst="rect">
            <a:avLst/>
          </a:prstGeom>
        </p:spPr>
      </p:pic>
      <p:pic>
        <p:nvPicPr>
          <p:cNvPr id="9" name="Picture 8">
            <a:hlinkClick r:id="rId25" action="ppaction://hlinksldjump"/>
            <a:extLst>
              <a:ext uri="{FF2B5EF4-FFF2-40B4-BE49-F238E27FC236}">
                <a16:creationId xmlns:a16="http://schemas.microsoft.com/office/drawing/2014/main" xmlns="" id="{07DD4674-BED4-494F-8F99-66D421A8FE0B}"/>
              </a:ext>
            </a:extLst>
          </p:cNvPr>
          <p:cNvPicPr>
            <a:picLocks noChangeAspect="1"/>
          </p:cNvPicPr>
          <p:nvPr/>
        </p:nvPicPr>
        <p:blipFill>
          <a:blip r:embed="rId26"/>
          <a:stretch>
            <a:fillRect/>
          </a:stretch>
        </p:blipFill>
        <p:spPr>
          <a:xfrm>
            <a:off x="5175550" y="625825"/>
            <a:ext cx="7714192" cy="2600490"/>
          </a:xfrm>
          <a:prstGeom prst="rect">
            <a:avLst/>
          </a:prstGeom>
        </p:spPr>
      </p:pic>
    </p:spTree>
    <p:extLst>
      <p:ext uri="{BB962C8B-B14F-4D97-AF65-F5344CB8AC3E}">
        <p14:creationId xmlns:p14="http://schemas.microsoft.com/office/powerpoint/2010/main" val="2116342424"/>
      </p:ext>
    </p:extLst>
  </p:cSld>
  <p:clrMapOvr>
    <a:masterClrMapping/>
  </p:clrMapOvr>
  <p:transition>
    <p:random/>
  </p:transition>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6" presetClass="exit" presetSubtype="37" fill="hold" nodeType="clickEffect">
                                  <p:stCondLst>
                                    <p:cond delay="0"/>
                                  </p:stCondLst>
                                  <p:childTnLst>
                                    <p:animEffect transition="out" filter="barn(outVertical)">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6" presetClass="exit" presetSubtype="37" fill="hold" nodeType="clickEffect">
                                  <p:stCondLst>
                                    <p:cond delay="0"/>
                                  </p:stCondLst>
                                  <p:childTnLst>
                                    <p:animEffect transition="out" filter="barn(outVertical)">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6" presetClass="exit" presetSubtype="37" fill="hold" nodeType="clickEffect">
                                  <p:stCondLst>
                                    <p:cond delay="0"/>
                                  </p:stCondLst>
                                  <p:childTnLst>
                                    <p:animEffect transition="out" filter="barn(outVertical)">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0" restart="whenNotActive" fill="hold" evtFilter="cancelBubble" nodeType="interactiveSeq">
                <p:stCondLst>
                  <p:cond evt="onClick" delay="0">
                    <p:tgtEl>
                      <p:spTgt spid="20"/>
                    </p:tgtEl>
                  </p:cond>
                </p:stCondLst>
                <p:endSync evt="end" delay="0">
                  <p:rtn val="all"/>
                </p:endSync>
                <p:childTnLst>
                  <p:par>
                    <p:cTn id="21" fill="hold">
                      <p:stCondLst>
                        <p:cond delay="0"/>
                      </p:stCondLst>
                      <p:childTnLst>
                        <p:par>
                          <p:cTn id="22" fill="hold">
                            <p:stCondLst>
                              <p:cond delay="0"/>
                            </p:stCondLst>
                            <p:childTnLst>
                              <p:par>
                                <p:cTn id="23" presetID="16" presetClass="exit" presetSubtype="37" fill="hold" nodeType="clickEffect">
                                  <p:stCondLst>
                                    <p:cond delay="0"/>
                                  </p:stCondLst>
                                  <p:childTnLst>
                                    <p:animEffect transition="out" filter="barn(outVertical)">
                                      <p:cBhvr>
                                        <p:cTn id="24" dur="500"/>
                                        <p:tgtEl>
                                          <p:spTgt spid="20"/>
                                        </p:tgtEl>
                                      </p:cBhvr>
                                    </p:animEffect>
                                    <p:set>
                                      <p:cBhvr>
                                        <p:cTn id="2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16" presetClass="exit" presetSubtype="21" fill="hold" nodeType="clickEffect">
                                  <p:stCondLst>
                                    <p:cond delay="0"/>
                                  </p:stCondLst>
                                  <p:childTnLst>
                                    <p:animEffect transition="out" filter="barn(inVertical)">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AutoShape 2"/>
          <p:cNvSpPr/>
          <p:nvPr/>
        </p:nvSpPr>
        <p:spPr>
          <a:xfrm>
            <a:off x="-204072" y="9113000"/>
            <a:ext cx="18696144" cy="1174000"/>
          </a:xfrm>
          <a:prstGeom prst="rect">
            <a:avLst/>
          </a:prstGeom>
          <a:solidFill>
            <a:srgbClr val="FFD68B">
              <a:alpha val="52157"/>
            </a:srgbClr>
          </a:solidFill>
        </p:spPr>
        <p:txBody>
          <a:bodyPr/>
          <a:lstStyle/>
          <a:p>
            <a:pPr defTabSz="1371600"/>
            <a:endParaRPr lang="en-US" sz="2700" dirty="0">
              <a:solidFill>
                <a:prstClr val="black"/>
              </a:solidFill>
              <a:latin typeface="Calibri"/>
              <a:cs typeface="Arial"/>
              <a:sym typeface="Arial"/>
            </a:endParaRPr>
          </a:p>
        </p:txBody>
      </p:sp>
      <p:sp>
        <p:nvSpPr>
          <p:cNvPr id="15" name="Rectangle: Rounded Corners 14">
            <a:extLst>
              <a:ext uri="{FF2B5EF4-FFF2-40B4-BE49-F238E27FC236}">
                <a16:creationId xmlns:a16="http://schemas.microsoft.com/office/drawing/2014/main" xmlns="" id="{03FCCD2C-58F9-46BF-BD1B-0B8172727C26}"/>
              </a:ext>
            </a:extLst>
          </p:cNvPr>
          <p:cNvSpPr/>
          <p:nvPr/>
        </p:nvSpPr>
        <p:spPr>
          <a:xfrm>
            <a:off x="1741748" y="866599"/>
            <a:ext cx="14771429" cy="24481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800" b="1" dirty="0">
                <a:solidFill>
                  <a:schemeClr val="tx1"/>
                </a:solidFill>
              </a:rPr>
              <a:t>Câu 1. </a:t>
            </a:r>
            <a:r>
              <a:rPr lang="en-US" sz="4800" dirty="0">
                <a:solidFill>
                  <a:schemeClr val="tx1"/>
                </a:solidFill>
              </a:rPr>
              <a:t>Hình lăng trụ đứng tam giác có mấy cặp mặt song song với nhau?</a:t>
            </a:r>
          </a:p>
        </p:txBody>
      </p:sp>
      <p:pic>
        <p:nvPicPr>
          <p:cNvPr id="32" name="Picture 19">
            <a:extLst>
              <a:ext uri="{FF2B5EF4-FFF2-40B4-BE49-F238E27FC236}">
                <a16:creationId xmlns:a16="http://schemas.microsoft.com/office/drawing/2014/main" xmlns="" id="{BF7392E9-02EC-97FE-4851-03B74B83680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0208" y="6906397"/>
            <a:ext cx="1803424" cy="3020390"/>
          </a:xfrm>
          <a:prstGeom prst="rect">
            <a:avLst/>
          </a:prstGeom>
        </p:spPr>
      </p:pic>
      <p:pic>
        <p:nvPicPr>
          <p:cNvPr id="33" name="Picture 32">
            <a:hlinkClick r:id="rId8" action="ppaction://hlinksldjump"/>
            <a:extLst>
              <a:ext uri="{FF2B5EF4-FFF2-40B4-BE49-F238E27FC236}">
                <a16:creationId xmlns:a16="http://schemas.microsoft.com/office/drawing/2014/main" xmlns="" id="{3F149312-3F01-3BAF-6C82-FC078A0073BE}"/>
              </a:ext>
            </a:extLst>
          </p:cNvPr>
          <p:cNvPicPr>
            <a:picLocks noChangeAspect="1"/>
          </p:cNvPicPr>
          <p:nvPr/>
        </p:nvPicPr>
        <p:blipFill>
          <a:blip r:embed="rId9"/>
          <a:stretch>
            <a:fillRect/>
          </a:stretch>
        </p:blipFill>
        <p:spPr>
          <a:xfrm>
            <a:off x="16386002" y="7974070"/>
            <a:ext cx="1791004" cy="1783080"/>
          </a:xfrm>
          <a:prstGeom prst="rect">
            <a:avLst/>
          </a:prstGeom>
        </p:spPr>
      </p:pic>
      <p:sp>
        <p:nvSpPr>
          <p:cNvPr id="8" name="Đáp án đúng">
            <a:extLst>
              <a:ext uri="{FF2B5EF4-FFF2-40B4-BE49-F238E27FC236}">
                <a16:creationId xmlns:a16="http://schemas.microsoft.com/office/drawing/2014/main" xmlns:a14="http://schemas.microsoft.com/office/drawing/2010/main" xmlns:mc="http://schemas.openxmlformats.org/markup-compatibility/2006" xmlns="" id="{589A7834-6411-46DF-9D58-61CCE3D1B0BE}"/>
              </a:ext>
            </a:extLst>
          </p:cNvPr>
          <p:cNvSpPr/>
          <p:nvPr/>
        </p:nvSpPr>
        <p:spPr>
          <a:xfrm>
            <a:off x="9483434" y="6616330"/>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rPr>
              <a:t>D. 1</a:t>
            </a:r>
          </a:p>
        </p:txBody>
      </p:sp>
      <p:sp>
        <p:nvSpPr>
          <p:cNvPr id="9" name="Đáp án sai 1">
            <a:extLst>
              <a:ext uri="{FF2B5EF4-FFF2-40B4-BE49-F238E27FC236}">
                <a16:creationId xmlns:a16="http://schemas.microsoft.com/office/drawing/2014/main" xmlns:a14="http://schemas.microsoft.com/office/drawing/2010/main" xmlns:mc="http://schemas.openxmlformats.org/markup-compatibility/2006" xmlns="" id="{5CAB6960-A0E6-45CA-B962-3C19B2974205}"/>
              </a:ext>
            </a:extLst>
          </p:cNvPr>
          <p:cNvSpPr/>
          <p:nvPr/>
        </p:nvSpPr>
        <p:spPr>
          <a:xfrm>
            <a:off x="1741749" y="6616330"/>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rPr>
              <a:t>C. 4</a:t>
            </a:r>
          </a:p>
        </p:txBody>
      </p:sp>
      <p:sp>
        <p:nvSpPr>
          <p:cNvPr id="10" name="Đáp án sai 2">
            <a:extLst>
              <a:ext uri="{FF2B5EF4-FFF2-40B4-BE49-F238E27FC236}">
                <a16:creationId xmlns:a16="http://schemas.microsoft.com/office/drawing/2014/main" xmlns:a14="http://schemas.microsoft.com/office/drawing/2010/main" xmlns:mc="http://schemas.openxmlformats.org/markup-compatibility/2006" xmlns="" id="{0CDB1E71-8D1D-4E61-A4BA-C86CA750B041}"/>
              </a:ext>
            </a:extLst>
          </p:cNvPr>
          <p:cNvSpPr/>
          <p:nvPr/>
        </p:nvSpPr>
        <p:spPr>
          <a:xfrm>
            <a:off x="9583421" y="4164080"/>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rPr>
              <a:t>B. 3</a:t>
            </a:r>
          </a:p>
        </p:txBody>
      </p:sp>
      <p:sp>
        <p:nvSpPr>
          <p:cNvPr id="11" name="Đáp án sai 3">
            <a:extLst>
              <a:ext uri="{FF2B5EF4-FFF2-40B4-BE49-F238E27FC236}">
                <a16:creationId xmlns:a16="http://schemas.microsoft.com/office/drawing/2014/main" xmlns="" id="{A9A33A21-13CF-41FF-A705-09886970C195}"/>
              </a:ext>
            </a:extLst>
          </p:cNvPr>
          <p:cNvSpPr/>
          <p:nvPr/>
        </p:nvSpPr>
        <p:spPr>
          <a:xfrm>
            <a:off x="1903632" y="4141564"/>
            <a:ext cx="6802582" cy="19950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rPr>
              <a:t>A. 2</a:t>
            </a:r>
          </a:p>
        </p:txBody>
      </p:sp>
      <p:pic>
        <p:nvPicPr>
          <p:cNvPr id="12" name="Picture 5">
            <a:extLst>
              <a:ext uri="{FF2B5EF4-FFF2-40B4-BE49-F238E27FC236}">
                <a16:creationId xmlns:a16="http://schemas.microsoft.com/office/drawing/2014/main" xmlns="" id="{726E6FBC-63CF-40AE-9192-7BF85979637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4886206" y="7056983"/>
            <a:ext cx="1279570" cy="1113742"/>
          </a:xfrm>
          <a:prstGeom prst="rect">
            <a:avLst/>
          </a:prstGeom>
        </p:spPr>
      </p:pic>
      <p:pic>
        <p:nvPicPr>
          <p:cNvPr id="13" name="Picture 10">
            <a:extLst>
              <a:ext uri="{FF2B5EF4-FFF2-40B4-BE49-F238E27FC236}">
                <a16:creationId xmlns:a16="http://schemas.microsoft.com/office/drawing/2014/main" xmlns="" id="{F666F591-BC4A-42B9-AA09-EF07688B97DC}"/>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5110816" y="4571054"/>
            <a:ext cx="1275184" cy="1136072"/>
          </a:xfrm>
          <a:prstGeom prst="rect">
            <a:avLst/>
          </a:prstGeom>
        </p:spPr>
      </p:pic>
      <p:pic>
        <p:nvPicPr>
          <p:cNvPr id="16" name="Picture 10">
            <a:extLst>
              <a:ext uri="{FF2B5EF4-FFF2-40B4-BE49-F238E27FC236}">
                <a16:creationId xmlns:a16="http://schemas.microsoft.com/office/drawing/2014/main" xmlns="" id="{85335A28-563A-413B-8E59-A01B9FC44D82}"/>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7431029" y="4571052"/>
            <a:ext cx="1275184" cy="1136072"/>
          </a:xfrm>
          <a:prstGeom prst="rect">
            <a:avLst/>
          </a:prstGeom>
        </p:spPr>
      </p:pic>
      <p:pic>
        <p:nvPicPr>
          <p:cNvPr id="17" name="Picture 10">
            <a:extLst>
              <a:ext uri="{FF2B5EF4-FFF2-40B4-BE49-F238E27FC236}">
                <a16:creationId xmlns:a16="http://schemas.microsoft.com/office/drawing/2014/main" xmlns="" id="{F03779FC-086E-48DD-8AA5-B23BE2C9CFD1}"/>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7148906" y="7045818"/>
            <a:ext cx="1275184" cy="1136072"/>
          </a:xfrm>
          <a:prstGeom prst="rect">
            <a:avLst/>
          </a:prstGeom>
        </p:spPr>
      </p:pic>
      <p:pic>
        <p:nvPicPr>
          <p:cNvPr id="14" name="Correct sound effect and wrong sound effect (mp3cut.net)">
            <a:hlinkClick r:id="" action="ppaction://media"/>
            <a:extLst>
              <a:ext uri="{FF2B5EF4-FFF2-40B4-BE49-F238E27FC236}">
                <a16:creationId xmlns:a16="http://schemas.microsoft.com/office/drawing/2014/main" xmlns="" id="{BB1628C5-8DD1-45DA-865E-E21C08BB74F2}"/>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884725" y="-1274532"/>
            <a:ext cx="974726" cy="974726"/>
          </a:xfrm>
          <a:prstGeom prst="rect">
            <a:avLst/>
          </a:prstGeom>
        </p:spPr>
      </p:pic>
      <p:pic>
        <p:nvPicPr>
          <p:cNvPr id="18" name="Correct sound effect and wrong sound effect (mp3cut.net) (1)">
            <a:hlinkClick r:id="" action="ppaction://media"/>
            <a:extLst>
              <a:ext uri="{FF2B5EF4-FFF2-40B4-BE49-F238E27FC236}">
                <a16:creationId xmlns:a16="http://schemas.microsoft.com/office/drawing/2014/main" xmlns="" id="{97CCCCED-76F0-4059-A783-F937521D222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5538451" y="-1274532"/>
            <a:ext cx="974726" cy="974726"/>
          </a:xfrm>
          <a:prstGeom prst="rect">
            <a:avLst/>
          </a:prstGeom>
        </p:spPr>
      </p:pic>
    </p:spTree>
    <p:extLst>
      <p:ext uri="{BB962C8B-B14F-4D97-AF65-F5344CB8AC3E}">
        <p14:creationId xmlns:p14="http://schemas.microsoft.com/office/powerpoint/2010/main" val="407505685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strips(downLeft)">
                                      <p:cBhvr>
                                        <p:cTn id="15" dur="500"/>
                                        <p:tgtEl>
                                          <p:spTgt spid="9"/>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strips(downLeft)">
                                      <p:cBhvr>
                                        <p:cTn id="18" dur="500"/>
                                        <p:tgtEl>
                                          <p:spTgt spid="10"/>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strips(downLeft)">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8"/>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8"/>
                                        </p:tgtEl>
                                        <p:attrNameLst>
                                          <p:attrName>fillcolor</p:attrName>
                                        </p:attrNameLst>
                                      </p:cBhvr>
                                      <p:to>
                                        <a:srgbClr val="92D050"/>
                                      </p:to>
                                    </p:animClr>
                                    <p:set>
                                      <p:cBhvr>
                                        <p:cTn id="27" dur="500" fill="hold"/>
                                        <p:tgtEl>
                                          <p:spTgt spid="8"/>
                                        </p:tgtEl>
                                        <p:attrNameLst>
                                          <p:attrName>fill.type</p:attrName>
                                        </p:attrNameLst>
                                      </p:cBhvr>
                                      <p:to>
                                        <p:strVal val="solid"/>
                                      </p:to>
                                    </p:set>
                                    <p:set>
                                      <p:cBhvr>
                                        <p:cTn id="28" dur="500" fill="hold"/>
                                        <p:tgtEl>
                                          <p:spTgt spid="8"/>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14"/>
                                        </p:tgtEl>
                                      </p:cBhvr>
                                    </p:cmd>
                                  </p:childTnLst>
                                </p:cTn>
                              </p:par>
                              <p:par>
                                <p:cTn id="31" presetID="1" presetClass="entr" presetSubtype="0" fill="hold" nodeType="withEffect">
                                  <p:stCondLst>
                                    <p:cond delay="0"/>
                                  </p:stCondLst>
                                  <p:childTnLst>
                                    <p:set>
                                      <p:cBhvr>
                                        <p:cTn id="32" dur="1" fill="hold">
                                          <p:stCondLst>
                                            <p:cond delay="9"/>
                                          </p:stCondLst>
                                        </p:cTn>
                                        <p:tgtEl>
                                          <p:spTgt spid="12"/>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8"/>
                                        </p:tgtEl>
                                      </p:cBhvr>
                                    </p:animEffect>
                                    <p:animScale>
                                      <p:cBhvr>
                                        <p:cTn id="35"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36" restart="whenNotActive" fill="hold" evtFilter="cancelBubble" nodeType="interactiveSeq">
                <p:stCondLst>
                  <p:cond evt="onClick" delay="0">
                    <p:tgtEl>
                      <p:spTgt spid="9"/>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9"/>
                                        </p:tgtEl>
                                        <p:attrNameLst>
                                          <p:attrName>fillcolor</p:attrName>
                                        </p:attrNameLst>
                                      </p:cBhvr>
                                      <p:to>
                                        <a:srgbClr val="D99694"/>
                                      </p:to>
                                    </p:animClr>
                                    <p:set>
                                      <p:cBhvr>
                                        <p:cTn id="41" dur="500" fill="hold"/>
                                        <p:tgtEl>
                                          <p:spTgt spid="9"/>
                                        </p:tgtEl>
                                        <p:attrNameLst>
                                          <p:attrName>fill.type</p:attrName>
                                        </p:attrNameLst>
                                      </p:cBhvr>
                                      <p:to>
                                        <p:strVal val="solid"/>
                                      </p:to>
                                    </p:set>
                                    <p:set>
                                      <p:cBhvr>
                                        <p:cTn id="42" dur="500" fill="hold"/>
                                        <p:tgtEl>
                                          <p:spTgt spid="9"/>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8"/>
                                        </p:tgtEl>
                                      </p:cBhvr>
                                    </p:cmd>
                                  </p:childTnLst>
                                </p:cTn>
                              </p:par>
                              <p:par>
                                <p:cTn id="45" presetID="1"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9"/>
                                        </p:tgtEl>
                                      </p:cBhvr>
                                    </p:animEffect>
                                    <p:animScale>
                                      <p:cBhvr>
                                        <p:cTn id="49"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10"/>
                                        </p:tgtEl>
                                        <p:attrNameLst>
                                          <p:attrName>fillcolor</p:attrName>
                                        </p:attrNameLst>
                                      </p:cBhvr>
                                      <p:to>
                                        <a:srgbClr val="D99694"/>
                                      </p:to>
                                    </p:animClr>
                                    <p:set>
                                      <p:cBhvr>
                                        <p:cTn id="55" dur="500" fill="hold"/>
                                        <p:tgtEl>
                                          <p:spTgt spid="10"/>
                                        </p:tgtEl>
                                        <p:attrNameLst>
                                          <p:attrName>fill.type</p:attrName>
                                        </p:attrNameLst>
                                      </p:cBhvr>
                                      <p:to>
                                        <p:strVal val="solid"/>
                                      </p:to>
                                    </p:set>
                                    <p:set>
                                      <p:cBhvr>
                                        <p:cTn id="56" dur="500" fill="hold"/>
                                        <p:tgtEl>
                                          <p:spTgt spid="10"/>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8"/>
                                        </p:tgtEl>
                                      </p:cBhvr>
                                    </p:cmd>
                                  </p:childTnLst>
                                </p:cTn>
                              </p:par>
                              <p:par>
                                <p:cTn id="59" presetID="1" presetClass="entr" presetSubtype="0" fill="hold" nodeType="withEffect">
                                  <p:stCondLst>
                                    <p:cond delay="0"/>
                                  </p:stCondLst>
                                  <p:childTnLst>
                                    <p:set>
                                      <p:cBhvr>
                                        <p:cTn id="60" dur="1" fill="hold">
                                          <p:stCondLst>
                                            <p:cond delay="9"/>
                                          </p:stCondLst>
                                        </p:cTn>
                                        <p:tgtEl>
                                          <p:spTgt spid="13"/>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10"/>
                                        </p:tgtEl>
                                      </p:cBhvr>
                                    </p:animEffect>
                                    <p:animScale>
                                      <p:cBhvr>
                                        <p:cTn id="63"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64" restart="whenNotActive" fill="hold" evtFilter="cancelBubble" nodeType="interactiveSeq">
                <p:stCondLst>
                  <p:cond evt="onClick" delay="0">
                    <p:tgtEl>
                      <p:spTgt spid="11"/>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11"/>
                                        </p:tgtEl>
                                        <p:attrNameLst>
                                          <p:attrName>fillcolor</p:attrName>
                                        </p:attrNameLst>
                                      </p:cBhvr>
                                      <p:to>
                                        <a:srgbClr val="D99694"/>
                                      </p:to>
                                    </p:animClr>
                                    <p:set>
                                      <p:cBhvr>
                                        <p:cTn id="69" dur="500" fill="hold"/>
                                        <p:tgtEl>
                                          <p:spTgt spid="11"/>
                                        </p:tgtEl>
                                        <p:attrNameLst>
                                          <p:attrName>fill.type</p:attrName>
                                        </p:attrNameLst>
                                      </p:cBhvr>
                                      <p:to>
                                        <p:strVal val="solid"/>
                                      </p:to>
                                    </p:set>
                                    <p:set>
                                      <p:cBhvr>
                                        <p:cTn id="70" dur="500" fill="hold"/>
                                        <p:tgtEl>
                                          <p:spTgt spid="11"/>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8"/>
                                        </p:tgtEl>
                                      </p:cBhvr>
                                    </p:cmd>
                                  </p:childTnLst>
                                </p:cTn>
                              </p:par>
                              <p:par>
                                <p:cTn id="73" presetID="1" presetClass="entr" presetSubtype="0" fill="hold" nodeType="withEffect">
                                  <p:stCondLst>
                                    <p:cond delay="0"/>
                                  </p:stCondLst>
                                  <p:childTnLst>
                                    <p:set>
                                      <p:cBhvr>
                                        <p:cTn id="74" dur="1" fill="hold">
                                          <p:stCondLst>
                                            <p:cond delay="9"/>
                                          </p:stCondLst>
                                        </p:cTn>
                                        <p:tgtEl>
                                          <p:spTgt spid="16"/>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11"/>
                                        </p:tgtEl>
                                      </p:cBhvr>
                                    </p:animEffect>
                                    <p:animScale>
                                      <p:cBhvr>
                                        <p:cTn id="77" dur="250" autoRev="1" fill="hold"/>
                                        <p:tgtEl>
                                          <p:spTgt spid="11"/>
                                        </p:tgtEl>
                                      </p:cBhvr>
                                      <p:by x="105000" y="105000"/>
                                    </p:animScale>
                                  </p:childTnLst>
                                </p:cTn>
                              </p:par>
                            </p:childTnLst>
                          </p:cTn>
                        </p:par>
                      </p:childTnLst>
                    </p:cTn>
                  </p:par>
                </p:childTnLst>
              </p:cTn>
              <p:nextCondLst>
                <p:cond evt="onClick" delay="0">
                  <p:tgtEl>
                    <p:spTgt spid="11"/>
                  </p:tgtEl>
                </p:cond>
              </p:nextCondLst>
            </p:seq>
            <p:audio>
              <p:cMediaNode vol="80000">
                <p:cTn id="78" fill="hold" display="0">
                  <p:stCondLst>
                    <p:cond delay="indefinite"/>
                  </p:stCondLst>
                  <p:endCondLst>
                    <p:cond evt="onStopAudio" delay="0">
                      <p:tgtEl>
                        <p:sldTgt/>
                      </p:tgtEl>
                    </p:cond>
                  </p:endCondLst>
                </p:cTn>
                <p:tgtEl>
                  <p:spTgt spid="14"/>
                </p:tgtEl>
              </p:cMediaNode>
            </p:audio>
            <p:audio>
              <p:cMediaNode vol="80000">
                <p:cTn id="79" fill="hold" display="0">
                  <p:stCondLst>
                    <p:cond delay="indefinite"/>
                  </p:stCondLst>
                  <p:endCondLst>
                    <p:cond evt="onStopAudio" delay="0">
                      <p:tgtEl>
                        <p:sldTgt/>
                      </p:tgtEl>
                    </p:cond>
                  </p:endCondLst>
                </p:cTn>
                <p:tgtEl>
                  <p:spTgt spid="18"/>
                </p:tgtEl>
              </p:cMediaNode>
            </p:audio>
          </p:childTnLst>
        </p:cTn>
      </p:par>
    </p:tnLst>
    <p:bldLst>
      <p:bldP spid="15" grpId="0" animBg="1"/>
      <p:bldP spid="8" grpId="0" animBg="1"/>
      <p:bldP spid="8" grpId="1" animBg="1"/>
      <p:bldP spid="9" grpId="0" animBg="1"/>
      <p:bldP spid="9" grpId="1" animBg="1"/>
      <p:bldP spid="10" grpId="0" animBg="1"/>
      <p:bldP spid="10" grpId="1" animBg="1"/>
      <p:bldP spid="11" grpId="0" animBg="1"/>
      <p:bldP spid="11"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AutoShape 2"/>
          <p:cNvSpPr/>
          <p:nvPr/>
        </p:nvSpPr>
        <p:spPr>
          <a:xfrm>
            <a:off x="-204072" y="9113000"/>
            <a:ext cx="18696144" cy="1174000"/>
          </a:xfrm>
          <a:prstGeom prst="rect">
            <a:avLst/>
          </a:prstGeom>
          <a:solidFill>
            <a:srgbClr val="FFD68B">
              <a:alpha val="52157"/>
            </a:srgbClr>
          </a:solidFill>
        </p:spPr>
        <p:txBody>
          <a:bodyPr/>
          <a:lstStyle/>
          <a:p>
            <a:pPr defTabSz="1371600"/>
            <a:endParaRPr lang="en-US" sz="2700" dirty="0">
              <a:solidFill>
                <a:prstClr val="black"/>
              </a:solidFill>
              <a:latin typeface="Calibri"/>
              <a:cs typeface="Arial"/>
              <a:sym typeface="Arial"/>
            </a:endParaRPr>
          </a:p>
        </p:txBody>
      </p:sp>
      <p:sp>
        <p:nvSpPr>
          <p:cNvPr id="15" name="Rectangle: Rounded Corners 14">
            <a:extLst>
              <a:ext uri="{FF2B5EF4-FFF2-40B4-BE49-F238E27FC236}">
                <a16:creationId xmlns:a16="http://schemas.microsoft.com/office/drawing/2014/main" xmlns="" id="{03FCCD2C-58F9-46BF-BD1B-0B8172727C26}"/>
              </a:ext>
            </a:extLst>
          </p:cNvPr>
          <p:cNvSpPr/>
          <p:nvPr/>
        </p:nvSpPr>
        <p:spPr>
          <a:xfrm>
            <a:off x="762000" y="342900"/>
            <a:ext cx="11582401" cy="5105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rPr>
              <a:t>Câu 2. </a:t>
            </a:r>
            <a:r>
              <a:rPr lang="en-US" sz="4400" dirty="0">
                <a:solidFill>
                  <a:schemeClr val="tx1"/>
                </a:solidFill>
              </a:rPr>
              <a:t>Cho hình lăng trụ đứng tam giác với hai đáy là hai tam giác và các kích thước như hình vẽ.</a:t>
            </a:r>
          </a:p>
          <a:p>
            <a:pPr algn="just">
              <a:lnSpc>
                <a:spcPct val="150000"/>
              </a:lnSpc>
            </a:pPr>
            <a:r>
              <a:rPr lang="en-US" sz="4400" dirty="0">
                <a:solidFill>
                  <a:schemeClr val="tx1"/>
                </a:solidFill>
              </a:rPr>
              <a:t>Diện tích xung quanh của hình lăng trụ đứng tam giác đó bằng? </a:t>
            </a:r>
          </a:p>
        </p:txBody>
      </p:sp>
      <p:pic>
        <p:nvPicPr>
          <p:cNvPr id="32" name="Picture 19">
            <a:extLst>
              <a:ext uri="{FF2B5EF4-FFF2-40B4-BE49-F238E27FC236}">
                <a16:creationId xmlns:a16="http://schemas.microsoft.com/office/drawing/2014/main" xmlns="" id="{BF7392E9-02EC-97FE-4851-03B74B83680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0208" y="6906397"/>
            <a:ext cx="1803424" cy="3020390"/>
          </a:xfrm>
          <a:prstGeom prst="rect">
            <a:avLst/>
          </a:prstGeom>
        </p:spPr>
      </p:pic>
      <p:pic>
        <p:nvPicPr>
          <p:cNvPr id="33" name="Picture 32">
            <a:hlinkClick r:id="rId8" action="ppaction://hlinksldjump"/>
            <a:extLst>
              <a:ext uri="{FF2B5EF4-FFF2-40B4-BE49-F238E27FC236}">
                <a16:creationId xmlns:a16="http://schemas.microsoft.com/office/drawing/2014/main" xmlns="" id="{3F149312-3F01-3BAF-6C82-FC078A0073BE}"/>
              </a:ext>
            </a:extLst>
          </p:cNvPr>
          <p:cNvPicPr>
            <a:picLocks noChangeAspect="1"/>
          </p:cNvPicPr>
          <p:nvPr/>
        </p:nvPicPr>
        <p:blipFill>
          <a:blip r:embed="rId9"/>
          <a:stretch>
            <a:fillRect/>
          </a:stretch>
        </p:blipFill>
        <p:spPr>
          <a:xfrm>
            <a:off x="16386002" y="7974070"/>
            <a:ext cx="1791004" cy="1783080"/>
          </a:xfrm>
          <a:prstGeom prst="rect">
            <a:avLst/>
          </a:prstGeom>
        </p:spPr>
      </p:pic>
      <p:sp>
        <p:nvSpPr>
          <p:cNvPr id="8" name="Đáp án đúng">
            <a:extLst>
              <a:ext uri="{FF2B5EF4-FFF2-40B4-BE49-F238E27FC236}">
                <a16:creationId xmlns:a16="http://schemas.microsoft.com/office/drawing/2014/main" xmlns="" id="{589A7834-6411-46DF-9D58-61CCE3D1B0BE}"/>
              </a:ext>
            </a:extLst>
          </p:cNvPr>
          <p:cNvSpPr/>
          <p:nvPr/>
        </p:nvSpPr>
        <p:spPr>
          <a:xfrm>
            <a:off x="10508670" y="5857173"/>
            <a:ext cx="5191531" cy="14961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B. 6 900 cm</a:t>
            </a:r>
            <a:r>
              <a:rPr lang="en-US" sz="4800" baseline="30000" dirty="0">
                <a:solidFill>
                  <a:schemeClr val="tx1"/>
                </a:solidFill>
              </a:rPr>
              <a:t>2</a:t>
            </a:r>
            <a:endParaRPr lang="en-US" sz="4800" noProof="1">
              <a:solidFill>
                <a:schemeClr val="tx1"/>
              </a:solidFill>
              <a:latin typeface="Arial" panose="020B0604020202020204" pitchFamily="34" charset="0"/>
              <a:cs typeface="Arial" panose="020B0604020202020204" pitchFamily="34" charset="0"/>
              <a:sym typeface="Arial"/>
            </a:endParaRPr>
          </a:p>
        </p:txBody>
      </p:sp>
      <p:sp>
        <p:nvSpPr>
          <p:cNvPr id="9" name="Đáp án sai 1">
            <a:extLst>
              <a:ext uri="{FF2B5EF4-FFF2-40B4-BE49-F238E27FC236}">
                <a16:creationId xmlns:a16="http://schemas.microsoft.com/office/drawing/2014/main" xmlns:a14="http://schemas.microsoft.com/office/drawing/2010/main" xmlns:mc="http://schemas.openxmlformats.org/markup-compatibility/2006" xmlns="" id="{5CAB6960-A0E6-45CA-B962-3C19B2974205}"/>
              </a:ext>
            </a:extLst>
          </p:cNvPr>
          <p:cNvSpPr/>
          <p:nvPr/>
        </p:nvSpPr>
        <p:spPr>
          <a:xfrm>
            <a:off x="2667000" y="7533572"/>
            <a:ext cx="5191531" cy="14961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C. 6 250 cm</a:t>
            </a:r>
            <a:r>
              <a:rPr lang="en-US" sz="4800" baseline="30000" dirty="0">
                <a:solidFill>
                  <a:schemeClr val="tx1"/>
                </a:solidFill>
              </a:rPr>
              <a:t>2</a:t>
            </a:r>
            <a:endParaRPr lang="en-US" sz="48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Đáp án sai 2">
            <a:extLst>
              <a:ext uri="{FF2B5EF4-FFF2-40B4-BE49-F238E27FC236}">
                <a16:creationId xmlns:a16="http://schemas.microsoft.com/office/drawing/2014/main" xmlns="" id="{0CDB1E71-8D1D-4E61-A4BA-C86CA750B041}"/>
              </a:ext>
            </a:extLst>
          </p:cNvPr>
          <p:cNvSpPr/>
          <p:nvPr/>
        </p:nvSpPr>
        <p:spPr>
          <a:xfrm>
            <a:off x="2667000" y="5798901"/>
            <a:ext cx="5191531" cy="14961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chemeClr val="tx1"/>
                </a:solidFill>
              </a:rPr>
              <a:t>A</a:t>
            </a:r>
            <a:r>
              <a:rPr lang="en-US" sz="4800" dirty="0">
                <a:solidFill>
                  <a:schemeClr val="tx1"/>
                </a:solidFill>
              </a:rPr>
              <a:t>. 7 200 cm</a:t>
            </a:r>
            <a:r>
              <a:rPr lang="en-US" sz="4800" baseline="30000" dirty="0">
                <a:solidFill>
                  <a:schemeClr val="tx1"/>
                </a:solidFill>
              </a:rPr>
              <a:t>2</a:t>
            </a:r>
            <a:endParaRPr lang="en-US" sz="4800" dirty="0">
              <a:solidFill>
                <a:schemeClr val="tx1"/>
              </a:solidFill>
            </a:endParaRPr>
          </a:p>
        </p:txBody>
      </p:sp>
      <p:sp>
        <p:nvSpPr>
          <p:cNvPr id="11" name="Đáp án sai 3">
            <a:extLst>
              <a:ext uri="{FF2B5EF4-FFF2-40B4-BE49-F238E27FC236}">
                <a16:creationId xmlns:a16="http://schemas.microsoft.com/office/drawing/2014/main" xmlns="" id="{A9A33A21-13CF-41FF-A705-09886970C195}"/>
              </a:ext>
            </a:extLst>
          </p:cNvPr>
          <p:cNvSpPr/>
          <p:nvPr/>
        </p:nvSpPr>
        <p:spPr>
          <a:xfrm>
            <a:off x="10508670" y="7533572"/>
            <a:ext cx="5191531" cy="14961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800" dirty="0">
                <a:solidFill>
                  <a:schemeClr val="tx1"/>
                </a:solidFill>
              </a:rPr>
              <a:t>D. 7 900 cm</a:t>
            </a:r>
            <a:r>
              <a:rPr lang="en-US" sz="4800" baseline="30000" dirty="0">
                <a:solidFill>
                  <a:schemeClr val="tx1"/>
                </a:solidFill>
              </a:rPr>
              <a:t>2</a:t>
            </a:r>
            <a:endParaRPr lang="vi-VN" sz="4800" noProof="1">
              <a:solidFill>
                <a:schemeClr val="tx1"/>
              </a:solidFill>
              <a:latin typeface="Arial" panose="020B0604020202020204" pitchFamily="34" charset="0"/>
              <a:cs typeface="Arial" panose="020B0604020202020204" pitchFamily="34" charset="0"/>
              <a:sym typeface="Arial"/>
            </a:endParaRPr>
          </a:p>
        </p:txBody>
      </p:sp>
      <p:pic>
        <p:nvPicPr>
          <p:cNvPr id="12" name="Picture 5">
            <a:extLst>
              <a:ext uri="{FF2B5EF4-FFF2-40B4-BE49-F238E27FC236}">
                <a16:creationId xmlns:a16="http://schemas.microsoft.com/office/drawing/2014/main" xmlns="" id="{726E6FBC-63CF-40AE-9192-7BF85979637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4603432" y="6077428"/>
            <a:ext cx="976530" cy="835216"/>
          </a:xfrm>
          <a:prstGeom prst="rect">
            <a:avLst/>
          </a:prstGeom>
        </p:spPr>
      </p:pic>
      <p:pic>
        <p:nvPicPr>
          <p:cNvPr id="13" name="Picture 10">
            <a:extLst>
              <a:ext uri="{FF2B5EF4-FFF2-40B4-BE49-F238E27FC236}">
                <a16:creationId xmlns:a16="http://schemas.microsoft.com/office/drawing/2014/main" xmlns="" id="{F666F591-BC4A-42B9-AA09-EF07688B97DC}"/>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6885345" y="5991061"/>
            <a:ext cx="973183" cy="851962"/>
          </a:xfrm>
          <a:prstGeom prst="rect">
            <a:avLst/>
          </a:prstGeom>
        </p:spPr>
      </p:pic>
      <p:pic>
        <p:nvPicPr>
          <p:cNvPr id="16" name="Picture 10">
            <a:extLst>
              <a:ext uri="{FF2B5EF4-FFF2-40B4-BE49-F238E27FC236}">
                <a16:creationId xmlns:a16="http://schemas.microsoft.com/office/drawing/2014/main" xmlns="" id="{85335A28-563A-413B-8E59-A01B9FC44D82}"/>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4727017" y="7748246"/>
            <a:ext cx="973183" cy="851962"/>
          </a:xfrm>
          <a:prstGeom prst="rect">
            <a:avLst/>
          </a:prstGeom>
        </p:spPr>
      </p:pic>
      <p:pic>
        <p:nvPicPr>
          <p:cNvPr id="17" name="Picture 10">
            <a:extLst>
              <a:ext uri="{FF2B5EF4-FFF2-40B4-BE49-F238E27FC236}">
                <a16:creationId xmlns:a16="http://schemas.microsoft.com/office/drawing/2014/main" xmlns="" id="{F03779FC-086E-48DD-8AA5-B23BE2C9CFD1}"/>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6765107" y="7748246"/>
            <a:ext cx="973183" cy="851962"/>
          </a:xfrm>
          <a:prstGeom prst="rect">
            <a:avLst/>
          </a:prstGeom>
        </p:spPr>
      </p:pic>
      <p:pic>
        <p:nvPicPr>
          <p:cNvPr id="14" name="Correct sound effect and wrong sound effect (mp3cut.net)">
            <a:hlinkClick r:id="" action="ppaction://media"/>
            <a:extLst>
              <a:ext uri="{FF2B5EF4-FFF2-40B4-BE49-F238E27FC236}">
                <a16:creationId xmlns:a16="http://schemas.microsoft.com/office/drawing/2014/main" xmlns="" id="{89CF09AC-ED4A-424E-901F-6B1F91B52FB8}"/>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884725" y="-1274532"/>
            <a:ext cx="974726" cy="974726"/>
          </a:xfrm>
          <a:prstGeom prst="rect">
            <a:avLst/>
          </a:prstGeom>
        </p:spPr>
      </p:pic>
      <p:pic>
        <p:nvPicPr>
          <p:cNvPr id="18" name="Correct sound effect and wrong sound effect (mp3cut.net) (1)">
            <a:hlinkClick r:id="" action="ppaction://media"/>
            <a:extLst>
              <a:ext uri="{FF2B5EF4-FFF2-40B4-BE49-F238E27FC236}">
                <a16:creationId xmlns:a16="http://schemas.microsoft.com/office/drawing/2014/main" xmlns="" id="{EDC5E016-8515-4B3F-BC8A-606F49236B07}"/>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5538451" y="-1274532"/>
            <a:ext cx="974726" cy="974726"/>
          </a:xfrm>
          <a:prstGeom prst="rect">
            <a:avLst/>
          </a:prstGeom>
        </p:spPr>
      </p:pic>
      <p:pic>
        <p:nvPicPr>
          <p:cNvPr id="21506" name="Picture 2" descr="C:\Users\ADMINI~1\AppData\Local\Temp\Rar$DIa0.944\TN - Câu 2.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2877800" y="342899"/>
            <a:ext cx="4825169" cy="5105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815609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strips(downLeft)">
                                      <p:cBhvr>
                                        <p:cTn id="15" dur="500"/>
                                        <p:tgtEl>
                                          <p:spTgt spid="9"/>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strips(downLeft)">
                                      <p:cBhvr>
                                        <p:cTn id="18" dur="500"/>
                                        <p:tgtEl>
                                          <p:spTgt spid="10"/>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strips(downLef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1506"/>
                                        </p:tgtEl>
                                        <p:attrNameLst>
                                          <p:attrName>style.visibility</p:attrName>
                                        </p:attrNameLst>
                                      </p:cBhvr>
                                      <p:to>
                                        <p:strVal val="visible"/>
                                      </p:to>
                                    </p:set>
                                    <p:animEffect transition="in" filter="wipe(down)">
                                      <p:cBhvr>
                                        <p:cTn id="26" dur="5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8"/>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500" fill="hold"/>
                                        <p:tgtEl>
                                          <p:spTgt spid="8"/>
                                        </p:tgtEl>
                                        <p:attrNameLst>
                                          <p:attrName>fillcolor</p:attrName>
                                        </p:attrNameLst>
                                      </p:cBhvr>
                                      <p:to>
                                        <a:srgbClr val="92D050"/>
                                      </p:to>
                                    </p:animClr>
                                    <p:set>
                                      <p:cBhvr>
                                        <p:cTn id="32" dur="500" fill="hold"/>
                                        <p:tgtEl>
                                          <p:spTgt spid="8"/>
                                        </p:tgtEl>
                                        <p:attrNameLst>
                                          <p:attrName>fill.type</p:attrName>
                                        </p:attrNameLst>
                                      </p:cBhvr>
                                      <p:to>
                                        <p:strVal val="solid"/>
                                      </p:to>
                                    </p:set>
                                    <p:set>
                                      <p:cBhvr>
                                        <p:cTn id="33" dur="500" fill="hold"/>
                                        <p:tgtEl>
                                          <p:spTgt spid="8"/>
                                        </p:tgtEl>
                                        <p:attrNameLst>
                                          <p:attrName>fill.on</p:attrName>
                                        </p:attrNameLst>
                                      </p:cBhvr>
                                      <p:to>
                                        <p:strVal val="true"/>
                                      </p:to>
                                    </p:set>
                                  </p:childTnLst>
                                </p:cTn>
                              </p:par>
                              <p:par>
                                <p:cTn id="34" presetID="1" presetClass="mediacall" presetSubtype="0" fill="hold" nodeType="withEffect">
                                  <p:stCondLst>
                                    <p:cond delay="0"/>
                                  </p:stCondLst>
                                  <p:childTnLst>
                                    <p:cmd type="call" cmd="playFrom(0.0)">
                                      <p:cBhvr>
                                        <p:cTn id="35" dur="838" fill="hold"/>
                                        <p:tgtEl>
                                          <p:spTgt spid="14"/>
                                        </p:tgtEl>
                                      </p:cBhvr>
                                    </p:cmd>
                                  </p:childTnLst>
                                </p:cTn>
                              </p:par>
                              <p:par>
                                <p:cTn id="36" presetID="1" presetClass="entr" presetSubtype="0" fill="hold" nodeType="withEffect">
                                  <p:stCondLst>
                                    <p:cond delay="0"/>
                                  </p:stCondLst>
                                  <p:childTnLst>
                                    <p:set>
                                      <p:cBhvr>
                                        <p:cTn id="37" dur="1" fill="hold">
                                          <p:stCondLst>
                                            <p:cond delay="9"/>
                                          </p:stCondLst>
                                        </p:cTn>
                                        <p:tgtEl>
                                          <p:spTgt spid="12"/>
                                        </p:tgtEl>
                                        <p:attrNameLst>
                                          <p:attrName>style.visibility</p:attrName>
                                        </p:attrNameLst>
                                      </p:cBhvr>
                                      <p:to>
                                        <p:strVal val="visible"/>
                                      </p:to>
                                    </p:set>
                                  </p:childTnLst>
                                </p:cTn>
                              </p:par>
                              <p:par>
                                <p:cTn id="38" presetID="26" presetClass="emph" presetSubtype="0" repeatCount="2000" fill="hold" grpId="1" nodeType="withEffect">
                                  <p:stCondLst>
                                    <p:cond delay="0"/>
                                  </p:stCondLst>
                                  <p:childTnLst>
                                    <p:animEffect transition="out" filter="fade">
                                      <p:cBhvr>
                                        <p:cTn id="39" dur="500" tmFilter="0, 0; .2, .5; .8, .5; 1, 0"/>
                                        <p:tgtEl>
                                          <p:spTgt spid="8"/>
                                        </p:tgtEl>
                                      </p:cBhvr>
                                    </p:animEffect>
                                    <p:animScale>
                                      <p:cBhvr>
                                        <p:cTn id="40"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41" restart="whenNotActive" fill="hold" evtFilter="cancelBubble" nodeType="interactiveSeq">
                <p:stCondLst>
                  <p:cond evt="onClick" delay="0">
                    <p:tgtEl>
                      <p:spTgt spid="9"/>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9"/>
                                        </p:tgtEl>
                                        <p:attrNameLst>
                                          <p:attrName>fillcolor</p:attrName>
                                        </p:attrNameLst>
                                      </p:cBhvr>
                                      <p:to>
                                        <a:srgbClr val="D99694"/>
                                      </p:to>
                                    </p:animClr>
                                    <p:set>
                                      <p:cBhvr>
                                        <p:cTn id="46" dur="500" fill="hold"/>
                                        <p:tgtEl>
                                          <p:spTgt spid="9"/>
                                        </p:tgtEl>
                                        <p:attrNameLst>
                                          <p:attrName>fill.type</p:attrName>
                                        </p:attrNameLst>
                                      </p:cBhvr>
                                      <p:to>
                                        <p:strVal val="solid"/>
                                      </p:to>
                                    </p:set>
                                    <p:set>
                                      <p:cBhvr>
                                        <p:cTn id="47" dur="500" fill="hold"/>
                                        <p:tgtEl>
                                          <p:spTgt spid="9"/>
                                        </p:tgtEl>
                                        <p:attrNameLst>
                                          <p:attrName>fill.on</p:attrName>
                                        </p:attrNameLst>
                                      </p:cBhvr>
                                      <p:to>
                                        <p:strVal val="true"/>
                                      </p:to>
                                    </p:set>
                                  </p:childTnLst>
                                </p:cTn>
                              </p:par>
                              <p:par>
                                <p:cTn id="48" presetID="1" presetClass="mediacall" presetSubtype="0" fill="hold" nodeType="withEffect">
                                  <p:stCondLst>
                                    <p:cond delay="0"/>
                                  </p:stCondLst>
                                  <p:childTnLst>
                                    <p:cmd type="call" cmd="playFrom(0.0)">
                                      <p:cBhvr>
                                        <p:cTn id="49" dur="864" fill="hold"/>
                                        <p:tgtEl>
                                          <p:spTgt spid="18"/>
                                        </p:tgtEl>
                                      </p:cBhvr>
                                    </p:cmd>
                                  </p:childTnLst>
                                </p:cTn>
                              </p:par>
                              <p:par>
                                <p:cTn id="50" presetID="1" presetClass="entr" presetSubtype="0" fill="hold" nodeType="withEffect">
                                  <p:stCondLst>
                                    <p:cond delay="0"/>
                                  </p:stCondLst>
                                  <p:childTnLst>
                                    <p:set>
                                      <p:cBhvr>
                                        <p:cTn id="51" dur="1" fill="hold">
                                          <p:stCondLst>
                                            <p:cond delay="0"/>
                                          </p:stCondLst>
                                        </p:cTn>
                                        <p:tgtEl>
                                          <p:spTgt spid="17"/>
                                        </p:tgtEl>
                                        <p:attrNameLst>
                                          <p:attrName>style.visibility</p:attrName>
                                        </p:attrNameLst>
                                      </p:cBhvr>
                                      <p:to>
                                        <p:strVal val="visible"/>
                                      </p:to>
                                    </p:set>
                                  </p:childTnLst>
                                </p:cTn>
                              </p:par>
                              <p:par>
                                <p:cTn id="52" presetID="26" presetClass="emph" presetSubtype="0" repeatCount="2000" fill="hold" grpId="1" nodeType="withEffect">
                                  <p:stCondLst>
                                    <p:cond delay="0"/>
                                  </p:stCondLst>
                                  <p:childTnLst>
                                    <p:animEffect transition="out" filter="fade">
                                      <p:cBhvr>
                                        <p:cTn id="53" dur="500" tmFilter="0, 0; .2, .5; .8, .5; 1, 0"/>
                                        <p:tgtEl>
                                          <p:spTgt spid="9"/>
                                        </p:tgtEl>
                                      </p:cBhvr>
                                    </p:animEffect>
                                    <p:animScale>
                                      <p:cBhvr>
                                        <p:cTn id="54"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55" restart="whenNotActive" fill="hold" evtFilter="cancelBubble" nodeType="interactiveSeq">
                <p:stCondLst>
                  <p:cond evt="onClick" delay="0">
                    <p:tgtEl>
                      <p:spTgt spid="10"/>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500" fill="hold"/>
                                        <p:tgtEl>
                                          <p:spTgt spid="10"/>
                                        </p:tgtEl>
                                        <p:attrNameLst>
                                          <p:attrName>fillcolor</p:attrName>
                                        </p:attrNameLst>
                                      </p:cBhvr>
                                      <p:to>
                                        <a:srgbClr val="D99694"/>
                                      </p:to>
                                    </p:animClr>
                                    <p:set>
                                      <p:cBhvr>
                                        <p:cTn id="60" dur="500" fill="hold"/>
                                        <p:tgtEl>
                                          <p:spTgt spid="10"/>
                                        </p:tgtEl>
                                        <p:attrNameLst>
                                          <p:attrName>fill.type</p:attrName>
                                        </p:attrNameLst>
                                      </p:cBhvr>
                                      <p:to>
                                        <p:strVal val="solid"/>
                                      </p:to>
                                    </p:set>
                                    <p:set>
                                      <p:cBhvr>
                                        <p:cTn id="61" dur="500" fill="hold"/>
                                        <p:tgtEl>
                                          <p:spTgt spid="10"/>
                                        </p:tgtEl>
                                        <p:attrNameLst>
                                          <p:attrName>fill.on</p:attrName>
                                        </p:attrNameLst>
                                      </p:cBhvr>
                                      <p:to>
                                        <p:strVal val="true"/>
                                      </p:to>
                                    </p:set>
                                  </p:childTnLst>
                                </p:cTn>
                              </p:par>
                              <p:par>
                                <p:cTn id="62" presetID="1" presetClass="mediacall" presetSubtype="0" fill="hold" nodeType="withEffect">
                                  <p:stCondLst>
                                    <p:cond delay="0"/>
                                  </p:stCondLst>
                                  <p:childTnLst>
                                    <p:cmd type="call" cmd="playFrom(0.0)">
                                      <p:cBhvr>
                                        <p:cTn id="63" dur="864" fill="hold"/>
                                        <p:tgtEl>
                                          <p:spTgt spid="18"/>
                                        </p:tgtEl>
                                      </p:cBhvr>
                                    </p:cmd>
                                  </p:childTnLst>
                                </p:cTn>
                              </p:par>
                              <p:par>
                                <p:cTn id="64" presetID="1" presetClass="entr" presetSubtype="0" fill="hold" nodeType="withEffect">
                                  <p:stCondLst>
                                    <p:cond delay="0"/>
                                  </p:stCondLst>
                                  <p:childTnLst>
                                    <p:set>
                                      <p:cBhvr>
                                        <p:cTn id="65" dur="1" fill="hold">
                                          <p:stCondLst>
                                            <p:cond delay="9"/>
                                          </p:stCondLst>
                                        </p:cTn>
                                        <p:tgtEl>
                                          <p:spTgt spid="13"/>
                                        </p:tgtEl>
                                        <p:attrNameLst>
                                          <p:attrName>style.visibility</p:attrName>
                                        </p:attrNameLst>
                                      </p:cBhvr>
                                      <p:to>
                                        <p:strVal val="visible"/>
                                      </p:to>
                                    </p:set>
                                  </p:childTnLst>
                                </p:cTn>
                              </p:par>
                              <p:par>
                                <p:cTn id="66" presetID="26" presetClass="emph" presetSubtype="0" repeatCount="2000" fill="hold" grpId="1" nodeType="withEffect">
                                  <p:stCondLst>
                                    <p:cond delay="0"/>
                                  </p:stCondLst>
                                  <p:childTnLst>
                                    <p:animEffect transition="out" filter="fade">
                                      <p:cBhvr>
                                        <p:cTn id="67" dur="500" tmFilter="0, 0; .2, .5; .8, .5; 1, 0"/>
                                        <p:tgtEl>
                                          <p:spTgt spid="10"/>
                                        </p:tgtEl>
                                      </p:cBhvr>
                                    </p:animEffect>
                                    <p:animScale>
                                      <p:cBhvr>
                                        <p:cTn id="68"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69" restart="whenNotActive" fill="hold" evtFilter="cancelBubble" nodeType="interactiveSeq">
                <p:stCondLst>
                  <p:cond evt="onClick" delay="0">
                    <p:tgtEl>
                      <p:spTgt spid="11"/>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500" fill="hold"/>
                                        <p:tgtEl>
                                          <p:spTgt spid="11"/>
                                        </p:tgtEl>
                                        <p:attrNameLst>
                                          <p:attrName>fillcolor</p:attrName>
                                        </p:attrNameLst>
                                      </p:cBhvr>
                                      <p:to>
                                        <a:srgbClr val="D99694"/>
                                      </p:to>
                                    </p:animClr>
                                    <p:set>
                                      <p:cBhvr>
                                        <p:cTn id="74" dur="500" fill="hold"/>
                                        <p:tgtEl>
                                          <p:spTgt spid="11"/>
                                        </p:tgtEl>
                                        <p:attrNameLst>
                                          <p:attrName>fill.type</p:attrName>
                                        </p:attrNameLst>
                                      </p:cBhvr>
                                      <p:to>
                                        <p:strVal val="solid"/>
                                      </p:to>
                                    </p:set>
                                    <p:set>
                                      <p:cBhvr>
                                        <p:cTn id="75" dur="500" fill="hold"/>
                                        <p:tgtEl>
                                          <p:spTgt spid="11"/>
                                        </p:tgtEl>
                                        <p:attrNameLst>
                                          <p:attrName>fill.on</p:attrName>
                                        </p:attrNameLst>
                                      </p:cBhvr>
                                      <p:to>
                                        <p:strVal val="true"/>
                                      </p:to>
                                    </p:set>
                                  </p:childTnLst>
                                </p:cTn>
                              </p:par>
                              <p:par>
                                <p:cTn id="76" presetID="1" presetClass="mediacall" presetSubtype="0" fill="hold" nodeType="withEffect">
                                  <p:stCondLst>
                                    <p:cond delay="0"/>
                                  </p:stCondLst>
                                  <p:childTnLst>
                                    <p:cmd type="call" cmd="playFrom(0.0)">
                                      <p:cBhvr>
                                        <p:cTn id="77" dur="864" fill="hold"/>
                                        <p:tgtEl>
                                          <p:spTgt spid="18"/>
                                        </p:tgtEl>
                                      </p:cBhvr>
                                    </p:cmd>
                                  </p:childTnLst>
                                </p:cTn>
                              </p:par>
                              <p:par>
                                <p:cTn id="78" presetID="1" presetClass="entr" presetSubtype="0" fill="hold" nodeType="withEffect">
                                  <p:stCondLst>
                                    <p:cond delay="0"/>
                                  </p:stCondLst>
                                  <p:childTnLst>
                                    <p:set>
                                      <p:cBhvr>
                                        <p:cTn id="79" dur="1" fill="hold">
                                          <p:stCondLst>
                                            <p:cond delay="9"/>
                                          </p:stCondLst>
                                        </p:cTn>
                                        <p:tgtEl>
                                          <p:spTgt spid="16"/>
                                        </p:tgtEl>
                                        <p:attrNameLst>
                                          <p:attrName>style.visibility</p:attrName>
                                        </p:attrNameLst>
                                      </p:cBhvr>
                                      <p:to>
                                        <p:strVal val="visible"/>
                                      </p:to>
                                    </p:set>
                                  </p:childTnLst>
                                </p:cTn>
                              </p:par>
                              <p:par>
                                <p:cTn id="80" presetID="26" presetClass="emph" presetSubtype="0" repeatCount="2000" fill="hold" grpId="1" nodeType="withEffect">
                                  <p:stCondLst>
                                    <p:cond delay="0"/>
                                  </p:stCondLst>
                                  <p:childTnLst>
                                    <p:animEffect transition="out" filter="fade">
                                      <p:cBhvr>
                                        <p:cTn id="81" dur="500" tmFilter="0, 0; .2, .5; .8, .5; 1, 0"/>
                                        <p:tgtEl>
                                          <p:spTgt spid="11"/>
                                        </p:tgtEl>
                                      </p:cBhvr>
                                    </p:animEffect>
                                    <p:animScale>
                                      <p:cBhvr>
                                        <p:cTn id="82" dur="250" autoRev="1" fill="hold"/>
                                        <p:tgtEl>
                                          <p:spTgt spid="11"/>
                                        </p:tgtEl>
                                      </p:cBhvr>
                                      <p:by x="105000" y="105000"/>
                                    </p:animScale>
                                  </p:childTnLst>
                                </p:cTn>
                              </p:par>
                            </p:childTnLst>
                          </p:cTn>
                        </p:par>
                      </p:childTnLst>
                    </p:cTn>
                  </p:par>
                </p:childTnLst>
              </p:cTn>
              <p:nextCondLst>
                <p:cond evt="onClick" delay="0">
                  <p:tgtEl>
                    <p:spTgt spid="11"/>
                  </p:tgtEl>
                </p:cond>
              </p:nextCondLst>
            </p:seq>
            <p:audio>
              <p:cMediaNode vol="80000">
                <p:cTn id="83" fill="hold" display="0">
                  <p:stCondLst>
                    <p:cond delay="indefinite"/>
                  </p:stCondLst>
                  <p:endCondLst>
                    <p:cond evt="onStopAudio" delay="0">
                      <p:tgtEl>
                        <p:sldTgt/>
                      </p:tgtEl>
                    </p:cond>
                  </p:endCondLst>
                </p:cTn>
                <p:tgtEl>
                  <p:spTgt spid="14"/>
                </p:tgtEl>
              </p:cMediaNode>
            </p:audio>
            <p:audio>
              <p:cMediaNode vol="80000">
                <p:cTn id="84" fill="hold" display="0">
                  <p:stCondLst>
                    <p:cond delay="indefinite"/>
                  </p:stCondLst>
                  <p:endCondLst>
                    <p:cond evt="onStopAudio" delay="0">
                      <p:tgtEl>
                        <p:sldTgt/>
                      </p:tgtEl>
                    </p:cond>
                  </p:endCondLst>
                </p:cTn>
                <p:tgtEl>
                  <p:spTgt spid="18"/>
                </p:tgtEl>
              </p:cMediaNode>
            </p:audio>
          </p:childTnLst>
        </p:cTn>
      </p:par>
    </p:tnLst>
    <p:bldLst>
      <p:bldP spid="15" grpId="0" animBg="1"/>
      <p:bldP spid="8" grpId="0" animBg="1"/>
      <p:bldP spid="8" grpId="1" animBg="1"/>
      <p:bldP spid="9" grpId="0" animBg="1"/>
      <p:bldP spid="9" grpId="1" animBg="1"/>
      <p:bldP spid="10" grpId="0" animBg="1"/>
      <p:bldP spid="10" grpId="1" animBg="1"/>
      <p:bldP spid="11" grpId="0" animBg="1"/>
      <p:bldP spid="11"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AutoShape 2"/>
          <p:cNvSpPr/>
          <p:nvPr/>
        </p:nvSpPr>
        <p:spPr>
          <a:xfrm>
            <a:off x="-204072" y="9113000"/>
            <a:ext cx="18696144" cy="1174000"/>
          </a:xfrm>
          <a:prstGeom prst="rect">
            <a:avLst/>
          </a:prstGeom>
          <a:solidFill>
            <a:srgbClr val="FFD68B">
              <a:alpha val="52157"/>
            </a:srgbClr>
          </a:solidFill>
        </p:spPr>
        <p:txBody>
          <a:bodyPr/>
          <a:lstStyle/>
          <a:p>
            <a:pPr defTabSz="1371600"/>
            <a:endParaRPr lang="en-US" sz="2700" dirty="0">
              <a:solidFill>
                <a:prstClr val="black"/>
              </a:solidFill>
              <a:latin typeface="Calibri"/>
              <a:cs typeface="Arial"/>
              <a:sym typeface="Arial"/>
            </a:endParaRPr>
          </a:p>
        </p:txBody>
      </p:sp>
      <p:pic>
        <p:nvPicPr>
          <p:cNvPr id="32" name="Picture 19">
            <a:extLst>
              <a:ext uri="{FF2B5EF4-FFF2-40B4-BE49-F238E27FC236}">
                <a16:creationId xmlns:a16="http://schemas.microsoft.com/office/drawing/2014/main" xmlns="" id="{BF7392E9-02EC-97FE-4851-03B74B83680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0208" y="8043362"/>
            <a:ext cx="1271392" cy="2129338"/>
          </a:xfrm>
          <a:prstGeom prst="rect">
            <a:avLst/>
          </a:prstGeom>
        </p:spPr>
      </p:pic>
      <p:pic>
        <p:nvPicPr>
          <p:cNvPr id="33" name="Picture 32">
            <a:hlinkClick r:id="rId8" action="ppaction://hlinksldjump"/>
            <a:extLst>
              <a:ext uri="{FF2B5EF4-FFF2-40B4-BE49-F238E27FC236}">
                <a16:creationId xmlns:a16="http://schemas.microsoft.com/office/drawing/2014/main" xmlns="" id="{3F149312-3F01-3BAF-6C82-FC078A0073BE}"/>
              </a:ext>
            </a:extLst>
          </p:cNvPr>
          <p:cNvPicPr>
            <a:picLocks noChangeAspect="1"/>
          </p:cNvPicPr>
          <p:nvPr/>
        </p:nvPicPr>
        <p:blipFill>
          <a:blip r:embed="rId9"/>
          <a:stretch>
            <a:fillRect/>
          </a:stretch>
        </p:blipFill>
        <p:spPr>
          <a:xfrm>
            <a:off x="16386002" y="8313420"/>
            <a:ext cx="1791004" cy="1783080"/>
          </a:xfrm>
          <a:prstGeom prst="rect">
            <a:avLst/>
          </a:prstGeom>
        </p:spPr>
      </p:pic>
      <p:sp>
        <p:nvSpPr>
          <p:cNvPr id="8" name="Đáp án đúng">
            <a:extLst>
              <a:ext uri="{FF2B5EF4-FFF2-40B4-BE49-F238E27FC236}">
                <a16:creationId xmlns:a16="http://schemas.microsoft.com/office/drawing/2014/main" xmlns:a14="http://schemas.microsoft.com/office/drawing/2010/main" xmlns:mc="http://schemas.openxmlformats.org/markup-compatibility/2006" xmlns="" id="{589A7834-6411-46DF-9D58-61CCE3D1B0BE}"/>
              </a:ext>
            </a:extLst>
          </p:cNvPr>
          <p:cNvSpPr/>
          <p:nvPr/>
        </p:nvSpPr>
        <p:spPr>
          <a:xfrm>
            <a:off x="888418" y="5905500"/>
            <a:ext cx="7798382" cy="24494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400" dirty="0">
                <a:solidFill>
                  <a:schemeClr val="tx1"/>
                </a:solidFill>
              </a:rPr>
              <a:t>C. Hình tam giác là hình lăng trụ đứng tam giác</a:t>
            </a:r>
            <a:endParaRPr lang="en-US" sz="44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Đáp án sai 1">
            <a:extLst>
              <a:ext uri="{FF2B5EF4-FFF2-40B4-BE49-F238E27FC236}">
                <a16:creationId xmlns:a16="http://schemas.microsoft.com/office/drawing/2014/main" xmlns:a14="http://schemas.microsoft.com/office/drawing/2010/main" xmlns:mc="http://schemas.openxmlformats.org/markup-compatibility/2006" xmlns="" id="{5CAB6960-A0E6-45CA-B962-3C19B2974205}"/>
              </a:ext>
            </a:extLst>
          </p:cNvPr>
          <p:cNvSpPr/>
          <p:nvPr/>
        </p:nvSpPr>
        <p:spPr>
          <a:xfrm>
            <a:off x="914400" y="2837844"/>
            <a:ext cx="7798382" cy="24494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400" dirty="0">
                <a:solidFill>
                  <a:schemeClr val="tx1"/>
                </a:solidFill>
              </a:rPr>
              <a:t>A. Hình hộp chữ nhật là hình lăng trụ đứng tứ giác</a:t>
            </a:r>
            <a:endParaRPr lang="vi-VN" sz="4400" noProof="1">
              <a:solidFill>
                <a:schemeClr val="tx1"/>
              </a:solidFill>
              <a:latin typeface="Arial" panose="020B0604020202020204" pitchFamily="34" charset="0"/>
              <a:cs typeface="Arial" panose="020B0604020202020204" pitchFamily="34" charset="0"/>
              <a:sym typeface="Arial"/>
            </a:endParaRPr>
          </a:p>
        </p:txBody>
      </p:sp>
      <p:sp>
        <p:nvSpPr>
          <p:cNvPr id="10" name="Đáp án sai 2">
            <a:extLst>
              <a:ext uri="{FF2B5EF4-FFF2-40B4-BE49-F238E27FC236}">
                <a16:creationId xmlns:a16="http://schemas.microsoft.com/office/drawing/2014/main" xmlns="" id="{0CDB1E71-8D1D-4E61-A4BA-C86CA750B041}"/>
              </a:ext>
            </a:extLst>
          </p:cNvPr>
          <p:cNvSpPr/>
          <p:nvPr/>
        </p:nvSpPr>
        <p:spPr>
          <a:xfrm>
            <a:off x="9745304" y="2846479"/>
            <a:ext cx="7798382" cy="24494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400" dirty="0">
                <a:solidFill>
                  <a:schemeClr val="tx1"/>
                </a:solidFill>
              </a:rPr>
              <a:t>B. Hình lập phương là hình lăng trụ đứng tứ giác</a:t>
            </a:r>
            <a:endParaRPr lang="vi-VN" sz="4400" noProof="1">
              <a:solidFill>
                <a:schemeClr val="tx1"/>
              </a:solidFill>
              <a:latin typeface="Arial" panose="020B0604020202020204" pitchFamily="34" charset="0"/>
              <a:cs typeface="Arial" panose="020B0604020202020204" pitchFamily="34" charset="0"/>
              <a:sym typeface="Arial"/>
            </a:endParaRPr>
          </a:p>
        </p:txBody>
      </p:sp>
      <p:sp>
        <p:nvSpPr>
          <p:cNvPr id="11" name="Đáp án sai 3">
            <a:extLst>
              <a:ext uri="{FF2B5EF4-FFF2-40B4-BE49-F238E27FC236}">
                <a16:creationId xmlns:a16="http://schemas.microsoft.com/office/drawing/2014/main" xmlns:a14="http://schemas.microsoft.com/office/drawing/2010/main" xmlns:mc="http://schemas.openxmlformats.org/markup-compatibility/2006" xmlns="" id="{A9A33A21-13CF-41FF-A705-09886970C195}"/>
              </a:ext>
            </a:extLst>
          </p:cNvPr>
          <p:cNvSpPr/>
          <p:nvPr/>
        </p:nvSpPr>
        <p:spPr>
          <a:xfrm>
            <a:off x="9727618" y="5818279"/>
            <a:ext cx="7798382" cy="24494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400" dirty="0">
                <a:solidFill>
                  <a:schemeClr val="tx1"/>
                </a:solidFill>
              </a:rPr>
              <a:t>D. Đáp án A và B đúng</a:t>
            </a:r>
            <a:endParaRPr lang="vi-VN" sz="4400" noProof="1">
              <a:solidFill>
                <a:schemeClr val="tx1"/>
              </a:solidFill>
              <a:latin typeface="Arial" panose="020B0604020202020204" pitchFamily="34" charset="0"/>
              <a:cs typeface="Arial" panose="020B0604020202020204" pitchFamily="34" charset="0"/>
              <a:sym typeface="Arial"/>
            </a:endParaRPr>
          </a:p>
        </p:txBody>
      </p:sp>
      <p:pic>
        <p:nvPicPr>
          <p:cNvPr id="12" name="Picture 5">
            <a:extLst>
              <a:ext uri="{FF2B5EF4-FFF2-40B4-BE49-F238E27FC236}">
                <a16:creationId xmlns:a16="http://schemas.microsoft.com/office/drawing/2014/main" xmlns="" id="{726E6FBC-63CF-40AE-9192-7BF85979637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7924800" y="7018144"/>
            <a:ext cx="1337969" cy="1437082"/>
          </a:xfrm>
          <a:prstGeom prst="rect">
            <a:avLst/>
          </a:prstGeom>
        </p:spPr>
      </p:pic>
      <p:pic>
        <p:nvPicPr>
          <p:cNvPr id="13" name="Picture 10">
            <a:extLst>
              <a:ext uri="{FF2B5EF4-FFF2-40B4-BE49-F238E27FC236}">
                <a16:creationId xmlns:a16="http://schemas.microsoft.com/office/drawing/2014/main" xmlns="" id="{F666F591-BC4A-42B9-AA09-EF07688B97DC}"/>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6681827" y="3767211"/>
            <a:ext cx="1377573" cy="1514476"/>
          </a:xfrm>
          <a:prstGeom prst="rect">
            <a:avLst/>
          </a:prstGeom>
        </p:spPr>
      </p:pic>
      <p:pic>
        <p:nvPicPr>
          <p:cNvPr id="16" name="Picture 10">
            <a:extLst>
              <a:ext uri="{FF2B5EF4-FFF2-40B4-BE49-F238E27FC236}">
                <a16:creationId xmlns:a16="http://schemas.microsoft.com/office/drawing/2014/main" xmlns="" id="{85335A28-563A-413B-8E59-A01B9FC44D82}"/>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6664143" y="6829424"/>
            <a:ext cx="1377573" cy="1514476"/>
          </a:xfrm>
          <a:prstGeom prst="rect">
            <a:avLst/>
          </a:prstGeom>
        </p:spPr>
      </p:pic>
      <p:pic>
        <p:nvPicPr>
          <p:cNvPr id="17" name="Picture 10">
            <a:extLst>
              <a:ext uri="{FF2B5EF4-FFF2-40B4-BE49-F238E27FC236}">
                <a16:creationId xmlns:a16="http://schemas.microsoft.com/office/drawing/2014/main" xmlns="" id="{F03779FC-086E-48DD-8AA5-B23BE2C9CFD1}"/>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7955432" y="3763265"/>
            <a:ext cx="1333382" cy="1465893"/>
          </a:xfrm>
          <a:prstGeom prst="rect">
            <a:avLst/>
          </a:prstGeom>
        </p:spPr>
      </p:pic>
      <p:pic>
        <p:nvPicPr>
          <p:cNvPr id="14" name="Correct sound effect and wrong sound effect (mp3cut.net)">
            <a:hlinkClick r:id="" action="ppaction://media"/>
            <a:extLst>
              <a:ext uri="{FF2B5EF4-FFF2-40B4-BE49-F238E27FC236}">
                <a16:creationId xmlns:a16="http://schemas.microsoft.com/office/drawing/2014/main" xmlns="" id="{DFA365D2-51AE-4822-9990-652997C28A82}"/>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884725" y="-1274532"/>
            <a:ext cx="974726" cy="974726"/>
          </a:xfrm>
          <a:prstGeom prst="rect">
            <a:avLst/>
          </a:prstGeom>
        </p:spPr>
      </p:pic>
      <p:pic>
        <p:nvPicPr>
          <p:cNvPr id="18" name="Correct sound effect and wrong sound effect (mp3cut.net) (1)">
            <a:hlinkClick r:id="" action="ppaction://media"/>
            <a:extLst>
              <a:ext uri="{FF2B5EF4-FFF2-40B4-BE49-F238E27FC236}">
                <a16:creationId xmlns:a16="http://schemas.microsoft.com/office/drawing/2014/main" xmlns="" id="{FD24B337-4092-40AB-BCDC-BCD0E2A9160A}"/>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5538451" y="-1274532"/>
            <a:ext cx="974726" cy="974726"/>
          </a:xfrm>
          <a:prstGeom prst="rect">
            <a:avLst/>
          </a:prstGeom>
        </p:spPr>
      </p:pic>
      <p:sp>
        <p:nvSpPr>
          <p:cNvPr id="5" name="Rectangle: Rounded Corners 4">
            <a:extLst>
              <a:ext uri="{FF2B5EF4-FFF2-40B4-BE49-F238E27FC236}">
                <a16:creationId xmlns:mc="http://schemas.openxmlformats.org/markup-compatibility/2006" xmlns:a14="http://schemas.microsoft.com/office/drawing/2010/main" xmlns:a16="http://schemas.microsoft.com/office/drawing/2014/main" xmlns="" id="{75E4A086-F4B6-42C8-8E88-21096A19498B}"/>
              </a:ext>
            </a:extLst>
          </p:cNvPr>
          <p:cNvSpPr/>
          <p:nvPr/>
        </p:nvSpPr>
        <p:spPr>
          <a:xfrm>
            <a:off x="1903633" y="609188"/>
            <a:ext cx="14482368" cy="17149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rPr>
              <a:t>Câu 3. </a:t>
            </a:r>
            <a:r>
              <a:rPr lang="en-US" sz="4800" dirty="0">
                <a:solidFill>
                  <a:schemeClr val="tx1"/>
                </a:solidFill>
              </a:rPr>
              <a:t>Chọn phương án sai</a:t>
            </a:r>
          </a:p>
        </p:txBody>
      </p:sp>
    </p:spTree>
    <p:extLst>
      <p:ext uri="{BB962C8B-B14F-4D97-AF65-F5344CB8AC3E}">
        <p14:creationId xmlns:p14="http://schemas.microsoft.com/office/powerpoint/2010/main" val="151376370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strips(downLeft)">
                                      <p:cBhvr>
                                        <p:cTn id="10" dur="500"/>
                                        <p:tgtEl>
                                          <p:spTgt spid="9"/>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strips(downLeft)">
                                      <p:cBhvr>
                                        <p:cTn id="13" dur="500"/>
                                        <p:tgtEl>
                                          <p:spTgt spid="10"/>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strips(downLeft)">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8"/>
                                        </p:tgtEl>
                                        <p:attrNameLst>
                                          <p:attrName>fillcolor</p:attrName>
                                        </p:attrNameLst>
                                      </p:cBhvr>
                                      <p:to>
                                        <a:srgbClr val="92D050"/>
                                      </p:to>
                                    </p:animClr>
                                    <p:set>
                                      <p:cBhvr>
                                        <p:cTn id="22" dur="500" fill="hold"/>
                                        <p:tgtEl>
                                          <p:spTgt spid="8"/>
                                        </p:tgtEl>
                                        <p:attrNameLst>
                                          <p:attrName>fill.type</p:attrName>
                                        </p:attrNameLst>
                                      </p:cBhvr>
                                      <p:to>
                                        <p:strVal val="solid"/>
                                      </p:to>
                                    </p:set>
                                    <p:set>
                                      <p:cBhvr>
                                        <p:cTn id="23" dur="500" fill="hold"/>
                                        <p:tgtEl>
                                          <p:spTgt spid="8"/>
                                        </p:tgtEl>
                                        <p:attrNameLst>
                                          <p:attrName>fill.on</p:attrName>
                                        </p:attrNameLst>
                                      </p:cBhvr>
                                      <p:to>
                                        <p:strVal val="true"/>
                                      </p:to>
                                    </p:set>
                                  </p:childTnLst>
                                </p:cTn>
                              </p:par>
                              <p:par>
                                <p:cTn id="24" presetID="1" presetClass="mediacall" presetSubtype="0" fill="hold" nodeType="withEffect">
                                  <p:stCondLst>
                                    <p:cond delay="0"/>
                                  </p:stCondLst>
                                  <p:childTnLst>
                                    <p:cmd type="call" cmd="playFrom(0.0)">
                                      <p:cBhvr>
                                        <p:cTn id="25" dur="838" fill="hold"/>
                                        <p:tgtEl>
                                          <p:spTgt spid="14"/>
                                        </p:tgtEl>
                                      </p:cBhvr>
                                    </p:cmd>
                                  </p:childTnLst>
                                </p:cTn>
                              </p:par>
                              <p:par>
                                <p:cTn id="26" presetID="1" presetClass="entr" presetSubtype="0" fill="hold" nodeType="withEffect">
                                  <p:stCondLst>
                                    <p:cond delay="0"/>
                                  </p:stCondLst>
                                  <p:childTnLst>
                                    <p:set>
                                      <p:cBhvr>
                                        <p:cTn id="27" dur="1" fill="hold">
                                          <p:stCondLst>
                                            <p:cond delay="9"/>
                                          </p:stCondLst>
                                        </p:cTn>
                                        <p:tgtEl>
                                          <p:spTgt spid="12"/>
                                        </p:tgtEl>
                                        <p:attrNameLst>
                                          <p:attrName>style.visibility</p:attrName>
                                        </p:attrNameLst>
                                      </p:cBhvr>
                                      <p:to>
                                        <p:strVal val="visible"/>
                                      </p:to>
                                    </p:set>
                                  </p:childTnLst>
                                </p:cTn>
                              </p:par>
                              <p:par>
                                <p:cTn id="28" presetID="26" presetClass="emph" presetSubtype="0" repeatCount="2000" fill="hold" grpId="1" nodeType="withEffect">
                                  <p:stCondLst>
                                    <p:cond delay="0"/>
                                  </p:stCondLst>
                                  <p:childTnLst>
                                    <p:animEffect transition="out" filter="fade">
                                      <p:cBhvr>
                                        <p:cTn id="29" dur="500" tmFilter="0, 0; .2, .5; .8, .5; 1, 0"/>
                                        <p:tgtEl>
                                          <p:spTgt spid="8"/>
                                        </p:tgtEl>
                                      </p:cBhvr>
                                    </p:animEffect>
                                    <p:animScale>
                                      <p:cBhvr>
                                        <p:cTn id="30"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9"/>
                                        </p:tgtEl>
                                        <p:attrNameLst>
                                          <p:attrName>fillcolor</p:attrName>
                                        </p:attrNameLst>
                                      </p:cBhvr>
                                      <p:to>
                                        <a:srgbClr val="D99694"/>
                                      </p:to>
                                    </p:animClr>
                                    <p:set>
                                      <p:cBhvr>
                                        <p:cTn id="36" dur="500" fill="hold"/>
                                        <p:tgtEl>
                                          <p:spTgt spid="9"/>
                                        </p:tgtEl>
                                        <p:attrNameLst>
                                          <p:attrName>fill.type</p:attrName>
                                        </p:attrNameLst>
                                      </p:cBhvr>
                                      <p:to>
                                        <p:strVal val="solid"/>
                                      </p:to>
                                    </p:set>
                                    <p:set>
                                      <p:cBhvr>
                                        <p:cTn id="37" dur="500" fill="hold"/>
                                        <p:tgtEl>
                                          <p:spTgt spid="9"/>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864" fill="hold"/>
                                        <p:tgtEl>
                                          <p:spTgt spid="18"/>
                                        </p:tgtEl>
                                      </p:cBhvr>
                                    </p:cmd>
                                  </p:childTnLst>
                                </p:cTn>
                              </p:par>
                              <p:par>
                                <p:cTn id="40" presetID="1" presetClass="entr" presetSubtype="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childTnLst>
                                </p:cTn>
                              </p:par>
                              <p:par>
                                <p:cTn id="42" presetID="26" presetClass="emph" presetSubtype="0" repeatCount="2000" fill="hold" grpId="1" nodeType="withEffect">
                                  <p:stCondLst>
                                    <p:cond delay="0"/>
                                  </p:stCondLst>
                                  <p:childTnLst>
                                    <p:animEffect transition="out" filter="fade">
                                      <p:cBhvr>
                                        <p:cTn id="43" dur="500" tmFilter="0, 0; .2, .5; .8, .5; 1, 0"/>
                                        <p:tgtEl>
                                          <p:spTgt spid="9"/>
                                        </p:tgtEl>
                                      </p:cBhvr>
                                    </p:animEffect>
                                    <p:animScale>
                                      <p:cBhvr>
                                        <p:cTn id="44"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45" restart="whenNotActive" fill="hold" evtFilter="cancelBubble" nodeType="interactiveSeq">
                <p:stCondLst>
                  <p:cond evt="onClick" delay="0">
                    <p:tgtEl>
                      <p:spTgt spid="10"/>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500" fill="hold"/>
                                        <p:tgtEl>
                                          <p:spTgt spid="10"/>
                                        </p:tgtEl>
                                        <p:attrNameLst>
                                          <p:attrName>fillcolor</p:attrName>
                                        </p:attrNameLst>
                                      </p:cBhvr>
                                      <p:to>
                                        <a:srgbClr val="D99694"/>
                                      </p:to>
                                    </p:animClr>
                                    <p:set>
                                      <p:cBhvr>
                                        <p:cTn id="50" dur="500" fill="hold"/>
                                        <p:tgtEl>
                                          <p:spTgt spid="10"/>
                                        </p:tgtEl>
                                        <p:attrNameLst>
                                          <p:attrName>fill.type</p:attrName>
                                        </p:attrNameLst>
                                      </p:cBhvr>
                                      <p:to>
                                        <p:strVal val="solid"/>
                                      </p:to>
                                    </p:set>
                                    <p:set>
                                      <p:cBhvr>
                                        <p:cTn id="51" dur="500" fill="hold"/>
                                        <p:tgtEl>
                                          <p:spTgt spid="10"/>
                                        </p:tgtEl>
                                        <p:attrNameLst>
                                          <p:attrName>fill.on</p:attrName>
                                        </p:attrNameLst>
                                      </p:cBhvr>
                                      <p:to>
                                        <p:strVal val="true"/>
                                      </p:to>
                                    </p:set>
                                  </p:childTnLst>
                                </p:cTn>
                              </p:par>
                              <p:par>
                                <p:cTn id="52" presetID="1" presetClass="mediacall" presetSubtype="0" fill="hold" nodeType="withEffect">
                                  <p:stCondLst>
                                    <p:cond delay="0"/>
                                  </p:stCondLst>
                                  <p:childTnLst>
                                    <p:cmd type="call" cmd="playFrom(0.0)">
                                      <p:cBhvr>
                                        <p:cTn id="53" dur="864" fill="hold"/>
                                        <p:tgtEl>
                                          <p:spTgt spid="18"/>
                                        </p:tgtEl>
                                      </p:cBhvr>
                                    </p:cmd>
                                  </p:childTnLst>
                                </p:cTn>
                              </p:par>
                              <p:par>
                                <p:cTn id="54" presetID="1" presetClass="entr" presetSubtype="0" fill="hold" nodeType="withEffect">
                                  <p:stCondLst>
                                    <p:cond delay="0"/>
                                  </p:stCondLst>
                                  <p:childTnLst>
                                    <p:set>
                                      <p:cBhvr>
                                        <p:cTn id="55" dur="1" fill="hold">
                                          <p:stCondLst>
                                            <p:cond delay="9"/>
                                          </p:stCondLst>
                                        </p:cTn>
                                        <p:tgtEl>
                                          <p:spTgt spid="13"/>
                                        </p:tgtEl>
                                        <p:attrNameLst>
                                          <p:attrName>style.visibility</p:attrName>
                                        </p:attrNameLst>
                                      </p:cBhvr>
                                      <p:to>
                                        <p:strVal val="visible"/>
                                      </p:to>
                                    </p:set>
                                  </p:childTnLst>
                                </p:cTn>
                              </p:par>
                              <p:par>
                                <p:cTn id="56" presetID="26" presetClass="emph" presetSubtype="0" repeatCount="2000" fill="hold" grpId="1" nodeType="withEffect">
                                  <p:stCondLst>
                                    <p:cond delay="0"/>
                                  </p:stCondLst>
                                  <p:childTnLst>
                                    <p:animEffect transition="out" filter="fade">
                                      <p:cBhvr>
                                        <p:cTn id="57" dur="500" tmFilter="0, 0; .2, .5; .8, .5; 1, 0"/>
                                        <p:tgtEl>
                                          <p:spTgt spid="10"/>
                                        </p:tgtEl>
                                      </p:cBhvr>
                                    </p:animEffect>
                                    <p:animScale>
                                      <p:cBhvr>
                                        <p:cTn id="58"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500" fill="hold"/>
                                        <p:tgtEl>
                                          <p:spTgt spid="11"/>
                                        </p:tgtEl>
                                        <p:attrNameLst>
                                          <p:attrName>fillcolor</p:attrName>
                                        </p:attrNameLst>
                                      </p:cBhvr>
                                      <p:to>
                                        <a:srgbClr val="D99694"/>
                                      </p:to>
                                    </p:animClr>
                                    <p:set>
                                      <p:cBhvr>
                                        <p:cTn id="64" dur="500" fill="hold"/>
                                        <p:tgtEl>
                                          <p:spTgt spid="11"/>
                                        </p:tgtEl>
                                        <p:attrNameLst>
                                          <p:attrName>fill.type</p:attrName>
                                        </p:attrNameLst>
                                      </p:cBhvr>
                                      <p:to>
                                        <p:strVal val="solid"/>
                                      </p:to>
                                    </p:set>
                                    <p:set>
                                      <p:cBhvr>
                                        <p:cTn id="65" dur="500" fill="hold"/>
                                        <p:tgtEl>
                                          <p:spTgt spid="11"/>
                                        </p:tgtEl>
                                        <p:attrNameLst>
                                          <p:attrName>fill.on</p:attrName>
                                        </p:attrNameLst>
                                      </p:cBhvr>
                                      <p:to>
                                        <p:strVal val="true"/>
                                      </p:to>
                                    </p:set>
                                  </p:childTnLst>
                                </p:cTn>
                              </p:par>
                              <p:par>
                                <p:cTn id="66" presetID="1" presetClass="mediacall" presetSubtype="0" fill="hold" nodeType="withEffect">
                                  <p:stCondLst>
                                    <p:cond delay="0"/>
                                  </p:stCondLst>
                                  <p:childTnLst>
                                    <p:cmd type="call" cmd="playFrom(0.0)">
                                      <p:cBhvr>
                                        <p:cTn id="67" dur="864" fill="hold"/>
                                        <p:tgtEl>
                                          <p:spTgt spid="18"/>
                                        </p:tgtEl>
                                      </p:cBhvr>
                                    </p:cmd>
                                  </p:childTnLst>
                                </p:cTn>
                              </p:par>
                              <p:par>
                                <p:cTn id="68" presetID="1" presetClass="entr" presetSubtype="0" fill="hold" nodeType="withEffect">
                                  <p:stCondLst>
                                    <p:cond delay="0"/>
                                  </p:stCondLst>
                                  <p:childTnLst>
                                    <p:set>
                                      <p:cBhvr>
                                        <p:cTn id="69" dur="1" fill="hold">
                                          <p:stCondLst>
                                            <p:cond delay="9"/>
                                          </p:stCondLst>
                                        </p:cTn>
                                        <p:tgtEl>
                                          <p:spTgt spid="16"/>
                                        </p:tgtEl>
                                        <p:attrNameLst>
                                          <p:attrName>style.visibility</p:attrName>
                                        </p:attrNameLst>
                                      </p:cBhvr>
                                      <p:to>
                                        <p:strVal val="visible"/>
                                      </p:to>
                                    </p:set>
                                  </p:childTnLst>
                                </p:cTn>
                              </p:par>
                              <p:par>
                                <p:cTn id="70" presetID="26" presetClass="emph" presetSubtype="0" repeatCount="2000" fill="hold" grpId="1" nodeType="withEffect">
                                  <p:stCondLst>
                                    <p:cond delay="0"/>
                                  </p:stCondLst>
                                  <p:childTnLst>
                                    <p:animEffect transition="out" filter="fade">
                                      <p:cBhvr>
                                        <p:cTn id="71" dur="500" tmFilter="0, 0; .2, .5; .8, .5; 1, 0"/>
                                        <p:tgtEl>
                                          <p:spTgt spid="11"/>
                                        </p:tgtEl>
                                      </p:cBhvr>
                                    </p:animEffect>
                                    <p:animScale>
                                      <p:cBhvr>
                                        <p:cTn id="72" dur="250" autoRev="1" fill="hold"/>
                                        <p:tgtEl>
                                          <p:spTgt spid="11"/>
                                        </p:tgtEl>
                                      </p:cBhvr>
                                      <p:by x="105000" y="105000"/>
                                    </p:animScale>
                                  </p:childTnLst>
                                </p:cTn>
                              </p:par>
                            </p:childTnLst>
                          </p:cTn>
                        </p:par>
                      </p:childTnLst>
                    </p:cTn>
                  </p:par>
                </p:childTnLst>
              </p:cTn>
              <p:nextCondLst>
                <p:cond evt="onClick" delay="0">
                  <p:tgtEl>
                    <p:spTgt spid="11"/>
                  </p:tgtEl>
                </p:cond>
              </p:nextCondLst>
            </p:seq>
            <p:audio>
              <p:cMediaNode vol="80000">
                <p:cTn id="73" fill="hold" display="0">
                  <p:stCondLst>
                    <p:cond delay="indefinite"/>
                  </p:stCondLst>
                  <p:endCondLst>
                    <p:cond evt="onStopAudio" delay="0">
                      <p:tgtEl>
                        <p:sldTgt/>
                      </p:tgtEl>
                    </p:cond>
                  </p:endCondLst>
                </p:cTn>
                <p:tgtEl>
                  <p:spTgt spid="14"/>
                </p:tgtEl>
              </p:cMediaNode>
            </p:audio>
            <p:audio>
              <p:cMediaNode vol="80000">
                <p:cTn id="74" fill="hold" display="0">
                  <p:stCondLst>
                    <p:cond delay="indefinite"/>
                  </p:stCondLst>
                  <p:endCondLst>
                    <p:cond evt="onStopAudio" delay="0">
                      <p:tgtEl>
                        <p:sldTgt/>
                      </p:tgtEl>
                    </p:cond>
                  </p:endCondLst>
                </p:cTn>
                <p:tgtEl>
                  <p:spTgt spid="18"/>
                </p:tgtEl>
              </p:cMediaNode>
            </p:audio>
          </p:childTnLst>
        </p:cTn>
      </p:par>
    </p:tnLst>
    <p:bldLst>
      <p:bldP spid="8" grpId="0" animBg="1"/>
      <p:bldP spid="8" grpId="1" animBg="1"/>
      <p:bldP spid="9" grpId="0" animBg="1"/>
      <p:bldP spid="9" grpId="1" animBg="1"/>
      <p:bldP spid="10" grpId="0" animBg="1"/>
      <p:bldP spid="10" grpId="1" animBg="1"/>
      <p:bldP spid="11" grpId="0" animBg="1"/>
      <p:bldP spid="11"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AutoShape 2"/>
          <p:cNvSpPr/>
          <p:nvPr/>
        </p:nvSpPr>
        <p:spPr>
          <a:xfrm>
            <a:off x="-204072" y="9113000"/>
            <a:ext cx="18696144" cy="1174000"/>
          </a:xfrm>
          <a:prstGeom prst="rect">
            <a:avLst/>
          </a:prstGeom>
          <a:solidFill>
            <a:srgbClr val="FFD68B">
              <a:alpha val="52157"/>
            </a:srgbClr>
          </a:solidFill>
        </p:spPr>
        <p:txBody>
          <a:bodyPr/>
          <a:lstStyle/>
          <a:p>
            <a:pPr defTabSz="1371600"/>
            <a:endParaRPr lang="en-US" sz="2700" dirty="0">
              <a:solidFill>
                <a:prstClr val="black"/>
              </a:solidFill>
              <a:latin typeface="Calibri"/>
              <a:cs typeface="Arial"/>
              <a:sym typeface="Arial"/>
            </a:endParaRPr>
          </a:p>
        </p:txBody>
      </p:sp>
      <p:sp>
        <p:nvSpPr>
          <p:cNvPr id="15" name="Rectangle: Rounded Corners 14">
            <a:extLst>
              <a:ext uri="{FF2B5EF4-FFF2-40B4-BE49-F238E27FC236}">
                <a16:creationId xmlns:mc="http://schemas.openxmlformats.org/markup-compatibility/2006" xmlns:a14="http://schemas.microsoft.com/office/drawing/2010/main" xmlns:a16="http://schemas.microsoft.com/office/drawing/2014/main" xmlns="" id="{03FCCD2C-58F9-46BF-BD1B-0B8172727C26}"/>
              </a:ext>
            </a:extLst>
          </p:cNvPr>
          <p:cNvSpPr/>
          <p:nvPr/>
        </p:nvSpPr>
        <p:spPr>
          <a:xfrm>
            <a:off x="304800" y="495300"/>
            <a:ext cx="10578192" cy="506806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rPr>
              <a:t>Câu 4. </a:t>
            </a:r>
            <a:r>
              <a:rPr lang="en-US" sz="4400" dirty="0">
                <a:solidFill>
                  <a:schemeClr val="tx1"/>
                </a:solidFill>
              </a:rPr>
              <a:t>Một xe chở hai bánh mà thùng chứa của nó có dạng lăng trụ đứng tam giác với các kích thước cho trên hình vẽ. Hỏi thùng chứa của xe chở hai bánh đó có thể tích bằng bao nhiêu? </a:t>
            </a:r>
          </a:p>
        </p:txBody>
      </p:sp>
      <p:pic>
        <p:nvPicPr>
          <p:cNvPr id="32" name="Picture 19">
            <a:extLst>
              <a:ext uri="{FF2B5EF4-FFF2-40B4-BE49-F238E27FC236}">
                <a16:creationId xmlns:a16="http://schemas.microsoft.com/office/drawing/2014/main" xmlns="" id="{BF7392E9-02EC-97FE-4851-03B74B83680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00208" y="6906397"/>
            <a:ext cx="1803424" cy="3020390"/>
          </a:xfrm>
          <a:prstGeom prst="rect">
            <a:avLst/>
          </a:prstGeom>
        </p:spPr>
      </p:pic>
      <p:pic>
        <p:nvPicPr>
          <p:cNvPr id="33" name="Picture 32">
            <a:hlinkClick r:id="rId9" action="ppaction://hlinksldjump"/>
            <a:extLst>
              <a:ext uri="{FF2B5EF4-FFF2-40B4-BE49-F238E27FC236}">
                <a16:creationId xmlns:a16="http://schemas.microsoft.com/office/drawing/2014/main" xmlns="" id="{3F149312-3F01-3BAF-6C82-FC078A0073BE}"/>
              </a:ext>
            </a:extLst>
          </p:cNvPr>
          <p:cNvPicPr>
            <a:picLocks noChangeAspect="1"/>
          </p:cNvPicPr>
          <p:nvPr/>
        </p:nvPicPr>
        <p:blipFill>
          <a:blip r:embed="rId10"/>
          <a:stretch>
            <a:fillRect/>
          </a:stretch>
        </p:blipFill>
        <p:spPr>
          <a:xfrm>
            <a:off x="16386002" y="7974070"/>
            <a:ext cx="1791004" cy="1783080"/>
          </a:xfrm>
          <a:prstGeom prst="rect">
            <a:avLst/>
          </a:prstGeom>
        </p:spPr>
      </p:pic>
      <p:sp>
        <p:nvSpPr>
          <p:cNvPr id="8" name="Đáp án đúng">
            <a:extLst>
              <a:ext uri="{FF2B5EF4-FFF2-40B4-BE49-F238E27FC236}">
                <a16:creationId xmlns:mc="http://schemas.openxmlformats.org/markup-compatibility/2006" xmlns:a14="http://schemas.microsoft.com/office/drawing/2010/main" xmlns:a16="http://schemas.microsoft.com/office/drawing/2014/main" xmlns="" id="{589A7834-6411-46DF-9D58-61CCE3D1B0BE}"/>
              </a:ext>
            </a:extLst>
          </p:cNvPr>
          <p:cNvSpPr/>
          <p:nvPr/>
        </p:nvSpPr>
        <p:spPr>
          <a:xfrm>
            <a:off x="9664361" y="6109866"/>
            <a:ext cx="6802582" cy="13958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B. 120 000 cm</a:t>
            </a:r>
            <a:r>
              <a:rPr lang="en-US" sz="4400" baseline="30000" dirty="0">
                <a:solidFill>
                  <a:schemeClr val="tx1"/>
                </a:solidFill>
              </a:rPr>
              <a:t>3</a:t>
            </a:r>
            <a:endParaRPr lang="en-US" sz="4400" dirty="0">
              <a:solidFill>
                <a:schemeClr val="tx1"/>
              </a:solidFill>
            </a:endParaRPr>
          </a:p>
        </p:txBody>
      </p:sp>
      <p:sp>
        <p:nvSpPr>
          <p:cNvPr id="9" name="Đáp án sai 1">
            <a:extLst>
              <a:ext uri="{FF2B5EF4-FFF2-40B4-BE49-F238E27FC236}">
                <a16:creationId xmlns:mc="http://schemas.openxmlformats.org/markup-compatibility/2006" xmlns:a14="http://schemas.microsoft.com/office/drawing/2010/main" xmlns:a16="http://schemas.microsoft.com/office/drawing/2014/main" xmlns="" id="{5CAB6960-A0E6-45CA-B962-3C19B2974205}"/>
              </a:ext>
            </a:extLst>
          </p:cNvPr>
          <p:cNvSpPr/>
          <p:nvPr/>
        </p:nvSpPr>
        <p:spPr>
          <a:xfrm>
            <a:off x="1822691" y="7710066"/>
            <a:ext cx="6802582" cy="13958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C. 24 000 cm</a:t>
            </a:r>
            <a:r>
              <a:rPr lang="en-US" sz="4400" baseline="30000" dirty="0">
                <a:solidFill>
                  <a:schemeClr val="tx1"/>
                </a:solidFill>
              </a:rPr>
              <a:t>3</a:t>
            </a:r>
            <a:endParaRPr lang="en-US" sz="4400" dirty="0">
              <a:solidFill>
                <a:schemeClr val="tx1"/>
              </a:solidFill>
            </a:endParaRPr>
          </a:p>
        </p:txBody>
      </p:sp>
      <p:sp>
        <p:nvSpPr>
          <p:cNvPr id="10" name="Đáp án sai 2">
            <a:extLst>
              <a:ext uri="{FF2B5EF4-FFF2-40B4-BE49-F238E27FC236}">
                <a16:creationId xmlns:mc="http://schemas.openxmlformats.org/markup-compatibility/2006" xmlns:a14="http://schemas.microsoft.com/office/drawing/2010/main" xmlns:a16="http://schemas.microsoft.com/office/drawing/2014/main" xmlns="" id="{0CDB1E71-8D1D-4E61-A4BA-C86CA750B041}"/>
              </a:ext>
            </a:extLst>
          </p:cNvPr>
          <p:cNvSpPr/>
          <p:nvPr/>
        </p:nvSpPr>
        <p:spPr>
          <a:xfrm>
            <a:off x="1822691" y="6099626"/>
            <a:ext cx="6802582" cy="13958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A. 240 000 cm</a:t>
            </a:r>
            <a:r>
              <a:rPr lang="en-US" sz="4400" baseline="30000" dirty="0">
                <a:solidFill>
                  <a:schemeClr val="tx1"/>
                </a:solidFill>
              </a:rPr>
              <a:t>3</a:t>
            </a:r>
            <a:endParaRPr lang="en-US" sz="4400" dirty="0">
              <a:solidFill>
                <a:schemeClr val="tx1"/>
              </a:solidFill>
            </a:endParaRPr>
          </a:p>
        </p:txBody>
      </p:sp>
      <p:sp>
        <p:nvSpPr>
          <p:cNvPr id="11" name="Đáp án sai 3">
            <a:extLst>
              <a:ext uri="{FF2B5EF4-FFF2-40B4-BE49-F238E27FC236}">
                <a16:creationId xmlns:mc="http://schemas.openxmlformats.org/markup-compatibility/2006" xmlns:a14="http://schemas.microsoft.com/office/drawing/2010/main" xmlns:a16="http://schemas.microsoft.com/office/drawing/2014/main" xmlns="" id="{A9A33A21-13CF-41FF-A705-09886970C195}"/>
              </a:ext>
            </a:extLst>
          </p:cNvPr>
          <p:cNvSpPr/>
          <p:nvPr/>
        </p:nvSpPr>
        <p:spPr>
          <a:xfrm>
            <a:off x="9664361" y="7710066"/>
            <a:ext cx="6802582" cy="13958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D. 12 000 cm</a:t>
            </a:r>
            <a:r>
              <a:rPr lang="en-US" sz="4400" baseline="30000" dirty="0">
                <a:solidFill>
                  <a:schemeClr val="tx1"/>
                </a:solidFill>
              </a:rPr>
              <a:t>3</a:t>
            </a:r>
            <a:endParaRPr lang="en-US" sz="4400" dirty="0">
              <a:solidFill>
                <a:schemeClr val="tx1"/>
              </a:solidFill>
            </a:endParaRPr>
          </a:p>
        </p:txBody>
      </p:sp>
      <p:pic>
        <p:nvPicPr>
          <p:cNvPr id="12" name="Picture 5">
            <a:extLst>
              <a:ext uri="{FF2B5EF4-FFF2-40B4-BE49-F238E27FC236}">
                <a16:creationId xmlns:a16="http://schemas.microsoft.com/office/drawing/2014/main" xmlns="" id="{726E6FBC-63CF-40AE-9192-7BF859796378}"/>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5067133" y="6285816"/>
            <a:ext cx="1279570" cy="779227"/>
          </a:xfrm>
          <a:prstGeom prst="rect">
            <a:avLst/>
          </a:prstGeom>
        </p:spPr>
      </p:pic>
      <p:pic>
        <p:nvPicPr>
          <p:cNvPr id="13" name="Picture 10">
            <a:extLst>
              <a:ext uri="{FF2B5EF4-FFF2-40B4-BE49-F238E27FC236}">
                <a16:creationId xmlns:a16="http://schemas.microsoft.com/office/drawing/2014/main" xmlns="" id="{F666F591-BC4A-42B9-AA09-EF07688B97DC}"/>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7350086" y="6248604"/>
            <a:ext cx="1275184" cy="794850"/>
          </a:xfrm>
          <a:prstGeom prst="rect">
            <a:avLst/>
          </a:prstGeom>
        </p:spPr>
      </p:pic>
      <p:pic>
        <p:nvPicPr>
          <p:cNvPr id="16" name="Picture 10">
            <a:extLst>
              <a:ext uri="{FF2B5EF4-FFF2-40B4-BE49-F238E27FC236}">
                <a16:creationId xmlns:a16="http://schemas.microsoft.com/office/drawing/2014/main" xmlns="" id="{85335A28-563A-413B-8E59-A01B9FC44D82}"/>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5191758" y="7881558"/>
            <a:ext cx="1275184" cy="794850"/>
          </a:xfrm>
          <a:prstGeom prst="rect">
            <a:avLst/>
          </a:prstGeom>
        </p:spPr>
      </p:pic>
      <p:pic>
        <p:nvPicPr>
          <p:cNvPr id="17" name="Picture 10">
            <a:extLst>
              <a:ext uri="{FF2B5EF4-FFF2-40B4-BE49-F238E27FC236}">
                <a16:creationId xmlns:a16="http://schemas.microsoft.com/office/drawing/2014/main" xmlns="" id="{F03779FC-086E-48DD-8AA5-B23BE2C9CFD1}"/>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7229848" y="7881558"/>
            <a:ext cx="1275184" cy="794850"/>
          </a:xfrm>
          <a:prstGeom prst="rect">
            <a:avLst/>
          </a:prstGeom>
        </p:spPr>
      </p:pic>
      <p:pic>
        <p:nvPicPr>
          <p:cNvPr id="14" name="Correct sound effect and wrong sound effect (mp3cut.net)">
            <a:hlinkClick r:id="" action="ppaction://media"/>
            <a:extLst>
              <a:ext uri="{FF2B5EF4-FFF2-40B4-BE49-F238E27FC236}">
                <a16:creationId xmlns:a16="http://schemas.microsoft.com/office/drawing/2014/main" xmlns="" id="{9A082076-F14F-4F7B-BB5E-4109C08DF1DE}"/>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884725" y="-1274532"/>
            <a:ext cx="974726" cy="974726"/>
          </a:xfrm>
          <a:prstGeom prst="rect">
            <a:avLst/>
          </a:prstGeom>
        </p:spPr>
      </p:pic>
      <p:pic>
        <p:nvPicPr>
          <p:cNvPr id="18" name="Correct sound effect and wrong sound effect (mp3cut.net) (1)">
            <a:hlinkClick r:id="" action="ppaction://media"/>
            <a:extLst>
              <a:ext uri="{FF2B5EF4-FFF2-40B4-BE49-F238E27FC236}">
                <a16:creationId xmlns:a16="http://schemas.microsoft.com/office/drawing/2014/main" xmlns="" id="{E192E162-37C7-48A2-8883-B95FDD58FCF0}"/>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5538451" y="-1274532"/>
            <a:ext cx="974726" cy="974726"/>
          </a:xfrm>
          <a:prstGeom prst="rect">
            <a:avLst/>
          </a:prstGeom>
        </p:spPr>
      </p:pic>
      <p:pic>
        <p:nvPicPr>
          <p:cNvPr id="22530" name="Picture 2" descr="C:\Users\ADMINI~1\AppData\Local\Temp\Rar$DIa0.092\TN  - Câu  4.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1128506" y="723900"/>
            <a:ext cx="68961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315329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strips(downLeft)">
                                      <p:cBhvr>
                                        <p:cTn id="15" dur="500"/>
                                        <p:tgtEl>
                                          <p:spTgt spid="9"/>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strips(downLeft)">
                                      <p:cBhvr>
                                        <p:cTn id="18" dur="500"/>
                                        <p:tgtEl>
                                          <p:spTgt spid="10"/>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strips(downLef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2530"/>
                                        </p:tgtEl>
                                        <p:attrNameLst>
                                          <p:attrName>style.visibility</p:attrName>
                                        </p:attrNameLst>
                                      </p:cBhvr>
                                      <p:to>
                                        <p:strVal val="visible"/>
                                      </p:to>
                                    </p:set>
                                    <p:animEffect transition="in" filter="barn(inVertical)">
                                      <p:cBhvr>
                                        <p:cTn id="26" dur="500"/>
                                        <p:tgtEl>
                                          <p:spTgt spid="225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8"/>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500" fill="hold"/>
                                        <p:tgtEl>
                                          <p:spTgt spid="8"/>
                                        </p:tgtEl>
                                        <p:attrNameLst>
                                          <p:attrName>fillcolor</p:attrName>
                                        </p:attrNameLst>
                                      </p:cBhvr>
                                      <p:to>
                                        <a:srgbClr val="92D050"/>
                                      </p:to>
                                    </p:animClr>
                                    <p:set>
                                      <p:cBhvr>
                                        <p:cTn id="32" dur="500" fill="hold"/>
                                        <p:tgtEl>
                                          <p:spTgt spid="8"/>
                                        </p:tgtEl>
                                        <p:attrNameLst>
                                          <p:attrName>fill.type</p:attrName>
                                        </p:attrNameLst>
                                      </p:cBhvr>
                                      <p:to>
                                        <p:strVal val="solid"/>
                                      </p:to>
                                    </p:set>
                                    <p:set>
                                      <p:cBhvr>
                                        <p:cTn id="33" dur="500" fill="hold"/>
                                        <p:tgtEl>
                                          <p:spTgt spid="8"/>
                                        </p:tgtEl>
                                        <p:attrNameLst>
                                          <p:attrName>fill.on</p:attrName>
                                        </p:attrNameLst>
                                      </p:cBhvr>
                                      <p:to>
                                        <p:strVal val="true"/>
                                      </p:to>
                                    </p:set>
                                  </p:childTnLst>
                                </p:cTn>
                              </p:par>
                              <p:par>
                                <p:cTn id="34" presetID="1" presetClass="mediacall" presetSubtype="0" fill="hold" nodeType="withEffect">
                                  <p:stCondLst>
                                    <p:cond delay="0"/>
                                  </p:stCondLst>
                                  <p:childTnLst>
                                    <p:cmd type="call" cmd="playFrom(0.0)">
                                      <p:cBhvr>
                                        <p:cTn id="35" dur="838" fill="hold"/>
                                        <p:tgtEl>
                                          <p:spTgt spid="14"/>
                                        </p:tgtEl>
                                      </p:cBhvr>
                                    </p:cmd>
                                  </p:childTnLst>
                                </p:cTn>
                              </p:par>
                              <p:par>
                                <p:cTn id="36" presetID="1" presetClass="entr" presetSubtype="0" fill="hold" nodeType="withEffect">
                                  <p:stCondLst>
                                    <p:cond delay="0"/>
                                  </p:stCondLst>
                                  <p:childTnLst>
                                    <p:set>
                                      <p:cBhvr>
                                        <p:cTn id="37" dur="1" fill="hold">
                                          <p:stCondLst>
                                            <p:cond delay="9"/>
                                          </p:stCondLst>
                                        </p:cTn>
                                        <p:tgtEl>
                                          <p:spTgt spid="12"/>
                                        </p:tgtEl>
                                        <p:attrNameLst>
                                          <p:attrName>style.visibility</p:attrName>
                                        </p:attrNameLst>
                                      </p:cBhvr>
                                      <p:to>
                                        <p:strVal val="visible"/>
                                      </p:to>
                                    </p:set>
                                  </p:childTnLst>
                                </p:cTn>
                              </p:par>
                              <p:par>
                                <p:cTn id="38" presetID="26" presetClass="emph" presetSubtype="0" repeatCount="2000" fill="hold" grpId="1" nodeType="withEffect">
                                  <p:stCondLst>
                                    <p:cond delay="0"/>
                                  </p:stCondLst>
                                  <p:childTnLst>
                                    <p:animEffect transition="out" filter="fade">
                                      <p:cBhvr>
                                        <p:cTn id="39" dur="500" tmFilter="0, 0; .2, .5; .8, .5; 1, 0"/>
                                        <p:tgtEl>
                                          <p:spTgt spid="8"/>
                                        </p:tgtEl>
                                      </p:cBhvr>
                                    </p:animEffect>
                                    <p:animScale>
                                      <p:cBhvr>
                                        <p:cTn id="40"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41" restart="whenNotActive" fill="hold" evtFilter="cancelBubble" nodeType="interactiveSeq">
                <p:stCondLst>
                  <p:cond evt="onClick" delay="0">
                    <p:tgtEl>
                      <p:spTgt spid="9"/>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9"/>
                                        </p:tgtEl>
                                        <p:attrNameLst>
                                          <p:attrName>fillcolor</p:attrName>
                                        </p:attrNameLst>
                                      </p:cBhvr>
                                      <p:to>
                                        <a:srgbClr val="D99694"/>
                                      </p:to>
                                    </p:animClr>
                                    <p:set>
                                      <p:cBhvr>
                                        <p:cTn id="46" dur="500" fill="hold"/>
                                        <p:tgtEl>
                                          <p:spTgt spid="9"/>
                                        </p:tgtEl>
                                        <p:attrNameLst>
                                          <p:attrName>fill.type</p:attrName>
                                        </p:attrNameLst>
                                      </p:cBhvr>
                                      <p:to>
                                        <p:strVal val="solid"/>
                                      </p:to>
                                    </p:set>
                                    <p:set>
                                      <p:cBhvr>
                                        <p:cTn id="47" dur="500" fill="hold"/>
                                        <p:tgtEl>
                                          <p:spTgt spid="9"/>
                                        </p:tgtEl>
                                        <p:attrNameLst>
                                          <p:attrName>fill.on</p:attrName>
                                        </p:attrNameLst>
                                      </p:cBhvr>
                                      <p:to>
                                        <p:strVal val="true"/>
                                      </p:to>
                                    </p:set>
                                  </p:childTnLst>
                                </p:cTn>
                              </p:par>
                              <p:par>
                                <p:cTn id="48" presetID="1" presetClass="mediacall" presetSubtype="0" fill="hold" nodeType="withEffect">
                                  <p:stCondLst>
                                    <p:cond delay="0"/>
                                  </p:stCondLst>
                                  <p:childTnLst>
                                    <p:cmd type="call" cmd="playFrom(0.0)">
                                      <p:cBhvr>
                                        <p:cTn id="49" dur="862" fill="hold"/>
                                        <p:tgtEl>
                                          <p:spTgt spid="18"/>
                                        </p:tgtEl>
                                      </p:cBhvr>
                                    </p:cmd>
                                  </p:childTnLst>
                                </p:cTn>
                              </p:par>
                              <p:par>
                                <p:cTn id="50" presetID="1" presetClass="entr" presetSubtype="0" fill="hold" nodeType="withEffect">
                                  <p:stCondLst>
                                    <p:cond delay="0"/>
                                  </p:stCondLst>
                                  <p:childTnLst>
                                    <p:set>
                                      <p:cBhvr>
                                        <p:cTn id="51" dur="1" fill="hold">
                                          <p:stCondLst>
                                            <p:cond delay="0"/>
                                          </p:stCondLst>
                                        </p:cTn>
                                        <p:tgtEl>
                                          <p:spTgt spid="17"/>
                                        </p:tgtEl>
                                        <p:attrNameLst>
                                          <p:attrName>style.visibility</p:attrName>
                                        </p:attrNameLst>
                                      </p:cBhvr>
                                      <p:to>
                                        <p:strVal val="visible"/>
                                      </p:to>
                                    </p:set>
                                  </p:childTnLst>
                                </p:cTn>
                              </p:par>
                              <p:par>
                                <p:cTn id="52" presetID="26" presetClass="emph" presetSubtype="0" repeatCount="2000" fill="hold" grpId="1" nodeType="withEffect">
                                  <p:stCondLst>
                                    <p:cond delay="0"/>
                                  </p:stCondLst>
                                  <p:childTnLst>
                                    <p:animEffect transition="out" filter="fade">
                                      <p:cBhvr>
                                        <p:cTn id="53" dur="500" tmFilter="0, 0; .2, .5; .8, .5; 1, 0"/>
                                        <p:tgtEl>
                                          <p:spTgt spid="9"/>
                                        </p:tgtEl>
                                      </p:cBhvr>
                                    </p:animEffect>
                                    <p:animScale>
                                      <p:cBhvr>
                                        <p:cTn id="54"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55" restart="whenNotActive" fill="hold" evtFilter="cancelBubble" nodeType="interactiveSeq">
                <p:stCondLst>
                  <p:cond evt="onClick" delay="0">
                    <p:tgtEl>
                      <p:spTgt spid="10"/>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500" fill="hold"/>
                                        <p:tgtEl>
                                          <p:spTgt spid="10"/>
                                        </p:tgtEl>
                                        <p:attrNameLst>
                                          <p:attrName>fillcolor</p:attrName>
                                        </p:attrNameLst>
                                      </p:cBhvr>
                                      <p:to>
                                        <a:srgbClr val="D99694"/>
                                      </p:to>
                                    </p:animClr>
                                    <p:set>
                                      <p:cBhvr>
                                        <p:cTn id="60" dur="500" fill="hold"/>
                                        <p:tgtEl>
                                          <p:spTgt spid="10"/>
                                        </p:tgtEl>
                                        <p:attrNameLst>
                                          <p:attrName>fill.type</p:attrName>
                                        </p:attrNameLst>
                                      </p:cBhvr>
                                      <p:to>
                                        <p:strVal val="solid"/>
                                      </p:to>
                                    </p:set>
                                    <p:set>
                                      <p:cBhvr>
                                        <p:cTn id="61" dur="500" fill="hold"/>
                                        <p:tgtEl>
                                          <p:spTgt spid="10"/>
                                        </p:tgtEl>
                                        <p:attrNameLst>
                                          <p:attrName>fill.on</p:attrName>
                                        </p:attrNameLst>
                                      </p:cBhvr>
                                      <p:to>
                                        <p:strVal val="true"/>
                                      </p:to>
                                    </p:set>
                                  </p:childTnLst>
                                </p:cTn>
                              </p:par>
                              <p:par>
                                <p:cTn id="62" presetID="1" presetClass="entr" presetSubtype="0" fill="hold" nodeType="withEffect">
                                  <p:stCondLst>
                                    <p:cond delay="0"/>
                                  </p:stCondLst>
                                  <p:childTnLst>
                                    <p:set>
                                      <p:cBhvr>
                                        <p:cTn id="63" dur="1" fill="hold">
                                          <p:stCondLst>
                                            <p:cond delay="9"/>
                                          </p:stCondLst>
                                        </p:cTn>
                                        <p:tgtEl>
                                          <p:spTgt spid="13"/>
                                        </p:tgtEl>
                                        <p:attrNameLst>
                                          <p:attrName>style.visibility</p:attrName>
                                        </p:attrNameLst>
                                      </p:cBhvr>
                                      <p:to>
                                        <p:strVal val="visible"/>
                                      </p:to>
                                    </p:set>
                                  </p:childTnLst>
                                </p:cTn>
                              </p:par>
                              <p:par>
                                <p:cTn id="64" presetID="1" presetClass="mediacall" presetSubtype="0" fill="hold" nodeType="withEffect">
                                  <p:stCondLst>
                                    <p:cond delay="0"/>
                                  </p:stCondLst>
                                  <p:childTnLst>
                                    <p:cmd type="call" cmd="playFrom(0.0)">
                                      <p:cBhvr>
                                        <p:cTn id="65" dur="862" fill="hold"/>
                                        <p:tgtEl>
                                          <p:spTgt spid="18"/>
                                        </p:tgtEl>
                                      </p:cBhvr>
                                    </p:cmd>
                                  </p:childTnLst>
                                </p:cTn>
                              </p:par>
                              <p:par>
                                <p:cTn id="66" presetID="26" presetClass="emph" presetSubtype="0" repeatCount="2000" fill="hold" grpId="1" nodeType="withEffect">
                                  <p:stCondLst>
                                    <p:cond delay="0"/>
                                  </p:stCondLst>
                                  <p:childTnLst>
                                    <p:animEffect transition="out" filter="fade">
                                      <p:cBhvr>
                                        <p:cTn id="67" dur="500" tmFilter="0, 0; .2, .5; .8, .5; 1, 0"/>
                                        <p:tgtEl>
                                          <p:spTgt spid="10"/>
                                        </p:tgtEl>
                                      </p:cBhvr>
                                    </p:animEffect>
                                    <p:animScale>
                                      <p:cBhvr>
                                        <p:cTn id="68"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69" restart="whenNotActive" fill="hold" evtFilter="cancelBubble" nodeType="interactiveSeq">
                <p:stCondLst>
                  <p:cond evt="onClick" delay="0">
                    <p:tgtEl>
                      <p:spTgt spid="11"/>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500" fill="hold"/>
                                        <p:tgtEl>
                                          <p:spTgt spid="11"/>
                                        </p:tgtEl>
                                        <p:attrNameLst>
                                          <p:attrName>fillcolor</p:attrName>
                                        </p:attrNameLst>
                                      </p:cBhvr>
                                      <p:to>
                                        <a:srgbClr val="D99694"/>
                                      </p:to>
                                    </p:animClr>
                                    <p:set>
                                      <p:cBhvr>
                                        <p:cTn id="74" dur="500" fill="hold"/>
                                        <p:tgtEl>
                                          <p:spTgt spid="11"/>
                                        </p:tgtEl>
                                        <p:attrNameLst>
                                          <p:attrName>fill.type</p:attrName>
                                        </p:attrNameLst>
                                      </p:cBhvr>
                                      <p:to>
                                        <p:strVal val="solid"/>
                                      </p:to>
                                    </p:set>
                                    <p:set>
                                      <p:cBhvr>
                                        <p:cTn id="75" dur="500" fill="hold"/>
                                        <p:tgtEl>
                                          <p:spTgt spid="11"/>
                                        </p:tgtEl>
                                        <p:attrNameLst>
                                          <p:attrName>fill.on</p:attrName>
                                        </p:attrNameLst>
                                      </p:cBhvr>
                                      <p:to>
                                        <p:strVal val="true"/>
                                      </p:to>
                                    </p:set>
                                  </p:childTnLst>
                                </p:cTn>
                              </p:par>
                              <p:par>
                                <p:cTn id="76" presetID="1" presetClass="mediacall" presetSubtype="0" fill="hold" nodeType="withEffect">
                                  <p:stCondLst>
                                    <p:cond delay="0"/>
                                  </p:stCondLst>
                                  <p:childTnLst>
                                    <p:cmd type="call" cmd="playFrom(0.0)">
                                      <p:cBhvr>
                                        <p:cTn id="77" dur="862" fill="hold"/>
                                        <p:tgtEl>
                                          <p:spTgt spid="18"/>
                                        </p:tgtEl>
                                      </p:cBhvr>
                                    </p:cmd>
                                  </p:childTnLst>
                                </p:cTn>
                              </p:par>
                              <p:par>
                                <p:cTn id="78" presetID="1" presetClass="entr" presetSubtype="0" fill="hold" nodeType="withEffect">
                                  <p:stCondLst>
                                    <p:cond delay="0"/>
                                  </p:stCondLst>
                                  <p:childTnLst>
                                    <p:set>
                                      <p:cBhvr>
                                        <p:cTn id="79" dur="1" fill="hold">
                                          <p:stCondLst>
                                            <p:cond delay="9"/>
                                          </p:stCondLst>
                                        </p:cTn>
                                        <p:tgtEl>
                                          <p:spTgt spid="16"/>
                                        </p:tgtEl>
                                        <p:attrNameLst>
                                          <p:attrName>style.visibility</p:attrName>
                                        </p:attrNameLst>
                                      </p:cBhvr>
                                      <p:to>
                                        <p:strVal val="visible"/>
                                      </p:to>
                                    </p:set>
                                  </p:childTnLst>
                                </p:cTn>
                              </p:par>
                              <p:par>
                                <p:cTn id="80" presetID="26" presetClass="emph" presetSubtype="0" repeatCount="2000" fill="hold" grpId="1" nodeType="withEffect">
                                  <p:stCondLst>
                                    <p:cond delay="0"/>
                                  </p:stCondLst>
                                  <p:childTnLst>
                                    <p:animEffect transition="out" filter="fade">
                                      <p:cBhvr>
                                        <p:cTn id="81" dur="500" tmFilter="0, 0; .2, .5; .8, .5; 1, 0"/>
                                        <p:tgtEl>
                                          <p:spTgt spid="11"/>
                                        </p:tgtEl>
                                      </p:cBhvr>
                                    </p:animEffect>
                                    <p:animScale>
                                      <p:cBhvr>
                                        <p:cTn id="82" dur="250" autoRev="1" fill="hold"/>
                                        <p:tgtEl>
                                          <p:spTgt spid="11"/>
                                        </p:tgtEl>
                                      </p:cBhvr>
                                      <p:by x="105000" y="105000"/>
                                    </p:animScale>
                                  </p:childTnLst>
                                </p:cTn>
                              </p:par>
                            </p:childTnLst>
                          </p:cTn>
                        </p:par>
                      </p:childTnLst>
                    </p:cTn>
                  </p:par>
                </p:childTnLst>
              </p:cTn>
              <p:nextCondLst>
                <p:cond evt="onClick" delay="0">
                  <p:tgtEl>
                    <p:spTgt spid="11"/>
                  </p:tgtEl>
                </p:cond>
              </p:nextCondLst>
            </p:seq>
            <p:audio>
              <p:cMediaNode vol="80000">
                <p:cTn id="83" fill="hold" display="0">
                  <p:stCondLst>
                    <p:cond delay="indefinite"/>
                  </p:stCondLst>
                  <p:endCondLst>
                    <p:cond evt="onStopAudio" delay="0">
                      <p:tgtEl>
                        <p:sldTgt/>
                      </p:tgtEl>
                    </p:cond>
                  </p:endCondLst>
                </p:cTn>
                <p:tgtEl>
                  <p:spTgt spid="14"/>
                </p:tgtEl>
              </p:cMediaNode>
            </p:audio>
            <p:audio>
              <p:cMediaNode vol="80000">
                <p:cTn id="84" fill="hold" display="0">
                  <p:stCondLst>
                    <p:cond delay="indefinite"/>
                  </p:stCondLst>
                  <p:endCondLst>
                    <p:cond evt="onStopAudio" delay="0">
                      <p:tgtEl>
                        <p:sldTgt/>
                      </p:tgtEl>
                    </p:cond>
                  </p:endCondLst>
                </p:cTn>
                <p:tgtEl>
                  <p:spTgt spid="18"/>
                </p:tgtEl>
              </p:cMediaNode>
            </p:audio>
          </p:childTnLst>
        </p:cTn>
      </p:par>
    </p:tnLst>
    <p:bldLst>
      <p:bldP spid="15" grpId="0" animBg="1"/>
      <p:bldP spid="8" grpId="0" animBg="1"/>
      <p:bldP spid="8" grpId="1" animBg="1"/>
      <p:bldP spid="9" grpId="0" animBg="1"/>
      <p:bldP spid="9" grpId="1" animBg="1"/>
      <p:bldP spid="10" grpId="0" animBg="1"/>
      <p:bldP spid="10" grpId="1" animBg="1"/>
      <p:bldP spid="11" grpId="0" animBg="1"/>
      <p:bldP spid="11"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3524746" y="939105"/>
            <a:ext cx="7443894" cy="1384995"/>
          </a:xfrm>
          <a:prstGeom prst="rect">
            <a:avLst/>
          </a:prstGeom>
        </p:spPr>
        <p:txBody>
          <a:bodyPr wrap="square" lIns="0" tIns="0" rIns="0" bIns="0" rtlCol="0" anchor="t">
            <a:spAutoFit/>
          </a:bodyPr>
          <a:lstStyle/>
          <a:p>
            <a:pPr algn="just">
              <a:lnSpc>
                <a:spcPct val="150000"/>
              </a:lnSpc>
              <a:spcBef>
                <a:spcPct val="0"/>
              </a:spcBef>
            </a:pPr>
            <a:r>
              <a:rPr lang="en-US" sz="6000" b="1" dirty="0" smtClean="0">
                <a:solidFill>
                  <a:srgbClr val="CF623E"/>
                </a:solidFill>
                <a:latin typeface="Arial" pitchFamily="34" charset="0"/>
                <a:cs typeface="Arial" pitchFamily="34" charset="0"/>
              </a:rPr>
              <a:t>NỘI DUNG BÀI HỌC</a:t>
            </a:r>
            <a:endParaRPr lang="en-US" sz="6000" b="1" dirty="0">
              <a:solidFill>
                <a:srgbClr val="CF623E"/>
              </a:solidFill>
              <a:latin typeface="Arial" pitchFamily="34" charset="0"/>
              <a:cs typeface="Arial" pitchFamily="34" charset="0"/>
            </a:endParaRPr>
          </a:p>
        </p:txBody>
      </p:sp>
      <p:grpSp>
        <p:nvGrpSpPr>
          <p:cNvPr id="39" name="Group 38"/>
          <p:cNvGrpSpPr/>
          <p:nvPr/>
        </p:nvGrpSpPr>
        <p:grpSpPr>
          <a:xfrm>
            <a:off x="1355083" y="2476500"/>
            <a:ext cx="11103617" cy="2882167"/>
            <a:chOff x="1355083" y="2552700"/>
            <a:chExt cx="11103617" cy="2882167"/>
          </a:xfrm>
        </p:grpSpPr>
        <p:grpSp>
          <p:nvGrpSpPr>
            <p:cNvPr id="6" name="Group 6"/>
            <p:cNvGrpSpPr/>
            <p:nvPr/>
          </p:nvGrpSpPr>
          <p:grpSpPr>
            <a:xfrm>
              <a:off x="2034687" y="2552700"/>
              <a:ext cx="10424013" cy="2882167"/>
              <a:chOff x="0" y="-38100"/>
              <a:chExt cx="7925315" cy="1008112"/>
            </a:xfrm>
          </p:grpSpPr>
          <p:sp>
            <p:nvSpPr>
              <p:cNvPr id="7" name="Freeform 7"/>
              <p:cNvSpPr/>
              <p:nvPr/>
            </p:nvSpPr>
            <p:spPr>
              <a:xfrm>
                <a:off x="0" y="0"/>
                <a:ext cx="7925315" cy="970012"/>
              </a:xfrm>
              <a:custGeom>
                <a:avLst/>
                <a:gdLst/>
                <a:ahLst/>
                <a:cxnLst/>
                <a:rect l="l" t="t" r="r" b="b"/>
                <a:pathLst>
                  <a:path w="7925315" h="970012">
                    <a:moveTo>
                      <a:pt x="50372" y="0"/>
                    </a:moveTo>
                    <a:lnTo>
                      <a:pt x="7874943" y="0"/>
                    </a:lnTo>
                    <a:cubicBezTo>
                      <a:pt x="7902763" y="0"/>
                      <a:pt x="7925315" y="22552"/>
                      <a:pt x="7925315" y="50372"/>
                    </a:cubicBezTo>
                    <a:lnTo>
                      <a:pt x="7925315" y="919640"/>
                    </a:lnTo>
                    <a:cubicBezTo>
                      <a:pt x="7925315" y="947460"/>
                      <a:pt x="7902763" y="970012"/>
                      <a:pt x="7874943" y="970012"/>
                    </a:cubicBezTo>
                    <a:lnTo>
                      <a:pt x="50372" y="970012"/>
                    </a:lnTo>
                    <a:cubicBezTo>
                      <a:pt x="22552" y="970012"/>
                      <a:pt x="0" y="947460"/>
                      <a:pt x="0" y="919640"/>
                    </a:cubicBezTo>
                    <a:lnTo>
                      <a:pt x="0" y="50372"/>
                    </a:lnTo>
                    <a:cubicBezTo>
                      <a:pt x="0" y="22552"/>
                      <a:pt x="22552" y="0"/>
                      <a:pt x="50372" y="0"/>
                    </a:cubicBezTo>
                    <a:close/>
                  </a:path>
                </a:pathLst>
              </a:custGeom>
              <a:solidFill>
                <a:srgbClr val="FFC8AE"/>
              </a:solidFill>
              <a:ln>
                <a:noFill/>
              </a:ln>
            </p:spPr>
            <p:txBody>
              <a:bodyPr/>
              <a:lstStyle/>
              <a:p>
                <a:endParaRPr lang="en-US" dirty="0"/>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1355083" y="3390900"/>
              <a:ext cx="1388117" cy="1268994"/>
              <a:chOff x="0" y="0"/>
              <a:chExt cx="812800" cy="812800"/>
            </a:xfrm>
          </p:grpSpPr>
          <p:sp>
            <p:nvSpPr>
              <p:cNvPr id="10" name="Freeform 1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123825">
                <a:solidFill>
                  <a:srgbClr val="CF623E"/>
                </a:solidFill>
              </a:ln>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sz="4800" b="1">
                  <a:effectLst>
                    <a:outerShdw blurRad="38100" dist="38100" dir="2700000" algn="tl">
                      <a:srgbClr val="000000">
                        <a:alpha val="43137"/>
                      </a:srgbClr>
                    </a:outerShdw>
                  </a:effectLst>
                  <a:latin typeface="Arial" pitchFamily="34" charset="0"/>
                  <a:cs typeface="Arial" pitchFamily="34" charset="0"/>
                </a:endParaRPr>
              </a:p>
            </p:txBody>
          </p:sp>
        </p:grpSp>
        <p:sp>
          <p:nvSpPr>
            <p:cNvPr id="12" name="TextBox 12"/>
            <p:cNvSpPr txBox="1"/>
            <p:nvPr/>
          </p:nvSpPr>
          <p:spPr>
            <a:xfrm>
              <a:off x="1698827" y="3706789"/>
              <a:ext cx="761157" cy="730969"/>
            </a:xfrm>
            <a:prstGeom prst="rect">
              <a:avLst/>
            </a:prstGeom>
          </p:spPr>
          <p:txBody>
            <a:bodyPr wrap="square" lIns="0" tIns="0" rIns="0" bIns="0" rtlCol="0" anchor="t">
              <a:spAutoFit/>
            </a:bodyPr>
            <a:lstStyle/>
            <a:p>
              <a:pPr algn="ctr">
                <a:lnSpc>
                  <a:spcPts val="5691"/>
                </a:lnSpc>
                <a:spcBef>
                  <a:spcPct val="0"/>
                </a:spcBef>
              </a:pPr>
              <a:r>
                <a:rPr lang="en-US" sz="5000" b="1" dirty="0">
                  <a:solidFill>
                    <a:srgbClr val="CF623E"/>
                  </a:solidFill>
                  <a:effectLst>
                    <a:outerShdw blurRad="38100" dist="38100" dir="2700000" algn="tl">
                      <a:srgbClr val="000000">
                        <a:alpha val="43137"/>
                      </a:srgbClr>
                    </a:outerShdw>
                  </a:effectLst>
                  <a:latin typeface="Arial" pitchFamily="34" charset="0"/>
                  <a:cs typeface="Arial" pitchFamily="34" charset="0"/>
                </a:rPr>
                <a:t>01</a:t>
              </a:r>
            </a:p>
          </p:txBody>
        </p:sp>
        <p:sp>
          <p:nvSpPr>
            <p:cNvPr id="35" name="Rectangle 34"/>
            <p:cNvSpPr/>
            <p:nvPr/>
          </p:nvSpPr>
          <p:spPr>
            <a:xfrm>
              <a:off x="2971800" y="3236774"/>
              <a:ext cx="8839907" cy="1754326"/>
            </a:xfrm>
            <a:prstGeom prst="rect">
              <a:avLst/>
            </a:prstGeom>
          </p:spPr>
          <p:txBody>
            <a:bodyPr wrap="square">
              <a:spAutoFit/>
            </a:bodyPr>
            <a:lstStyle/>
            <a:p>
              <a:pPr algn="just">
                <a:lnSpc>
                  <a:spcPct val="150000"/>
                </a:lnSpc>
              </a:pPr>
              <a:r>
                <a:rPr lang="en-US" sz="3600" dirty="0"/>
                <a:t>Hình lăng trụ đứng tam giác, hình lăng trụ đứng tứ giác</a:t>
              </a:r>
              <a:endParaRPr lang="en-US" sz="3600" dirty="0">
                <a:latin typeface="Arial" pitchFamily="34" charset="0"/>
                <a:cs typeface="Arial" pitchFamily="34" charset="0"/>
              </a:endParaRPr>
            </a:p>
          </p:txBody>
        </p:sp>
      </p:grpSp>
      <p:grpSp>
        <p:nvGrpSpPr>
          <p:cNvPr id="40" name="Group 39"/>
          <p:cNvGrpSpPr/>
          <p:nvPr/>
        </p:nvGrpSpPr>
        <p:grpSpPr>
          <a:xfrm>
            <a:off x="1355083" y="5829300"/>
            <a:ext cx="11103617" cy="2773239"/>
            <a:chOff x="1355083" y="5646861"/>
            <a:chExt cx="11103617" cy="2773239"/>
          </a:xfrm>
        </p:grpSpPr>
        <p:grpSp>
          <p:nvGrpSpPr>
            <p:cNvPr id="13" name="Group 13"/>
            <p:cNvGrpSpPr/>
            <p:nvPr/>
          </p:nvGrpSpPr>
          <p:grpSpPr>
            <a:xfrm>
              <a:off x="2034687" y="5646861"/>
              <a:ext cx="10424013" cy="2773239"/>
              <a:chOff x="0" y="0"/>
              <a:chExt cx="7925316" cy="970012"/>
            </a:xfrm>
          </p:grpSpPr>
          <p:sp>
            <p:nvSpPr>
              <p:cNvPr id="14" name="Freeform 14"/>
              <p:cNvSpPr/>
              <p:nvPr/>
            </p:nvSpPr>
            <p:spPr>
              <a:xfrm>
                <a:off x="0" y="0"/>
                <a:ext cx="7925315" cy="970012"/>
              </a:xfrm>
              <a:custGeom>
                <a:avLst/>
                <a:gdLst/>
                <a:ahLst/>
                <a:cxnLst/>
                <a:rect l="l" t="t" r="r" b="b"/>
                <a:pathLst>
                  <a:path w="7925315" h="970012">
                    <a:moveTo>
                      <a:pt x="50372" y="0"/>
                    </a:moveTo>
                    <a:lnTo>
                      <a:pt x="7874943" y="0"/>
                    </a:lnTo>
                    <a:cubicBezTo>
                      <a:pt x="7902763" y="0"/>
                      <a:pt x="7925315" y="22552"/>
                      <a:pt x="7925315" y="50372"/>
                    </a:cubicBezTo>
                    <a:lnTo>
                      <a:pt x="7925315" y="919640"/>
                    </a:lnTo>
                    <a:cubicBezTo>
                      <a:pt x="7925315" y="947460"/>
                      <a:pt x="7902763" y="970012"/>
                      <a:pt x="7874943" y="970012"/>
                    </a:cubicBezTo>
                    <a:lnTo>
                      <a:pt x="50372" y="970012"/>
                    </a:lnTo>
                    <a:cubicBezTo>
                      <a:pt x="22552" y="970012"/>
                      <a:pt x="0" y="947460"/>
                      <a:pt x="0" y="919640"/>
                    </a:cubicBezTo>
                    <a:lnTo>
                      <a:pt x="0" y="50372"/>
                    </a:lnTo>
                    <a:cubicBezTo>
                      <a:pt x="0" y="22552"/>
                      <a:pt x="22552" y="0"/>
                      <a:pt x="50372" y="0"/>
                    </a:cubicBezTo>
                    <a:close/>
                  </a:path>
                </a:pathLst>
              </a:custGeom>
              <a:solidFill>
                <a:srgbClr val="FFC8AE"/>
              </a:solidFill>
              <a:ln>
                <a:noFill/>
              </a:ln>
            </p:spPr>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a:off x="1355083" y="6408008"/>
              <a:ext cx="1388117" cy="1268994"/>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123825">
                <a:solidFill>
                  <a:srgbClr val="CF623E"/>
                </a:solidFill>
              </a:ln>
            </p:spPr>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sz="4800" b="1">
                  <a:effectLst>
                    <a:outerShdw blurRad="38100" dist="38100" dir="2700000" algn="tl">
                      <a:srgbClr val="000000">
                        <a:alpha val="43137"/>
                      </a:srgbClr>
                    </a:outerShdw>
                  </a:effectLst>
                  <a:latin typeface="Arial" pitchFamily="34" charset="0"/>
                  <a:cs typeface="Arial" pitchFamily="34" charset="0"/>
                </a:endParaRPr>
              </a:p>
            </p:txBody>
          </p:sp>
        </p:grpSp>
        <p:sp>
          <p:nvSpPr>
            <p:cNvPr id="19" name="TextBox 19"/>
            <p:cNvSpPr txBox="1"/>
            <p:nvPr/>
          </p:nvSpPr>
          <p:spPr>
            <a:xfrm>
              <a:off x="1680855" y="6647278"/>
              <a:ext cx="761157" cy="730969"/>
            </a:xfrm>
            <a:prstGeom prst="rect">
              <a:avLst/>
            </a:prstGeom>
          </p:spPr>
          <p:txBody>
            <a:bodyPr wrap="square" lIns="0" tIns="0" rIns="0" bIns="0" rtlCol="0" anchor="t">
              <a:spAutoFit/>
            </a:bodyPr>
            <a:lstStyle/>
            <a:p>
              <a:pPr algn="ctr">
                <a:lnSpc>
                  <a:spcPts val="5691"/>
                </a:lnSpc>
                <a:spcBef>
                  <a:spcPct val="0"/>
                </a:spcBef>
              </a:pPr>
              <a:r>
                <a:rPr lang="en-US" sz="5000" b="1" dirty="0">
                  <a:solidFill>
                    <a:srgbClr val="CF623E"/>
                  </a:solidFill>
                  <a:effectLst>
                    <a:outerShdw blurRad="38100" dist="38100" dir="2700000" algn="tl">
                      <a:srgbClr val="000000">
                        <a:alpha val="43137"/>
                      </a:srgbClr>
                    </a:outerShdw>
                  </a:effectLst>
                  <a:latin typeface="Arial" pitchFamily="34" charset="0"/>
                  <a:cs typeface="Arial" pitchFamily="34" charset="0"/>
                </a:rPr>
                <a:t>02</a:t>
              </a:r>
            </a:p>
          </p:txBody>
        </p:sp>
        <p:sp>
          <p:nvSpPr>
            <p:cNvPr id="36" name="Rectangle 35"/>
            <p:cNvSpPr/>
            <p:nvPr/>
          </p:nvSpPr>
          <p:spPr>
            <a:xfrm>
              <a:off x="3103747" y="5758577"/>
              <a:ext cx="8627879" cy="2585323"/>
            </a:xfrm>
            <a:prstGeom prst="rect">
              <a:avLst/>
            </a:prstGeom>
          </p:spPr>
          <p:txBody>
            <a:bodyPr wrap="square">
              <a:spAutoFit/>
            </a:bodyPr>
            <a:lstStyle/>
            <a:p>
              <a:pPr algn="just">
                <a:lnSpc>
                  <a:spcPct val="150000"/>
                </a:lnSpc>
              </a:pPr>
              <a:r>
                <a:rPr lang="en-US" sz="3600" dirty="0"/>
                <a:t>Diện tích xung quanh và thể tích của hình lăng trụ đứng tam giác, hình lăng trụ đứng tứ giác.</a:t>
              </a:r>
            </a:p>
          </p:txBody>
        </p:sp>
      </p:grpSp>
      <p:pic>
        <p:nvPicPr>
          <p:cNvPr id="34" name="Picture 3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1582400" y="2967449"/>
            <a:ext cx="5774764" cy="6443251"/>
          </a:xfrm>
          <a:prstGeom prst="rect">
            <a:avLst/>
          </a:prstGeom>
        </p:spPr>
      </p:pic>
    </p:spTree>
    <p:extLst>
      <p:ext uri="{BB962C8B-B14F-4D97-AF65-F5344CB8AC3E}">
        <p14:creationId xmlns:p14="http://schemas.microsoft.com/office/powerpoint/2010/main" val="223752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down)">
                                      <p:cBhvr>
                                        <p:cTn id="1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AutoShape 2"/>
          <p:cNvSpPr/>
          <p:nvPr/>
        </p:nvSpPr>
        <p:spPr>
          <a:xfrm>
            <a:off x="-204072" y="9113000"/>
            <a:ext cx="18696144" cy="1174000"/>
          </a:xfrm>
          <a:prstGeom prst="rect">
            <a:avLst/>
          </a:prstGeom>
          <a:solidFill>
            <a:srgbClr val="FFD68B">
              <a:alpha val="52157"/>
            </a:srgbClr>
          </a:solidFill>
        </p:spPr>
        <p:txBody>
          <a:bodyPr/>
          <a:lstStyle/>
          <a:p>
            <a:pPr defTabSz="1371600"/>
            <a:endParaRPr lang="en-US" sz="2700" dirty="0">
              <a:solidFill>
                <a:prstClr val="black"/>
              </a:solidFill>
              <a:latin typeface="Calibri"/>
              <a:cs typeface="Arial"/>
              <a:sym typeface="Arial"/>
            </a:endParaRPr>
          </a:p>
        </p:txBody>
      </p:sp>
      <p:sp>
        <p:nvSpPr>
          <p:cNvPr id="15" name="Rectangle: Rounded Corners 14">
            <a:extLst>
              <a:ext uri="{FF2B5EF4-FFF2-40B4-BE49-F238E27FC236}">
                <a16:creationId xmlns:a16="http://schemas.microsoft.com/office/drawing/2014/main" xmlns="" id="{03FCCD2C-58F9-46BF-BD1B-0B8172727C26}"/>
              </a:ext>
            </a:extLst>
          </p:cNvPr>
          <p:cNvSpPr/>
          <p:nvPr/>
        </p:nvSpPr>
        <p:spPr>
          <a:xfrm>
            <a:off x="762000" y="647700"/>
            <a:ext cx="8686800" cy="4572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rPr>
              <a:t>Câu 5. </a:t>
            </a:r>
            <a:r>
              <a:rPr lang="en-US" sz="4400" dirty="0">
                <a:solidFill>
                  <a:schemeClr val="tx1"/>
                </a:solidFill>
              </a:rPr>
              <a:t>Một ngôi nhà có cấu trúc và kích thước như hình vẽ. Tính thể tích phần không gian được giới hạn bởi ngôi nhà đó. </a:t>
            </a:r>
          </a:p>
        </p:txBody>
      </p:sp>
      <p:pic>
        <p:nvPicPr>
          <p:cNvPr id="32" name="Picture 19">
            <a:extLst>
              <a:ext uri="{FF2B5EF4-FFF2-40B4-BE49-F238E27FC236}">
                <a16:creationId xmlns:a16="http://schemas.microsoft.com/office/drawing/2014/main" xmlns="" id="{BF7392E9-02EC-97FE-4851-03B74B83680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0208" y="6906397"/>
            <a:ext cx="1803424" cy="3020390"/>
          </a:xfrm>
          <a:prstGeom prst="rect">
            <a:avLst/>
          </a:prstGeom>
        </p:spPr>
      </p:pic>
      <p:pic>
        <p:nvPicPr>
          <p:cNvPr id="33" name="Picture 32">
            <a:hlinkClick r:id="rId8" action="ppaction://hlinksldjump"/>
            <a:extLst>
              <a:ext uri="{FF2B5EF4-FFF2-40B4-BE49-F238E27FC236}">
                <a16:creationId xmlns:a16="http://schemas.microsoft.com/office/drawing/2014/main" xmlns="" id="{3F149312-3F01-3BAF-6C82-FC078A0073BE}"/>
              </a:ext>
            </a:extLst>
          </p:cNvPr>
          <p:cNvPicPr>
            <a:picLocks noChangeAspect="1"/>
          </p:cNvPicPr>
          <p:nvPr/>
        </p:nvPicPr>
        <p:blipFill>
          <a:blip r:embed="rId9"/>
          <a:stretch>
            <a:fillRect/>
          </a:stretch>
        </p:blipFill>
        <p:spPr>
          <a:xfrm>
            <a:off x="16386002" y="7974070"/>
            <a:ext cx="1791004" cy="1783080"/>
          </a:xfrm>
          <a:prstGeom prst="rect">
            <a:avLst/>
          </a:prstGeom>
        </p:spPr>
      </p:pic>
      <p:sp>
        <p:nvSpPr>
          <p:cNvPr id="8" name="Đáp án đúng">
            <a:extLst>
              <a:ext uri="{FF2B5EF4-FFF2-40B4-BE49-F238E27FC236}">
                <a16:creationId xmlns:a16="http://schemas.microsoft.com/office/drawing/2014/main" xmlns:a14="http://schemas.microsoft.com/office/drawing/2010/main" xmlns:mc="http://schemas.openxmlformats.org/markup-compatibility/2006" xmlns="" id="{589A7834-6411-46DF-9D58-61CCE3D1B0BE}"/>
              </a:ext>
            </a:extLst>
          </p:cNvPr>
          <p:cNvSpPr/>
          <p:nvPr/>
        </p:nvSpPr>
        <p:spPr>
          <a:xfrm>
            <a:off x="2415573" y="5852974"/>
            <a:ext cx="5420130" cy="13802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400" dirty="0">
                <a:solidFill>
                  <a:schemeClr val="tx1"/>
                </a:solidFill>
              </a:rPr>
              <a:t>A. 369 (m</a:t>
            </a:r>
            <a:r>
              <a:rPr lang="en-US" sz="4400" baseline="30000" dirty="0">
                <a:solidFill>
                  <a:schemeClr val="tx1"/>
                </a:solidFill>
              </a:rPr>
              <a:t>3</a:t>
            </a:r>
            <a:r>
              <a:rPr lang="en-US" sz="4400" dirty="0">
                <a:solidFill>
                  <a:schemeClr val="tx1"/>
                </a:solidFill>
              </a:rPr>
              <a:t>)</a:t>
            </a:r>
            <a:endParaRPr lang="vi-VN" sz="4400" noProof="1">
              <a:solidFill>
                <a:schemeClr val="tx1"/>
              </a:solidFill>
              <a:latin typeface="Arial" panose="020B0604020202020204" pitchFamily="34" charset="0"/>
              <a:cs typeface="Arial" panose="020B0604020202020204" pitchFamily="34" charset="0"/>
              <a:sym typeface="Arial"/>
            </a:endParaRPr>
          </a:p>
        </p:txBody>
      </p:sp>
      <p:sp>
        <p:nvSpPr>
          <p:cNvPr id="9" name="Đáp án sai 1">
            <a:extLst>
              <a:ext uri="{FF2B5EF4-FFF2-40B4-BE49-F238E27FC236}">
                <a16:creationId xmlns:a16="http://schemas.microsoft.com/office/drawing/2014/main" xmlns:a14="http://schemas.microsoft.com/office/drawing/2010/main" xmlns:mc="http://schemas.openxmlformats.org/markup-compatibility/2006" xmlns="" id="{5CAB6960-A0E6-45CA-B962-3C19B2974205}"/>
              </a:ext>
            </a:extLst>
          </p:cNvPr>
          <p:cNvSpPr/>
          <p:nvPr/>
        </p:nvSpPr>
        <p:spPr>
          <a:xfrm>
            <a:off x="2410320" y="7716052"/>
            <a:ext cx="5420130" cy="13303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C. 639 (m</a:t>
            </a:r>
            <a:r>
              <a:rPr lang="en-US" sz="4400" baseline="30000" dirty="0">
                <a:solidFill>
                  <a:schemeClr val="tx1"/>
                </a:solidFill>
              </a:rPr>
              <a:t>3</a:t>
            </a:r>
            <a:r>
              <a:rPr lang="en-US" sz="4400" dirty="0" smtClean="0">
                <a:solidFill>
                  <a:schemeClr val="tx1"/>
                </a:solidFill>
              </a:rPr>
              <a:t>)</a:t>
            </a:r>
            <a:endParaRPr lang="en-US" sz="4400" dirty="0">
              <a:solidFill>
                <a:schemeClr val="tx1"/>
              </a:solidFill>
            </a:endParaRPr>
          </a:p>
        </p:txBody>
      </p:sp>
      <p:sp>
        <p:nvSpPr>
          <p:cNvPr id="10" name="Đáp án sai 2">
            <a:extLst>
              <a:ext uri="{FF2B5EF4-FFF2-40B4-BE49-F238E27FC236}">
                <a16:creationId xmlns:a16="http://schemas.microsoft.com/office/drawing/2014/main" xmlns="" id="{0CDB1E71-8D1D-4E61-A4BA-C86CA750B041}"/>
              </a:ext>
            </a:extLst>
          </p:cNvPr>
          <p:cNvSpPr/>
          <p:nvPr/>
        </p:nvSpPr>
        <p:spPr>
          <a:xfrm>
            <a:off x="10127672" y="5946768"/>
            <a:ext cx="5420130" cy="133033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400" dirty="0">
                <a:solidFill>
                  <a:schemeClr val="tx1"/>
                </a:solidFill>
              </a:rPr>
              <a:t>B. 169 (m</a:t>
            </a:r>
            <a:r>
              <a:rPr lang="en-US" sz="4400" baseline="30000" dirty="0">
                <a:solidFill>
                  <a:schemeClr val="tx1"/>
                </a:solidFill>
              </a:rPr>
              <a:t>3</a:t>
            </a:r>
            <a:r>
              <a:rPr lang="en-US" sz="4400" dirty="0" smtClean="0">
                <a:solidFill>
                  <a:schemeClr val="tx1"/>
                </a:solidFill>
              </a:rPr>
              <a:t>)</a:t>
            </a:r>
            <a:endParaRPr lang="vi-VN" sz="4400" noProof="1">
              <a:solidFill>
                <a:schemeClr val="tx1"/>
              </a:solidFill>
              <a:latin typeface="Arial" panose="020B0604020202020204" pitchFamily="34" charset="0"/>
              <a:cs typeface="Arial" panose="020B0604020202020204" pitchFamily="34" charset="0"/>
              <a:sym typeface="Arial"/>
            </a:endParaRPr>
          </a:p>
        </p:txBody>
      </p:sp>
      <p:sp>
        <p:nvSpPr>
          <p:cNvPr id="11" name="Đáp án sai 3">
            <a:extLst>
              <a:ext uri="{FF2B5EF4-FFF2-40B4-BE49-F238E27FC236}">
                <a16:creationId xmlns:a16="http://schemas.microsoft.com/office/drawing/2014/main" xmlns="" id="{A9A33A21-13CF-41FF-A705-09886970C195}"/>
              </a:ext>
            </a:extLst>
          </p:cNvPr>
          <p:cNvSpPr/>
          <p:nvPr/>
        </p:nvSpPr>
        <p:spPr>
          <a:xfrm>
            <a:off x="10127670" y="7775568"/>
            <a:ext cx="5420130" cy="133033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D. 396 (m</a:t>
            </a:r>
            <a:r>
              <a:rPr lang="en-US" sz="4400" baseline="30000" dirty="0">
                <a:solidFill>
                  <a:schemeClr val="tx1"/>
                </a:solidFill>
              </a:rPr>
              <a:t>3</a:t>
            </a:r>
            <a:r>
              <a:rPr lang="en-US" sz="4400" dirty="0" smtClean="0">
                <a:solidFill>
                  <a:schemeClr val="tx1"/>
                </a:solidFill>
              </a:rPr>
              <a:t>)</a:t>
            </a:r>
            <a:endParaRPr lang="en-US" sz="4400" dirty="0">
              <a:solidFill>
                <a:schemeClr val="tx1"/>
              </a:solidFill>
            </a:endParaRPr>
          </a:p>
        </p:txBody>
      </p:sp>
      <p:pic>
        <p:nvPicPr>
          <p:cNvPr id="12" name="Picture 5">
            <a:extLst>
              <a:ext uri="{FF2B5EF4-FFF2-40B4-BE49-F238E27FC236}">
                <a16:creationId xmlns:a16="http://schemas.microsoft.com/office/drawing/2014/main" xmlns="" id="{726E6FBC-63CF-40AE-9192-7BF85979637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7453766" y="5503335"/>
            <a:ext cx="1019530" cy="893678"/>
          </a:xfrm>
          <a:prstGeom prst="rect">
            <a:avLst/>
          </a:prstGeom>
        </p:spPr>
      </p:pic>
      <p:pic>
        <p:nvPicPr>
          <p:cNvPr id="13" name="Picture 10">
            <a:extLst>
              <a:ext uri="{FF2B5EF4-FFF2-40B4-BE49-F238E27FC236}">
                <a16:creationId xmlns:a16="http://schemas.microsoft.com/office/drawing/2014/main" xmlns="" id="{F666F591-BC4A-42B9-AA09-EF07688B97DC}"/>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5329608" y="5631494"/>
            <a:ext cx="1016035" cy="911596"/>
          </a:xfrm>
          <a:prstGeom prst="rect">
            <a:avLst/>
          </a:prstGeom>
        </p:spPr>
      </p:pic>
      <p:pic>
        <p:nvPicPr>
          <p:cNvPr id="16" name="Picture 10">
            <a:extLst>
              <a:ext uri="{FF2B5EF4-FFF2-40B4-BE49-F238E27FC236}">
                <a16:creationId xmlns:a16="http://schemas.microsoft.com/office/drawing/2014/main" xmlns="" id="{85335A28-563A-413B-8E59-A01B9FC44D82}"/>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5299300" y="7469622"/>
            <a:ext cx="1016035" cy="911596"/>
          </a:xfrm>
          <a:prstGeom prst="rect">
            <a:avLst/>
          </a:prstGeom>
        </p:spPr>
      </p:pic>
      <p:pic>
        <p:nvPicPr>
          <p:cNvPr id="17" name="Picture 10">
            <a:extLst>
              <a:ext uri="{FF2B5EF4-FFF2-40B4-BE49-F238E27FC236}">
                <a16:creationId xmlns:a16="http://schemas.microsoft.com/office/drawing/2014/main" xmlns="" id="{F03779FC-086E-48DD-8AA5-B23BE2C9CFD1}"/>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7452006" y="7576356"/>
            <a:ext cx="1016035" cy="911596"/>
          </a:xfrm>
          <a:prstGeom prst="rect">
            <a:avLst/>
          </a:prstGeom>
        </p:spPr>
      </p:pic>
      <p:pic>
        <p:nvPicPr>
          <p:cNvPr id="14" name="Correct sound effect and wrong sound effect (mp3cut.net)">
            <a:hlinkClick r:id="" action="ppaction://media"/>
            <a:extLst>
              <a:ext uri="{FF2B5EF4-FFF2-40B4-BE49-F238E27FC236}">
                <a16:creationId xmlns:a16="http://schemas.microsoft.com/office/drawing/2014/main" xmlns="" id="{0C1055B1-5B4B-4B54-927E-7C650E57A884}"/>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884725" y="-1274532"/>
            <a:ext cx="974726" cy="974726"/>
          </a:xfrm>
          <a:prstGeom prst="rect">
            <a:avLst/>
          </a:prstGeom>
        </p:spPr>
      </p:pic>
      <p:pic>
        <p:nvPicPr>
          <p:cNvPr id="18" name="Correct sound effect and wrong sound effect (mp3cut.net) (1)">
            <a:hlinkClick r:id="" action="ppaction://media"/>
            <a:extLst>
              <a:ext uri="{FF2B5EF4-FFF2-40B4-BE49-F238E27FC236}">
                <a16:creationId xmlns:a16="http://schemas.microsoft.com/office/drawing/2014/main" xmlns="" id="{CB269431-841C-447D-9373-74C107A3BB69}"/>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5538451" y="-1274532"/>
            <a:ext cx="974726" cy="974726"/>
          </a:xfrm>
          <a:prstGeom prst="rect">
            <a:avLst/>
          </a:prstGeom>
        </p:spPr>
      </p:pic>
      <p:pic>
        <p:nvPicPr>
          <p:cNvPr id="23554" name="Picture 2" descr="C:\Users\ADMINI~1\AppData\Local\Temp\Rar$DIa0.064\TN  - Câu 5.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971681" y="609600"/>
            <a:ext cx="7584783" cy="461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452326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strips(downLeft)">
                                      <p:cBhvr>
                                        <p:cTn id="15" dur="500"/>
                                        <p:tgtEl>
                                          <p:spTgt spid="9"/>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strips(downLeft)">
                                      <p:cBhvr>
                                        <p:cTn id="18" dur="500"/>
                                        <p:tgtEl>
                                          <p:spTgt spid="10"/>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strips(downLef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3554"/>
                                        </p:tgtEl>
                                        <p:attrNameLst>
                                          <p:attrName>style.visibility</p:attrName>
                                        </p:attrNameLst>
                                      </p:cBhvr>
                                      <p:to>
                                        <p:strVal val="visible"/>
                                      </p:to>
                                    </p:set>
                                    <p:animEffect transition="in" filter="wipe(down)">
                                      <p:cBhvr>
                                        <p:cTn id="26" dur="500"/>
                                        <p:tgtEl>
                                          <p:spTgt spid="2355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8"/>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500" fill="hold"/>
                                        <p:tgtEl>
                                          <p:spTgt spid="8"/>
                                        </p:tgtEl>
                                        <p:attrNameLst>
                                          <p:attrName>fillcolor</p:attrName>
                                        </p:attrNameLst>
                                      </p:cBhvr>
                                      <p:to>
                                        <a:srgbClr val="92D050"/>
                                      </p:to>
                                    </p:animClr>
                                    <p:set>
                                      <p:cBhvr>
                                        <p:cTn id="32" dur="500" fill="hold"/>
                                        <p:tgtEl>
                                          <p:spTgt spid="8"/>
                                        </p:tgtEl>
                                        <p:attrNameLst>
                                          <p:attrName>fill.type</p:attrName>
                                        </p:attrNameLst>
                                      </p:cBhvr>
                                      <p:to>
                                        <p:strVal val="solid"/>
                                      </p:to>
                                    </p:set>
                                    <p:set>
                                      <p:cBhvr>
                                        <p:cTn id="33" dur="500" fill="hold"/>
                                        <p:tgtEl>
                                          <p:spTgt spid="8"/>
                                        </p:tgtEl>
                                        <p:attrNameLst>
                                          <p:attrName>fill.on</p:attrName>
                                        </p:attrNameLst>
                                      </p:cBhvr>
                                      <p:to>
                                        <p:strVal val="true"/>
                                      </p:to>
                                    </p:set>
                                  </p:childTnLst>
                                </p:cTn>
                              </p:par>
                              <p:par>
                                <p:cTn id="34" presetID="1" presetClass="mediacall" presetSubtype="0" fill="hold" nodeType="withEffect">
                                  <p:stCondLst>
                                    <p:cond delay="0"/>
                                  </p:stCondLst>
                                  <p:childTnLst>
                                    <p:cmd type="call" cmd="playFrom(0.0)">
                                      <p:cBhvr>
                                        <p:cTn id="35" dur="838" fill="hold"/>
                                        <p:tgtEl>
                                          <p:spTgt spid="14"/>
                                        </p:tgtEl>
                                      </p:cBhvr>
                                    </p:cmd>
                                  </p:childTnLst>
                                </p:cTn>
                              </p:par>
                              <p:par>
                                <p:cTn id="36" presetID="1" presetClass="entr" presetSubtype="0" fill="hold" nodeType="withEffect">
                                  <p:stCondLst>
                                    <p:cond delay="0"/>
                                  </p:stCondLst>
                                  <p:childTnLst>
                                    <p:set>
                                      <p:cBhvr>
                                        <p:cTn id="37" dur="1" fill="hold">
                                          <p:stCondLst>
                                            <p:cond delay="9"/>
                                          </p:stCondLst>
                                        </p:cTn>
                                        <p:tgtEl>
                                          <p:spTgt spid="12"/>
                                        </p:tgtEl>
                                        <p:attrNameLst>
                                          <p:attrName>style.visibility</p:attrName>
                                        </p:attrNameLst>
                                      </p:cBhvr>
                                      <p:to>
                                        <p:strVal val="visible"/>
                                      </p:to>
                                    </p:set>
                                  </p:childTnLst>
                                </p:cTn>
                              </p:par>
                              <p:par>
                                <p:cTn id="38" presetID="26" presetClass="emph" presetSubtype="0" repeatCount="2000" fill="hold" grpId="1" nodeType="withEffect">
                                  <p:stCondLst>
                                    <p:cond delay="0"/>
                                  </p:stCondLst>
                                  <p:childTnLst>
                                    <p:animEffect transition="out" filter="fade">
                                      <p:cBhvr>
                                        <p:cTn id="39" dur="500" tmFilter="0, 0; .2, .5; .8, .5; 1, 0"/>
                                        <p:tgtEl>
                                          <p:spTgt spid="8"/>
                                        </p:tgtEl>
                                      </p:cBhvr>
                                    </p:animEffect>
                                    <p:animScale>
                                      <p:cBhvr>
                                        <p:cTn id="40"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41" restart="whenNotActive" fill="hold" evtFilter="cancelBubble" nodeType="interactiveSeq">
                <p:stCondLst>
                  <p:cond evt="onClick" delay="0">
                    <p:tgtEl>
                      <p:spTgt spid="9"/>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9"/>
                                        </p:tgtEl>
                                        <p:attrNameLst>
                                          <p:attrName>fillcolor</p:attrName>
                                        </p:attrNameLst>
                                      </p:cBhvr>
                                      <p:to>
                                        <a:srgbClr val="D99694"/>
                                      </p:to>
                                    </p:animClr>
                                    <p:set>
                                      <p:cBhvr>
                                        <p:cTn id="46" dur="500" fill="hold"/>
                                        <p:tgtEl>
                                          <p:spTgt spid="9"/>
                                        </p:tgtEl>
                                        <p:attrNameLst>
                                          <p:attrName>fill.type</p:attrName>
                                        </p:attrNameLst>
                                      </p:cBhvr>
                                      <p:to>
                                        <p:strVal val="solid"/>
                                      </p:to>
                                    </p:set>
                                    <p:set>
                                      <p:cBhvr>
                                        <p:cTn id="47" dur="500" fill="hold"/>
                                        <p:tgtEl>
                                          <p:spTgt spid="9"/>
                                        </p:tgtEl>
                                        <p:attrNameLst>
                                          <p:attrName>fill.on</p:attrName>
                                        </p:attrNameLst>
                                      </p:cBhvr>
                                      <p:to>
                                        <p:strVal val="true"/>
                                      </p:to>
                                    </p:set>
                                  </p:childTnLst>
                                </p:cTn>
                              </p:par>
                              <p:par>
                                <p:cTn id="48" presetID="1" presetClass="mediacall" presetSubtype="0" fill="hold" nodeType="withEffect">
                                  <p:stCondLst>
                                    <p:cond delay="0"/>
                                  </p:stCondLst>
                                  <p:childTnLst>
                                    <p:cmd type="call" cmd="playFrom(0.0)">
                                      <p:cBhvr>
                                        <p:cTn id="49" dur="864" fill="hold"/>
                                        <p:tgtEl>
                                          <p:spTgt spid="18"/>
                                        </p:tgtEl>
                                      </p:cBhvr>
                                    </p:cmd>
                                  </p:childTnLst>
                                </p:cTn>
                              </p:par>
                              <p:par>
                                <p:cTn id="50" presetID="1" presetClass="entr" presetSubtype="0" fill="hold" nodeType="withEffect">
                                  <p:stCondLst>
                                    <p:cond delay="0"/>
                                  </p:stCondLst>
                                  <p:childTnLst>
                                    <p:set>
                                      <p:cBhvr>
                                        <p:cTn id="51" dur="1" fill="hold">
                                          <p:stCondLst>
                                            <p:cond delay="0"/>
                                          </p:stCondLst>
                                        </p:cTn>
                                        <p:tgtEl>
                                          <p:spTgt spid="17"/>
                                        </p:tgtEl>
                                        <p:attrNameLst>
                                          <p:attrName>style.visibility</p:attrName>
                                        </p:attrNameLst>
                                      </p:cBhvr>
                                      <p:to>
                                        <p:strVal val="visible"/>
                                      </p:to>
                                    </p:set>
                                  </p:childTnLst>
                                </p:cTn>
                              </p:par>
                              <p:par>
                                <p:cTn id="52" presetID="26" presetClass="emph" presetSubtype="0" repeatCount="2000" fill="hold" grpId="1" nodeType="withEffect">
                                  <p:stCondLst>
                                    <p:cond delay="0"/>
                                  </p:stCondLst>
                                  <p:childTnLst>
                                    <p:animEffect transition="out" filter="fade">
                                      <p:cBhvr>
                                        <p:cTn id="53" dur="500" tmFilter="0, 0; .2, .5; .8, .5; 1, 0"/>
                                        <p:tgtEl>
                                          <p:spTgt spid="9"/>
                                        </p:tgtEl>
                                      </p:cBhvr>
                                    </p:animEffect>
                                    <p:animScale>
                                      <p:cBhvr>
                                        <p:cTn id="54"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55" restart="whenNotActive" fill="hold" evtFilter="cancelBubble" nodeType="interactiveSeq">
                <p:stCondLst>
                  <p:cond evt="onClick" delay="0">
                    <p:tgtEl>
                      <p:spTgt spid="10"/>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500" fill="hold"/>
                                        <p:tgtEl>
                                          <p:spTgt spid="10"/>
                                        </p:tgtEl>
                                        <p:attrNameLst>
                                          <p:attrName>fillcolor</p:attrName>
                                        </p:attrNameLst>
                                      </p:cBhvr>
                                      <p:to>
                                        <a:srgbClr val="D99694"/>
                                      </p:to>
                                    </p:animClr>
                                    <p:set>
                                      <p:cBhvr>
                                        <p:cTn id="60" dur="500" fill="hold"/>
                                        <p:tgtEl>
                                          <p:spTgt spid="10"/>
                                        </p:tgtEl>
                                        <p:attrNameLst>
                                          <p:attrName>fill.type</p:attrName>
                                        </p:attrNameLst>
                                      </p:cBhvr>
                                      <p:to>
                                        <p:strVal val="solid"/>
                                      </p:to>
                                    </p:set>
                                    <p:set>
                                      <p:cBhvr>
                                        <p:cTn id="61" dur="500" fill="hold"/>
                                        <p:tgtEl>
                                          <p:spTgt spid="10"/>
                                        </p:tgtEl>
                                        <p:attrNameLst>
                                          <p:attrName>fill.on</p:attrName>
                                        </p:attrNameLst>
                                      </p:cBhvr>
                                      <p:to>
                                        <p:strVal val="true"/>
                                      </p:to>
                                    </p:set>
                                  </p:childTnLst>
                                </p:cTn>
                              </p:par>
                              <p:par>
                                <p:cTn id="62" presetID="1" presetClass="mediacall" presetSubtype="0" fill="hold" nodeType="withEffect">
                                  <p:stCondLst>
                                    <p:cond delay="0"/>
                                  </p:stCondLst>
                                  <p:childTnLst>
                                    <p:cmd type="call" cmd="playFrom(0.0)">
                                      <p:cBhvr>
                                        <p:cTn id="63" dur="864" fill="hold"/>
                                        <p:tgtEl>
                                          <p:spTgt spid="18"/>
                                        </p:tgtEl>
                                      </p:cBhvr>
                                    </p:cmd>
                                  </p:childTnLst>
                                </p:cTn>
                              </p:par>
                              <p:par>
                                <p:cTn id="64" presetID="1" presetClass="entr" presetSubtype="0" fill="hold" nodeType="withEffect">
                                  <p:stCondLst>
                                    <p:cond delay="0"/>
                                  </p:stCondLst>
                                  <p:childTnLst>
                                    <p:set>
                                      <p:cBhvr>
                                        <p:cTn id="65" dur="1" fill="hold">
                                          <p:stCondLst>
                                            <p:cond delay="9"/>
                                          </p:stCondLst>
                                        </p:cTn>
                                        <p:tgtEl>
                                          <p:spTgt spid="13"/>
                                        </p:tgtEl>
                                        <p:attrNameLst>
                                          <p:attrName>style.visibility</p:attrName>
                                        </p:attrNameLst>
                                      </p:cBhvr>
                                      <p:to>
                                        <p:strVal val="visible"/>
                                      </p:to>
                                    </p:set>
                                  </p:childTnLst>
                                </p:cTn>
                              </p:par>
                              <p:par>
                                <p:cTn id="66" presetID="26" presetClass="emph" presetSubtype="0" repeatCount="2000" fill="hold" grpId="1" nodeType="withEffect">
                                  <p:stCondLst>
                                    <p:cond delay="0"/>
                                  </p:stCondLst>
                                  <p:childTnLst>
                                    <p:animEffect transition="out" filter="fade">
                                      <p:cBhvr>
                                        <p:cTn id="67" dur="500" tmFilter="0, 0; .2, .5; .8, .5; 1, 0"/>
                                        <p:tgtEl>
                                          <p:spTgt spid="10"/>
                                        </p:tgtEl>
                                      </p:cBhvr>
                                    </p:animEffect>
                                    <p:animScale>
                                      <p:cBhvr>
                                        <p:cTn id="68"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69" restart="whenNotActive" fill="hold" evtFilter="cancelBubble" nodeType="interactiveSeq">
                <p:stCondLst>
                  <p:cond evt="onClick" delay="0">
                    <p:tgtEl>
                      <p:spTgt spid="11"/>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500" fill="hold"/>
                                        <p:tgtEl>
                                          <p:spTgt spid="11"/>
                                        </p:tgtEl>
                                        <p:attrNameLst>
                                          <p:attrName>fillcolor</p:attrName>
                                        </p:attrNameLst>
                                      </p:cBhvr>
                                      <p:to>
                                        <a:srgbClr val="D99694"/>
                                      </p:to>
                                    </p:animClr>
                                    <p:set>
                                      <p:cBhvr>
                                        <p:cTn id="74" dur="500" fill="hold"/>
                                        <p:tgtEl>
                                          <p:spTgt spid="11"/>
                                        </p:tgtEl>
                                        <p:attrNameLst>
                                          <p:attrName>fill.type</p:attrName>
                                        </p:attrNameLst>
                                      </p:cBhvr>
                                      <p:to>
                                        <p:strVal val="solid"/>
                                      </p:to>
                                    </p:set>
                                    <p:set>
                                      <p:cBhvr>
                                        <p:cTn id="75" dur="500" fill="hold"/>
                                        <p:tgtEl>
                                          <p:spTgt spid="11"/>
                                        </p:tgtEl>
                                        <p:attrNameLst>
                                          <p:attrName>fill.on</p:attrName>
                                        </p:attrNameLst>
                                      </p:cBhvr>
                                      <p:to>
                                        <p:strVal val="true"/>
                                      </p:to>
                                    </p:set>
                                  </p:childTnLst>
                                </p:cTn>
                              </p:par>
                              <p:par>
                                <p:cTn id="76" presetID="1" presetClass="mediacall" presetSubtype="0" fill="hold" nodeType="withEffect">
                                  <p:stCondLst>
                                    <p:cond delay="0"/>
                                  </p:stCondLst>
                                  <p:childTnLst>
                                    <p:cmd type="call" cmd="playFrom(0.0)">
                                      <p:cBhvr>
                                        <p:cTn id="77" dur="864" fill="hold"/>
                                        <p:tgtEl>
                                          <p:spTgt spid="18"/>
                                        </p:tgtEl>
                                      </p:cBhvr>
                                    </p:cmd>
                                  </p:childTnLst>
                                </p:cTn>
                              </p:par>
                              <p:par>
                                <p:cTn id="78" presetID="1" presetClass="entr" presetSubtype="0" fill="hold" nodeType="withEffect">
                                  <p:stCondLst>
                                    <p:cond delay="0"/>
                                  </p:stCondLst>
                                  <p:childTnLst>
                                    <p:set>
                                      <p:cBhvr>
                                        <p:cTn id="79" dur="1" fill="hold">
                                          <p:stCondLst>
                                            <p:cond delay="9"/>
                                          </p:stCondLst>
                                        </p:cTn>
                                        <p:tgtEl>
                                          <p:spTgt spid="16"/>
                                        </p:tgtEl>
                                        <p:attrNameLst>
                                          <p:attrName>style.visibility</p:attrName>
                                        </p:attrNameLst>
                                      </p:cBhvr>
                                      <p:to>
                                        <p:strVal val="visible"/>
                                      </p:to>
                                    </p:set>
                                  </p:childTnLst>
                                </p:cTn>
                              </p:par>
                              <p:par>
                                <p:cTn id="80" presetID="26" presetClass="emph" presetSubtype="0" repeatCount="2000" fill="hold" grpId="1" nodeType="withEffect">
                                  <p:stCondLst>
                                    <p:cond delay="0"/>
                                  </p:stCondLst>
                                  <p:childTnLst>
                                    <p:animEffect transition="out" filter="fade">
                                      <p:cBhvr>
                                        <p:cTn id="81" dur="500" tmFilter="0, 0; .2, .5; .8, .5; 1, 0"/>
                                        <p:tgtEl>
                                          <p:spTgt spid="11"/>
                                        </p:tgtEl>
                                      </p:cBhvr>
                                    </p:animEffect>
                                    <p:animScale>
                                      <p:cBhvr>
                                        <p:cTn id="82" dur="250" autoRev="1" fill="hold"/>
                                        <p:tgtEl>
                                          <p:spTgt spid="11"/>
                                        </p:tgtEl>
                                      </p:cBhvr>
                                      <p:by x="105000" y="105000"/>
                                    </p:animScale>
                                  </p:childTnLst>
                                </p:cTn>
                              </p:par>
                            </p:childTnLst>
                          </p:cTn>
                        </p:par>
                      </p:childTnLst>
                    </p:cTn>
                  </p:par>
                </p:childTnLst>
              </p:cTn>
              <p:nextCondLst>
                <p:cond evt="onClick" delay="0">
                  <p:tgtEl>
                    <p:spTgt spid="11"/>
                  </p:tgtEl>
                </p:cond>
              </p:nextCondLst>
            </p:seq>
            <p:audio>
              <p:cMediaNode vol="80000">
                <p:cTn id="83" fill="hold" display="0">
                  <p:stCondLst>
                    <p:cond delay="indefinite"/>
                  </p:stCondLst>
                  <p:endCondLst>
                    <p:cond evt="onStopAudio" delay="0">
                      <p:tgtEl>
                        <p:sldTgt/>
                      </p:tgtEl>
                    </p:cond>
                  </p:endCondLst>
                </p:cTn>
                <p:tgtEl>
                  <p:spTgt spid="14"/>
                </p:tgtEl>
              </p:cMediaNode>
            </p:audio>
            <p:audio>
              <p:cMediaNode vol="80000">
                <p:cTn id="84" fill="hold" display="0">
                  <p:stCondLst>
                    <p:cond delay="indefinite"/>
                  </p:stCondLst>
                  <p:endCondLst>
                    <p:cond evt="onStopAudio" delay="0">
                      <p:tgtEl>
                        <p:sldTgt/>
                      </p:tgtEl>
                    </p:cond>
                  </p:endCondLst>
                </p:cTn>
                <p:tgtEl>
                  <p:spTgt spid="18"/>
                </p:tgtEl>
              </p:cMediaNode>
            </p:audio>
          </p:childTnLst>
        </p:cTn>
      </p:par>
    </p:tnLst>
    <p:bldLst>
      <p:bldP spid="15" grpId="0" animBg="1"/>
      <p:bldP spid="8" grpId="0" animBg="1"/>
      <p:bldP spid="8" grpId="1" animBg="1"/>
      <p:bldP spid="9" grpId="0" animBg="1"/>
      <p:bldP spid="9" grpId="1" animBg="1"/>
      <p:bldP spid="10" grpId="0" animBg="1"/>
      <p:bldP spid="10" grpId="1" animBg="1"/>
      <p:bldP spid="11" grpId="0" animBg="1"/>
      <p:bldP spid="11"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6835243" y="114300"/>
            <a:ext cx="4289957" cy="1306255"/>
          </a:xfrm>
          <a:prstGeom prst="rect">
            <a:avLst/>
          </a:prstGeom>
        </p:spPr>
        <p:txBody>
          <a:bodyPr wrap="none" anchor="ctr">
            <a:spAutoFit/>
          </a:bodyPr>
          <a:lstStyle/>
          <a:p>
            <a:pPr algn="ctr">
              <a:lnSpc>
                <a:spcPct val="150000"/>
              </a:lnSpc>
            </a:pPr>
            <a:r>
              <a:rPr lang="en-US" sz="6000" b="1" dirty="0" smtClean="0">
                <a:solidFill>
                  <a:srgbClr val="0070C0"/>
                </a:solidFill>
                <a:latin typeface="Arial" pitchFamily="34" charset="0"/>
                <a:cs typeface="Arial" pitchFamily="34" charset="0"/>
              </a:rPr>
              <a:t>VẬN DỤNG</a:t>
            </a:r>
            <a:endParaRPr lang="en-US" sz="6000" b="1" dirty="0">
              <a:solidFill>
                <a:srgbClr val="0070C0"/>
              </a:solidFill>
              <a:latin typeface="Arial" pitchFamily="34" charset="0"/>
              <a:cs typeface="Arial" pitchFamily="34" charset="0"/>
            </a:endParaRPr>
          </a:p>
        </p:txBody>
      </p:sp>
      <p:sp>
        <p:nvSpPr>
          <p:cNvPr id="2" name="Rectangle 1"/>
          <p:cNvSpPr/>
          <p:nvPr/>
        </p:nvSpPr>
        <p:spPr>
          <a:xfrm>
            <a:off x="838200" y="1498072"/>
            <a:ext cx="16535400" cy="3785652"/>
          </a:xfrm>
          <a:prstGeom prst="rect">
            <a:avLst/>
          </a:prstGeom>
        </p:spPr>
        <p:txBody>
          <a:bodyPr wrap="square">
            <a:spAutoFit/>
          </a:bodyPr>
          <a:lstStyle/>
          <a:p>
            <a:pPr algn="just">
              <a:lnSpc>
                <a:spcPct val="150000"/>
              </a:lnSpc>
            </a:pPr>
            <a:r>
              <a:rPr lang="fr-FR" sz="4000" b="1" dirty="0"/>
              <a:t>Bài 10.14 (SGK – tr99). </a:t>
            </a:r>
            <a:r>
              <a:rPr lang="en-US" sz="4000" dirty="0"/>
              <a:t>Thùng một chiếc máy nông nghiệp có dạng hình lăng trụ đứng tứ giác như hình 10.34. Đáy của hình lăng trụ đứng này (mặt bên của thùng) là một hình thang vuông có độ dài đáy lớn 3m, đáy nhỏ 1,5m. Hỏi thùng có dung tích bao nhiêu mét khối?</a:t>
            </a:r>
          </a:p>
        </p:txBody>
      </p:sp>
      <p:pic>
        <p:nvPicPr>
          <p:cNvPr id="24578" name="Picture 2" descr="C:\Users\ADMINI~1\AppData\Local\Temp\Rar$DIa0.002\Bài 10.14 (Hình 10.3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1407" y="5372100"/>
            <a:ext cx="12068985" cy="4699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15438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4578"/>
                                        </p:tgtEl>
                                        <p:attrNameLst>
                                          <p:attrName>style.visibility</p:attrName>
                                        </p:attrNameLst>
                                      </p:cBhvr>
                                      <p:to>
                                        <p:strVal val="visible"/>
                                      </p:to>
                                    </p:set>
                                    <p:animEffect transition="in" filter="wipe(down)">
                                      <p:cBhvr>
                                        <p:cTn id="13" dur="500"/>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ounded Rectangular Callout 4"/>
              <p:cNvSpPr/>
              <p:nvPr/>
            </p:nvSpPr>
            <p:spPr>
              <a:xfrm>
                <a:off x="6781800" y="1790700"/>
                <a:ext cx="10972800" cy="6574465"/>
              </a:xfrm>
              <a:prstGeom prst="wedgeRoundRectCallout">
                <a:avLst>
                  <a:gd name="adj1" fmla="val -56789"/>
                  <a:gd name="adj2" fmla="val 30347"/>
                  <a:gd name="adj3" fmla="val 16667"/>
                </a:avLst>
              </a:prstGeom>
              <a:solidFill>
                <a:schemeClr val="accent5">
                  <a:lumMod val="20000"/>
                  <a:lumOff val="80000"/>
                </a:scheme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4000" b="1" dirty="0" smtClean="0">
                    <a:solidFill>
                      <a:srgbClr val="FF0000"/>
                    </a:solidFill>
                  </a:rPr>
                  <a:t>Giải:</a:t>
                </a:r>
                <a:endParaRPr lang="en-US" sz="4000" b="1" dirty="0">
                  <a:solidFill>
                    <a:srgbClr val="FF0000"/>
                  </a:solidFill>
                </a:endParaRPr>
              </a:p>
              <a:p>
                <a:pPr algn="ctr">
                  <a:lnSpc>
                    <a:spcPct val="150000"/>
                  </a:lnSpc>
                </a:pPr>
                <a:r>
                  <a:rPr lang="en-US" sz="4000" dirty="0">
                    <a:solidFill>
                      <a:schemeClr val="tx1"/>
                    </a:solidFill>
                  </a:rPr>
                  <a:t>Diện tích mặt đáy của hình lăng trụ đứng </a:t>
                </a:r>
                <a:r>
                  <a:rPr lang="en-US" sz="4000" dirty="0" smtClean="0">
                    <a:solidFill>
                      <a:schemeClr val="tx1"/>
                    </a:solidFill>
                  </a:rPr>
                  <a:t>là:</a:t>
                </a:r>
                <a:endParaRPr lang="en-US" sz="4000" dirty="0">
                  <a:solidFill>
                    <a:schemeClr val="tx1"/>
                  </a:solidFill>
                </a:endParaRPr>
              </a:p>
              <a:p>
                <a:pPr algn="ctr">
                  <a:lnSpc>
                    <a:spcPct val="150000"/>
                  </a:lnSpc>
                </a:pPr>
                <a14:m>
                  <m:oMath xmlns:m="http://schemas.openxmlformats.org/officeDocument/2006/math">
                    <m:f>
                      <m:fPr>
                        <m:ctrlPr>
                          <a:rPr lang="en-US" sz="4000" i="1">
                            <a:solidFill>
                              <a:schemeClr val="tx1"/>
                            </a:solidFill>
                            <a:latin typeface="Cambria Math"/>
                          </a:rPr>
                        </m:ctrlPr>
                      </m:fPr>
                      <m:num>
                        <m:r>
                          <a:rPr lang="en-US" sz="4000" i="1">
                            <a:solidFill>
                              <a:schemeClr val="tx1"/>
                            </a:solidFill>
                            <a:latin typeface="Cambria Math"/>
                          </a:rPr>
                          <m:t>1</m:t>
                        </m:r>
                      </m:num>
                      <m:den>
                        <m:r>
                          <a:rPr lang="en-US" sz="4000" i="1">
                            <a:solidFill>
                              <a:schemeClr val="tx1"/>
                            </a:solidFill>
                            <a:latin typeface="Cambria Math"/>
                          </a:rPr>
                          <m:t>2</m:t>
                        </m:r>
                      </m:den>
                    </m:f>
                  </m:oMath>
                </a14:m>
                <a:r>
                  <a:rPr lang="en-US" sz="4000" dirty="0">
                    <a:solidFill>
                      <a:schemeClr val="tx1"/>
                    </a:solidFill>
                  </a:rPr>
                  <a:t> (3  + 1,5).1,5 = 3,375 (m</a:t>
                </a:r>
                <a:r>
                  <a:rPr lang="en-US" sz="4000" baseline="30000" dirty="0">
                    <a:solidFill>
                      <a:schemeClr val="tx1"/>
                    </a:solidFill>
                  </a:rPr>
                  <a:t>2</a:t>
                </a:r>
                <a:r>
                  <a:rPr lang="en-US" sz="4000" dirty="0">
                    <a:solidFill>
                      <a:schemeClr val="tx1"/>
                    </a:solidFill>
                  </a:rPr>
                  <a:t>)</a:t>
                </a:r>
              </a:p>
              <a:p>
                <a:pPr algn="ctr">
                  <a:lnSpc>
                    <a:spcPct val="150000"/>
                  </a:lnSpc>
                </a:pPr>
                <a:r>
                  <a:rPr lang="en-US" sz="4000" dirty="0">
                    <a:solidFill>
                      <a:schemeClr val="tx1"/>
                    </a:solidFill>
                  </a:rPr>
                  <a:t>Thể tích của hình lăng trụ đứng là : </a:t>
                </a:r>
              </a:p>
              <a:p>
                <a:pPr algn="ctr">
                  <a:lnSpc>
                    <a:spcPct val="150000"/>
                  </a:lnSpc>
                </a:pPr>
                <a:r>
                  <a:rPr lang="en-US" sz="4000" dirty="0">
                    <a:solidFill>
                      <a:schemeClr val="tx1"/>
                    </a:solidFill>
                  </a:rPr>
                  <a:t>3,375.2 = 6,75 (m</a:t>
                </a:r>
                <a:r>
                  <a:rPr lang="en-US" sz="4000" baseline="30000" dirty="0">
                    <a:solidFill>
                      <a:schemeClr val="tx1"/>
                    </a:solidFill>
                  </a:rPr>
                  <a:t>3</a:t>
                </a:r>
                <a:r>
                  <a:rPr lang="en-US" sz="4000" dirty="0">
                    <a:solidFill>
                      <a:schemeClr val="tx1"/>
                    </a:solidFill>
                  </a:rPr>
                  <a:t>)</a:t>
                </a:r>
              </a:p>
              <a:p>
                <a:pPr algn="ctr">
                  <a:lnSpc>
                    <a:spcPct val="150000"/>
                  </a:lnSpc>
                </a:pPr>
                <a:r>
                  <a:rPr lang="en-US" sz="4000" i="1" dirty="0">
                    <a:solidFill>
                      <a:srgbClr val="FF0000"/>
                    </a:solidFill>
                  </a:rPr>
                  <a:t>Vậy dung tích của thùng sẽ là 6,75 (m</a:t>
                </a:r>
                <a:r>
                  <a:rPr lang="en-US" sz="4000" i="1" baseline="30000" dirty="0">
                    <a:solidFill>
                      <a:srgbClr val="FF0000"/>
                    </a:solidFill>
                  </a:rPr>
                  <a:t>3</a:t>
                </a:r>
                <a:r>
                  <a:rPr lang="en-US" sz="4000" i="1" dirty="0">
                    <a:solidFill>
                      <a:srgbClr val="FF0000"/>
                    </a:solidFill>
                  </a:rPr>
                  <a:t>)</a:t>
                </a:r>
              </a:p>
            </p:txBody>
          </p:sp>
        </mc:Choice>
        <mc:Fallback xmlns="">
          <p:sp>
            <p:nvSpPr>
              <p:cNvPr id="5" name="Rounded Rectangular Callout 4"/>
              <p:cNvSpPr>
                <a:spLocks noRot="1" noChangeAspect="1" noMove="1" noResize="1" noEditPoints="1" noAdjustHandles="1" noChangeArrowheads="1" noChangeShapeType="1" noTextEdit="1"/>
              </p:cNvSpPr>
              <p:nvPr/>
            </p:nvSpPr>
            <p:spPr>
              <a:xfrm>
                <a:off x="6781800" y="1790700"/>
                <a:ext cx="10972800" cy="6574465"/>
              </a:xfrm>
              <a:prstGeom prst="wedgeRoundRectCallout">
                <a:avLst>
                  <a:gd name="adj1" fmla="val -56789"/>
                  <a:gd name="adj2" fmla="val 30347"/>
                  <a:gd name="adj3" fmla="val 16667"/>
                </a:avLst>
              </a:prstGeom>
              <a:blipFill rotWithShape="1">
                <a:blip r:embed="rId2"/>
                <a:stretch>
                  <a:fillRect/>
                </a:stretch>
              </a:blipFill>
              <a:ln w="38100">
                <a:prstDash val="sysDash"/>
              </a:ln>
            </p:spPr>
            <p:txBody>
              <a:bodyPr/>
              <a:lstStyle/>
              <a:p>
                <a:r>
                  <a:rPr lang="en-US">
                    <a:noFill/>
                  </a:rPr>
                  <a:t> </a:t>
                </a:r>
              </a:p>
            </p:txBody>
          </p:sp>
        </mc:Fallback>
      </mc:AlternateContent>
      <p:pic>
        <p:nvPicPr>
          <p:cNvPr id="174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4004" b="9329"/>
          <a:stretch/>
        </p:blipFill>
        <p:spPr bwMode="auto">
          <a:xfrm>
            <a:off x="381000" y="3695700"/>
            <a:ext cx="5715000" cy="4633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ounded Rectangle 16"/>
          <p:cNvSpPr/>
          <p:nvPr/>
        </p:nvSpPr>
        <p:spPr>
          <a:xfrm>
            <a:off x="838199" y="8087833"/>
            <a:ext cx="4343400" cy="7620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latin typeface="Arial" pitchFamily="34" charset="0"/>
                <a:cs typeface="Arial" pitchFamily="34" charset="0"/>
              </a:rPr>
              <a:t>Hoạt động nhóm</a:t>
            </a:r>
            <a:endParaRPr lang="en-US" sz="3600"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27511452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410"/>
                                        </p:tgtEl>
                                        <p:attrNameLst>
                                          <p:attrName>style.visibility</p:attrName>
                                        </p:attrNameLst>
                                      </p:cBhvr>
                                      <p:to>
                                        <p:strVal val="visible"/>
                                      </p:to>
                                    </p:set>
                                    <p:animEffect transition="in" filter="barn(inVertical)">
                                      <p:cBhvr>
                                        <p:cTn id="12" dur="500"/>
                                        <p:tgtEl>
                                          <p:spTgt spid="174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bg/>
                                          </p:spTgt>
                                        </p:tgtEl>
                                        <p:attrNameLst>
                                          <p:attrName>style.visibility</p:attrName>
                                        </p:attrNameLst>
                                      </p:cBhvr>
                                      <p:to>
                                        <p:strVal val="visible"/>
                                      </p:to>
                                    </p:set>
                                    <p:animEffect transition="in" filter="wipe(left)">
                                      <p:cBhvr>
                                        <p:cTn id="15" dur="500"/>
                                        <p:tgtEl>
                                          <p:spTgt spid="5">
                                            <p:bg/>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left)">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wipe(left)">
                                      <p:cBhvr>
                                        <p:cTn id="25" dur="500"/>
                                        <p:tgtEl>
                                          <p:spTgt spid="5">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Effect transition="in" filter="wipe(left)">
                                      <p:cBhvr>
                                        <p:cTn id="30" dur="500"/>
                                        <p:tgtEl>
                                          <p:spTgt spid="5">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wipe(left)">
                                      <p:cBhvr>
                                        <p:cTn id="35" dur="500"/>
                                        <p:tgtEl>
                                          <p:spTgt spid="5">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
                                            <p:txEl>
                                              <p:pRg st="4" end="4"/>
                                            </p:txEl>
                                          </p:spTgt>
                                        </p:tgtEl>
                                        <p:attrNameLst>
                                          <p:attrName>style.visibility</p:attrName>
                                        </p:attrNameLst>
                                      </p:cBhvr>
                                      <p:to>
                                        <p:strVal val="visible"/>
                                      </p:to>
                                    </p:set>
                                    <p:animEffect transition="in" filter="wipe(left)">
                                      <p:cBhvr>
                                        <p:cTn id="40" dur="500"/>
                                        <p:tgtEl>
                                          <p:spTgt spid="5">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5">
                                            <p:txEl>
                                              <p:pRg st="5" end="5"/>
                                            </p:txEl>
                                          </p:spTgt>
                                        </p:tgtEl>
                                        <p:attrNameLst>
                                          <p:attrName>style.visibility</p:attrName>
                                        </p:attrNameLst>
                                      </p:cBhvr>
                                      <p:to>
                                        <p:strVal val="visible"/>
                                      </p:to>
                                    </p:set>
                                    <p:animEffect transition="in" filter="wipe(left)">
                                      <p:cBhvr>
                                        <p:cTn id="45"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1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6400" y="419100"/>
            <a:ext cx="15011400" cy="1938992"/>
          </a:xfrm>
          <a:prstGeom prst="rect">
            <a:avLst/>
          </a:prstGeom>
        </p:spPr>
        <p:txBody>
          <a:bodyPr wrap="square">
            <a:spAutoFit/>
          </a:bodyPr>
          <a:lstStyle/>
          <a:p>
            <a:pPr algn="just">
              <a:lnSpc>
                <a:spcPct val="150000"/>
              </a:lnSpc>
            </a:pPr>
            <a:r>
              <a:rPr lang="fr-FR" sz="4000" b="1" dirty="0">
                <a:solidFill>
                  <a:srgbClr val="FF0000"/>
                </a:solidFill>
              </a:rPr>
              <a:t>Bài 10.15 (SGK – tr99).</a:t>
            </a:r>
            <a:r>
              <a:rPr lang="fr-FR" sz="4000" dirty="0">
                <a:solidFill>
                  <a:srgbClr val="FF0000"/>
                </a:solidFill>
              </a:rPr>
              <a:t> </a:t>
            </a:r>
            <a:r>
              <a:rPr lang="en-US" sz="4000" dirty="0"/>
              <a:t>Một hình gồm hai lăng trụ đứng ghép lại với các kích thước như ở hình 10.35. Tính thể tích </a:t>
            </a:r>
            <a:r>
              <a:rPr lang="en-US" sz="4000" dirty="0" smtClean="0"/>
              <a:t>hình ghép.</a:t>
            </a:r>
            <a:endParaRPr lang="en-US" sz="4000" dirty="0"/>
          </a:p>
        </p:txBody>
      </p:sp>
      <p:pic>
        <p:nvPicPr>
          <p:cNvPr id="25602" name="Picture 2" descr="C:\Users\ADMINI~1\AppData\Local\Temp\Rar$DIa0.477\Bài 10.15 (Hình 10.3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537569"/>
            <a:ext cx="7799954" cy="748273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Rectangle 2"/>
              <p:cNvSpPr/>
              <p:nvPr/>
            </p:nvSpPr>
            <p:spPr>
              <a:xfrm>
                <a:off x="7162800" y="2781300"/>
                <a:ext cx="10439400" cy="6936130"/>
              </a:xfrm>
              <a:prstGeom prst="rect">
                <a:avLst/>
              </a:prstGeom>
              <a:solidFill>
                <a:schemeClr val="accent6">
                  <a:lumMod val="40000"/>
                  <a:lumOff val="60000"/>
                </a:schemeClr>
              </a:solidFill>
            </p:spPr>
            <p:txBody>
              <a:bodyPr wrap="square">
                <a:spAutoFit/>
              </a:bodyPr>
              <a:lstStyle/>
              <a:p>
                <a:pPr algn="ctr">
                  <a:lnSpc>
                    <a:spcPct val="150000"/>
                  </a:lnSpc>
                </a:pPr>
                <a:r>
                  <a:rPr lang="en-US" sz="4000" b="1" dirty="0">
                    <a:solidFill>
                      <a:srgbClr val="FF0000"/>
                    </a:solidFill>
                  </a:rPr>
                  <a:t>Giải:</a:t>
                </a:r>
              </a:p>
              <a:p>
                <a:pPr algn="ctr">
                  <a:lnSpc>
                    <a:spcPct val="150000"/>
                  </a:lnSpc>
                </a:pPr>
                <a:r>
                  <a:rPr lang="en-US" sz="4000" dirty="0"/>
                  <a:t>Thể tích của hình lăng trụ đứng tam giác </a:t>
                </a:r>
                <a:r>
                  <a:rPr lang="en-US" sz="4000" dirty="0" smtClean="0"/>
                  <a:t>là:</a:t>
                </a:r>
                <a:endParaRPr lang="en-US" sz="4000" dirty="0"/>
              </a:p>
              <a:p>
                <a:pPr algn="ctr">
                  <a:lnSpc>
                    <a:spcPct val="150000"/>
                  </a:lnSpc>
                </a:pPr>
                <a14:m>
                  <m:oMath xmlns:m="http://schemas.openxmlformats.org/officeDocument/2006/math">
                    <m:f>
                      <m:fPr>
                        <m:ctrlPr>
                          <a:rPr lang="en-US" sz="4000" i="1">
                            <a:latin typeface="Cambria Math"/>
                          </a:rPr>
                        </m:ctrlPr>
                      </m:fPr>
                      <m:num>
                        <m:r>
                          <a:rPr lang="en-US" sz="4000" i="1">
                            <a:latin typeface="Cambria Math"/>
                          </a:rPr>
                          <m:t>1</m:t>
                        </m:r>
                      </m:num>
                      <m:den>
                        <m:r>
                          <a:rPr lang="en-US" sz="4000" i="1">
                            <a:latin typeface="Cambria Math"/>
                          </a:rPr>
                          <m:t>2</m:t>
                        </m:r>
                      </m:den>
                    </m:f>
                    <m:r>
                      <a:rPr lang="en-US" sz="4000" i="1">
                        <a:latin typeface="Cambria Math"/>
                      </a:rPr>
                      <m:t>.</m:t>
                    </m:r>
                    <m:r>
                      <a:rPr lang="en-US" sz="4000" i="1">
                        <a:latin typeface="Cambria Math"/>
                      </a:rPr>
                      <m:t>3</m:t>
                    </m:r>
                    <m:r>
                      <a:rPr lang="en-US" sz="4000" i="1">
                        <a:latin typeface="Cambria Math"/>
                      </a:rPr>
                      <m:t>.</m:t>
                    </m:r>
                    <m:r>
                      <a:rPr lang="en-US" sz="4000" i="1">
                        <a:latin typeface="Cambria Math"/>
                      </a:rPr>
                      <m:t>10</m:t>
                    </m:r>
                    <m:r>
                      <a:rPr lang="en-US" sz="4000" i="1">
                        <a:latin typeface="Cambria Math"/>
                      </a:rPr>
                      <m:t>.</m:t>
                    </m:r>
                    <m:r>
                      <a:rPr lang="en-US" sz="4000" i="1">
                        <a:latin typeface="Cambria Math"/>
                      </a:rPr>
                      <m:t>8</m:t>
                    </m:r>
                  </m:oMath>
                </a14:m>
                <a:r>
                  <a:rPr lang="en-US" sz="4000" dirty="0"/>
                  <a:t> = 120 (cm</a:t>
                </a:r>
                <a:r>
                  <a:rPr lang="en-US" sz="4000" baseline="30000" dirty="0"/>
                  <a:t>3</a:t>
                </a:r>
                <a:r>
                  <a:rPr lang="en-US" sz="4000" dirty="0"/>
                  <a:t>)</a:t>
                </a:r>
              </a:p>
              <a:p>
                <a:pPr algn="ctr">
                  <a:lnSpc>
                    <a:spcPct val="150000"/>
                  </a:lnSpc>
                </a:pPr>
                <a:r>
                  <a:rPr lang="en-US" sz="4000" dirty="0"/>
                  <a:t>Thể tích của hình lăng trụ đứng tứ giác </a:t>
                </a:r>
                <a:r>
                  <a:rPr lang="en-US" sz="4000" dirty="0" smtClean="0"/>
                  <a:t>là:</a:t>
                </a:r>
                <a:endParaRPr lang="en-US" sz="4000" dirty="0"/>
              </a:p>
              <a:p>
                <a:pPr algn="ctr">
                  <a:lnSpc>
                    <a:spcPct val="150000"/>
                  </a:lnSpc>
                </a:pPr>
                <a:r>
                  <a:rPr lang="en-US" sz="4000" dirty="0"/>
                  <a:t> 10. 5. 8 = 400 (cm</a:t>
                </a:r>
                <a:r>
                  <a:rPr lang="en-US" sz="4000" baseline="30000" dirty="0"/>
                  <a:t>3</a:t>
                </a:r>
                <a:r>
                  <a:rPr lang="en-US" sz="4000" dirty="0"/>
                  <a:t>)</a:t>
                </a:r>
              </a:p>
              <a:p>
                <a:pPr algn="ctr">
                  <a:lnSpc>
                    <a:spcPct val="150000"/>
                  </a:lnSpc>
                </a:pPr>
                <a:r>
                  <a:rPr lang="en-US" sz="4000" dirty="0"/>
                  <a:t>Thể tích của hình ghép </a:t>
                </a:r>
                <a:r>
                  <a:rPr lang="en-US" sz="4000" dirty="0" smtClean="0"/>
                  <a:t>là:</a:t>
                </a:r>
                <a:endParaRPr lang="en-US" sz="4000" dirty="0"/>
              </a:p>
              <a:p>
                <a:pPr algn="ctr">
                  <a:lnSpc>
                    <a:spcPct val="150000"/>
                  </a:lnSpc>
                </a:pPr>
                <a:r>
                  <a:rPr lang="en-US" sz="4000" dirty="0"/>
                  <a:t>120 + 400 = 520 (cm</a:t>
                </a:r>
                <a:r>
                  <a:rPr lang="en-US" sz="4000" baseline="30000" dirty="0"/>
                  <a:t>3</a:t>
                </a:r>
                <a:r>
                  <a:rPr lang="en-US" sz="4000" dirty="0"/>
                  <a:t>)</a:t>
                </a:r>
              </a:p>
            </p:txBody>
          </p:sp>
        </mc:Choice>
        <mc:Fallback xmlns="">
          <p:sp>
            <p:nvSpPr>
              <p:cNvPr id="3" name="Rectangle 2"/>
              <p:cNvSpPr>
                <a:spLocks noRot="1" noChangeAspect="1" noMove="1" noResize="1" noEditPoints="1" noAdjustHandles="1" noChangeArrowheads="1" noChangeShapeType="1" noTextEdit="1"/>
              </p:cNvSpPr>
              <p:nvPr/>
            </p:nvSpPr>
            <p:spPr>
              <a:xfrm>
                <a:off x="7162800" y="2781300"/>
                <a:ext cx="10439400" cy="6936130"/>
              </a:xfrm>
              <a:prstGeom prst="rect">
                <a:avLst/>
              </a:prstGeom>
              <a:blipFill rotWithShape="1">
                <a:blip r:embed="rId3"/>
                <a:stretch>
                  <a:fillRect b="-1142"/>
                </a:stretch>
              </a:blipFill>
            </p:spPr>
            <p:txBody>
              <a:bodyPr/>
              <a:lstStyle/>
              <a:p>
                <a:r>
                  <a:rPr lang="en-US">
                    <a:noFill/>
                  </a:rPr>
                  <a:t> </a:t>
                </a:r>
              </a:p>
            </p:txBody>
          </p:sp>
        </mc:Fallback>
      </mc:AlternateContent>
    </p:spTree>
    <p:extLst>
      <p:ext uri="{BB962C8B-B14F-4D97-AF65-F5344CB8AC3E}">
        <p14:creationId xmlns:p14="http://schemas.microsoft.com/office/powerpoint/2010/main" val="30159903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602"/>
                                        </p:tgtEl>
                                        <p:attrNameLst>
                                          <p:attrName>style.visibility</p:attrName>
                                        </p:attrNameLst>
                                      </p:cBhvr>
                                      <p:to>
                                        <p:strVal val="visible"/>
                                      </p:to>
                                    </p:set>
                                    <p:animEffect transition="in" filter="barn(inVertical)">
                                      <p:cBhvr>
                                        <p:cTn id="12" dur="500"/>
                                        <p:tgtEl>
                                          <p:spTgt spid="2560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bg/>
                                          </p:spTgt>
                                        </p:tgtEl>
                                        <p:attrNameLst>
                                          <p:attrName>style.visibility</p:attrName>
                                        </p:attrNameLst>
                                      </p:cBhvr>
                                      <p:to>
                                        <p:strVal val="visible"/>
                                      </p:to>
                                    </p:set>
                                    <p:anim calcmode="lin" valueType="num">
                                      <p:cBhvr additive="base">
                                        <p:cTn id="1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additive="base">
                                        <p:cTn id="2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 calcmode="lin" valueType="num">
                                      <p:cBhvr additive="base">
                                        <p:cTn id="2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 calcmode="lin" valueType="num">
                                      <p:cBhvr additive="base">
                                        <p:cTn id="3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anim calcmode="lin" valueType="num">
                                      <p:cBhvr additive="base">
                                        <p:cTn id="4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 calcmode="lin" valueType="num">
                                      <p:cBhvr additive="base">
                                        <p:cTn id="4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
                                            <p:txEl>
                                              <p:pRg st="5" end="5"/>
                                            </p:txEl>
                                          </p:spTgt>
                                        </p:tgtEl>
                                        <p:attrNameLst>
                                          <p:attrName>style.visibility</p:attrName>
                                        </p:attrNameLst>
                                      </p:cBhvr>
                                      <p:to>
                                        <p:strVal val="visible"/>
                                      </p:to>
                                    </p:set>
                                    <p:anim calcmode="lin" valueType="num">
                                      <p:cBhvr additive="base">
                                        <p:cTn id="5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3">
                                            <p:txEl>
                                              <p:pRg st="6" end="6"/>
                                            </p:txEl>
                                          </p:spTgt>
                                        </p:tgtEl>
                                        <p:attrNameLst>
                                          <p:attrName>style.visibility</p:attrName>
                                        </p:attrNameLst>
                                      </p:cBhvr>
                                      <p:to>
                                        <p:strVal val="visible"/>
                                      </p:to>
                                    </p:set>
                                    <p:anim calcmode="lin" valueType="num">
                                      <p:cBhvr additive="base">
                                        <p:cTn id="5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47800" y="342900"/>
            <a:ext cx="15392400" cy="1938992"/>
          </a:xfrm>
          <a:prstGeom prst="rect">
            <a:avLst/>
          </a:prstGeom>
        </p:spPr>
        <p:txBody>
          <a:bodyPr wrap="square">
            <a:spAutoFit/>
          </a:bodyPr>
          <a:lstStyle/>
          <a:p>
            <a:pPr algn="just">
              <a:lnSpc>
                <a:spcPct val="150000"/>
              </a:lnSpc>
            </a:pPr>
            <a:r>
              <a:rPr lang="en-US" sz="4000" b="1" dirty="0">
                <a:solidFill>
                  <a:srgbClr val="FF0000"/>
                </a:solidFill>
              </a:rPr>
              <a:t>Bài 10.16. </a:t>
            </a:r>
            <a:r>
              <a:rPr lang="en-US" sz="4000" dirty="0"/>
              <a:t>Một hộp đựng khẩu trang y tế được làm bằng bìa cứng có dạng một hình hộp chữ nhật, kích thước như hình 10.36.</a:t>
            </a:r>
          </a:p>
        </p:txBody>
      </p:sp>
      <p:pic>
        <p:nvPicPr>
          <p:cNvPr id="26626" name="Picture 2" descr="C:\Users\ADMINI~1\AppData\Local\Temp\Rar$DIa0.649\Bài 10.16 (Hình 10.3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4523" y="2377799"/>
            <a:ext cx="6598954" cy="56613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447800" y="7962900"/>
            <a:ext cx="14554200" cy="1938992"/>
          </a:xfrm>
          <a:prstGeom prst="rect">
            <a:avLst/>
          </a:prstGeom>
        </p:spPr>
        <p:txBody>
          <a:bodyPr wrap="square">
            <a:spAutoFit/>
          </a:bodyPr>
          <a:lstStyle/>
          <a:p>
            <a:pPr algn="just">
              <a:lnSpc>
                <a:spcPct val="150000"/>
              </a:lnSpc>
            </a:pPr>
            <a:r>
              <a:rPr lang="en-US" sz="4000" dirty="0"/>
              <a:t>a) Hãy tính thể tích của hộp.</a:t>
            </a:r>
          </a:p>
          <a:p>
            <a:pPr algn="just">
              <a:lnSpc>
                <a:spcPct val="150000"/>
              </a:lnSpc>
            </a:pPr>
            <a:r>
              <a:rPr lang="en-US" sz="4000" dirty="0"/>
              <a:t>b) Tính diện tích bìa cứng dùng để làm hộp (bỏ qua mép dán</a:t>
            </a:r>
            <a:r>
              <a:rPr lang="en-US" sz="4000" dirty="0" smtClean="0"/>
              <a:t>).</a:t>
            </a:r>
            <a:endParaRPr lang="en-US" sz="4000" dirty="0"/>
          </a:p>
        </p:txBody>
      </p:sp>
      <p:pic>
        <p:nvPicPr>
          <p:cNvPr id="16"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447800" y="3048836"/>
            <a:ext cx="3274759" cy="4319226"/>
          </a:xfrm>
          <a:prstGeom prst="rect">
            <a:avLst/>
          </a:prstGeom>
        </p:spPr>
      </p:pic>
      <p:pic>
        <p:nvPicPr>
          <p:cNvPr id="17" name="Picture 24"/>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41"/>
              </a:ext>
            </a:extLst>
          </a:blip>
          <a:srcRect/>
          <a:stretch>
            <a:fillRect/>
          </a:stretch>
        </p:blipFill>
        <p:spPr>
          <a:xfrm>
            <a:off x="14782800" y="4824165"/>
            <a:ext cx="3487293" cy="4114800"/>
          </a:xfrm>
          <a:prstGeom prst="rect">
            <a:avLst/>
          </a:prstGeom>
        </p:spPr>
      </p:pic>
    </p:spTree>
    <p:extLst>
      <p:ext uri="{BB962C8B-B14F-4D97-AF65-F5344CB8AC3E}">
        <p14:creationId xmlns:p14="http://schemas.microsoft.com/office/powerpoint/2010/main" val="35270792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16" presetClass="entr" presetSubtype="21" fill="hold" nodeType="withEffect">
                                  <p:stCondLst>
                                    <p:cond delay="0"/>
                                  </p:stCondLst>
                                  <p:childTnLst>
                                    <p:set>
                                      <p:cBhvr>
                                        <p:cTn id="16" dur="1" fill="hold">
                                          <p:stCondLst>
                                            <p:cond delay="0"/>
                                          </p:stCondLst>
                                        </p:cTn>
                                        <p:tgtEl>
                                          <p:spTgt spid="26626"/>
                                        </p:tgtEl>
                                        <p:attrNameLst>
                                          <p:attrName>style.visibility</p:attrName>
                                        </p:attrNameLst>
                                      </p:cBhvr>
                                      <p:to>
                                        <p:strVal val="visible"/>
                                      </p:to>
                                    </p:set>
                                    <p:animEffect transition="in" filter="barn(inVertical)">
                                      <p:cBhvr>
                                        <p:cTn id="17" dur="500"/>
                                        <p:tgtEl>
                                          <p:spTgt spid="266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wipe(down)">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wipe(down)">
                                      <p:cBhvr>
                                        <p:cTn id="2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ular Callout 4"/>
          <p:cNvSpPr/>
          <p:nvPr/>
        </p:nvSpPr>
        <p:spPr>
          <a:xfrm>
            <a:off x="7239000" y="1104900"/>
            <a:ext cx="10363200" cy="7810500"/>
          </a:xfrm>
          <a:prstGeom prst="wedgeRoundRectCallout">
            <a:avLst>
              <a:gd name="adj1" fmla="val -58310"/>
              <a:gd name="adj2" fmla="val -2756"/>
              <a:gd name="adj3" fmla="val 16667"/>
            </a:avLst>
          </a:prstGeom>
          <a:solidFill>
            <a:schemeClr val="accent5">
              <a:lumMod val="20000"/>
              <a:lumOff val="80000"/>
            </a:scheme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dirty="0">
                <a:solidFill>
                  <a:srgbClr val="FF0000"/>
                </a:solidFill>
              </a:rPr>
              <a:t>Giải:</a:t>
            </a:r>
          </a:p>
          <a:p>
            <a:pPr algn="ctr">
              <a:lnSpc>
                <a:spcPct val="150000"/>
              </a:lnSpc>
            </a:pPr>
            <a:r>
              <a:rPr lang="en-US" sz="4000" dirty="0">
                <a:solidFill>
                  <a:schemeClr val="tx1"/>
                </a:solidFill>
              </a:rPr>
              <a:t>a) Thể tích của hộp là :</a:t>
            </a:r>
          </a:p>
          <a:p>
            <a:pPr algn="ctr">
              <a:lnSpc>
                <a:spcPct val="150000"/>
              </a:lnSpc>
            </a:pPr>
            <a:r>
              <a:rPr lang="en-US" sz="4000" dirty="0">
                <a:solidFill>
                  <a:schemeClr val="tx1"/>
                </a:solidFill>
              </a:rPr>
              <a:t> 20. 10. 8 = 1600 (cm</a:t>
            </a:r>
            <a:r>
              <a:rPr lang="en-US" sz="4000" baseline="30000" dirty="0">
                <a:solidFill>
                  <a:schemeClr val="tx1"/>
                </a:solidFill>
              </a:rPr>
              <a:t>3</a:t>
            </a:r>
            <a:r>
              <a:rPr lang="en-US" sz="4000" dirty="0">
                <a:solidFill>
                  <a:schemeClr val="tx1"/>
                </a:solidFill>
              </a:rPr>
              <a:t>)</a:t>
            </a:r>
          </a:p>
          <a:p>
            <a:pPr algn="ctr">
              <a:lnSpc>
                <a:spcPct val="150000"/>
              </a:lnSpc>
            </a:pPr>
            <a:r>
              <a:rPr lang="en-US" sz="4000" dirty="0">
                <a:solidFill>
                  <a:schemeClr val="tx1"/>
                </a:solidFill>
              </a:rPr>
              <a:t>b) Diện tích bìa cứng dùng để làm hộp chính là diện tích xung quanh và diện tích của hai đáy hộp.</a:t>
            </a:r>
          </a:p>
          <a:p>
            <a:pPr algn="ctr">
              <a:lnSpc>
                <a:spcPct val="150000"/>
              </a:lnSpc>
            </a:pPr>
            <a:r>
              <a:rPr lang="en-US" sz="4000" dirty="0">
                <a:solidFill>
                  <a:schemeClr val="tx1"/>
                </a:solidFill>
              </a:rPr>
              <a:t>Diện tích xung quanh hộp là :</a:t>
            </a:r>
          </a:p>
          <a:p>
            <a:pPr algn="ctr">
              <a:lnSpc>
                <a:spcPct val="150000"/>
              </a:lnSpc>
            </a:pPr>
            <a:r>
              <a:rPr lang="en-US" sz="4000" dirty="0">
                <a:solidFill>
                  <a:schemeClr val="tx1"/>
                </a:solidFill>
              </a:rPr>
              <a:t> 2.( 20 + 10 ).8 + 2. 20.10 = 880 (cm</a:t>
            </a:r>
            <a:r>
              <a:rPr lang="en-US" sz="4000" baseline="30000" dirty="0">
                <a:solidFill>
                  <a:schemeClr val="tx1"/>
                </a:solidFill>
              </a:rPr>
              <a:t>3</a:t>
            </a:r>
            <a:r>
              <a:rPr lang="en-US" sz="4000" dirty="0">
                <a:solidFill>
                  <a:schemeClr val="tx1"/>
                </a:solidFill>
              </a:rPr>
              <a:t>)</a:t>
            </a:r>
          </a:p>
        </p:txBody>
      </p:sp>
      <p:pic>
        <p:nvPicPr>
          <p:cNvPr id="174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4004" b="9329"/>
          <a:stretch/>
        </p:blipFill>
        <p:spPr bwMode="auto">
          <a:xfrm>
            <a:off x="533400" y="3695700"/>
            <a:ext cx="5715000" cy="4633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ounded Rectangle 16"/>
          <p:cNvSpPr/>
          <p:nvPr/>
        </p:nvSpPr>
        <p:spPr>
          <a:xfrm>
            <a:off x="990599" y="8087833"/>
            <a:ext cx="4343400" cy="7620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latin typeface="Arial" pitchFamily="34" charset="0"/>
                <a:cs typeface="Arial" pitchFamily="34" charset="0"/>
              </a:rPr>
              <a:t>Hoạt động nhóm</a:t>
            </a:r>
            <a:endParaRPr lang="en-US" sz="3600"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18835878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410"/>
                                        </p:tgtEl>
                                        <p:attrNameLst>
                                          <p:attrName>style.visibility</p:attrName>
                                        </p:attrNameLst>
                                      </p:cBhvr>
                                      <p:to>
                                        <p:strVal val="visible"/>
                                      </p:to>
                                    </p:set>
                                    <p:animEffect transition="in" filter="barn(inVertical)">
                                      <p:cBhvr>
                                        <p:cTn id="12" dur="500"/>
                                        <p:tgtEl>
                                          <p:spTgt spid="174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bg/>
                                          </p:spTgt>
                                        </p:tgtEl>
                                        <p:attrNameLst>
                                          <p:attrName>style.visibility</p:attrName>
                                        </p:attrNameLst>
                                      </p:cBhvr>
                                      <p:to>
                                        <p:strVal val="visible"/>
                                      </p:to>
                                    </p:set>
                                    <p:animEffect transition="in" filter="wipe(left)">
                                      <p:cBhvr>
                                        <p:cTn id="15" dur="500"/>
                                        <p:tgtEl>
                                          <p:spTgt spid="5">
                                            <p:bg/>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left)">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wipe(left)">
                                      <p:cBhvr>
                                        <p:cTn id="25" dur="500"/>
                                        <p:tgtEl>
                                          <p:spTgt spid="5">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Effect transition="in" filter="wipe(left)">
                                      <p:cBhvr>
                                        <p:cTn id="30" dur="500"/>
                                        <p:tgtEl>
                                          <p:spTgt spid="5">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wipe(left)">
                                      <p:cBhvr>
                                        <p:cTn id="35" dur="500"/>
                                        <p:tgtEl>
                                          <p:spTgt spid="5">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
                                            <p:txEl>
                                              <p:pRg st="4" end="4"/>
                                            </p:txEl>
                                          </p:spTgt>
                                        </p:tgtEl>
                                        <p:attrNameLst>
                                          <p:attrName>style.visibility</p:attrName>
                                        </p:attrNameLst>
                                      </p:cBhvr>
                                      <p:to>
                                        <p:strVal val="visible"/>
                                      </p:to>
                                    </p:set>
                                    <p:animEffect transition="in" filter="wipe(left)">
                                      <p:cBhvr>
                                        <p:cTn id="40" dur="500"/>
                                        <p:tgtEl>
                                          <p:spTgt spid="5">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5">
                                            <p:txEl>
                                              <p:pRg st="5" end="5"/>
                                            </p:txEl>
                                          </p:spTgt>
                                        </p:tgtEl>
                                        <p:attrNameLst>
                                          <p:attrName>style.visibility</p:attrName>
                                        </p:attrNameLst>
                                      </p:cBhvr>
                                      <p:to>
                                        <p:strVal val="visible"/>
                                      </p:to>
                                    </p:set>
                                    <p:animEffect transition="in" filter="wipe(left)">
                                      <p:cBhvr>
                                        <p:cTn id="45"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1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8839200" y="1"/>
            <a:ext cx="9448800" cy="10287000"/>
            <a:chOff x="0" y="0"/>
            <a:chExt cx="3592046" cy="3618896"/>
          </a:xfrm>
          <a:solidFill>
            <a:schemeClr val="accent2">
              <a:lumMod val="40000"/>
              <a:lumOff val="60000"/>
            </a:schemeClr>
          </a:solidFill>
        </p:grpSpPr>
        <p:sp>
          <p:nvSpPr>
            <p:cNvPr id="4" name="Freeform 4"/>
            <p:cNvSpPr/>
            <p:nvPr/>
          </p:nvSpPr>
          <p:spPr>
            <a:xfrm>
              <a:off x="0" y="0"/>
              <a:ext cx="3592045" cy="3618896"/>
            </a:xfrm>
            <a:custGeom>
              <a:avLst/>
              <a:gdLst/>
              <a:ahLst/>
              <a:cxnLst/>
              <a:rect l="l" t="t" r="r" b="b"/>
              <a:pathLst>
                <a:path w="3592045" h="3618896">
                  <a:moveTo>
                    <a:pt x="0" y="0"/>
                  </a:moveTo>
                  <a:lnTo>
                    <a:pt x="3592045" y="0"/>
                  </a:lnTo>
                  <a:lnTo>
                    <a:pt x="3592045" y="3618896"/>
                  </a:lnTo>
                  <a:lnTo>
                    <a:pt x="0" y="3618896"/>
                  </a:lnTo>
                  <a:close/>
                </a:path>
              </a:pathLst>
            </a:custGeom>
            <a:grpFill/>
          </p:spPr>
        </p:sp>
      </p:grpSp>
      <p:grpSp>
        <p:nvGrpSpPr>
          <p:cNvPr id="7" name="Group 7"/>
          <p:cNvGrpSpPr>
            <a:grpSpLocks noChangeAspect="1"/>
          </p:cNvGrpSpPr>
          <p:nvPr/>
        </p:nvGrpSpPr>
        <p:grpSpPr>
          <a:xfrm>
            <a:off x="10607048" y="4363271"/>
            <a:ext cx="1294780" cy="1294780"/>
            <a:chOff x="0" y="0"/>
            <a:chExt cx="2540000" cy="2540000"/>
          </a:xfrm>
        </p:grpSpPr>
        <p:sp>
          <p:nvSpPr>
            <p:cNvPr id="8" name="Freeform 8"/>
            <p:cNvSpPr/>
            <p:nvPr/>
          </p:nvSpPr>
          <p:spPr>
            <a:xfrm>
              <a:off x="-62725" y="-2035"/>
              <a:ext cx="2665449" cy="2544070"/>
            </a:xfrm>
            <a:custGeom>
              <a:avLst/>
              <a:gdLst/>
              <a:ahLst/>
              <a:cxnLst/>
              <a:rect l="l" t="t" r="r" b="b"/>
              <a:pathLst>
                <a:path w="2665449" h="2544070">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510035"/>
                  </a:lnTo>
                  <a:cubicBezTo>
                    <a:pt x="1059677" y="508814"/>
                    <a:pt x="806846" y="653783"/>
                    <a:pt x="669968" y="890048"/>
                  </a:cubicBezTo>
                  <a:cubicBezTo>
                    <a:pt x="533090" y="1126313"/>
                    <a:pt x="533090" y="1417757"/>
                    <a:pt x="669968" y="1654022"/>
                  </a:cubicBezTo>
                  <a:cubicBezTo>
                    <a:pt x="806846" y="1890287"/>
                    <a:pt x="1059677" y="2035256"/>
                    <a:pt x="1332725" y="2034035"/>
                  </a:cubicBezTo>
                  <a:cubicBezTo>
                    <a:pt x="1605773" y="2035256"/>
                    <a:pt x="1858604" y="1890287"/>
                    <a:pt x="1995482" y="1654022"/>
                  </a:cubicBezTo>
                  <a:cubicBezTo>
                    <a:pt x="2132360" y="1417757"/>
                    <a:pt x="2132360" y="1126313"/>
                    <a:pt x="1995482" y="890048"/>
                  </a:cubicBezTo>
                  <a:cubicBezTo>
                    <a:pt x="1858604" y="653783"/>
                    <a:pt x="1605773" y="508814"/>
                    <a:pt x="1332725" y="510035"/>
                  </a:cubicBezTo>
                  <a:close/>
                </a:path>
              </a:pathLst>
            </a:custGeom>
            <a:solidFill>
              <a:srgbClr val="FFFFFF"/>
            </a:solidFill>
          </p:spPr>
        </p:sp>
        <p:sp>
          <p:nvSpPr>
            <p:cNvPr id="9" name="Freeform 9"/>
            <p:cNvSpPr/>
            <p:nvPr/>
          </p:nvSpPr>
          <p:spPr>
            <a:xfrm>
              <a:off x="1253776" y="17180"/>
              <a:ext cx="654741" cy="577721"/>
            </a:xfrm>
            <a:custGeom>
              <a:avLst/>
              <a:gdLst/>
              <a:ahLst/>
              <a:cxnLst/>
              <a:rect l="l" t="t" r="r" b="b"/>
              <a:pathLst>
                <a:path w="654741" h="577721">
                  <a:moveTo>
                    <a:pt x="333724" y="23148"/>
                  </a:moveTo>
                  <a:cubicBezTo>
                    <a:pt x="384139" y="36165"/>
                    <a:pt x="433706" y="52270"/>
                    <a:pt x="482144" y="71372"/>
                  </a:cubicBezTo>
                  <a:cubicBezTo>
                    <a:pt x="566964" y="104385"/>
                    <a:pt x="627636" y="180256"/>
                    <a:pt x="641188" y="270259"/>
                  </a:cubicBezTo>
                  <a:cubicBezTo>
                    <a:pt x="654740" y="360261"/>
                    <a:pt x="619100" y="450635"/>
                    <a:pt x="547763" y="507161"/>
                  </a:cubicBezTo>
                  <a:cubicBezTo>
                    <a:pt x="476426" y="563686"/>
                    <a:pt x="380297" y="577721"/>
                    <a:pt x="295776" y="543951"/>
                  </a:cubicBezTo>
                  <a:cubicBezTo>
                    <a:pt x="266713" y="532490"/>
                    <a:pt x="236973" y="522827"/>
                    <a:pt x="206724" y="515017"/>
                  </a:cubicBezTo>
                  <a:cubicBezTo>
                    <a:pt x="118496" y="492657"/>
                    <a:pt x="48976" y="424799"/>
                    <a:pt x="24488" y="337138"/>
                  </a:cubicBezTo>
                  <a:cubicBezTo>
                    <a:pt x="0" y="249478"/>
                    <a:pt x="24286" y="155414"/>
                    <a:pt x="88152" y="90567"/>
                  </a:cubicBezTo>
                  <a:cubicBezTo>
                    <a:pt x="152018" y="25719"/>
                    <a:pt x="245700" y="0"/>
                    <a:pt x="333724" y="23148"/>
                  </a:cubicBezTo>
                  <a:close/>
                </a:path>
              </a:pathLst>
            </a:custGeom>
            <a:solidFill>
              <a:srgbClr val="B9DA3E"/>
            </a:solidFill>
          </p:spPr>
        </p:sp>
      </p:grpSp>
      <p:grpSp>
        <p:nvGrpSpPr>
          <p:cNvPr id="12" name="Group 12"/>
          <p:cNvGrpSpPr>
            <a:grpSpLocks noChangeAspect="1"/>
          </p:cNvGrpSpPr>
          <p:nvPr/>
        </p:nvGrpSpPr>
        <p:grpSpPr>
          <a:xfrm>
            <a:off x="13337665" y="4304439"/>
            <a:ext cx="1412443" cy="1412443"/>
            <a:chOff x="0" y="0"/>
            <a:chExt cx="2540000" cy="2540000"/>
          </a:xfrm>
        </p:grpSpPr>
        <p:sp>
          <p:nvSpPr>
            <p:cNvPr id="13" name="Freeform 13"/>
            <p:cNvSpPr/>
            <p:nvPr/>
          </p:nvSpPr>
          <p:spPr>
            <a:xfrm>
              <a:off x="-62725" y="-2035"/>
              <a:ext cx="2665449" cy="2544070"/>
            </a:xfrm>
            <a:custGeom>
              <a:avLst/>
              <a:gdLst/>
              <a:ahLst/>
              <a:cxnLst/>
              <a:rect l="l" t="t" r="r" b="b"/>
              <a:pathLst>
                <a:path w="2665449" h="2544070">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510035"/>
                  </a:lnTo>
                  <a:cubicBezTo>
                    <a:pt x="1059677" y="508814"/>
                    <a:pt x="806846" y="653783"/>
                    <a:pt x="669968" y="890048"/>
                  </a:cubicBezTo>
                  <a:cubicBezTo>
                    <a:pt x="533090" y="1126313"/>
                    <a:pt x="533090" y="1417757"/>
                    <a:pt x="669968" y="1654022"/>
                  </a:cubicBezTo>
                  <a:cubicBezTo>
                    <a:pt x="806846" y="1890287"/>
                    <a:pt x="1059677" y="2035256"/>
                    <a:pt x="1332725" y="2034035"/>
                  </a:cubicBezTo>
                  <a:cubicBezTo>
                    <a:pt x="1605773" y="2035256"/>
                    <a:pt x="1858604" y="1890287"/>
                    <a:pt x="1995482" y="1654022"/>
                  </a:cubicBezTo>
                  <a:cubicBezTo>
                    <a:pt x="2132360" y="1417757"/>
                    <a:pt x="2132360" y="1126313"/>
                    <a:pt x="1995482" y="890048"/>
                  </a:cubicBezTo>
                  <a:cubicBezTo>
                    <a:pt x="1858604" y="653783"/>
                    <a:pt x="1605773" y="508814"/>
                    <a:pt x="1332725" y="510035"/>
                  </a:cubicBezTo>
                  <a:close/>
                </a:path>
              </a:pathLst>
            </a:custGeom>
            <a:solidFill>
              <a:srgbClr val="FFFFFF"/>
            </a:solidFill>
          </p:spPr>
        </p:sp>
        <p:sp>
          <p:nvSpPr>
            <p:cNvPr id="14" name="Freeform 14"/>
            <p:cNvSpPr/>
            <p:nvPr/>
          </p:nvSpPr>
          <p:spPr>
            <a:xfrm>
              <a:off x="1253776" y="17180"/>
              <a:ext cx="929152" cy="739625"/>
            </a:xfrm>
            <a:custGeom>
              <a:avLst/>
              <a:gdLst/>
              <a:ahLst/>
              <a:cxnLst/>
              <a:rect l="l" t="t" r="r" b="b"/>
              <a:pathLst>
                <a:path w="929152" h="739625">
                  <a:moveTo>
                    <a:pt x="333724" y="23148"/>
                  </a:moveTo>
                  <a:cubicBezTo>
                    <a:pt x="513611" y="69594"/>
                    <a:pt x="681117" y="154943"/>
                    <a:pt x="824428" y="273174"/>
                  </a:cubicBezTo>
                  <a:cubicBezTo>
                    <a:pt x="894895" y="330781"/>
                    <a:pt x="929152" y="421688"/>
                    <a:pt x="914228" y="511473"/>
                  </a:cubicBezTo>
                  <a:cubicBezTo>
                    <a:pt x="899305" y="601259"/>
                    <a:pt x="837482" y="676196"/>
                    <a:pt x="752169" y="707910"/>
                  </a:cubicBezTo>
                  <a:cubicBezTo>
                    <a:pt x="666856" y="739624"/>
                    <a:pt x="571095" y="723267"/>
                    <a:pt x="501146" y="665032"/>
                  </a:cubicBezTo>
                  <a:cubicBezTo>
                    <a:pt x="415160" y="594094"/>
                    <a:pt x="314656" y="542885"/>
                    <a:pt x="206724" y="515017"/>
                  </a:cubicBezTo>
                  <a:cubicBezTo>
                    <a:pt x="118496" y="492657"/>
                    <a:pt x="48976" y="424799"/>
                    <a:pt x="24488" y="337138"/>
                  </a:cubicBezTo>
                  <a:cubicBezTo>
                    <a:pt x="0" y="249478"/>
                    <a:pt x="24286" y="155414"/>
                    <a:pt x="88152" y="90567"/>
                  </a:cubicBezTo>
                  <a:cubicBezTo>
                    <a:pt x="152018" y="25719"/>
                    <a:pt x="245700" y="0"/>
                    <a:pt x="333724" y="23148"/>
                  </a:cubicBezTo>
                  <a:close/>
                </a:path>
              </a:pathLst>
            </a:custGeom>
            <a:solidFill>
              <a:srgbClr val="B9DA3E"/>
            </a:solidFill>
          </p:spPr>
        </p:sp>
      </p:grpSp>
      <p:grpSp>
        <p:nvGrpSpPr>
          <p:cNvPr id="17" name="Group 17"/>
          <p:cNvGrpSpPr>
            <a:grpSpLocks noChangeAspect="1"/>
          </p:cNvGrpSpPr>
          <p:nvPr/>
        </p:nvGrpSpPr>
        <p:grpSpPr>
          <a:xfrm>
            <a:off x="15962450" y="4314743"/>
            <a:ext cx="1479249" cy="1479249"/>
            <a:chOff x="0" y="0"/>
            <a:chExt cx="2540000" cy="2540000"/>
          </a:xfrm>
        </p:grpSpPr>
        <p:sp>
          <p:nvSpPr>
            <p:cNvPr id="18" name="Freeform 18"/>
            <p:cNvSpPr/>
            <p:nvPr/>
          </p:nvSpPr>
          <p:spPr>
            <a:xfrm>
              <a:off x="-62725" y="-2035"/>
              <a:ext cx="2665449" cy="2544070"/>
            </a:xfrm>
            <a:custGeom>
              <a:avLst/>
              <a:gdLst/>
              <a:ahLst/>
              <a:cxnLst/>
              <a:rect l="l" t="t" r="r" b="b"/>
              <a:pathLst>
                <a:path w="2665449" h="2544070">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510035"/>
                  </a:lnTo>
                  <a:cubicBezTo>
                    <a:pt x="1059677" y="508814"/>
                    <a:pt x="806846" y="653783"/>
                    <a:pt x="669968" y="890048"/>
                  </a:cubicBezTo>
                  <a:cubicBezTo>
                    <a:pt x="533090" y="1126313"/>
                    <a:pt x="533090" y="1417757"/>
                    <a:pt x="669968" y="1654022"/>
                  </a:cubicBezTo>
                  <a:cubicBezTo>
                    <a:pt x="806846" y="1890287"/>
                    <a:pt x="1059677" y="2035256"/>
                    <a:pt x="1332725" y="2034035"/>
                  </a:cubicBezTo>
                  <a:cubicBezTo>
                    <a:pt x="1605773" y="2035256"/>
                    <a:pt x="1858604" y="1890287"/>
                    <a:pt x="1995482" y="1654022"/>
                  </a:cubicBezTo>
                  <a:cubicBezTo>
                    <a:pt x="2132360" y="1417757"/>
                    <a:pt x="2132360" y="1126313"/>
                    <a:pt x="1995482" y="890048"/>
                  </a:cubicBezTo>
                  <a:cubicBezTo>
                    <a:pt x="1858604" y="653783"/>
                    <a:pt x="1605773" y="508814"/>
                    <a:pt x="1332725" y="510035"/>
                  </a:cubicBezTo>
                  <a:close/>
                </a:path>
              </a:pathLst>
            </a:custGeom>
            <a:solidFill>
              <a:srgbClr val="FFFFFF"/>
            </a:solidFill>
          </p:spPr>
        </p:sp>
        <p:sp>
          <p:nvSpPr>
            <p:cNvPr id="19" name="Freeform 19"/>
            <p:cNvSpPr/>
            <p:nvPr/>
          </p:nvSpPr>
          <p:spPr>
            <a:xfrm>
              <a:off x="1253776" y="17180"/>
              <a:ext cx="1269045" cy="1269045"/>
            </a:xfrm>
            <a:custGeom>
              <a:avLst/>
              <a:gdLst/>
              <a:ahLst/>
              <a:cxnLst/>
              <a:rect l="l" t="t" r="r" b="b"/>
              <a:pathLst>
                <a:path w="1269045" h="1269045">
                  <a:moveTo>
                    <a:pt x="333724" y="23148"/>
                  </a:moveTo>
                  <a:cubicBezTo>
                    <a:pt x="781066" y="138651"/>
                    <a:pt x="1130393" y="487978"/>
                    <a:pt x="1245896" y="935320"/>
                  </a:cubicBezTo>
                  <a:cubicBezTo>
                    <a:pt x="1269044" y="1023344"/>
                    <a:pt x="1243325" y="1117026"/>
                    <a:pt x="1178477" y="1180892"/>
                  </a:cubicBezTo>
                  <a:cubicBezTo>
                    <a:pt x="1113629" y="1244758"/>
                    <a:pt x="1019566" y="1269044"/>
                    <a:pt x="931906" y="1244556"/>
                  </a:cubicBezTo>
                  <a:cubicBezTo>
                    <a:pt x="844245" y="1220068"/>
                    <a:pt x="776387" y="1150548"/>
                    <a:pt x="754027" y="1062320"/>
                  </a:cubicBezTo>
                  <a:cubicBezTo>
                    <a:pt x="684725" y="793915"/>
                    <a:pt x="475129" y="584319"/>
                    <a:pt x="206724" y="515017"/>
                  </a:cubicBezTo>
                  <a:cubicBezTo>
                    <a:pt x="118496" y="492657"/>
                    <a:pt x="48976" y="424799"/>
                    <a:pt x="24488" y="337138"/>
                  </a:cubicBezTo>
                  <a:cubicBezTo>
                    <a:pt x="0" y="249478"/>
                    <a:pt x="24286" y="155414"/>
                    <a:pt x="88152" y="90567"/>
                  </a:cubicBezTo>
                  <a:cubicBezTo>
                    <a:pt x="152018" y="25719"/>
                    <a:pt x="245700" y="0"/>
                    <a:pt x="333724" y="23148"/>
                  </a:cubicBezTo>
                  <a:close/>
                </a:path>
              </a:pathLst>
            </a:custGeom>
            <a:solidFill>
              <a:srgbClr val="B9DA3E"/>
            </a:solidFill>
          </p:spPr>
        </p:sp>
      </p:grpSp>
      <p:sp>
        <p:nvSpPr>
          <p:cNvPr id="38" name="TextBox 38"/>
          <p:cNvSpPr txBox="1"/>
          <p:nvPr/>
        </p:nvSpPr>
        <p:spPr>
          <a:xfrm>
            <a:off x="9669260" y="950351"/>
            <a:ext cx="7742703" cy="717184"/>
          </a:xfrm>
          <a:prstGeom prst="rect">
            <a:avLst/>
          </a:prstGeom>
        </p:spPr>
        <p:txBody>
          <a:bodyPr lIns="0" tIns="0" rIns="0" bIns="0" rtlCol="0" anchor="t">
            <a:spAutoFit/>
          </a:bodyPr>
          <a:lstStyle/>
          <a:p>
            <a:pPr algn="ctr">
              <a:lnSpc>
                <a:spcPts val="5952"/>
              </a:lnSpc>
            </a:pPr>
            <a:r>
              <a:rPr lang="en-US" sz="4800" b="1" smtClean="0">
                <a:solidFill>
                  <a:schemeClr val="accent2">
                    <a:lumMod val="50000"/>
                  </a:schemeClr>
                </a:solidFill>
                <a:latin typeface="Arial" pitchFamily="34" charset="0"/>
                <a:cs typeface="Arial" pitchFamily="34" charset="0"/>
              </a:rPr>
              <a:t>HƯỚNG DẪN VỀ NHÀ</a:t>
            </a:r>
            <a:endParaRPr lang="en-US" sz="4800" b="1">
              <a:solidFill>
                <a:schemeClr val="accent2">
                  <a:lumMod val="50000"/>
                </a:schemeClr>
              </a:solidFill>
              <a:latin typeface="Arial" pitchFamily="34" charset="0"/>
              <a:cs typeface="Arial" pitchFamily="34" charset="0"/>
            </a:endParaRPr>
          </a:p>
        </p:txBody>
      </p:sp>
      <p:cxnSp>
        <p:nvCxnSpPr>
          <p:cNvPr id="46" name="Straight Arrow Connector 45"/>
          <p:cNvCxnSpPr/>
          <p:nvPr/>
        </p:nvCxnSpPr>
        <p:spPr>
          <a:xfrm>
            <a:off x="10363199" y="5010661"/>
            <a:ext cx="7772400" cy="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9034195" y="2570422"/>
            <a:ext cx="3958659" cy="1569660"/>
          </a:xfrm>
          <a:prstGeom prst="rect">
            <a:avLst/>
          </a:prstGeom>
          <a:noFill/>
        </p:spPr>
        <p:txBody>
          <a:bodyPr wrap="square" rtlCol="0">
            <a:spAutoFit/>
          </a:bodyPr>
          <a:lstStyle/>
          <a:p>
            <a:pPr algn="ctr">
              <a:lnSpc>
                <a:spcPct val="150000"/>
              </a:lnSpc>
            </a:pPr>
            <a:r>
              <a:rPr lang="en-US" sz="3200" b="1" dirty="0" smtClean="0">
                <a:solidFill>
                  <a:schemeClr val="accent2">
                    <a:lumMod val="50000"/>
                  </a:schemeClr>
                </a:solidFill>
                <a:latin typeface="Arial" pitchFamily="34" charset="0"/>
                <a:cs typeface="Arial" pitchFamily="34" charset="0"/>
              </a:rPr>
              <a:t>Củng cố kiến thức đã học</a:t>
            </a:r>
            <a:endParaRPr lang="en-US" sz="3200" b="1" dirty="0">
              <a:solidFill>
                <a:schemeClr val="accent2">
                  <a:lumMod val="50000"/>
                </a:schemeClr>
              </a:solidFill>
              <a:latin typeface="Arial" pitchFamily="34" charset="0"/>
              <a:cs typeface="Arial" pitchFamily="34" charset="0"/>
            </a:endParaRPr>
          </a:p>
        </p:txBody>
      </p:sp>
      <p:sp>
        <p:nvSpPr>
          <p:cNvPr id="48" name="TextBox 47"/>
          <p:cNvSpPr txBox="1"/>
          <p:nvPr/>
        </p:nvSpPr>
        <p:spPr>
          <a:xfrm>
            <a:off x="12353204" y="5795177"/>
            <a:ext cx="3572716" cy="1478418"/>
          </a:xfrm>
          <a:prstGeom prst="rect">
            <a:avLst/>
          </a:prstGeom>
          <a:noFill/>
        </p:spPr>
        <p:txBody>
          <a:bodyPr wrap="square" rtlCol="0">
            <a:spAutoFit/>
          </a:bodyPr>
          <a:lstStyle/>
          <a:p>
            <a:pPr algn="ctr">
              <a:lnSpc>
                <a:spcPct val="150000"/>
              </a:lnSpc>
            </a:pPr>
            <a:r>
              <a:rPr lang="en-US" sz="3200" b="1" smtClean="0">
                <a:solidFill>
                  <a:schemeClr val="accent2">
                    <a:lumMod val="50000"/>
                  </a:schemeClr>
                </a:solidFill>
                <a:latin typeface="Arial" pitchFamily="34" charset="0"/>
                <a:cs typeface="Arial" pitchFamily="34" charset="0"/>
              </a:rPr>
              <a:t>Rèn luyện kĩ năng đã học.</a:t>
            </a:r>
            <a:endParaRPr lang="en-US" sz="3200" b="1">
              <a:solidFill>
                <a:schemeClr val="accent2">
                  <a:lumMod val="50000"/>
                </a:schemeClr>
              </a:solidFill>
              <a:latin typeface="Arial" pitchFamily="34" charset="0"/>
              <a:cs typeface="Arial" pitchFamily="34" charset="0"/>
            </a:endParaRPr>
          </a:p>
        </p:txBody>
      </p:sp>
      <p:sp>
        <p:nvSpPr>
          <p:cNvPr id="49" name="TextBox 48"/>
          <p:cNvSpPr txBox="1"/>
          <p:nvPr/>
        </p:nvSpPr>
        <p:spPr>
          <a:xfrm>
            <a:off x="14635351" y="2557710"/>
            <a:ext cx="3500248" cy="1569660"/>
          </a:xfrm>
          <a:prstGeom prst="rect">
            <a:avLst/>
          </a:prstGeom>
          <a:noFill/>
        </p:spPr>
        <p:txBody>
          <a:bodyPr wrap="square" rtlCol="0">
            <a:spAutoFit/>
          </a:bodyPr>
          <a:lstStyle/>
          <a:p>
            <a:pPr algn="ctr">
              <a:lnSpc>
                <a:spcPct val="150000"/>
              </a:lnSpc>
            </a:pPr>
            <a:r>
              <a:rPr lang="en-US" sz="3200" b="1" dirty="0" smtClean="0">
                <a:solidFill>
                  <a:schemeClr val="accent2">
                    <a:lumMod val="50000"/>
                  </a:schemeClr>
                </a:solidFill>
                <a:latin typeface="Arial" pitchFamily="34" charset="0"/>
                <a:cs typeface="Arial" pitchFamily="34" charset="0"/>
              </a:rPr>
              <a:t>Xem trước nội dung bài mới</a:t>
            </a:r>
            <a:endParaRPr lang="en-US" sz="3200" b="1" dirty="0">
              <a:solidFill>
                <a:schemeClr val="accent2">
                  <a:lumMod val="50000"/>
                </a:schemeClr>
              </a:solidFill>
              <a:latin typeface="Arial" pitchFamily="34" charset="0"/>
              <a:cs typeface="Arial" pitchFamily="34" charset="0"/>
            </a:endParaRPr>
          </a:p>
        </p:txBody>
      </p:sp>
      <p:pic>
        <p:nvPicPr>
          <p:cNvPr id="21" name="Picture 2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xmlns:lc="http://schemas.openxmlformats.org/drawingml/2006/lockedCanvas" r:embed="rId10"/>
              </a:ext>
            </a:extLst>
          </a:blip>
          <a:srcRect/>
          <a:stretch>
            <a:fillRect/>
          </a:stretch>
        </p:blipFill>
        <p:spPr>
          <a:xfrm>
            <a:off x="457200" y="12105"/>
            <a:ext cx="7414719" cy="6191289"/>
          </a:xfrm>
          <a:prstGeom prst="rect">
            <a:avLst/>
          </a:prstGeom>
        </p:spPr>
      </p:pic>
      <p:pic>
        <p:nvPicPr>
          <p:cNvPr id="23" name="Picture 22"/>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xmlns:lc="http://schemas.openxmlformats.org/drawingml/2006/lockedCanvas" r:embed="rId21"/>
              </a:ext>
            </a:extLst>
          </a:blip>
          <a:srcRect/>
          <a:stretch>
            <a:fillRect/>
          </a:stretch>
        </p:blipFill>
        <p:spPr>
          <a:xfrm>
            <a:off x="5105400" y="4892101"/>
            <a:ext cx="3108756" cy="1635983"/>
          </a:xfrm>
          <a:prstGeom prst="rect">
            <a:avLst/>
          </a:prstGeom>
        </p:spPr>
      </p:pic>
      <p:pic>
        <p:nvPicPr>
          <p:cNvPr id="24" name="Picture 23"/>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xmlns:lc="http://schemas.openxmlformats.org/drawingml/2006/lockedCanvas" r:embed="rId21"/>
              </a:ext>
            </a:extLst>
          </a:blip>
          <a:srcRect/>
          <a:stretch>
            <a:fillRect/>
          </a:stretch>
        </p:blipFill>
        <p:spPr>
          <a:xfrm>
            <a:off x="304800" y="4900021"/>
            <a:ext cx="3108756" cy="1635983"/>
          </a:xfrm>
          <a:prstGeom prst="rect">
            <a:avLst/>
          </a:prstGeom>
        </p:spPr>
      </p:pic>
      <p:pic>
        <p:nvPicPr>
          <p:cNvPr id="25" name="Picture 24"/>
          <p:cNvPicPr>
            <a:picLocks noChangeAspect="1"/>
          </p:cNvPicPr>
          <p:nvPr/>
        </p:nvPicPr>
        <p:blipFill>
          <a:blip r:embed="rId22">
            <a:extLst>
              <a:ext uri="{28A0092B-C50C-407E-A947-70E740481C1C}">
                <a14:useLocalDpi xmlns:a14="http://schemas.microsoft.com/office/drawing/2010/main" val="0"/>
              </a:ext>
              <a:ext uri="{96DAC541-7B7A-43D3-8B79-37D633B846F1}">
                <asvg:svgBlip xmlns="" xmlns:asvg="http://schemas.microsoft.com/office/drawing/2016/SVG/main" xmlns:lc="http://schemas.openxmlformats.org/drawingml/2006/lockedCanvas" r:embed="rId15"/>
              </a:ext>
            </a:extLst>
          </a:blip>
          <a:srcRect/>
          <a:stretch>
            <a:fillRect/>
          </a:stretch>
        </p:blipFill>
        <p:spPr>
          <a:xfrm>
            <a:off x="1" y="5010662"/>
            <a:ext cx="8767876" cy="5409568"/>
          </a:xfrm>
          <a:prstGeom prst="rect">
            <a:avLst/>
          </a:prstGeom>
        </p:spPr>
      </p:pic>
    </p:spTree>
    <p:extLst>
      <p:ext uri="{BB962C8B-B14F-4D97-AF65-F5344CB8AC3E}">
        <p14:creationId xmlns:p14="http://schemas.microsoft.com/office/powerpoint/2010/main" val="18957784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barn(inVertical)">
                                      <p:cBhvr>
                                        <p:cTn id="12" dur="500"/>
                                        <p:tgtEl>
                                          <p:spTgt spid="46"/>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wipe(down)">
                                      <p:cBhvr>
                                        <p:cTn id="26" dur="500"/>
                                        <p:tgtEl>
                                          <p:spTgt spid="4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wipe(down)">
                                      <p:cBhvr>
                                        <p:cTn id="31" dur="500"/>
                                        <p:tgtEl>
                                          <p:spTgt spid="4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49"/>
                                        </p:tgtEl>
                                        <p:attrNameLst>
                                          <p:attrName>style.visibility</p:attrName>
                                        </p:attrNameLst>
                                      </p:cBhvr>
                                      <p:to>
                                        <p:strVal val="visible"/>
                                      </p:to>
                                    </p:set>
                                    <p:animEffect transition="in" filter="wipe(down)">
                                      <p:cBhvr>
                                        <p:cTn id="3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7" grpId="0"/>
      <p:bldP spid="48" grpId="0"/>
      <p:bldP spid="4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31005" y="0"/>
                  </a:moveTo>
                  <a:lnTo>
                    <a:pt x="4243721" y="0"/>
                  </a:lnTo>
                  <a:cubicBezTo>
                    <a:pt x="4251944" y="0"/>
                    <a:pt x="4259830" y="3267"/>
                    <a:pt x="4265645" y="9081"/>
                  </a:cubicBezTo>
                  <a:cubicBezTo>
                    <a:pt x="4271459" y="14896"/>
                    <a:pt x="4274726" y="22782"/>
                    <a:pt x="4274726" y="31005"/>
                  </a:cubicBezTo>
                  <a:lnTo>
                    <a:pt x="4274726" y="2136462"/>
                  </a:lnTo>
                  <a:cubicBezTo>
                    <a:pt x="4274726" y="2144685"/>
                    <a:pt x="4271459" y="2152571"/>
                    <a:pt x="4265645" y="2158386"/>
                  </a:cubicBezTo>
                  <a:cubicBezTo>
                    <a:pt x="4259830" y="2164200"/>
                    <a:pt x="4251944" y="2167467"/>
                    <a:pt x="4243721" y="2167467"/>
                  </a:cubicBezTo>
                  <a:lnTo>
                    <a:pt x="31005" y="2167467"/>
                  </a:lnTo>
                  <a:cubicBezTo>
                    <a:pt x="22782" y="2167467"/>
                    <a:pt x="14896" y="2164200"/>
                    <a:pt x="9081" y="2158386"/>
                  </a:cubicBezTo>
                  <a:cubicBezTo>
                    <a:pt x="3267" y="2152571"/>
                    <a:pt x="0" y="2144685"/>
                    <a:pt x="0" y="2136462"/>
                  </a:cubicBezTo>
                  <a:lnTo>
                    <a:pt x="0" y="31005"/>
                  </a:lnTo>
                  <a:cubicBezTo>
                    <a:pt x="0" y="22782"/>
                    <a:pt x="3267" y="14896"/>
                    <a:pt x="9081" y="9081"/>
                  </a:cubicBezTo>
                  <a:cubicBezTo>
                    <a:pt x="14896" y="3267"/>
                    <a:pt x="22782" y="0"/>
                    <a:pt x="31005" y="0"/>
                  </a:cubicBezTo>
                  <a:close/>
                </a:path>
              </a:pathLst>
            </a:custGeom>
            <a:solidFill>
              <a:srgbClr val="FFFFFF"/>
            </a:solidFill>
            <a:ln>
              <a:noFill/>
            </a:ln>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5" name="Picture 5"/>
          <p:cNvPicPr>
            <a:picLocks noChangeAspect="1"/>
          </p:cNvPicPr>
          <p:nvPr/>
        </p:nvPicPr>
        <p:blipFill>
          <a:blip r:embed="rId2"/>
          <a:srcRect/>
          <a:stretch>
            <a:fillRect/>
          </a:stretch>
        </p:blipFill>
        <p:spPr>
          <a:xfrm>
            <a:off x="1436642" y="4601771"/>
            <a:ext cx="15414716" cy="4656529"/>
          </a:xfrm>
          <a:prstGeom prst="rect">
            <a:avLst/>
          </a:prstGeom>
        </p:spPr>
      </p:pic>
      <p:sp>
        <p:nvSpPr>
          <p:cNvPr id="7" name="TextBox 5"/>
          <p:cNvSpPr txBox="1"/>
          <p:nvPr/>
        </p:nvSpPr>
        <p:spPr>
          <a:xfrm>
            <a:off x="1981200" y="688181"/>
            <a:ext cx="14325600" cy="3693319"/>
          </a:xfrm>
          <a:prstGeom prst="rect">
            <a:avLst/>
          </a:prstGeom>
        </p:spPr>
        <p:txBody>
          <a:bodyPr wrap="square" lIns="0" tIns="0" rIns="0" bIns="0" rtlCol="0" anchor="t">
            <a:spAutoFit/>
          </a:bodyPr>
          <a:lstStyle/>
          <a:p>
            <a:pPr algn="ctr">
              <a:lnSpc>
                <a:spcPct val="150000"/>
              </a:lnSpc>
            </a:pPr>
            <a:r>
              <a:rPr lang="en-US" sz="8000" b="1" dirty="0" smtClean="0">
                <a:solidFill>
                  <a:schemeClr val="accent2">
                    <a:lumMod val="75000"/>
                  </a:schemeClr>
                </a:solidFill>
                <a:latin typeface="Arial" pitchFamily="34" charset="0"/>
                <a:cs typeface="Arial" pitchFamily="34" charset="0"/>
              </a:rPr>
              <a:t>CẢM ƠN CÁC EM CHÚ Ý LẮNG NGHE, HẸN GẶP LẠI!</a:t>
            </a:r>
            <a:endParaRPr lang="en-US" sz="8000" b="1" dirty="0">
              <a:solidFill>
                <a:schemeClr val="accent2">
                  <a:lumMod val="75000"/>
                </a:schemeClr>
              </a:solidFill>
              <a:latin typeface="Arial" pitchFamily="34" charset="0"/>
              <a:cs typeface="Arial" pitchFamily="34" charset="0"/>
            </a:endParaRPr>
          </a:p>
        </p:txBody>
      </p:sp>
    </p:spTree>
    <p:extLst>
      <p:ext uri="{BB962C8B-B14F-4D97-AF65-F5344CB8AC3E}">
        <p14:creationId xmlns:p14="http://schemas.microsoft.com/office/powerpoint/2010/main" val="2855523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a:solidFill>
            <a:schemeClr val="bg1"/>
          </a:solidFill>
        </p:spPr>
      </p:pic>
      <p:sp>
        <p:nvSpPr>
          <p:cNvPr id="33" name="Diamond 32"/>
          <p:cNvSpPr/>
          <p:nvPr/>
        </p:nvSpPr>
        <p:spPr>
          <a:xfrm>
            <a:off x="640245" y="451001"/>
            <a:ext cx="1171855" cy="955360"/>
          </a:xfrm>
          <a:prstGeom prst="diamond">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Arial" pitchFamily="34" charset="0"/>
                <a:cs typeface="Arial" pitchFamily="34" charset="0"/>
              </a:rPr>
              <a:t>1</a:t>
            </a:r>
          </a:p>
        </p:txBody>
      </p:sp>
      <p:sp>
        <p:nvSpPr>
          <p:cNvPr id="34" name="Chevron 33"/>
          <p:cNvSpPr/>
          <p:nvPr/>
        </p:nvSpPr>
        <p:spPr>
          <a:xfrm>
            <a:off x="1478858" y="451001"/>
            <a:ext cx="16047142" cy="955360"/>
          </a:xfrm>
          <a:prstGeom prst="chevron">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a:t>Hình lăng trụ đứng tam giác, hình lăng trụ đứng tứ </a:t>
            </a:r>
            <a:r>
              <a:rPr lang="en-US" sz="4400" b="1" dirty="0" smtClean="0"/>
              <a:t>giác</a:t>
            </a:r>
            <a:endParaRPr lang="en-US" sz="4400" dirty="0"/>
          </a:p>
        </p:txBody>
      </p:sp>
      <p:sp>
        <p:nvSpPr>
          <p:cNvPr id="3" name="Rectangle 2"/>
          <p:cNvSpPr/>
          <p:nvPr/>
        </p:nvSpPr>
        <p:spPr>
          <a:xfrm>
            <a:off x="1182253" y="1485900"/>
            <a:ext cx="15860432" cy="901593"/>
          </a:xfrm>
          <a:prstGeom prst="rect">
            <a:avLst/>
          </a:prstGeom>
        </p:spPr>
        <p:txBody>
          <a:bodyPr wrap="none">
            <a:spAutoFit/>
          </a:bodyPr>
          <a:lstStyle/>
          <a:p>
            <a:pPr marL="571500" lvl="0" indent="-571500" algn="ctr">
              <a:lnSpc>
                <a:spcPct val="150000"/>
              </a:lnSpc>
              <a:buFont typeface="Wingdings" pitchFamily="2" charset="2"/>
              <a:buChar char="v"/>
            </a:pPr>
            <a:r>
              <a:rPr lang="nl-NL" sz="4000" b="1" dirty="0">
                <a:solidFill>
                  <a:srgbClr val="0070C0"/>
                </a:solidFill>
              </a:rPr>
              <a:t>Một số yếu tố cơ bản của hình lăng trụ đứng tam giác, tứ giác</a:t>
            </a:r>
            <a:endParaRPr lang="en-US" sz="4000" dirty="0">
              <a:solidFill>
                <a:srgbClr val="0070C0"/>
              </a:solidFill>
            </a:endParaRPr>
          </a:p>
        </p:txBody>
      </p:sp>
      <p:grpSp>
        <p:nvGrpSpPr>
          <p:cNvPr id="5" name="Group 4"/>
          <p:cNvGrpSpPr/>
          <p:nvPr/>
        </p:nvGrpSpPr>
        <p:grpSpPr>
          <a:xfrm>
            <a:off x="632362" y="2628900"/>
            <a:ext cx="17655638" cy="2667000"/>
            <a:chOff x="632362" y="2628900"/>
            <a:chExt cx="17655638" cy="2667000"/>
          </a:xfrm>
        </p:grpSpPr>
        <p:grpSp>
          <p:nvGrpSpPr>
            <p:cNvPr id="48" name="Group 47"/>
            <p:cNvGrpSpPr/>
            <p:nvPr/>
          </p:nvGrpSpPr>
          <p:grpSpPr>
            <a:xfrm>
              <a:off x="632362" y="2628900"/>
              <a:ext cx="17655638" cy="2667000"/>
              <a:chOff x="300610" y="1971383"/>
              <a:chExt cx="4728589" cy="4120509"/>
            </a:xfrm>
          </p:grpSpPr>
          <p:pic>
            <p:nvPicPr>
              <p:cNvPr id="49" name="Picture 8"/>
              <p:cNvPicPr>
                <a:picLocks noChangeAspect="1"/>
              </p:cNvPicPr>
              <p:nvPr/>
            </p:nvPicPr>
            <p:blipFill>
              <a:blip r:embed="rId3"/>
              <a:srcRect/>
              <a:stretch>
                <a:fillRect/>
              </a:stretch>
            </p:blipFill>
            <p:spPr>
              <a:xfrm>
                <a:off x="300610" y="4765197"/>
                <a:ext cx="4728589" cy="1326695"/>
              </a:xfrm>
              <a:prstGeom prst="rect">
                <a:avLst/>
              </a:prstGeom>
            </p:spPr>
          </p:pic>
          <p:sp>
            <p:nvSpPr>
              <p:cNvPr id="51" name="Rectangle 50"/>
              <p:cNvSpPr/>
              <p:nvPr/>
            </p:nvSpPr>
            <p:spPr>
              <a:xfrm>
                <a:off x="363748" y="1971383"/>
                <a:ext cx="4436852" cy="3579288"/>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3600">
                  <a:solidFill>
                    <a:schemeClr val="accent2">
                      <a:lumMod val="75000"/>
                    </a:schemeClr>
                  </a:solidFill>
                </a:endParaRPr>
              </a:p>
            </p:txBody>
          </p:sp>
        </p:grpSp>
        <p:sp>
          <p:nvSpPr>
            <p:cNvPr id="4" name="Rectangle 3"/>
            <p:cNvSpPr/>
            <p:nvPr/>
          </p:nvSpPr>
          <p:spPr>
            <a:xfrm>
              <a:off x="993793" y="2817751"/>
              <a:ext cx="16456007" cy="1938992"/>
            </a:xfrm>
            <a:prstGeom prst="rect">
              <a:avLst/>
            </a:prstGeom>
          </p:spPr>
          <p:txBody>
            <a:bodyPr wrap="square">
              <a:spAutoFit/>
            </a:bodyPr>
            <a:lstStyle/>
            <a:p>
              <a:pPr algn="just">
                <a:lnSpc>
                  <a:spcPct val="150000"/>
                </a:lnSpc>
              </a:pPr>
              <a:r>
                <a:rPr lang="en-US" sz="4000" dirty="0"/>
                <a:t>Trong thực tế, ta gặp những vật thể có hinh dạng sau đây. Hãy quan sát và nhận xét một vài đặc điểm chung của các hình đó:</a:t>
              </a:r>
            </a:p>
          </p:txBody>
        </p:sp>
      </p:grpSp>
      <p:pic>
        <p:nvPicPr>
          <p:cNvPr id="2050" name="Picture 2" descr="C:\Users\ADMINI~1\AppData\Local\Temp\Rar$DIa0.632\HĐ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1504" y="5470705"/>
            <a:ext cx="9199554" cy="47019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arn(inVertical)">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2050"/>
                                        </p:tgtEl>
                                        <p:attrNameLst>
                                          <p:attrName>style.visibility</p:attrName>
                                        </p:attrNameLst>
                                      </p:cBhvr>
                                      <p:to>
                                        <p:strVal val="visible"/>
                                      </p:to>
                                    </p:set>
                                    <p:anim calcmode="lin" valueType="num">
                                      <p:cBhvr>
                                        <p:cTn id="25" dur="500" fill="hold"/>
                                        <p:tgtEl>
                                          <p:spTgt spid="2050"/>
                                        </p:tgtEl>
                                        <p:attrNameLst>
                                          <p:attrName>ppt_w</p:attrName>
                                        </p:attrNameLst>
                                      </p:cBhvr>
                                      <p:tavLst>
                                        <p:tav tm="0">
                                          <p:val>
                                            <p:fltVal val="0"/>
                                          </p:val>
                                        </p:tav>
                                        <p:tav tm="100000">
                                          <p:val>
                                            <p:strVal val="#ppt_w"/>
                                          </p:val>
                                        </p:tav>
                                      </p:tavLst>
                                    </p:anim>
                                    <p:anim calcmode="lin" valueType="num">
                                      <p:cBhvr>
                                        <p:cTn id="26" dur="500" fill="hold"/>
                                        <p:tgtEl>
                                          <p:spTgt spid="2050"/>
                                        </p:tgtEl>
                                        <p:attrNameLst>
                                          <p:attrName>ppt_h</p:attrName>
                                        </p:attrNameLst>
                                      </p:cBhvr>
                                      <p:tavLst>
                                        <p:tav tm="0">
                                          <p:val>
                                            <p:fltVal val="0"/>
                                          </p:val>
                                        </p:tav>
                                        <p:tav tm="100000">
                                          <p:val>
                                            <p:strVal val="#ppt_h"/>
                                          </p:val>
                                        </p:tav>
                                      </p:tavLst>
                                    </p:anim>
                                    <p:animEffect transition="in" filter="fade">
                                      <p:cBhvr>
                                        <p:cTn id="2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pic>
        <p:nvPicPr>
          <p:cNvPr id="51" name="Picture 50"/>
          <p:cNvPicPr>
            <a:picLocks noChangeAspect="1"/>
          </p:cNvPicPr>
          <p:nvPr/>
        </p:nvPicPr>
        <p:blipFill>
          <a:blip r:embed="rId3"/>
          <a:srcRect/>
          <a:stretch>
            <a:fillRect/>
          </a:stretch>
        </p:blipFill>
        <p:spPr>
          <a:xfrm>
            <a:off x="1676400" y="1485900"/>
            <a:ext cx="7543800" cy="6880239"/>
          </a:xfrm>
          <a:prstGeom prst="rect">
            <a:avLst/>
          </a:prstGeom>
        </p:spPr>
      </p:pic>
      <p:sp>
        <p:nvSpPr>
          <p:cNvPr id="52" name="Rounded Rectangle 51"/>
          <p:cNvSpPr/>
          <p:nvPr/>
        </p:nvSpPr>
        <p:spPr>
          <a:xfrm>
            <a:off x="3365203" y="7847807"/>
            <a:ext cx="4635797" cy="9906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smtClean="0">
                <a:solidFill>
                  <a:schemeClr val="tx1"/>
                </a:solidFill>
                <a:latin typeface="Arial" pitchFamily="34" charset="0"/>
                <a:cs typeface="Arial" pitchFamily="34" charset="0"/>
              </a:rPr>
              <a:t>Hoạt động nhóm</a:t>
            </a:r>
            <a:endParaRPr lang="en-US" sz="4000" b="1" dirty="0">
              <a:solidFill>
                <a:schemeClr val="tx1"/>
              </a:solidFill>
              <a:latin typeface="Arial" pitchFamily="34" charset="0"/>
              <a:cs typeface="Arial" pitchFamily="34" charset="0"/>
            </a:endParaRPr>
          </a:p>
        </p:txBody>
      </p:sp>
      <p:sp>
        <p:nvSpPr>
          <p:cNvPr id="4" name="Rectangle 3"/>
          <p:cNvSpPr/>
          <p:nvPr/>
        </p:nvSpPr>
        <p:spPr>
          <a:xfrm>
            <a:off x="10058400" y="2171700"/>
            <a:ext cx="6324600" cy="5632311"/>
          </a:xfrm>
          <a:prstGeom prst="rect">
            <a:avLst/>
          </a:prstGeom>
          <a:solidFill>
            <a:schemeClr val="accent6">
              <a:lumMod val="40000"/>
              <a:lumOff val="60000"/>
            </a:schemeClr>
          </a:solidFill>
        </p:spPr>
        <p:txBody>
          <a:bodyPr wrap="square">
            <a:spAutoFit/>
          </a:bodyPr>
          <a:lstStyle/>
          <a:p>
            <a:pPr algn="ctr">
              <a:lnSpc>
                <a:spcPct val="150000"/>
              </a:lnSpc>
            </a:pPr>
            <a:r>
              <a:rPr lang="en-US" sz="4000" b="1" dirty="0">
                <a:solidFill>
                  <a:srgbClr val="FF0000"/>
                </a:solidFill>
              </a:rPr>
              <a:t>Kết quả:</a:t>
            </a:r>
          </a:p>
          <a:p>
            <a:pPr algn="just">
              <a:lnSpc>
                <a:spcPct val="150000"/>
              </a:lnSpc>
            </a:pPr>
            <a:r>
              <a:rPr lang="en-US" sz="4000" dirty="0"/>
              <a:t>Một vài đặc điểm chung:</a:t>
            </a:r>
          </a:p>
          <a:p>
            <a:pPr marL="571500" indent="-571500" algn="just">
              <a:lnSpc>
                <a:spcPct val="150000"/>
              </a:lnSpc>
              <a:buFont typeface="Arial" pitchFamily="34" charset="0"/>
              <a:buChar char="•"/>
            </a:pPr>
            <a:r>
              <a:rPr lang="en-US" sz="4000" dirty="0" smtClean="0"/>
              <a:t>Có </a:t>
            </a:r>
            <a:r>
              <a:rPr lang="en-US" sz="4000" dirty="0"/>
              <a:t>các mặt đáy là hình tam giác, hoặc tứ giác.</a:t>
            </a:r>
          </a:p>
          <a:p>
            <a:pPr marL="571500" indent="-571500" algn="just">
              <a:lnSpc>
                <a:spcPct val="150000"/>
              </a:lnSpc>
              <a:buFont typeface="Arial" pitchFamily="34" charset="0"/>
              <a:buChar char="•"/>
            </a:pPr>
            <a:r>
              <a:rPr lang="en-US" sz="4000" dirty="0" smtClean="0"/>
              <a:t>Có </a:t>
            </a:r>
            <a:r>
              <a:rPr lang="en-US" sz="4000" dirty="0"/>
              <a:t>các cạnh bên song song với nhau</a:t>
            </a:r>
          </a:p>
        </p:txBody>
      </p:sp>
    </p:spTree>
    <p:extLst>
      <p:ext uri="{BB962C8B-B14F-4D97-AF65-F5344CB8AC3E}">
        <p14:creationId xmlns:p14="http://schemas.microsoft.com/office/powerpoint/2010/main" val="31710026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Vertical)">
                                      <p:cBhvr>
                                        <p:cTn id="7" dur="500"/>
                                        <p:tgtEl>
                                          <p:spTgt spid="5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barn(inVertical)">
                                      <p:cBhvr>
                                        <p:cTn id="10" dur="500"/>
                                        <p:tgtEl>
                                          <p:spTgt spid="5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
                                            <p:bg/>
                                          </p:spTgt>
                                        </p:tgtEl>
                                        <p:attrNameLst>
                                          <p:attrName>style.visibility</p:attrName>
                                        </p:attrNameLst>
                                      </p:cBhvr>
                                      <p:to>
                                        <p:strVal val="visible"/>
                                      </p:to>
                                    </p:set>
                                    <p:anim calcmode="lin" valueType="num">
                                      <p:cBhvr additive="base">
                                        <p:cTn id="15" dur="500" fill="hold"/>
                                        <p:tgtEl>
                                          <p:spTgt spid="4">
                                            <p:bg/>
                                          </p:spTgt>
                                        </p:tgtEl>
                                        <p:attrNameLst>
                                          <p:attrName>ppt_x</p:attrName>
                                        </p:attrNameLst>
                                      </p:cBhvr>
                                      <p:tavLst>
                                        <p:tav tm="0">
                                          <p:val>
                                            <p:strVal val="#ppt_x"/>
                                          </p:val>
                                        </p:tav>
                                        <p:tav tm="100000">
                                          <p:val>
                                            <p:strVal val="#ppt_x"/>
                                          </p:val>
                                        </p:tav>
                                      </p:tavLst>
                                    </p:anim>
                                    <p:anim calcmode="lin" valueType="num">
                                      <p:cBhvr additive="base">
                                        <p:cTn id="16" dur="500" fill="hold"/>
                                        <p:tgtEl>
                                          <p:spTgt spid="4">
                                            <p:bg/>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 calcmode="lin" valueType="num">
                                      <p:cBhvr additive="base">
                                        <p:cTn id="2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 calcmode="lin" valueType="num">
                                      <p:cBhvr additive="base">
                                        <p:cTn id="2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 calcmode="lin" valueType="num">
                                      <p:cBhvr additive="base">
                                        <p:cTn id="3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anim calcmode="lin" valueType="num">
                                      <p:cBhvr additive="base">
                                        <p:cTn id="3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4" grpId="0"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grpSp>
        <p:nvGrpSpPr>
          <p:cNvPr id="9" name="Group 8">
            <a:extLst>
              <a:ext uri="{FF2B5EF4-FFF2-40B4-BE49-F238E27FC236}">
                <a16:creationId xmlns="" xmlns:a16="http://schemas.microsoft.com/office/drawing/2014/main" id="{23F30B9A-ED16-4BF4-AE6E-471B3FA613E2}"/>
              </a:ext>
            </a:extLst>
          </p:cNvPr>
          <p:cNvGrpSpPr/>
          <p:nvPr/>
        </p:nvGrpSpPr>
        <p:grpSpPr>
          <a:xfrm>
            <a:off x="313590" y="4736130"/>
            <a:ext cx="5782410" cy="4576283"/>
            <a:chOff x="1568474" y="5298342"/>
            <a:chExt cx="5137126" cy="4085433"/>
          </a:xfrm>
        </p:grpSpPr>
        <p:pic>
          <p:nvPicPr>
            <p:cNvPr id="10" name="Picture 16">
              <a:extLst>
                <a:ext uri="{FF2B5EF4-FFF2-40B4-BE49-F238E27FC236}">
                  <a16:creationId xmlns="" xmlns:a16="http://schemas.microsoft.com/office/drawing/2014/main" id="{09549E1A-89FD-429A-9496-DCC1E67B6D45}"/>
                </a:ext>
              </a:extLst>
            </p:cNvPr>
            <p:cNvPicPr>
              <a:picLocks noChangeAspect="1"/>
            </p:cNvPicPr>
            <p:nvPr/>
          </p:nvPicPr>
          <p:blipFill>
            <a:blip r:embed="rId3"/>
            <a:srcRect/>
            <a:stretch>
              <a:fillRect/>
            </a:stretch>
          </p:blipFill>
          <p:spPr>
            <a:xfrm>
              <a:off x="2371638" y="5298342"/>
              <a:ext cx="3416350" cy="3236991"/>
            </a:xfrm>
            <a:prstGeom prst="rect">
              <a:avLst/>
            </a:prstGeom>
          </p:spPr>
        </p:pic>
        <p:sp>
          <p:nvSpPr>
            <p:cNvPr id="11" name="TextBox 10">
              <a:extLst>
                <a:ext uri="{FF2B5EF4-FFF2-40B4-BE49-F238E27FC236}">
                  <a16:creationId xmlns="" xmlns:a16="http://schemas.microsoft.com/office/drawing/2014/main" id="{BEBA6DAB-BCCA-4DC1-8DD6-0DB64509C892}"/>
                </a:ext>
              </a:extLst>
            </p:cNvPr>
            <p:cNvSpPr txBox="1"/>
            <p:nvPr/>
          </p:nvSpPr>
          <p:spPr>
            <a:xfrm>
              <a:off x="1568474" y="8751816"/>
              <a:ext cx="5137126" cy="6319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Thảo luận nhóm</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đôi</a:t>
              </a: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5" name="Group 4"/>
          <p:cNvGrpSpPr/>
          <p:nvPr/>
        </p:nvGrpSpPr>
        <p:grpSpPr>
          <a:xfrm>
            <a:off x="1559" y="497026"/>
            <a:ext cx="17143442" cy="3274874"/>
            <a:chOff x="1559" y="497026"/>
            <a:chExt cx="17143442" cy="3274874"/>
          </a:xfrm>
        </p:grpSpPr>
        <p:sp>
          <p:nvSpPr>
            <p:cNvPr id="19" name="Pentagon 18"/>
            <p:cNvSpPr/>
            <p:nvPr/>
          </p:nvSpPr>
          <p:spPr>
            <a:xfrm>
              <a:off x="1559" y="497026"/>
              <a:ext cx="17143442" cy="3274874"/>
            </a:xfrm>
            <a:prstGeom prst="homePlate">
              <a:avLst/>
            </a:prstGeom>
            <a:solidFill>
              <a:schemeClr val="accent5">
                <a:lumMod val="40000"/>
                <a:lumOff val="6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02172" y="723900"/>
              <a:ext cx="15395028" cy="2862322"/>
            </a:xfrm>
            <a:prstGeom prst="rect">
              <a:avLst/>
            </a:prstGeom>
          </p:spPr>
          <p:txBody>
            <a:bodyPr wrap="square">
              <a:spAutoFit/>
            </a:bodyPr>
            <a:lstStyle/>
            <a:p>
              <a:pPr algn="just">
                <a:lnSpc>
                  <a:spcPct val="150000"/>
                </a:lnSpc>
              </a:pPr>
              <a:r>
                <a:rPr lang="en-US" sz="4000" dirty="0"/>
                <a:t>Một số yếu tố của hình lăng trụ đứng tứ giác được chỉ rõ trong hình 10.19. Em hãy nêu các yếu tố tương tự của hình lăng trụ đứng tam giác trong hình 10.20 và cho một vài nhận xét về các yếu tố đó.</a:t>
              </a:r>
            </a:p>
          </p:txBody>
        </p:sp>
      </p:grpSp>
      <p:pic>
        <p:nvPicPr>
          <p:cNvPr id="3074" name="Picture 2" descr="C:\Users\ADMINI~1\AppData\Local\Temp\Rar$DIa0.134\HĐ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4245166"/>
            <a:ext cx="11201400" cy="542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90049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wipe(down)">
                                      <p:cBhvr>
                                        <p:cTn id="1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grpSp>
        <p:nvGrpSpPr>
          <p:cNvPr id="34" name="Group 33"/>
          <p:cNvGrpSpPr/>
          <p:nvPr/>
        </p:nvGrpSpPr>
        <p:grpSpPr>
          <a:xfrm>
            <a:off x="6564007" y="1790700"/>
            <a:ext cx="9437993" cy="5703179"/>
            <a:chOff x="718929" y="1628568"/>
            <a:chExt cx="11737282" cy="5364160"/>
          </a:xfrm>
        </p:grpSpPr>
        <p:sp>
          <p:nvSpPr>
            <p:cNvPr id="36" name="Round Diagonal Corner Rectangle 35"/>
            <p:cNvSpPr/>
            <p:nvPr/>
          </p:nvSpPr>
          <p:spPr>
            <a:xfrm>
              <a:off x="718929" y="1996936"/>
              <a:ext cx="11737282" cy="4995792"/>
            </a:xfrm>
            <a:prstGeom prst="round2DiagRect">
              <a:avLst/>
            </a:prstGeom>
            <a:solidFill>
              <a:schemeClr val="bg1"/>
            </a:solidFill>
            <a:ln>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p:cNvGrpSpPr/>
            <p:nvPr/>
          </p:nvGrpSpPr>
          <p:grpSpPr>
            <a:xfrm>
              <a:off x="718929" y="1628568"/>
              <a:ext cx="3330174" cy="1152732"/>
              <a:chOff x="718929" y="1628568"/>
              <a:chExt cx="3330174" cy="1152732"/>
            </a:xfrm>
          </p:grpSpPr>
          <p:sp>
            <p:nvSpPr>
              <p:cNvPr id="38" name="Right Triangle 37"/>
              <p:cNvSpPr/>
              <p:nvPr/>
            </p:nvSpPr>
            <p:spPr>
              <a:xfrm flipV="1">
                <a:off x="718930" y="1996937"/>
                <a:ext cx="628702" cy="784363"/>
              </a:xfrm>
              <a:prstGeom prst="r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a:off x="718929" y="1628568"/>
                <a:ext cx="3330174" cy="736738"/>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latin typeface="Arial" pitchFamily="34" charset="0"/>
                    <a:cs typeface="Arial" pitchFamily="34" charset="0"/>
                  </a:rPr>
                  <a:t>Kết quả:</a:t>
                </a:r>
                <a:endParaRPr lang="en-US" sz="4000" b="1" dirty="0">
                  <a:latin typeface="Arial" pitchFamily="34" charset="0"/>
                  <a:cs typeface="Arial" pitchFamily="34" charset="0"/>
                </a:endParaRPr>
              </a:p>
            </p:txBody>
          </p:sp>
        </p:grpSp>
      </p:grpSp>
      <p:pic>
        <p:nvPicPr>
          <p:cNvPr id="40" name="Picture 39"/>
          <p:cNvPicPr>
            <a:picLocks noChangeAspect="1"/>
          </p:cNvPicPr>
          <p:nvPr/>
        </p:nvPicPr>
        <p:blipFill>
          <a:blip r:embed="rId3"/>
          <a:srcRect/>
          <a:stretch>
            <a:fillRect/>
          </a:stretch>
        </p:blipFill>
        <p:spPr>
          <a:xfrm>
            <a:off x="8327413" y="8518747"/>
            <a:ext cx="4638040" cy="1768253"/>
          </a:xfrm>
          <a:prstGeom prst="rect">
            <a:avLst/>
          </a:prstGeom>
        </p:spPr>
      </p:pic>
      <p:pic>
        <p:nvPicPr>
          <p:cNvPr id="41" name="Picture 40"/>
          <p:cNvPicPr>
            <a:picLocks noChangeAspect="1"/>
          </p:cNvPicPr>
          <p:nvPr/>
        </p:nvPicPr>
        <p:blipFill>
          <a:blip r:embed="rId3"/>
          <a:srcRect/>
          <a:stretch>
            <a:fillRect/>
          </a:stretch>
        </p:blipFill>
        <p:spPr>
          <a:xfrm>
            <a:off x="12945858" y="8518746"/>
            <a:ext cx="5157149" cy="1768253"/>
          </a:xfrm>
          <a:prstGeom prst="rect">
            <a:avLst/>
          </a:prstGeom>
        </p:spPr>
      </p:pic>
      <p:sp>
        <p:nvSpPr>
          <p:cNvPr id="3" name="Rectangle 2"/>
          <p:cNvSpPr/>
          <p:nvPr/>
        </p:nvSpPr>
        <p:spPr>
          <a:xfrm>
            <a:off x="7282503" y="3049873"/>
            <a:ext cx="8001000" cy="3785652"/>
          </a:xfrm>
          <a:prstGeom prst="rect">
            <a:avLst/>
          </a:prstGeom>
        </p:spPr>
        <p:txBody>
          <a:bodyPr wrap="square">
            <a:spAutoFit/>
          </a:bodyPr>
          <a:lstStyle/>
          <a:p>
            <a:pPr algn="just">
              <a:lnSpc>
                <a:spcPct val="150000"/>
              </a:lnSpc>
            </a:pPr>
            <a:r>
              <a:rPr lang="en-US" sz="4000" dirty="0"/>
              <a:t>Yếu tố tương tự:</a:t>
            </a:r>
          </a:p>
          <a:p>
            <a:pPr marL="571500" indent="-571500" algn="just">
              <a:lnSpc>
                <a:spcPct val="150000"/>
              </a:lnSpc>
              <a:buFont typeface="Arial" pitchFamily="34" charset="0"/>
              <a:buChar char="•"/>
            </a:pPr>
            <a:r>
              <a:rPr lang="en-US" sz="4000" dirty="0" smtClean="0"/>
              <a:t>Mặt </a:t>
            </a:r>
            <a:r>
              <a:rPr lang="en-US" sz="4000" dirty="0"/>
              <a:t>bên: đều là hình chữ nhật.</a:t>
            </a:r>
          </a:p>
          <a:p>
            <a:pPr marL="571500" indent="-571500" algn="just">
              <a:lnSpc>
                <a:spcPct val="150000"/>
              </a:lnSpc>
              <a:buFont typeface="Arial" pitchFamily="34" charset="0"/>
              <a:buChar char="•"/>
            </a:pPr>
            <a:r>
              <a:rPr lang="en-US" sz="4000" dirty="0" smtClean="0"/>
              <a:t>Cạnh </a:t>
            </a:r>
            <a:r>
              <a:rPr lang="en-US" sz="4000" dirty="0"/>
              <a:t>bên: song song với nhau.</a:t>
            </a:r>
          </a:p>
          <a:p>
            <a:pPr marL="571500" indent="-571500" algn="just">
              <a:lnSpc>
                <a:spcPct val="150000"/>
              </a:lnSpc>
              <a:buFont typeface="Arial" pitchFamily="34" charset="0"/>
              <a:buChar char="•"/>
            </a:pPr>
            <a:r>
              <a:rPr lang="en-US" sz="4000" dirty="0" smtClean="0"/>
              <a:t>Mặt </a:t>
            </a:r>
            <a:r>
              <a:rPr lang="en-US" sz="4000" dirty="0"/>
              <a:t>đáy: 2 mặt đáy song </a:t>
            </a:r>
            <a:r>
              <a:rPr lang="en-US" sz="4000" dirty="0" smtClean="0"/>
              <a:t>song</a:t>
            </a:r>
            <a:endParaRPr lang="en-US" sz="4000" dirty="0"/>
          </a:p>
        </p:txBody>
      </p:sp>
      <p:pic>
        <p:nvPicPr>
          <p:cNvPr id="16" name="Picture 4">
            <a:extLst>
              <a:ext uri="{FF2B5EF4-FFF2-40B4-BE49-F238E27FC236}">
                <a16:creationId xmlns="" xmlns:a16="http://schemas.microsoft.com/office/drawing/2014/main" id="{AA3C49C4-BDA4-43CD-8A50-BFDB15306BC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31"/>
              </a:ext>
            </a:extLst>
          </a:blip>
          <a:srcRect/>
          <a:stretch>
            <a:fillRect/>
          </a:stretch>
        </p:blipFill>
        <p:spPr>
          <a:xfrm>
            <a:off x="982467" y="1958279"/>
            <a:ext cx="5875533" cy="8328721"/>
          </a:xfrm>
          <a:prstGeom prst="rect">
            <a:avLst/>
          </a:prstGeom>
        </p:spPr>
      </p:pic>
    </p:spTree>
    <p:extLst>
      <p:ext uri="{BB962C8B-B14F-4D97-AF65-F5344CB8AC3E}">
        <p14:creationId xmlns:p14="http://schemas.microsoft.com/office/powerpoint/2010/main" val="36696901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additive="base">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additive="base">
                                        <p:cTn id="3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55434" y="342900"/>
            <a:ext cx="13809485" cy="1107996"/>
          </a:xfrm>
          <a:prstGeom prst="rect">
            <a:avLst/>
          </a:prstGeom>
        </p:spPr>
        <p:txBody>
          <a:bodyPr wrap="none">
            <a:spAutoFit/>
          </a:bodyPr>
          <a:lstStyle/>
          <a:p>
            <a:pPr algn="ctr">
              <a:lnSpc>
                <a:spcPct val="150000"/>
              </a:lnSpc>
            </a:pPr>
            <a:r>
              <a:rPr lang="nl-NL" sz="4400" b="1" dirty="0">
                <a:solidFill>
                  <a:srgbClr val="FF0000"/>
                </a:solidFill>
              </a:rPr>
              <a:t>Nhận xét</a:t>
            </a:r>
            <a:r>
              <a:rPr lang="nl-NL" sz="4400" dirty="0">
                <a:solidFill>
                  <a:srgbClr val="FF0000"/>
                </a:solidFill>
              </a:rPr>
              <a:t>: </a:t>
            </a:r>
            <a:r>
              <a:rPr lang="nl-NL" sz="4400" dirty="0"/>
              <a:t>Trong hình lăng trụ đứng tam giác (tứ giác).</a:t>
            </a:r>
            <a:endParaRPr lang="en-US" sz="4400" dirty="0"/>
          </a:p>
        </p:txBody>
      </p:sp>
      <p:pic>
        <p:nvPicPr>
          <p:cNvPr id="21" name="Picture 2" descr="C:\Users\ADMINI~1\AppData\Local\Temp\Rar$DIa0.134\HĐ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5554" y="1485900"/>
            <a:ext cx="12429243" cy="530548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81000" y="6832580"/>
            <a:ext cx="12269514" cy="3416320"/>
          </a:xfrm>
          <a:prstGeom prst="rect">
            <a:avLst/>
          </a:prstGeom>
        </p:spPr>
        <p:txBody>
          <a:bodyPr wrap="square">
            <a:spAutoFit/>
          </a:bodyPr>
          <a:lstStyle/>
          <a:p>
            <a:pPr marL="571500" indent="-571500" algn="just">
              <a:lnSpc>
                <a:spcPct val="150000"/>
              </a:lnSpc>
              <a:buFont typeface="Arial" pitchFamily="34" charset="0"/>
              <a:buChar char="•"/>
            </a:pPr>
            <a:r>
              <a:rPr lang="nl-NL" sz="3600" dirty="0" smtClean="0"/>
              <a:t>Hai </a:t>
            </a:r>
            <a:r>
              <a:rPr lang="nl-NL" sz="3600" dirty="0"/>
              <a:t>mặt đáy song song với nhau.</a:t>
            </a:r>
            <a:endParaRPr lang="en-US" sz="3600" dirty="0"/>
          </a:p>
          <a:p>
            <a:pPr marL="571500" indent="-571500" algn="just">
              <a:lnSpc>
                <a:spcPct val="150000"/>
              </a:lnSpc>
              <a:buFont typeface="Arial" pitchFamily="34" charset="0"/>
              <a:buChar char="•"/>
            </a:pPr>
            <a:r>
              <a:rPr lang="nl-NL" sz="3600" dirty="0" smtClean="0"/>
              <a:t>Các </a:t>
            </a:r>
            <a:r>
              <a:rPr lang="nl-NL" sz="3600" dirty="0"/>
              <a:t>mặt bên là hình chữ nhật.</a:t>
            </a:r>
            <a:endParaRPr lang="en-US" sz="3600" dirty="0"/>
          </a:p>
          <a:p>
            <a:pPr marL="571500" indent="-571500" algn="just">
              <a:lnSpc>
                <a:spcPct val="150000"/>
              </a:lnSpc>
              <a:buFont typeface="Arial" pitchFamily="34" charset="0"/>
              <a:buChar char="•"/>
            </a:pPr>
            <a:r>
              <a:rPr lang="nl-NL" sz="3600" dirty="0" smtClean="0"/>
              <a:t>Các </a:t>
            </a:r>
            <a:r>
              <a:rPr lang="nl-NL" sz="3600" dirty="0"/>
              <a:t>cạnh bên song song và bằng nhau.</a:t>
            </a:r>
            <a:endParaRPr lang="en-US" sz="3600" dirty="0"/>
          </a:p>
          <a:p>
            <a:pPr marL="571500" indent="-571500" algn="just">
              <a:lnSpc>
                <a:spcPct val="150000"/>
              </a:lnSpc>
              <a:buFont typeface="Arial" pitchFamily="34" charset="0"/>
              <a:buChar char="•"/>
            </a:pPr>
            <a:r>
              <a:rPr lang="nl-NL" sz="3600" dirty="0" smtClean="0"/>
              <a:t>Độ </a:t>
            </a:r>
            <a:r>
              <a:rPr lang="nl-NL" sz="3600" dirty="0"/>
              <a:t>dài một cạnh bên gọi là chiều cao của lăng trụ đứng.</a:t>
            </a:r>
            <a:endParaRPr lang="en-US" sz="3600" dirty="0"/>
          </a:p>
        </p:txBody>
      </p:sp>
      <p:sp>
        <p:nvSpPr>
          <p:cNvPr id="7" name="Rectangle 6"/>
          <p:cNvSpPr/>
          <p:nvPr/>
        </p:nvSpPr>
        <p:spPr>
          <a:xfrm>
            <a:off x="9525000" y="6851833"/>
            <a:ext cx="8458200" cy="2482667"/>
          </a:xfrm>
          <a:prstGeom prst="rect">
            <a:avLst/>
          </a:prstGeom>
          <a:solidFill>
            <a:schemeClr val="accent6">
              <a:lumMod val="40000"/>
              <a:lumOff val="60000"/>
            </a:schemeClr>
          </a:solidFill>
        </p:spPr>
        <p:txBody>
          <a:bodyPr wrap="square">
            <a:spAutoFit/>
          </a:bodyPr>
          <a:lstStyle/>
          <a:p>
            <a:pPr algn="ctr">
              <a:lnSpc>
                <a:spcPct val="150000"/>
              </a:lnSpc>
            </a:pPr>
            <a:r>
              <a:rPr lang="nl-NL" sz="3600" b="1" dirty="0">
                <a:solidFill>
                  <a:srgbClr val="FF0000"/>
                </a:solidFill>
              </a:rPr>
              <a:t>Chú ý:</a:t>
            </a:r>
            <a:endParaRPr lang="en-US" sz="3600" dirty="0">
              <a:solidFill>
                <a:srgbClr val="FF0000"/>
              </a:solidFill>
            </a:endParaRPr>
          </a:p>
          <a:p>
            <a:pPr algn="ctr">
              <a:lnSpc>
                <a:spcPct val="150000"/>
              </a:lnSpc>
            </a:pPr>
            <a:r>
              <a:rPr lang="nl-NL" sz="3600" dirty="0"/>
              <a:t>Hình hộp chữ nhật và hình lập phương cũng là các hình lăng trụ đứng tứ giác.</a:t>
            </a:r>
            <a:endParaRPr lang="en-US" sz="3600" dirty="0"/>
          </a:p>
        </p:txBody>
      </p:sp>
    </p:spTree>
    <p:extLst>
      <p:ext uri="{BB962C8B-B14F-4D97-AF65-F5344CB8AC3E}">
        <p14:creationId xmlns:p14="http://schemas.microsoft.com/office/powerpoint/2010/main" val="13460253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fade">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bg/>
                                          </p:spTgt>
                                        </p:tgtEl>
                                        <p:attrNameLst>
                                          <p:attrName>style.visibility</p:attrName>
                                        </p:attrNameLst>
                                      </p:cBhvr>
                                      <p:to>
                                        <p:strVal val="visible"/>
                                      </p:to>
                                    </p:set>
                                    <p:animEffect transition="in" filter="barn(inVertical)">
                                      <p:cBhvr>
                                        <p:cTn id="32" dur="500"/>
                                        <p:tgtEl>
                                          <p:spTgt spid="7">
                                            <p:bg/>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Effect transition="in" filter="barn(inVertical)">
                                      <p:cBhvr>
                                        <p:cTn id="37" dur="500"/>
                                        <p:tgtEl>
                                          <p:spTgt spid="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7">
                                            <p:txEl>
                                              <p:pRg st="1" end="1"/>
                                            </p:txEl>
                                          </p:spTgt>
                                        </p:tgtEl>
                                        <p:attrNameLst>
                                          <p:attrName>style.visibility</p:attrName>
                                        </p:attrNameLst>
                                      </p:cBhvr>
                                      <p:to>
                                        <p:strVal val="visible"/>
                                      </p:to>
                                    </p:set>
                                    <p:animEffect transition="in" filter="barn(inVertical)">
                                      <p:cBhvr>
                                        <p:cTn id="4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2083</TotalTime>
  <Words>2307</Words>
  <PresentationFormat>Custom</PresentationFormat>
  <Paragraphs>206</Paragraphs>
  <Slides>47</Slides>
  <Notes>0</Notes>
  <HiddenSlides>0</HiddenSlides>
  <MMClips>10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47</vt:i4>
      </vt:variant>
    </vt:vector>
  </HeadingPairs>
  <TitlesOfParts>
    <vt:vector size="53" baseType="lpstr">
      <vt:lpstr>Arial</vt:lpstr>
      <vt:lpstr>Calibri</vt:lpstr>
      <vt:lpstr>Wingdings</vt:lpstr>
      <vt:lpstr>Times New Roman</vt:lpstr>
      <vt:lpstr>Cambria Math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2023-01-06T05:56:43Z</dcterms:modified>
  <dc:identifier>DAFP6SZgIXI</dc:identifier>
</cp:coreProperties>
</file>