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6.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7.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8.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8" r:id="rId3"/>
    <p:sldId id="323" r:id="rId4"/>
    <p:sldId id="322" r:id="rId5"/>
    <p:sldId id="280" r:id="rId6"/>
    <p:sldId id="260" r:id="rId7"/>
    <p:sldId id="261" r:id="rId8"/>
    <p:sldId id="262" r:id="rId9"/>
    <p:sldId id="267" r:id="rId10"/>
    <p:sldId id="263" r:id="rId11"/>
    <p:sldId id="264" r:id="rId12"/>
    <p:sldId id="265" r:id="rId13"/>
    <p:sldId id="266" r:id="rId14"/>
    <p:sldId id="269" r:id="rId15"/>
    <p:sldId id="7601" r:id="rId16"/>
    <p:sldId id="7597" r:id="rId17"/>
    <p:sldId id="7602" r:id="rId18"/>
    <p:sldId id="270" r:id="rId19"/>
    <p:sldId id="7603" r:id="rId20"/>
    <p:sldId id="7604" r:id="rId21"/>
    <p:sldId id="7605" r:id="rId22"/>
    <p:sldId id="7598" r:id="rId23"/>
    <p:sldId id="7606" r:id="rId24"/>
    <p:sldId id="7610" r:id="rId25"/>
    <p:sldId id="7607" r:id="rId26"/>
    <p:sldId id="7608" r:id="rId27"/>
    <p:sldId id="7609" r:id="rId28"/>
    <p:sldId id="7611" r:id="rId29"/>
    <p:sldId id="7612" r:id="rId30"/>
    <p:sldId id="7599" r:id="rId31"/>
    <p:sldId id="7618" r:id="rId32"/>
    <p:sldId id="7613" r:id="rId33"/>
    <p:sldId id="7619" r:id="rId34"/>
    <p:sldId id="7615" r:id="rId35"/>
    <p:sldId id="7616" r:id="rId36"/>
    <p:sldId id="7617" r:id="rId37"/>
    <p:sldId id="7600"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8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20" autoAdjust="0"/>
  </p:normalViewPr>
  <p:slideViewPr>
    <p:cSldViewPr snapToGrid="0">
      <p:cViewPr varScale="1">
        <p:scale>
          <a:sx n="68" d="100"/>
          <a:sy n="68" d="100"/>
        </p:scale>
        <p:origin x="210"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9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E3122-561A-4204-9AB5-D98826BD03CD}" type="datetimeFigureOut">
              <a:rPr lang="zh-CN" altLang="en-US" smtClean="0"/>
              <a:t>2022/3/30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4E2F7-1C04-4F47-A0DF-73FB871E6ABD}" type="slidenum">
              <a:rPr lang="zh-CN" altLang="en-US" smtClean="0"/>
              <a:t>‹#›</a:t>
            </a:fld>
            <a:endParaRPr lang="zh-CN" altLang="en-US"/>
          </a:p>
        </p:txBody>
      </p:sp>
    </p:spTree>
    <p:extLst>
      <p:ext uri="{BB962C8B-B14F-4D97-AF65-F5344CB8AC3E}">
        <p14:creationId xmlns:p14="http://schemas.microsoft.com/office/powerpoint/2010/main" val="3312129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B4E2F7-1C04-4F47-A0DF-73FB871E6ABD}" type="slidenum">
              <a:rPr lang="zh-CN" altLang="en-US" smtClean="0"/>
              <a:t>1</a:t>
            </a:fld>
            <a:endParaRPr lang="zh-CN" altLang="en-US"/>
          </a:p>
        </p:txBody>
      </p:sp>
    </p:spTree>
    <p:extLst>
      <p:ext uri="{BB962C8B-B14F-4D97-AF65-F5344CB8AC3E}">
        <p14:creationId xmlns:p14="http://schemas.microsoft.com/office/powerpoint/2010/main" val="3906167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10</a:t>
            </a:fld>
            <a:endParaRPr lang="zh-CN" altLang="en-US"/>
          </a:p>
        </p:txBody>
      </p:sp>
    </p:spTree>
    <p:extLst>
      <p:ext uri="{BB962C8B-B14F-4D97-AF65-F5344CB8AC3E}">
        <p14:creationId xmlns:p14="http://schemas.microsoft.com/office/powerpoint/2010/main" val="206367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11</a:t>
            </a:fld>
            <a:endParaRPr lang="zh-CN" altLang="en-US"/>
          </a:p>
        </p:txBody>
      </p:sp>
    </p:spTree>
    <p:extLst>
      <p:ext uri="{BB962C8B-B14F-4D97-AF65-F5344CB8AC3E}">
        <p14:creationId xmlns:p14="http://schemas.microsoft.com/office/powerpoint/2010/main" val="69823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12</a:t>
            </a:fld>
            <a:endParaRPr lang="zh-CN" altLang="en-US"/>
          </a:p>
        </p:txBody>
      </p:sp>
    </p:spTree>
    <p:extLst>
      <p:ext uri="{BB962C8B-B14F-4D97-AF65-F5344CB8AC3E}">
        <p14:creationId xmlns:p14="http://schemas.microsoft.com/office/powerpoint/2010/main" val="283566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13</a:t>
            </a:fld>
            <a:endParaRPr lang="zh-CN" altLang="en-US"/>
          </a:p>
        </p:txBody>
      </p:sp>
    </p:spTree>
    <p:extLst>
      <p:ext uri="{BB962C8B-B14F-4D97-AF65-F5344CB8AC3E}">
        <p14:creationId xmlns:p14="http://schemas.microsoft.com/office/powerpoint/2010/main" val="968557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14</a:t>
            </a:fld>
            <a:endParaRPr lang="zh-CN" altLang="en-US"/>
          </a:p>
        </p:txBody>
      </p:sp>
    </p:spTree>
    <p:extLst>
      <p:ext uri="{BB962C8B-B14F-4D97-AF65-F5344CB8AC3E}">
        <p14:creationId xmlns:p14="http://schemas.microsoft.com/office/powerpoint/2010/main" val="3387566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15</a:t>
            </a:fld>
            <a:endParaRPr lang="zh-CN" altLang="en-US"/>
          </a:p>
        </p:txBody>
      </p:sp>
    </p:spTree>
    <p:extLst>
      <p:ext uri="{BB962C8B-B14F-4D97-AF65-F5344CB8AC3E}">
        <p14:creationId xmlns:p14="http://schemas.microsoft.com/office/powerpoint/2010/main" val="1862007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B3CDE7-52FF-4F9D-8B1A-BFCA071F30C1}" type="slidenum">
              <a:rPr lang="zh-CN" altLang="en-US" smtClean="0"/>
              <a:t>16</a:t>
            </a:fld>
            <a:endParaRPr lang="zh-CN" altLang="en-US"/>
          </a:p>
        </p:txBody>
      </p:sp>
    </p:spTree>
    <p:extLst>
      <p:ext uri="{BB962C8B-B14F-4D97-AF65-F5344CB8AC3E}">
        <p14:creationId xmlns:p14="http://schemas.microsoft.com/office/powerpoint/2010/main" val="2761349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17</a:t>
            </a:fld>
            <a:endParaRPr lang="zh-CN" altLang="en-US"/>
          </a:p>
        </p:txBody>
      </p:sp>
    </p:spTree>
    <p:extLst>
      <p:ext uri="{BB962C8B-B14F-4D97-AF65-F5344CB8AC3E}">
        <p14:creationId xmlns:p14="http://schemas.microsoft.com/office/powerpoint/2010/main" val="4132846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18</a:t>
            </a:fld>
            <a:endParaRPr lang="zh-CN" altLang="en-US"/>
          </a:p>
        </p:txBody>
      </p:sp>
    </p:spTree>
    <p:extLst>
      <p:ext uri="{BB962C8B-B14F-4D97-AF65-F5344CB8AC3E}">
        <p14:creationId xmlns:p14="http://schemas.microsoft.com/office/powerpoint/2010/main" val="344807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19</a:t>
            </a:fld>
            <a:endParaRPr lang="zh-CN" altLang="en-US"/>
          </a:p>
        </p:txBody>
      </p:sp>
    </p:spTree>
    <p:extLst>
      <p:ext uri="{BB962C8B-B14F-4D97-AF65-F5344CB8AC3E}">
        <p14:creationId xmlns:p14="http://schemas.microsoft.com/office/powerpoint/2010/main" val="121461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B3CDE7-52FF-4F9D-8B1A-BFCA071F30C1}" type="slidenum">
              <a:rPr lang="zh-CN" altLang="en-US" smtClean="0"/>
              <a:t>2</a:t>
            </a:fld>
            <a:endParaRPr lang="zh-CN" altLang="en-US"/>
          </a:p>
        </p:txBody>
      </p:sp>
    </p:spTree>
    <p:extLst>
      <p:ext uri="{BB962C8B-B14F-4D97-AF65-F5344CB8AC3E}">
        <p14:creationId xmlns:p14="http://schemas.microsoft.com/office/powerpoint/2010/main" val="801596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20</a:t>
            </a:fld>
            <a:endParaRPr lang="zh-CN" altLang="en-US"/>
          </a:p>
        </p:txBody>
      </p:sp>
    </p:spTree>
    <p:extLst>
      <p:ext uri="{BB962C8B-B14F-4D97-AF65-F5344CB8AC3E}">
        <p14:creationId xmlns:p14="http://schemas.microsoft.com/office/powerpoint/2010/main" val="28131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21</a:t>
            </a:fld>
            <a:endParaRPr lang="zh-CN" altLang="en-US"/>
          </a:p>
        </p:txBody>
      </p:sp>
    </p:spTree>
    <p:extLst>
      <p:ext uri="{BB962C8B-B14F-4D97-AF65-F5344CB8AC3E}">
        <p14:creationId xmlns:p14="http://schemas.microsoft.com/office/powerpoint/2010/main" val="2874942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B3CDE7-52FF-4F9D-8B1A-BFCA071F30C1}" type="slidenum">
              <a:rPr lang="zh-CN" altLang="en-US" smtClean="0"/>
              <a:t>22</a:t>
            </a:fld>
            <a:endParaRPr lang="zh-CN" altLang="en-US"/>
          </a:p>
        </p:txBody>
      </p:sp>
    </p:spTree>
    <p:extLst>
      <p:ext uri="{BB962C8B-B14F-4D97-AF65-F5344CB8AC3E}">
        <p14:creationId xmlns:p14="http://schemas.microsoft.com/office/powerpoint/2010/main" val="2366947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23</a:t>
            </a:fld>
            <a:endParaRPr lang="zh-CN" altLang="en-US"/>
          </a:p>
        </p:txBody>
      </p:sp>
    </p:spTree>
    <p:extLst>
      <p:ext uri="{BB962C8B-B14F-4D97-AF65-F5344CB8AC3E}">
        <p14:creationId xmlns:p14="http://schemas.microsoft.com/office/powerpoint/2010/main" val="3455738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24</a:t>
            </a:fld>
            <a:endParaRPr lang="zh-CN" altLang="en-US"/>
          </a:p>
        </p:txBody>
      </p:sp>
    </p:spTree>
    <p:extLst>
      <p:ext uri="{BB962C8B-B14F-4D97-AF65-F5344CB8AC3E}">
        <p14:creationId xmlns:p14="http://schemas.microsoft.com/office/powerpoint/2010/main" val="4043612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25</a:t>
            </a:fld>
            <a:endParaRPr lang="zh-CN" altLang="en-US"/>
          </a:p>
        </p:txBody>
      </p:sp>
    </p:spTree>
    <p:extLst>
      <p:ext uri="{BB962C8B-B14F-4D97-AF65-F5344CB8AC3E}">
        <p14:creationId xmlns:p14="http://schemas.microsoft.com/office/powerpoint/2010/main" val="3817297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26</a:t>
            </a:fld>
            <a:endParaRPr lang="zh-CN" altLang="en-US"/>
          </a:p>
        </p:txBody>
      </p:sp>
    </p:spTree>
    <p:extLst>
      <p:ext uri="{BB962C8B-B14F-4D97-AF65-F5344CB8AC3E}">
        <p14:creationId xmlns:p14="http://schemas.microsoft.com/office/powerpoint/2010/main" val="1067991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27</a:t>
            </a:fld>
            <a:endParaRPr lang="zh-CN" altLang="en-US"/>
          </a:p>
        </p:txBody>
      </p:sp>
    </p:spTree>
    <p:extLst>
      <p:ext uri="{BB962C8B-B14F-4D97-AF65-F5344CB8AC3E}">
        <p14:creationId xmlns:p14="http://schemas.microsoft.com/office/powerpoint/2010/main" val="341052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28</a:t>
            </a:fld>
            <a:endParaRPr lang="zh-CN" altLang="en-US"/>
          </a:p>
        </p:txBody>
      </p:sp>
    </p:spTree>
    <p:extLst>
      <p:ext uri="{BB962C8B-B14F-4D97-AF65-F5344CB8AC3E}">
        <p14:creationId xmlns:p14="http://schemas.microsoft.com/office/powerpoint/2010/main" val="3848070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29</a:t>
            </a:fld>
            <a:endParaRPr lang="zh-CN" altLang="en-US"/>
          </a:p>
        </p:txBody>
      </p:sp>
    </p:spTree>
    <p:extLst>
      <p:ext uri="{BB962C8B-B14F-4D97-AF65-F5344CB8AC3E}">
        <p14:creationId xmlns:p14="http://schemas.microsoft.com/office/powerpoint/2010/main" val="448322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3</a:t>
            </a:fld>
            <a:endParaRPr lang="zh-CN" altLang="en-US"/>
          </a:p>
        </p:txBody>
      </p:sp>
    </p:spTree>
    <p:extLst>
      <p:ext uri="{BB962C8B-B14F-4D97-AF65-F5344CB8AC3E}">
        <p14:creationId xmlns:p14="http://schemas.microsoft.com/office/powerpoint/2010/main" val="3070516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B3CDE7-52FF-4F9D-8B1A-BFCA071F30C1}" type="slidenum">
              <a:rPr lang="zh-CN" altLang="en-US" smtClean="0"/>
              <a:t>30</a:t>
            </a:fld>
            <a:endParaRPr lang="zh-CN" altLang="en-US"/>
          </a:p>
        </p:txBody>
      </p:sp>
    </p:spTree>
    <p:extLst>
      <p:ext uri="{BB962C8B-B14F-4D97-AF65-F5344CB8AC3E}">
        <p14:creationId xmlns:p14="http://schemas.microsoft.com/office/powerpoint/2010/main" val="2266735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31</a:t>
            </a:fld>
            <a:endParaRPr lang="zh-CN" altLang="en-US"/>
          </a:p>
        </p:txBody>
      </p:sp>
    </p:spTree>
    <p:extLst>
      <p:ext uri="{BB962C8B-B14F-4D97-AF65-F5344CB8AC3E}">
        <p14:creationId xmlns:p14="http://schemas.microsoft.com/office/powerpoint/2010/main" val="3748210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32</a:t>
            </a:fld>
            <a:endParaRPr lang="zh-CN" altLang="en-US"/>
          </a:p>
        </p:txBody>
      </p:sp>
    </p:spTree>
    <p:extLst>
      <p:ext uri="{BB962C8B-B14F-4D97-AF65-F5344CB8AC3E}">
        <p14:creationId xmlns:p14="http://schemas.microsoft.com/office/powerpoint/2010/main" val="1495364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33</a:t>
            </a:fld>
            <a:endParaRPr lang="zh-CN" altLang="en-US"/>
          </a:p>
        </p:txBody>
      </p:sp>
    </p:spTree>
    <p:extLst>
      <p:ext uri="{BB962C8B-B14F-4D97-AF65-F5344CB8AC3E}">
        <p14:creationId xmlns:p14="http://schemas.microsoft.com/office/powerpoint/2010/main" val="1288295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34</a:t>
            </a:fld>
            <a:endParaRPr lang="zh-CN" altLang="en-US"/>
          </a:p>
        </p:txBody>
      </p:sp>
    </p:spTree>
    <p:extLst>
      <p:ext uri="{BB962C8B-B14F-4D97-AF65-F5344CB8AC3E}">
        <p14:creationId xmlns:p14="http://schemas.microsoft.com/office/powerpoint/2010/main" val="1367461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35</a:t>
            </a:fld>
            <a:endParaRPr lang="zh-CN" altLang="en-US"/>
          </a:p>
        </p:txBody>
      </p:sp>
    </p:spTree>
    <p:extLst>
      <p:ext uri="{BB962C8B-B14F-4D97-AF65-F5344CB8AC3E}">
        <p14:creationId xmlns:p14="http://schemas.microsoft.com/office/powerpoint/2010/main" val="1874097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36</a:t>
            </a:fld>
            <a:endParaRPr lang="zh-CN" altLang="en-US"/>
          </a:p>
        </p:txBody>
      </p:sp>
    </p:spTree>
    <p:extLst>
      <p:ext uri="{BB962C8B-B14F-4D97-AF65-F5344CB8AC3E}">
        <p14:creationId xmlns:p14="http://schemas.microsoft.com/office/powerpoint/2010/main" val="3208521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B4E2F7-1C04-4F47-A0DF-73FB871E6ABD}" type="slidenum">
              <a:rPr lang="zh-CN" altLang="en-US" smtClean="0"/>
              <a:t>37</a:t>
            </a:fld>
            <a:endParaRPr lang="zh-CN" altLang="en-US"/>
          </a:p>
        </p:txBody>
      </p:sp>
    </p:spTree>
    <p:extLst>
      <p:ext uri="{BB962C8B-B14F-4D97-AF65-F5344CB8AC3E}">
        <p14:creationId xmlns:p14="http://schemas.microsoft.com/office/powerpoint/2010/main" val="4006574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B3CDE7-52FF-4F9D-8B1A-BFCA071F30C1}" type="slidenum">
              <a:rPr lang="zh-CN" altLang="en-US" smtClean="0"/>
              <a:t>4</a:t>
            </a:fld>
            <a:endParaRPr lang="zh-CN" altLang="en-US"/>
          </a:p>
        </p:txBody>
      </p:sp>
    </p:spTree>
    <p:extLst>
      <p:ext uri="{BB962C8B-B14F-4D97-AF65-F5344CB8AC3E}">
        <p14:creationId xmlns:p14="http://schemas.microsoft.com/office/powerpoint/2010/main" val="2573726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5</a:t>
            </a:fld>
            <a:endParaRPr lang="zh-CN" altLang="en-US"/>
          </a:p>
        </p:txBody>
      </p:sp>
    </p:spTree>
    <p:extLst>
      <p:ext uri="{BB962C8B-B14F-4D97-AF65-F5344CB8AC3E}">
        <p14:creationId xmlns:p14="http://schemas.microsoft.com/office/powerpoint/2010/main" val="212788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6</a:t>
            </a:fld>
            <a:endParaRPr lang="zh-CN" altLang="en-US"/>
          </a:p>
        </p:txBody>
      </p:sp>
    </p:spTree>
    <p:extLst>
      <p:ext uri="{BB962C8B-B14F-4D97-AF65-F5344CB8AC3E}">
        <p14:creationId xmlns:p14="http://schemas.microsoft.com/office/powerpoint/2010/main" val="4160128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7</a:t>
            </a:fld>
            <a:endParaRPr lang="zh-CN" altLang="en-US"/>
          </a:p>
        </p:txBody>
      </p:sp>
    </p:spTree>
    <p:extLst>
      <p:ext uri="{BB962C8B-B14F-4D97-AF65-F5344CB8AC3E}">
        <p14:creationId xmlns:p14="http://schemas.microsoft.com/office/powerpoint/2010/main" val="1810373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8</a:t>
            </a:fld>
            <a:endParaRPr lang="zh-CN" altLang="en-US"/>
          </a:p>
        </p:txBody>
      </p:sp>
    </p:spTree>
    <p:extLst>
      <p:ext uri="{BB962C8B-B14F-4D97-AF65-F5344CB8AC3E}">
        <p14:creationId xmlns:p14="http://schemas.microsoft.com/office/powerpoint/2010/main" val="1739805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88470B-35C8-47D5-9D14-903FEB5B6363}" type="slidenum">
              <a:rPr lang="zh-CN" altLang="en-US" smtClean="0"/>
              <a:t>9</a:t>
            </a:fld>
            <a:endParaRPr lang="zh-CN" altLang="en-US"/>
          </a:p>
        </p:txBody>
      </p:sp>
    </p:spTree>
    <p:extLst>
      <p:ext uri="{BB962C8B-B14F-4D97-AF65-F5344CB8AC3E}">
        <p14:creationId xmlns:p14="http://schemas.microsoft.com/office/powerpoint/2010/main" val="1685638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2FA595E-E8FC-43A5-BF25-F26D994287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58" r="19843"/>
          <a:stretch/>
        </p:blipFill>
        <p:spPr>
          <a:xfrm>
            <a:off x="0" y="132347"/>
            <a:ext cx="12192000" cy="6741695"/>
          </a:xfrm>
          <a:prstGeom prst="rect">
            <a:avLst/>
          </a:prstGeom>
        </p:spPr>
      </p:pic>
      <p:sp>
        <p:nvSpPr>
          <p:cNvPr id="12" name="矩形: 圆角 11">
            <a:extLst>
              <a:ext uri="{FF2B5EF4-FFF2-40B4-BE49-F238E27FC236}">
                <a16:creationId xmlns:a16="http://schemas.microsoft.com/office/drawing/2014/main" id="{0D029902-7AFA-4834-B242-0B9B3E327AD6}"/>
              </a:ext>
            </a:extLst>
          </p:cNvPr>
          <p:cNvSpPr/>
          <p:nvPr userDrawn="1"/>
        </p:nvSpPr>
        <p:spPr>
          <a:xfrm>
            <a:off x="639679" y="806116"/>
            <a:ext cx="10912642" cy="5245768"/>
          </a:xfrm>
          <a:prstGeom prst="roundRect">
            <a:avLst>
              <a:gd name="adj" fmla="val 101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FE753E24-DEE9-48A3-A086-CACF81D0B6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497" r="33259"/>
          <a:stretch/>
        </p:blipFill>
        <p:spPr>
          <a:xfrm>
            <a:off x="9415546" y="4981073"/>
            <a:ext cx="2776454" cy="1892967"/>
          </a:xfrm>
          <a:prstGeom prst="rect">
            <a:avLst/>
          </a:prstGeom>
        </p:spPr>
      </p:pic>
      <p:pic>
        <p:nvPicPr>
          <p:cNvPr id="13" name="图片 12">
            <a:extLst>
              <a:ext uri="{FF2B5EF4-FFF2-40B4-BE49-F238E27FC236}">
                <a16:creationId xmlns:a16="http://schemas.microsoft.com/office/drawing/2014/main" id="{497D4F38-3C7E-45EC-B1D4-2DA1AA6B0B0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05" r="65169" b="42766"/>
          <a:stretch/>
        </p:blipFill>
        <p:spPr>
          <a:xfrm>
            <a:off x="-202531" y="132347"/>
            <a:ext cx="1983205" cy="1464981"/>
          </a:xfrm>
          <a:prstGeom prst="rect">
            <a:avLst/>
          </a:prstGeom>
        </p:spPr>
      </p:pic>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5" r:id="rId1"/>
    <p:sldLayoutId id="2147483656"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1.mp4"/><Relationship Id="rId7" Type="http://schemas.openxmlformats.org/officeDocument/2006/relationships/image" Target="../media/image12.svg"/><Relationship Id="rId2" Type="http://schemas.microsoft.com/office/2007/relationships/media" Target="../media/media1.mp4"/><Relationship Id="rId1" Type="http://schemas.openxmlformats.org/officeDocument/2006/relationships/themeOverride" Target="../theme/themeOverride12.xml"/><Relationship Id="rId6" Type="http://schemas.openxmlformats.org/officeDocument/2006/relationships/image" Target="../media/image11.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video" Target="../media/media2.mp4"/><Relationship Id="rId7" Type="http://schemas.openxmlformats.org/officeDocument/2006/relationships/image" Target="../media/image15.png"/><Relationship Id="rId2" Type="http://schemas.microsoft.com/office/2007/relationships/media" Target="../media/media2.mp4"/><Relationship Id="rId1" Type="http://schemas.openxmlformats.org/officeDocument/2006/relationships/themeOverride" Target="../theme/themeOverride13.xml"/><Relationship Id="rId6" Type="http://schemas.openxmlformats.org/officeDocument/2006/relationships/image" Target="../media/image14.jfif"/><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15.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6.xml"/><Relationship Id="rId5" Type="http://schemas.openxmlformats.org/officeDocument/2006/relationships/image" Target="../media/image19.jfif"/><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1.jfif"/><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svg"/><Relationship Id="rId11" Type="http://schemas.openxmlformats.org/officeDocument/2006/relationships/image" Target="../media/image24.jfif"/><Relationship Id="rId5" Type="http://schemas.openxmlformats.org/officeDocument/2006/relationships/image" Target="../media/image11.png"/><Relationship Id="rId10" Type="http://schemas.openxmlformats.org/officeDocument/2006/relationships/image" Target="../media/image23.jfif"/><Relationship Id="rId4" Type="http://schemas.openxmlformats.org/officeDocument/2006/relationships/notesSlide" Target="../notesSlides/notesSlide20.xml"/><Relationship Id="rId9" Type="http://schemas.openxmlformats.org/officeDocument/2006/relationships/image" Target="../media/image22.jfif"/></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hemeOverride" Target="../theme/themeOverride17.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f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1.jfif"/><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web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hemeOverride" Target="../theme/themeOverride18.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A21E99-601C-44E6-A40E-D50E7AED6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26" y="132347"/>
            <a:ext cx="15792700" cy="6741695"/>
          </a:xfrm>
          <a:prstGeom prst="rect">
            <a:avLst/>
          </a:prstGeom>
        </p:spPr>
      </p:pic>
      <p:pic>
        <p:nvPicPr>
          <p:cNvPr id="5" name="图片 4">
            <a:extLst>
              <a:ext uri="{FF2B5EF4-FFF2-40B4-BE49-F238E27FC236}">
                <a16:creationId xmlns:a16="http://schemas.microsoft.com/office/drawing/2014/main" id="{F38AB61E-28B1-4840-AEA9-B0D10856E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1589" y="0"/>
            <a:ext cx="6874042" cy="6874042"/>
          </a:xfrm>
          <a:prstGeom prst="rect">
            <a:avLst/>
          </a:prstGeom>
        </p:spPr>
      </p:pic>
      <p:sp>
        <p:nvSpPr>
          <p:cNvPr id="6" name="TextBox 5">
            <a:extLst>
              <a:ext uri="{FF2B5EF4-FFF2-40B4-BE49-F238E27FC236}">
                <a16:creationId xmlns:a16="http://schemas.microsoft.com/office/drawing/2014/main" id="{23F11E22-B9E9-47C7-9235-E3F7423596A3}"/>
              </a:ext>
            </a:extLst>
          </p:cNvPr>
          <p:cNvSpPr txBox="1"/>
          <p:nvPr/>
        </p:nvSpPr>
        <p:spPr>
          <a:xfrm>
            <a:off x="494885" y="1221593"/>
            <a:ext cx="8560905" cy="1015663"/>
          </a:xfrm>
          <a:prstGeom prst="rect">
            <a:avLst/>
          </a:prstGeom>
          <a:noFill/>
        </p:spPr>
        <p:txBody>
          <a:bodyPr wrap="square" rtlCol="0">
            <a:spAutoFit/>
          </a:bodyPr>
          <a:lstStyle/>
          <a:p>
            <a:r>
              <a:rPr lang="en-US" sz="6000" b="1" i="1" dirty="0" err="1">
                <a:solidFill>
                  <a:srgbClr val="FF0000"/>
                </a:solidFill>
                <a:latin typeface="Arial" panose="020B0604020202020204" pitchFamily="34" charset="0"/>
                <a:cs typeface="Arial" panose="020B0604020202020204" pitchFamily="34" charset="0"/>
              </a:rPr>
              <a:t>Chủ</a:t>
            </a:r>
            <a:r>
              <a:rPr lang="en-US" sz="6000" b="1" i="1" dirty="0">
                <a:solidFill>
                  <a:srgbClr val="FF0000"/>
                </a:solidFill>
                <a:latin typeface="Arial" panose="020B0604020202020204" pitchFamily="34" charset="0"/>
                <a:cs typeface="Arial" panose="020B0604020202020204" pitchFamily="34" charset="0"/>
              </a:rPr>
              <a:t> </a:t>
            </a:r>
            <a:r>
              <a:rPr lang="en-US" sz="6000" b="1" i="1" dirty="0" err="1">
                <a:solidFill>
                  <a:srgbClr val="FF0000"/>
                </a:solidFill>
                <a:latin typeface="Arial" panose="020B0604020202020204" pitchFamily="34" charset="0"/>
                <a:cs typeface="Arial" panose="020B0604020202020204" pitchFamily="34" charset="0"/>
              </a:rPr>
              <a:t>đề</a:t>
            </a:r>
            <a:r>
              <a:rPr lang="en-US" sz="6000" b="1" i="1" dirty="0">
                <a:solidFill>
                  <a:srgbClr val="FF0000"/>
                </a:solidFill>
                <a:latin typeface="Arial" panose="020B0604020202020204" pitchFamily="34" charset="0"/>
                <a:cs typeface="Arial" panose="020B0604020202020204" pitchFamily="34" charset="0"/>
              </a:rPr>
              <a:t> 2: PHÂN TỬ</a:t>
            </a:r>
            <a:endParaRPr lang="vi-VN" sz="6000" b="1" i="1"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561849A-373B-4379-BC7C-E436AC1C8E8E}"/>
              </a:ext>
            </a:extLst>
          </p:cNvPr>
          <p:cNvSpPr txBox="1"/>
          <p:nvPr/>
        </p:nvSpPr>
        <p:spPr>
          <a:xfrm>
            <a:off x="153641" y="2833172"/>
            <a:ext cx="9243392" cy="1569660"/>
          </a:xfrm>
          <a:prstGeom prst="rect">
            <a:avLst/>
          </a:prstGeom>
          <a:noFill/>
        </p:spPr>
        <p:txBody>
          <a:bodyPr wrap="square" rtlCol="0">
            <a:spAutoFit/>
          </a:bodyPr>
          <a:lstStyle/>
          <a:p>
            <a:pPr algn="ctr"/>
            <a:r>
              <a:rPr lang="en-US" sz="4800" b="1" u="sng" dirty="0" err="1">
                <a:solidFill>
                  <a:srgbClr val="00B0F0"/>
                </a:solidFill>
                <a:latin typeface="Arial" panose="020B0604020202020204" pitchFamily="34" charset="0"/>
                <a:cs typeface="Arial" panose="020B0604020202020204" pitchFamily="34" charset="0"/>
              </a:rPr>
              <a:t>Bài</a:t>
            </a:r>
            <a:r>
              <a:rPr lang="en-US" sz="4800" b="1" u="sng" dirty="0">
                <a:solidFill>
                  <a:srgbClr val="00B0F0"/>
                </a:solidFill>
                <a:latin typeface="Arial" panose="020B0604020202020204" pitchFamily="34" charset="0"/>
                <a:cs typeface="Arial" panose="020B0604020202020204" pitchFamily="34" charset="0"/>
              </a:rPr>
              <a:t> 5:</a:t>
            </a:r>
            <a:r>
              <a:rPr lang="en-US" sz="4800" b="1" dirty="0">
                <a:solidFill>
                  <a:srgbClr val="00B0F0"/>
                </a:solidFill>
                <a:latin typeface="Arial" panose="020B0604020202020204" pitchFamily="34" charset="0"/>
                <a:cs typeface="Arial" panose="020B0604020202020204" pitchFamily="34" charset="0"/>
              </a:rPr>
              <a:t> </a:t>
            </a:r>
          </a:p>
          <a:p>
            <a:r>
              <a:rPr lang="en-US" sz="4800" b="1" dirty="0" err="1">
                <a:solidFill>
                  <a:srgbClr val="00B0F0"/>
                </a:solidFill>
                <a:latin typeface="Arial" panose="020B0604020202020204" pitchFamily="34" charset="0"/>
                <a:cs typeface="Arial" panose="020B0604020202020204" pitchFamily="34" charset="0"/>
              </a:rPr>
              <a:t>Phân</a:t>
            </a:r>
            <a:r>
              <a:rPr lang="en-US" sz="4800" b="1" dirty="0">
                <a:solidFill>
                  <a:srgbClr val="00B0F0"/>
                </a:solidFill>
                <a:latin typeface="Arial" panose="020B0604020202020204" pitchFamily="34" charset="0"/>
                <a:cs typeface="Arial" panose="020B0604020202020204" pitchFamily="34" charset="0"/>
              </a:rPr>
              <a:t> </a:t>
            </a:r>
            <a:r>
              <a:rPr lang="en-US" sz="4800" b="1" dirty="0" err="1">
                <a:solidFill>
                  <a:srgbClr val="00B0F0"/>
                </a:solidFill>
                <a:latin typeface="Arial" panose="020B0604020202020204" pitchFamily="34" charset="0"/>
                <a:cs typeface="Arial" panose="020B0604020202020204" pitchFamily="34" charset="0"/>
              </a:rPr>
              <a:t>tử</a:t>
            </a:r>
            <a:r>
              <a:rPr lang="en-US" sz="4800" b="1" dirty="0">
                <a:solidFill>
                  <a:srgbClr val="00B0F0"/>
                </a:solidFill>
                <a:latin typeface="Arial" panose="020B0604020202020204" pitchFamily="34" charset="0"/>
                <a:cs typeface="Arial" panose="020B0604020202020204" pitchFamily="34" charset="0"/>
              </a:rPr>
              <a:t> - </a:t>
            </a:r>
            <a:r>
              <a:rPr lang="en-US" sz="4800" b="1" dirty="0" err="1">
                <a:solidFill>
                  <a:srgbClr val="00B0F0"/>
                </a:solidFill>
                <a:latin typeface="Arial" panose="020B0604020202020204" pitchFamily="34" charset="0"/>
                <a:cs typeface="Arial" panose="020B0604020202020204" pitchFamily="34" charset="0"/>
              </a:rPr>
              <a:t>Đơn</a:t>
            </a:r>
            <a:r>
              <a:rPr lang="en-US" sz="4800" b="1" dirty="0">
                <a:solidFill>
                  <a:srgbClr val="00B0F0"/>
                </a:solidFill>
                <a:latin typeface="Arial" panose="020B0604020202020204" pitchFamily="34" charset="0"/>
                <a:cs typeface="Arial" panose="020B0604020202020204" pitchFamily="34" charset="0"/>
              </a:rPr>
              <a:t> </a:t>
            </a:r>
            <a:r>
              <a:rPr lang="en-US" sz="4800" b="1" dirty="0" err="1">
                <a:solidFill>
                  <a:srgbClr val="00B0F0"/>
                </a:solidFill>
                <a:latin typeface="Arial" panose="020B0604020202020204" pitchFamily="34" charset="0"/>
                <a:cs typeface="Arial" panose="020B0604020202020204" pitchFamily="34" charset="0"/>
              </a:rPr>
              <a:t>chất</a:t>
            </a:r>
            <a:r>
              <a:rPr lang="en-US" sz="4800" b="1" dirty="0">
                <a:solidFill>
                  <a:srgbClr val="00B0F0"/>
                </a:solidFill>
                <a:latin typeface="Arial" panose="020B0604020202020204" pitchFamily="34" charset="0"/>
                <a:cs typeface="Arial" panose="020B0604020202020204" pitchFamily="34" charset="0"/>
              </a:rPr>
              <a:t> – </a:t>
            </a:r>
            <a:r>
              <a:rPr lang="en-US" sz="4800" b="1" dirty="0" err="1">
                <a:solidFill>
                  <a:srgbClr val="00B0F0"/>
                </a:solidFill>
                <a:latin typeface="Arial" panose="020B0604020202020204" pitchFamily="34" charset="0"/>
                <a:cs typeface="Arial" panose="020B0604020202020204" pitchFamily="34" charset="0"/>
              </a:rPr>
              <a:t>Hợp</a:t>
            </a:r>
            <a:r>
              <a:rPr lang="en-US" sz="4800" b="1" dirty="0">
                <a:solidFill>
                  <a:srgbClr val="00B0F0"/>
                </a:solidFill>
                <a:latin typeface="Arial" panose="020B0604020202020204" pitchFamily="34" charset="0"/>
                <a:cs typeface="Arial" panose="020B0604020202020204" pitchFamily="34" charset="0"/>
              </a:rPr>
              <a:t> </a:t>
            </a:r>
            <a:r>
              <a:rPr lang="en-US" sz="4800" b="1" dirty="0" err="1">
                <a:solidFill>
                  <a:srgbClr val="00B0F0"/>
                </a:solidFill>
                <a:latin typeface="Arial" panose="020B0604020202020204" pitchFamily="34" charset="0"/>
                <a:cs typeface="Arial" panose="020B0604020202020204" pitchFamily="34" charset="0"/>
              </a:rPr>
              <a:t>chất</a:t>
            </a:r>
            <a:endParaRPr lang="vi-VN" sz="4800" b="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306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4" presetClass="emph" presetSubtype="0" fill="hold" grpId="1" nodeType="click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7"/>
                                        </p:tgtEl>
                                        <p:attrNameLst>
                                          <p:attrName>ppt_x</p:attrName>
                                          <p:attrName>ppt_y</p:attrName>
                                        </p:attrNameLst>
                                      </p:cBhvr>
                                    </p:animMotion>
                                    <p:animRot by="1500000">
                                      <p:cBhvr>
                                        <p:cTn id="21" dur="125" fill="hold">
                                          <p:stCondLst>
                                            <p:cond delay="0"/>
                                          </p:stCondLst>
                                        </p:cTn>
                                        <p:tgtEl>
                                          <p:spTgt spid="7"/>
                                        </p:tgtEl>
                                        <p:attrNameLst>
                                          <p:attrName>r</p:attrName>
                                        </p:attrNameLst>
                                      </p:cBhvr>
                                    </p:animRot>
                                    <p:animRot by="-1500000">
                                      <p:cBhvr>
                                        <p:cTn id="22" dur="125" fill="hold">
                                          <p:stCondLst>
                                            <p:cond delay="125"/>
                                          </p:stCondLst>
                                        </p:cTn>
                                        <p:tgtEl>
                                          <p:spTgt spid="7"/>
                                        </p:tgtEl>
                                        <p:attrNameLst>
                                          <p:attrName>r</p:attrName>
                                        </p:attrNameLst>
                                      </p:cBhvr>
                                    </p:animRot>
                                    <p:animRot by="-1500000">
                                      <p:cBhvr>
                                        <p:cTn id="23" dur="125" fill="hold">
                                          <p:stCondLst>
                                            <p:cond delay="250"/>
                                          </p:stCondLst>
                                        </p:cTn>
                                        <p:tgtEl>
                                          <p:spTgt spid="7"/>
                                        </p:tgtEl>
                                        <p:attrNameLst>
                                          <p:attrName>r</p:attrName>
                                        </p:attrNameLst>
                                      </p:cBhvr>
                                    </p:animRot>
                                    <p:animRot by="1500000">
                                      <p:cBhvr>
                                        <p:cTn id="24"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9">
            <a:extLst>
              <a:ext uri="{FF2B5EF4-FFF2-40B4-BE49-F238E27FC236}">
                <a16:creationId xmlns:a16="http://schemas.microsoft.com/office/drawing/2014/main" id="{92A50AF6-596A-4392-9E33-E652E83D11C9}"/>
              </a:ext>
            </a:extLst>
          </p:cNvPr>
          <p:cNvSpPr/>
          <p:nvPr/>
        </p:nvSpPr>
        <p:spPr>
          <a:xfrm>
            <a:off x="4986337" y="3451480"/>
            <a:ext cx="1714502" cy="523212"/>
          </a:xfrm>
          <a:prstGeom prst="rect">
            <a:avLst/>
          </a:prstGeom>
        </p:spPr>
        <p:txBody>
          <a:bodyPr wrap="square" lIns="91431" tIns="45716" rIns="91431" bIns="45716">
            <a:spAutoFit/>
          </a:bodyPr>
          <a:lstStyle/>
          <a:p>
            <a:pPr algn="just"/>
            <a:r>
              <a:rPr lang="vi-VN" sz="2800" i="1" dirty="0">
                <a:solidFill>
                  <a:srgbClr val="FF0000"/>
                </a:solidFill>
                <a:effectLst/>
                <a:ea typeface="Courier New" panose="02070309020205020404" pitchFamily="49" charset="0"/>
                <a:cs typeface="Times New Roman" panose="02020603050405020304" pitchFamily="18" charset="0"/>
              </a:rPr>
              <a:t>Lời giải</a:t>
            </a:r>
            <a:endParaRPr lang="zh-CN" altLang="en-US" sz="2800" i="1" spc="300" dirty="0">
              <a:solidFill>
                <a:srgbClr val="FF000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矩形 19">
            <a:extLst>
              <a:ext uri="{FF2B5EF4-FFF2-40B4-BE49-F238E27FC236}">
                <a16:creationId xmlns:a16="http://schemas.microsoft.com/office/drawing/2014/main" id="{906DA2A1-7DC6-444C-BB33-F690CA90B9A6}"/>
              </a:ext>
            </a:extLst>
          </p:cNvPr>
          <p:cNvSpPr/>
          <p:nvPr/>
        </p:nvSpPr>
        <p:spPr>
          <a:xfrm>
            <a:off x="2857500" y="4100458"/>
            <a:ext cx="6157914" cy="523212"/>
          </a:xfrm>
          <a:prstGeom prst="rect">
            <a:avLst/>
          </a:prstGeom>
        </p:spPr>
        <p:txBody>
          <a:bodyPr wrap="square" lIns="91431" tIns="45716" rIns="91431" bIns="45716">
            <a:spAutoFit/>
          </a:bodyPr>
          <a:lstStyle/>
          <a:p>
            <a:pPr algn="just"/>
            <a:r>
              <a:rPr lang="vi-VN" sz="2800" i="1" dirty="0">
                <a:solidFill>
                  <a:srgbClr val="002060"/>
                </a:solidFill>
                <a:effectLst/>
                <a:ea typeface="Courier New" panose="02070309020205020404" pitchFamily="49" charset="0"/>
                <a:cs typeface="Times New Roman" panose="02020603050405020304" pitchFamily="18" charset="0"/>
              </a:rPr>
              <a:t>Khối lượng phân tử của oxygen là:</a:t>
            </a:r>
            <a:endParaRPr lang="zh-CN" altLang="en-US" sz="2800" i="1" spc="300" dirty="0">
              <a:solidFill>
                <a:srgbClr val="00206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矩形 19">
            <a:extLst>
              <a:ext uri="{FF2B5EF4-FFF2-40B4-BE49-F238E27FC236}">
                <a16:creationId xmlns:a16="http://schemas.microsoft.com/office/drawing/2014/main" id="{F859D577-FC52-4345-8ABB-8B0845647CA9}"/>
              </a:ext>
            </a:extLst>
          </p:cNvPr>
          <p:cNvSpPr/>
          <p:nvPr/>
        </p:nvSpPr>
        <p:spPr>
          <a:xfrm>
            <a:off x="4243387" y="4778745"/>
            <a:ext cx="3705226" cy="523212"/>
          </a:xfrm>
          <a:prstGeom prst="rect">
            <a:avLst/>
          </a:prstGeom>
        </p:spPr>
        <p:txBody>
          <a:bodyPr wrap="square" lIns="91431" tIns="45716" rIns="91431" bIns="45716">
            <a:spAutoFit/>
          </a:bodyPr>
          <a:lstStyle/>
          <a:p>
            <a:pPr algn="just"/>
            <a:r>
              <a:rPr lang="vi-VN" sz="2800" i="1" dirty="0">
                <a:solidFill>
                  <a:srgbClr val="002060"/>
                </a:solidFill>
                <a:effectLst/>
                <a:ea typeface="Courier New" panose="02070309020205020404" pitchFamily="49" charset="0"/>
                <a:cs typeface="Times New Roman" panose="02020603050405020304" pitchFamily="18" charset="0"/>
              </a:rPr>
              <a:t>16 x 2 = 32 amu</a:t>
            </a:r>
            <a:endParaRPr lang="zh-CN" altLang="en-US" sz="2800" i="1" spc="300" dirty="0">
              <a:solidFill>
                <a:srgbClr val="002060"/>
              </a:solidFill>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3" name="Group 12">
            <a:extLst>
              <a:ext uri="{FF2B5EF4-FFF2-40B4-BE49-F238E27FC236}">
                <a16:creationId xmlns:a16="http://schemas.microsoft.com/office/drawing/2014/main" id="{F1C33B28-AE7D-4D6D-9D54-F0F4BB90AE4C}"/>
              </a:ext>
            </a:extLst>
          </p:cNvPr>
          <p:cNvGrpSpPr/>
          <p:nvPr/>
        </p:nvGrpSpPr>
        <p:grpSpPr>
          <a:xfrm>
            <a:off x="836728" y="1371992"/>
            <a:ext cx="10236083" cy="1937017"/>
            <a:chOff x="836728" y="733817"/>
            <a:chExt cx="10236083" cy="1937017"/>
          </a:xfrm>
        </p:grpSpPr>
        <p:sp>
          <p:nvSpPr>
            <p:cNvPr id="14" name="矩形 19">
              <a:extLst>
                <a:ext uri="{FF2B5EF4-FFF2-40B4-BE49-F238E27FC236}">
                  <a16:creationId xmlns:a16="http://schemas.microsoft.com/office/drawing/2014/main" id="{26073FB3-634A-44E3-A41C-62051FBB975A}"/>
                </a:ext>
              </a:extLst>
            </p:cNvPr>
            <p:cNvSpPr/>
            <p:nvPr/>
          </p:nvSpPr>
          <p:spPr>
            <a:xfrm>
              <a:off x="1385885" y="1285848"/>
              <a:ext cx="9686926" cy="138498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31" tIns="45716" rIns="91431" bIns="45716">
              <a:spAutoFit/>
            </a:bodyPr>
            <a:lstStyle/>
            <a:p>
              <a:pPr algn="just"/>
              <a:r>
                <a:rPr lang="vi-VN" sz="2800" i="1" dirty="0">
                  <a:solidFill>
                    <a:srgbClr val="002060"/>
                  </a:solidFill>
                  <a:effectLst/>
                  <a:ea typeface="Courier New" panose="02070309020205020404" pitchFamily="49" charset="0"/>
                  <a:cs typeface="Times New Roman" panose="02020603050405020304" pitchFamily="18" charset="0"/>
                </a:rPr>
                <a:t>Khối lượng nguyên tử của oxygen bằng 16 amu. Phân tử oxygen gồm 2 nguyên tử oxygen sẽ có khối lượng phân tử bằng bao nhiêu?</a:t>
              </a:r>
              <a:endParaRPr lang="zh-CN" altLang="en-US" sz="2800" i="1" spc="300" dirty="0">
                <a:solidFill>
                  <a:srgbClr val="00206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5" name="Flowchart: Connector 14">
              <a:extLst>
                <a:ext uri="{FF2B5EF4-FFF2-40B4-BE49-F238E27FC236}">
                  <a16:creationId xmlns:a16="http://schemas.microsoft.com/office/drawing/2014/main" id="{876F21B4-4131-4B46-80D4-D1E3B766A225}"/>
                </a:ext>
              </a:extLst>
            </p:cNvPr>
            <p:cNvSpPr/>
            <p:nvPr/>
          </p:nvSpPr>
          <p:spPr>
            <a:xfrm>
              <a:off x="836728" y="733817"/>
              <a:ext cx="809146" cy="790568"/>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dirty="0"/>
                <a:t>3</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23AEF67-B1A4-464E-A299-6FE300F09C36}"/>
              </a:ext>
            </a:extLst>
          </p:cNvPr>
          <p:cNvSpPr/>
          <p:nvPr/>
        </p:nvSpPr>
        <p:spPr>
          <a:xfrm>
            <a:off x="1738889" y="1496734"/>
            <a:ext cx="9134119" cy="102325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vi-VN" sz="2800" dirty="0">
                <a:solidFill>
                  <a:srgbClr val="000000"/>
                </a:solidFill>
                <a:ea typeface="Courier New" panose="02070309020205020404" pitchFamily="49" charset="0"/>
              </a:rPr>
              <a:t>Khối lượng phân tử bằng tổng khối lượng các nguyên tử có trong phân tử và được tính bằng đơn vị amu.</a:t>
            </a:r>
            <a:endParaRPr lang="vi-VN" sz="2800" dirty="0"/>
          </a:p>
        </p:txBody>
      </p:sp>
      <p:sp>
        <p:nvSpPr>
          <p:cNvPr id="11" name="TextBox 10">
            <a:extLst>
              <a:ext uri="{FF2B5EF4-FFF2-40B4-BE49-F238E27FC236}">
                <a16:creationId xmlns:a16="http://schemas.microsoft.com/office/drawing/2014/main" id="{13F1CBE5-76C8-41DE-ADE3-4B6432103C05}"/>
              </a:ext>
            </a:extLst>
          </p:cNvPr>
          <p:cNvSpPr txBox="1"/>
          <p:nvPr/>
        </p:nvSpPr>
        <p:spPr>
          <a:xfrm>
            <a:off x="7815484" y="4369086"/>
            <a:ext cx="3376205" cy="13849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i="1" dirty="0">
                <a:solidFill>
                  <a:srgbClr val="00B0F0"/>
                </a:solidFill>
                <a:effectLst/>
                <a:ea typeface="Courier New" panose="02070309020205020404" pitchFamily="49" charset="0"/>
              </a:rPr>
              <a:t>Hình 5.4. Hình mô phỏng phân tử ammonia</a:t>
            </a:r>
            <a:endParaRPr lang="vi-VN" sz="2800" i="1" dirty="0">
              <a:solidFill>
                <a:srgbClr val="00B0F0"/>
              </a:solidFill>
            </a:endParaRPr>
          </a:p>
        </p:txBody>
      </p:sp>
      <p:grpSp>
        <p:nvGrpSpPr>
          <p:cNvPr id="12" name="Group 11">
            <a:extLst>
              <a:ext uri="{FF2B5EF4-FFF2-40B4-BE49-F238E27FC236}">
                <a16:creationId xmlns:a16="http://schemas.microsoft.com/office/drawing/2014/main" id="{428DC136-9510-41CC-B5FF-BFC176F92C0B}"/>
              </a:ext>
            </a:extLst>
          </p:cNvPr>
          <p:cNvGrpSpPr/>
          <p:nvPr/>
        </p:nvGrpSpPr>
        <p:grpSpPr>
          <a:xfrm>
            <a:off x="8144096" y="2797352"/>
            <a:ext cx="2372569" cy="1717526"/>
            <a:chOff x="7130303" y="3324998"/>
            <a:chExt cx="2415202" cy="1689791"/>
          </a:xfrm>
        </p:grpSpPr>
        <p:sp>
          <p:nvSpPr>
            <p:cNvPr id="13" name="Flowchart: Connector 12">
              <a:extLst>
                <a:ext uri="{FF2B5EF4-FFF2-40B4-BE49-F238E27FC236}">
                  <a16:creationId xmlns:a16="http://schemas.microsoft.com/office/drawing/2014/main" id="{BEF7F3B5-C69D-4958-B0C1-02B3CA61390D}"/>
                </a:ext>
              </a:extLst>
            </p:cNvPr>
            <p:cNvSpPr/>
            <p:nvPr/>
          </p:nvSpPr>
          <p:spPr>
            <a:xfrm>
              <a:off x="8741869" y="3324998"/>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grpSp>
          <p:nvGrpSpPr>
            <p:cNvPr id="14" name="Group 13">
              <a:extLst>
                <a:ext uri="{FF2B5EF4-FFF2-40B4-BE49-F238E27FC236}">
                  <a16:creationId xmlns:a16="http://schemas.microsoft.com/office/drawing/2014/main" id="{66D7099B-E27A-44F1-B1F3-791107E5FD61}"/>
                </a:ext>
              </a:extLst>
            </p:cNvPr>
            <p:cNvGrpSpPr/>
            <p:nvPr/>
          </p:nvGrpSpPr>
          <p:grpSpPr>
            <a:xfrm>
              <a:off x="7130303" y="3367563"/>
              <a:ext cx="1847190" cy="1204339"/>
              <a:chOff x="8140168" y="2122976"/>
              <a:chExt cx="1839062" cy="1243442"/>
            </a:xfrm>
          </p:grpSpPr>
          <p:sp>
            <p:nvSpPr>
              <p:cNvPr id="16" name="Flowchart: Connector 15">
                <a:extLst>
                  <a:ext uri="{FF2B5EF4-FFF2-40B4-BE49-F238E27FC236}">
                    <a16:creationId xmlns:a16="http://schemas.microsoft.com/office/drawing/2014/main" id="{40E8E43D-9A68-4035-94DF-4C70B46A1DA5}"/>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17" name="Flowchart: Connector 16">
                <a:extLst>
                  <a:ext uri="{FF2B5EF4-FFF2-40B4-BE49-F238E27FC236}">
                    <a16:creationId xmlns:a16="http://schemas.microsoft.com/office/drawing/2014/main" id="{5423310D-DD70-4640-871D-06FD2D6C927F}"/>
                  </a:ext>
                </a:extLst>
              </p:cNvPr>
              <p:cNvSpPr/>
              <p:nvPr/>
            </p:nvSpPr>
            <p:spPr>
              <a:xfrm>
                <a:off x="8715548" y="2122976"/>
                <a:ext cx="1263682" cy="1243442"/>
              </a:xfrm>
              <a:prstGeom prst="flowChartConnector">
                <a:avLst/>
              </a:prstGeom>
              <a:solidFill>
                <a:schemeClr val="accent5">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t>N</a:t>
                </a:r>
              </a:p>
            </p:txBody>
          </p:sp>
        </p:grpSp>
        <p:sp>
          <p:nvSpPr>
            <p:cNvPr id="15" name="Flowchart: Connector 14">
              <a:extLst>
                <a:ext uri="{FF2B5EF4-FFF2-40B4-BE49-F238E27FC236}">
                  <a16:creationId xmlns:a16="http://schemas.microsoft.com/office/drawing/2014/main" id="{A25E1A06-06FA-4934-8F0A-794F6EA3E94C}"/>
                </a:ext>
              </a:extLst>
            </p:cNvPr>
            <p:cNvSpPr/>
            <p:nvPr/>
          </p:nvSpPr>
          <p:spPr>
            <a:xfrm>
              <a:off x="8141170" y="4281365"/>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grpSp>
      <p:sp>
        <p:nvSpPr>
          <p:cNvPr id="18" name="矩形 19">
            <a:extLst>
              <a:ext uri="{FF2B5EF4-FFF2-40B4-BE49-F238E27FC236}">
                <a16:creationId xmlns:a16="http://schemas.microsoft.com/office/drawing/2014/main" id="{415DAB98-F574-465F-8E11-AAA4EE6F3FF7}"/>
              </a:ext>
            </a:extLst>
          </p:cNvPr>
          <p:cNvSpPr/>
          <p:nvPr/>
        </p:nvSpPr>
        <p:spPr>
          <a:xfrm>
            <a:off x="570470" y="2742149"/>
            <a:ext cx="7245014" cy="1815874"/>
          </a:xfrm>
          <a:prstGeom prst="rect">
            <a:avLst/>
          </a:prstGeom>
        </p:spPr>
        <p:txBody>
          <a:bodyPr wrap="square" lIns="91431" tIns="45716" rIns="91431" bIns="45716">
            <a:spAutoFit/>
          </a:bodyPr>
          <a:lstStyle/>
          <a:p>
            <a:pPr algn="just"/>
            <a:r>
              <a:rPr lang="vi-VN" sz="2800" i="1" u="sng" dirty="0">
                <a:solidFill>
                  <a:srgbClr val="C00000"/>
                </a:solidFill>
                <a:effectLst/>
                <a:ea typeface="Courier New" panose="02070309020205020404" pitchFamily="49" charset="0"/>
                <a:cs typeface="Times New Roman" panose="02020603050405020304" pitchFamily="18" charset="0"/>
              </a:rPr>
              <a:t>Ví dụ 2: </a:t>
            </a:r>
            <a:r>
              <a:rPr lang="vi-VN" sz="2800" i="1" dirty="0"/>
              <a:t>Ammonia là chất khí không màu, mùi khai, được ứng dụng trong nhiều lĩnh vực như: sản xuất nitric acid, các loại phân bón hoá học, làm nhiên liệu cho tên lửa... </a:t>
            </a:r>
            <a:r>
              <a:rPr lang="vi-VN" sz="2800" i="1" u="sng" dirty="0">
                <a:effectLst/>
                <a:ea typeface="Courier New" panose="02070309020205020404" pitchFamily="49" charset="0"/>
                <a:cs typeface="Times New Roman" panose="02020603050405020304" pitchFamily="18" charset="0"/>
              </a:rPr>
              <a:t>  </a:t>
            </a:r>
            <a:endParaRPr lang="zh-CN" altLang="en-US" sz="2800" i="1" u="sng" spc="300" dirty="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TextBox 18">
            <a:extLst>
              <a:ext uri="{FF2B5EF4-FFF2-40B4-BE49-F238E27FC236}">
                <a16:creationId xmlns:a16="http://schemas.microsoft.com/office/drawing/2014/main" id="{24A4D23A-569E-4B7C-BC16-EC2836DCF617}"/>
              </a:ext>
            </a:extLst>
          </p:cNvPr>
          <p:cNvSpPr txBox="1"/>
          <p:nvPr/>
        </p:nvSpPr>
        <p:spPr>
          <a:xfrm>
            <a:off x="607817" y="4881297"/>
            <a:ext cx="7536279" cy="954107"/>
          </a:xfrm>
          <a:prstGeom prst="rect">
            <a:avLst/>
          </a:prstGeom>
          <a:noFill/>
        </p:spPr>
        <p:txBody>
          <a:bodyPr wrap="square">
            <a:spAutoFit/>
          </a:bodyPr>
          <a:lstStyle/>
          <a:p>
            <a:r>
              <a:rPr lang="vi-VN" sz="2800" dirty="0">
                <a:solidFill>
                  <a:srgbClr val="FF0000"/>
                </a:solidFill>
              </a:rPr>
              <a:t>Khối lượng phân tử (KLPT) ammonia bằng:</a:t>
            </a:r>
          </a:p>
          <a:p>
            <a:r>
              <a:rPr lang="en-US" sz="2800" dirty="0">
                <a:solidFill>
                  <a:srgbClr val="FF0000"/>
                </a:solidFill>
              </a:rPr>
              <a:t>	</a:t>
            </a:r>
            <a:r>
              <a:rPr lang="vi-VN" sz="2800" dirty="0">
                <a:solidFill>
                  <a:srgbClr val="FF0000"/>
                </a:solidFill>
              </a:rPr>
              <a:t>14 x 1 + 1 x 3 = 17 amu</a:t>
            </a:r>
          </a:p>
        </p:txBody>
      </p:sp>
      <p:pic>
        <p:nvPicPr>
          <p:cNvPr id="3" name="Picture 2">
            <a:extLst>
              <a:ext uri="{FF2B5EF4-FFF2-40B4-BE49-F238E27FC236}">
                <a16:creationId xmlns:a16="http://schemas.microsoft.com/office/drawing/2014/main" id="{AD376CCD-2518-4A34-B07D-2BFC073B6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63" y="-573608"/>
            <a:ext cx="2194560" cy="22880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A6D8600-5DF4-4880-A7D0-38AF02F79E98}"/>
              </a:ext>
            </a:extLst>
          </p:cNvPr>
          <p:cNvSpPr txBox="1"/>
          <p:nvPr/>
        </p:nvSpPr>
        <p:spPr>
          <a:xfrm>
            <a:off x="742951" y="2165863"/>
            <a:ext cx="10687050" cy="138499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2800" i="1" dirty="0">
                <a:solidFill>
                  <a:schemeClr val="bg1"/>
                </a:solidFill>
              </a:rPr>
              <a:t>Muối ăn có thành phần chính là sodium chloride. Phân tử sodium chloride gồm 1 nguyên tử sodium và 1 nguyên tử chlorine. Em hãy tính khối lượng phân tử của sodium chloride.</a:t>
            </a:r>
          </a:p>
        </p:txBody>
      </p:sp>
      <p:sp>
        <p:nvSpPr>
          <p:cNvPr id="10" name="矩形 19">
            <a:extLst>
              <a:ext uri="{FF2B5EF4-FFF2-40B4-BE49-F238E27FC236}">
                <a16:creationId xmlns:a16="http://schemas.microsoft.com/office/drawing/2014/main" id="{0CB7E094-B808-40F5-A453-EA0BED039616}"/>
              </a:ext>
            </a:extLst>
          </p:cNvPr>
          <p:cNvSpPr/>
          <p:nvPr/>
        </p:nvSpPr>
        <p:spPr>
          <a:xfrm>
            <a:off x="4810125" y="3916738"/>
            <a:ext cx="1714502" cy="584767"/>
          </a:xfrm>
          <a:prstGeom prst="rect">
            <a:avLst/>
          </a:prstGeom>
        </p:spPr>
        <p:txBody>
          <a:bodyPr wrap="square" lIns="91431" tIns="45716" rIns="91431" bIns="45716">
            <a:spAutoFit/>
          </a:bodyPr>
          <a:lstStyle/>
          <a:p>
            <a:pPr algn="just"/>
            <a:r>
              <a:rPr lang="vi-VN" sz="3200" i="1" dirty="0">
                <a:solidFill>
                  <a:srgbClr val="FF0000"/>
                </a:solidFill>
                <a:effectLst/>
                <a:ea typeface="Courier New" panose="02070309020205020404" pitchFamily="49" charset="0"/>
                <a:cs typeface="Times New Roman" panose="02020603050405020304" pitchFamily="18" charset="0"/>
              </a:rPr>
              <a:t>Lời giải</a:t>
            </a:r>
            <a:endParaRPr lang="zh-CN" altLang="en-US" sz="3200" i="1" spc="300" dirty="0">
              <a:solidFill>
                <a:srgbClr val="FF000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矩形 19">
            <a:extLst>
              <a:ext uri="{FF2B5EF4-FFF2-40B4-BE49-F238E27FC236}">
                <a16:creationId xmlns:a16="http://schemas.microsoft.com/office/drawing/2014/main" id="{3A4D81D6-7E48-4F27-8B87-714BB125950F}"/>
              </a:ext>
            </a:extLst>
          </p:cNvPr>
          <p:cNvSpPr/>
          <p:nvPr/>
        </p:nvSpPr>
        <p:spPr>
          <a:xfrm>
            <a:off x="2538413" y="4501505"/>
            <a:ext cx="6653212" cy="584767"/>
          </a:xfrm>
          <a:prstGeom prst="rect">
            <a:avLst/>
          </a:prstGeom>
        </p:spPr>
        <p:txBody>
          <a:bodyPr wrap="square" lIns="91431" tIns="45716" rIns="91431" bIns="45716">
            <a:spAutoFit/>
          </a:bodyPr>
          <a:lstStyle/>
          <a:p>
            <a:pPr algn="just"/>
            <a:r>
              <a:rPr lang="vi-VN" sz="3200" i="1" dirty="0">
                <a:solidFill>
                  <a:srgbClr val="002060"/>
                </a:solidFill>
                <a:effectLst/>
                <a:ea typeface="Courier New" panose="02070309020205020404" pitchFamily="49" charset="0"/>
                <a:cs typeface="Times New Roman" panose="02020603050405020304" pitchFamily="18" charset="0"/>
              </a:rPr>
              <a:t>Khối lượng phân tử của muối ăn là:</a:t>
            </a:r>
            <a:endParaRPr lang="zh-CN" altLang="en-US" sz="3200" i="1" spc="300" dirty="0">
              <a:solidFill>
                <a:srgbClr val="00206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矩形 19">
            <a:extLst>
              <a:ext uri="{FF2B5EF4-FFF2-40B4-BE49-F238E27FC236}">
                <a16:creationId xmlns:a16="http://schemas.microsoft.com/office/drawing/2014/main" id="{FBFE2F01-853D-4E40-8BF9-5764C4A9CEAC}"/>
              </a:ext>
            </a:extLst>
          </p:cNvPr>
          <p:cNvSpPr/>
          <p:nvPr/>
        </p:nvSpPr>
        <p:spPr>
          <a:xfrm>
            <a:off x="3107009" y="5351890"/>
            <a:ext cx="5357813" cy="584767"/>
          </a:xfrm>
          <a:prstGeom prst="rect">
            <a:avLst/>
          </a:prstGeom>
        </p:spPr>
        <p:txBody>
          <a:bodyPr wrap="square" lIns="91431" tIns="45716" rIns="91431" bIns="45716">
            <a:spAutoFit/>
          </a:bodyPr>
          <a:lstStyle/>
          <a:p>
            <a:pPr algn="just"/>
            <a:r>
              <a:rPr lang="vi-VN" sz="3200" i="1" dirty="0">
                <a:solidFill>
                  <a:srgbClr val="002060"/>
                </a:solidFill>
                <a:effectLst/>
                <a:ea typeface="Courier New" panose="02070309020205020404" pitchFamily="49" charset="0"/>
                <a:cs typeface="Times New Roman" panose="02020603050405020304" pitchFamily="18" charset="0"/>
              </a:rPr>
              <a:t>23 x 1 + 35,5 x 1 = 58,5 amu</a:t>
            </a:r>
            <a:endParaRPr lang="zh-CN" altLang="en-US" sz="3200" i="1" spc="300" dirty="0">
              <a:solidFill>
                <a:srgbClr val="00206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3" name="Double Wave 12">
            <a:extLst>
              <a:ext uri="{FF2B5EF4-FFF2-40B4-BE49-F238E27FC236}">
                <a16:creationId xmlns:a16="http://schemas.microsoft.com/office/drawing/2014/main" id="{0CDC24A7-02FC-4A81-8464-21006CDF7B4C}"/>
              </a:ext>
            </a:extLst>
          </p:cNvPr>
          <p:cNvSpPr/>
          <p:nvPr/>
        </p:nvSpPr>
        <p:spPr>
          <a:xfrm>
            <a:off x="4210873" y="1085824"/>
            <a:ext cx="4253949" cy="753039"/>
          </a:xfrm>
          <a:prstGeom prst="double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3200" b="1" dirty="0">
                <a:solidFill>
                  <a:srgbClr val="FFC000"/>
                </a:solidFill>
              </a:rPr>
              <a:t>HOẠT ĐỘNG NHÓM</a:t>
            </a:r>
            <a:endParaRPr lang="zh-CN" altLang="en-US" sz="3200" spc="300" dirty="0">
              <a:solidFill>
                <a:srgbClr val="FFC000"/>
              </a:solidFill>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4" name="Graphic 13" descr="Group brainstorm">
            <a:extLst>
              <a:ext uri="{FF2B5EF4-FFF2-40B4-BE49-F238E27FC236}">
                <a16:creationId xmlns:a16="http://schemas.microsoft.com/office/drawing/2014/main" id="{6D983122-140E-4633-A46E-E39401B1B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63712" y="728325"/>
            <a:ext cx="1347161" cy="1347161"/>
          </a:xfrm>
          <a:prstGeom prst="rect">
            <a:avLst/>
          </a:prstGeom>
        </p:spPr>
      </p:pic>
      <p:pic>
        <p:nvPicPr>
          <p:cNvPr id="15" name="1 Minute timer (Đồng hồ đếm ngược 1 phút)">
            <a:hlinkClick r:id="" action="ppaction://media"/>
            <a:extLst>
              <a:ext uri="{FF2B5EF4-FFF2-40B4-BE49-F238E27FC236}">
                <a16:creationId xmlns:a16="http://schemas.microsoft.com/office/drawing/2014/main" id="{1BC9D249-C628-4BC0-906E-B19F56479229}"/>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9811983" y="1048005"/>
            <a:ext cx="1474351" cy="828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5"/>
                </p:tgtEl>
              </p:cMediaNode>
            </p:video>
          </p:childTnLst>
        </p:cTn>
      </p:par>
    </p:tnLst>
    <p:bldLst>
      <p:bldP spid="9" grpId="0" animBg="1"/>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8725AC-FD87-4B68-9E92-32F6AAB75AFC}"/>
              </a:ext>
            </a:extLst>
          </p:cNvPr>
          <p:cNvSpPr txBox="1"/>
          <p:nvPr/>
        </p:nvSpPr>
        <p:spPr>
          <a:xfrm>
            <a:off x="800100" y="1695954"/>
            <a:ext cx="5915025" cy="310854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2800" i="1" dirty="0">
                <a:solidFill>
                  <a:srgbClr val="002060"/>
                </a:solidFill>
              </a:rPr>
              <a:t>Đá vôi có thành phần chính là calcium carbonate. Phân tử calcium carbonate gồm 1 nguyên tử calcium, 1 nguyên tử carbon và 3 nguyên tử oxygen. Tính khối lượng phân tử của calcium carbonate. Hãy nêu một số ứng dụng của đá vôi.</a:t>
            </a:r>
          </a:p>
        </p:txBody>
      </p:sp>
      <p:pic>
        <p:nvPicPr>
          <p:cNvPr id="6" name="Picture 5">
            <a:extLst>
              <a:ext uri="{FF2B5EF4-FFF2-40B4-BE49-F238E27FC236}">
                <a16:creationId xmlns:a16="http://schemas.microsoft.com/office/drawing/2014/main" id="{31C84DBF-55CB-4A44-915C-12E4E6BA43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2801" y="1442073"/>
            <a:ext cx="4103181" cy="3500438"/>
          </a:xfrm>
          <a:prstGeom prst="rect">
            <a:avLst/>
          </a:prstGeom>
        </p:spPr>
      </p:pic>
      <p:sp>
        <p:nvSpPr>
          <p:cNvPr id="8" name="TextBox 7">
            <a:extLst>
              <a:ext uri="{FF2B5EF4-FFF2-40B4-BE49-F238E27FC236}">
                <a16:creationId xmlns:a16="http://schemas.microsoft.com/office/drawing/2014/main" id="{41294E12-9279-4E89-949C-60CBECEAB3E3}"/>
              </a:ext>
            </a:extLst>
          </p:cNvPr>
          <p:cNvSpPr txBox="1"/>
          <p:nvPr/>
        </p:nvSpPr>
        <p:spPr>
          <a:xfrm>
            <a:off x="7021574" y="5077897"/>
            <a:ext cx="3376205"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i="1" dirty="0">
                <a:solidFill>
                  <a:srgbClr val="00B0F0"/>
                </a:solidFill>
                <a:effectLst/>
                <a:ea typeface="Courier New" panose="02070309020205020404" pitchFamily="49" charset="0"/>
              </a:rPr>
              <a:t>Núi đá vôi</a:t>
            </a:r>
            <a:endParaRPr lang="vi-VN" sz="2800" i="1" dirty="0">
              <a:solidFill>
                <a:srgbClr val="00B0F0"/>
              </a:solidFill>
            </a:endParaRPr>
          </a:p>
        </p:txBody>
      </p:sp>
      <p:sp>
        <p:nvSpPr>
          <p:cNvPr id="9" name="Flowchart: Preparation 8">
            <a:extLst>
              <a:ext uri="{FF2B5EF4-FFF2-40B4-BE49-F238E27FC236}">
                <a16:creationId xmlns:a16="http://schemas.microsoft.com/office/drawing/2014/main" id="{1349D47A-A342-4FAB-8CF1-8587EA091228}"/>
              </a:ext>
            </a:extLst>
          </p:cNvPr>
          <p:cNvSpPr/>
          <p:nvPr/>
        </p:nvSpPr>
        <p:spPr>
          <a:xfrm>
            <a:off x="4137055" y="542925"/>
            <a:ext cx="3917889" cy="763762"/>
          </a:xfrm>
          <a:prstGeom prst="flowChartPreparati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zh-CN" sz="2800" b="1" dirty="0">
                <a:solidFill>
                  <a:srgbClr val="7030A0"/>
                </a:solidFill>
                <a:sym typeface="inpin heiti" panose="00000500000000000000" pitchFamily="2" charset="-122"/>
              </a:rPr>
              <a:t>MỞ RỘNG</a:t>
            </a:r>
            <a:endParaRPr lang="zh-CN" altLang="en-US" sz="2800" spc="300" dirty="0">
              <a:solidFill>
                <a:srgbClr val="7030A0"/>
              </a:solidFill>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0" name="3 phút đếm ngược có nhạc">
            <a:hlinkClick r:id="" action="ppaction://media"/>
            <a:extLst>
              <a:ext uri="{FF2B5EF4-FFF2-40B4-BE49-F238E27FC236}">
                <a16:creationId xmlns:a16="http://schemas.microsoft.com/office/drawing/2014/main" id="{AA0365CC-3C1D-4729-81B0-432B95ED4AE0}"/>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097955" y="5077897"/>
            <a:ext cx="2068284" cy="995362"/>
          </a:xfrm>
          <a:prstGeom prst="rect">
            <a:avLst/>
          </a:prstGeom>
        </p:spPr>
      </p:pic>
      <p:pic>
        <p:nvPicPr>
          <p:cNvPr id="11" name="Graphic 10" descr="Group brainstorm">
            <a:extLst>
              <a:ext uri="{FF2B5EF4-FFF2-40B4-BE49-F238E27FC236}">
                <a16:creationId xmlns:a16="http://schemas.microsoft.com/office/drawing/2014/main" id="{04EE0E02-70F5-48F4-BA4B-4C4D643B04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10449" y="457200"/>
            <a:ext cx="1111579" cy="11115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0"/>
                </p:tgtEl>
              </p:cMediaNode>
            </p:video>
          </p:childTnLst>
        </p:cTn>
      </p:par>
    </p:tnLst>
    <p:bldLst>
      <p:bldP spid="5"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9">
            <a:extLst>
              <a:ext uri="{FF2B5EF4-FFF2-40B4-BE49-F238E27FC236}">
                <a16:creationId xmlns:a16="http://schemas.microsoft.com/office/drawing/2014/main" id="{BC958070-7B70-41BF-BE20-CEC76D6EC7BB}"/>
              </a:ext>
            </a:extLst>
          </p:cNvPr>
          <p:cNvSpPr/>
          <p:nvPr/>
        </p:nvSpPr>
        <p:spPr>
          <a:xfrm>
            <a:off x="4367210" y="371579"/>
            <a:ext cx="1714502" cy="523212"/>
          </a:xfrm>
          <a:prstGeom prst="rect">
            <a:avLst/>
          </a:prstGeom>
        </p:spPr>
        <p:txBody>
          <a:bodyPr wrap="square" lIns="91431" tIns="45716" rIns="91431" bIns="45716">
            <a:spAutoFit/>
          </a:bodyPr>
          <a:lstStyle/>
          <a:p>
            <a:pPr algn="just"/>
            <a:r>
              <a:rPr lang="vi-VN" sz="2800" b="1" i="1" dirty="0">
                <a:solidFill>
                  <a:srgbClr val="FF0000"/>
                </a:solidFill>
                <a:effectLst/>
                <a:ea typeface="Courier New" panose="02070309020205020404" pitchFamily="49" charset="0"/>
                <a:cs typeface="Times New Roman" panose="02020603050405020304" pitchFamily="18" charset="0"/>
              </a:rPr>
              <a:t>Lời giải</a:t>
            </a:r>
            <a:endParaRPr lang="zh-CN" altLang="en-US" sz="2800" b="1" i="1" spc="300" dirty="0">
              <a:solidFill>
                <a:srgbClr val="FF000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3" name="矩形 19">
            <a:extLst>
              <a:ext uri="{FF2B5EF4-FFF2-40B4-BE49-F238E27FC236}">
                <a16:creationId xmlns:a16="http://schemas.microsoft.com/office/drawing/2014/main" id="{D519FA2B-F3A1-43F1-8495-CDFCE7BCFCA3}"/>
              </a:ext>
            </a:extLst>
          </p:cNvPr>
          <p:cNvSpPr/>
          <p:nvPr/>
        </p:nvSpPr>
        <p:spPr>
          <a:xfrm>
            <a:off x="1457325" y="995562"/>
            <a:ext cx="7915275" cy="523212"/>
          </a:xfrm>
          <a:prstGeom prst="rect">
            <a:avLst/>
          </a:prstGeom>
        </p:spPr>
        <p:txBody>
          <a:bodyPr wrap="square" lIns="91431" tIns="45716" rIns="91431" bIns="45716">
            <a:spAutoFit/>
          </a:bodyPr>
          <a:lstStyle/>
          <a:p>
            <a:pPr algn="just"/>
            <a:r>
              <a:rPr lang="vi-VN" sz="2800" dirty="0">
                <a:effectLst/>
                <a:ea typeface="Courier New" panose="02070309020205020404" pitchFamily="49" charset="0"/>
                <a:cs typeface="Times New Roman" panose="02020603050405020304" pitchFamily="18" charset="0"/>
              </a:rPr>
              <a:t>Khối lượng phân tử của </a:t>
            </a:r>
            <a:r>
              <a:rPr lang="vi-VN" sz="2800" dirty="0"/>
              <a:t>calcium carbonate </a:t>
            </a:r>
            <a:r>
              <a:rPr lang="vi-VN" sz="2800" dirty="0">
                <a:effectLst/>
                <a:ea typeface="Courier New" panose="02070309020205020404" pitchFamily="49" charset="0"/>
                <a:cs typeface="Times New Roman" panose="02020603050405020304" pitchFamily="18" charset="0"/>
              </a:rPr>
              <a:t>là:</a:t>
            </a:r>
            <a:endParaRPr lang="zh-CN" altLang="en-US" sz="2800" spc="300" dirty="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5" name="矩形 19">
            <a:extLst>
              <a:ext uri="{FF2B5EF4-FFF2-40B4-BE49-F238E27FC236}">
                <a16:creationId xmlns:a16="http://schemas.microsoft.com/office/drawing/2014/main" id="{B1F743E2-D144-4328-B053-A9E178F85008}"/>
              </a:ext>
            </a:extLst>
          </p:cNvPr>
          <p:cNvSpPr/>
          <p:nvPr/>
        </p:nvSpPr>
        <p:spPr>
          <a:xfrm>
            <a:off x="2973920" y="1549316"/>
            <a:ext cx="6244160" cy="523212"/>
          </a:xfrm>
          <a:prstGeom prst="rect">
            <a:avLst/>
          </a:prstGeom>
        </p:spPr>
        <p:txBody>
          <a:bodyPr wrap="square" lIns="91431" tIns="45716" rIns="91431" bIns="45716">
            <a:spAutoFit/>
          </a:bodyPr>
          <a:lstStyle/>
          <a:p>
            <a:pPr algn="just"/>
            <a:r>
              <a:rPr lang="vi-VN" sz="2800" dirty="0">
                <a:effectLst/>
                <a:ea typeface="Courier New" panose="02070309020205020404" pitchFamily="49" charset="0"/>
                <a:cs typeface="Times New Roman" panose="02020603050405020304" pitchFamily="18" charset="0"/>
              </a:rPr>
              <a:t>40 x 1 + 12 x 1 + 16 x 3 = 100 amu</a:t>
            </a:r>
            <a:endParaRPr lang="zh-CN" altLang="en-US" sz="2800" spc="300" dirty="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6" name="TextBox 15">
            <a:extLst>
              <a:ext uri="{FF2B5EF4-FFF2-40B4-BE49-F238E27FC236}">
                <a16:creationId xmlns:a16="http://schemas.microsoft.com/office/drawing/2014/main" id="{19FDCEC6-9AF9-42D4-9458-E5A1D8E98AF1}"/>
              </a:ext>
            </a:extLst>
          </p:cNvPr>
          <p:cNvSpPr txBox="1"/>
          <p:nvPr/>
        </p:nvSpPr>
        <p:spPr>
          <a:xfrm>
            <a:off x="828675" y="1978368"/>
            <a:ext cx="10915649" cy="3785652"/>
          </a:xfrm>
          <a:prstGeom prst="rect">
            <a:avLst/>
          </a:prstGeom>
          <a:noFill/>
        </p:spPr>
        <p:txBody>
          <a:bodyPr wrap="square">
            <a:spAutoFit/>
          </a:bodyPr>
          <a:lstStyle/>
          <a:p>
            <a:pPr algn="l" rtl="0"/>
            <a:r>
              <a:rPr lang="vi-VN" sz="2400" b="0" i="0" dirty="0">
                <a:effectLst/>
              </a:rPr>
              <a:t>Ứng dụng:</a:t>
            </a:r>
          </a:p>
          <a:p>
            <a:pPr algn="l" rtl="0"/>
            <a:r>
              <a:rPr lang="vi-VN" sz="2400" b="0" i="0" dirty="0">
                <a:effectLst/>
              </a:rPr>
              <a:t>– Đá vôi được sử dụng nhiều trong các ngành công nghiệp xây dựng, cẩm thạch hoặc là thành phần cấu thành của xi măng hoặc sản xuất ra vôi.</a:t>
            </a:r>
          </a:p>
          <a:p>
            <a:pPr algn="l" rtl="0"/>
            <a:r>
              <a:rPr lang="vi-VN" sz="2400" b="0" i="0" dirty="0">
                <a:effectLst/>
              </a:rPr>
              <a:t>– Đá vôi được sử dụng rất nhiều trong ngành sơn</a:t>
            </a:r>
          </a:p>
          <a:p>
            <a:pPr algn="l" rtl="0"/>
            <a:r>
              <a:rPr lang="vi-VN" sz="2400" b="0" i="0" dirty="0">
                <a:effectLst/>
              </a:rPr>
              <a:t>– Đá vôi là chất xử lý môi trường nước</a:t>
            </a:r>
          </a:p>
          <a:p>
            <a:pPr algn="l" rtl="0"/>
            <a:r>
              <a:rPr lang="vi-VN" sz="2400" b="0" i="0" dirty="0">
                <a:effectLst/>
              </a:rPr>
              <a:t>– Đá vôi thường được sử dụng rộng rãi trong y tế với vai trò là thuốc bổ sung khẩu phần canxi giá rẻ, chất khử chua.</a:t>
            </a:r>
          </a:p>
          <a:p>
            <a:pPr algn="l" rtl="0"/>
            <a:r>
              <a:rPr lang="vi-VN" sz="2400" b="0" i="0" dirty="0">
                <a:effectLst/>
              </a:rPr>
              <a:t>– Bên cạnh đó thì đá vôi còn được biết đến là chất làm trắng trong việc tráng men đồ gốm sứ. Và bột vôi cũng được gọi là đá phấn vì đây là thành phần chính của phấn viết bảng.</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214BD7-79FD-4269-9269-AD831ED99BF8}"/>
              </a:ext>
            </a:extLst>
          </p:cNvPr>
          <p:cNvSpPr txBox="1"/>
          <p:nvPr/>
        </p:nvSpPr>
        <p:spPr>
          <a:xfrm>
            <a:off x="5308664" y="2297966"/>
            <a:ext cx="5692711" cy="206210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3200" i="1" dirty="0">
                <a:solidFill>
                  <a:srgbClr val="002060"/>
                </a:solidFill>
              </a:rPr>
              <a:t>Trong nước rửa tay khô có thành phần chính là chất gi? Khối lượng phân tử của chất đó là bao nhiêu?</a:t>
            </a:r>
          </a:p>
        </p:txBody>
      </p:sp>
      <p:sp>
        <p:nvSpPr>
          <p:cNvPr id="6" name="TextBox 5">
            <a:extLst>
              <a:ext uri="{FF2B5EF4-FFF2-40B4-BE49-F238E27FC236}">
                <a16:creationId xmlns:a16="http://schemas.microsoft.com/office/drawing/2014/main" id="{4A3B655D-94BF-44A8-BC75-79B383157339}"/>
              </a:ext>
            </a:extLst>
          </p:cNvPr>
          <p:cNvSpPr txBox="1"/>
          <p:nvPr/>
        </p:nvSpPr>
        <p:spPr>
          <a:xfrm>
            <a:off x="1180466" y="5326907"/>
            <a:ext cx="3376205"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i="1" dirty="0">
                <a:solidFill>
                  <a:srgbClr val="00B0F0"/>
                </a:solidFill>
                <a:effectLst/>
                <a:ea typeface="Courier New" panose="02070309020205020404" pitchFamily="49" charset="0"/>
              </a:rPr>
              <a:t>Nước rửa tay khô</a:t>
            </a:r>
            <a:endParaRPr lang="vi-VN" sz="3200" i="1" dirty="0">
              <a:solidFill>
                <a:srgbClr val="00B0F0"/>
              </a:solidFill>
            </a:endParaRPr>
          </a:p>
        </p:txBody>
      </p:sp>
      <p:pic>
        <p:nvPicPr>
          <p:cNvPr id="7" name="Picture 6">
            <a:extLst>
              <a:ext uri="{FF2B5EF4-FFF2-40B4-BE49-F238E27FC236}">
                <a16:creationId xmlns:a16="http://schemas.microsoft.com/office/drawing/2014/main" id="{3BBB14EA-52A2-4452-9863-9A8E76E16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466" y="2083593"/>
            <a:ext cx="3509427" cy="2690813"/>
          </a:xfrm>
          <a:prstGeom prst="rect">
            <a:avLst/>
          </a:prstGeom>
          <a:ln w="228600" cap="sq" cmpd="thickThin">
            <a:solidFill>
              <a:srgbClr val="000000"/>
            </a:solidFill>
            <a:prstDash val="solid"/>
            <a:miter lim="800000"/>
          </a:ln>
          <a:effectLst>
            <a:innerShdw blurRad="76200">
              <a:srgbClr val="000000"/>
            </a:innerShdw>
          </a:effectLst>
        </p:spPr>
      </p:pic>
      <p:sp>
        <p:nvSpPr>
          <p:cNvPr id="8" name="Oval 7">
            <a:extLst>
              <a:ext uri="{FF2B5EF4-FFF2-40B4-BE49-F238E27FC236}">
                <a16:creationId xmlns:a16="http://schemas.microsoft.com/office/drawing/2014/main" id="{5B30B534-4DF8-40D4-9C10-33500D9AC1AE}"/>
              </a:ext>
            </a:extLst>
          </p:cNvPr>
          <p:cNvSpPr/>
          <p:nvPr/>
        </p:nvSpPr>
        <p:spPr>
          <a:xfrm>
            <a:off x="2157413" y="492879"/>
            <a:ext cx="5815012" cy="8763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C000"/>
                </a:solidFill>
              </a:rPr>
              <a:t>NHIỆM VỤ VỀ NHÀ</a:t>
            </a:r>
          </a:p>
        </p:txBody>
      </p:sp>
    </p:spTree>
    <p:extLst>
      <p:ext uri="{BB962C8B-B14F-4D97-AF65-F5344CB8AC3E}">
        <p14:creationId xmlns:p14="http://schemas.microsoft.com/office/powerpoint/2010/main" val="1688804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42015DF-FB70-4BB6-A2A9-A9199908840D}"/>
              </a:ext>
            </a:extLst>
          </p:cNvPr>
          <p:cNvPicPr>
            <a:picLocks noChangeAspect="1"/>
          </p:cNvPicPr>
          <p:nvPr/>
        </p:nvPicPr>
        <p:blipFill rotWithShape="1">
          <a:blip r:embed="rId4">
            <a:extLst>
              <a:ext uri="{28A0092B-C50C-407E-A947-70E740481C1C}">
                <a14:useLocalDpi xmlns:a14="http://schemas.microsoft.com/office/drawing/2010/main" val="0"/>
              </a:ext>
            </a:extLst>
          </a:blip>
          <a:srcRect l="77873" t="60801"/>
          <a:stretch/>
        </p:blipFill>
        <p:spPr>
          <a:xfrm>
            <a:off x="-546686" y="3554375"/>
            <a:ext cx="4721643" cy="3570773"/>
          </a:xfrm>
          <a:prstGeom prst="rect">
            <a:avLst/>
          </a:prstGeom>
        </p:spPr>
      </p:pic>
      <p:pic>
        <p:nvPicPr>
          <p:cNvPr id="30" name="图片 29">
            <a:extLst>
              <a:ext uri="{FF2B5EF4-FFF2-40B4-BE49-F238E27FC236}">
                <a16:creationId xmlns:a16="http://schemas.microsoft.com/office/drawing/2014/main" id="{87D4BE03-8B17-4D61-9439-64203C1A8757}"/>
              </a:ext>
            </a:extLst>
          </p:cNvPr>
          <p:cNvPicPr>
            <a:picLocks noChangeAspect="1"/>
          </p:cNvPicPr>
          <p:nvPr/>
        </p:nvPicPr>
        <p:blipFill rotWithShape="1">
          <a:blip r:embed="rId4">
            <a:extLst>
              <a:ext uri="{28A0092B-C50C-407E-A947-70E740481C1C}">
                <a14:useLocalDpi xmlns:a14="http://schemas.microsoft.com/office/drawing/2010/main" val="0"/>
              </a:ext>
            </a:extLst>
          </a:blip>
          <a:srcRect l="77873" t="60801"/>
          <a:stretch/>
        </p:blipFill>
        <p:spPr>
          <a:xfrm>
            <a:off x="795956" y="-960782"/>
            <a:ext cx="3084362" cy="2332569"/>
          </a:xfrm>
          <a:prstGeom prst="rect">
            <a:avLst/>
          </a:prstGeom>
        </p:spPr>
      </p:pic>
      <p:pic>
        <p:nvPicPr>
          <p:cNvPr id="17" name="图片 16">
            <a:extLst>
              <a:ext uri="{FF2B5EF4-FFF2-40B4-BE49-F238E27FC236}">
                <a16:creationId xmlns:a16="http://schemas.microsoft.com/office/drawing/2014/main" id="{8EEE9012-F08D-496E-894F-D5B63BA758DB}"/>
              </a:ext>
            </a:extLst>
          </p:cNvPr>
          <p:cNvPicPr>
            <a:picLocks noChangeAspect="1"/>
          </p:cNvPicPr>
          <p:nvPr/>
        </p:nvPicPr>
        <p:blipFill rotWithShape="1">
          <a:blip r:embed="rId5">
            <a:extLst>
              <a:ext uri="{28A0092B-C50C-407E-A947-70E740481C1C}">
                <a14:useLocalDpi xmlns:a14="http://schemas.microsoft.com/office/drawing/2010/main" val="0"/>
              </a:ext>
            </a:extLst>
          </a:blip>
          <a:srcRect t="55484"/>
          <a:stretch/>
        </p:blipFill>
        <p:spPr>
          <a:xfrm>
            <a:off x="2658979" y="3797969"/>
            <a:ext cx="6874042" cy="3060031"/>
          </a:xfrm>
          <a:prstGeom prst="rect">
            <a:avLst/>
          </a:prstGeom>
        </p:spPr>
      </p:pic>
      <p:sp useBgFill="1">
        <p:nvSpPr>
          <p:cNvPr id="3" name="矩形 2">
            <a:extLst>
              <a:ext uri="{FF2B5EF4-FFF2-40B4-BE49-F238E27FC236}">
                <a16:creationId xmlns:a16="http://schemas.microsoft.com/office/drawing/2014/main" id="{94273888-E65A-496D-A146-B26B0728E2B8}"/>
              </a:ext>
            </a:extLst>
          </p:cNvPr>
          <p:cNvSpPr/>
          <p:nvPr/>
        </p:nvSpPr>
        <p:spPr>
          <a:xfrm>
            <a:off x="7808495" y="3797969"/>
            <a:ext cx="1724526" cy="1106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44534718-3DAB-4732-B6AC-0A0B8713712A}"/>
              </a:ext>
            </a:extLst>
          </p:cNvPr>
          <p:cNvPicPr>
            <a:picLocks noChangeAspect="1"/>
          </p:cNvPicPr>
          <p:nvPr/>
        </p:nvPicPr>
        <p:blipFill rotWithShape="1">
          <a:blip r:embed="rId4">
            <a:extLst>
              <a:ext uri="{28A0092B-C50C-407E-A947-70E740481C1C}">
                <a14:useLocalDpi xmlns:a14="http://schemas.microsoft.com/office/drawing/2010/main" val="0"/>
              </a:ext>
            </a:extLst>
          </a:blip>
          <a:srcRect l="77873" t="60801"/>
          <a:stretch/>
        </p:blipFill>
        <p:spPr>
          <a:xfrm>
            <a:off x="8228174" y="1844844"/>
            <a:ext cx="3494422" cy="2642679"/>
          </a:xfrm>
          <a:prstGeom prst="rect">
            <a:avLst/>
          </a:prstGeom>
        </p:spPr>
      </p:pic>
      <p:grpSp>
        <p:nvGrpSpPr>
          <p:cNvPr id="10" name="组合 8">
            <a:extLst>
              <a:ext uri="{FF2B5EF4-FFF2-40B4-BE49-F238E27FC236}">
                <a16:creationId xmlns:a16="http://schemas.microsoft.com/office/drawing/2014/main" id="{FC9FA315-E408-4360-BE04-9CDA3F8ABD4F}"/>
              </a:ext>
            </a:extLst>
          </p:cNvPr>
          <p:cNvGrpSpPr/>
          <p:nvPr/>
        </p:nvGrpSpPr>
        <p:grpSpPr>
          <a:xfrm>
            <a:off x="1370228" y="1890383"/>
            <a:ext cx="8605157" cy="1862048"/>
            <a:chOff x="2943225" y="2497973"/>
            <a:chExt cx="8605157" cy="1862048"/>
          </a:xfrm>
        </p:grpSpPr>
        <p:sp>
          <p:nvSpPr>
            <p:cNvPr id="11" name="文本框 5">
              <a:extLst>
                <a:ext uri="{FF2B5EF4-FFF2-40B4-BE49-F238E27FC236}">
                  <a16:creationId xmlns:a16="http://schemas.microsoft.com/office/drawing/2014/main" id="{660F2487-F0DC-4F59-835C-B3D069C18422}"/>
                </a:ext>
              </a:extLst>
            </p:cNvPr>
            <p:cNvSpPr txBox="1"/>
            <p:nvPr/>
          </p:nvSpPr>
          <p:spPr>
            <a:xfrm>
              <a:off x="2943225" y="2497973"/>
              <a:ext cx="2314575" cy="1862048"/>
            </a:xfrm>
            <a:prstGeom prst="rect">
              <a:avLst/>
            </a:prstGeom>
            <a:noFill/>
          </p:spPr>
          <p:txBody>
            <a:bodyPr wrap="square" rtlCol="0">
              <a:spAutoFit/>
            </a:bodyPr>
            <a:lstStyle/>
            <a:p>
              <a:r>
                <a:rPr lang="en-US" altLang="zh-CN" sz="11500" b="1" spc="6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02.</a:t>
              </a:r>
              <a:endParaRPr lang="zh-CN" altLang="en-US" sz="11500" b="1" spc="6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文本框 215">
              <a:extLst>
                <a:ext uri="{FF2B5EF4-FFF2-40B4-BE49-F238E27FC236}">
                  <a16:creationId xmlns:a16="http://schemas.microsoft.com/office/drawing/2014/main" id="{6BF4CF79-1AEC-43B0-A6E1-512DC7D5C4C1}"/>
                </a:ext>
              </a:extLst>
            </p:cNvPr>
            <p:cNvSpPr txBox="1"/>
            <p:nvPr/>
          </p:nvSpPr>
          <p:spPr>
            <a:xfrm>
              <a:off x="5006068" y="2717263"/>
              <a:ext cx="6542314" cy="1423467"/>
            </a:xfrm>
            <a:prstGeom prst="rect">
              <a:avLst/>
            </a:prstGeom>
            <a:noFill/>
            <a:ln>
              <a:noFill/>
            </a:ln>
          </p:spPr>
          <p:txBody>
            <a:bodyPr wrap="square" lIns="68580" tIns="34290" rIns="68580" bIns="34290" rtlCol="0">
              <a:spAutoFit/>
            </a:bodyPr>
            <a:lstStyle/>
            <a:p>
              <a:r>
                <a:rPr lang="en-US" altLang="zh-CN" sz="88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ĐƠN CHẤT</a:t>
              </a:r>
              <a:endParaRPr lang="zh-CN" altLang="en-US" sz="8800" b="1" spc="300" dirty="0">
                <a:solidFill>
                  <a:srgbClr val="00B05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val="33553680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9">
            <a:extLst>
              <a:ext uri="{FF2B5EF4-FFF2-40B4-BE49-F238E27FC236}">
                <a16:creationId xmlns:a16="http://schemas.microsoft.com/office/drawing/2014/main" id="{6F76EC4B-5B8B-4F84-B919-BE35CCAB8268}"/>
              </a:ext>
            </a:extLst>
          </p:cNvPr>
          <p:cNvSpPr/>
          <p:nvPr/>
        </p:nvSpPr>
        <p:spPr>
          <a:xfrm>
            <a:off x="2709777" y="448153"/>
            <a:ext cx="4786313" cy="584767"/>
          </a:xfrm>
          <a:prstGeom prst="rect">
            <a:avLst/>
          </a:prstGeom>
        </p:spPr>
        <p:style>
          <a:lnRef idx="2">
            <a:schemeClr val="accent2"/>
          </a:lnRef>
          <a:fillRef idx="1">
            <a:schemeClr val="lt1"/>
          </a:fillRef>
          <a:effectRef idx="0">
            <a:schemeClr val="accent2"/>
          </a:effectRef>
          <a:fontRef idx="minor">
            <a:schemeClr val="dk1"/>
          </a:fontRef>
        </p:style>
        <p:txBody>
          <a:bodyPr wrap="square" lIns="91431" tIns="45716" rIns="91431" bIns="45716">
            <a:spAutoFit/>
          </a:bodyPr>
          <a:lstStyle/>
          <a:p>
            <a:pPr algn="ctr"/>
            <a:r>
              <a:rPr lang="vi-VN" sz="3200" b="1" dirty="0">
                <a:solidFill>
                  <a:srgbClr val="7030A0"/>
                </a:solidFill>
              </a:rPr>
              <a:t>Tìm hiểu về đơn chất</a:t>
            </a:r>
            <a:endParaRPr lang="zh-CN" altLang="en-US" sz="3200" spc="300" dirty="0">
              <a:solidFill>
                <a:srgbClr val="7030A0"/>
              </a:solidFill>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Picture 5">
            <a:extLst>
              <a:ext uri="{FF2B5EF4-FFF2-40B4-BE49-F238E27FC236}">
                <a16:creationId xmlns:a16="http://schemas.microsoft.com/office/drawing/2014/main" id="{527D91B3-2B6C-4A1B-9FB6-3E66002EE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1302391"/>
            <a:ext cx="2911944" cy="3526784"/>
          </a:xfrm>
          <a:prstGeom prst="rect">
            <a:avLst/>
          </a:prstGeom>
        </p:spPr>
      </p:pic>
      <p:sp>
        <p:nvSpPr>
          <p:cNvPr id="7" name="TextBox 6">
            <a:extLst>
              <a:ext uri="{FF2B5EF4-FFF2-40B4-BE49-F238E27FC236}">
                <a16:creationId xmlns:a16="http://schemas.microsoft.com/office/drawing/2014/main" id="{6173568D-95D1-414A-A48A-29C76DEA379E}"/>
              </a:ext>
            </a:extLst>
          </p:cNvPr>
          <p:cNvSpPr txBox="1"/>
          <p:nvPr/>
        </p:nvSpPr>
        <p:spPr>
          <a:xfrm>
            <a:off x="448510" y="4968016"/>
            <a:ext cx="3826409" cy="830997"/>
          </a:xfrm>
          <a:prstGeom prst="rect">
            <a:avLst/>
          </a:prstGeom>
          <a:noFill/>
        </p:spPr>
        <p:txBody>
          <a:bodyPr wrap="square">
            <a:spAutoFit/>
          </a:bodyPr>
          <a:lstStyle/>
          <a:p>
            <a:pPr algn="ctr"/>
            <a:r>
              <a:rPr lang="vi-VN" sz="2400" i="1" dirty="0">
                <a:solidFill>
                  <a:srgbClr val="00B0F0"/>
                </a:solidFill>
              </a:rPr>
              <a:t>Hình 5.5</a:t>
            </a:r>
            <a:r>
              <a:rPr lang="en-US" sz="2400" i="1" dirty="0">
                <a:solidFill>
                  <a:srgbClr val="00B0F0"/>
                </a:solidFill>
              </a:rPr>
              <a:t>:</a:t>
            </a:r>
            <a:br>
              <a:rPr lang="en-US" sz="2400" i="1" dirty="0">
                <a:solidFill>
                  <a:srgbClr val="00B0F0"/>
                </a:solidFill>
              </a:rPr>
            </a:br>
            <a:r>
              <a:rPr lang="vi-VN" sz="2400" i="1" dirty="0">
                <a:solidFill>
                  <a:srgbClr val="00B0F0"/>
                </a:solidFill>
              </a:rPr>
              <a:t> Một số nguyên tố hoá học</a:t>
            </a:r>
          </a:p>
        </p:txBody>
      </p:sp>
      <p:grpSp>
        <p:nvGrpSpPr>
          <p:cNvPr id="8" name="Group 7">
            <a:extLst>
              <a:ext uri="{FF2B5EF4-FFF2-40B4-BE49-F238E27FC236}">
                <a16:creationId xmlns:a16="http://schemas.microsoft.com/office/drawing/2014/main" id="{DBB83ED0-AA1A-4D27-B58A-DE71C64AE800}"/>
              </a:ext>
            </a:extLst>
          </p:cNvPr>
          <p:cNvGrpSpPr/>
          <p:nvPr/>
        </p:nvGrpSpPr>
        <p:grpSpPr>
          <a:xfrm>
            <a:off x="4480040" y="1119975"/>
            <a:ext cx="6836569" cy="1836111"/>
            <a:chOff x="4480040" y="1119975"/>
            <a:chExt cx="7711960" cy="1836111"/>
          </a:xfrm>
        </p:grpSpPr>
        <p:sp>
          <p:nvSpPr>
            <p:cNvPr id="9" name="TextBox 8">
              <a:extLst>
                <a:ext uri="{FF2B5EF4-FFF2-40B4-BE49-F238E27FC236}">
                  <a16:creationId xmlns:a16="http://schemas.microsoft.com/office/drawing/2014/main" id="{78DF25E3-B892-40B8-BB62-6FE59CA6C84C}"/>
                </a:ext>
              </a:extLst>
            </p:cNvPr>
            <p:cNvSpPr txBox="1"/>
            <p:nvPr/>
          </p:nvSpPr>
          <p:spPr>
            <a:xfrm>
              <a:off x="5182693" y="1571091"/>
              <a:ext cx="7009307" cy="1384995"/>
            </a:xfrm>
            <a:prstGeom prst="rect">
              <a:avLst/>
            </a:prstGeom>
            <a:noFill/>
          </p:spPr>
          <p:txBody>
            <a:bodyPr wrap="square">
              <a:spAutoFit/>
            </a:bodyPr>
            <a:lstStyle/>
            <a:p>
              <a:pPr algn="just"/>
              <a:r>
                <a:rPr lang="vi-VN" sz="2800" i="1" dirty="0">
                  <a:solidFill>
                    <a:schemeClr val="accent2"/>
                  </a:solidFill>
                </a:rPr>
                <a:t>Dựa vào hình 5.5, cho biết tên các đơn chất được tạo thành từ nguyên tố hóa học tương ứng. </a:t>
              </a:r>
            </a:p>
          </p:txBody>
        </p:sp>
        <p:sp>
          <p:nvSpPr>
            <p:cNvPr id="10" name="Flowchart: Connector 9">
              <a:extLst>
                <a:ext uri="{FF2B5EF4-FFF2-40B4-BE49-F238E27FC236}">
                  <a16:creationId xmlns:a16="http://schemas.microsoft.com/office/drawing/2014/main" id="{B618F11B-46B1-42FC-9997-E69C2E4006DD}"/>
                </a:ext>
              </a:extLst>
            </p:cNvPr>
            <p:cNvSpPr/>
            <p:nvPr/>
          </p:nvSpPr>
          <p:spPr>
            <a:xfrm>
              <a:off x="4480040" y="1119975"/>
              <a:ext cx="809146" cy="734601"/>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dirty="0"/>
                <a:t>4</a:t>
              </a:r>
            </a:p>
          </p:txBody>
        </p:sp>
      </p:grpSp>
      <p:grpSp>
        <p:nvGrpSpPr>
          <p:cNvPr id="11" name="Group 10">
            <a:extLst>
              <a:ext uri="{FF2B5EF4-FFF2-40B4-BE49-F238E27FC236}">
                <a16:creationId xmlns:a16="http://schemas.microsoft.com/office/drawing/2014/main" id="{41C2A5D1-695D-47C8-9487-3EF95F23F9E1}"/>
              </a:ext>
            </a:extLst>
          </p:cNvPr>
          <p:cNvGrpSpPr/>
          <p:nvPr/>
        </p:nvGrpSpPr>
        <p:grpSpPr>
          <a:xfrm>
            <a:off x="4413797" y="2843464"/>
            <a:ext cx="6482804" cy="2881100"/>
            <a:chOff x="4413796" y="3167315"/>
            <a:chExt cx="7480125" cy="2354212"/>
          </a:xfrm>
        </p:grpSpPr>
        <p:sp>
          <p:nvSpPr>
            <p:cNvPr id="12" name="TextBox 11">
              <a:extLst>
                <a:ext uri="{FF2B5EF4-FFF2-40B4-BE49-F238E27FC236}">
                  <a16:creationId xmlns:a16="http://schemas.microsoft.com/office/drawing/2014/main" id="{68861B16-03AA-404B-B203-6018BC099458}"/>
                </a:ext>
              </a:extLst>
            </p:cNvPr>
            <p:cNvSpPr txBox="1"/>
            <p:nvPr/>
          </p:nvSpPr>
          <p:spPr>
            <a:xfrm>
              <a:off x="4884614" y="3685641"/>
              <a:ext cx="7009307" cy="1835886"/>
            </a:xfrm>
            <a:prstGeom prst="rect">
              <a:avLst/>
            </a:prstGeom>
            <a:noFill/>
          </p:spPr>
          <p:txBody>
            <a:bodyPr wrap="square">
              <a:spAutoFit/>
            </a:bodyPr>
            <a:lstStyle/>
            <a:p>
              <a:pPr algn="just"/>
              <a:r>
                <a:rPr lang="vi-VN" sz="2800" i="1" dirty="0">
                  <a:solidFill>
                    <a:schemeClr val="accent2"/>
                  </a:solidFill>
                </a:rPr>
                <a:t>Ngoài các đơn chất tạo từ các nguyên tố ở hình 5.5, em hãy liệt kê thêm 2 đơn chất tạo thành từ nguyên tố kim loại và 2 đơn chất tạo thành từ nguyên tố phi kim khác.</a:t>
              </a:r>
            </a:p>
          </p:txBody>
        </p:sp>
        <p:sp>
          <p:nvSpPr>
            <p:cNvPr id="13" name="Flowchart: Connector 12">
              <a:extLst>
                <a:ext uri="{FF2B5EF4-FFF2-40B4-BE49-F238E27FC236}">
                  <a16:creationId xmlns:a16="http://schemas.microsoft.com/office/drawing/2014/main" id="{0D7ADE6E-58C6-46B5-B042-D4160B771F69}"/>
                </a:ext>
              </a:extLst>
            </p:cNvPr>
            <p:cNvSpPr/>
            <p:nvPr/>
          </p:nvSpPr>
          <p:spPr>
            <a:xfrm>
              <a:off x="4413796" y="3167315"/>
              <a:ext cx="904083" cy="600259"/>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dirty="0"/>
                <a:t>5</a:t>
              </a:r>
            </a:p>
          </p:txBody>
        </p:sp>
      </p:grpSp>
    </p:spTree>
    <p:extLst>
      <p:ext uri="{BB962C8B-B14F-4D97-AF65-F5344CB8AC3E}">
        <p14:creationId xmlns:p14="http://schemas.microsoft.com/office/powerpoint/2010/main" val="42097493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662A7C-29CD-4E25-9C17-7FF16CCB216C}"/>
              </a:ext>
            </a:extLst>
          </p:cNvPr>
          <p:cNvPicPr>
            <a:picLocks noChangeAspect="1"/>
          </p:cNvPicPr>
          <p:nvPr/>
        </p:nvPicPr>
        <p:blipFill rotWithShape="1">
          <a:blip r:embed="rId4">
            <a:extLst>
              <a:ext uri="{28A0092B-C50C-407E-A947-70E740481C1C}">
                <a14:useLocalDpi xmlns:a14="http://schemas.microsoft.com/office/drawing/2010/main" val="0"/>
              </a:ext>
            </a:extLst>
          </a:blip>
          <a:srcRect l="11293" r="17845"/>
          <a:stretch/>
        </p:blipFill>
        <p:spPr>
          <a:xfrm>
            <a:off x="628649" y="2342067"/>
            <a:ext cx="3217537" cy="2856174"/>
          </a:xfrm>
          <a:prstGeom prst="rect">
            <a:avLst/>
          </a:prstGeom>
        </p:spPr>
      </p:pic>
      <p:pic>
        <p:nvPicPr>
          <p:cNvPr id="12" name="Picture 11">
            <a:extLst>
              <a:ext uri="{FF2B5EF4-FFF2-40B4-BE49-F238E27FC236}">
                <a16:creationId xmlns:a16="http://schemas.microsoft.com/office/drawing/2014/main" id="{587AEDA6-F8C1-4080-A5EA-EB39AF936B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9702" y="2408630"/>
            <a:ext cx="3217537" cy="2789611"/>
          </a:xfrm>
          <a:prstGeom prst="rect">
            <a:avLst/>
          </a:prstGeom>
        </p:spPr>
      </p:pic>
      <p:grpSp>
        <p:nvGrpSpPr>
          <p:cNvPr id="13" name="Group 12">
            <a:extLst>
              <a:ext uri="{FF2B5EF4-FFF2-40B4-BE49-F238E27FC236}">
                <a16:creationId xmlns:a16="http://schemas.microsoft.com/office/drawing/2014/main" id="{A9663189-0B4A-4166-AF9D-D584E75301F7}"/>
              </a:ext>
            </a:extLst>
          </p:cNvPr>
          <p:cNvGrpSpPr/>
          <p:nvPr/>
        </p:nvGrpSpPr>
        <p:grpSpPr>
          <a:xfrm>
            <a:off x="1443787" y="903622"/>
            <a:ext cx="9906410" cy="1264982"/>
            <a:chOff x="507684" y="4546938"/>
            <a:chExt cx="10367486" cy="1264982"/>
          </a:xfrm>
        </p:grpSpPr>
        <p:sp>
          <p:nvSpPr>
            <p:cNvPr id="14" name="TextBox 13">
              <a:extLst>
                <a:ext uri="{FF2B5EF4-FFF2-40B4-BE49-F238E27FC236}">
                  <a16:creationId xmlns:a16="http://schemas.microsoft.com/office/drawing/2014/main" id="{25B295B1-5097-496B-94D7-FEBD4CFADCC5}"/>
                </a:ext>
              </a:extLst>
            </p:cNvPr>
            <p:cNvSpPr txBox="1"/>
            <p:nvPr/>
          </p:nvSpPr>
          <p:spPr>
            <a:xfrm>
              <a:off x="1316830" y="4857813"/>
              <a:ext cx="9558340" cy="954107"/>
            </a:xfrm>
            <a:prstGeom prst="rect">
              <a:avLst/>
            </a:prstGeom>
            <a:noFill/>
          </p:spPr>
          <p:txBody>
            <a:bodyPr wrap="square">
              <a:spAutoFit/>
            </a:bodyPr>
            <a:lstStyle/>
            <a:p>
              <a:r>
                <a:rPr lang="vi-VN" sz="2800" i="1" dirty="0">
                  <a:solidFill>
                    <a:schemeClr val="accent2"/>
                  </a:solidFill>
                </a:rPr>
                <a:t>Quan sát hình 5.6, em hãy cho biết số nguyên tử và thành phần nguyên tố (có trong mỗi phân tử đơn chất)</a:t>
              </a:r>
            </a:p>
          </p:txBody>
        </p:sp>
        <p:sp>
          <p:nvSpPr>
            <p:cNvPr id="15" name="Flowchart: Connector 14">
              <a:extLst>
                <a:ext uri="{FF2B5EF4-FFF2-40B4-BE49-F238E27FC236}">
                  <a16:creationId xmlns:a16="http://schemas.microsoft.com/office/drawing/2014/main" id="{278D4B09-B327-4D53-B668-B7073EF0662F}"/>
                </a:ext>
              </a:extLst>
            </p:cNvPr>
            <p:cNvSpPr/>
            <p:nvPr/>
          </p:nvSpPr>
          <p:spPr>
            <a:xfrm>
              <a:off x="507684" y="4546938"/>
              <a:ext cx="809146" cy="790568"/>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dirty="0"/>
                <a:t>6</a:t>
              </a:r>
            </a:p>
          </p:txBody>
        </p:sp>
      </p:grpSp>
      <p:grpSp>
        <p:nvGrpSpPr>
          <p:cNvPr id="16" name="Group 15">
            <a:extLst>
              <a:ext uri="{FF2B5EF4-FFF2-40B4-BE49-F238E27FC236}">
                <a16:creationId xmlns:a16="http://schemas.microsoft.com/office/drawing/2014/main" id="{DC03B6BB-E3C5-4C21-B0FF-E0D083417437}"/>
              </a:ext>
            </a:extLst>
          </p:cNvPr>
          <p:cNvGrpSpPr/>
          <p:nvPr/>
        </p:nvGrpSpPr>
        <p:grpSpPr>
          <a:xfrm>
            <a:off x="3099870" y="2427129"/>
            <a:ext cx="2828925" cy="1343025"/>
            <a:chOff x="3043238" y="1514475"/>
            <a:chExt cx="2828925" cy="1343025"/>
          </a:xfrm>
        </p:grpSpPr>
        <p:sp>
          <p:nvSpPr>
            <p:cNvPr id="17" name="Speech Bubble: Oval 16">
              <a:extLst>
                <a:ext uri="{FF2B5EF4-FFF2-40B4-BE49-F238E27FC236}">
                  <a16:creationId xmlns:a16="http://schemas.microsoft.com/office/drawing/2014/main" id="{F4936B45-366F-4FD6-9F8C-CB839E77855C}"/>
                </a:ext>
              </a:extLst>
            </p:cNvPr>
            <p:cNvSpPr/>
            <p:nvPr/>
          </p:nvSpPr>
          <p:spPr>
            <a:xfrm>
              <a:off x="3043238" y="1514475"/>
              <a:ext cx="2828925" cy="1343025"/>
            </a:xfrm>
            <a:prstGeom prst="wedgeEllipseCallout">
              <a:avLst>
                <a:gd name="adj1" fmla="val -92550"/>
                <a:gd name="adj2" fmla="val 65691"/>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grpSp>
          <p:nvGrpSpPr>
            <p:cNvPr id="18" name="Group 17">
              <a:extLst>
                <a:ext uri="{FF2B5EF4-FFF2-40B4-BE49-F238E27FC236}">
                  <a16:creationId xmlns:a16="http://schemas.microsoft.com/office/drawing/2014/main" id="{CBA8A580-4D5A-42D9-8BA8-2FF9EC4092AE}"/>
                </a:ext>
              </a:extLst>
            </p:cNvPr>
            <p:cNvGrpSpPr/>
            <p:nvPr/>
          </p:nvGrpSpPr>
          <p:grpSpPr>
            <a:xfrm>
              <a:off x="3555105" y="1757327"/>
              <a:ext cx="1839460" cy="909639"/>
              <a:chOff x="8029575" y="2414587"/>
              <a:chExt cx="1452562" cy="757238"/>
            </a:xfrm>
          </p:grpSpPr>
          <p:sp>
            <p:nvSpPr>
              <p:cNvPr id="19" name="Flowchart: Connector 18">
                <a:extLst>
                  <a:ext uri="{FF2B5EF4-FFF2-40B4-BE49-F238E27FC236}">
                    <a16:creationId xmlns:a16="http://schemas.microsoft.com/office/drawing/2014/main" id="{B08481D5-E7FA-4B41-9C42-1CE54663BD5E}"/>
                  </a:ext>
                </a:extLst>
              </p:cNvPr>
              <p:cNvSpPr/>
              <p:nvPr/>
            </p:nvSpPr>
            <p:spPr>
              <a:xfrm>
                <a:off x="8029575" y="2414588"/>
                <a:ext cx="800100" cy="757237"/>
              </a:xfrm>
              <a:prstGeom prst="flowChartConnector">
                <a:avLst/>
              </a:prstGeom>
              <a:solidFill>
                <a:srgbClr val="9933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solidFill>
                      <a:schemeClr val="bg1"/>
                    </a:solidFill>
                  </a:rPr>
                  <a:t>Br</a:t>
                </a:r>
              </a:p>
            </p:txBody>
          </p:sp>
          <p:sp>
            <p:nvSpPr>
              <p:cNvPr id="20" name="Flowchart: Connector 19">
                <a:extLst>
                  <a:ext uri="{FF2B5EF4-FFF2-40B4-BE49-F238E27FC236}">
                    <a16:creationId xmlns:a16="http://schemas.microsoft.com/office/drawing/2014/main" id="{04BC46E1-9F21-41DC-9AF4-4F47DA64F319}"/>
                  </a:ext>
                </a:extLst>
              </p:cNvPr>
              <p:cNvSpPr/>
              <p:nvPr/>
            </p:nvSpPr>
            <p:spPr>
              <a:xfrm>
                <a:off x="8682037" y="2414587"/>
                <a:ext cx="800100" cy="757237"/>
              </a:xfrm>
              <a:prstGeom prst="flowChartConnector">
                <a:avLst/>
              </a:prstGeom>
              <a:solidFill>
                <a:srgbClr val="9933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solidFill>
                      <a:schemeClr val="bg1"/>
                    </a:solidFill>
                  </a:rPr>
                  <a:t>Br</a:t>
                </a:r>
              </a:p>
            </p:txBody>
          </p:sp>
        </p:grpSp>
      </p:grpSp>
      <p:grpSp>
        <p:nvGrpSpPr>
          <p:cNvPr id="21" name="Group 20">
            <a:extLst>
              <a:ext uri="{FF2B5EF4-FFF2-40B4-BE49-F238E27FC236}">
                <a16:creationId xmlns:a16="http://schemas.microsoft.com/office/drawing/2014/main" id="{F5589039-EE2A-4AEC-84CD-DBB4BF89395E}"/>
              </a:ext>
            </a:extLst>
          </p:cNvPr>
          <p:cNvGrpSpPr/>
          <p:nvPr/>
        </p:nvGrpSpPr>
        <p:grpSpPr>
          <a:xfrm>
            <a:off x="9535712" y="3770154"/>
            <a:ext cx="2399113" cy="1624034"/>
            <a:chOff x="9583337" y="2924686"/>
            <a:chExt cx="2629570" cy="1788093"/>
          </a:xfrm>
        </p:grpSpPr>
        <p:sp>
          <p:nvSpPr>
            <p:cNvPr id="22" name="Speech Bubble: Oval 21">
              <a:extLst>
                <a:ext uri="{FF2B5EF4-FFF2-40B4-BE49-F238E27FC236}">
                  <a16:creationId xmlns:a16="http://schemas.microsoft.com/office/drawing/2014/main" id="{EA97A3F6-A79C-4294-A363-53E3D566DA90}"/>
                </a:ext>
              </a:extLst>
            </p:cNvPr>
            <p:cNvSpPr/>
            <p:nvPr/>
          </p:nvSpPr>
          <p:spPr>
            <a:xfrm>
              <a:off x="9583337" y="2924686"/>
              <a:ext cx="2629570" cy="1788093"/>
            </a:xfrm>
            <a:prstGeom prst="wedgeEllipseCallout">
              <a:avLst>
                <a:gd name="adj1" fmla="val -129455"/>
                <a:gd name="adj2" fmla="val -51948"/>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grpSp>
          <p:nvGrpSpPr>
            <p:cNvPr id="23" name="Group 22">
              <a:extLst>
                <a:ext uri="{FF2B5EF4-FFF2-40B4-BE49-F238E27FC236}">
                  <a16:creationId xmlns:a16="http://schemas.microsoft.com/office/drawing/2014/main" id="{FEE87524-BB4A-400B-B285-2637E160A74C}"/>
                </a:ext>
              </a:extLst>
            </p:cNvPr>
            <p:cNvGrpSpPr/>
            <p:nvPr/>
          </p:nvGrpSpPr>
          <p:grpSpPr>
            <a:xfrm>
              <a:off x="9706706" y="3006052"/>
              <a:ext cx="2400259" cy="1486198"/>
              <a:chOff x="9719871" y="2831419"/>
              <a:chExt cx="2400259" cy="1486198"/>
            </a:xfrm>
          </p:grpSpPr>
          <p:grpSp>
            <p:nvGrpSpPr>
              <p:cNvPr id="24" name="Group 23">
                <a:extLst>
                  <a:ext uri="{FF2B5EF4-FFF2-40B4-BE49-F238E27FC236}">
                    <a16:creationId xmlns:a16="http://schemas.microsoft.com/office/drawing/2014/main" id="{89B19219-FCAA-4772-A499-05835724B0C1}"/>
                  </a:ext>
                </a:extLst>
              </p:cNvPr>
              <p:cNvGrpSpPr/>
              <p:nvPr/>
            </p:nvGrpSpPr>
            <p:grpSpPr>
              <a:xfrm>
                <a:off x="9719871" y="3307685"/>
                <a:ext cx="2400259" cy="1009932"/>
                <a:chOff x="7686807" y="2405750"/>
                <a:chExt cx="1795330" cy="766074"/>
              </a:xfrm>
            </p:grpSpPr>
            <p:sp>
              <p:nvSpPr>
                <p:cNvPr id="26" name="Flowchart: Connector 25">
                  <a:extLst>
                    <a:ext uri="{FF2B5EF4-FFF2-40B4-BE49-F238E27FC236}">
                      <a16:creationId xmlns:a16="http://schemas.microsoft.com/office/drawing/2014/main" id="{F5B559DE-6C80-495F-8413-D2A574F1077F}"/>
                    </a:ext>
                  </a:extLst>
                </p:cNvPr>
                <p:cNvSpPr/>
                <p:nvPr/>
              </p:nvSpPr>
              <p:spPr>
                <a:xfrm>
                  <a:off x="7686807" y="2405750"/>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t>O</a:t>
                  </a:r>
                </a:p>
              </p:txBody>
            </p:sp>
            <p:sp>
              <p:nvSpPr>
                <p:cNvPr id="27" name="Flowchart: Connector 26">
                  <a:extLst>
                    <a:ext uri="{FF2B5EF4-FFF2-40B4-BE49-F238E27FC236}">
                      <a16:creationId xmlns:a16="http://schemas.microsoft.com/office/drawing/2014/main" id="{F6E0BD6A-ECAF-46A4-B947-3C9BB8B9CADB}"/>
                    </a:ext>
                  </a:extLst>
                </p:cNvPr>
                <p:cNvSpPr/>
                <p:nvPr/>
              </p:nvSpPr>
              <p:spPr>
                <a:xfrm>
                  <a:off x="8682037" y="2414587"/>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t>O</a:t>
                  </a:r>
                </a:p>
              </p:txBody>
            </p:sp>
          </p:grpSp>
          <p:sp>
            <p:nvSpPr>
              <p:cNvPr id="25" name="Flowchart: Connector 24">
                <a:extLst>
                  <a:ext uri="{FF2B5EF4-FFF2-40B4-BE49-F238E27FC236}">
                    <a16:creationId xmlns:a16="http://schemas.microsoft.com/office/drawing/2014/main" id="{7EF1663A-A4E4-470B-B5F8-A830DDBD8F1F}"/>
                  </a:ext>
                </a:extLst>
              </p:cNvPr>
              <p:cNvSpPr/>
              <p:nvPr/>
            </p:nvSpPr>
            <p:spPr>
              <a:xfrm>
                <a:off x="10376442" y="2831419"/>
                <a:ext cx="1069690" cy="998282"/>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t>O</a:t>
                </a:r>
              </a:p>
            </p:txBody>
          </p:sp>
        </p:grpSp>
      </p:grpSp>
      <p:sp>
        <p:nvSpPr>
          <p:cNvPr id="28" name="TextBox 27">
            <a:extLst>
              <a:ext uri="{FF2B5EF4-FFF2-40B4-BE49-F238E27FC236}">
                <a16:creationId xmlns:a16="http://schemas.microsoft.com/office/drawing/2014/main" id="{DD0A01C8-BD19-4803-8FBF-037523F88771}"/>
              </a:ext>
            </a:extLst>
          </p:cNvPr>
          <p:cNvSpPr txBox="1"/>
          <p:nvPr/>
        </p:nvSpPr>
        <p:spPr>
          <a:xfrm>
            <a:off x="750684" y="5753789"/>
            <a:ext cx="10398036" cy="461665"/>
          </a:xfrm>
          <a:prstGeom prst="rect">
            <a:avLst/>
          </a:prstGeom>
          <a:noFill/>
        </p:spPr>
        <p:txBody>
          <a:bodyPr wrap="square">
            <a:spAutoFit/>
          </a:bodyPr>
          <a:lstStyle/>
          <a:p>
            <a:r>
              <a:rPr lang="vi-VN" sz="2400" i="1" dirty="0">
                <a:solidFill>
                  <a:srgbClr val="00B0F0"/>
                </a:solidFill>
              </a:rPr>
              <a:t>Hình 5.6. Một số đơn chất và hình mô phỏng phân tử đơn chất</a:t>
            </a:r>
          </a:p>
        </p:txBody>
      </p:sp>
      <p:sp>
        <p:nvSpPr>
          <p:cNvPr id="29" name="TextBox 28">
            <a:extLst>
              <a:ext uri="{FF2B5EF4-FFF2-40B4-BE49-F238E27FC236}">
                <a16:creationId xmlns:a16="http://schemas.microsoft.com/office/drawing/2014/main" id="{76BDD8BF-51BC-4048-9000-79A2EACD0854}"/>
              </a:ext>
            </a:extLst>
          </p:cNvPr>
          <p:cNvSpPr txBox="1"/>
          <p:nvPr/>
        </p:nvSpPr>
        <p:spPr>
          <a:xfrm>
            <a:off x="499526" y="5321321"/>
            <a:ext cx="4025266" cy="461665"/>
          </a:xfrm>
          <a:prstGeom prst="rect">
            <a:avLst/>
          </a:prstGeom>
          <a:noFill/>
        </p:spPr>
        <p:txBody>
          <a:bodyPr wrap="square">
            <a:spAutoFit/>
          </a:bodyPr>
          <a:lstStyle/>
          <a:p>
            <a:r>
              <a:rPr lang="vi-VN" sz="2400" i="1" dirty="0">
                <a:solidFill>
                  <a:srgbClr val="00B050"/>
                </a:solidFill>
                <a:effectLst/>
                <a:ea typeface="Courier New" panose="02070309020205020404" pitchFamily="49" charset="0"/>
              </a:rPr>
              <a:t>a. Bình chứa bromine lỏng</a:t>
            </a:r>
            <a:endParaRPr lang="vi-VN" sz="2400" i="1" dirty="0">
              <a:solidFill>
                <a:srgbClr val="00B050"/>
              </a:solidFill>
            </a:endParaRPr>
          </a:p>
        </p:txBody>
      </p:sp>
      <p:sp>
        <p:nvSpPr>
          <p:cNvPr id="30" name="TextBox 29">
            <a:extLst>
              <a:ext uri="{FF2B5EF4-FFF2-40B4-BE49-F238E27FC236}">
                <a16:creationId xmlns:a16="http://schemas.microsoft.com/office/drawing/2014/main" id="{ABEF1E7D-4C92-41C2-A5F5-4813D331D8FC}"/>
              </a:ext>
            </a:extLst>
          </p:cNvPr>
          <p:cNvSpPr txBox="1"/>
          <p:nvPr/>
        </p:nvSpPr>
        <p:spPr>
          <a:xfrm>
            <a:off x="5503668" y="5292124"/>
            <a:ext cx="4554731" cy="461665"/>
          </a:xfrm>
          <a:prstGeom prst="rect">
            <a:avLst/>
          </a:prstGeom>
          <a:noFill/>
        </p:spPr>
        <p:txBody>
          <a:bodyPr wrap="square">
            <a:spAutoFit/>
          </a:bodyPr>
          <a:lstStyle/>
          <a:p>
            <a:r>
              <a:rPr lang="vi-VN" sz="2400" i="1" dirty="0">
                <a:solidFill>
                  <a:srgbClr val="00B050"/>
                </a:solidFill>
              </a:rPr>
              <a:t>b. Tầng ozone trong khi quyển</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724AD1F-2114-46C6-9B29-86310BED341F}"/>
              </a:ext>
            </a:extLst>
          </p:cNvPr>
          <p:cNvSpPr/>
          <p:nvPr/>
        </p:nvSpPr>
        <p:spPr>
          <a:xfrm>
            <a:off x="1321772" y="3066256"/>
            <a:ext cx="9548456" cy="102325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vi-VN" sz="2800" dirty="0">
                <a:solidFill>
                  <a:srgbClr val="FF0000"/>
                </a:solidFill>
                <a:ea typeface="Courier New" panose="02070309020205020404" pitchFamily="49" charset="0"/>
              </a:rPr>
              <a:t>Đơn chất </a:t>
            </a:r>
            <a:r>
              <a:rPr lang="vi-VN" sz="2800" dirty="0">
                <a:solidFill>
                  <a:srgbClr val="000000"/>
                </a:solidFill>
                <a:ea typeface="Courier New" panose="02070309020205020404" pitchFamily="49" charset="0"/>
              </a:rPr>
              <a:t>là chất được tạo nên </a:t>
            </a:r>
            <a:r>
              <a:rPr lang="vi-VN" sz="2800" dirty="0">
                <a:solidFill>
                  <a:srgbClr val="FF0000"/>
                </a:solidFill>
                <a:ea typeface="Courier New" panose="02070309020205020404" pitchFamily="49" charset="0"/>
              </a:rPr>
              <a:t>từ một </a:t>
            </a:r>
            <a:r>
              <a:rPr lang="vi-VN" sz="2800" dirty="0">
                <a:solidFill>
                  <a:srgbClr val="000000"/>
                </a:solidFill>
                <a:ea typeface="Courier New" panose="02070309020205020404" pitchFamily="49" charset="0"/>
              </a:rPr>
              <a:t>nguyên tố hoá học. </a:t>
            </a:r>
            <a:endParaRPr lang="vi-VN" sz="2800" dirty="0"/>
          </a:p>
        </p:txBody>
      </p:sp>
      <p:pic>
        <p:nvPicPr>
          <p:cNvPr id="3" name="Picture 2">
            <a:extLst>
              <a:ext uri="{FF2B5EF4-FFF2-40B4-BE49-F238E27FC236}">
                <a16:creationId xmlns:a16="http://schemas.microsoft.com/office/drawing/2014/main" id="{1C0F50AE-A15F-4519-8EF3-C013D6CC2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66" y="0"/>
            <a:ext cx="3429000" cy="3429000"/>
          </a:xfrm>
          <a:prstGeom prst="rect">
            <a:avLst/>
          </a:prstGeom>
        </p:spPr>
      </p:pic>
    </p:spTree>
    <p:extLst>
      <p:ext uri="{BB962C8B-B14F-4D97-AF65-F5344CB8AC3E}">
        <p14:creationId xmlns:p14="http://schemas.microsoft.com/office/powerpoint/2010/main" val="20064761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0CD89B2-7184-466A-9A0E-9A6697CB4A90}"/>
              </a:ext>
            </a:extLst>
          </p:cNvPr>
          <p:cNvPicPr>
            <a:picLocks noChangeAspect="1"/>
          </p:cNvPicPr>
          <p:nvPr/>
        </p:nvPicPr>
        <p:blipFill rotWithShape="1">
          <a:blip r:embed="rId4">
            <a:extLst>
              <a:ext uri="{28A0092B-C50C-407E-A947-70E740481C1C}">
                <a14:useLocalDpi xmlns:a14="http://schemas.microsoft.com/office/drawing/2010/main" val="0"/>
              </a:ext>
            </a:extLst>
          </a:blip>
          <a:srcRect l="9586" r="37923" b="49914"/>
          <a:stretch/>
        </p:blipFill>
        <p:spPr>
          <a:xfrm>
            <a:off x="577477" y="1835263"/>
            <a:ext cx="6296565" cy="2564762"/>
          </a:xfrm>
          <a:prstGeom prst="rect">
            <a:avLst/>
          </a:prstGeom>
        </p:spPr>
      </p:pic>
      <p:pic>
        <p:nvPicPr>
          <p:cNvPr id="16" name="图片 15">
            <a:extLst>
              <a:ext uri="{FF2B5EF4-FFF2-40B4-BE49-F238E27FC236}">
                <a16:creationId xmlns:a16="http://schemas.microsoft.com/office/drawing/2014/main" id="{C3B30A98-6735-49DB-A5BB-794114EF2F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874042" cy="6874042"/>
          </a:xfrm>
          <a:prstGeom prst="rect">
            <a:avLst/>
          </a:prstGeom>
        </p:spPr>
      </p:pic>
      <p:pic>
        <p:nvPicPr>
          <p:cNvPr id="21" name="图片 20">
            <a:extLst>
              <a:ext uri="{FF2B5EF4-FFF2-40B4-BE49-F238E27FC236}">
                <a16:creationId xmlns:a16="http://schemas.microsoft.com/office/drawing/2014/main" id="{8263BD08-98D9-4602-A3AD-3EBB4C284E83}"/>
              </a:ext>
            </a:extLst>
          </p:cNvPr>
          <p:cNvPicPr>
            <a:picLocks noChangeAspect="1"/>
          </p:cNvPicPr>
          <p:nvPr/>
        </p:nvPicPr>
        <p:blipFill rotWithShape="1">
          <a:blip r:embed="rId4">
            <a:extLst>
              <a:ext uri="{28A0092B-C50C-407E-A947-70E740481C1C}">
                <a14:useLocalDpi xmlns:a14="http://schemas.microsoft.com/office/drawing/2010/main" val="0"/>
              </a:ext>
            </a:extLst>
          </a:blip>
          <a:srcRect l="77873" t="60801"/>
          <a:stretch/>
        </p:blipFill>
        <p:spPr>
          <a:xfrm>
            <a:off x="8513123" y="4400025"/>
            <a:ext cx="3494422" cy="2642679"/>
          </a:xfrm>
          <a:prstGeom prst="rect">
            <a:avLst/>
          </a:prstGeom>
        </p:spPr>
      </p:pic>
      <p:pic>
        <p:nvPicPr>
          <p:cNvPr id="22" name="图片 21">
            <a:extLst>
              <a:ext uri="{FF2B5EF4-FFF2-40B4-BE49-F238E27FC236}">
                <a16:creationId xmlns:a16="http://schemas.microsoft.com/office/drawing/2014/main" id="{D5FF7D9D-C43C-4061-B511-6254B48B5653}"/>
              </a:ext>
            </a:extLst>
          </p:cNvPr>
          <p:cNvPicPr>
            <a:picLocks noChangeAspect="1"/>
          </p:cNvPicPr>
          <p:nvPr/>
        </p:nvPicPr>
        <p:blipFill rotWithShape="1">
          <a:blip r:embed="rId4">
            <a:extLst>
              <a:ext uri="{28A0092B-C50C-407E-A947-70E740481C1C}">
                <a14:useLocalDpi xmlns:a14="http://schemas.microsoft.com/office/drawing/2010/main" val="0"/>
              </a:ext>
            </a:extLst>
          </a:blip>
          <a:srcRect l="77873" t="60801"/>
          <a:stretch/>
        </p:blipFill>
        <p:spPr>
          <a:xfrm>
            <a:off x="10444789" y="-807416"/>
            <a:ext cx="3494422" cy="2642679"/>
          </a:xfrm>
          <a:prstGeom prst="rect">
            <a:avLst/>
          </a:prstGeom>
        </p:spPr>
      </p:pic>
      <p:sp>
        <p:nvSpPr>
          <p:cNvPr id="13" name="文本框 215">
            <a:extLst>
              <a:ext uri="{FF2B5EF4-FFF2-40B4-BE49-F238E27FC236}">
                <a16:creationId xmlns:a16="http://schemas.microsoft.com/office/drawing/2014/main" id="{AFDAEEB2-2B3B-4241-BB35-E8E7031F6F19}"/>
              </a:ext>
            </a:extLst>
          </p:cNvPr>
          <p:cNvSpPr txBox="1"/>
          <p:nvPr/>
        </p:nvSpPr>
        <p:spPr>
          <a:xfrm>
            <a:off x="1934803" y="2344355"/>
            <a:ext cx="3581911" cy="1546577"/>
          </a:xfrm>
          <a:prstGeom prst="rect">
            <a:avLst/>
          </a:prstGeom>
          <a:noFill/>
          <a:ln>
            <a:noFill/>
          </a:ln>
        </p:spPr>
        <p:txBody>
          <a:bodyPr wrap="square" lIns="68580" tIns="34290" rIns="68580" bIns="34290" rtlCol="0">
            <a:spAutoFit/>
          </a:bodyPr>
          <a:lstStyle/>
          <a:p>
            <a:pPr algn="ctr"/>
            <a:r>
              <a:rPr lang="en-US" altLang="zh-CN" sz="4800" b="1" dirty="0">
                <a:solidFill>
                  <a:schemeClr val="accent2"/>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NỘI DUNG BÀI HỌC</a:t>
            </a:r>
            <a:endParaRPr lang="zh-CN" altLang="en-US" sz="4800" b="1" dirty="0">
              <a:solidFill>
                <a:schemeClr val="accent2"/>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nvGrpSpPr>
          <p:cNvPr id="14" name="组合 13">
            <a:extLst>
              <a:ext uri="{FF2B5EF4-FFF2-40B4-BE49-F238E27FC236}">
                <a16:creationId xmlns:a16="http://schemas.microsoft.com/office/drawing/2014/main" id="{738BAC64-1237-46B9-8FDF-B023B8A2AAAE}"/>
              </a:ext>
            </a:extLst>
          </p:cNvPr>
          <p:cNvGrpSpPr/>
          <p:nvPr/>
        </p:nvGrpSpPr>
        <p:grpSpPr>
          <a:xfrm>
            <a:off x="7029358" y="1444334"/>
            <a:ext cx="4479489" cy="3346621"/>
            <a:chOff x="6698704" y="2026876"/>
            <a:chExt cx="4479489" cy="3346621"/>
          </a:xfrm>
        </p:grpSpPr>
        <p:sp>
          <p:nvSpPr>
            <p:cNvPr id="15" name="文本框 215">
              <a:extLst>
                <a:ext uri="{FF2B5EF4-FFF2-40B4-BE49-F238E27FC236}">
                  <a16:creationId xmlns:a16="http://schemas.microsoft.com/office/drawing/2014/main" id="{C98AD50D-17B0-4830-BB07-4CFFD0623889}"/>
                </a:ext>
              </a:extLst>
            </p:cNvPr>
            <p:cNvSpPr txBox="1"/>
            <p:nvPr/>
          </p:nvSpPr>
          <p:spPr>
            <a:xfrm>
              <a:off x="7754611" y="2026876"/>
              <a:ext cx="3411549" cy="684803"/>
            </a:xfrm>
            <a:prstGeom prst="rect">
              <a:avLst/>
            </a:prstGeom>
            <a:noFill/>
            <a:ln>
              <a:noFill/>
            </a:ln>
          </p:spPr>
          <p:txBody>
            <a:bodyPr wrap="square" lIns="68580" tIns="34290" rIns="68580" bIns="34290" rtlCol="0">
              <a:spAutoFit/>
            </a:bodyPr>
            <a:lstStyle/>
            <a:p>
              <a:r>
                <a:rPr lang="en-US" altLang="zh-CN" sz="4000" b="1" spc="300" dirty="0" err="1">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Phân</a:t>
              </a:r>
              <a:r>
                <a:rPr lang="en-US" altLang="zh-CN" sz="4000" b="1" spc="3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spc="300" dirty="0" err="1">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tử</a:t>
              </a:r>
              <a:endParaRPr lang="zh-CN" altLang="en-US" sz="4000" b="1" spc="3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18" name="文本框 215">
              <a:extLst>
                <a:ext uri="{FF2B5EF4-FFF2-40B4-BE49-F238E27FC236}">
                  <a16:creationId xmlns:a16="http://schemas.microsoft.com/office/drawing/2014/main" id="{D36E9AFF-A630-43C7-A3F5-84F4E7F9CC71}"/>
                </a:ext>
              </a:extLst>
            </p:cNvPr>
            <p:cNvSpPr txBox="1"/>
            <p:nvPr/>
          </p:nvSpPr>
          <p:spPr>
            <a:xfrm>
              <a:off x="7760627" y="2923223"/>
              <a:ext cx="3411549" cy="684803"/>
            </a:xfrm>
            <a:prstGeom prst="rect">
              <a:avLst/>
            </a:prstGeom>
            <a:noFill/>
            <a:ln>
              <a:noFill/>
            </a:ln>
          </p:spPr>
          <p:txBody>
            <a:bodyPr wrap="square" lIns="68580" tIns="34290" rIns="68580" bIns="34290" rtlCol="0">
              <a:spAutoFit/>
            </a:bodyPr>
            <a:lstStyle/>
            <a:p>
              <a:r>
                <a:rPr lang="en-US" altLang="zh-CN" sz="4000" b="1" spc="300" dirty="0" err="1">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Đơn</a:t>
              </a:r>
              <a:r>
                <a:rPr lang="en-US" altLang="zh-CN" sz="4000" b="1" spc="3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spc="300" dirty="0" err="1">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chất</a:t>
              </a:r>
              <a:endParaRPr lang="zh-CN" altLang="en-US" sz="4000" b="1" spc="3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19" name="文本框 215">
              <a:extLst>
                <a:ext uri="{FF2B5EF4-FFF2-40B4-BE49-F238E27FC236}">
                  <a16:creationId xmlns:a16="http://schemas.microsoft.com/office/drawing/2014/main" id="{95B27419-5F1D-42D8-83F4-F1ABC4276D6B}"/>
                </a:ext>
              </a:extLst>
            </p:cNvPr>
            <p:cNvSpPr txBox="1"/>
            <p:nvPr/>
          </p:nvSpPr>
          <p:spPr>
            <a:xfrm>
              <a:off x="7760627" y="3801523"/>
              <a:ext cx="3411549" cy="684803"/>
            </a:xfrm>
            <a:prstGeom prst="rect">
              <a:avLst/>
            </a:prstGeom>
            <a:noFill/>
            <a:ln>
              <a:noFill/>
            </a:ln>
          </p:spPr>
          <p:txBody>
            <a:bodyPr wrap="square" lIns="68580" tIns="34290" rIns="68580" bIns="34290" rtlCol="0">
              <a:spAutoFit/>
            </a:bodyPr>
            <a:lstStyle/>
            <a:p>
              <a:r>
                <a:rPr lang="en-US" altLang="zh-CN" sz="4000" b="1" spc="300" dirty="0" err="1">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Hợp</a:t>
              </a:r>
              <a:r>
                <a:rPr lang="en-US" altLang="zh-CN" sz="4000" b="1" spc="3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spc="300" dirty="0" err="1">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chất</a:t>
              </a:r>
              <a:endParaRPr lang="zh-CN" altLang="en-US" sz="4000" b="1" spc="3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4" name="文本框 215">
              <a:extLst>
                <a:ext uri="{FF2B5EF4-FFF2-40B4-BE49-F238E27FC236}">
                  <a16:creationId xmlns:a16="http://schemas.microsoft.com/office/drawing/2014/main" id="{A4A17ED4-F6BC-440D-A317-FFC1DBE1D409}"/>
                </a:ext>
              </a:extLst>
            </p:cNvPr>
            <p:cNvSpPr txBox="1"/>
            <p:nvPr/>
          </p:nvSpPr>
          <p:spPr>
            <a:xfrm>
              <a:off x="7766644" y="4637713"/>
              <a:ext cx="3411549" cy="684803"/>
            </a:xfrm>
            <a:prstGeom prst="rect">
              <a:avLst/>
            </a:prstGeom>
            <a:noFill/>
            <a:ln>
              <a:noFill/>
            </a:ln>
          </p:spPr>
          <p:txBody>
            <a:bodyPr wrap="square" lIns="68580" tIns="34290" rIns="68580" bIns="34290" rtlCol="0">
              <a:spAutoFit/>
            </a:bodyPr>
            <a:lstStyle/>
            <a:p>
              <a:r>
                <a:rPr lang="en-US" altLang="zh-CN" sz="4000" b="1" spc="300" dirty="0" err="1">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4000" b="1" spc="3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spc="300" dirty="0" err="1">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tập</a:t>
              </a:r>
              <a:endParaRPr lang="zh-CN" altLang="en-US" sz="4000" b="1" spc="3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5" name="文本框 9">
              <a:extLst>
                <a:ext uri="{FF2B5EF4-FFF2-40B4-BE49-F238E27FC236}">
                  <a16:creationId xmlns:a16="http://schemas.microsoft.com/office/drawing/2014/main" id="{05B8038E-2FD8-43BA-81F3-CA77D5E74FE1}"/>
                </a:ext>
              </a:extLst>
            </p:cNvPr>
            <p:cNvSpPr txBox="1"/>
            <p:nvPr/>
          </p:nvSpPr>
          <p:spPr>
            <a:xfrm>
              <a:off x="6698704" y="2026876"/>
              <a:ext cx="1055907" cy="769441"/>
            </a:xfrm>
            <a:prstGeom prst="rect">
              <a:avLst/>
            </a:prstGeom>
            <a:noFill/>
          </p:spPr>
          <p:txBody>
            <a:bodyPr wrap="square" rtlCol="0">
              <a:spAutoFit/>
            </a:bodyPr>
            <a:lstStyle/>
            <a:p>
              <a:pPr algn="ctr"/>
              <a:r>
                <a:rPr lang="en-US" altLang="zh-CN" sz="4400" b="1"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01.</a:t>
              </a:r>
              <a:endParaRPr lang="zh-CN" altLang="en-US" sz="4400" b="1"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6" name="文本框 10">
              <a:extLst>
                <a:ext uri="{FF2B5EF4-FFF2-40B4-BE49-F238E27FC236}">
                  <a16:creationId xmlns:a16="http://schemas.microsoft.com/office/drawing/2014/main" id="{9838D44B-F250-49C7-A59C-426C9A712D1B}"/>
                </a:ext>
              </a:extLst>
            </p:cNvPr>
            <p:cNvSpPr txBox="1"/>
            <p:nvPr/>
          </p:nvSpPr>
          <p:spPr>
            <a:xfrm>
              <a:off x="6698704" y="2885936"/>
              <a:ext cx="1055907" cy="769441"/>
            </a:xfrm>
            <a:prstGeom prst="rect">
              <a:avLst/>
            </a:prstGeom>
            <a:noFill/>
          </p:spPr>
          <p:txBody>
            <a:bodyPr wrap="square" rtlCol="0">
              <a:spAutoFit/>
            </a:bodyPr>
            <a:lstStyle/>
            <a:p>
              <a:pPr algn="ctr"/>
              <a:r>
                <a:rPr lang="en-US" altLang="zh-CN" sz="4400" b="1"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02.</a:t>
              </a:r>
              <a:endParaRPr lang="zh-CN" altLang="en-US" sz="4400" b="1"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7" name="文本框 11">
              <a:extLst>
                <a:ext uri="{FF2B5EF4-FFF2-40B4-BE49-F238E27FC236}">
                  <a16:creationId xmlns:a16="http://schemas.microsoft.com/office/drawing/2014/main" id="{AE03ED6D-1D3C-4E2F-B157-C6C68D0A1968}"/>
                </a:ext>
              </a:extLst>
            </p:cNvPr>
            <p:cNvSpPr txBox="1"/>
            <p:nvPr/>
          </p:nvSpPr>
          <p:spPr>
            <a:xfrm>
              <a:off x="6698704" y="3744996"/>
              <a:ext cx="1055907" cy="769441"/>
            </a:xfrm>
            <a:prstGeom prst="rect">
              <a:avLst/>
            </a:prstGeom>
            <a:noFill/>
          </p:spPr>
          <p:txBody>
            <a:bodyPr wrap="square" rtlCol="0">
              <a:spAutoFit/>
            </a:bodyPr>
            <a:lstStyle/>
            <a:p>
              <a:pPr algn="ctr"/>
              <a:r>
                <a:rPr lang="en-US" altLang="zh-CN" sz="4400" b="1"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03.</a:t>
              </a:r>
              <a:endParaRPr lang="zh-CN" altLang="en-US" sz="4400" b="1"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8" name="文本框 12">
              <a:extLst>
                <a:ext uri="{FF2B5EF4-FFF2-40B4-BE49-F238E27FC236}">
                  <a16:creationId xmlns:a16="http://schemas.microsoft.com/office/drawing/2014/main" id="{6A0A25D7-91D7-4873-B512-9FB75C67CA2A}"/>
                </a:ext>
              </a:extLst>
            </p:cNvPr>
            <p:cNvSpPr txBox="1"/>
            <p:nvPr/>
          </p:nvSpPr>
          <p:spPr>
            <a:xfrm>
              <a:off x="6698704" y="4604056"/>
              <a:ext cx="1055907" cy="769441"/>
            </a:xfrm>
            <a:prstGeom prst="rect">
              <a:avLst/>
            </a:prstGeom>
            <a:noFill/>
          </p:spPr>
          <p:txBody>
            <a:bodyPr wrap="square" rtlCol="0">
              <a:spAutoFit/>
            </a:bodyPr>
            <a:lstStyle/>
            <a:p>
              <a:pPr algn="ctr"/>
              <a:r>
                <a:rPr lang="en-US" altLang="zh-CN" sz="4400" b="1"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04.</a:t>
              </a:r>
              <a:endParaRPr lang="zh-CN" altLang="en-US" sz="4400" b="1"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spTree>
    <p:extLst>
      <p:ext uri="{BB962C8B-B14F-4D97-AF65-F5344CB8AC3E}">
        <p14:creationId xmlns:p14="http://schemas.microsoft.com/office/powerpoint/2010/main" val="7441683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FBEB50-D1E4-4290-B941-9C8E9339C92F}"/>
              </a:ext>
            </a:extLst>
          </p:cNvPr>
          <p:cNvSpPr txBox="1"/>
          <p:nvPr/>
        </p:nvSpPr>
        <p:spPr>
          <a:xfrm>
            <a:off x="771526" y="1875555"/>
            <a:ext cx="10987087" cy="107721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3200" dirty="0">
                <a:solidFill>
                  <a:srgbClr val="002060"/>
                </a:solidFill>
              </a:rPr>
              <a:t>Mẫu vật nào được tạo ra từ phân tử đơn chất trong hình dưới đây? Cho biết nguyên tố tạo ra mỗi đơn chất đó.</a:t>
            </a:r>
          </a:p>
        </p:txBody>
      </p:sp>
      <p:sp>
        <p:nvSpPr>
          <p:cNvPr id="9" name="Double Wave 8">
            <a:extLst>
              <a:ext uri="{FF2B5EF4-FFF2-40B4-BE49-F238E27FC236}">
                <a16:creationId xmlns:a16="http://schemas.microsoft.com/office/drawing/2014/main" id="{7C1B6996-AAE5-44C0-ACBF-4C38CC457D97}"/>
              </a:ext>
            </a:extLst>
          </p:cNvPr>
          <p:cNvSpPr/>
          <p:nvPr/>
        </p:nvSpPr>
        <p:spPr>
          <a:xfrm>
            <a:off x="3546461" y="622085"/>
            <a:ext cx="4253949" cy="753039"/>
          </a:xfrm>
          <a:prstGeom prst="double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3200" b="1" dirty="0">
                <a:solidFill>
                  <a:srgbClr val="FFC000"/>
                </a:solidFill>
              </a:rPr>
              <a:t>HOẠT ĐỘNG NHÓM</a:t>
            </a:r>
            <a:endParaRPr lang="zh-CN" altLang="en-US" sz="3200" spc="300" dirty="0">
              <a:solidFill>
                <a:srgbClr val="FFC000"/>
              </a:solidFill>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0" name="Graphic 9" descr="Group brainstorm">
            <a:extLst>
              <a:ext uri="{FF2B5EF4-FFF2-40B4-BE49-F238E27FC236}">
                <a16:creationId xmlns:a16="http://schemas.microsoft.com/office/drawing/2014/main" id="{25D96FB4-77EB-4036-AA68-33782BC774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9300" y="264586"/>
            <a:ext cx="1347161" cy="1347161"/>
          </a:xfrm>
          <a:prstGeom prst="rect">
            <a:avLst/>
          </a:prstGeom>
        </p:spPr>
      </p:pic>
      <p:pic>
        <p:nvPicPr>
          <p:cNvPr id="11" name="1 Minute timer (Đồng hồ đếm ngược 1 phút)">
            <a:hlinkClick r:id="" action="ppaction://media"/>
            <a:extLst>
              <a:ext uri="{FF2B5EF4-FFF2-40B4-BE49-F238E27FC236}">
                <a16:creationId xmlns:a16="http://schemas.microsoft.com/office/drawing/2014/main" id="{854A5739-D838-4763-AA5E-31CDEBB960F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47571" y="584266"/>
            <a:ext cx="1474351" cy="828675"/>
          </a:xfrm>
          <a:prstGeom prst="rect">
            <a:avLst/>
          </a:prstGeom>
        </p:spPr>
      </p:pic>
      <p:pic>
        <p:nvPicPr>
          <p:cNvPr id="12" name="Picture 11">
            <a:extLst>
              <a:ext uri="{FF2B5EF4-FFF2-40B4-BE49-F238E27FC236}">
                <a16:creationId xmlns:a16="http://schemas.microsoft.com/office/drawing/2014/main" id="{37F00DB8-6AF5-4A0A-8EFB-8A62AA634E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30947" y="3335643"/>
            <a:ext cx="2213353" cy="2143125"/>
          </a:xfrm>
          <a:prstGeom prst="rect">
            <a:avLst/>
          </a:prstGeom>
          <a:ln>
            <a:noFill/>
          </a:ln>
          <a:effectLst>
            <a:softEdge rad="112500"/>
          </a:effectLst>
        </p:spPr>
      </p:pic>
      <p:pic>
        <p:nvPicPr>
          <p:cNvPr id="13" name="Picture 12">
            <a:extLst>
              <a:ext uri="{FF2B5EF4-FFF2-40B4-BE49-F238E27FC236}">
                <a16:creationId xmlns:a16="http://schemas.microsoft.com/office/drawing/2014/main" id="{77D849FE-C8C1-4FF3-849A-0B0830947B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0966" y="3335643"/>
            <a:ext cx="2466975" cy="2165042"/>
          </a:xfrm>
          <a:prstGeom prst="rect">
            <a:avLst/>
          </a:prstGeom>
          <a:ln>
            <a:noFill/>
          </a:ln>
          <a:effectLst>
            <a:softEdge rad="112500"/>
          </a:effectLst>
        </p:spPr>
      </p:pic>
      <p:pic>
        <p:nvPicPr>
          <p:cNvPr id="14" name="Picture 13">
            <a:extLst>
              <a:ext uri="{FF2B5EF4-FFF2-40B4-BE49-F238E27FC236}">
                <a16:creationId xmlns:a16="http://schemas.microsoft.com/office/drawing/2014/main" id="{43D0BBFC-2F04-4963-AE8E-632A6199F8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2652" y="3357560"/>
            <a:ext cx="2400300" cy="2143124"/>
          </a:xfrm>
          <a:prstGeom prst="rect">
            <a:avLst/>
          </a:prstGeom>
          <a:ln>
            <a:noFill/>
          </a:ln>
          <a:effectLst>
            <a:softEdge rad="112500"/>
          </a:effectLst>
        </p:spPr>
      </p:pic>
      <p:pic>
        <p:nvPicPr>
          <p:cNvPr id="15" name="Picture 14">
            <a:extLst>
              <a:ext uri="{FF2B5EF4-FFF2-40B4-BE49-F238E27FC236}">
                <a16:creationId xmlns:a16="http://schemas.microsoft.com/office/drawing/2014/main" id="{9A3099CC-C33C-4B83-8DE5-AE0E315435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7699" y="3357560"/>
            <a:ext cx="1966913" cy="2143125"/>
          </a:xfrm>
          <a:prstGeom prst="rect">
            <a:avLst/>
          </a:prstGeom>
          <a:ln>
            <a:noFill/>
          </a:ln>
          <a:effectLst>
            <a:softEdge rad="112500"/>
          </a:effectLst>
        </p:spPr>
      </p:pic>
      <p:sp>
        <p:nvSpPr>
          <p:cNvPr id="16" name="TextBox 15">
            <a:extLst>
              <a:ext uri="{FF2B5EF4-FFF2-40B4-BE49-F238E27FC236}">
                <a16:creationId xmlns:a16="http://schemas.microsoft.com/office/drawing/2014/main" id="{EF4C0EC6-0477-4DFC-9D2C-7BA3C33BA888}"/>
              </a:ext>
            </a:extLst>
          </p:cNvPr>
          <p:cNvSpPr txBox="1"/>
          <p:nvPr/>
        </p:nvSpPr>
        <p:spPr>
          <a:xfrm>
            <a:off x="10546" y="5652722"/>
            <a:ext cx="3665934" cy="461665"/>
          </a:xfrm>
          <a:prstGeom prst="rect">
            <a:avLst/>
          </a:prstGeom>
          <a:noFill/>
        </p:spPr>
        <p:txBody>
          <a:bodyPr wrap="square">
            <a:spAutoFit/>
          </a:bodyPr>
          <a:lstStyle/>
          <a:p>
            <a:r>
              <a:rPr lang="vi-VN" sz="2400" i="1" dirty="0">
                <a:solidFill>
                  <a:srgbClr val="002060"/>
                </a:solidFill>
              </a:rPr>
              <a:t>a. Cuộn dây </a:t>
            </a:r>
            <a:r>
              <a:rPr lang="en-US" sz="2400" i="1" dirty="0" err="1">
                <a:solidFill>
                  <a:srgbClr val="002060"/>
                </a:solidFill>
                <a:effectLst/>
                <a:ea typeface="Times New Roman" panose="02020603050405020304" pitchFamily="18" charset="0"/>
              </a:rPr>
              <a:t>Aluminium</a:t>
            </a:r>
            <a:endParaRPr lang="vi-VN" sz="2400" i="1" dirty="0">
              <a:solidFill>
                <a:srgbClr val="002060"/>
              </a:solidFill>
            </a:endParaRPr>
          </a:p>
        </p:txBody>
      </p:sp>
      <p:sp>
        <p:nvSpPr>
          <p:cNvPr id="17" name="TextBox 16">
            <a:extLst>
              <a:ext uri="{FF2B5EF4-FFF2-40B4-BE49-F238E27FC236}">
                <a16:creationId xmlns:a16="http://schemas.microsoft.com/office/drawing/2014/main" id="{F634C28D-D48F-401E-9160-DEDD34527524}"/>
              </a:ext>
            </a:extLst>
          </p:cNvPr>
          <p:cNvSpPr txBox="1"/>
          <p:nvPr/>
        </p:nvSpPr>
        <p:spPr>
          <a:xfrm>
            <a:off x="3910958" y="5652721"/>
            <a:ext cx="1525602" cy="461665"/>
          </a:xfrm>
          <a:prstGeom prst="rect">
            <a:avLst/>
          </a:prstGeom>
          <a:noFill/>
        </p:spPr>
        <p:txBody>
          <a:bodyPr wrap="square">
            <a:spAutoFit/>
          </a:bodyPr>
          <a:lstStyle/>
          <a:p>
            <a:r>
              <a:rPr lang="en-US" sz="2400" i="1" dirty="0">
                <a:solidFill>
                  <a:srgbClr val="002060"/>
                </a:solidFill>
                <a:effectLst/>
                <a:ea typeface="Times New Roman" panose="02020603050405020304" pitchFamily="18" charset="0"/>
              </a:rPr>
              <a:t>b. Sulfur</a:t>
            </a:r>
            <a:endParaRPr lang="vi-VN" sz="2400" i="1" dirty="0">
              <a:solidFill>
                <a:srgbClr val="002060"/>
              </a:solidFill>
            </a:endParaRPr>
          </a:p>
        </p:txBody>
      </p:sp>
      <p:sp>
        <p:nvSpPr>
          <p:cNvPr id="18" name="TextBox 17">
            <a:extLst>
              <a:ext uri="{FF2B5EF4-FFF2-40B4-BE49-F238E27FC236}">
                <a16:creationId xmlns:a16="http://schemas.microsoft.com/office/drawing/2014/main" id="{4C0ADCDD-A0AA-4EC0-8158-3507C8C866FE}"/>
              </a:ext>
            </a:extLst>
          </p:cNvPr>
          <p:cNvSpPr txBox="1"/>
          <p:nvPr/>
        </p:nvSpPr>
        <p:spPr>
          <a:xfrm>
            <a:off x="6810001" y="5652720"/>
            <a:ext cx="1525602" cy="461665"/>
          </a:xfrm>
          <a:prstGeom prst="rect">
            <a:avLst/>
          </a:prstGeom>
          <a:noFill/>
        </p:spPr>
        <p:txBody>
          <a:bodyPr wrap="square">
            <a:spAutoFit/>
          </a:bodyPr>
          <a:lstStyle/>
          <a:p>
            <a:r>
              <a:rPr lang="en-US" sz="2400" i="1" dirty="0">
                <a:solidFill>
                  <a:srgbClr val="002060"/>
                </a:solidFill>
                <a:effectLst/>
                <a:ea typeface="Times New Roman" panose="02020603050405020304" pitchFamily="18" charset="0"/>
              </a:rPr>
              <a:t>c. Than </a:t>
            </a:r>
            <a:r>
              <a:rPr lang="en-US" sz="2400" i="1" dirty="0" err="1">
                <a:solidFill>
                  <a:srgbClr val="002060"/>
                </a:solidFill>
                <a:effectLst/>
                <a:ea typeface="Times New Roman" panose="02020603050405020304" pitchFamily="18" charset="0"/>
              </a:rPr>
              <a:t>gỗ</a:t>
            </a:r>
            <a:endParaRPr lang="vi-VN" sz="2400" i="1" dirty="0">
              <a:solidFill>
                <a:srgbClr val="002060"/>
              </a:solidFill>
            </a:endParaRPr>
          </a:p>
        </p:txBody>
      </p:sp>
      <p:sp>
        <p:nvSpPr>
          <p:cNvPr id="19" name="TextBox 18">
            <a:extLst>
              <a:ext uri="{FF2B5EF4-FFF2-40B4-BE49-F238E27FC236}">
                <a16:creationId xmlns:a16="http://schemas.microsoft.com/office/drawing/2014/main" id="{E16CA344-1A91-4297-B47C-553634BBA096}"/>
              </a:ext>
            </a:extLst>
          </p:cNvPr>
          <p:cNvSpPr txBox="1"/>
          <p:nvPr/>
        </p:nvSpPr>
        <p:spPr>
          <a:xfrm>
            <a:off x="9709044" y="5594377"/>
            <a:ext cx="1525602" cy="461665"/>
          </a:xfrm>
          <a:prstGeom prst="rect">
            <a:avLst/>
          </a:prstGeom>
          <a:noFill/>
        </p:spPr>
        <p:txBody>
          <a:bodyPr wrap="square">
            <a:spAutoFit/>
          </a:bodyPr>
          <a:lstStyle/>
          <a:p>
            <a:r>
              <a:rPr lang="en-US" sz="2400" i="1" dirty="0">
                <a:solidFill>
                  <a:srgbClr val="002060"/>
                </a:solidFill>
                <a:effectLst/>
                <a:ea typeface="Times New Roman" panose="02020603050405020304" pitchFamily="18" charset="0"/>
              </a:rPr>
              <a:t>d. </a:t>
            </a:r>
            <a:r>
              <a:rPr lang="en-US" sz="2400" i="1" dirty="0" err="1">
                <a:solidFill>
                  <a:srgbClr val="002060"/>
                </a:solidFill>
                <a:effectLst/>
                <a:ea typeface="Times New Roman" panose="02020603050405020304" pitchFamily="18" charset="0"/>
              </a:rPr>
              <a:t>Đá</a:t>
            </a:r>
            <a:r>
              <a:rPr lang="en-US" sz="2400" i="1" dirty="0">
                <a:solidFill>
                  <a:srgbClr val="002060"/>
                </a:solidFill>
                <a:effectLst/>
                <a:ea typeface="Times New Roman" panose="02020603050405020304" pitchFamily="18" charset="0"/>
              </a:rPr>
              <a:t> </a:t>
            </a:r>
            <a:r>
              <a:rPr lang="en-US" sz="2400" i="1" dirty="0" err="1">
                <a:solidFill>
                  <a:srgbClr val="002060"/>
                </a:solidFill>
                <a:effectLst/>
                <a:ea typeface="Times New Roman" panose="02020603050405020304" pitchFamily="18" charset="0"/>
              </a:rPr>
              <a:t>vôi</a:t>
            </a:r>
            <a:endParaRPr lang="vi-VN" sz="2400" i="1" dirty="0">
              <a:solidFill>
                <a:srgbClr val="002060"/>
              </a:solidFill>
            </a:endParaRPr>
          </a:p>
        </p:txBody>
      </p:sp>
    </p:spTree>
    <p:extLst>
      <p:ext uri="{BB962C8B-B14F-4D97-AF65-F5344CB8AC3E}">
        <p14:creationId xmlns:p14="http://schemas.microsoft.com/office/powerpoint/2010/main" val="2007020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11"/>
                </p:tgtEl>
              </p:cMediaNode>
            </p:video>
          </p:childTnLst>
        </p:cTn>
      </p:par>
    </p:tnLst>
    <p:bldLst>
      <p:bldP spid="7" grpId="0" animBg="1"/>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437765-D69D-49A9-8B02-4C18DA582087}"/>
              </a:ext>
            </a:extLst>
          </p:cNvPr>
          <p:cNvSpPr txBox="1"/>
          <p:nvPr/>
        </p:nvSpPr>
        <p:spPr>
          <a:xfrm>
            <a:off x="2270522" y="1457271"/>
            <a:ext cx="8621315" cy="452431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3200" i="1" dirty="0">
                <a:solidFill>
                  <a:schemeClr val="tx1"/>
                </a:solidFill>
              </a:rPr>
              <a:t>Khí quyển Trái Đất là lớp các chất khí bao quanh và được giữ lại bởi lực hấp dẫn của Trái Đất. Thành phần khí quyển gồm có nitrogen, oxygen, argon, carbon dioxide, hơi nước và một số chất khí khác (helium, neon, methane, hydrogen,...). Em hãy liệt kê các đơn chất có trong khí quyển. Tìm hiểu và cho biết đơn chất nào được dùng để bơm vào lớp ô tô thay cho không khí.</a:t>
            </a:r>
          </a:p>
        </p:txBody>
      </p:sp>
      <p:sp>
        <p:nvSpPr>
          <p:cNvPr id="9" name="Oval 8">
            <a:extLst>
              <a:ext uri="{FF2B5EF4-FFF2-40B4-BE49-F238E27FC236}">
                <a16:creationId xmlns:a16="http://schemas.microsoft.com/office/drawing/2014/main" id="{411AF2BC-3AAD-44AF-BAA1-F0AD4B39193D}"/>
              </a:ext>
            </a:extLst>
          </p:cNvPr>
          <p:cNvSpPr/>
          <p:nvPr/>
        </p:nvSpPr>
        <p:spPr>
          <a:xfrm>
            <a:off x="2270522" y="304737"/>
            <a:ext cx="5815012" cy="8763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C000"/>
                </a:solidFill>
              </a:rPr>
              <a:t>NHIỆM VỤ VỀ NHÀ</a:t>
            </a:r>
          </a:p>
        </p:txBody>
      </p:sp>
      <p:pic>
        <p:nvPicPr>
          <p:cNvPr id="10" name="Picture 9">
            <a:extLst>
              <a:ext uri="{FF2B5EF4-FFF2-40B4-BE49-F238E27FC236}">
                <a16:creationId xmlns:a16="http://schemas.microsoft.com/office/drawing/2014/main" id="{5504A78C-FDCE-4A96-8C50-BF90829952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3054189"/>
            <a:ext cx="3393281" cy="3393281"/>
          </a:xfrm>
          <a:prstGeom prst="rect">
            <a:avLst/>
          </a:prstGeom>
        </p:spPr>
      </p:pic>
    </p:spTree>
    <p:extLst>
      <p:ext uri="{BB962C8B-B14F-4D97-AF65-F5344CB8AC3E}">
        <p14:creationId xmlns:p14="http://schemas.microsoft.com/office/powerpoint/2010/main" val="24441090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42015DF-FB70-4BB6-A2A9-A9199908840D}"/>
              </a:ext>
            </a:extLst>
          </p:cNvPr>
          <p:cNvPicPr>
            <a:picLocks noChangeAspect="1"/>
          </p:cNvPicPr>
          <p:nvPr/>
        </p:nvPicPr>
        <p:blipFill rotWithShape="1">
          <a:blip r:embed="rId4">
            <a:extLst>
              <a:ext uri="{28A0092B-C50C-407E-A947-70E740481C1C}">
                <a14:useLocalDpi xmlns:a14="http://schemas.microsoft.com/office/drawing/2010/main" val="0"/>
              </a:ext>
            </a:extLst>
          </a:blip>
          <a:srcRect l="77873" t="60801"/>
          <a:stretch/>
        </p:blipFill>
        <p:spPr>
          <a:xfrm>
            <a:off x="-546686" y="3554375"/>
            <a:ext cx="4721643" cy="3570773"/>
          </a:xfrm>
          <a:prstGeom prst="rect">
            <a:avLst/>
          </a:prstGeom>
        </p:spPr>
      </p:pic>
      <p:pic>
        <p:nvPicPr>
          <p:cNvPr id="30" name="图片 29">
            <a:extLst>
              <a:ext uri="{FF2B5EF4-FFF2-40B4-BE49-F238E27FC236}">
                <a16:creationId xmlns:a16="http://schemas.microsoft.com/office/drawing/2014/main" id="{87D4BE03-8B17-4D61-9439-64203C1A8757}"/>
              </a:ext>
            </a:extLst>
          </p:cNvPr>
          <p:cNvPicPr>
            <a:picLocks noChangeAspect="1"/>
          </p:cNvPicPr>
          <p:nvPr/>
        </p:nvPicPr>
        <p:blipFill rotWithShape="1">
          <a:blip r:embed="rId4">
            <a:extLst>
              <a:ext uri="{28A0092B-C50C-407E-A947-70E740481C1C}">
                <a14:useLocalDpi xmlns:a14="http://schemas.microsoft.com/office/drawing/2010/main" val="0"/>
              </a:ext>
            </a:extLst>
          </a:blip>
          <a:srcRect l="77873" t="60801"/>
          <a:stretch/>
        </p:blipFill>
        <p:spPr>
          <a:xfrm>
            <a:off x="795956" y="-960782"/>
            <a:ext cx="3084362" cy="2332569"/>
          </a:xfrm>
          <a:prstGeom prst="rect">
            <a:avLst/>
          </a:prstGeom>
        </p:spPr>
      </p:pic>
      <p:pic>
        <p:nvPicPr>
          <p:cNvPr id="17" name="图片 16">
            <a:extLst>
              <a:ext uri="{FF2B5EF4-FFF2-40B4-BE49-F238E27FC236}">
                <a16:creationId xmlns:a16="http://schemas.microsoft.com/office/drawing/2014/main" id="{8EEE9012-F08D-496E-894F-D5B63BA758DB}"/>
              </a:ext>
            </a:extLst>
          </p:cNvPr>
          <p:cNvPicPr>
            <a:picLocks noChangeAspect="1"/>
          </p:cNvPicPr>
          <p:nvPr/>
        </p:nvPicPr>
        <p:blipFill rotWithShape="1">
          <a:blip r:embed="rId5">
            <a:extLst>
              <a:ext uri="{28A0092B-C50C-407E-A947-70E740481C1C}">
                <a14:useLocalDpi xmlns:a14="http://schemas.microsoft.com/office/drawing/2010/main" val="0"/>
              </a:ext>
            </a:extLst>
          </a:blip>
          <a:srcRect t="55484"/>
          <a:stretch/>
        </p:blipFill>
        <p:spPr>
          <a:xfrm>
            <a:off x="2658979" y="3797969"/>
            <a:ext cx="6874042" cy="3060031"/>
          </a:xfrm>
          <a:prstGeom prst="rect">
            <a:avLst/>
          </a:prstGeom>
        </p:spPr>
      </p:pic>
      <p:sp useBgFill="1">
        <p:nvSpPr>
          <p:cNvPr id="3" name="矩形 2">
            <a:extLst>
              <a:ext uri="{FF2B5EF4-FFF2-40B4-BE49-F238E27FC236}">
                <a16:creationId xmlns:a16="http://schemas.microsoft.com/office/drawing/2014/main" id="{94273888-E65A-496D-A146-B26B0728E2B8}"/>
              </a:ext>
            </a:extLst>
          </p:cNvPr>
          <p:cNvSpPr/>
          <p:nvPr/>
        </p:nvSpPr>
        <p:spPr>
          <a:xfrm>
            <a:off x="7808495" y="3797969"/>
            <a:ext cx="1724526" cy="1106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44534718-3DAB-4732-B6AC-0A0B8713712A}"/>
              </a:ext>
            </a:extLst>
          </p:cNvPr>
          <p:cNvPicPr>
            <a:picLocks noChangeAspect="1"/>
          </p:cNvPicPr>
          <p:nvPr/>
        </p:nvPicPr>
        <p:blipFill rotWithShape="1">
          <a:blip r:embed="rId4">
            <a:extLst>
              <a:ext uri="{28A0092B-C50C-407E-A947-70E740481C1C}">
                <a14:useLocalDpi xmlns:a14="http://schemas.microsoft.com/office/drawing/2010/main" val="0"/>
              </a:ext>
            </a:extLst>
          </a:blip>
          <a:srcRect l="77873" t="60801"/>
          <a:stretch/>
        </p:blipFill>
        <p:spPr>
          <a:xfrm>
            <a:off x="8228174" y="1844844"/>
            <a:ext cx="3494422" cy="2642679"/>
          </a:xfrm>
          <a:prstGeom prst="rect">
            <a:avLst/>
          </a:prstGeom>
        </p:spPr>
      </p:pic>
      <p:grpSp>
        <p:nvGrpSpPr>
          <p:cNvPr id="10" name="组合 8">
            <a:extLst>
              <a:ext uri="{FF2B5EF4-FFF2-40B4-BE49-F238E27FC236}">
                <a16:creationId xmlns:a16="http://schemas.microsoft.com/office/drawing/2014/main" id="{A6976D61-A15D-4C4C-881C-50805CF3C27C}"/>
              </a:ext>
            </a:extLst>
          </p:cNvPr>
          <p:cNvGrpSpPr/>
          <p:nvPr/>
        </p:nvGrpSpPr>
        <p:grpSpPr>
          <a:xfrm>
            <a:off x="1428751" y="1890383"/>
            <a:ext cx="8762999" cy="1862048"/>
            <a:chOff x="2914651" y="2497973"/>
            <a:chExt cx="8762999" cy="1862048"/>
          </a:xfrm>
        </p:grpSpPr>
        <p:sp>
          <p:nvSpPr>
            <p:cNvPr id="11" name="文本框 5">
              <a:extLst>
                <a:ext uri="{FF2B5EF4-FFF2-40B4-BE49-F238E27FC236}">
                  <a16:creationId xmlns:a16="http://schemas.microsoft.com/office/drawing/2014/main" id="{AE7EEF5F-EB88-47BD-B918-8A5E3E662D3F}"/>
                </a:ext>
              </a:extLst>
            </p:cNvPr>
            <p:cNvSpPr txBox="1"/>
            <p:nvPr/>
          </p:nvSpPr>
          <p:spPr>
            <a:xfrm>
              <a:off x="2914651" y="2497973"/>
              <a:ext cx="2343150" cy="1862048"/>
            </a:xfrm>
            <a:prstGeom prst="rect">
              <a:avLst/>
            </a:prstGeom>
            <a:noFill/>
          </p:spPr>
          <p:txBody>
            <a:bodyPr wrap="square" rtlCol="0">
              <a:spAutoFit/>
            </a:bodyPr>
            <a:lstStyle/>
            <a:p>
              <a:r>
                <a:rPr lang="en-US" altLang="zh-CN" sz="11500" b="1" spc="6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03.</a:t>
              </a:r>
              <a:endParaRPr lang="zh-CN" altLang="en-US" sz="11500" b="1" spc="6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12" name="文本框 215">
              <a:extLst>
                <a:ext uri="{FF2B5EF4-FFF2-40B4-BE49-F238E27FC236}">
                  <a16:creationId xmlns:a16="http://schemas.microsoft.com/office/drawing/2014/main" id="{29C413DD-82FE-4976-AF41-D25658C3EC4C}"/>
                </a:ext>
              </a:extLst>
            </p:cNvPr>
            <p:cNvSpPr txBox="1"/>
            <p:nvPr/>
          </p:nvSpPr>
          <p:spPr>
            <a:xfrm>
              <a:off x="5135336" y="2717263"/>
              <a:ext cx="6542314" cy="1423467"/>
            </a:xfrm>
            <a:prstGeom prst="rect">
              <a:avLst/>
            </a:prstGeom>
            <a:noFill/>
            <a:ln>
              <a:noFill/>
            </a:ln>
          </p:spPr>
          <p:txBody>
            <a:bodyPr wrap="square" lIns="68580" tIns="34290" rIns="68580" bIns="34290" rtlCol="0">
              <a:spAutoFit/>
            </a:bodyPr>
            <a:lstStyle/>
            <a:p>
              <a:r>
                <a:rPr lang="en-US" altLang="zh-CN" sz="8800" b="1" spc="3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HỢP CHẤT</a:t>
              </a:r>
              <a:endParaRPr lang="zh-CN" altLang="en-US" sz="8800" b="1" spc="3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spTree>
    <p:extLst>
      <p:ext uri="{BB962C8B-B14F-4D97-AF65-F5344CB8AC3E}">
        <p14:creationId xmlns:p14="http://schemas.microsoft.com/office/powerpoint/2010/main" val="14198958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5">
            <a:extLst>
              <a:ext uri="{FF2B5EF4-FFF2-40B4-BE49-F238E27FC236}">
                <a16:creationId xmlns:a16="http://schemas.microsoft.com/office/drawing/2014/main" id="{EA6D47BD-9ECC-4117-BAC8-8F0DDFF6FD44}"/>
              </a:ext>
            </a:extLst>
          </p:cNvPr>
          <p:cNvSpPr txBox="1"/>
          <p:nvPr/>
        </p:nvSpPr>
        <p:spPr>
          <a:xfrm>
            <a:off x="15674651" y="8397552"/>
            <a:ext cx="800219" cy="338554"/>
          </a:xfrm>
          <a:prstGeom prst="rect">
            <a:avLst/>
          </a:prstGeom>
          <a:noFill/>
        </p:spPr>
        <p:txBody>
          <a:bodyPr wrap="none" rtlCol="0">
            <a:spAutoFit/>
          </a:bodyPr>
          <a:lstStyle/>
          <a:p>
            <a:r>
              <a:rPr lang="zh-CN" altLang="en-US" sz="1600" dirty="0">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延时符</a:t>
            </a:r>
          </a:p>
        </p:txBody>
      </p:sp>
      <p:sp>
        <p:nvSpPr>
          <p:cNvPr id="3" name="矩形 19">
            <a:extLst>
              <a:ext uri="{FF2B5EF4-FFF2-40B4-BE49-F238E27FC236}">
                <a16:creationId xmlns:a16="http://schemas.microsoft.com/office/drawing/2014/main" id="{2BF1F0FB-6905-4A2A-802A-EEE6FE71D22B}"/>
              </a:ext>
            </a:extLst>
          </p:cNvPr>
          <p:cNvSpPr/>
          <p:nvPr/>
        </p:nvSpPr>
        <p:spPr>
          <a:xfrm>
            <a:off x="2584563" y="583793"/>
            <a:ext cx="4007443" cy="523212"/>
          </a:xfrm>
          <a:prstGeom prst="rect">
            <a:avLst/>
          </a:prstGeom>
        </p:spPr>
        <p:style>
          <a:lnRef idx="2">
            <a:schemeClr val="accent2"/>
          </a:lnRef>
          <a:fillRef idx="1">
            <a:schemeClr val="lt1"/>
          </a:fillRef>
          <a:effectRef idx="0">
            <a:schemeClr val="accent2"/>
          </a:effectRef>
          <a:fontRef idx="minor">
            <a:schemeClr val="dk1"/>
          </a:fontRef>
        </p:style>
        <p:txBody>
          <a:bodyPr wrap="square" lIns="91431" tIns="45716" rIns="91431" bIns="45716">
            <a:spAutoFit/>
          </a:bodyPr>
          <a:lstStyle/>
          <a:p>
            <a:pPr algn="ctr"/>
            <a:r>
              <a:rPr lang="vi-VN" sz="2800" b="1" dirty="0">
                <a:solidFill>
                  <a:srgbClr val="7030A0"/>
                </a:solidFill>
                <a:latin typeface="Arial" panose="020B0604020202020204" pitchFamily="34" charset="0"/>
                <a:cs typeface="Arial" panose="020B0604020202020204" pitchFamily="34" charset="0"/>
              </a:rPr>
              <a:t>Tìm hiểu về hợp chất</a:t>
            </a:r>
            <a:endParaRPr lang="zh-CN" altLang="en-US" sz="2800" spc="300" dirty="0">
              <a:solidFill>
                <a:srgbClr val="7030A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nvGrpSpPr>
          <p:cNvPr id="4" name="Group 3">
            <a:extLst>
              <a:ext uri="{FF2B5EF4-FFF2-40B4-BE49-F238E27FC236}">
                <a16:creationId xmlns:a16="http://schemas.microsoft.com/office/drawing/2014/main" id="{33B89D4E-B505-40C7-B7F9-5B63FBCE87DF}"/>
              </a:ext>
            </a:extLst>
          </p:cNvPr>
          <p:cNvGrpSpPr/>
          <p:nvPr/>
        </p:nvGrpSpPr>
        <p:grpSpPr>
          <a:xfrm>
            <a:off x="428162" y="1270987"/>
            <a:ext cx="11278265" cy="1264982"/>
            <a:chOff x="507684" y="4546938"/>
            <a:chExt cx="10367486" cy="1264982"/>
          </a:xfrm>
        </p:grpSpPr>
        <p:sp>
          <p:nvSpPr>
            <p:cNvPr id="5" name="TextBox 4">
              <a:extLst>
                <a:ext uri="{FF2B5EF4-FFF2-40B4-BE49-F238E27FC236}">
                  <a16:creationId xmlns:a16="http://schemas.microsoft.com/office/drawing/2014/main" id="{462CD418-DE7B-432E-9DB5-04C3719DA796}"/>
                </a:ext>
              </a:extLst>
            </p:cNvPr>
            <p:cNvSpPr txBox="1"/>
            <p:nvPr/>
          </p:nvSpPr>
          <p:spPr>
            <a:xfrm>
              <a:off x="1316830" y="4857813"/>
              <a:ext cx="9558340" cy="954107"/>
            </a:xfrm>
            <a:prstGeom prst="rect">
              <a:avLst/>
            </a:prstGeom>
            <a:noFill/>
          </p:spPr>
          <p:txBody>
            <a:bodyPr wrap="square">
              <a:spAutoFit/>
            </a:bodyPr>
            <a:lstStyle/>
            <a:p>
              <a:r>
                <a:rPr lang="vi-VN" sz="2800" i="1" dirty="0">
                  <a:solidFill>
                    <a:schemeClr val="accent2"/>
                  </a:solidFill>
                  <a:latin typeface="Arial" panose="020B0604020202020204" pitchFamily="34" charset="0"/>
                  <a:cs typeface="Arial" panose="020B0604020202020204" pitchFamily="34" charset="0"/>
                </a:rPr>
                <a:t>Quan sát hình 5.7, em hãy cho biết phân tử chất nào là phân tử đơn chất, phân tử chất nào là phân tử hợp chất. Giải thích.</a:t>
              </a:r>
            </a:p>
          </p:txBody>
        </p:sp>
        <p:sp>
          <p:nvSpPr>
            <p:cNvPr id="6" name="Flowchart: Connector 5">
              <a:extLst>
                <a:ext uri="{FF2B5EF4-FFF2-40B4-BE49-F238E27FC236}">
                  <a16:creationId xmlns:a16="http://schemas.microsoft.com/office/drawing/2014/main" id="{B08BBBAC-1A0B-441F-A7C8-1043223FE684}"/>
                </a:ext>
              </a:extLst>
            </p:cNvPr>
            <p:cNvSpPr/>
            <p:nvPr/>
          </p:nvSpPr>
          <p:spPr>
            <a:xfrm>
              <a:off x="507684" y="4546938"/>
              <a:ext cx="809146" cy="790568"/>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latin typeface="Arial" panose="020B0604020202020204" pitchFamily="34" charset="0"/>
                  <a:cs typeface="Arial" panose="020B0604020202020204" pitchFamily="34" charset="0"/>
                </a:rPr>
                <a:t>7</a:t>
              </a:r>
            </a:p>
          </p:txBody>
        </p:sp>
      </p:grpSp>
      <p:grpSp>
        <p:nvGrpSpPr>
          <p:cNvPr id="7" name="Group 6">
            <a:extLst>
              <a:ext uri="{FF2B5EF4-FFF2-40B4-BE49-F238E27FC236}">
                <a16:creationId xmlns:a16="http://schemas.microsoft.com/office/drawing/2014/main" id="{412F0FC8-CE08-47CD-87D6-A3707DCF2796}"/>
              </a:ext>
            </a:extLst>
          </p:cNvPr>
          <p:cNvGrpSpPr/>
          <p:nvPr/>
        </p:nvGrpSpPr>
        <p:grpSpPr>
          <a:xfrm>
            <a:off x="1780927" y="3050957"/>
            <a:ext cx="1458982" cy="733425"/>
            <a:chOff x="8029575" y="2414587"/>
            <a:chExt cx="1452562" cy="757238"/>
          </a:xfrm>
        </p:grpSpPr>
        <p:sp>
          <p:nvSpPr>
            <p:cNvPr id="8" name="Flowchart: Connector 7">
              <a:extLst>
                <a:ext uri="{FF2B5EF4-FFF2-40B4-BE49-F238E27FC236}">
                  <a16:creationId xmlns:a16="http://schemas.microsoft.com/office/drawing/2014/main" id="{4C83BF37-F6F6-4D0C-BDB9-FD49047CB951}"/>
                </a:ext>
              </a:extLst>
            </p:cNvPr>
            <p:cNvSpPr/>
            <p:nvPr/>
          </p:nvSpPr>
          <p:spPr>
            <a:xfrm>
              <a:off x="8029575" y="2414588"/>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9" name="Flowchart: Connector 8">
              <a:extLst>
                <a:ext uri="{FF2B5EF4-FFF2-40B4-BE49-F238E27FC236}">
                  <a16:creationId xmlns:a16="http://schemas.microsoft.com/office/drawing/2014/main" id="{E365EAA8-2281-4050-8317-9048AFC69800}"/>
                </a:ext>
              </a:extLst>
            </p:cNvPr>
            <p:cNvSpPr/>
            <p:nvPr/>
          </p:nvSpPr>
          <p:spPr>
            <a:xfrm>
              <a:off x="8682037" y="2414587"/>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grpSp>
      <p:sp>
        <p:nvSpPr>
          <p:cNvPr id="10" name="TextBox 9">
            <a:extLst>
              <a:ext uri="{FF2B5EF4-FFF2-40B4-BE49-F238E27FC236}">
                <a16:creationId xmlns:a16="http://schemas.microsoft.com/office/drawing/2014/main" id="{79703601-00D1-4B7F-85D6-BA2ED76E93CD}"/>
              </a:ext>
            </a:extLst>
          </p:cNvPr>
          <p:cNvSpPr txBox="1"/>
          <p:nvPr/>
        </p:nvSpPr>
        <p:spPr>
          <a:xfrm>
            <a:off x="1337096" y="4077075"/>
            <a:ext cx="8772796" cy="610360"/>
          </a:xfrm>
          <a:prstGeom prst="rect">
            <a:avLst/>
          </a:prstGeom>
          <a:noFill/>
        </p:spPr>
        <p:txBody>
          <a:bodyPr wrap="square">
            <a:spAutoFit/>
          </a:bodyPr>
          <a:lstStyle/>
          <a:p>
            <a:pPr indent="177800" algn="just">
              <a:lnSpc>
                <a:spcPct val="135000"/>
              </a:lnSpc>
              <a:spcAft>
                <a:spcPts val="200"/>
              </a:spcAft>
              <a:tabLst>
                <a:tab pos="598170" algn="l"/>
              </a:tabLst>
            </a:pPr>
            <a:r>
              <a:rPr lang="fr-FR"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a:t>
            </a:r>
            <a:r>
              <a:rPr lang="vi-VN"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fr-FR"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Hydrogen</a:t>
            </a:r>
            <a:r>
              <a:rPr lang="fr-FR"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vi-VN"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b. </a:t>
            </a:r>
            <a:r>
              <a:rPr lang="vi-VN"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Oxygen</a:t>
            </a:r>
            <a:r>
              <a:rPr lang="vi-VN"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 Nước</a:t>
            </a:r>
          </a:p>
        </p:txBody>
      </p:sp>
      <p:grpSp>
        <p:nvGrpSpPr>
          <p:cNvPr id="11" name="Group 10">
            <a:extLst>
              <a:ext uri="{FF2B5EF4-FFF2-40B4-BE49-F238E27FC236}">
                <a16:creationId xmlns:a16="http://schemas.microsoft.com/office/drawing/2014/main" id="{EF432038-AA62-4F97-9B7D-29F4CF99762F}"/>
              </a:ext>
            </a:extLst>
          </p:cNvPr>
          <p:cNvGrpSpPr/>
          <p:nvPr/>
        </p:nvGrpSpPr>
        <p:grpSpPr>
          <a:xfrm>
            <a:off x="4319351" y="2855002"/>
            <a:ext cx="1908938" cy="1009932"/>
            <a:chOff x="7686807" y="2405750"/>
            <a:chExt cx="1427835" cy="766074"/>
          </a:xfrm>
        </p:grpSpPr>
        <p:sp>
          <p:nvSpPr>
            <p:cNvPr id="12" name="Flowchart: Connector 11">
              <a:extLst>
                <a:ext uri="{FF2B5EF4-FFF2-40B4-BE49-F238E27FC236}">
                  <a16:creationId xmlns:a16="http://schemas.microsoft.com/office/drawing/2014/main" id="{22A1B1B9-B639-4C57-B078-6E3D62F4B82B}"/>
                </a:ext>
              </a:extLst>
            </p:cNvPr>
            <p:cNvSpPr/>
            <p:nvPr/>
          </p:nvSpPr>
          <p:spPr>
            <a:xfrm>
              <a:off x="7686807" y="2405750"/>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O</a:t>
              </a:r>
            </a:p>
          </p:txBody>
        </p:sp>
        <p:sp>
          <p:nvSpPr>
            <p:cNvPr id="13" name="Flowchart: Connector 12">
              <a:extLst>
                <a:ext uri="{FF2B5EF4-FFF2-40B4-BE49-F238E27FC236}">
                  <a16:creationId xmlns:a16="http://schemas.microsoft.com/office/drawing/2014/main" id="{F6593C8E-BB33-4351-8A48-C91ED0A44941}"/>
                </a:ext>
              </a:extLst>
            </p:cNvPr>
            <p:cNvSpPr/>
            <p:nvPr/>
          </p:nvSpPr>
          <p:spPr>
            <a:xfrm>
              <a:off x="8314542" y="2414587"/>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O</a:t>
              </a:r>
            </a:p>
          </p:txBody>
        </p:sp>
      </p:grpSp>
      <p:grpSp>
        <p:nvGrpSpPr>
          <p:cNvPr id="14" name="Group 13">
            <a:extLst>
              <a:ext uri="{FF2B5EF4-FFF2-40B4-BE49-F238E27FC236}">
                <a16:creationId xmlns:a16="http://schemas.microsoft.com/office/drawing/2014/main" id="{95700F41-33BD-4658-B54C-1687EF2E92AB}"/>
              </a:ext>
            </a:extLst>
          </p:cNvPr>
          <p:cNvGrpSpPr/>
          <p:nvPr/>
        </p:nvGrpSpPr>
        <p:grpSpPr>
          <a:xfrm>
            <a:off x="7307731" y="2573354"/>
            <a:ext cx="2220810" cy="1365540"/>
            <a:chOff x="7130303" y="3085915"/>
            <a:chExt cx="2220810" cy="1365540"/>
          </a:xfrm>
        </p:grpSpPr>
        <p:sp>
          <p:nvSpPr>
            <p:cNvPr id="15" name="Flowchart: Connector 14">
              <a:extLst>
                <a:ext uri="{FF2B5EF4-FFF2-40B4-BE49-F238E27FC236}">
                  <a16:creationId xmlns:a16="http://schemas.microsoft.com/office/drawing/2014/main" id="{3FBD6F20-AEDC-4D0E-81AD-D791F22107D7}"/>
                </a:ext>
              </a:extLst>
            </p:cNvPr>
            <p:cNvSpPr/>
            <p:nvPr/>
          </p:nvSpPr>
          <p:spPr>
            <a:xfrm>
              <a:off x="8547477" y="3695074"/>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grpSp>
          <p:nvGrpSpPr>
            <p:cNvPr id="16" name="Group 15">
              <a:extLst>
                <a:ext uri="{FF2B5EF4-FFF2-40B4-BE49-F238E27FC236}">
                  <a16:creationId xmlns:a16="http://schemas.microsoft.com/office/drawing/2014/main" id="{33012EAE-65F1-40BF-9F25-8C469A5596C1}"/>
                </a:ext>
              </a:extLst>
            </p:cNvPr>
            <p:cNvGrpSpPr/>
            <p:nvPr/>
          </p:nvGrpSpPr>
          <p:grpSpPr>
            <a:xfrm>
              <a:off x="7130303" y="3085915"/>
              <a:ext cx="1660493" cy="1365540"/>
              <a:chOff x="8140168" y="1832183"/>
              <a:chExt cx="1653187" cy="1409877"/>
            </a:xfrm>
          </p:grpSpPr>
          <p:sp>
            <p:nvSpPr>
              <p:cNvPr id="17" name="Flowchart: Connector 16">
                <a:extLst>
                  <a:ext uri="{FF2B5EF4-FFF2-40B4-BE49-F238E27FC236}">
                    <a16:creationId xmlns:a16="http://schemas.microsoft.com/office/drawing/2014/main" id="{14A70610-D52D-4A1D-9B00-59B1A0815D30}"/>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18" name="Flowchart: Connector 17">
                <a:extLst>
                  <a:ext uri="{FF2B5EF4-FFF2-40B4-BE49-F238E27FC236}">
                    <a16:creationId xmlns:a16="http://schemas.microsoft.com/office/drawing/2014/main" id="{45F8BA41-012A-4C64-8AA5-AE7628197A38}"/>
                  </a:ext>
                </a:extLst>
              </p:cNvPr>
              <p:cNvSpPr/>
              <p:nvPr/>
            </p:nvSpPr>
            <p:spPr>
              <a:xfrm>
                <a:off x="8715551" y="1832183"/>
                <a:ext cx="1077804" cy="1112194"/>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O</a:t>
                </a:r>
              </a:p>
            </p:txBody>
          </p:sp>
        </p:grpSp>
      </p:grpSp>
      <p:sp>
        <p:nvSpPr>
          <p:cNvPr id="19" name="TextBox 18">
            <a:extLst>
              <a:ext uri="{FF2B5EF4-FFF2-40B4-BE49-F238E27FC236}">
                <a16:creationId xmlns:a16="http://schemas.microsoft.com/office/drawing/2014/main" id="{214A68F9-5EE4-4E32-BB94-E083AEF63E1D}"/>
              </a:ext>
            </a:extLst>
          </p:cNvPr>
          <p:cNvSpPr txBox="1"/>
          <p:nvPr/>
        </p:nvSpPr>
        <p:spPr>
          <a:xfrm>
            <a:off x="2182745" y="5291937"/>
            <a:ext cx="7769101"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i="1" dirty="0">
                <a:solidFill>
                  <a:srgbClr val="00B0F0"/>
                </a:solidFill>
                <a:effectLst/>
                <a:latin typeface="Arial" panose="020B0604020202020204" pitchFamily="34" charset="0"/>
                <a:ea typeface="Courier New" panose="02070309020205020404" pitchFamily="49" charset="0"/>
                <a:cs typeface="Arial" panose="020B0604020202020204" pitchFamily="34" charset="0"/>
              </a:rPr>
              <a:t>Hình 5.7. Hình mô phỏng phân tử các chất</a:t>
            </a:r>
            <a:endParaRPr lang="vi-VN" sz="2800" i="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94291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35">
            <a:extLst>
              <a:ext uri="{FF2B5EF4-FFF2-40B4-BE49-F238E27FC236}">
                <a16:creationId xmlns:a16="http://schemas.microsoft.com/office/drawing/2014/main" id="{75A34142-9210-4CD2-80C1-E3AEB1400238}"/>
              </a:ext>
            </a:extLst>
          </p:cNvPr>
          <p:cNvSpPr txBox="1"/>
          <p:nvPr/>
        </p:nvSpPr>
        <p:spPr>
          <a:xfrm>
            <a:off x="15674651" y="8397552"/>
            <a:ext cx="800219" cy="338554"/>
          </a:xfrm>
          <a:prstGeom prst="rect">
            <a:avLst/>
          </a:prstGeom>
          <a:noFill/>
        </p:spPr>
        <p:txBody>
          <a:bodyPr wrap="none" rtlCol="0">
            <a:spAutoFit/>
          </a:bodyPr>
          <a:lstStyle/>
          <a:p>
            <a:r>
              <a:rPr lang="zh-CN" altLang="en-US" sz="1600" dirty="0">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延时符</a:t>
            </a:r>
          </a:p>
        </p:txBody>
      </p:sp>
      <p:grpSp>
        <p:nvGrpSpPr>
          <p:cNvPr id="27" name="Group 26">
            <a:extLst>
              <a:ext uri="{FF2B5EF4-FFF2-40B4-BE49-F238E27FC236}">
                <a16:creationId xmlns:a16="http://schemas.microsoft.com/office/drawing/2014/main" id="{FF96511D-3CA2-4FB2-AFA8-B05C695FF102}"/>
              </a:ext>
            </a:extLst>
          </p:cNvPr>
          <p:cNvGrpSpPr/>
          <p:nvPr/>
        </p:nvGrpSpPr>
        <p:grpSpPr>
          <a:xfrm>
            <a:off x="1073623" y="1288658"/>
            <a:ext cx="10044753" cy="790568"/>
            <a:chOff x="237360" y="4546938"/>
            <a:chExt cx="12856205" cy="790568"/>
          </a:xfrm>
        </p:grpSpPr>
        <p:sp>
          <p:nvSpPr>
            <p:cNvPr id="28" name="TextBox 27">
              <a:extLst>
                <a:ext uri="{FF2B5EF4-FFF2-40B4-BE49-F238E27FC236}">
                  <a16:creationId xmlns:a16="http://schemas.microsoft.com/office/drawing/2014/main" id="{54F6C545-277C-4FE0-9BE2-8AF7A8B48E9D}"/>
                </a:ext>
              </a:extLst>
            </p:cNvPr>
            <p:cNvSpPr txBox="1"/>
            <p:nvPr/>
          </p:nvSpPr>
          <p:spPr>
            <a:xfrm>
              <a:off x="1316829" y="4814286"/>
              <a:ext cx="11776736" cy="523220"/>
            </a:xfrm>
            <a:prstGeom prst="rect">
              <a:avLst/>
            </a:prstGeom>
            <a:noFill/>
          </p:spPr>
          <p:txBody>
            <a:bodyPr wrap="square">
              <a:spAutoFit/>
            </a:bodyPr>
            <a:lstStyle/>
            <a:p>
              <a:r>
                <a:rPr lang="vi-VN" sz="2800" i="1" dirty="0">
                  <a:solidFill>
                    <a:schemeClr val="accent2"/>
                  </a:solidFill>
                  <a:latin typeface="Arial" panose="020B0604020202020204" pitchFamily="34" charset="0"/>
                  <a:cs typeface="Arial" panose="020B0604020202020204" pitchFamily="34" charset="0"/>
                </a:rPr>
                <a:t>Muối ăn (Hình 5.8) là đơn chất hay hợp chất? Vì sao?</a:t>
              </a:r>
            </a:p>
          </p:txBody>
        </p:sp>
        <p:sp>
          <p:nvSpPr>
            <p:cNvPr id="29" name="Flowchart: Connector 28">
              <a:extLst>
                <a:ext uri="{FF2B5EF4-FFF2-40B4-BE49-F238E27FC236}">
                  <a16:creationId xmlns:a16="http://schemas.microsoft.com/office/drawing/2014/main" id="{62367DF6-D1CA-4C9E-B6C5-8CB4FE92AAF4}"/>
                </a:ext>
              </a:extLst>
            </p:cNvPr>
            <p:cNvSpPr/>
            <p:nvPr/>
          </p:nvSpPr>
          <p:spPr>
            <a:xfrm>
              <a:off x="237360" y="4546938"/>
              <a:ext cx="1079469" cy="790568"/>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latin typeface="Arial" panose="020B0604020202020204" pitchFamily="34" charset="0"/>
                  <a:cs typeface="Arial" panose="020B0604020202020204" pitchFamily="34" charset="0"/>
                </a:rPr>
                <a:t>8</a:t>
              </a:r>
            </a:p>
          </p:txBody>
        </p:sp>
      </p:grpSp>
      <p:pic>
        <p:nvPicPr>
          <p:cNvPr id="30" name="Picture 29">
            <a:extLst>
              <a:ext uri="{FF2B5EF4-FFF2-40B4-BE49-F238E27FC236}">
                <a16:creationId xmlns:a16="http://schemas.microsoft.com/office/drawing/2014/main" id="{5AF26251-F541-4071-8F1E-FAE84863A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546" y="2306472"/>
            <a:ext cx="5005196" cy="29955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1" name="Group 30">
            <a:extLst>
              <a:ext uri="{FF2B5EF4-FFF2-40B4-BE49-F238E27FC236}">
                <a16:creationId xmlns:a16="http://schemas.microsoft.com/office/drawing/2014/main" id="{ABC9AA28-B326-424B-A1C4-8483CD6EBD96}"/>
              </a:ext>
            </a:extLst>
          </p:cNvPr>
          <p:cNvGrpSpPr/>
          <p:nvPr/>
        </p:nvGrpSpPr>
        <p:grpSpPr>
          <a:xfrm>
            <a:off x="8289451" y="2757485"/>
            <a:ext cx="2828925" cy="1343025"/>
            <a:chOff x="3043238" y="1514475"/>
            <a:chExt cx="2828925" cy="1343025"/>
          </a:xfrm>
        </p:grpSpPr>
        <p:sp>
          <p:nvSpPr>
            <p:cNvPr id="32" name="Speech Bubble: Oval 31">
              <a:extLst>
                <a:ext uri="{FF2B5EF4-FFF2-40B4-BE49-F238E27FC236}">
                  <a16:creationId xmlns:a16="http://schemas.microsoft.com/office/drawing/2014/main" id="{90B93598-B28C-4905-95ED-2D043AA3CF57}"/>
                </a:ext>
              </a:extLst>
            </p:cNvPr>
            <p:cNvSpPr/>
            <p:nvPr/>
          </p:nvSpPr>
          <p:spPr>
            <a:xfrm>
              <a:off x="3043238" y="1514475"/>
              <a:ext cx="2828925" cy="1343025"/>
            </a:xfrm>
            <a:prstGeom prst="wedgeEllipseCallout">
              <a:avLst>
                <a:gd name="adj1" fmla="val -92550"/>
                <a:gd name="adj2" fmla="val 65691"/>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1600">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9A913179-C18E-457A-8243-BF80124B9337}"/>
                </a:ext>
              </a:extLst>
            </p:cNvPr>
            <p:cNvGrpSpPr/>
            <p:nvPr/>
          </p:nvGrpSpPr>
          <p:grpSpPr>
            <a:xfrm>
              <a:off x="3611184" y="1757328"/>
              <a:ext cx="1783370" cy="909638"/>
              <a:chOff x="8073866" y="2414587"/>
              <a:chExt cx="1408271" cy="757237"/>
            </a:xfrm>
          </p:grpSpPr>
          <p:sp>
            <p:nvSpPr>
              <p:cNvPr id="34" name="Flowchart: Connector 33">
                <a:extLst>
                  <a:ext uri="{FF2B5EF4-FFF2-40B4-BE49-F238E27FC236}">
                    <a16:creationId xmlns:a16="http://schemas.microsoft.com/office/drawing/2014/main" id="{14FD2A21-F6E4-4EC0-9BE4-F5FE65E8FAAD}"/>
                  </a:ext>
                </a:extLst>
              </p:cNvPr>
              <p:cNvSpPr/>
              <p:nvPr/>
            </p:nvSpPr>
            <p:spPr>
              <a:xfrm>
                <a:off x="8073866" y="2654978"/>
                <a:ext cx="651278" cy="471399"/>
              </a:xfrm>
              <a:prstGeom prst="flowChartConnector">
                <a:avLst/>
              </a:prstGeom>
              <a:solidFill>
                <a:srgbClr val="FFCCFF"/>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1600" b="1" dirty="0">
                    <a:solidFill>
                      <a:schemeClr val="tx1"/>
                    </a:solidFill>
                    <a:latin typeface="Arial" panose="020B0604020202020204" pitchFamily="34" charset="0"/>
                    <a:cs typeface="Arial" panose="020B0604020202020204" pitchFamily="34" charset="0"/>
                  </a:rPr>
                  <a:t>Na</a:t>
                </a:r>
                <a:r>
                  <a:rPr lang="vi-VN" sz="1600" b="1" baseline="30000" dirty="0">
                    <a:solidFill>
                      <a:schemeClr val="tx1"/>
                    </a:solidFill>
                    <a:latin typeface="Arial" panose="020B0604020202020204" pitchFamily="34" charset="0"/>
                    <a:cs typeface="Arial" panose="020B0604020202020204" pitchFamily="34" charset="0"/>
                  </a:rPr>
                  <a:t>+</a:t>
                </a:r>
              </a:p>
            </p:txBody>
          </p:sp>
          <p:sp>
            <p:nvSpPr>
              <p:cNvPr id="35" name="Flowchart: Connector 34">
                <a:extLst>
                  <a:ext uri="{FF2B5EF4-FFF2-40B4-BE49-F238E27FC236}">
                    <a16:creationId xmlns:a16="http://schemas.microsoft.com/office/drawing/2014/main" id="{C7DE1BCF-6366-4E4F-AA96-C573D7E0DE10}"/>
                  </a:ext>
                </a:extLst>
              </p:cNvPr>
              <p:cNvSpPr/>
              <p:nvPr/>
            </p:nvSpPr>
            <p:spPr>
              <a:xfrm>
                <a:off x="8682037" y="2414587"/>
                <a:ext cx="800100" cy="757237"/>
              </a:xfrm>
              <a:prstGeom prst="flowChartConnector">
                <a:avLst/>
              </a:prstGeom>
              <a:solidFill>
                <a:srgbClr val="FFFF99"/>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Cl</a:t>
                </a:r>
                <a:r>
                  <a:rPr lang="vi-VN" sz="2000" b="1" baseline="30000" dirty="0">
                    <a:solidFill>
                      <a:schemeClr val="tx1"/>
                    </a:solidFill>
                    <a:latin typeface="Arial" panose="020B0604020202020204" pitchFamily="34" charset="0"/>
                    <a:cs typeface="Arial" panose="020B0604020202020204" pitchFamily="34" charset="0"/>
                  </a:rPr>
                  <a:t>-</a:t>
                </a:r>
              </a:p>
            </p:txBody>
          </p:sp>
        </p:grpSp>
      </p:grpSp>
      <p:sp>
        <p:nvSpPr>
          <p:cNvPr id="36" name="TextBox 35">
            <a:extLst>
              <a:ext uri="{FF2B5EF4-FFF2-40B4-BE49-F238E27FC236}">
                <a16:creationId xmlns:a16="http://schemas.microsoft.com/office/drawing/2014/main" id="{9441E4E2-A0D5-41D7-ACC1-4B9A123029BF}"/>
              </a:ext>
            </a:extLst>
          </p:cNvPr>
          <p:cNvSpPr txBox="1"/>
          <p:nvPr/>
        </p:nvSpPr>
        <p:spPr>
          <a:xfrm>
            <a:off x="933361" y="5491397"/>
            <a:ext cx="9707406"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i="1" dirty="0">
                <a:solidFill>
                  <a:srgbClr val="00B0F0"/>
                </a:solidFill>
                <a:effectLst/>
                <a:latin typeface="Arial" panose="020B0604020202020204" pitchFamily="34" charset="0"/>
                <a:ea typeface="Courier New" panose="02070309020205020404" pitchFamily="49" charset="0"/>
                <a:cs typeface="Arial" panose="020B0604020202020204" pitchFamily="34" charset="0"/>
              </a:rPr>
              <a:t>Hình 5.8. Ruộng muối và hình mô phỏng phân tử muối ăn</a:t>
            </a:r>
            <a:endParaRPr lang="vi-VN" sz="2800" i="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64990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C5ECED-FD56-48AF-9166-1C900575F7A1}"/>
              </a:ext>
            </a:extLst>
          </p:cNvPr>
          <p:cNvGrpSpPr/>
          <p:nvPr/>
        </p:nvGrpSpPr>
        <p:grpSpPr>
          <a:xfrm>
            <a:off x="671404" y="1361483"/>
            <a:ext cx="10296742" cy="1837008"/>
            <a:chOff x="237360" y="4546938"/>
            <a:chExt cx="13178724" cy="1837008"/>
          </a:xfrm>
        </p:grpSpPr>
        <p:sp>
          <p:nvSpPr>
            <p:cNvPr id="5" name="TextBox 4">
              <a:extLst>
                <a:ext uri="{FF2B5EF4-FFF2-40B4-BE49-F238E27FC236}">
                  <a16:creationId xmlns:a16="http://schemas.microsoft.com/office/drawing/2014/main" id="{F02FCBD6-4B3D-4821-A924-8EBD1FB8B896}"/>
                </a:ext>
              </a:extLst>
            </p:cNvPr>
            <p:cNvSpPr txBox="1"/>
            <p:nvPr/>
          </p:nvSpPr>
          <p:spPr>
            <a:xfrm>
              <a:off x="1316829" y="4814286"/>
              <a:ext cx="12099255" cy="1569660"/>
            </a:xfrm>
            <a:prstGeom prst="rect">
              <a:avLst/>
            </a:prstGeom>
            <a:noFill/>
          </p:spPr>
          <p:txBody>
            <a:bodyPr wrap="square">
              <a:spAutoFit/>
            </a:bodyPr>
            <a:lstStyle/>
            <a:p>
              <a:r>
                <a:rPr lang="vi-VN" sz="3200" i="1" dirty="0">
                  <a:solidFill>
                    <a:schemeClr val="accent2"/>
                  </a:solidFill>
                </a:rPr>
                <a:t>Hãy nêu một số ví dụ về phân tử hợp chất mà em biết và cho biết phân tử đó được tạo thành từ các nguyên tử của nguyên tố nào?</a:t>
              </a:r>
            </a:p>
          </p:txBody>
        </p:sp>
        <p:sp>
          <p:nvSpPr>
            <p:cNvPr id="6" name="Flowchart: Connector 5">
              <a:extLst>
                <a:ext uri="{FF2B5EF4-FFF2-40B4-BE49-F238E27FC236}">
                  <a16:creationId xmlns:a16="http://schemas.microsoft.com/office/drawing/2014/main" id="{E237FAC7-E5C0-470D-A933-DBD321D52DEC}"/>
                </a:ext>
              </a:extLst>
            </p:cNvPr>
            <p:cNvSpPr/>
            <p:nvPr/>
          </p:nvSpPr>
          <p:spPr>
            <a:xfrm>
              <a:off x="237360" y="4546938"/>
              <a:ext cx="1079469" cy="790568"/>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t>9</a:t>
              </a:r>
            </a:p>
          </p:txBody>
        </p:sp>
      </p:grpSp>
      <p:sp>
        <p:nvSpPr>
          <p:cNvPr id="7" name="TextBox 6">
            <a:extLst>
              <a:ext uri="{FF2B5EF4-FFF2-40B4-BE49-F238E27FC236}">
                <a16:creationId xmlns:a16="http://schemas.microsoft.com/office/drawing/2014/main" id="{B57E3221-6565-430F-B5E4-F34146717497}"/>
              </a:ext>
            </a:extLst>
          </p:cNvPr>
          <p:cNvSpPr txBox="1"/>
          <p:nvPr/>
        </p:nvSpPr>
        <p:spPr>
          <a:xfrm>
            <a:off x="1508929" y="3533774"/>
            <a:ext cx="10017548" cy="1077218"/>
          </a:xfrm>
          <a:prstGeom prst="rect">
            <a:avLst/>
          </a:prstGeom>
          <a:noFill/>
        </p:spPr>
        <p:txBody>
          <a:bodyPr wrap="square">
            <a:spAutoFit/>
          </a:bodyPr>
          <a:lstStyle/>
          <a:p>
            <a:r>
              <a:rPr lang="vi-VN" sz="3200" i="1" dirty="0">
                <a:solidFill>
                  <a:srgbClr val="002060"/>
                </a:solidFill>
              </a:rPr>
              <a:t>Trong hợp chất, nguyên tử của các nguyên tố kết hợp với nhau theo tỉ lệ và thứ tự nhất định.</a:t>
            </a:r>
          </a:p>
        </p:txBody>
      </p:sp>
    </p:spTree>
    <p:extLst>
      <p:ext uri="{BB962C8B-B14F-4D97-AF65-F5344CB8AC3E}">
        <p14:creationId xmlns:p14="http://schemas.microsoft.com/office/powerpoint/2010/main" val="9200627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4">
            <a:extLst>
              <a:ext uri="{FF2B5EF4-FFF2-40B4-BE49-F238E27FC236}">
                <a16:creationId xmlns:a16="http://schemas.microsoft.com/office/drawing/2014/main" id="{BF3EFB55-7E0D-4031-A821-BC8B4D4FE759}"/>
              </a:ext>
            </a:extLst>
          </p:cNvPr>
          <p:cNvSpPr txBox="1"/>
          <p:nvPr/>
        </p:nvSpPr>
        <p:spPr>
          <a:xfrm>
            <a:off x="15674651" y="8397552"/>
            <a:ext cx="800219" cy="338554"/>
          </a:xfrm>
          <a:prstGeom prst="rect">
            <a:avLst/>
          </a:prstGeom>
          <a:noFill/>
        </p:spPr>
        <p:txBody>
          <a:bodyPr wrap="none" rtlCol="0">
            <a:spAutoFit/>
          </a:bodyPr>
          <a:lstStyle/>
          <a:p>
            <a:r>
              <a:rPr lang="zh-CN" altLang="en-US" sz="1600" dirty="0">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延时符</a:t>
            </a:r>
          </a:p>
        </p:txBody>
      </p:sp>
      <p:sp>
        <p:nvSpPr>
          <p:cNvPr id="4" name="TextBox 3">
            <a:extLst>
              <a:ext uri="{FF2B5EF4-FFF2-40B4-BE49-F238E27FC236}">
                <a16:creationId xmlns:a16="http://schemas.microsoft.com/office/drawing/2014/main" id="{D6CC9CAA-47F7-4988-8A3F-0B744AE2D86B}"/>
              </a:ext>
            </a:extLst>
          </p:cNvPr>
          <p:cNvSpPr txBox="1"/>
          <p:nvPr/>
        </p:nvSpPr>
        <p:spPr>
          <a:xfrm>
            <a:off x="874927" y="1371327"/>
            <a:ext cx="10431111" cy="1569660"/>
          </a:xfrm>
          <a:prstGeom prst="rect">
            <a:avLst/>
          </a:prstGeom>
          <a:noFill/>
        </p:spPr>
        <p:txBody>
          <a:bodyPr wrap="square">
            <a:spAutoFit/>
          </a:bodyPr>
          <a:lstStyle/>
          <a:p>
            <a:r>
              <a:rPr lang="vi-VN" sz="2400" i="1" u="sng" dirty="0">
                <a:solidFill>
                  <a:srgbClr val="FF0000"/>
                </a:solidFill>
                <a:latin typeface="Arial" panose="020B0604020202020204" pitchFamily="34" charset="0"/>
                <a:cs typeface="Arial" panose="020B0604020202020204" pitchFamily="34" charset="0"/>
              </a:rPr>
              <a:t>Ví dụ 3: </a:t>
            </a:r>
            <a:r>
              <a:rPr lang="vi-VN" sz="2400" i="1" dirty="0">
                <a:latin typeface="Arial" panose="020B0604020202020204" pitchFamily="34" charset="0"/>
                <a:cs typeface="Arial" panose="020B0604020202020204" pitchFamily="34" charset="0"/>
              </a:rPr>
              <a:t>Phân tử methane được tạo bởi 4 nguyên tử của nguyên tố hydrogen và 1 nguyên tử của nguyên tố carbon (Hình 5.9a); phân tử sulfur dioxide được tạo bởi 2 nguyên tử của nguyên tố oxygen và 1 nguyên tử của nguyên tố sulfur (Hình 5.9b)</a:t>
            </a:r>
          </a:p>
        </p:txBody>
      </p:sp>
      <p:grpSp>
        <p:nvGrpSpPr>
          <p:cNvPr id="6" name="Group 5">
            <a:extLst>
              <a:ext uri="{FF2B5EF4-FFF2-40B4-BE49-F238E27FC236}">
                <a16:creationId xmlns:a16="http://schemas.microsoft.com/office/drawing/2014/main" id="{01B4B111-0EEF-4F75-AD11-536260F001D0}"/>
              </a:ext>
            </a:extLst>
          </p:cNvPr>
          <p:cNvGrpSpPr/>
          <p:nvPr/>
        </p:nvGrpSpPr>
        <p:grpSpPr>
          <a:xfrm>
            <a:off x="6658629" y="3291951"/>
            <a:ext cx="2400259" cy="1619032"/>
            <a:chOff x="3400466" y="2904001"/>
            <a:chExt cx="2400259" cy="1619032"/>
          </a:xfrm>
        </p:grpSpPr>
        <p:grpSp>
          <p:nvGrpSpPr>
            <p:cNvPr id="7" name="Group 6">
              <a:extLst>
                <a:ext uri="{FF2B5EF4-FFF2-40B4-BE49-F238E27FC236}">
                  <a16:creationId xmlns:a16="http://schemas.microsoft.com/office/drawing/2014/main" id="{D327E0E2-0CE8-48F9-9DAA-F0ECBC59B018}"/>
                </a:ext>
              </a:extLst>
            </p:cNvPr>
            <p:cNvGrpSpPr/>
            <p:nvPr/>
          </p:nvGrpSpPr>
          <p:grpSpPr>
            <a:xfrm>
              <a:off x="3400466" y="3513101"/>
              <a:ext cx="2400259" cy="1009932"/>
              <a:chOff x="7686807" y="2405750"/>
              <a:chExt cx="1795330" cy="766074"/>
            </a:xfrm>
          </p:grpSpPr>
          <p:sp>
            <p:nvSpPr>
              <p:cNvPr id="9" name="Flowchart: Connector 8">
                <a:extLst>
                  <a:ext uri="{FF2B5EF4-FFF2-40B4-BE49-F238E27FC236}">
                    <a16:creationId xmlns:a16="http://schemas.microsoft.com/office/drawing/2014/main" id="{2AE1EEFD-7B60-489C-9B42-2A99AE52353A}"/>
                  </a:ext>
                </a:extLst>
              </p:cNvPr>
              <p:cNvSpPr/>
              <p:nvPr/>
            </p:nvSpPr>
            <p:spPr>
              <a:xfrm>
                <a:off x="7686807" y="2405750"/>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O</a:t>
                </a:r>
              </a:p>
            </p:txBody>
          </p:sp>
          <p:sp>
            <p:nvSpPr>
              <p:cNvPr id="10" name="Flowchart: Connector 9">
                <a:extLst>
                  <a:ext uri="{FF2B5EF4-FFF2-40B4-BE49-F238E27FC236}">
                    <a16:creationId xmlns:a16="http://schemas.microsoft.com/office/drawing/2014/main" id="{A65E48BD-C49F-49EB-B964-350A21DA9EA2}"/>
                  </a:ext>
                </a:extLst>
              </p:cNvPr>
              <p:cNvSpPr/>
              <p:nvPr/>
            </p:nvSpPr>
            <p:spPr>
              <a:xfrm>
                <a:off x="8682037" y="2414587"/>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O</a:t>
                </a:r>
              </a:p>
            </p:txBody>
          </p:sp>
        </p:grpSp>
        <p:sp>
          <p:nvSpPr>
            <p:cNvPr id="8" name="Flowchart: Connector 7">
              <a:extLst>
                <a:ext uri="{FF2B5EF4-FFF2-40B4-BE49-F238E27FC236}">
                  <a16:creationId xmlns:a16="http://schemas.microsoft.com/office/drawing/2014/main" id="{6D049D10-12FD-4FF9-B46E-A0E641B93798}"/>
                </a:ext>
              </a:extLst>
            </p:cNvPr>
            <p:cNvSpPr/>
            <p:nvPr/>
          </p:nvSpPr>
          <p:spPr>
            <a:xfrm>
              <a:off x="3933899" y="2904001"/>
              <a:ext cx="1269267" cy="1204339"/>
            </a:xfrm>
            <a:prstGeom prst="flowChartConnector">
              <a:avLst/>
            </a:prstGeom>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S</a:t>
              </a:r>
            </a:p>
          </p:txBody>
        </p:sp>
      </p:grpSp>
      <p:grpSp>
        <p:nvGrpSpPr>
          <p:cNvPr id="11" name="Group 10">
            <a:extLst>
              <a:ext uri="{FF2B5EF4-FFF2-40B4-BE49-F238E27FC236}">
                <a16:creationId xmlns:a16="http://schemas.microsoft.com/office/drawing/2014/main" id="{B5C73E52-3FF9-41B9-8EEA-3903723F6AF6}"/>
              </a:ext>
            </a:extLst>
          </p:cNvPr>
          <p:cNvGrpSpPr/>
          <p:nvPr/>
        </p:nvGrpSpPr>
        <p:grpSpPr>
          <a:xfrm>
            <a:off x="2168617" y="3184753"/>
            <a:ext cx="2415202" cy="2169117"/>
            <a:chOff x="7130303" y="2845672"/>
            <a:chExt cx="2415202" cy="2169117"/>
          </a:xfrm>
        </p:grpSpPr>
        <p:sp>
          <p:nvSpPr>
            <p:cNvPr id="12" name="Flowchart: Connector 11">
              <a:extLst>
                <a:ext uri="{FF2B5EF4-FFF2-40B4-BE49-F238E27FC236}">
                  <a16:creationId xmlns:a16="http://schemas.microsoft.com/office/drawing/2014/main" id="{748EA7CA-D3ED-4C8D-A62E-0A5F3EEB7650}"/>
                </a:ext>
              </a:extLst>
            </p:cNvPr>
            <p:cNvSpPr/>
            <p:nvPr/>
          </p:nvSpPr>
          <p:spPr>
            <a:xfrm>
              <a:off x="8741869" y="3324998"/>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grpSp>
          <p:nvGrpSpPr>
            <p:cNvPr id="13" name="Group 12">
              <a:extLst>
                <a:ext uri="{FF2B5EF4-FFF2-40B4-BE49-F238E27FC236}">
                  <a16:creationId xmlns:a16="http://schemas.microsoft.com/office/drawing/2014/main" id="{6EF1F300-0E5D-482F-9922-9905B122E48A}"/>
                </a:ext>
              </a:extLst>
            </p:cNvPr>
            <p:cNvGrpSpPr/>
            <p:nvPr/>
          </p:nvGrpSpPr>
          <p:grpSpPr>
            <a:xfrm>
              <a:off x="7130303" y="3367563"/>
              <a:ext cx="1847190" cy="1204339"/>
              <a:chOff x="8140168" y="2122976"/>
              <a:chExt cx="1839062" cy="1243442"/>
            </a:xfrm>
          </p:grpSpPr>
          <p:sp>
            <p:nvSpPr>
              <p:cNvPr id="16" name="Flowchart: Connector 15">
                <a:extLst>
                  <a:ext uri="{FF2B5EF4-FFF2-40B4-BE49-F238E27FC236}">
                    <a16:creationId xmlns:a16="http://schemas.microsoft.com/office/drawing/2014/main" id="{5E7F7BE3-2A38-4408-A29C-F3CF672D6A14}"/>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17" name="Flowchart: Connector 16">
                <a:extLst>
                  <a:ext uri="{FF2B5EF4-FFF2-40B4-BE49-F238E27FC236}">
                    <a16:creationId xmlns:a16="http://schemas.microsoft.com/office/drawing/2014/main" id="{31066CB2-36CA-4E02-BAD5-8DCE7CD018D9}"/>
                  </a:ext>
                </a:extLst>
              </p:cNvPr>
              <p:cNvSpPr/>
              <p:nvPr/>
            </p:nvSpPr>
            <p:spPr>
              <a:xfrm>
                <a:off x="8715548" y="2122976"/>
                <a:ext cx="1263682" cy="1243442"/>
              </a:xfrm>
              <a:prstGeom prst="flowChartConnector">
                <a:avLst/>
              </a:prstGeom>
              <a:solidFill>
                <a:schemeClr val="bg1">
                  <a:lumMod val="5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C</a:t>
                </a:r>
              </a:p>
            </p:txBody>
          </p:sp>
        </p:grpSp>
        <p:sp>
          <p:nvSpPr>
            <p:cNvPr id="14" name="Flowchart: Connector 13">
              <a:extLst>
                <a:ext uri="{FF2B5EF4-FFF2-40B4-BE49-F238E27FC236}">
                  <a16:creationId xmlns:a16="http://schemas.microsoft.com/office/drawing/2014/main" id="{407ACF49-03F5-4742-9ADD-A9224EE3DBBF}"/>
                </a:ext>
              </a:extLst>
            </p:cNvPr>
            <p:cNvSpPr/>
            <p:nvPr/>
          </p:nvSpPr>
          <p:spPr>
            <a:xfrm>
              <a:off x="8141170" y="4281365"/>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15" name="Flowchart: Connector 14">
              <a:extLst>
                <a:ext uri="{FF2B5EF4-FFF2-40B4-BE49-F238E27FC236}">
                  <a16:creationId xmlns:a16="http://schemas.microsoft.com/office/drawing/2014/main" id="{D171A07C-FD6F-4D6D-AF96-117325C53C35}"/>
                </a:ext>
              </a:extLst>
            </p:cNvPr>
            <p:cNvSpPr/>
            <p:nvPr/>
          </p:nvSpPr>
          <p:spPr>
            <a:xfrm>
              <a:off x="7861875" y="2845672"/>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grpSp>
      <p:sp>
        <p:nvSpPr>
          <p:cNvPr id="18" name="TextBox 17">
            <a:extLst>
              <a:ext uri="{FF2B5EF4-FFF2-40B4-BE49-F238E27FC236}">
                <a16:creationId xmlns:a16="http://schemas.microsoft.com/office/drawing/2014/main" id="{CBD70F89-34E9-45CB-AAE1-036C05A5A0E7}"/>
              </a:ext>
            </a:extLst>
          </p:cNvPr>
          <p:cNvSpPr txBox="1"/>
          <p:nvPr/>
        </p:nvSpPr>
        <p:spPr>
          <a:xfrm>
            <a:off x="874927" y="5468467"/>
            <a:ext cx="9957615"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400" i="1" dirty="0">
                <a:solidFill>
                  <a:srgbClr val="00B0F0"/>
                </a:solidFill>
                <a:effectLst/>
                <a:latin typeface="Arial" panose="020B0604020202020204" pitchFamily="34" charset="0"/>
                <a:ea typeface="Courier New" panose="02070309020205020404" pitchFamily="49" charset="0"/>
                <a:cs typeface="Arial" panose="020B0604020202020204" pitchFamily="34" charset="0"/>
              </a:rPr>
              <a:t>Hình 5.9. </a:t>
            </a:r>
            <a:r>
              <a:rPr lang="vi-VN" sz="2400" i="1" dirty="0">
                <a:solidFill>
                  <a:srgbClr val="00B0F0"/>
                </a:solidFill>
                <a:latin typeface="Arial" panose="020B0604020202020204" pitchFamily="34" charset="0"/>
                <a:ea typeface="Courier New" panose="02070309020205020404" pitchFamily="49" charset="0"/>
                <a:cs typeface="Arial" panose="020B0604020202020204" pitchFamily="34" charset="0"/>
              </a:rPr>
              <a:t>H</a:t>
            </a:r>
            <a:r>
              <a:rPr lang="vi-VN" sz="2400" i="1" dirty="0">
                <a:solidFill>
                  <a:srgbClr val="00B0F0"/>
                </a:solidFill>
                <a:effectLst/>
                <a:latin typeface="Arial" panose="020B0604020202020204" pitchFamily="34" charset="0"/>
                <a:ea typeface="Courier New" panose="02070309020205020404" pitchFamily="49" charset="0"/>
                <a:cs typeface="Arial" panose="020B0604020202020204" pitchFamily="34" charset="0"/>
              </a:rPr>
              <a:t>ình mô phỏng phân tử methane (a) và</a:t>
            </a:r>
            <a:r>
              <a:rPr lang="vi-VN" sz="2400" dirty="0">
                <a:solidFill>
                  <a:srgbClr val="00B0F0"/>
                </a:solidFill>
                <a:latin typeface="Arial" panose="020B0604020202020204" pitchFamily="34" charset="0"/>
                <a:ea typeface="Times New Roman" panose="02020603050405020304" pitchFamily="18" charset="0"/>
                <a:cs typeface="Arial" panose="020B0604020202020204" pitchFamily="34" charset="0"/>
              </a:rPr>
              <a:t>  </a:t>
            </a:r>
            <a:r>
              <a:rPr lang="vi-VN" sz="2400" i="1" dirty="0">
                <a:solidFill>
                  <a:srgbClr val="00B0F0"/>
                </a:solidFill>
                <a:latin typeface="Arial" panose="020B0604020202020204" pitchFamily="34" charset="0"/>
                <a:ea typeface="Times New Roman" panose="02020603050405020304" pitchFamily="18" charset="0"/>
                <a:cs typeface="Arial" panose="020B0604020202020204" pitchFamily="34" charset="0"/>
              </a:rPr>
              <a:t>Sulfur dioxde</a:t>
            </a:r>
            <a:r>
              <a:rPr lang="vi-VN" sz="2400" i="1" dirty="0">
                <a:solidFill>
                  <a:srgbClr val="00B0F0"/>
                </a:solidFill>
                <a:effectLst/>
                <a:latin typeface="Arial" panose="020B0604020202020204" pitchFamily="34" charset="0"/>
                <a:ea typeface="Courier New" panose="02070309020205020404" pitchFamily="49" charset="0"/>
                <a:cs typeface="Arial" panose="020B0604020202020204" pitchFamily="34" charset="0"/>
              </a:rPr>
              <a:t> (b)</a:t>
            </a:r>
            <a:endParaRPr lang="vi-VN" sz="2400" i="1" dirty="0">
              <a:solidFill>
                <a:srgbClr val="00B0F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C8CB544-E90E-45FB-AD8B-C323EA857D87}"/>
              </a:ext>
            </a:extLst>
          </p:cNvPr>
          <p:cNvSpPr txBox="1"/>
          <p:nvPr/>
        </p:nvSpPr>
        <p:spPr>
          <a:xfrm>
            <a:off x="1342730" y="4080268"/>
            <a:ext cx="8772796" cy="610360"/>
          </a:xfrm>
          <a:prstGeom prst="rect">
            <a:avLst/>
          </a:prstGeom>
          <a:noFill/>
        </p:spPr>
        <p:txBody>
          <a:bodyPr wrap="square">
            <a:spAutoFit/>
          </a:bodyPr>
          <a:lstStyle/>
          <a:p>
            <a:pPr indent="177800" algn="just">
              <a:lnSpc>
                <a:spcPct val="135000"/>
              </a:lnSpc>
              <a:spcAft>
                <a:spcPts val="200"/>
              </a:spcAft>
              <a:tabLst>
                <a:tab pos="598170" algn="l"/>
              </a:tabLst>
            </a:pPr>
            <a:r>
              <a:rPr lang="fr-FR"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a:t>
            </a:r>
            <a:r>
              <a:rPr lang="vi-VN"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fr-FR"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vi-VN"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b. </a:t>
            </a:r>
          </a:p>
        </p:txBody>
      </p:sp>
    </p:spTree>
    <p:extLst>
      <p:ext uri="{BB962C8B-B14F-4D97-AF65-F5344CB8AC3E}">
        <p14:creationId xmlns:p14="http://schemas.microsoft.com/office/powerpoint/2010/main" val="37756324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95E1926-CE63-4E9B-AA51-84EBB7930C9C}"/>
              </a:ext>
            </a:extLst>
          </p:cNvPr>
          <p:cNvSpPr/>
          <p:nvPr/>
        </p:nvSpPr>
        <p:spPr>
          <a:xfrm>
            <a:off x="1651486" y="3062299"/>
            <a:ext cx="8889028" cy="102325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ea typeface="Courier New" panose="02070309020205020404" pitchFamily="49" charset="0"/>
              </a:rPr>
              <a:t>Hợp chất </a:t>
            </a:r>
            <a:r>
              <a:rPr lang="vi-VN" sz="3200" dirty="0">
                <a:solidFill>
                  <a:srgbClr val="000000"/>
                </a:solidFill>
                <a:ea typeface="Courier New" panose="02070309020205020404" pitchFamily="49" charset="0"/>
              </a:rPr>
              <a:t>là chất được tạo nên </a:t>
            </a:r>
            <a:r>
              <a:rPr lang="vi-VN" sz="3200" dirty="0">
                <a:solidFill>
                  <a:srgbClr val="FF0000"/>
                </a:solidFill>
                <a:ea typeface="Courier New" panose="02070309020205020404" pitchFamily="49" charset="0"/>
              </a:rPr>
              <a:t>từ hai hay nhiều </a:t>
            </a:r>
            <a:r>
              <a:rPr lang="vi-VN" sz="3200" dirty="0">
                <a:solidFill>
                  <a:srgbClr val="000000"/>
                </a:solidFill>
                <a:ea typeface="Courier New" panose="02070309020205020404" pitchFamily="49" charset="0"/>
              </a:rPr>
              <a:t>nguyên tố hoá học. </a:t>
            </a:r>
            <a:endParaRPr lang="vi-VN" sz="3200" dirty="0"/>
          </a:p>
        </p:txBody>
      </p:sp>
      <p:pic>
        <p:nvPicPr>
          <p:cNvPr id="3" name="Picture 2">
            <a:extLst>
              <a:ext uri="{FF2B5EF4-FFF2-40B4-BE49-F238E27FC236}">
                <a16:creationId xmlns:a16="http://schemas.microsoft.com/office/drawing/2014/main" id="{1CDA2E71-C17A-4881-B460-9052EC59E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66" y="0"/>
            <a:ext cx="3429000" cy="3429000"/>
          </a:xfrm>
          <a:prstGeom prst="rect">
            <a:avLst/>
          </a:prstGeom>
        </p:spPr>
      </p:pic>
    </p:spTree>
    <p:extLst>
      <p:ext uri="{BB962C8B-B14F-4D97-AF65-F5344CB8AC3E}">
        <p14:creationId xmlns:p14="http://schemas.microsoft.com/office/powerpoint/2010/main" val="39173726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F66611-EFF7-46E0-815A-A00351C26F14}"/>
              </a:ext>
            </a:extLst>
          </p:cNvPr>
          <p:cNvSpPr txBox="1"/>
          <p:nvPr/>
        </p:nvSpPr>
        <p:spPr>
          <a:xfrm>
            <a:off x="828675" y="1969246"/>
            <a:ext cx="10410826" cy="138499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2800" dirty="0">
                <a:solidFill>
                  <a:srgbClr val="002060"/>
                </a:solidFill>
              </a:rPr>
              <a:t>Carbon dioxide là thành phần tạo ra bọt khí trong nước giải khát có gas (hình dưới). Theo em, carbon dioxide là đơn chất hay hợp chất?</a:t>
            </a:r>
          </a:p>
        </p:txBody>
      </p:sp>
      <p:sp>
        <p:nvSpPr>
          <p:cNvPr id="5" name="Double Wave 4">
            <a:extLst>
              <a:ext uri="{FF2B5EF4-FFF2-40B4-BE49-F238E27FC236}">
                <a16:creationId xmlns:a16="http://schemas.microsoft.com/office/drawing/2014/main" id="{9D6A3CC7-E495-4528-86C4-4FAA402FDEC1}"/>
              </a:ext>
            </a:extLst>
          </p:cNvPr>
          <p:cNvSpPr/>
          <p:nvPr/>
        </p:nvSpPr>
        <p:spPr>
          <a:xfrm>
            <a:off x="3546461" y="802308"/>
            <a:ext cx="4253949" cy="753039"/>
          </a:xfrm>
          <a:prstGeom prst="double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800" b="1" dirty="0">
                <a:solidFill>
                  <a:srgbClr val="FFC000"/>
                </a:solidFill>
              </a:rPr>
              <a:t>HOẠT ĐỘNG NHÓM</a:t>
            </a:r>
            <a:endParaRPr lang="zh-CN" altLang="en-US" sz="2800" spc="300" dirty="0">
              <a:solidFill>
                <a:srgbClr val="FFC000"/>
              </a:solidFill>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Graphic 5" descr="Group brainstorm">
            <a:extLst>
              <a:ext uri="{FF2B5EF4-FFF2-40B4-BE49-F238E27FC236}">
                <a16:creationId xmlns:a16="http://schemas.microsoft.com/office/drawing/2014/main" id="{B5740218-8E93-4D5A-BC3C-68F0976247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9300" y="729984"/>
            <a:ext cx="1027481" cy="1027481"/>
          </a:xfrm>
          <a:prstGeom prst="rect">
            <a:avLst/>
          </a:prstGeom>
        </p:spPr>
      </p:pic>
      <p:pic>
        <p:nvPicPr>
          <p:cNvPr id="7" name="1 Minute timer (Đồng hồ đếm ngược 1 phút)">
            <a:hlinkClick r:id="" action="ppaction://media"/>
            <a:extLst>
              <a:ext uri="{FF2B5EF4-FFF2-40B4-BE49-F238E27FC236}">
                <a16:creationId xmlns:a16="http://schemas.microsoft.com/office/drawing/2014/main" id="{03146584-653C-484A-A3C4-EF00ABB81F2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70811" y="957375"/>
            <a:ext cx="1474351" cy="828675"/>
          </a:xfrm>
          <a:prstGeom prst="rect">
            <a:avLst/>
          </a:prstGeom>
        </p:spPr>
      </p:pic>
      <p:pic>
        <p:nvPicPr>
          <p:cNvPr id="8" name="Picture 7">
            <a:extLst>
              <a:ext uri="{FF2B5EF4-FFF2-40B4-BE49-F238E27FC236}">
                <a16:creationId xmlns:a16="http://schemas.microsoft.com/office/drawing/2014/main" id="{5B810611-595A-4E18-8E67-720983661A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8470" y="3429000"/>
            <a:ext cx="3584230" cy="2437276"/>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6686A57C-F6EE-46BD-9C1E-BD11C65BC7BE}"/>
              </a:ext>
            </a:extLst>
          </p:cNvPr>
          <p:cNvSpPr txBox="1"/>
          <p:nvPr/>
        </p:nvSpPr>
        <p:spPr>
          <a:xfrm>
            <a:off x="6575354" y="4170584"/>
            <a:ext cx="3132633" cy="954107"/>
          </a:xfrm>
          <a:prstGeom prst="rect">
            <a:avLst/>
          </a:prstGeom>
          <a:noFill/>
        </p:spPr>
        <p:txBody>
          <a:bodyPr wrap="square">
            <a:spAutoFit/>
          </a:bodyPr>
          <a:lstStyle/>
          <a:p>
            <a:pPr algn="ctr"/>
            <a:r>
              <a:rPr lang="en-US" sz="2800" i="1" dirty="0">
                <a:solidFill>
                  <a:srgbClr val="00B0F0"/>
                </a:solidFill>
              </a:rPr>
              <a:t>L</a:t>
            </a:r>
            <a:r>
              <a:rPr lang="vi-VN" sz="2800" i="1" dirty="0">
                <a:solidFill>
                  <a:srgbClr val="00B0F0"/>
                </a:solidFill>
              </a:rPr>
              <a:t>on nước giải khát có gas</a:t>
            </a:r>
          </a:p>
        </p:txBody>
      </p:sp>
    </p:spTree>
    <p:extLst>
      <p:ext uri="{BB962C8B-B14F-4D97-AF65-F5344CB8AC3E}">
        <p14:creationId xmlns:p14="http://schemas.microsoft.com/office/powerpoint/2010/main" val="26499994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7"/>
                </p:tgtEl>
              </p:cMediaNode>
            </p:video>
          </p:childTnLst>
        </p:cTn>
      </p:par>
    </p:tnLst>
    <p:bldLst>
      <p:bldP spid="4"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8F8532-D021-41FB-B6C4-4010FDAE735E}"/>
              </a:ext>
            </a:extLst>
          </p:cNvPr>
          <p:cNvSpPr txBox="1"/>
          <p:nvPr/>
        </p:nvSpPr>
        <p:spPr>
          <a:xfrm>
            <a:off x="828674" y="1737625"/>
            <a:ext cx="10581447" cy="15696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2400" i="1" dirty="0">
                <a:solidFill>
                  <a:schemeClr val="tx1"/>
                </a:solidFill>
              </a:rPr>
              <a:t>Có các mẫu chất như hình bên:</a:t>
            </a:r>
          </a:p>
          <a:p>
            <a:pPr algn="just"/>
            <a:r>
              <a:rPr lang="vi-VN" sz="2400" i="1" dirty="0">
                <a:solidFill>
                  <a:schemeClr val="tx1"/>
                </a:solidFill>
              </a:rPr>
              <a:t>Hãy cho biết mỗi chất đó được tạo bởi loại phân tử gì? Iodine và potassium iodide có nhiều ứng dụng trong đời sống. Tìm hiểu qua sách báo và internet, em hãy cho biết một số ứng dụng của các chất này.</a:t>
            </a:r>
          </a:p>
        </p:txBody>
      </p:sp>
      <p:sp>
        <p:nvSpPr>
          <p:cNvPr id="5" name="Oval 4">
            <a:extLst>
              <a:ext uri="{FF2B5EF4-FFF2-40B4-BE49-F238E27FC236}">
                <a16:creationId xmlns:a16="http://schemas.microsoft.com/office/drawing/2014/main" id="{3EE39D3A-7C3A-441A-A1CC-73B47BAD9914}"/>
              </a:ext>
            </a:extLst>
          </p:cNvPr>
          <p:cNvSpPr/>
          <p:nvPr/>
        </p:nvSpPr>
        <p:spPr>
          <a:xfrm>
            <a:off x="3188493" y="580962"/>
            <a:ext cx="5815012" cy="8763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800" b="1" dirty="0">
                <a:solidFill>
                  <a:srgbClr val="FFC000"/>
                </a:solidFill>
              </a:rPr>
              <a:t>NHIỆM VỤ VỀ NHÀ</a:t>
            </a:r>
          </a:p>
        </p:txBody>
      </p:sp>
      <p:pic>
        <p:nvPicPr>
          <p:cNvPr id="6" name="Picture 5">
            <a:extLst>
              <a:ext uri="{FF2B5EF4-FFF2-40B4-BE49-F238E27FC236}">
                <a16:creationId xmlns:a16="http://schemas.microsoft.com/office/drawing/2014/main" id="{D8DBE06F-DE3F-4D36-828A-A89B4B5A8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107" y="3224554"/>
            <a:ext cx="4038600" cy="4038600"/>
          </a:xfrm>
          <a:prstGeom prst="rect">
            <a:avLst/>
          </a:prstGeom>
        </p:spPr>
      </p:pic>
      <p:grpSp>
        <p:nvGrpSpPr>
          <p:cNvPr id="7" name="Group 6">
            <a:extLst>
              <a:ext uri="{FF2B5EF4-FFF2-40B4-BE49-F238E27FC236}">
                <a16:creationId xmlns:a16="http://schemas.microsoft.com/office/drawing/2014/main" id="{D07AD32A-D881-4A1A-A88E-E2309453A9BB}"/>
              </a:ext>
            </a:extLst>
          </p:cNvPr>
          <p:cNvGrpSpPr/>
          <p:nvPr/>
        </p:nvGrpSpPr>
        <p:grpSpPr>
          <a:xfrm>
            <a:off x="2372567" y="3550716"/>
            <a:ext cx="8420412" cy="2465552"/>
            <a:chOff x="3188493" y="3833861"/>
            <a:chExt cx="8420412" cy="2465552"/>
          </a:xfrm>
        </p:grpSpPr>
        <p:pic>
          <p:nvPicPr>
            <p:cNvPr id="8" name="Picture 7">
              <a:extLst>
                <a:ext uri="{FF2B5EF4-FFF2-40B4-BE49-F238E27FC236}">
                  <a16:creationId xmlns:a16="http://schemas.microsoft.com/office/drawing/2014/main" id="{78E81BC7-2D52-4F74-B3C8-553D40A55F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5705" y="3833861"/>
              <a:ext cx="2380974" cy="1979185"/>
            </a:xfrm>
            <a:prstGeom prst="rect">
              <a:avLst/>
            </a:prstGeom>
          </p:spPr>
        </p:pic>
        <p:pic>
          <p:nvPicPr>
            <p:cNvPr id="9" name="Picture 8">
              <a:extLst>
                <a:ext uri="{FF2B5EF4-FFF2-40B4-BE49-F238E27FC236}">
                  <a16:creationId xmlns:a16="http://schemas.microsoft.com/office/drawing/2014/main" id="{D95823F1-1B1B-4275-9919-7029D889E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099" y="3833861"/>
              <a:ext cx="2143125" cy="1979185"/>
            </a:xfrm>
            <a:prstGeom prst="rect">
              <a:avLst/>
            </a:prstGeom>
          </p:spPr>
        </p:pic>
        <p:pic>
          <p:nvPicPr>
            <p:cNvPr id="10" name="Picture 9">
              <a:extLst>
                <a:ext uri="{FF2B5EF4-FFF2-40B4-BE49-F238E27FC236}">
                  <a16:creationId xmlns:a16="http://schemas.microsoft.com/office/drawing/2014/main" id="{4DF348BA-0F26-41E9-B331-75DDE8A889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8493" y="3833861"/>
              <a:ext cx="2143125" cy="1979185"/>
            </a:xfrm>
            <a:prstGeom prst="rect">
              <a:avLst/>
            </a:prstGeom>
          </p:spPr>
        </p:pic>
        <p:sp>
          <p:nvSpPr>
            <p:cNvPr id="11" name="TextBox 10">
              <a:extLst>
                <a:ext uri="{FF2B5EF4-FFF2-40B4-BE49-F238E27FC236}">
                  <a16:creationId xmlns:a16="http://schemas.microsoft.com/office/drawing/2014/main" id="{9998E0C5-523B-430E-AA0B-A76F9129D285}"/>
                </a:ext>
              </a:extLst>
            </p:cNvPr>
            <p:cNvSpPr txBox="1"/>
            <p:nvPr/>
          </p:nvSpPr>
          <p:spPr>
            <a:xfrm>
              <a:off x="3405809" y="5837748"/>
              <a:ext cx="8203096" cy="461665"/>
            </a:xfrm>
            <a:prstGeom prst="rect">
              <a:avLst/>
            </a:prstGeom>
            <a:noFill/>
          </p:spPr>
          <p:txBody>
            <a:bodyPr wrap="square">
              <a:spAutoFit/>
            </a:bodyPr>
            <a:lstStyle/>
            <a:p>
              <a:r>
                <a:rPr lang="vi-VN" sz="2400" i="1" dirty="0">
                  <a:solidFill>
                    <a:srgbClr val="002060"/>
                  </a:solidFill>
                </a:rPr>
                <a:t>Potassium 		    Iodine 		Potassium iodide</a:t>
              </a:r>
              <a:endParaRPr lang="vi-VN" sz="2400" dirty="0">
                <a:solidFill>
                  <a:srgbClr val="002060"/>
                </a:solidFill>
              </a:endParaRPr>
            </a:p>
          </p:txBody>
        </p:sp>
      </p:grpSp>
    </p:spTree>
    <p:extLst>
      <p:ext uri="{BB962C8B-B14F-4D97-AF65-F5344CB8AC3E}">
        <p14:creationId xmlns:p14="http://schemas.microsoft.com/office/powerpoint/2010/main" val="40064878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9">
            <a:extLst>
              <a:ext uri="{FF2B5EF4-FFF2-40B4-BE49-F238E27FC236}">
                <a16:creationId xmlns:a16="http://schemas.microsoft.com/office/drawing/2014/main" id="{DCB3FBCC-F6D5-4DAC-8425-F2A59F4E6E41}"/>
              </a:ext>
            </a:extLst>
          </p:cNvPr>
          <p:cNvSpPr/>
          <p:nvPr/>
        </p:nvSpPr>
        <p:spPr>
          <a:xfrm>
            <a:off x="1167956" y="1433293"/>
            <a:ext cx="5157083" cy="3970310"/>
          </a:xfrm>
          <a:prstGeom prst="rect">
            <a:avLst/>
          </a:prstGeom>
        </p:spPr>
        <p:txBody>
          <a:bodyPr wrap="square" lIns="91431" tIns="45716" rIns="91431" bIns="45716">
            <a:spAutoFit/>
          </a:bodyPr>
          <a:lstStyle/>
          <a:p>
            <a:pPr algn="just"/>
            <a:r>
              <a:rPr lang="vi-VN" sz="3600" b="1" dirty="0">
                <a:solidFill>
                  <a:srgbClr val="FF0000"/>
                </a:solidFill>
                <a:effectLst/>
                <a:ea typeface="Courier New" panose="02070309020205020404" pitchFamily="49" charset="0"/>
                <a:cs typeface="Times New Roman" panose="02020603050405020304" pitchFamily="18" charset="0"/>
              </a:rPr>
              <a:t>Hàng chục triệu chất trên Trái Đất đều được tạo nên từ một hoặc nhiều nguyên tố hoá học. Các nhà khoa học đã phân loại chúng như thế nào?</a:t>
            </a:r>
            <a:endParaRPr lang="zh-CN" altLang="en-US" sz="3600" b="1" spc="300" dirty="0">
              <a:solidFill>
                <a:srgbClr val="FF0000"/>
              </a:solidFill>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Picture 5">
            <a:extLst>
              <a:ext uri="{FF2B5EF4-FFF2-40B4-BE49-F238E27FC236}">
                <a16:creationId xmlns:a16="http://schemas.microsoft.com/office/drawing/2014/main" id="{CF698E0E-2250-41E9-A265-E14F81EAE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8926" y="801858"/>
            <a:ext cx="5553074" cy="52331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42015DF-FB70-4BB6-A2A9-A9199908840D}"/>
              </a:ext>
            </a:extLst>
          </p:cNvPr>
          <p:cNvPicPr>
            <a:picLocks noChangeAspect="1"/>
          </p:cNvPicPr>
          <p:nvPr/>
        </p:nvPicPr>
        <p:blipFill rotWithShape="1">
          <a:blip r:embed="rId4">
            <a:extLst>
              <a:ext uri="{28A0092B-C50C-407E-A947-70E740481C1C}">
                <a14:useLocalDpi xmlns:a14="http://schemas.microsoft.com/office/drawing/2010/main" val="0"/>
              </a:ext>
            </a:extLst>
          </a:blip>
          <a:srcRect l="77873" t="60801"/>
          <a:stretch/>
        </p:blipFill>
        <p:spPr>
          <a:xfrm>
            <a:off x="-546686" y="3554375"/>
            <a:ext cx="4721643" cy="3570773"/>
          </a:xfrm>
          <a:prstGeom prst="rect">
            <a:avLst/>
          </a:prstGeom>
        </p:spPr>
      </p:pic>
      <p:pic>
        <p:nvPicPr>
          <p:cNvPr id="30" name="图片 29">
            <a:extLst>
              <a:ext uri="{FF2B5EF4-FFF2-40B4-BE49-F238E27FC236}">
                <a16:creationId xmlns:a16="http://schemas.microsoft.com/office/drawing/2014/main" id="{87D4BE03-8B17-4D61-9439-64203C1A8757}"/>
              </a:ext>
            </a:extLst>
          </p:cNvPr>
          <p:cNvPicPr>
            <a:picLocks noChangeAspect="1"/>
          </p:cNvPicPr>
          <p:nvPr/>
        </p:nvPicPr>
        <p:blipFill rotWithShape="1">
          <a:blip r:embed="rId4">
            <a:extLst>
              <a:ext uri="{28A0092B-C50C-407E-A947-70E740481C1C}">
                <a14:useLocalDpi xmlns:a14="http://schemas.microsoft.com/office/drawing/2010/main" val="0"/>
              </a:ext>
            </a:extLst>
          </a:blip>
          <a:srcRect l="77873" t="60801"/>
          <a:stretch/>
        </p:blipFill>
        <p:spPr>
          <a:xfrm>
            <a:off x="795956" y="-960782"/>
            <a:ext cx="3084362" cy="2332569"/>
          </a:xfrm>
          <a:prstGeom prst="rect">
            <a:avLst/>
          </a:prstGeom>
        </p:spPr>
      </p:pic>
      <p:pic>
        <p:nvPicPr>
          <p:cNvPr id="17" name="图片 16">
            <a:extLst>
              <a:ext uri="{FF2B5EF4-FFF2-40B4-BE49-F238E27FC236}">
                <a16:creationId xmlns:a16="http://schemas.microsoft.com/office/drawing/2014/main" id="{8EEE9012-F08D-496E-894F-D5B63BA758DB}"/>
              </a:ext>
            </a:extLst>
          </p:cNvPr>
          <p:cNvPicPr>
            <a:picLocks noChangeAspect="1"/>
          </p:cNvPicPr>
          <p:nvPr/>
        </p:nvPicPr>
        <p:blipFill rotWithShape="1">
          <a:blip r:embed="rId5">
            <a:extLst>
              <a:ext uri="{28A0092B-C50C-407E-A947-70E740481C1C}">
                <a14:useLocalDpi xmlns:a14="http://schemas.microsoft.com/office/drawing/2010/main" val="0"/>
              </a:ext>
            </a:extLst>
          </a:blip>
          <a:srcRect t="55484"/>
          <a:stretch/>
        </p:blipFill>
        <p:spPr>
          <a:xfrm>
            <a:off x="2658979" y="3797969"/>
            <a:ext cx="6874042" cy="3060031"/>
          </a:xfrm>
          <a:prstGeom prst="rect">
            <a:avLst/>
          </a:prstGeom>
        </p:spPr>
      </p:pic>
      <p:sp useBgFill="1">
        <p:nvSpPr>
          <p:cNvPr id="3" name="矩形 2">
            <a:extLst>
              <a:ext uri="{FF2B5EF4-FFF2-40B4-BE49-F238E27FC236}">
                <a16:creationId xmlns:a16="http://schemas.microsoft.com/office/drawing/2014/main" id="{94273888-E65A-496D-A146-B26B0728E2B8}"/>
              </a:ext>
            </a:extLst>
          </p:cNvPr>
          <p:cNvSpPr/>
          <p:nvPr/>
        </p:nvSpPr>
        <p:spPr>
          <a:xfrm>
            <a:off x="7808495" y="3797969"/>
            <a:ext cx="1724526" cy="1106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44534718-3DAB-4732-B6AC-0A0B8713712A}"/>
              </a:ext>
            </a:extLst>
          </p:cNvPr>
          <p:cNvPicPr>
            <a:picLocks noChangeAspect="1"/>
          </p:cNvPicPr>
          <p:nvPr/>
        </p:nvPicPr>
        <p:blipFill rotWithShape="1">
          <a:blip r:embed="rId4">
            <a:extLst>
              <a:ext uri="{28A0092B-C50C-407E-A947-70E740481C1C}">
                <a14:useLocalDpi xmlns:a14="http://schemas.microsoft.com/office/drawing/2010/main" val="0"/>
              </a:ext>
            </a:extLst>
          </a:blip>
          <a:srcRect l="77873" t="60801"/>
          <a:stretch/>
        </p:blipFill>
        <p:spPr>
          <a:xfrm>
            <a:off x="8228174" y="1844844"/>
            <a:ext cx="3494422" cy="2642679"/>
          </a:xfrm>
          <a:prstGeom prst="rect">
            <a:avLst/>
          </a:prstGeom>
        </p:spPr>
      </p:pic>
      <p:grpSp>
        <p:nvGrpSpPr>
          <p:cNvPr id="10" name="组合 8">
            <a:extLst>
              <a:ext uri="{FF2B5EF4-FFF2-40B4-BE49-F238E27FC236}">
                <a16:creationId xmlns:a16="http://schemas.microsoft.com/office/drawing/2014/main" id="{6A9FA2C1-E542-421C-AF49-49FDC00A1D3E}"/>
              </a:ext>
            </a:extLst>
          </p:cNvPr>
          <p:cNvGrpSpPr/>
          <p:nvPr/>
        </p:nvGrpSpPr>
        <p:grpSpPr>
          <a:xfrm>
            <a:off x="1814135" y="1844844"/>
            <a:ext cx="9139462" cy="1862048"/>
            <a:chOff x="2914651" y="2497973"/>
            <a:chExt cx="9139462" cy="1862048"/>
          </a:xfrm>
        </p:grpSpPr>
        <p:sp>
          <p:nvSpPr>
            <p:cNvPr id="11" name="文本框 5">
              <a:extLst>
                <a:ext uri="{FF2B5EF4-FFF2-40B4-BE49-F238E27FC236}">
                  <a16:creationId xmlns:a16="http://schemas.microsoft.com/office/drawing/2014/main" id="{AB26FF6F-572A-4FBB-BEFE-B5894A60EF6B}"/>
                </a:ext>
              </a:extLst>
            </p:cNvPr>
            <p:cNvSpPr txBox="1"/>
            <p:nvPr/>
          </p:nvSpPr>
          <p:spPr>
            <a:xfrm>
              <a:off x="2914651" y="2497973"/>
              <a:ext cx="2343150" cy="1862048"/>
            </a:xfrm>
            <a:prstGeom prst="rect">
              <a:avLst/>
            </a:prstGeom>
            <a:noFill/>
          </p:spPr>
          <p:txBody>
            <a:bodyPr wrap="square" rtlCol="0">
              <a:spAutoFit/>
            </a:bodyPr>
            <a:lstStyle/>
            <a:p>
              <a:r>
                <a:rPr lang="en-US" altLang="zh-CN" sz="11500" b="1" spc="6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04.</a:t>
              </a:r>
              <a:endParaRPr lang="zh-CN" altLang="en-US" sz="11500" b="1" spc="6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12" name="文本框 215">
              <a:extLst>
                <a:ext uri="{FF2B5EF4-FFF2-40B4-BE49-F238E27FC236}">
                  <a16:creationId xmlns:a16="http://schemas.microsoft.com/office/drawing/2014/main" id="{4F4648A7-626F-4C93-9199-46FF7FC13943}"/>
                </a:ext>
              </a:extLst>
            </p:cNvPr>
            <p:cNvSpPr txBox="1"/>
            <p:nvPr/>
          </p:nvSpPr>
          <p:spPr>
            <a:xfrm>
              <a:off x="5511799" y="2756265"/>
              <a:ext cx="6542314" cy="1423467"/>
            </a:xfrm>
            <a:prstGeom prst="rect">
              <a:avLst/>
            </a:prstGeom>
            <a:noFill/>
            <a:ln>
              <a:noFill/>
            </a:ln>
          </p:spPr>
          <p:txBody>
            <a:bodyPr wrap="square" lIns="68580" tIns="34290" rIns="68580" bIns="34290" rtlCol="0">
              <a:spAutoFit/>
            </a:bodyPr>
            <a:lstStyle/>
            <a:p>
              <a:r>
                <a:rPr lang="en-US" altLang="zh-CN" sz="8800" b="1" spc="3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 TẬP</a:t>
              </a:r>
              <a:endParaRPr lang="zh-CN" altLang="en-US" sz="8800" b="1" spc="3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spTree>
    <p:extLst>
      <p:ext uri="{BB962C8B-B14F-4D97-AF65-F5344CB8AC3E}">
        <p14:creationId xmlns:p14="http://schemas.microsoft.com/office/powerpoint/2010/main" val="33872889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884B28-9BE9-4CD5-AF32-84890664CAA0}"/>
              </a:ext>
            </a:extLst>
          </p:cNvPr>
          <p:cNvGrpSpPr/>
          <p:nvPr/>
        </p:nvGrpSpPr>
        <p:grpSpPr>
          <a:xfrm>
            <a:off x="652719" y="1491167"/>
            <a:ext cx="10886562" cy="1618873"/>
            <a:chOff x="550064" y="1156136"/>
            <a:chExt cx="10886562" cy="1618873"/>
          </a:xfrm>
        </p:grpSpPr>
        <p:sp>
          <p:nvSpPr>
            <p:cNvPr id="3" name="TextBox 2">
              <a:extLst>
                <a:ext uri="{FF2B5EF4-FFF2-40B4-BE49-F238E27FC236}">
                  <a16:creationId xmlns:a16="http://schemas.microsoft.com/office/drawing/2014/main" id="{6DCD5BB7-816D-400F-9097-49F948F7A2D6}"/>
                </a:ext>
              </a:extLst>
            </p:cNvPr>
            <p:cNvSpPr txBox="1"/>
            <p:nvPr/>
          </p:nvSpPr>
          <p:spPr>
            <a:xfrm>
              <a:off x="1086678" y="1697791"/>
              <a:ext cx="10349948" cy="107721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3200" i="1" dirty="0">
                  <a:solidFill>
                    <a:srgbClr val="002060"/>
                  </a:solidFill>
                </a:rPr>
                <a:t>Hãy liệt kê 5 phân tử đơn chất và 5 phân tử hợp chất chứa 2 nguyên tố hoá học.</a:t>
              </a:r>
            </a:p>
          </p:txBody>
        </p:sp>
        <p:sp>
          <p:nvSpPr>
            <p:cNvPr id="4" name="Flowchart: Connector 3">
              <a:extLst>
                <a:ext uri="{FF2B5EF4-FFF2-40B4-BE49-F238E27FC236}">
                  <a16:creationId xmlns:a16="http://schemas.microsoft.com/office/drawing/2014/main" id="{E72CE718-E3E6-4136-94BA-D7A24FB23810}"/>
                </a:ext>
              </a:extLst>
            </p:cNvPr>
            <p:cNvSpPr/>
            <p:nvPr/>
          </p:nvSpPr>
          <p:spPr>
            <a:xfrm>
              <a:off x="550064" y="1156136"/>
              <a:ext cx="843406" cy="790568"/>
            </a:xfrm>
            <a:prstGeom prst="flowChartConnector">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vi-VN" sz="3600" b="1" dirty="0"/>
                <a:t>1</a:t>
              </a:r>
            </a:p>
          </p:txBody>
        </p:sp>
      </p:grpSp>
    </p:spTree>
    <p:extLst>
      <p:ext uri="{BB962C8B-B14F-4D97-AF65-F5344CB8AC3E}">
        <p14:creationId xmlns:p14="http://schemas.microsoft.com/office/powerpoint/2010/main" val="9322575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912059-E8B1-437D-ABB9-5CEF85AA8143}"/>
              </a:ext>
            </a:extLst>
          </p:cNvPr>
          <p:cNvGrpSpPr/>
          <p:nvPr/>
        </p:nvGrpSpPr>
        <p:grpSpPr>
          <a:xfrm>
            <a:off x="1315328" y="520031"/>
            <a:ext cx="5447422" cy="880143"/>
            <a:chOff x="550064" y="1156136"/>
            <a:chExt cx="4817172" cy="1180114"/>
          </a:xfrm>
        </p:grpSpPr>
        <p:sp>
          <p:nvSpPr>
            <p:cNvPr id="5" name="TextBox 4">
              <a:extLst>
                <a:ext uri="{FF2B5EF4-FFF2-40B4-BE49-F238E27FC236}">
                  <a16:creationId xmlns:a16="http://schemas.microsoft.com/office/drawing/2014/main" id="{F638AE12-E701-441F-9241-11AA46A21B67}"/>
                </a:ext>
              </a:extLst>
            </p:cNvPr>
            <p:cNvSpPr txBox="1"/>
            <p:nvPr/>
          </p:nvSpPr>
          <p:spPr>
            <a:xfrm>
              <a:off x="1566433" y="1259032"/>
              <a:ext cx="3800803" cy="78407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3200" i="1" dirty="0">
                  <a:solidFill>
                    <a:srgbClr val="002060"/>
                  </a:solidFill>
                  <a:effectLst/>
                  <a:ea typeface="Courier New" panose="02070309020205020404" pitchFamily="49" charset="0"/>
                </a:rPr>
                <a:t>Hoàn thành bảng sau:</a:t>
              </a:r>
              <a:endParaRPr lang="vi-VN" sz="3200" i="1" dirty="0">
                <a:solidFill>
                  <a:srgbClr val="002060"/>
                </a:solidFill>
              </a:endParaRPr>
            </a:p>
          </p:txBody>
        </p:sp>
        <p:sp>
          <p:nvSpPr>
            <p:cNvPr id="6" name="Flowchart: Connector 5">
              <a:extLst>
                <a:ext uri="{FF2B5EF4-FFF2-40B4-BE49-F238E27FC236}">
                  <a16:creationId xmlns:a16="http://schemas.microsoft.com/office/drawing/2014/main" id="{3865534F-5CB3-477D-83A1-2C4C4BF95911}"/>
                </a:ext>
              </a:extLst>
            </p:cNvPr>
            <p:cNvSpPr/>
            <p:nvPr/>
          </p:nvSpPr>
          <p:spPr>
            <a:xfrm>
              <a:off x="550064" y="1156136"/>
              <a:ext cx="843406" cy="1180114"/>
            </a:xfrm>
            <a:prstGeom prst="flowChartConnector">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vi-VN" sz="3600" b="1" dirty="0">
                  <a:latin typeface="+mj-lt"/>
                </a:rPr>
                <a:t>2</a:t>
              </a:r>
            </a:p>
          </p:txBody>
        </p:sp>
      </p:grpSp>
      <p:graphicFrame>
        <p:nvGraphicFramePr>
          <p:cNvPr id="7" name="Table 4">
            <a:extLst>
              <a:ext uri="{FF2B5EF4-FFF2-40B4-BE49-F238E27FC236}">
                <a16:creationId xmlns:a16="http://schemas.microsoft.com/office/drawing/2014/main" id="{176607D5-FDE2-47DC-A101-BABE46F20FD2}"/>
              </a:ext>
            </a:extLst>
          </p:cNvPr>
          <p:cNvGraphicFramePr>
            <a:graphicFrameLocks noGrp="1"/>
          </p:cNvGraphicFramePr>
          <p:nvPr>
            <p:extLst>
              <p:ext uri="{D42A27DB-BD31-4B8C-83A1-F6EECF244321}">
                <p14:modId xmlns:p14="http://schemas.microsoft.com/office/powerpoint/2010/main" val="580543976"/>
              </p:ext>
            </p:extLst>
          </p:nvPr>
        </p:nvGraphicFramePr>
        <p:xfrm>
          <a:off x="742123" y="1550486"/>
          <a:ext cx="10573576" cy="4331015"/>
        </p:xfrm>
        <a:graphic>
          <a:graphicData uri="http://schemas.openxmlformats.org/drawingml/2006/table">
            <a:tbl>
              <a:tblPr firstRow="1" bandRow="1">
                <a:tableStyleId>{5C22544A-7EE6-4342-B048-85BDC9FD1C3A}</a:tableStyleId>
              </a:tblPr>
              <a:tblGrid>
                <a:gridCol w="7079587">
                  <a:extLst>
                    <a:ext uri="{9D8B030D-6E8A-4147-A177-3AD203B41FA5}">
                      <a16:colId xmlns:a16="http://schemas.microsoft.com/office/drawing/2014/main" val="164571258"/>
                    </a:ext>
                  </a:extLst>
                </a:gridCol>
                <a:gridCol w="1138491">
                  <a:extLst>
                    <a:ext uri="{9D8B030D-6E8A-4147-A177-3AD203B41FA5}">
                      <a16:colId xmlns:a16="http://schemas.microsoft.com/office/drawing/2014/main" val="2057801573"/>
                    </a:ext>
                  </a:extLst>
                </a:gridCol>
                <a:gridCol w="1151578">
                  <a:extLst>
                    <a:ext uri="{9D8B030D-6E8A-4147-A177-3AD203B41FA5}">
                      <a16:colId xmlns:a16="http://schemas.microsoft.com/office/drawing/2014/main" val="2821468069"/>
                    </a:ext>
                  </a:extLst>
                </a:gridCol>
                <a:gridCol w="1203920">
                  <a:extLst>
                    <a:ext uri="{9D8B030D-6E8A-4147-A177-3AD203B41FA5}">
                      <a16:colId xmlns:a16="http://schemas.microsoft.com/office/drawing/2014/main" val="4141600422"/>
                    </a:ext>
                  </a:extLst>
                </a:gridCol>
              </a:tblGrid>
              <a:tr h="801447">
                <a:tc>
                  <a:txBody>
                    <a:bodyPr/>
                    <a:lstStyle/>
                    <a:p>
                      <a:pPr algn="ctr">
                        <a:lnSpc>
                          <a:spcPct val="135000"/>
                        </a:lnSpc>
                      </a:pPr>
                      <a:r>
                        <a:rPr lang="vi-VN" sz="2000" dirty="0">
                          <a:solidFill>
                            <a:schemeClr val="bg1">
                              <a:lumMod val="95000"/>
                            </a:schemeClr>
                          </a:solidFill>
                          <a:effectLst/>
                          <a:latin typeface="+mn-lt"/>
                          <a:ea typeface="Times New Roman" panose="02020603050405020304" pitchFamily="18" charset="0"/>
                        </a:rPr>
                        <a:t>CHẤT</a:t>
                      </a:r>
                    </a:p>
                  </a:txBody>
                  <a:tcPr marL="6350" marR="6350" marT="0" marB="0" anchor="ctr"/>
                </a:tc>
                <a:tc>
                  <a:txBody>
                    <a:bodyPr/>
                    <a:lstStyle/>
                    <a:p>
                      <a:pPr algn="ctr">
                        <a:lnSpc>
                          <a:spcPct val="135000"/>
                        </a:lnSpc>
                      </a:pPr>
                      <a:r>
                        <a:rPr lang="vi-VN" sz="2000" dirty="0">
                          <a:solidFill>
                            <a:schemeClr val="bg1">
                              <a:lumMod val="95000"/>
                            </a:schemeClr>
                          </a:solidFill>
                          <a:effectLst/>
                          <a:latin typeface="+mn-lt"/>
                          <a:ea typeface="Times New Roman" panose="02020603050405020304" pitchFamily="18" charset="0"/>
                        </a:rPr>
                        <a:t>ĐƠN CHẤT</a:t>
                      </a:r>
                    </a:p>
                  </a:txBody>
                  <a:tcPr marL="6350" marR="6350" marT="0" marB="0"/>
                </a:tc>
                <a:tc>
                  <a:txBody>
                    <a:bodyPr/>
                    <a:lstStyle/>
                    <a:p>
                      <a:pPr algn="ctr">
                        <a:lnSpc>
                          <a:spcPct val="135000"/>
                        </a:lnSpc>
                      </a:pPr>
                      <a:r>
                        <a:rPr lang="vi-VN" sz="2000" dirty="0">
                          <a:solidFill>
                            <a:schemeClr val="bg1">
                              <a:lumMod val="95000"/>
                            </a:schemeClr>
                          </a:solidFill>
                          <a:effectLst/>
                          <a:latin typeface="+mn-lt"/>
                          <a:ea typeface="Times New Roman" panose="02020603050405020304" pitchFamily="18" charset="0"/>
                        </a:rPr>
                        <a:t>HỢP CHẤT</a:t>
                      </a:r>
                    </a:p>
                  </a:txBody>
                  <a:tcPr marL="6350" marR="6350" marT="0" marB="0"/>
                </a:tc>
                <a:tc>
                  <a:txBody>
                    <a:bodyPr/>
                    <a:lstStyle/>
                    <a:p>
                      <a:pPr algn="ctr">
                        <a:lnSpc>
                          <a:spcPct val="200000"/>
                        </a:lnSpc>
                      </a:pPr>
                      <a:r>
                        <a:rPr lang="vi-VN" sz="2000" dirty="0">
                          <a:solidFill>
                            <a:schemeClr val="bg1">
                              <a:lumMod val="95000"/>
                            </a:schemeClr>
                          </a:solidFill>
                          <a:effectLst/>
                          <a:latin typeface="+mn-lt"/>
                          <a:ea typeface="Times New Roman" panose="02020603050405020304" pitchFamily="18" charset="0"/>
                        </a:rPr>
                        <a:t>PHÂN TỬ</a:t>
                      </a:r>
                    </a:p>
                  </a:txBody>
                  <a:tcPr marL="6350" marR="6350" marT="0" marB="0"/>
                </a:tc>
                <a:extLst>
                  <a:ext uri="{0D108BD9-81ED-4DB2-BD59-A6C34878D82A}">
                    <a16:rowId xmlns:a16="http://schemas.microsoft.com/office/drawing/2014/main" val="2414817600"/>
                  </a:ext>
                </a:extLst>
              </a:tr>
              <a:tr h="704999">
                <a:tc>
                  <a:txBody>
                    <a:bodyPr/>
                    <a:lstStyle/>
                    <a:p>
                      <a:pPr algn="l"/>
                      <a:r>
                        <a:rPr lang="vi-VN" sz="2000" dirty="0">
                          <a:latin typeface="+mn-lt"/>
                        </a:rPr>
                        <a:t>Phân tử carbon monoxide gồm 1 nguyên tử carbon và 1 nguyên tử oxygen.</a:t>
                      </a:r>
                    </a:p>
                  </a:txBody>
                  <a:tcPr/>
                </a:tc>
                <a:tc>
                  <a:txBody>
                    <a:bodyPr/>
                    <a:lstStyle/>
                    <a:p>
                      <a:pPr algn="l"/>
                      <a:endParaRPr lang="vi-VN" sz="1600" dirty="0">
                        <a:latin typeface="+mn-lt"/>
                      </a:endParaRPr>
                    </a:p>
                  </a:txBody>
                  <a:tcPr/>
                </a:tc>
                <a:tc>
                  <a:txBody>
                    <a:bodyPr/>
                    <a:lstStyle/>
                    <a:p>
                      <a:pPr algn="l"/>
                      <a:endParaRPr lang="vi-VN" sz="1600">
                        <a:latin typeface="+mn-lt"/>
                      </a:endParaRPr>
                    </a:p>
                  </a:txBody>
                  <a:tcPr/>
                </a:tc>
                <a:tc>
                  <a:txBody>
                    <a:bodyPr/>
                    <a:lstStyle/>
                    <a:p>
                      <a:pPr algn="l"/>
                      <a:endParaRPr lang="vi-VN" sz="1600">
                        <a:latin typeface="+mn-lt"/>
                      </a:endParaRPr>
                    </a:p>
                  </a:txBody>
                  <a:tcPr/>
                </a:tc>
                <a:extLst>
                  <a:ext uri="{0D108BD9-81ED-4DB2-BD59-A6C34878D82A}">
                    <a16:rowId xmlns:a16="http://schemas.microsoft.com/office/drawing/2014/main" val="3321114219"/>
                  </a:ext>
                </a:extLst>
              </a:tr>
              <a:tr h="704999">
                <a:tc>
                  <a:txBody>
                    <a:bodyPr/>
                    <a:lstStyle/>
                    <a:p>
                      <a:pPr algn="l"/>
                      <a:r>
                        <a:rPr lang="vi-VN" sz="2000" dirty="0">
                          <a:latin typeface="+mn-lt"/>
                        </a:rPr>
                        <a:t>Phân tử calcium oxide gồm 1 nguyên tử calcium và 1 nguyên tử oxygen.</a:t>
                      </a:r>
                    </a:p>
                  </a:txBody>
                  <a:tcPr/>
                </a:tc>
                <a:tc>
                  <a:txBody>
                    <a:bodyPr/>
                    <a:lstStyle/>
                    <a:p>
                      <a:pPr algn="l"/>
                      <a:endParaRPr lang="vi-VN" sz="1600" dirty="0">
                        <a:latin typeface="+mn-lt"/>
                      </a:endParaRPr>
                    </a:p>
                  </a:txBody>
                  <a:tcPr/>
                </a:tc>
                <a:tc>
                  <a:txBody>
                    <a:bodyPr/>
                    <a:lstStyle/>
                    <a:p>
                      <a:pPr algn="l"/>
                      <a:endParaRPr lang="vi-VN" sz="1600" dirty="0">
                        <a:latin typeface="+mn-lt"/>
                      </a:endParaRPr>
                    </a:p>
                  </a:txBody>
                  <a:tcPr/>
                </a:tc>
                <a:tc>
                  <a:txBody>
                    <a:bodyPr/>
                    <a:lstStyle/>
                    <a:p>
                      <a:pPr algn="l"/>
                      <a:endParaRPr lang="vi-VN" sz="1600" dirty="0">
                        <a:latin typeface="+mn-lt"/>
                      </a:endParaRPr>
                    </a:p>
                  </a:txBody>
                  <a:tcPr/>
                </a:tc>
                <a:extLst>
                  <a:ext uri="{0D108BD9-81ED-4DB2-BD59-A6C34878D82A}">
                    <a16:rowId xmlns:a16="http://schemas.microsoft.com/office/drawing/2014/main" val="3381514124"/>
                  </a:ext>
                </a:extLst>
              </a:tr>
              <a:tr h="391665">
                <a:tc>
                  <a:txBody>
                    <a:bodyPr/>
                    <a:lstStyle/>
                    <a:p>
                      <a:pPr algn="l"/>
                      <a:r>
                        <a:rPr lang="vi-VN" sz="2000" dirty="0">
                          <a:latin typeface="+mn-lt"/>
                        </a:rPr>
                        <a:t>Phân tử ozone gồm 3 nguyên tử oxygen.</a:t>
                      </a:r>
                    </a:p>
                  </a:txBody>
                  <a:tcPr/>
                </a:tc>
                <a:tc>
                  <a:txBody>
                    <a:bodyPr/>
                    <a:lstStyle/>
                    <a:p>
                      <a:pPr algn="l"/>
                      <a:endParaRPr lang="vi-VN" sz="1600">
                        <a:latin typeface="+mn-lt"/>
                      </a:endParaRPr>
                    </a:p>
                  </a:txBody>
                  <a:tcPr/>
                </a:tc>
                <a:tc>
                  <a:txBody>
                    <a:bodyPr/>
                    <a:lstStyle/>
                    <a:p>
                      <a:pPr algn="l"/>
                      <a:endParaRPr lang="vi-VN" sz="1600">
                        <a:latin typeface="+mn-lt"/>
                      </a:endParaRPr>
                    </a:p>
                  </a:txBody>
                  <a:tcPr/>
                </a:tc>
                <a:tc>
                  <a:txBody>
                    <a:bodyPr/>
                    <a:lstStyle/>
                    <a:p>
                      <a:pPr algn="l"/>
                      <a:endParaRPr lang="vi-VN" sz="1600" dirty="0">
                        <a:latin typeface="+mn-lt"/>
                      </a:endParaRPr>
                    </a:p>
                  </a:txBody>
                  <a:tcPr/>
                </a:tc>
                <a:extLst>
                  <a:ext uri="{0D108BD9-81ED-4DB2-BD59-A6C34878D82A}">
                    <a16:rowId xmlns:a16="http://schemas.microsoft.com/office/drawing/2014/main" val="3878985677"/>
                  </a:ext>
                </a:extLst>
              </a:tr>
              <a:tr h="704999">
                <a:tc>
                  <a:txBody>
                    <a:bodyPr/>
                    <a:lstStyle/>
                    <a:p>
                      <a:pPr algn="l"/>
                      <a:r>
                        <a:rPr lang="vi-VN" sz="2000" dirty="0">
                          <a:latin typeface="+mn-lt"/>
                        </a:rPr>
                        <a:t>Phân tử nitrogen dioxde gồm 1 nguyên tử nitrogen và 2 nguyên tử oxygen.</a:t>
                      </a:r>
                    </a:p>
                  </a:txBody>
                  <a:tcPr/>
                </a:tc>
                <a:tc>
                  <a:txBody>
                    <a:bodyPr/>
                    <a:lstStyle/>
                    <a:p>
                      <a:pPr algn="l"/>
                      <a:endParaRPr lang="vi-VN" sz="1600" dirty="0">
                        <a:latin typeface="+mn-lt"/>
                      </a:endParaRPr>
                    </a:p>
                  </a:txBody>
                  <a:tcPr/>
                </a:tc>
                <a:tc>
                  <a:txBody>
                    <a:bodyPr/>
                    <a:lstStyle/>
                    <a:p>
                      <a:pPr algn="l"/>
                      <a:endParaRPr lang="vi-VN" sz="1600">
                        <a:latin typeface="+mn-lt"/>
                      </a:endParaRPr>
                    </a:p>
                  </a:txBody>
                  <a:tcPr/>
                </a:tc>
                <a:tc>
                  <a:txBody>
                    <a:bodyPr/>
                    <a:lstStyle/>
                    <a:p>
                      <a:pPr algn="l"/>
                      <a:endParaRPr lang="vi-VN" sz="1600" dirty="0">
                        <a:latin typeface="+mn-lt"/>
                      </a:endParaRPr>
                    </a:p>
                  </a:txBody>
                  <a:tcPr/>
                </a:tc>
                <a:extLst>
                  <a:ext uri="{0D108BD9-81ED-4DB2-BD59-A6C34878D82A}">
                    <a16:rowId xmlns:a16="http://schemas.microsoft.com/office/drawing/2014/main" val="2836853060"/>
                  </a:ext>
                </a:extLst>
              </a:tr>
              <a:tr h="1018331">
                <a:tc>
                  <a:txBody>
                    <a:bodyPr/>
                    <a:lstStyle/>
                    <a:p>
                      <a:pPr algn="l"/>
                      <a:r>
                        <a:rPr lang="vi-VN" sz="2000" dirty="0">
                          <a:latin typeface="+mn-lt"/>
                        </a:rPr>
                        <a:t>Phân tử acetic acid  (có trang giấm ăn) gồm 2 nguyên tử carbon, 4 nguyên tử hydrogen và 2 nguyên tử oxygen</a:t>
                      </a:r>
                    </a:p>
                  </a:txBody>
                  <a:tcPr/>
                </a:tc>
                <a:tc>
                  <a:txBody>
                    <a:bodyPr/>
                    <a:lstStyle/>
                    <a:p>
                      <a:pPr algn="l"/>
                      <a:endParaRPr lang="vi-VN" sz="1600">
                        <a:latin typeface="+mn-lt"/>
                      </a:endParaRPr>
                    </a:p>
                  </a:txBody>
                  <a:tcPr/>
                </a:tc>
                <a:tc>
                  <a:txBody>
                    <a:bodyPr/>
                    <a:lstStyle/>
                    <a:p>
                      <a:pPr algn="l"/>
                      <a:endParaRPr lang="vi-VN" sz="1600" dirty="0">
                        <a:latin typeface="+mn-lt"/>
                      </a:endParaRPr>
                    </a:p>
                  </a:txBody>
                  <a:tcPr/>
                </a:tc>
                <a:tc>
                  <a:txBody>
                    <a:bodyPr/>
                    <a:lstStyle/>
                    <a:p>
                      <a:pPr algn="l"/>
                      <a:endParaRPr lang="vi-VN" sz="1600" dirty="0">
                        <a:latin typeface="+mn-lt"/>
                      </a:endParaRPr>
                    </a:p>
                  </a:txBody>
                  <a:tcPr/>
                </a:tc>
                <a:extLst>
                  <a:ext uri="{0D108BD9-81ED-4DB2-BD59-A6C34878D82A}">
                    <a16:rowId xmlns:a16="http://schemas.microsoft.com/office/drawing/2014/main" val="1835510962"/>
                  </a:ext>
                </a:extLst>
              </a:tr>
            </a:tbl>
          </a:graphicData>
        </a:graphic>
      </p:graphicFrame>
      <p:sp>
        <p:nvSpPr>
          <p:cNvPr id="8" name="TextBox 7">
            <a:extLst>
              <a:ext uri="{FF2B5EF4-FFF2-40B4-BE49-F238E27FC236}">
                <a16:creationId xmlns:a16="http://schemas.microsoft.com/office/drawing/2014/main" id="{BA8A87E4-41F3-43DC-9A42-5FF35BAE3644}"/>
              </a:ext>
            </a:extLst>
          </p:cNvPr>
          <p:cNvSpPr txBox="1"/>
          <p:nvPr/>
        </p:nvSpPr>
        <p:spPr>
          <a:xfrm>
            <a:off x="8256104" y="2305348"/>
            <a:ext cx="434734" cy="584775"/>
          </a:xfrm>
          <a:prstGeom prst="rect">
            <a:avLst/>
          </a:prstGeom>
          <a:noFill/>
        </p:spPr>
        <p:txBody>
          <a:bodyPr wrap="none" rtlCol="0">
            <a:spAutoFit/>
          </a:bodyPr>
          <a:lstStyle/>
          <a:p>
            <a:r>
              <a:rPr lang="vi-VN" sz="3200" b="1" dirty="0"/>
              <a:t>?</a:t>
            </a:r>
          </a:p>
        </p:txBody>
      </p:sp>
      <p:sp>
        <p:nvSpPr>
          <p:cNvPr id="9" name="TextBox 8">
            <a:extLst>
              <a:ext uri="{FF2B5EF4-FFF2-40B4-BE49-F238E27FC236}">
                <a16:creationId xmlns:a16="http://schemas.microsoft.com/office/drawing/2014/main" id="{0798F501-259B-4464-9A2A-597C277E29BE}"/>
              </a:ext>
            </a:extLst>
          </p:cNvPr>
          <p:cNvSpPr txBox="1"/>
          <p:nvPr/>
        </p:nvSpPr>
        <p:spPr>
          <a:xfrm>
            <a:off x="9463141" y="2305348"/>
            <a:ext cx="434734" cy="584775"/>
          </a:xfrm>
          <a:prstGeom prst="rect">
            <a:avLst/>
          </a:prstGeom>
          <a:noFill/>
        </p:spPr>
        <p:txBody>
          <a:bodyPr wrap="none" rtlCol="0">
            <a:spAutoFit/>
          </a:bodyPr>
          <a:lstStyle/>
          <a:p>
            <a:r>
              <a:rPr lang="vi-VN" sz="3200" b="1" dirty="0"/>
              <a:t>?</a:t>
            </a:r>
          </a:p>
        </p:txBody>
      </p:sp>
      <p:sp>
        <p:nvSpPr>
          <p:cNvPr id="10" name="TextBox 9">
            <a:extLst>
              <a:ext uri="{FF2B5EF4-FFF2-40B4-BE49-F238E27FC236}">
                <a16:creationId xmlns:a16="http://schemas.microsoft.com/office/drawing/2014/main" id="{A3DC9CE6-29F2-4CF9-BDE2-A5FC97C49975}"/>
              </a:ext>
            </a:extLst>
          </p:cNvPr>
          <p:cNvSpPr txBox="1"/>
          <p:nvPr/>
        </p:nvSpPr>
        <p:spPr>
          <a:xfrm>
            <a:off x="10670178" y="2305348"/>
            <a:ext cx="434734" cy="584775"/>
          </a:xfrm>
          <a:prstGeom prst="rect">
            <a:avLst/>
          </a:prstGeom>
          <a:noFill/>
        </p:spPr>
        <p:txBody>
          <a:bodyPr wrap="none" rtlCol="0">
            <a:spAutoFit/>
          </a:bodyPr>
          <a:lstStyle/>
          <a:p>
            <a:r>
              <a:rPr lang="vi-VN" sz="3200" b="1" dirty="0"/>
              <a:t>?</a:t>
            </a:r>
          </a:p>
        </p:txBody>
      </p:sp>
      <p:sp>
        <p:nvSpPr>
          <p:cNvPr id="11" name="TextBox 10">
            <a:extLst>
              <a:ext uri="{FF2B5EF4-FFF2-40B4-BE49-F238E27FC236}">
                <a16:creationId xmlns:a16="http://schemas.microsoft.com/office/drawing/2014/main" id="{8D669378-3379-449C-A767-BE04BB7AB758}"/>
              </a:ext>
            </a:extLst>
          </p:cNvPr>
          <p:cNvSpPr txBox="1"/>
          <p:nvPr/>
        </p:nvSpPr>
        <p:spPr>
          <a:xfrm>
            <a:off x="8256104" y="3084940"/>
            <a:ext cx="434734" cy="584775"/>
          </a:xfrm>
          <a:prstGeom prst="rect">
            <a:avLst/>
          </a:prstGeom>
          <a:noFill/>
        </p:spPr>
        <p:txBody>
          <a:bodyPr wrap="none" rtlCol="0">
            <a:spAutoFit/>
          </a:bodyPr>
          <a:lstStyle/>
          <a:p>
            <a:r>
              <a:rPr lang="vi-VN" sz="3200" b="1" dirty="0"/>
              <a:t>?</a:t>
            </a:r>
          </a:p>
        </p:txBody>
      </p:sp>
      <p:sp>
        <p:nvSpPr>
          <p:cNvPr id="12" name="TextBox 11">
            <a:extLst>
              <a:ext uri="{FF2B5EF4-FFF2-40B4-BE49-F238E27FC236}">
                <a16:creationId xmlns:a16="http://schemas.microsoft.com/office/drawing/2014/main" id="{2A0D8178-F4D1-4910-91D3-2DB892DC7D53}"/>
              </a:ext>
            </a:extLst>
          </p:cNvPr>
          <p:cNvSpPr txBox="1"/>
          <p:nvPr/>
        </p:nvSpPr>
        <p:spPr>
          <a:xfrm>
            <a:off x="9463141" y="3084940"/>
            <a:ext cx="434734" cy="584775"/>
          </a:xfrm>
          <a:prstGeom prst="rect">
            <a:avLst/>
          </a:prstGeom>
          <a:noFill/>
        </p:spPr>
        <p:txBody>
          <a:bodyPr wrap="none" rtlCol="0">
            <a:spAutoFit/>
          </a:bodyPr>
          <a:lstStyle/>
          <a:p>
            <a:r>
              <a:rPr lang="vi-VN" sz="3200" b="1" dirty="0"/>
              <a:t>?</a:t>
            </a:r>
          </a:p>
        </p:txBody>
      </p:sp>
      <p:sp>
        <p:nvSpPr>
          <p:cNvPr id="13" name="TextBox 12">
            <a:extLst>
              <a:ext uri="{FF2B5EF4-FFF2-40B4-BE49-F238E27FC236}">
                <a16:creationId xmlns:a16="http://schemas.microsoft.com/office/drawing/2014/main" id="{FF8CC36D-A30A-4E92-AA2E-E093FA606974}"/>
              </a:ext>
            </a:extLst>
          </p:cNvPr>
          <p:cNvSpPr txBox="1"/>
          <p:nvPr/>
        </p:nvSpPr>
        <p:spPr>
          <a:xfrm>
            <a:off x="10670178" y="3084940"/>
            <a:ext cx="434734" cy="584775"/>
          </a:xfrm>
          <a:prstGeom prst="rect">
            <a:avLst/>
          </a:prstGeom>
          <a:noFill/>
        </p:spPr>
        <p:txBody>
          <a:bodyPr wrap="none" rtlCol="0">
            <a:spAutoFit/>
          </a:bodyPr>
          <a:lstStyle/>
          <a:p>
            <a:r>
              <a:rPr lang="vi-VN" sz="3200" b="1" dirty="0"/>
              <a:t>?</a:t>
            </a:r>
          </a:p>
        </p:txBody>
      </p:sp>
      <p:sp>
        <p:nvSpPr>
          <p:cNvPr id="14" name="TextBox 13">
            <a:extLst>
              <a:ext uri="{FF2B5EF4-FFF2-40B4-BE49-F238E27FC236}">
                <a16:creationId xmlns:a16="http://schemas.microsoft.com/office/drawing/2014/main" id="{E57EBC1C-B15D-4AFB-A077-37BE2A0E1C04}"/>
              </a:ext>
            </a:extLst>
          </p:cNvPr>
          <p:cNvSpPr txBox="1"/>
          <p:nvPr/>
        </p:nvSpPr>
        <p:spPr>
          <a:xfrm>
            <a:off x="8256104" y="3666101"/>
            <a:ext cx="434734" cy="584775"/>
          </a:xfrm>
          <a:prstGeom prst="rect">
            <a:avLst/>
          </a:prstGeom>
          <a:noFill/>
        </p:spPr>
        <p:txBody>
          <a:bodyPr wrap="none" rtlCol="0">
            <a:spAutoFit/>
          </a:bodyPr>
          <a:lstStyle/>
          <a:p>
            <a:r>
              <a:rPr lang="vi-VN" sz="3200" b="1" dirty="0"/>
              <a:t>?</a:t>
            </a:r>
          </a:p>
        </p:txBody>
      </p:sp>
      <p:sp>
        <p:nvSpPr>
          <p:cNvPr id="15" name="TextBox 14">
            <a:extLst>
              <a:ext uri="{FF2B5EF4-FFF2-40B4-BE49-F238E27FC236}">
                <a16:creationId xmlns:a16="http://schemas.microsoft.com/office/drawing/2014/main" id="{FC0096A2-899D-4958-8A8C-3EF8FC5F9CD9}"/>
              </a:ext>
            </a:extLst>
          </p:cNvPr>
          <p:cNvSpPr txBox="1"/>
          <p:nvPr/>
        </p:nvSpPr>
        <p:spPr>
          <a:xfrm>
            <a:off x="9463141" y="3666101"/>
            <a:ext cx="434734" cy="584775"/>
          </a:xfrm>
          <a:prstGeom prst="rect">
            <a:avLst/>
          </a:prstGeom>
          <a:noFill/>
        </p:spPr>
        <p:txBody>
          <a:bodyPr wrap="none" rtlCol="0">
            <a:spAutoFit/>
          </a:bodyPr>
          <a:lstStyle/>
          <a:p>
            <a:r>
              <a:rPr lang="vi-VN" sz="3200" b="1" dirty="0"/>
              <a:t>?</a:t>
            </a:r>
          </a:p>
        </p:txBody>
      </p:sp>
      <p:sp>
        <p:nvSpPr>
          <p:cNvPr id="16" name="TextBox 15">
            <a:extLst>
              <a:ext uri="{FF2B5EF4-FFF2-40B4-BE49-F238E27FC236}">
                <a16:creationId xmlns:a16="http://schemas.microsoft.com/office/drawing/2014/main" id="{B9CA44B0-938F-4BB8-B0B3-0E007F05592B}"/>
              </a:ext>
            </a:extLst>
          </p:cNvPr>
          <p:cNvSpPr txBox="1"/>
          <p:nvPr/>
        </p:nvSpPr>
        <p:spPr>
          <a:xfrm>
            <a:off x="10670178" y="3666101"/>
            <a:ext cx="434734" cy="584775"/>
          </a:xfrm>
          <a:prstGeom prst="rect">
            <a:avLst/>
          </a:prstGeom>
          <a:noFill/>
        </p:spPr>
        <p:txBody>
          <a:bodyPr wrap="none" rtlCol="0">
            <a:spAutoFit/>
          </a:bodyPr>
          <a:lstStyle/>
          <a:p>
            <a:r>
              <a:rPr lang="vi-VN" sz="3200" b="1" dirty="0"/>
              <a:t>?</a:t>
            </a:r>
          </a:p>
        </p:txBody>
      </p:sp>
      <p:sp>
        <p:nvSpPr>
          <p:cNvPr id="17" name="TextBox 16">
            <a:extLst>
              <a:ext uri="{FF2B5EF4-FFF2-40B4-BE49-F238E27FC236}">
                <a16:creationId xmlns:a16="http://schemas.microsoft.com/office/drawing/2014/main" id="{6F8802A1-BD25-4B92-A9EE-7FBEC36FED86}"/>
              </a:ext>
            </a:extLst>
          </p:cNvPr>
          <p:cNvSpPr txBox="1"/>
          <p:nvPr/>
        </p:nvSpPr>
        <p:spPr>
          <a:xfrm>
            <a:off x="8256104" y="4367946"/>
            <a:ext cx="434734" cy="584775"/>
          </a:xfrm>
          <a:prstGeom prst="rect">
            <a:avLst/>
          </a:prstGeom>
          <a:noFill/>
        </p:spPr>
        <p:txBody>
          <a:bodyPr wrap="none" rtlCol="0">
            <a:spAutoFit/>
          </a:bodyPr>
          <a:lstStyle/>
          <a:p>
            <a:r>
              <a:rPr lang="vi-VN" sz="3200" b="1" dirty="0"/>
              <a:t>?</a:t>
            </a:r>
          </a:p>
        </p:txBody>
      </p:sp>
      <p:sp>
        <p:nvSpPr>
          <p:cNvPr id="18" name="TextBox 17">
            <a:extLst>
              <a:ext uri="{FF2B5EF4-FFF2-40B4-BE49-F238E27FC236}">
                <a16:creationId xmlns:a16="http://schemas.microsoft.com/office/drawing/2014/main" id="{AE57012F-182C-4E7B-AFC0-E55E1C27161A}"/>
              </a:ext>
            </a:extLst>
          </p:cNvPr>
          <p:cNvSpPr txBox="1"/>
          <p:nvPr/>
        </p:nvSpPr>
        <p:spPr>
          <a:xfrm>
            <a:off x="9463141" y="4367946"/>
            <a:ext cx="434734" cy="584775"/>
          </a:xfrm>
          <a:prstGeom prst="rect">
            <a:avLst/>
          </a:prstGeom>
          <a:noFill/>
        </p:spPr>
        <p:txBody>
          <a:bodyPr wrap="none" rtlCol="0">
            <a:spAutoFit/>
          </a:bodyPr>
          <a:lstStyle/>
          <a:p>
            <a:r>
              <a:rPr lang="vi-VN" sz="3200" b="1" dirty="0"/>
              <a:t>?</a:t>
            </a:r>
          </a:p>
        </p:txBody>
      </p:sp>
      <p:sp>
        <p:nvSpPr>
          <p:cNvPr id="19" name="TextBox 18">
            <a:extLst>
              <a:ext uri="{FF2B5EF4-FFF2-40B4-BE49-F238E27FC236}">
                <a16:creationId xmlns:a16="http://schemas.microsoft.com/office/drawing/2014/main" id="{2667366C-7086-4902-97E5-AD8ED99BEC0E}"/>
              </a:ext>
            </a:extLst>
          </p:cNvPr>
          <p:cNvSpPr txBox="1"/>
          <p:nvPr/>
        </p:nvSpPr>
        <p:spPr>
          <a:xfrm>
            <a:off x="10670178" y="4367946"/>
            <a:ext cx="434734" cy="584775"/>
          </a:xfrm>
          <a:prstGeom prst="rect">
            <a:avLst/>
          </a:prstGeom>
          <a:noFill/>
        </p:spPr>
        <p:txBody>
          <a:bodyPr wrap="none" rtlCol="0">
            <a:spAutoFit/>
          </a:bodyPr>
          <a:lstStyle/>
          <a:p>
            <a:r>
              <a:rPr lang="vi-VN" sz="3200" b="1" dirty="0"/>
              <a:t>?</a:t>
            </a:r>
          </a:p>
        </p:txBody>
      </p:sp>
      <p:sp>
        <p:nvSpPr>
          <p:cNvPr id="20" name="TextBox 19">
            <a:extLst>
              <a:ext uri="{FF2B5EF4-FFF2-40B4-BE49-F238E27FC236}">
                <a16:creationId xmlns:a16="http://schemas.microsoft.com/office/drawing/2014/main" id="{991A94E2-2414-48C4-AC94-906016830E88}"/>
              </a:ext>
            </a:extLst>
          </p:cNvPr>
          <p:cNvSpPr txBox="1"/>
          <p:nvPr/>
        </p:nvSpPr>
        <p:spPr>
          <a:xfrm>
            <a:off x="8256104" y="5281921"/>
            <a:ext cx="434734" cy="584775"/>
          </a:xfrm>
          <a:prstGeom prst="rect">
            <a:avLst/>
          </a:prstGeom>
          <a:noFill/>
        </p:spPr>
        <p:txBody>
          <a:bodyPr wrap="none" rtlCol="0">
            <a:spAutoFit/>
          </a:bodyPr>
          <a:lstStyle/>
          <a:p>
            <a:r>
              <a:rPr lang="vi-VN" sz="3200" b="1" dirty="0"/>
              <a:t>?</a:t>
            </a:r>
          </a:p>
        </p:txBody>
      </p:sp>
      <p:sp>
        <p:nvSpPr>
          <p:cNvPr id="21" name="TextBox 20">
            <a:extLst>
              <a:ext uri="{FF2B5EF4-FFF2-40B4-BE49-F238E27FC236}">
                <a16:creationId xmlns:a16="http://schemas.microsoft.com/office/drawing/2014/main" id="{1724F5F8-7B10-4BF1-8927-3F843F818BB0}"/>
              </a:ext>
            </a:extLst>
          </p:cNvPr>
          <p:cNvSpPr txBox="1"/>
          <p:nvPr/>
        </p:nvSpPr>
        <p:spPr>
          <a:xfrm>
            <a:off x="9463141" y="5281921"/>
            <a:ext cx="434734" cy="584775"/>
          </a:xfrm>
          <a:prstGeom prst="rect">
            <a:avLst/>
          </a:prstGeom>
          <a:noFill/>
        </p:spPr>
        <p:txBody>
          <a:bodyPr wrap="none" rtlCol="0">
            <a:spAutoFit/>
          </a:bodyPr>
          <a:lstStyle/>
          <a:p>
            <a:r>
              <a:rPr lang="vi-VN" sz="3200" b="1" dirty="0"/>
              <a:t>?</a:t>
            </a:r>
          </a:p>
        </p:txBody>
      </p:sp>
      <p:sp>
        <p:nvSpPr>
          <p:cNvPr id="22" name="TextBox 21">
            <a:extLst>
              <a:ext uri="{FF2B5EF4-FFF2-40B4-BE49-F238E27FC236}">
                <a16:creationId xmlns:a16="http://schemas.microsoft.com/office/drawing/2014/main" id="{EA1FBA8D-6ACD-4D5C-8BD3-3D4F1FC8FA17}"/>
              </a:ext>
            </a:extLst>
          </p:cNvPr>
          <p:cNvSpPr txBox="1"/>
          <p:nvPr/>
        </p:nvSpPr>
        <p:spPr>
          <a:xfrm>
            <a:off x="10670178" y="5281921"/>
            <a:ext cx="434734" cy="584775"/>
          </a:xfrm>
          <a:prstGeom prst="rect">
            <a:avLst/>
          </a:prstGeom>
          <a:noFill/>
        </p:spPr>
        <p:txBody>
          <a:bodyPr wrap="none" rtlCol="0">
            <a:spAutoFit/>
          </a:bodyPr>
          <a:lstStyle/>
          <a:p>
            <a:r>
              <a:rPr lang="vi-VN" sz="3200" b="1" dirty="0"/>
              <a:t>?</a:t>
            </a:r>
          </a:p>
        </p:txBody>
      </p:sp>
    </p:spTree>
    <p:extLst>
      <p:ext uri="{BB962C8B-B14F-4D97-AF65-F5344CB8AC3E}">
        <p14:creationId xmlns:p14="http://schemas.microsoft.com/office/powerpoint/2010/main" val="37951071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912059-E8B1-437D-ABB9-5CEF85AA8143}"/>
              </a:ext>
            </a:extLst>
          </p:cNvPr>
          <p:cNvGrpSpPr/>
          <p:nvPr/>
        </p:nvGrpSpPr>
        <p:grpSpPr>
          <a:xfrm>
            <a:off x="1315328" y="520031"/>
            <a:ext cx="5447422" cy="880143"/>
            <a:chOff x="550064" y="1156136"/>
            <a:chExt cx="4817172" cy="1180114"/>
          </a:xfrm>
        </p:grpSpPr>
        <p:sp>
          <p:nvSpPr>
            <p:cNvPr id="5" name="TextBox 4">
              <a:extLst>
                <a:ext uri="{FF2B5EF4-FFF2-40B4-BE49-F238E27FC236}">
                  <a16:creationId xmlns:a16="http://schemas.microsoft.com/office/drawing/2014/main" id="{F638AE12-E701-441F-9241-11AA46A21B67}"/>
                </a:ext>
              </a:extLst>
            </p:cNvPr>
            <p:cNvSpPr txBox="1"/>
            <p:nvPr/>
          </p:nvSpPr>
          <p:spPr>
            <a:xfrm>
              <a:off x="1566433" y="1259032"/>
              <a:ext cx="3800803" cy="78407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3200" i="1" dirty="0">
                  <a:solidFill>
                    <a:srgbClr val="002060"/>
                  </a:solidFill>
                  <a:effectLst/>
                  <a:ea typeface="Courier New" panose="02070309020205020404" pitchFamily="49" charset="0"/>
                </a:rPr>
                <a:t>Hoàn thành bảng sau:</a:t>
              </a:r>
              <a:endParaRPr lang="vi-VN" sz="3200" i="1" dirty="0">
                <a:solidFill>
                  <a:srgbClr val="002060"/>
                </a:solidFill>
              </a:endParaRPr>
            </a:p>
          </p:txBody>
        </p:sp>
        <p:sp>
          <p:nvSpPr>
            <p:cNvPr id="6" name="Flowchart: Connector 5">
              <a:extLst>
                <a:ext uri="{FF2B5EF4-FFF2-40B4-BE49-F238E27FC236}">
                  <a16:creationId xmlns:a16="http://schemas.microsoft.com/office/drawing/2014/main" id="{3865534F-5CB3-477D-83A1-2C4C4BF95911}"/>
                </a:ext>
              </a:extLst>
            </p:cNvPr>
            <p:cNvSpPr/>
            <p:nvPr/>
          </p:nvSpPr>
          <p:spPr>
            <a:xfrm>
              <a:off x="550064" y="1156136"/>
              <a:ext cx="843406" cy="1180114"/>
            </a:xfrm>
            <a:prstGeom prst="flowChartConnector">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vi-VN" sz="3600" b="1" dirty="0">
                  <a:latin typeface="+mj-lt"/>
                </a:rPr>
                <a:t>2</a:t>
              </a:r>
            </a:p>
          </p:txBody>
        </p:sp>
      </p:grpSp>
      <p:graphicFrame>
        <p:nvGraphicFramePr>
          <p:cNvPr id="7" name="Table 4">
            <a:extLst>
              <a:ext uri="{FF2B5EF4-FFF2-40B4-BE49-F238E27FC236}">
                <a16:creationId xmlns:a16="http://schemas.microsoft.com/office/drawing/2014/main" id="{176607D5-FDE2-47DC-A101-BABE46F20FD2}"/>
              </a:ext>
            </a:extLst>
          </p:cNvPr>
          <p:cNvGraphicFramePr>
            <a:graphicFrameLocks noGrp="1"/>
          </p:cNvGraphicFramePr>
          <p:nvPr/>
        </p:nvGraphicFramePr>
        <p:xfrm>
          <a:off x="742123" y="1550486"/>
          <a:ext cx="10573576" cy="4331015"/>
        </p:xfrm>
        <a:graphic>
          <a:graphicData uri="http://schemas.openxmlformats.org/drawingml/2006/table">
            <a:tbl>
              <a:tblPr firstRow="1" bandRow="1">
                <a:tableStyleId>{5C22544A-7EE6-4342-B048-85BDC9FD1C3A}</a:tableStyleId>
              </a:tblPr>
              <a:tblGrid>
                <a:gridCol w="7079587">
                  <a:extLst>
                    <a:ext uri="{9D8B030D-6E8A-4147-A177-3AD203B41FA5}">
                      <a16:colId xmlns:a16="http://schemas.microsoft.com/office/drawing/2014/main" val="164571258"/>
                    </a:ext>
                  </a:extLst>
                </a:gridCol>
                <a:gridCol w="1138491">
                  <a:extLst>
                    <a:ext uri="{9D8B030D-6E8A-4147-A177-3AD203B41FA5}">
                      <a16:colId xmlns:a16="http://schemas.microsoft.com/office/drawing/2014/main" val="2057801573"/>
                    </a:ext>
                  </a:extLst>
                </a:gridCol>
                <a:gridCol w="1151578">
                  <a:extLst>
                    <a:ext uri="{9D8B030D-6E8A-4147-A177-3AD203B41FA5}">
                      <a16:colId xmlns:a16="http://schemas.microsoft.com/office/drawing/2014/main" val="2821468069"/>
                    </a:ext>
                  </a:extLst>
                </a:gridCol>
                <a:gridCol w="1203920">
                  <a:extLst>
                    <a:ext uri="{9D8B030D-6E8A-4147-A177-3AD203B41FA5}">
                      <a16:colId xmlns:a16="http://schemas.microsoft.com/office/drawing/2014/main" val="4141600422"/>
                    </a:ext>
                  </a:extLst>
                </a:gridCol>
              </a:tblGrid>
              <a:tr h="801447">
                <a:tc>
                  <a:txBody>
                    <a:bodyPr/>
                    <a:lstStyle/>
                    <a:p>
                      <a:pPr algn="ctr">
                        <a:lnSpc>
                          <a:spcPct val="135000"/>
                        </a:lnSpc>
                      </a:pPr>
                      <a:r>
                        <a:rPr lang="vi-VN" sz="2000" dirty="0">
                          <a:solidFill>
                            <a:schemeClr val="bg1">
                              <a:lumMod val="95000"/>
                            </a:schemeClr>
                          </a:solidFill>
                          <a:effectLst/>
                          <a:latin typeface="+mn-lt"/>
                          <a:ea typeface="Times New Roman" panose="02020603050405020304" pitchFamily="18" charset="0"/>
                        </a:rPr>
                        <a:t>CHẤT</a:t>
                      </a:r>
                    </a:p>
                  </a:txBody>
                  <a:tcPr marL="6350" marR="6350" marT="0" marB="0" anchor="ctr"/>
                </a:tc>
                <a:tc>
                  <a:txBody>
                    <a:bodyPr/>
                    <a:lstStyle/>
                    <a:p>
                      <a:pPr algn="ctr">
                        <a:lnSpc>
                          <a:spcPct val="135000"/>
                        </a:lnSpc>
                      </a:pPr>
                      <a:r>
                        <a:rPr lang="vi-VN" sz="2000" dirty="0">
                          <a:solidFill>
                            <a:schemeClr val="bg1">
                              <a:lumMod val="95000"/>
                            </a:schemeClr>
                          </a:solidFill>
                          <a:effectLst/>
                          <a:latin typeface="+mn-lt"/>
                          <a:ea typeface="Times New Roman" panose="02020603050405020304" pitchFamily="18" charset="0"/>
                        </a:rPr>
                        <a:t>ĐƠN CHẤT</a:t>
                      </a:r>
                    </a:p>
                  </a:txBody>
                  <a:tcPr marL="6350" marR="6350" marT="0" marB="0"/>
                </a:tc>
                <a:tc>
                  <a:txBody>
                    <a:bodyPr/>
                    <a:lstStyle/>
                    <a:p>
                      <a:pPr algn="ctr">
                        <a:lnSpc>
                          <a:spcPct val="135000"/>
                        </a:lnSpc>
                      </a:pPr>
                      <a:r>
                        <a:rPr lang="vi-VN" sz="2000" dirty="0">
                          <a:solidFill>
                            <a:schemeClr val="bg1">
                              <a:lumMod val="95000"/>
                            </a:schemeClr>
                          </a:solidFill>
                          <a:effectLst/>
                          <a:latin typeface="+mn-lt"/>
                          <a:ea typeface="Times New Roman" panose="02020603050405020304" pitchFamily="18" charset="0"/>
                        </a:rPr>
                        <a:t>HỢP CHẤT</a:t>
                      </a:r>
                    </a:p>
                  </a:txBody>
                  <a:tcPr marL="6350" marR="6350" marT="0" marB="0"/>
                </a:tc>
                <a:tc>
                  <a:txBody>
                    <a:bodyPr/>
                    <a:lstStyle/>
                    <a:p>
                      <a:pPr algn="ctr">
                        <a:lnSpc>
                          <a:spcPct val="200000"/>
                        </a:lnSpc>
                      </a:pPr>
                      <a:r>
                        <a:rPr lang="vi-VN" sz="2000" dirty="0">
                          <a:solidFill>
                            <a:schemeClr val="bg1">
                              <a:lumMod val="95000"/>
                            </a:schemeClr>
                          </a:solidFill>
                          <a:effectLst/>
                          <a:latin typeface="+mn-lt"/>
                          <a:ea typeface="Times New Roman" panose="02020603050405020304" pitchFamily="18" charset="0"/>
                        </a:rPr>
                        <a:t>PHÂN TỬ</a:t>
                      </a:r>
                    </a:p>
                  </a:txBody>
                  <a:tcPr marL="6350" marR="6350" marT="0" marB="0"/>
                </a:tc>
                <a:extLst>
                  <a:ext uri="{0D108BD9-81ED-4DB2-BD59-A6C34878D82A}">
                    <a16:rowId xmlns:a16="http://schemas.microsoft.com/office/drawing/2014/main" val="2414817600"/>
                  </a:ext>
                </a:extLst>
              </a:tr>
              <a:tr h="704999">
                <a:tc>
                  <a:txBody>
                    <a:bodyPr/>
                    <a:lstStyle/>
                    <a:p>
                      <a:pPr algn="l"/>
                      <a:r>
                        <a:rPr lang="vi-VN" sz="2000" dirty="0">
                          <a:latin typeface="+mn-lt"/>
                        </a:rPr>
                        <a:t>Phân tử carbon monoxide gồm 1 nguyên tử carbon và 1 nguyên tử oxygen.</a:t>
                      </a:r>
                    </a:p>
                  </a:txBody>
                  <a:tcPr/>
                </a:tc>
                <a:tc>
                  <a:txBody>
                    <a:bodyPr/>
                    <a:lstStyle/>
                    <a:p>
                      <a:pPr algn="l"/>
                      <a:endParaRPr lang="vi-VN" sz="1600" dirty="0">
                        <a:latin typeface="+mn-lt"/>
                      </a:endParaRPr>
                    </a:p>
                  </a:txBody>
                  <a:tcPr/>
                </a:tc>
                <a:tc>
                  <a:txBody>
                    <a:bodyPr/>
                    <a:lstStyle/>
                    <a:p>
                      <a:pPr algn="l"/>
                      <a:endParaRPr lang="vi-VN" sz="1600">
                        <a:latin typeface="+mn-lt"/>
                      </a:endParaRPr>
                    </a:p>
                  </a:txBody>
                  <a:tcPr/>
                </a:tc>
                <a:tc>
                  <a:txBody>
                    <a:bodyPr/>
                    <a:lstStyle/>
                    <a:p>
                      <a:pPr algn="l"/>
                      <a:endParaRPr lang="vi-VN" sz="1600">
                        <a:latin typeface="+mn-lt"/>
                      </a:endParaRPr>
                    </a:p>
                  </a:txBody>
                  <a:tcPr/>
                </a:tc>
                <a:extLst>
                  <a:ext uri="{0D108BD9-81ED-4DB2-BD59-A6C34878D82A}">
                    <a16:rowId xmlns:a16="http://schemas.microsoft.com/office/drawing/2014/main" val="3321114219"/>
                  </a:ext>
                </a:extLst>
              </a:tr>
              <a:tr h="704999">
                <a:tc>
                  <a:txBody>
                    <a:bodyPr/>
                    <a:lstStyle/>
                    <a:p>
                      <a:pPr algn="l"/>
                      <a:r>
                        <a:rPr lang="vi-VN" sz="2000" dirty="0">
                          <a:latin typeface="+mn-lt"/>
                        </a:rPr>
                        <a:t>Phân tử calcium oxide gồm 1 nguyên tử calcium và 1 nguyên tử oxygen.</a:t>
                      </a:r>
                    </a:p>
                  </a:txBody>
                  <a:tcPr/>
                </a:tc>
                <a:tc>
                  <a:txBody>
                    <a:bodyPr/>
                    <a:lstStyle/>
                    <a:p>
                      <a:pPr algn="l"/>
                      <a:endParaRPr lang="vi-VN" sz="1600" dirty="0">
                        <a:latin typeface="+mn-lt"/>
                      </a:endParaRPr>
                    </a:p>
                  </a:txBody>
                  <a:tcPr/>
                </a:tc>
                <a:tc>
                  <a:txBody>
                    <a:bodyPr/>
                    <a:lstStyle/>
                    <a:p>
                      <a:pPr algn="l"/>
                      <a:endParaRPr lang="vi-VN" sz="1600" dirty="0">
                        <a:latin typeface="+mn-lt"/>
                      </a:endParaRPr>
                    </a:p>
                  </a:txBody>
                  <a:tcPr/>
                </a:tc>
                <a:tc>
                  <a:txBody>
                    <a:bodyPr/>
                    <a:lstStyle/>
                    <a:p>
                      <a:pPr algn="l"/>
                      <a:endParaRPr lang="vi-VN" sz="1600" dirty="0">
                        <a:latin typeface="+mn-lt"/>
                      </a:endParaRPr>
                    </a:p>
                  </a:txBody>
                  <a:tcPr/>
                </a:tc>
                <a:extLst>
                  <a:ext uri="{0D108BD9-81ED-4DB2-BD59-A6C34878D82A}">
                    <a16:rowId xmlns:a16="http://schemas.microsoft.com/office/drawing/2014/main" val="3381514124"/>
                  </a:ext>
                </a:extLst>
              </a:tr>
              <a:tr h="391665">
                <a:tc>
                  <a:txBody>
                    <a:bodyPr/>
                    <a:lstStyle/>
                    <a:p>
                      <a:pPr algn="l"/>
                      <a:r>
                        <a:rPr lang="vi-VN" sz="2000" dirty="0">
                          <a:latin typeface="+mn-lt"/>
                        </a:rPr>
                        <a:t>Phân tử ozone gồm 3 nguyên tử oxygen.</a:t>
                      </a:r>
                    </a:p>
                  </a:txBody>
                  <a:tcPr/>
                </a:tc>
                <a:tc>
                  <a:txBody>
                    <a:bodyPr/>
                    <a:lstStyle/>
                    <a:p>
                      <a:pPr algn="l"/>
                      <a:endParaRPr lang="vi-VN" sz="1600">
                        <a:latin typeface="+mn-lt"/>
                      </a:endParaRPr>
                    </a:p>
                  </a:txBody>
                  <a:tcPr/>
                </a:tc>
                <a:tc>
                  <a:txBody>
                    <a:bodyPr/>
                    <a:lstStyle/>
                    <a:p>
                      <a:pPr algn="l"/>
                      <a:endParaRPr lang="vi-VN" sz="1600">
                        <a:latin typeface="+mn-lt"/>
                      </a:endParaRPr>
                    </a:p>
                  </a:txBody>
                  <a:tcPr/>
                </a:tc>
                <a:tc>
                  <a:txBody>
                    <a:bodyPr/>
                    <a:lstStyle/>
                    <a:p>
                      <a:pPr algn="l"/>
                      <a:endParaRPr lang="vi-VN" sz="1600" dirty="0">
                        <a:latin typeface="+mn-lt"/>
                      </a:endParaRPr>
                    </a:p>
                  </a:txBody>
                  <a:tcPr/>
                </a:tc>
                <a:extLst>
                  <a:ext uri="{0D108BD9-81ED-4DB2-BD59-A6C34878D82A}">
                    <a16:rowId xmlns:a16="http://schemas.microsoft.com/office/drawing/2014/main" val="3878985677"/>
                  </a:ext>
                </a:extLst>
              </a:tr>
              <a:tr h="704999">
                <a:tc>
                  <a:txBody>
                    <a:bodyPr/>
                    <a:lstStyle/>
                    <a:p>
                      <a:pPr algn="l"/>
                      <a:r>
                        <a:rPr lang="vi-VN" sz="2000" dirty="0">
                          <a:latin typeface="+mn-lt"/>
                        </a:rPr>
                        <a:t>Phân tử nitrogen dioxde gồm 1 nguyên tử nitrogen và 2 nguyên tử oxygen.</a:t>
                      </a:r>
                    </a:p>
                  </a:txBody>
                  <a:tcPr/>
                </a:tc>
                <a:tc>
                  <a:txBody>
                    <a:bodyPr/>
                    <a:lstStyle/>
                    <a:p>
                      <a:pPr algn="l"/>
                      <a:endParaRPr lang="vi-VN" sz="1600" dirty="0">
                        <a:latin typeface="+mn-lt"/>
                      </a:endParaRPr>
                    </a:p>
                  </a:txBody>
                  <a:tcPr/>
                </a:tc>
                <a:tc>
                  <a:txBody>
                    <a:bodyPr/>
                    <a:lstStyle/>
                    <a:p>
                      <a:pPr algn="l"/>
                      <a:endParaRPr lang="vi-VN" sz="1600">
                        <a:latin typeface="+mn-lt"/>
                      </a:endParaRPr>
                    </a:p>
                  </a:txBody>
                  <a:tcPr/>
                </a:tc>
                <a:tc>
                  <a:txBody>
                    <a:bodyPr/>
                    <a:lstStyle/>
                    <a:p>
                      <a:pPr algn="l"/>
                      <a:endParaRPr lang="vi-VN" sz="1600" dirty="0">
                        <a:latin typeface="+mn-lt"/>
                      </a:endParaRPr>
                    </a:p>
                  </a:txBody>
                  <a:tcPr/>
                </a:tc>
                <a:extLst>
                  <a:ext uri="{0D108BD9-81ED-4DB2-BD59-A6C34878D82A}">
                    <a16:rowId xmlns:a16="http://schemas.microsoft.com/office/drawing/2014/main" val="2836853060"/>
                  </a:ext>
                </a:extLst>
              </a:tr>
              <a:tr h="1018331">
                <a:tc>
                  <a:txBody>
                    <a:bodyPr/>
                    <a:lstStyle/>
                    <a:p>
                      <a:pPr algn="l"/>
                      <a:r>
                        <a:rPr lang="vi-VN" sz="2000" dirty="0">
                          <a:latin typeface="+mn-lt"/>
                        </a:rPr>
                        <a:t>Phân tử acetic acid  (có trang giấm ăn) gồm 2 nguyên tử carbon, 4 nguyên tử hydrogen và 2 nguyên tử oxygen</a:t>
                      </a:r>
                    </a:p>
                  </a:txBody>
                  <a:tcPr/>
                </a:tc>
                <a:tc>
                  <a:txBody>
                    <a:bodyPr/>
                    <a:lstStyle/>
                    <a:p>
                      <a:pPr algn="l"/>
                      <a:endParaRPr lang="vi-VN" sz="1600">
                        <a:latin typeface="+mn-lt"/>
                      </a:endParaRPr>
                    </a:p>
                  </a:txBody>
                  <a:tcPr/>
                </a:tc>
                <a:tc>
                  <a:txBody>
                    <a:bodyPr/>
                    <a:lstStyle/>
                    <a:p>
                      <a:pPr algn="l"/>
                      <a:endParaRPr lang="vi-VN" sz="1600" dirty="0">
                        <a:latin typeface="+mn-lt"/>
                      </a:endParaRPr>
                    </a:p>
                  </a:txBody>
                  <a:tcPr/>
                </a:tc>
                <a:tc>
                  <a:txBody>
                    <a:bodyPr/>
                    <a:lstStyle/>
                    <a:p>
                      <a:pPr algn="l"/>
                      <a:endParaRPr lang="vi-VN" sz="1600" dirty="0">
                        <a:latin typeface="+mn-lt"/>
                      </a:endParaRPr>
                    </a:p>
                  </a:txBody>
                  <a:tcPr/>
                </a:tc>
                <a:extLst>
                  <a:ext uri="{0D108BD9-81ED-4DB2-BD59-A6C34878D82A}">
                    <a16:rowId xmlns:a16="http://schemas.microsoft.com/office/drawing/2014/main" val="1835510962"/>
                  </a:ext>
                </a:extLst>
              </a:tr>
            </a:tbl>
          </a:graphicData>
        </a:graphic>
      </p:graphicFrame>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B427ADA-6923-493D-A112-EC02B4408D31}"/>
                  </a:ext>
                </a:extLst>
              </p:cNvPr>
              <p:cNvSpPr txBox="1"/>
              <p:nvPr/>
            </p:nvSpPr>
            <p:spPr>
              <a:xfrm>
                <a:off x="9234541" y="2467273"/>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endParaRPr>
              </a:p>
            </p:txBody>
          </p:sp>
        </mc:Choice>
        <mc:Fallback xmlns="">
          <p:sp>
            <p:nvSpPr>
              <p:cNvPr id="23" name="TextBox 22">
                <a:extLst>
                  <a:ext uri="{FF2B5EF4-FFF2-40B4-BE49-F238E27FC236}">
                    <a16:creationId xmlns:a16="http://schemas.microsoft.com/office/drawing/2014/main" id="{0B427ADA-6923-493D-A112-EC02B4408D31}"/>
                  </a:ext>
                </a:extLst>
              </p:cNvPr>
              <p:cNvSpPr txBox="1">
                <a:spLocks noRot="1" noChangeAspect="1" noMove="1" noResize="1" noEditPoints="1" noAdjustHandles="1" noChangeArrowheads="1" noChangeShapeType="1" noTextEdit="1"/>
              </p:cNvSpPr>
              <p:nvPr/>
            </p:nvSpPr>
            <p:spPr>
              <a:xfrm>
                <a:off x="9234541" y="2467273"/>
                <a:ext cx="471603" cy="4891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BF29C53-1896-4E82-9CAE-7FBD3D70130C}"/>
                  </a:ext>
                </a:extLst>
              </p:cNvPr>
              <p:cNvSpPr txBox="1"/>
              <p:nvPr/>
            </p:nvSpPr>
            <p:spPr>
              <a:xfrm>
                <a:off x="10441578" y="2467273"/>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smtClean="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endParaRPr>
              </a:p>
            </p:txBody>
          </p:sp>
        </mc:Choice>
        <mc:Fallback xmlns="">
          <p:sp>
            <p:nvSpPr>
              <p:cNvPr id="24" name="TextBox 23">
                <a:extLst>
                  <a:ext uri="{FF2B5EF4-FFF2-40B4-BE49-F238E27FC236}">
                    <a16:creationId xmlns:a16="http://schemas.microsoft.com/office/drawing/2014/main" id="{CBF29C53-1896-4E82-9CAE-7FBD3D70130C}"/>
                  </a:ext>
                </a:extLst>
              </p:cNvPr>
              <p:cNvSpPr txBox="1">
                <a:spLocks noRot="1" noChangeAspect="1" noMove="1" noResize="1" noEditPoints="1" noAdjustHandles="1" noChangeArrowheads="1" noChangeShapeType="1" noTextEdit="1"/>
              </p:cNvSpPr>
              <p:nvPr/>
            </p:nvSpPr>
            <p:spPr>
              <a:xfrm>
                <a:off x="10441578" y="2467273"/>
                <a:ext cx="471603" cy="4891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D5165B1-513A-4101-9DBC-C95594910FA7}"/>
                  </a:ext>
                </a:extLst>
              </p:cNvPr>
              <p:cNvSpPr txBox="1"/>
              <p:nvPr/>
            </p:nvSpPr>
            <p:spPr>
              <a:xfrm>
                <a:off x="9234541" y="3132565"/>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endParaRPr>
              </a:p>
            </p:txBody>
          </p:sp>
        </mc:Choice>
        <mc:Fallback xmlns="">
          <p:sp>
            <p:nvSpPr>
              <p:cNvPr id="25" name="TextBox 24">
                <a:extLst>
                  <a:ext uri="{FF2B5EF4-FFF2-40B4-BE49-F238E27FC236}">
                    <a16:creationId xmlns:a16="http://schemas.microsoft.com/office/drawing/2014/main" id="{7D5165B1-513A-4101-9DBC-C95594910FA7}"/>
                  </a:ext>
                </a:extLst>
              </p:cNvPr>
              <p:cNvSpPr txBox="1">
                <a:spLocks noRot="1" noChangeAspect="1" noMove="1" noResize="1" noEditPoints="1" noAdjustHandles="1" noChangeArrowheads="1" noChangeShapeType="1" noTextEdit="1"/>
              </p:cNvSpPr>
              <p:nvPr/>
            </p:nvSpPr>
            <p:spPr>
              <a:xfrm>
                <a:off x="9234541" y="3132565"/>
                <a:ext cx="471603" cy="4891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76DEA39-6E0F-4719-9891-017EEC5F0563}"/>
                  </a:ext>
                </a:extLst>
              </p:cNvPr>
              <p:cNvSpPr txBox="1"/>
              <p:nvPr/>
            </p:nvSpPr>
            <p:spPr>
              <a:xfrm>
                <a:off x="10441578" y="3132565"/>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endParaRPr>
              </a:p>
            </p:txBody>
          </p:sp>
        </mc:Choice>
        <mc:Fallback xmlns="">
          <p:sp>
            <p:nvSpPr>
              <p:cNvPr id="26" name="TextBox 25">
                <a:extLst>
                  <a:ext uri="{FF2B5EF4-FFF2-40B4-BE49-F238E27FC236}">
                    <a16:creationId xmlns:a16="http://schemas.microsoft.com/office/drawing/2014/main" id="{376DEA39-6E0F-4719-9891-017EEC5F0563}"/>
                  </a:ext>
                </a:extLst>
              </p:cNvPr>
              <p:cNvSpPr txBox="1">
                <a:spLocks noRot="1" noChangeAspect="1" noMove="1" noResize="1" noEditPoints="1" noAdjustHandles="1" noChangeArrowheads="1" noChangeShapeType="1" noTextEdit="1"/>
              </p:cNvSpPr>
              <p:nvPr/>
            </p:nvSpPr>
            <p:spPr>
              <a:xfrm>
                <a:off x="10441578" y="3132565"/>
                <a:ext cx="471603" cy="4891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E52368B-2C90-4FF5-AACC-05A74E3EF965}"/>
                  </a:ext>
                </a:extLst>
              </p:cNvPr>
              <p:cNvSpPr txBox="1"/>
              <p:nvPr/>
            </p:nvSpPr>
            <p:spPr>
              <a:xfrm>
                <a:off x="8027504" y="3732776"/>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endParaRPr>
              </a:p>
            </p:txBody>
          </p:sp>
        </mc:Choice>
        <mc:Fallback xmlns="">
          <p:sp>
            <p:nvSpPr>
              <p:cNvPr id="27" name="TextBox 26">
                <a:extLst>
                  <a:ext uri="{FF2B5EF4-FFF2-40B4-BE49-F238E27FC236}">
                    <a16:creationId xmlns:a16="http://schemas.microsoft.com/office/drawing/2014/main" id="{BE52368B-2C90-4FF5-AACC-05A74E3EF965}"/>
                  </a:ext>
                </a:extLst>
              </p:cNvPr>
              <p:cNvSpPr txBox="1">
                <a:spLocks noRot="1" noChangeAspect="1" noMove="1" noResize="1" noEditPoints="1" noAdjustHandles="1" noChangeArrowheads="1" noChangeShapeType="1" noTextEdit="1"/>
              </p:cNvSpPr>
              <p:nvPr/>
            </p:nvSpPr>
            <p:spPr>
              <a:xfrm>
                <a:off x="8027504" y="3732776"/>
                <a:ext cx="471603" cy="48917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DA2A51E-A650-4D35-BD4C-C5EAA0CF2163}"/>
                  </a:ext>
                </a:extLst>
              </p:cNvPr>
              <p:cNvSpPr txBox="1"/>
              <p:nvPr/>
            </p:nvSpPr>
            <p:spPr>
              <a:xfrm>
                <a:off x="10441578" y="3713726"/>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endParaRPr>
              </a:p>
            </p:txBody>
          </p:sp>
        </mc:Choice>
        <mc:Fallback xmlns="">
          <p:sp>
            <p:nvSpPr>
              <p:cNvPr id="28" name="TextBox 27">
                <a:extLst>
                  <a:ext uri="{FF2B5EF4-FFF2-40B4-BE49-F238E27FC236}">
                    <a16:creationId xmlns:a16="http://schemas.microsoft.com/office/drawing/2014/main" id="{BDA2A51E-A650-4D35-BD4C-C5EAA0CF2163}"/>
                  </a:ext>
                </a:extLst>
              </p:cNvPr>
              <p:cNvSpPr txBox="1">
                <a:spLocks noRot="1" noChangeAspect="1" noMove="1" noResize="1" noEditPoints="1" noAdjustHandles="1" noChangeArrowheads="1" noChangeShapeType="1" noTextEdit="1"/>
              </p:cNvSpPr>
              <p:nvPr/>
            </p:nvSpPr>
            <p:spPr>
              <a:xfrm>
                <a:off x="10441578" y="3713726"/>
                <a:ext cx="471603" cy="48917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5C6EB1C-F686-438F-A73B-06688D1FDE08}"/>
                  </a:ext>
                </a:extLst>
              </p:cNvPr>
              <p:cNvSpPr txBox="1"/>
              <p:nvPr/>
            </p:nvSpPr>
            <p:spPr>
              <a:xfrm>
                <a:off x="9234541" y="4415571"/>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endParaRPr>
              </a:p>
            </p:txBody>
          </p:sp>
        </mc:Choice>
        <mc:Fallback xmlns="">
          <p:sp>
            <p:nvSpPr>
              <p:cNvPr id="29" name="TextBox 28">
                <a:extLst>
                  <a:ext uri="{FF2B5EF4-FFF2-40B4-BE49-F238E27FC236}">
                    <a16:creationId xmlns:a16="http://schemas.microsoft.com/office/drawing/2014/main" id="{75C6EB1C-F686-438F-A73B-06688D1FDE08}"/>
                  </a:ext>
                </a:extLst>
              </p:cNvPr>
              <p:cNvSpPr txBox="1">
                <a:spLocks noRot="1" noChangeAspect="1" noMove="1" noResize="1" noEditPoints="1" noAdjustHandles="1" noChangeArrowheads="1" noChangeShapeType="1" noTextEdit="1"/>
              </p:cNvSpPr>
              <p:nvPr/>
            </p:nvSpPr>
            <p:spPr>
              <a:xfrm>
                <a:off x="9234541" y="4415571"/>
                <a:ext cx="471603" cy="48917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F047398-9096-4C39-9932-6F5A2C670333}"/>
                  </a:ext>
                </a:extLst>
              </p:cNvPr>
              <p:cNvSpPr txBox="1"/>
              <p:nvPr/>
            </p:nvSpPr>
            <p:spPr>
              <a:xfrm>
                <a:off x="10441578" y="4415571"/>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endParaRPr>
              </a:p>
            </p:txBody>
          </p:sp>
        </mc:Choice>
        <mc:Fallback xmlns="">
          <p:sp>
            <p:nvSpPr>
              <p:cNvPr id="30" name="TextBox 29">
                <a:extLst>
                  <a:ext uri="{FF2B5EF4-FFF2-40B4-BE49-F238E27FC236}">
                    <a16:creationId xmlns:a16="http://schemas.microsoft.com/office/drawing/2014/main" id="{0F047398-9096-4C39-9932-6F5A2C670333}"/>
                  </a:ext>
                </a:extLst>
              </p:cNvPr>
              <p:cNvSpPr txBox="1">
                <a:spLocks noRot="1" noChangeAspect="1" noMove="1" noResize="1" noEditPoints="1" noAdjustHandles="1" noChangeArrowheads="1" noChangeShapeType="1" noTextEdit="1"/>
              </p:cNvSpPr>
              <p:nvPr/>
            </p:nvSpPr>
            <p:spPr>
              <a:xfrm>
                <a:off x="10441578" y="4415571"/>
                <a:ext cx="471603" cy="48917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A32FF5F-2A9B-4517-8BC5-FA124F6035B3}"/>
                  </a:ext>
                </a:extLst>
              </p:cNvPr>
              <p:cNvSpPr txBox="1"/>
              <p:nvPr/>
            </p:nvSpPr>
            <p:spPr>
              <a:xfrm>
                <a:off x="9234541" y="5329546"/>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endParaRPr>
              </a:p>
            </p:txBody>
          </p:sp>
        </mc:Choice>
        <mc:Fallback xmlns="">
          <p:sp>
            <p:nvSpPr>
              <p:cNvPr id="31" name="TextBox 30">
                <a:extLst>
                  <a:ext uri="{FF2B5EF4-FFF2-40B4-BE49-F238E27FC236}">
                    <a16:creationId xmlns:a16="http://schemas.microsoft.com/office/drawing/2014/main" id="{9A32FF5F-2A9B-4517-8BC5-FA124F6035B3}"/>
                  </a:ext>
                </a:extLst>
              </p:cNvPr>
              <p:cNvSpPr txBox="1">
                <a:spLocks noRot="1" noChangeAspect="1" noMove="1" noResize="1" noEditPoints="1" noAdjustHandles="1" noChangeArrowheads="1" noChangeShapeType="1" noTextEdit="1"/>
              </p:cNvSpPr>
              <p:nvPr/>
            </p:nvSpPr>
            <p:spPr>
              <a:xfrm>
                <a:off x="9234541" y="5329546"/>
                <a:ext cx="471603" cy="48917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680C0CA-CFFF-4CE5-9680-3A67B842381C}"/>
                  </a:ext>
                </a:extLst>
              </p:cNvPr>
              <p:cNvSpPr txBox="1"/>
              <p:nvPr/>
            </p:nvSpPr>
            <p:spPr>
              <a:xfrm>
                <a:off x="10441578" y="5329546"/>
                <a:ext cx="471603"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vi-VN" sz="2400" b="1" i="1" dirty="0">
                          <a:solidFill>
                            <a:srgbClr val="FF0000"/>
                          </a:solidFill>
                          <a:latin typeface="Cambria Math" panose="02040503050406030204" pitchFamily="18" charset="0"/>
                          <a:ea typeface="Cambria Math" panose="02040503050406030204" pitchFamily="18" charset="0"/>
                        </a:rPr>
                        <m:t>√</m:t>
                      </m:r>
                    </m:oMath>
                  </m:oMathPara>
                </a14:m>
                <a:endParaRPr lang="vi-VN" sz="2400" b="1" dirty="0">
                  <a:solidFill>
                    <a:srgbClr val="FF0000"/>
                  </a:solidFill>
                </a:endParaRPr>
              </a:p>
            </p:txBody>
          </p:sp>
        </mc:Choice>
        <mc:Fallback xmlns="">
          <p:sp>
            <p:nvSpPr>
              <p:cNvPr id="32" name="TextBox 31">
                <a:extLst>
                  <a:ext uri="{FF2B5EF4-FFF2-40B4-BE49-F238E27FC236}">
                    <a16:creationId xmlns:a16="http://schemas.microsoft.com/office/drawing/2014/main" id="{3680C0CA-CFFF-4CE5-9680-3A67B842381C}"/>
                  </a:ext>
                </a:extLst>
              </p:cNvPr>
              <p:cNvSpPr txBox="1">
                <a:spLocks noRot="1" noChangeAspect="1" noMove="1" noResize="1" noEditPoints="1" noAdjustHandles="1" noChangeArrowheads="1" noChangeShapeType="1" noTextEdit="1"/>
              </p:cNvSpPr>
              <p:nvPr/>
            </p:nvSpPr>
            <p:spPr>
              <a:xfrm>
                <a:off x="10441578" y="5329546"/>
                <a:ext cx="471603" cy="489173"/>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34789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arn(inVertical)">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0030A1-67DB-4DF6-ADA0-EB1D0FCA34F3}"/>
              </a:ext>
            </a:extLst>
          </p:cNvPr>
          <p:cNvGrpSpPr/>
          <p:nvPr/>
        </p:nvGrpSpPr>
        <p:grpSpPr>
          <a:xfrm>
            <a:off x="3390900" y="1003482"/>
            <a:ext cx="7981950" cy="4053645"/>
            <a:chOff x="3659714" y="723476"/>
            <a:chExt cx="8180248" cy="3733614"/>
          </a:xfrm>
        </p:grpSpPr>
        <p:sp>
          <p:nvSpPr>
            <p:cNvPr id="4" name="TextBox 3">
              <a:extLst>
                <a:ext uri="{FF2B5EF4-FFF2-40B4-BE49-F238E27FC236}">
                  <a16:creationId xmlns:a16="http://schemas.microsoft.com/office/drawing/2014/main" id="{E51C101A-56F9-402E-B35E-7CE0A246AFE8}"/>
                </a:ext>
              </a:extLst>
            </p:cNvPr>
            <p:cNvSpPr txBox="1"/>
            <p:nvPr/>
          </p:nvSpPr>
          <p:spPr>
            <a:xfrm>
              <a:off x="4435486" y="970311"/>
              <a:ext cx="7404476" cy="348677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2400" i="1" dirty="0">
                  <a:solidFill>
                    <a:schemeClr val="tx1"/>
                  </a:solidFill>
                </a:rPr>
                <a:t>Backing soda là 1 loại muối được ứng dụng rộng rãi trong nhiều ngành như: thực phẩm, dược phẩm, công nghiệp hoá chất.</a:t>
              </a:r>
            </a:p>
            <a:p>
              <a:r>
                <a:rPr lang="vi-VN" sz="2400" i="1" dirty="0">
                  <a:solidFill>
                    <a:schemeClr val="tx1"/>
                  </a:solidFill>
                </a:rPr>
                <a:t>a) Baking soda là phân tử đơn chất hay phân tử hợp chất?</a:t>
              </a:r>
            </a:p>
            <a:p>
              <a:r>
                <a:rPr lang="vi-VN" sz="2400" i="1" dirty="0">
                  <a:solidFill>
                    <a:schemeClr val="tx1"/>
                  </a:solidFill>
                </a:rPr>
                <a:t>b) Baking soda có khối lượng phân tử bằng 84 amu.</a:t>
              </a:r>
            </a:p>
            <a:p>
              <a:r>
                <a:rPr lang="vi-VN" sz="2400" i="1" dirty="0">
                  <a:solidFill>
                    <a:schemeClr val="tx1"/>
                  </a:solidFill>
                </a:rPr>
                <a:t>Quan sát hình mô phỏng phân tử baking soda (hình bên), cho biết phân tử baking soda có mấy nguyên tử X? Hãy xác định khối lượng nguyên tử X và cho biết X là nguyên tố nào?</a:t>
              </a:r>
            </a:p>
          </p:txBody>
        </p:sp>
        <p:sp>
          <p:nvSpPr>
            <p:cNvPr id="5" name="Flowchart: Connector 4">
              <a:extLst>
                <a:ext uri="{FF2B5EF4-FFF2-40B4-BE49-F238E27FC236}">
                  <a16:creationId xmlns:a16="http://schemas.microsoft.com/office/drawing/2014/main" id="{EB0F2227-4F73-4B06-A919-C611BEBA0860}"/>
                </a:ext>
              </a:extLst>
            </p:cNvPr>
            <p:cNvSpPr/>
            <p:nvPr/>
          </p:nvSpPr>
          <p:spPr>
            <a:xfrm>
              <a:off x="3659714" y="723476"/>
              <a:ext cx="843406" cy="790568"/>
            </a:xfrm>
            <a:prstGeom prst="flowChartConnector">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vi-VN" sz="2800" b="1" dirty="0">
                  <a:solidFill>
                    <a:schemeClr val="tx1"/>
                  </a:solidFill>
                </a:rPr>
                <a:t>3</a:t>
              </a:r>
            </a:p>
          </p:txBody>
        </p:sp>
      </p:grpSp>
      <p:pic>
        <p:nvPicPr>
          <p:cNvPr id="6" name="Picture 5">
            <a:extLst>
              <a:ext uri="{FF2B5EF4-FFF2-40B4-BE49-F238E27FC236}">
                <a16:creationId xmlns:a16="http://schemas.microsoft.com/office/drawing/2014/main" id="{13A83AC2-125C-45E6-A472-B4B267F6F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50" y="2032492"/>
            <a:ext cx="3053159" cy="2793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880402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F1873F-2A67-4C04-A1C1-9CF354E4DBE6}"/>
              </a:ext>
            </a:extLst>
          </p:cNvPr>
          <p:cNvGrpSpPr/>
          <p:nvPr/>
        </p:nvGrpSpPr>
        <p:grpSpPr>
          <a:xfrm>
            <a:off x="652719" y="870085"/>
            <a:ext cx="10886562" cy="1372652"/>
            <a:chOff x="550064" y="1156136"/>
            <a:chExt cx="10886562" cy="1372652"/>
          </a:xfrm>
        </p:grpSpPr>
        <p:sp>
          <p:nvSpPr>
            <p:cNvPr id="4" name="TextBox 3">
              <a:extLst>
                <a:ext uri="{FF2B5EF4-FFF2-40B4-BE49-F238E27FC236}">
                  <a16:creationId xmlns:a16="http://schemas.microsoft.com/office/drawing/2014/main" id="{EBBBD954-E13C-4D39-A243-2A5A783C7EB2}"/>
                </a:ext>
              </a:extLst>
            </p:cNvPr>
            <p:cNvSpPr txBox="1"/>
            <p:nvPr/>
          </p:nvSpPr>
          <p:spPr>
            <a:xfrm>
              <a:off x="1086678" y="1697791"/>
              <a:ext cx="10349948" cy="83099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2400" i="1" dirty="0">
                  <a:solidFill>
                    <a:schemeClr val="tx1"/>
                  </a:solidFill>
                </a:rPr>
                <a:t>Quan sát hình mô phỏng các phân tử sau, cho biết chất nào là đơn chất, chất nào là hợp chất? Tính khối lượng phân tử của các chất.</a:t>
              </a:r>
            </a:p>
          </p:txBody>
        </p:sp>
        <p:sp>
          <p:nvSpPr>
            <p:cNvPr id="5" name="Flowchart: Connector 4">
              <a:extLst>
                <a:ext uri="{FF2B5EF4-FFF2-40B4-BE49-F238E27FC236}">
                  <a16:creationId xmlns:a16="http://schemas.microsoft.com/office/drawing/2014/main" id="{24C086AD-7D8D-4E67-9603-3893F0D18738}"/>
                </a:ext>
              </a:extLst>
            </p:cNvPr>
            <p:cNvSpPr/>
            <p:nvPr/>
          </p:nvSpPr>
          <p:spPr>
            <a:xfrm>
              <a:off x="550064" y="1156136"/>
              <a:ext cx="843406" cy="790568"/>
            </a:xfrm>
            <a:prstGeom prst="flowChartConnector">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vi-VN" sz="3200" b="1" dirty="0">
                  <a:solidFill>
                    <a:schemeClr val="tx1"/>
                  </a:solidFill>
                </a:rPr>
                <a:t>4</a:t>
              </a:r>
            </a:p>
          </p:txBody>
        </p:sp>
      </p:grpSp>
      <p:grpSp>
        <p:nvGrpSpPr>
          <p:cNvPr id="6" name="Group 5">
            <a:extLst>
              <a:ext uri="{FF2B5EF4-FFF2-40B4-BE49-F238E27FC236}">
                <a16:creationId xmlns:a16="http://schemas.microsoft.com/office/drawing/2014/main" id="{5E2074BA-9C29-4527-BA7F-F1F37DDFAC10}"/>
              </a:ext>
            </a:extLst>
          </p:cNvPr>
          <p:cNvGrpSpPr/>
          <p:nvPr/>
        </p:nvGrpSpPr>
        <p:grpSpPr>
          <a:xfrm>
            <a:off x="723766" y="3237853"/>
            <a:ext cx="1458982" cy="733425"/>
            <a:chOff x="8029575" y="2414587"/>
            <a:chExt cx="1452562" cy="757238"/>
          </a:xfrm>
        </p:grpSpPr>
        <p:sp>
          <p:nvSpPr>
            <p:cNvPr id="7" name="Flowchart: Connector 6">
              <a:extLst>
                <a:ext uri="{FF2B5EF4-FFF2-40B4-BE49-F238E27FC236}">
                  <a16:creationId xmlns:a16="http://schemas.microsoft.com/office/drawing/2014/main" id="{7FB3C56B-6B92-43FC-882A-623D2BD5B05D}"/>
                </a:ext>
              </a:extLst>
            </p:cNvPr>
            <p:cNvSpPr/>
            <p:nvPr/>
          </p:nvSpPr>
          <p:spPr>
            <a:xfrm>
              <a:off x="8029575" y="2414588"/>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8" name="Flowchart: Connector 7">
              <a:extLst>
                <a:ext uri="{FF2B5EF4-FFF2-40B4-BE49-F238E27FC236}">
                  <a16:creationId xmlns:a16="http://schemas.microsoft.com/office/drawing/2014/main" id="{884058D1-3B2A-44DF-BCD2-A4FCF7B9AE2C}"/>
                </a:ext>
              </a:extLst>
            </p:cNvPr>
            <p:cNvSpPr/>
            <p:nvPr/>
          </p:nvSpPr>
          <p:spPr>
            <a:xfrm>
              <a:off x="8682037" y="2414587"/>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grpSp>
      <p:grpSp>
        <p:nvGrpSpPr>
          <p:cNvPr id="9" name="Group 8">
            <a:extLst>
              <a:ext uri="{FF2B5EF4-FFF2-40B4-BE49-F238E27FC236}">
                <a16:creationId xmlns:a16="http://schemas.microsoft.com/office/drawing/2014/main" id="{75CB3796-BEB7-42D1-B396-FE3EB847E756}"/>
              </a:ext>
            </a:extLst>
          </p:cNvPr>
          <p:cNvGrpSpPr/>
          <p:nvPr/>
        </p:nvGrpSpPr>
        <p:grpSpPr>
          <a:xfrm>
            <a:off x="9541532" y="2930195"/>
            <a:ext cx="1847190" cy="1204339"/>
            <a:chOff x="8140168" y="2122976"/>
            <a:chExt cx="1839062" cy="1243442"/>
          </a:xfrm>
        </p:grpSpPr>
        <p:sp>
          <p:nvSpPr>
            <p:cNvPr id="10" name="Flowchart: Connector 9">
              <a:extLst>
                <a:ext uri="{FF2B5EF4-FFF2-40B4-BE49-F238E27FC236}">
                  <a16:creationId xmlns:a16="http://schemas.microsoft.com/office/drawing/2014/main" id="{17A0A002-263E-49D9-9E22-2593C58C8E09}"/>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11" name="Flowchart: Connector 10">
              <a:extLst>
                <a:ext uri="{FF2B5EF4-FFF2-40B4-BE49-F238E27FC236}">
                  <a16:creationId xmlns:a16="http://schemas.microsoft.com/office/drawing/2014/main" id="{3BFC149D-84D1-45B7-A3A1-6E4C3A585478}"/>
                </a:ext>
              </a:extLst>
            </p:cNvPr>
            <p:cNvSpPr/>
            <p:nvPr/>
          </p:nvSpPr>
          <p:spPr>
            <a:xfrm>
              <a:off x="8715548" y="2122976"/>
              <a:ext cx="1263682" cy="1243442"/>
            </a:xfrm>
            <a:prstGeom prst="flowChartConnector">
              <a:avLst/>
            </a:prstGeom>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t>Cl</a:t>
              </a:r>
            </a:p>
          </p:txBody>
        </p:sp>
      </p:grpSp>
      <p:sp>
        <p:nvSpPr>
          <p:cNvPr id="12" name="TextBox 11">
            <a:extLst>
              <a:ext uri="{FF2B5EF4-FFF2-40B4-BE49-F238E27FC236}">
                <a16:creationId xmlns:a16="http://schemas.microsoft.com/office/drawing/2014/main" id="{ADEF12DE-62DD-4972-827D-FBCD0FE541F8}"/>
              </a:ext>
            </a:extLst>
          </p:cNvPr>
          <p:cNvSpPr txBox="1"/>
          <p:nvPr/>
        </p:nvSpPr>
        <p:spPr>
          <a:xfrm>
            <a:off x="428171" y="4446816"/>
            <a:ext cx="11368048" cy="545149"/>
          </a:xfrm>
          <a:prstGeom prst="rect">
            <a:avLst/>
          </a:prstGeom>
          <a:noFill/>
        </p:spPr>
        <p:txBody>
          <a:bodyPr wrap="square">
            <a:spAutoFit/>
          </a:bodyPr>
          <a:lstStyle/>
          <a:p>
            <a:pPr indent="177800" algn="just">
              <a:lnSpc>
                <a:spcPct val="135000"/>
              </a:lnSpc>
              <a:spcAft>
                <a:spcPts val="200"/>
              </a:spcAft>
              <a:tabLst>
                <a:tab pos="598170" algn="l"/>
              </a:tabLst>
            </a:pPr>
            <a:r>
              <a:rPr lang="fr-FR" sz="2400" i="1" dirty="0">
                <a:solidFill>
                  <a:srgbClr val="002060"/>
                </a:solidFill>
                <a:effectLst/>
                <a:ea typeface="Times New Roman" panose="02020603050405020304" pitchFamily="18" charset="0"/>
              </a:rPr>
              <a:t>a</a:t>
            </a:r>
            <a:r>
              <a:rPr lang="vi-VN" sz="2400" i="1" dirty="0">
                <a:solidFill>
                  <a:srgbClr val="002060"/>
                </a:solidFill>
                <a:effectLst/>
                <a:ea typeface="Times New Roman" panose="02020603050405020304" pitchFamily="18" charset="0"/>
              </a:rPr>
              <a:t>.</a:t>
            </a:r>
            <a:r>
              <a:rPr lang="fr-FR" sz="2400" i="1" dirty="0">
                <a:solidFill>
                  <a:srgbClr val="002060"/>
                </a:solidFill>
                <a:effectLst/>
                <a:ea typeface="Times New Roman" panose="02020603050405020304" pitchFamily="18" charset="0"/>
              </a:rPr>
              <a:t> </a:t>
            </a:r>
            <a:r>
              <a:rPr lang="fr-FR" sz="2400" i="1" dirty="0" err="1">
                <a:solidFill>
                  <a:srgbClr val="002060"/>
                </a:solidFill>
                <a:effectLst/>
                <a:ea typeface="Times New Roman" panose="02020603050405020304" pitchFamily="18" charset="0"/>
              </a:rPr>
              <a:t>Hydrogen</a:t>
            </a:r>
            <a:r>
              <a:rPr lang="vi-VN" sz="2400" i="1" dirty="0">
                <a:solidFill>
                  <a:srgbClr val="002060"/>
                </a:solidFill>
                <a:ea typeface="Times New Roman" panose="02020603050405020304" pitchFamily="18" charset="0"/>
              </a:rPr>
              <a:t>     </a:t>
            </a:r>
            <a:r>
              <a:rPr lang="vi-VN" sz="2400" i="1" dirty="0">
                <a:solidFill>
                  <a:srgbClr val="002060"/>
                </a:solidFill>
                <a:effectLst/>
                <a:ea typeface="Times New Roman" panose="02020603050405020304" pitchFamily="18" charset="0"/>
              </a:rPr>
              <a:t>b. </a:t>
            </a:r>
            <a:r>
              <a:rPr lang="vi-VN" sz="2400" i="1" dirty="0">
                <a:solidFill>
                  <a:srgbClr val="002060"/>
                </a:solidFill>
                <a:ea typeface="Times New Roman" panose="02020603050405020304" pitchFamily="18" charset="0"/>
              </a:rPr>
              <a:t>Carbon dioxde</a:t>
            </a:r>
            <a:r>
              <a:rPr lang="vi-VN" sz="2400" i="1" dirty="0">
                <a:solidFill>
                  <a:srgbClr val="002060"/>
                </a:solidFill>
                <a:effectLst/>
                <a:ea typeface="Times New Roman" panose="02020603050405020304" pitchFamily="18" charset="0"/>
              </a:rPr>
              <a:t>          c. Methane</a:t>
            </a:r>
            <a:r>
              <a:rPr lang="vi-VN" sz="2400" i="1" dirty="0">
                <a:solidFill>
                  <a:srgbClr val="002060"/>
                </a:solidFill>
                <a:ea typeface="Times New Roman" panose="02020603050405020304" pitchFamily="18" charset="0"/>
              </a:rPr>
              <a:t>     </a:t>
            </a:r>
            <a:r>
              <a:rPr lang="en-US" sz="2400" i="1" dirty="0">
                <a:solidFill>
                  <a:srgbClr val="002060"/>
                </a:solidFill>
                <a:ea typeface="Times New Roman" panose="02020603050405020304" pitchFamily="18" charset="0"/>
              </a:rPr>
              <a:t>		</a:t>
            </a:r>
            <a:r>
              <a:rPr lang="vi-VN" sz="2400" i="1" dirty="0">
                <a:solidFill>
                  <a:srgbClr val="002060"/>
                </a:solidFill>
                <a:ea typeface="Times New Roman" panose="02020603050405020304" pitchFamily="18" charset="0"/>
              </a:rPr>
              <a:t>  </a:t>
            </a:r>
            <a:r>
              <a:rPr lang="vi-VN" sz="2400" i="1" dirty="0">
                <a:solidFill>
                  <a:srgbClr val="002060"/>
                </a:solidFill>
                <a:effectLst/>
                <a:ea typeface="Times New Roman" panose="02020603050405020304" pitchFamily="18" charset="0"/>
              </a:rPr>
              <a:t>d.</a:t>
            </a:r>
            <a:r>
              <a:rPr lang="fr-FR" sz="2400" i="1" dirty="0">
                <a:solidFill>
                  <a:srgbClr val="002060"/>
                </a:solidFill>
                <a:ea typeface="Times New Roman" panose="02020603050405020304" pitchFamily="18" charset="0"/>
              </a:rPr>
              <a:t> </a:t>
            </a:r>
            <a:r>
              <a:rPr lang="fr-FR" sz="2400" i="1" dirty="0" err="1">
                <a:solidFill>
                  <a:srgbClr val="002060"/>
                </a:solidFill>
                <a:ea typeface="Times New Roman" panose="02020603050405020304" pitchFamily="18" charset="0"/>
              </a:rPr>
              <a:t>Hydrogen</a:t>
            </a:r>
            <a:r>
              <a:rPr lang="fr-FR" sz="2400" i="1" dirty="0">
                <a:solidFill>
                  <a:srgbClr val="002060"/>
                </a:solidFill>
                <a:ea typeface="Times New Roman" panose="02020603050405020304" pitchFamily="18" charset="0"/>
              </a:rPr>
              <a:t> </a:t>
            </a:r>
            <a:r>
              <a:rPr lang="fr-FR" sz="2400" i="1" dirty="0" err="1">
                <a:solidFill>
                  <a:srgbClr val="002060"/>
                </a:solidFill>
                <a:ea typeface="Times New Roman" panose="02020603050405020304" pitchFamily="18" charset="0"/>
              </a:rPr>
              <a:t>chloride</a:t>
            </a:r>
            <a:r>
              <a:rPr lang="vi-VN" sz="2400" i="1" dirty="0">
                <a:solidFill>
                  <a:srgbClr val="002060"/>
                </a:solidFill>
                <a:effectLst/>
                <a:ea typeface="Times New Roman" panose="02020603050405020304" pitchFamily="18" charset="0"/>
              </a:rPr>
              <a:t> </a:t>
            </a:r>
          </a:p>
        </p:txBody>
      </p:sp>
      <p:grpSp>
        <p:nvGrpSpPr>
          <p:cNvPr id="13" name="Group 12">
            <a:extLst>
              <a:ext uri="{FF2B5EF4-FFF2-40B4-BE49-F238E27FC236}">
                <a16:creationId xmlns:a16="http://schemas.microsoft.com/office/drawing/2014/main" id="{7564792E-71A3-4ABB-AB98-ED4E4F245A6A}"/>
              </a:ext>
            </a:extLst>
          </p:cNvPr>
          <p:cNvGrpSpPr/>
          <p:nvPr/>
        </p:nvGrpSpPr>
        <p:grpSpPr>
          <a:xfrm>
            <a:off x="6264825" y="2480506"/>
            <a:ext cx="2415202" cy="2169117"/>
            <a:chOff x="7130303" y="2845672"/>
            <a:chExt cx="2415202" cy="2169117"/>
          </a:xfrm>
        </p:grpSpPr>
        <p:sp>
          <p:nvSpPr>
            <p:cNvPr id="14" name="Flowchart: Connector 13">
              <a:extLst>
                <a:ext uri="{FF2B5EF4-FFF2-40B4-BE49-F238E27FC236}">
                  <a16:creationId xmlns:a16="http://schemas.microsoft.com/office/drawing/2014/main" id="{EF7CDE20-B8CD-4123-AC39-029FE128037A}"/>
                </a:ext>
              </a:extLst>
            </p:cNvPr>
            <p:cNvSpPr/>
            <p:nvPr/>
          </p:nvSpPr>
          <p:spPr>
            <a:xfrm>
              <a:off x="8741869" y="3324998"/>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grpSp>
          <p:nvGrpSpPr>
            <p:cNvPr id="15" name="Group 14">
              <a:extLst>
                <a:ext uri="{FF2B5EF4-FFF2-40B4-BE49-F238E27FC236}">
                  <a16:creationId xmlns:a16="http://schemas.microsoft.com/office/drawing/2014/main" id="{552A798B-8839-4605-AFC2-8AA5C70D0E06}"/>
                </a:ext>
              </a:extLst>
            </p:cNvPr>
            <p:cNvGrpSpPr/>
            <p:nvPr/>
          </p:nvGrpSpPr>
          <p:grpSpPr>
            <a:xfrm>
              <a:off x="7130303" y="3367563"/>
              <a:ext cx="1847190" cy="1204339"/>
              <a:chOff x="8140168" y="2122976"/>
              <a:chExt cx="1839062" cy="1243442"/>
            </a:xfrm>
          </p:grpSpPr>
          <p:sp>
            <p:nvSpPr>
              <p:cNvPr id="18" name="Flowchart: Connector 17">
                <a:extLst>
                  <a:ext uri="{FF2B5EF4-FFF2-40B4-BE49-F238E27FC236}">
                    <a16:creationId xmlns:a16="http://schemas.microsoft.com/office/drawing/2014/main" id="{35002395-8680-4C49-A072-14B185D7ED6F}"/>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19" name="Flowchart: Connector 18">
                <a:extLst>
                  <a:ext uri="{FF2B5EF4-FFF2-40B4-BE49-F238E27FC236}">
                    <a16:creationId xmlns:a16="http://schemas.microsoft.com/office/drawing/2014/main" id="{80CCFFD3-8CE4-43AF-B2F2-9E1003FFE69B}"/>
                  </a:ext>
                </a:extLst>
              </p:cNvPr>
              <p:cNvSpPr/>
              <p:nvPr/>
            </p:nvSpPr>
            <p:spPr>
              <a:xfrm>
                <a:off x="8715548" y="2122976"/>
                <a:ext cx="1263682" cy="1243442"/>
              </a:xfrm>
              <a:prstGeom prst="flowChartConnector">
                <a:avLst/>
              </a:prstGeom>
              <a:solidFill>
                <a:schemeClr val="bg1">
                  <a:lumMod val="5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t>C</a:t>
                </a:r>
              </a:p>
            </p:txBody>
          </p:sp>
        </p:grpSp>
        <p:sp>
          <p:nvSpPr>
            <p:cNvPr id="16" name="Flowchart: Connector 15">
              <a:extLst>
                <a:ext uri="{FF2B5EF4-FFF2-40B4-BE49-F238E27FC236}">
                  <a16:creationId xmlns:a16="http://schemas.microsoft.com/office/drawing/2014/main" id="{42154156-734A-444C-A793-76F198899C19}"/>
                </a:ext>
              </a:extLst>
            </p:cNvPr>
            <p:cNvSpPr/>
            <p:nvPr/>
          </p:nvSpPr>
          <p:spPr>
            <a:xfrm>
              <a:off x="8141170" y="4281365"/>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17" name="Flowchart: Connector 16">
              <a:extLst>
                <a:ext uri="{FF2B5EF4-FFF2-40B4-BE49-F238E27FC236}">
                  <a16:creationId xmlns:a16="http://schemas.microsoft.com/office/drawing/2014/main" id="{274AD8D2-4FDD-482E-8CD8-9FFDD723AD1E}"/>
                </a:ext>
              </a:extLst>
            </p:cNvPr>
            <p:cNvSpPr/>
            <p:nvPr/>
          </p:nvSpPr>
          <p:spPr>
            <a:xfrm>
              <a:off x="7861875" y="2845672"/>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grpSp>
      <p:grpSp>
        <p:nvGrpSpPr>
          <p:cNvPr id="20" name="Group 19">
            <a:extLst>
              <a:ext uri="{FF2B5EF4-FFF2-40B4-BE49-F238E27FC236}">
                <a16:creationId xmlns:a16="http://schemas.microsoft.com/office/drawing/2014/main" id="{7B641C7A-6683-4721-8015-54C95ADC0CC2}"/>
              </a:ext>
            </a:extLst>
          </p:cNvPr>
          <p:cNvGrpSpPr/>
          <p:nvPr/>
        </p:nvGrpSpPr>
        <p:grpSpPr>
          <a:xfrm flipH="1">
            <a:off x="3044254" y="2963117"/>
            <a:ext cx="2359065" cy="1138494"/>
            <a:chOff x="1551548" y="3512449"/>
            <a:chExt cx="2359065" cy="1138494"/>
          </a:xfrm>
        </p:grpSpPr>
        <p:grpSp>
          <p:nvGrpSpPr>
            <p:cNvPr id="21" name="Group 20">
              <a:extLst>
                <a:ext uri="{FF2B5EF4-FFF2-40B4-BE49-F238E27FC236}">
                  <a16:creationId xmlns:a16="http://schemas.microsoft.com/office/drawing/2014/main" id="{99790A8D-5A16-45EC-8A10-5842CE0E46DC}"/>
                </a:ext>
              </a:extLst>
            </p:cNvPr>
            <p:cNvGrpSpPr/>
            <p:nvPr/>
          </p:nvGrpSpPr>
          <p:grpSpPr>
            <a:xfrm>
              <a:off x="1551548" y="3714984"/>
              <a:ext cx="2359065" cy="770969"/>
              <a:chOff x="7977855" y="2411441"/>
              <a:chExt cx="2348685" cy="796001"/>
            </a:xfrm>
          </p:grpSpPr>
          <p:sp>
            <p:nvSpPr>
              <p:cNvPr id="23" name="Flowchart: Connector 22">
                <a:extLst>
                  <a:ext uri="{FF2B5EF4-FFF2-40B4-BE49-F238E27FC236}">
                    <a16:creationId xmlns:a16="http://schemas.microsoft.com/office/drawing/2014/main" id="{BEE07410-562A-4258-9B86-9E96C1845937}"/>
                  </a:ext>
                </a:extLst>
              </p:cNvPr>
              <p:cNvSpPr/>
              <p:nvPr/>
            </p:nvSpPr>
            <p:spPr>
              <a:xfrm>
                <a:off x="7977855" y="2411441"/>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O</a:t>
                </a:r>
              </a:p>
            </p:txBody>
          </p:sp>
          <p:sp>
            <p:nvSpPr>
              <p:cNvPr id="24" name="Flowchart: Connector 23">
                <a:extLst>
                  <a:ext uri="{FF2B5EF4-FFF2-40B4-BE49-F238E27FC236}">
                    <a16:creationId xmlns:a16="http://schemas.microsoft.com/office/drawing/2014/main" id="{34565EE8-D337-4E66-938E-F7C680EC4BFC}"/>
                  </a:ext>
                </a:extLst>
              </p:cNvPr>
              <p:cNvSpPr/>
              <p:nvPr/>
            </p:nvSpPr>
            <p:spPr>
              <a:xfrm>
                <a:off x="9526440" y="2450205"/>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O</a:t>
                </a:r>
              </a:p>
            </p:txBody>
          </p:sp>
        </p:grpSp>
        <p:sp>
          <p:nvSpPr>
            <p:cNvPr id="22" name="Flowchart: Connector 21">
              <a:extLst>
                <a:ext uri="{FF2B5EF4-FFF2-40B4-BE49-F238E27FC236}">
                  <a16:creationId xmlns:a16="http://schemas.microsoft.com/office/drawing/2014/main" id="{750EAC88-B83C-47B2-A3F2-6C8377C650F4}"/>
                </a:ext>
              </a:extLst>
            </p:cNvPr>
            <p:cNvSpPr/>
            <p:nvPr/>
          </p:nvSpPr>
          <p:spPr>
            <a:xfrm>
              <a:off x="2101585" y="3512449"/>
              <a:ext cx="1228549" cy="1138494"/>
            </a:xfrm>
            <a:prstGeom prst="flowChartConnector">
              <a:avLst/>
            </a:prstGeom>
            <a:solidFill>
              <a:schemeClr val="bg2">
                <a:lumMod val="9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t>C</a:t>
              </a:r>
            </a:p>
          </p:txBody>
        </p:sp>
      </p:grpSp>
    </p:spTree>
    <p:extLst>
      <p:ext uri="{BB962C8B-B14F-4D97-AF65-F5344CB8AC3E}">
        <p14:creationId xmlns:p14="http://schemas.microsoft.com/office/powerpoint/2010/main" val="7680279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C697660-1974-479B-B64E-3937A2471194}"/>
              </a:ext>
            </a:extLst>
          </p:cNvPr>
          <p:cNvGrpSpPr/>
          <p:nvPr/>
        </p:nvGrpSpPr>
        <p:grpSpPr>
          <a:xfrm>
            <a:off x="491307" y="1079534"/>
            <a:ext cx="10886562" cy="1372652"/>
            <a:chOff x="550064" y="1156136"/>
            <a:chExt cx="10886562" cy="1372652"/>
          </a:xfrm>
        </p:grpSpPr>
        <p:sp>
          <p:nvSpPr>
            <p:cNvPr id="4" name="TextBox 3">
              <a:extLst>
                <a:ext uri="{FF2B5EF4-FFF2-40B4-BE49-F238E27FC236}">
                  <a16:creationId xmlns:a16="http://schemas.microsoft.com/office/drawing/2014/main" id="{03006110-1221-4860-A6F7-C10975AB6C17}"/>
                </a:ext>
              </a:extLst>
            </p:cNvPr>
            <p:cNvSpPr txBox="1"/>
            <p:nvPr/>
          </p:nvSpPr>
          <p:spPr>
            <a:xfrm>
              <a:off x="1086678" y="1697791"/>
              <a:ext cx="10349948" cy="83099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2400" i="1" dirty="0">
                  <a:solidFill>
                    <a:schemeClr val="tx1"/>
                  </a:solidFill>
                </a:rPr>
                <a:t>Quan sát hình mô phỏng các phân tử sau, cho biết chất nào là đơn chất, chất nào là hợp chất? Tính khối lượng phân tử của các chất.</a:t>
              </a:r>
            </a:p>
          </p:txBody>
        </p:sp>
        <p:sp>
          <p:nvSpPr>
            <p:cNvPr id="5" name="Flowchart: Connector 4">
              <a:extLst>
                <a:ext uri="{FF2B5EF4-FFF2-40B4-BE49-F238E27FC236}">
                  <a16:creationId xmlns:a16="http://schemas.microsoft.com/office/drawing/2014/main" id="{0B51D824-AC50-4997-8020-5EE7BE8EA792}"/>
                </a:ext>
              </a:extLst>
            </p:cNvPr>
            <p:cNvSpPr/>
            <p:nvPr/>
          </p:nvSpPr>
          <p:spPr>
            <a:xfrm>
              <a:off x="550064" y="1156136"/>
              <a:ext cx="843406" cy="790568"/>
            </a:xfrm>
            <a:prstGeom prst="flowChartConnector">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vi-VN" sz="3200" b="1" dirty="0">
                  <a:solidFill>
                    <a:schemeClr val="tx1"/>
                  </a:solidFill>
                </a:rPr>
                <a:t>4</a:t>
              </a:r>
            </a:p>
          </p:txBody>
        </p:sp>
      </p:grpSp>
      <p:sp>
        <p:nvSpPr>
          <p:cNvPr id="6" name="TextBox 5">
            <a:extLst>
              <a:ext uri="{FF2B5EF4-FFF2-40B4-BE49-F238E27FC236}">
                <a16:creationId xmlns:a16="http://schemas.microsoft.com/office/drawing/2014/main" id="{41E54A49-4F32-476D-A664-0D60E4A4DFE5}"/>
              </a:ext>
            </a:extLst>
          </p:cNvPr>
          <p:cNvSpPr txBox="1"/>
          <p:nvPr/>
        </p:nvSpPr>
        <p:spPr>
          <a:xfrm>
            <a:off x="491307" y="4522409"/>
            <a:ext cx="10757479" cy="610360"/>
          </a:xfrm>
          <a:prstGeom prst="rect">
            <a:avLst/>
          </a:prstGeom>
          <a:noFill/>
        </p:spPr>
        <p:txBody>
          <a:bodyPr wrap="square">
            <a:spAutoFit/>
          </a:bodyPr>
          <a:lstStyle/>
          <a:p>
            <a:pPr indent="177800" algn="just">
              <a:lnSpc>
                <a:spcPct val="135000"/>
              </a:lnSpc>
              <a:spcAft>
                <a:spcPts val="200"/>
              </a:spcAft>
              <a:tabLst>
                <a:tab pos="598170" algn="l"/>
              </a:tabLst>
            </a:pPr>
            <a:r>
              <a:rPr lang="vi-VN" sz="2800" dirty="0">
                <a:solidFill>
                  <a:srgbClr val="002060"/>
                </a:solidFill>
                <a:effectLst/>
                <a:ea typeface="Times New Roman" panose="02020603050405020304" pitchFamily="18" charset="0"/>
              </a:rPr>
              <a:t>e. Chlorine   	g. Nitrogen 	h. Ammonia 		i. Nước</a:t>
            </a:r>
          </a:p>
        </p:txBody>
      </p:sp>
      <p:grpSp>
        <p:nvGrpSpPr>
          <p:cNvPr id="7" name="Group 6">
            <a:extLst>
              <a:ext uri="{FF2B5EF4-FFF2-40B4-BE49-F238E27FC236}">
                <a16:creationId xmlns:a16="http://schemas.microsoft.com/office/drawing/2014/main" id="{19125A89-F0EA-4A30-9137-307B2928E3C1}"/>
              </a:ext>
            </a:extLst>
          </p:cNvPr>
          <p:cNvGrpSpPr/>
          <p:nvPr/>
        </p:nvGrpSpPr>
        <p:grpSpPr>
          <a:xfrm>
            <a:off x="6090835" y="2759407"/>
            <a:ext cx="2415202" cy="1689791"/>
            <a:chOff x="7130303" y="3324998"/>
            <a:chExt cx="2415202" cy="1689791"/>
          </a:xfrm>
        </p:grpSpPr>
        <p:sp>
          <p:nvSpPr>
            <p:cNvPr id="8" name="Flowchart: Connector 7">
              <a:extLst>
                <a:ext uri="{FF2B5EF4-FFF2-40B4-BE49-F238E27FC236}">
                  <a16:creationId xmlns:a16="http://schemas.microsoft.com/office/drawing/2014/main" id="{1DB36E64-0E89-475E-929E-E23BCE48124E}"/>
                </a:ext>
              </a:extLst>
            </p:cNvPr>
            <p:cNvSpPr/>
            <p:nvPr/>
          </p:nvSpPr>
          <p:spPr>
            <a:xfrm>
              <a:off x="8741869" y="3324998"/>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grpSp>
          <p:nvGrpSpPr>
            <p:cNvPr id="9" name="Group 8">
              <a:extLst>
                <a:ext uri="{FF2B5EF4-FFF2-40B4-BE49-F238E27FC236}">
                  <a16:creationId xmlns:a16="http://schemas.microsoft.com/office/drawing/2014/main" id="{089F38E7-E74B-4FE4-AC97-4F0E9AA65023}"/>
                </a:ext>
              </a:extLst>
            </p:cNvPr>
            <p:cNvGrpSpPr/>
            <p:nvPr/>
          </p:nvGrpSpPr>
          <p:grpSpPr>
            <a:xfrm>
              <a:off x="7130303" y="3367563"/>
              <a:ext cx="1847190" cy="1204339"/>
              <a:chOff x="8140168" y="2122976"/>
              <a:chExt cx="1839062" cy="1243442"/>
            </a:xfrm>
          </p:grpSpPr>
          <p:sp>
            <p:nvSpPr>
              <p:cNvPr id="11" name="Flowchart: Connector 10">
                <a:extLst>
                  <a:ext uri="{FF2B5EF4-FFF2-40B4-BE49-F238E27FC236}">
                    <a16:creationId xmlns:a16="http://schemas.microsoft.com/office/drawing/2014/main" id="{F175BDDC-0205-4902-BD43-DE525F94A9DD}"/>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12" name="Flowchart: Connector 11">
                <a:extLst>
                  <a:ext uri="{FF2B5EF4-FFF2-40B4-BE49-F238E27FC236}">
                    <a16:creationId xmlns:a16="http://schemas.microsoft.com/office/drawing/2014/main" id="{665B95DD-9965-49CA-80FF-BA4277A7D0C9}"/>
                  </a:ext>
                </a:extLst>
              </p:cNvPr>
              <p:cNvSpPr/>
              <p:nvPr/>
            </p:nvSpPr>
            <p:spPr>
              <a:xfrm>
                <a:off x="8715548" y="2122976"/>
                <a:ext cx="1263682" cy="1243442"/>
              </a:xfrm>
              <a:prstGeom prst="flowChartConnector">
                <a:avLst/>
              </a:prstGeom>
              <a:solidFill>
                <a:schemeClr val="accent5">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t>N</a:t>
                </a:r>
              </a:p>
            </p:txBody>
          </p:sp>
        </p:grpSp>
        <p:sp>
          <p:nvSpPr>
            <p:cNvPr id="10" name="Flowchart: Connector 9">
              <a:extLst>
                <a:ext uri="{FF2B5EF4-FFF2-40B4-BE49-F238E27FC236}">
                  <a16:creationId xmlns:a16="http://schemas.microsoft.com/office/drawing/2014/main" id="{FC98F512-1258-4E06-957B-7CB9979BEE8B}"/>
                </a:ext>
              </a:extLst>
            </p:cNvPr>
            <p:cNvSpPr/>
            <p:nvPr/>
          </p:nvSpPr>
          <p:spPr>
            <a:xfrm>
              <a:off x="8141170" y="4281365"/>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grpSp>
      <p:grpSp>
        <p:nvGrpSpPr>
          <p:cNvPr id="13" name="Group 12">
            <a:extLst>
              <a:ext uri="{FF2B5EF4-FFF2-40B4-BE49-F238E27FC236}">
                <a16:creationId xmlns:a16="http://schemas.microsoft.com/office/drawing/2014/main" id="{FF0C416E-45D4-4009-AF74-1498CEE5B9AF}"/>
              </a:ext>
            </a:extLst>
          </p:cNvPr>
          <p:cNvGrpSpPr/>
          <p:nvPr/>
        </p:nvGrpSpPr>
        <p:grpSpPr>
          <a:xfrm>
            <a:off x="3567448" y="3136323"/>
            <a:ext cx="1802145" cy="935959"/>
            <a:chOff x="8029575" y="2414587"/>
            <a:chExt cx="1452562" cy="757238"/>
          </a:xfrm>
          <a:solidFill>
            <a:schemeClr val="accent5">
              <a:lumMod val="60000"/>
              <a:lumOff val="40000"/>
            </a:schemeClr>
          </a:solidFill>
        </p:grpSpPr>
        <p:sp>
          <p:nvSpPr>
            <p:cNvPr id="14" name="Flowchart: Connector 13">
              <a:extLst>
                <a:ext uri="{FF2B5EF4-FFF2-40B4-BE49-F238E27FC236}">
                  <a16:creationId xmlns:a16="http://schemas.microsoft.com/office/drawing/2014/main" id="{D0C91BD8-123D-4879-AD5B-BC5017C64555}"/>
                </a:ext>
              </a:extLst>
            </p:cNvPr>
            <p:cNvSpPr/>
            <p:nvPr/>
          </p:nvSpPr>
          <p:spPr>
            <a:xfrm>
              <a:off x="8029575" y="2414588"/>
              <a:ext cx="800100" cy="757237"/>
            </a:xfrm>
            <a:prstGeom prst="flowChartConnector">
              <a:avLst/>
            </a:prstGeom>
            <a:grp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N</a:t>
              </a:r>
            </a:p>
          </p:txBody>
        </p:sp>
        <p:sp>
          <p:nvSpPr>
            <p:cNvPr id="15" name="Flowchart: Connector 14">
              <a:extLst>
                <a:ext uri="{FF2B5EF4-FFF2-40B4-BE49-F238E27FC236}">
                  <a16:creationId xmlns:a16="http://schemas.microsoft.com/office/drawing/2014/main" id="{FBB4DCD4-2C48-45E0-B4F5-A2B6CD55C57B}"/>
                </a:ext>
              </a:extLst>
            </p:cNvPr>
            <p:cNvSpPr/>
            <p:nvPr/>
          </p:nvSpPr>
          <p:spPr>
            <a:xfrm>
              <a:off x="8682037" y="2414587"/>
              <a:ext cx="800100" cy="757237"/>
            </a:xfrm>
            <a:prstGeom prst="flowChartConnector">
              <a:avLst/>
            </a:prstGeom>
            <a:grp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N</a:t>
              </a:r>
            </a:p>
          </p:txBody>
        </p:sp>
      </p:grpSp>
      <p:grpSp>
        <p:nvGrpSpPr>
          <p:cNvPr id="16" name="Group 15">
            <a:extLst>
              <a:ext uri="{FF2B5EF4-FFF2-40B4-BE49-F238E27FC236}">
                <a16:creationId xmlns:a16="http://schemas.microsoft.com/office/drawing/2014/main" id="{CBC351CC-7F82-4BCF-A5BA-E54451F1CB83}"/>
              </a:ext>
            </a:extLst>
          </p:cNvPr>
          <p:cNvGrpSpPr/>
          <p:nvPr/>
        </p:nvGrpSpPr>
        <p:grpSpPr>
          <a:xfrm>
            <a:off x="683177" y="3016654"/>
            <a:ext cx="2304324" cy="1204341"/>
            <a:chOff x="8029575" y="2414587"/>
            <a:chExt cx="1452562" cy="757238"/>
          </a:xfrm>
        </p:grpSpPr>
        <p:sp>
          <p:nvSpPr>
            <p:cNvPr id="17" name="Flowchart: Connector 16">
              <a:extLst>
                <a:ext uri="{FF2B5EF4-FFF2-40B4-BE49-F238E27FC236}">
                  <a16:creationId xmlns:a16="http://schemas.microsoft.com/office/drawing/2014/main" id="{78DAA07F-2552-45D0-98B4-66549312E5B0}"/>
                </a:ext>
              </a:extLst>
            </p:cNvPr>
            <p:cNvSpPr/>
            <p:nvPr/>
          </p:nvSpPr>
          <p:spPr>
            <a:xfrm>
              <a:off x="8029575" y="2414588"/>
              <a:ext cx="800100" cy="757237"/>
            </a:xfrm>
            <a:prstGeom prst="flowChartConnector">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t>Cl</a:t>
              </a:r>
            </a:p>
          </p:txBody>
        </p:sp>
        <p:sp>
          <p:nvSpPr>
            <p:cNvPr id="18" name="Flowchart: Connector 17">
              <a:extLst>
                <a:ext uri="{FF2B5EF4-FFF2-40B4-BE49-F238E27FC236}">
                  <a16:creationId xmlns:a16="http://schemas.microsoft.com/office/drawing/2014/main" id="{D5081DD3-F6F7-4E63-8B04-1C9745C69D42}"/>
                </a:ext>
              </a:extLst>
            </p:cNvPr>
            <p:cNvSpPr/>
            <p:nvPr/>
          </p:nvSpPr>
          <p:spPr>
            <a:xfrm>
              <a:off x="8682037" y="2414587"/>
              <a:ext cx="800100" cy="757237"/>
            </a:xfrm>
            <a:prstGeom prst="flowChartConnector">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t>Cl</a:t>
              </a:r>
            </a:p>
          </p:txBody>
        </p:sp>
      </p:grpSp>
      <p:grpSp>
        <p:nvGrpSpPr>
          <p:cNvPr id="19" name="Group 18">
            <a:extLst>
              <a:ext uri="{FF2B5EF4-FFF2-40B4-BE49-F238E27FC236}">
                <a16:creationId xmlns:a16="http://schemas.microsoft.com/office/drawing/2014/main" id="{05B1A2D7-E86C-4144-B296-C10C8CDE89DA}"/>
              </a:ext>
            </a:extLst>
          </p:cNvPr>
          <p:cNvGrpSpPr/>
          <p:nvPr/>
        </p:nvGrpSpPr>
        <p:grpSpPr>
          <a:xfrm flipH="1">
            <a:off x="9151079" y="2914437"/>
            <a:ext cx="2343994" cy="1379731"/>
            <a:chOff x="1539349" y="3512449"/>
            <a:chExt cx="2343994" cy="1379731"/>
          </a:xfrm>
        </p:grpSpPr>
        <p:grpSp>
          <p:nvGrpSpPr>
            <p:cNvPr id="20" name="Group 19">
              <a:extLst>
                <a:ext uri="{FF2B5EF4-FFF2-40B4-BE49-F238E27FC236}">
                  <a16:creationId xmlns:a16="http://schemas.microsoft.com/office/drawing/2014/main" id="{DF55020E-B92A-467E-87DA-08490F81B547}"/>
                </a:ext>
              </a:extLst>
            </p:cNvPr>
            <p:cNvGrpSpPr/>
            <p:nvPr/>
          </p:nvGrpSpPr>
          <p:grpSpPr>
            <a:xfrm>
              <a:off x="1539349" y="4062274"/>
              <a:ext cx="2343994" cy="829906"/>
              <a:chOff x="7965706" y="2770009"/>
              <a:chExt cx="2333679" cy="856852"/>
            </a:xfrm>
          </p:grpSpPr>
          <p:sp>
            <p:nvSpPr>
              <p:cNvPr id="22" name="Flowchart: Connector 21">
                <a:extLst>
                  <a:ext uri="{FF2B5EF4-FFF2-40B4-BE49-F238E27FC236}">
                    <a16:creationId xmlns:a16="http://schemas.microsoft.com/office/drawing/2014/main" id="{C4D63443-358C-4504-9D32-D48347D7C47F}"/>
                  </a:ext>
                </a:extLst>
              </p:cNvPr>
              <p:cNvSpPr/>
              <p:nvPr/>
            </p:nvSpPr>
            <p:spPr>
              <a:xfrm>
                <a:off x="7965706" y="2770009"/>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23" name="Flowchart: Connector 22">
                <a:extLst>
                  <a:ext uri="{FF2B5EF4-FFF2-40B4-BE49-F238E27FC236}">
                    <a16:creationId xmlns:a16="http://schemas.microsoft.com/office/drawing/2014/main" id="{12DF54DF-DCCF-448E-B528-3539D79633F6}"/>
                  </a:ext>
                </a:extLst>
              </p:cNvPr>
              <p:cNvSpPr/>
              <p:nvPr/>
            </p:nvSpPr>
            <p:spPr>
              <a:xfrm>
                <a:off x="9499285" y="2869624"/>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grpSp>
        <p:sp>
          <p:nvSpPr>
            <p:cNvPr id="21" name="Flowchart: Connector 20">
              <a:extLst>
                <a:ext uri="{FF2B5EF4-FFF2-40B4-BE49-F238E27FC236}">
                  <a16:creationId xmlns:a16="http://schemas.microsoft.com/office/drawing/2014/main" id="{07D2C098-3B06-41D3-AC0F-6F451BFA3284}"/>
                </a:ext>
              </a:extLst>
            </p:cNvPr>
            <p:cNvSpPr/>
            <p:nvPr/>
          </p:nvSpPr>
          <p:spPr>
            <a:xfrm>
              <a:off x="2101585" y="3512449"/>
              <a:ext cx="1228549" cy="1138494"/>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t>O</a:t>
              </a:r>
            </a:p>
          </p:txBody>
        </p:sp>
      </p:grpSp>
    </p:spTree>
    <p:extLst>
      <p:ext uri="{BB962C8B-B14F-4D97-AF65-F5344CB8AC3E}">
        <p14:creationId xmlns:p14="http://schemas.microsoft.com/office/powerpoint/2010/main" val="23419308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42"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A21E99-601C-44E6-A40E-D50E7AED6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26" y="132347"/>
            <a:ext cx="15792700" cy="6741695"/>
          </a:xfrm>
          <a:prstGeom prst="rect">
            <a:avLst/>
          </a:prstGeom>
        </p:spPr>
      </p:pic>
      <p:pic>
        <p:nvPicPr>
          <p:cNvPr id="5" name="图片 4">
            <a:extLst>
              <a:ext uri="{FF2B5EF4-FFF2-40B4-BE49-F238E27FC236}">
                <a16:creationId xmlns:a16="http://schemas.microsoft.com/office/drawing/2014/main" id="{F38AB61E-28B1-4840-AEA9-B0D10856E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1589" y="0"/>
            <a:ext cx="6874042" cy="6874042"/>
          </a:xfrm>
          <a:prstGeom prst="rect">
            <a:avLst/>
          </a:prstGeom>
        </p:spPr>
      </p:pic>
      <p:sp>
        <p:nvSpPr>
          <p:cNvPr id="6" name="文本框 4">
            <a:extLst>
              <a:ext uri="{FF2B5EF4-FFF2-40B4-BE49-F238E27FC236}">
                <a16:creationId xmlns:a16="http://schemas.microsoft.com/office/drawing/2014/main" id="{CC83C5CD-DFFC-4A22-9096-939D3A0A98D7}"/>
              </a:ext>
            </a:extLst>
          </p:cNvPr>
          <p:cNvSpPr txBox="1"/>
          <p:nvPr/>
        </p:nvSpPr>
        <p:spPr>
          <a:xfrm>
            <a:off x="740941" y="1621139"/>
            <a:ext cx="6688183" cy="3631763"/>
          </a:xfrm>
          <a:prstGeom prst="rect">
            <a:avLst/>
          </a:prstGeom>
          <a:noFill/>
        </p:spPr>
        <p:txBody>
          <a:bodyPr wrap="square" rtlCol="0">
            <a:spAutoFit/>
          </a:bodyPr>
          <a:lstStyle/>
          <a:p>
            <a:pPr algn="ctr"/>
            <a:r>
              <a:rPr lang="en-US" altLang="zh-CN" sz="11500" b="1" spc="6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Thanks you !!!</a:t>
            </a:r>
            <a:endParaRPr lang="zh-CN" altLang="en-US" sz="11500" b="1" spc="6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18449458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6"/>
                                        </p:tgtEl>
                                        <p:attrNameLst>
                                          <p:attrName>ppt_x</p:attrName>
                                          <p:attrName>ppt_y</p:attrName>
                                        </p:attrNameLst>
                                      </p:cBhvr>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42015DF-FB70-4BB6-A2A9-A9199908840D}"/>
              </a:ext>
            </a:extLst>
          </p:cNvPr>
          <p:cNvPicPr>
            <a:picLocks noChangeAspect="1"/>
          </p:cNvPicPr>
          <p:nvPr/>
        </p:nvPicPr>
        <p:blipFill rotWithShape="1">
          <a:blip r:embed="rId4">
            <a:extLst>
              <a:ext uri="{28A0092B-C50C-407E-A947-70E740481C1C}">
                <a14:useLocalDpi xmlns:a14="http://schemas.microsoft.com/office/drawing/2010/main" val="0"/>
              </a:ext>
            </a:extLst>
          </a:blip>
          <a:srcRect l="77873" t="60801"/>
          <a:stretch/>
        </p:blipFill>
        <p:spPr>
          <a:xfrm>
            <a:off x="-546686" y="3554375"/>
            <a:ext cx="4721643" cy="3570773"/>
          </a:xfrm>
          <a:prstGeom prst="rect">
            <a:avLst/>
          </a:prstGeom>
        </p:spPr>
      </p:pic>
      <p:pic>
        <p:nvPicPr>
          <p:cNvPr id="30" name="图片 29">
            <a:extLst>
              <a:ext uri="{FF2B5EF4-FFF2-40B4-BE49-F238E27FC236}">
                <a16:creationId xmlns:a16="http://schemas.microsoft.com/office/drawing/2014/main" id="{87D4BE03-8B17-4D61-9439-64203C1A8757}"/>
              </a:ext>
            </a:extLst>
          </p:cNvPr>
          <p:cNvPicPr>
            <a:picLocks noChangeAspect="1"/>
          </p:cNvPicPr>
          <p:nvPr/>
        </p:nvPicPr>
        <p:blipFill rotWithShape="1">
          <a:blip r:embed="rId4">
            <a:extLst>
              <a:ext uri="{28A0092B-C50C-407E-A947-70E740481C1C}">
                <a14:useLocalDpi xmlns:a14="http://schemas.microsoft.com/office/drawing/2010/main" val="0"/>
              </a:ext>
            </a:extLst>
          </a:blip>
          <a:srcRect l="77873" t="60801"/>
          <a:stretch/>
        </p:blipFill>
        <p:spPr>
          <a:xfrm>
            <a:off x="795956" y="-960782"/>
            <a:ext cx="3084362" cy="2332569"/>
          </a:xfrm>
          <a:prstGeom prst="rect">
            <a:avLst/>
          </a:prstGeom>
        </p:spPr>
      </p:pic>
      <p:pic>
        <p:nvPicPr>
          <p:cNvPr id="17" name="图片 16">
            <a:extLst>
              <a:ext uri="{FF2B5EF4-FFF2-40B4-BE49-F238E27FC236}">
                <a16:creationId xmlns:a16="http://schemas.microsoft.com/office/drawing/2014/main" id="{8EEE9012-F08D-496E-894F-D5B63BA758DB}"/>
              </a:ext>
            </a:extLst>
          </p:cNvPr>
          <p:cNvPicPr>
            <a:picLocks noChangeAspect="1"/>
          </p:cNvPicPr>
          <p:nvPr/>
        </p:nvPicPr>
        <p:blipFill rotWithShape="1">
          <a:blip r:embed="rId5">
            <a:extLst>
              <a:ext uri="{28A0092B-C50C-407E-A947-70E740481C1C}">
                <a14:useLocalDpi xmlns:a14="http://schemas.microsoft.com/office/drawing/2010/main" val="0"/>
              </a:ext>
            </a:extLst>
          </a:blip>
          <a:srcRect t="55484"/>
          <a:stretch/>
        </p:blipFill>
        <p:spPr>
          <a:xfrm>
            <a:off x="2658979" y="3797969"/>
            <a:ext cx="6874042" cy="3060031"/>
          </a:xfrm>
          <a:prstGeom prst="rect">
            <a:avLst/>
          </a:prstGeom>
        </p:spPr>
      </p:pic>
      <p:sp useBgFill="1">
        <p:nvSpPr>
          <p:cNvPr id="3" name="矩形 2">
            <a:extLst>
              <a:ext uri="{FF2B5EF4-FFF2-40B4-BE49-F238E27FC236}">
                <a16:creationId xmlns:a16="http://schemas.microsoft.com/office/drawing/2014/main" id="{94273888-E65A-496D-A146-B26B0728E2B8}"/>
              </a:ext>
            </a:extLst>
          </p:cNvPr>
          <p:cNvSpPr/>
          <p:nvPr/>
        </p:nvSpPr>
        <p:spPr>
          <a:xfrm>
            <a:off x="7808495" y="3797969"/>
            <a:ext cx="1724526" cy="1106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44534718-3DAB-4732-B6AC-0A0B8713712A}"/>
              </a:ext>
            </a:extLst>
          </p:cNvPr>
          <p:cNvPicPr>
            <a:picLocks noChangeAspect="1"/>
          </p:cNvPicPr>
          <p:nvPr/>
        </p:nvPicPr>
        <p:blipFill rotWithShape="1">
          <a:blip r:embed="rId4">
            <a:extLst>
              <a:ext uri="{28A0092B-C50C-407E-A947-70E740481C1C}">
                <a14:useLocalDpi xmlns:a14="http://schemas.microsoft.com/office/drawing/2010/main" val="0"/>
              </a:ext>
            </a:extLst>
          </a:blip>
          <a:srcRect l="77873" t="60801"/>
          <a:stretch/>
        </p:blipFill>
        <p:spPr>
          <a:xfrm>
            <a:off x="8228174" y="1844844"/>
            <a:ext cx="3494422" cy="2642679"/>
          </a:xfrm>
          <a:prstGeom prst="rect">
            <a:avLst/>
          </a:prstGeom>
        </p:spPr>
      </p:pic>
      <p:grpSp>
        <p:nvGrpSpPr>
          <p:cNvPr id="11" name="组合 8">
            <a:extLst>
              <a:ext uri="{FF2B5EF4-FFF2-40B4-BE49-F238E27FC236}">
                <a16:creationId xmlns:a16="http://schemas.microsoft.com/office/drawing/2014/main" id="{21D706A1-29E2-41B4-856A-6BB3FF21DEE0}"/>
              </a:ext>
            </a:extLst>
          </p:cNvPr>
          <p:cNvGrpSpPr/>
          <p:nvPr/>
        </p:nvGrpSpPr>
        <p:grpSpPr>
          <a:xfrm>
            <a:off x="1181101" y="1844844"/>
            <a:ext cx="9029699" cy="1862048"/>
            <a:chOff x="3086101" y="2497973"/>
            <a:chExt cx="9029699" cy="1862048"/>
          </a:xfrm>
        </p:grpSpPr>
        <p:sp>
          <p:nvSpPr>
            <p:cNvPr id="12" name="文本框 5">
              <a:extLst>
                <a:ext uri="{FF2B5EF4-FFF2-40B4-BE49-F238E27FC236}">
                  <a16:creationId xmlns:a16="http://schemas.microsoft.com/office/drawing/2014/main" id="{B7B123F9-E460-498B-8210-0B3DF25DD6ED}"/>
                </a:ext>
              </a:extLst>
            </p:cNvPr>
            <p:cNvSpPr txBox="1"/>
            <p:nvPr/>
          </p:nvSpPr>
          <p:spPr>
            <a:xfrm>
              <a:off x="3086101" y="2497973"/>
              <a:ext cx="2171700" cy="1862048"/>
            </a:xfrm>
            <a:prstGeom prst="rect">
              <a:avLst/>
            </a:prstGeom>
            <a:noFill/>
          </p:spPr>
          <p:txBody>
            <a:bodyPr wrap="square" rtlCol="0">
              <a:spAutoFit/>
            </a:bodyPr>
            <a:lstStyle/>
            <a:p>
              <a:r>
                <a:rPr lang="en-US" altLang="zh-CN" sz="11500" b="1" spc="6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01.</a:t>
              </a:r>
              <a:endParaRPr lang="zh-CN" altLang="en-US" sz="11500" b="1" spc="6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13" name="文本框 215">
              <a:extLst>
                <a:ext uri="{FF2B5EF4-FFF2-40B4-BE49-F238E27FC236}">
                  <a16:creationId xmlns:a16="http://schemas.microsoft.com/office/drawing/2014/main" id="{A10F08AB-22F9-4CDA-946E-1B45DD1C8B86}"/>
                </a:ext>
              </a:extLst>
            </p:cNvPr>
            <p:cNvSpPr txBox="1"/>
            <p:nvPr/>
          </p:nvSpPr>
          <p:spPr>
            <a:xfrm>
              <a:off x="5573486" y="2717263"/>
              <a:ext cx="6542314" cy="1423467"/>
            </a:xfrm>
            <a:prstGeom prst="rect">
              <a:avLst/>
            </a:prstGeom>
            <a:noFill/>
            <a:ln>
              <a:noFill/>
            </a:ln>
          </p:spPr>
          <p:txBody>
            <a:bodyPr wrap="square" lIns="68580" tIns="34290" rIns="68580" bIns="34290" rtlCol="0">
              <a:spAutoFit/>
            </a:bodyPr>
            <a:lstStyle/>
            <a:p>
              <a:r>
                <a:rPr lang="en-US" altLang="zh-CN" sz="8800" b="1" spc="3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PHÂN TỬ</a:t>
              </a:r>
              <a:endParaRPr lang="zh-CN" altLang="en-US" sz="8800" b="1" spc="300"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spTree>
    <p:extLst>
      <p:ext uri="{BB962C8B-B14F-4D97-AF65-F5344CB8AC3E}">
        <p14:creationId xmlns:p14="http://schemas.microsoft.com/office/powerpoint/2010/main" val="25406454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9">
            <a:extLst>
              <a:ext uri="{FF2B5EF4-FFF2-40B4-BE49-F238E27FC236}">
                <a16:creationId xmlns:a16="http://schemas.microsoft.com/office/drawing/2014/main" id="{689847E9-8E4A-4FEE-BED4-1E88D8FB7279}"/>
              </a:ext>
            </a:extLst>
          </p:cNvPr>
          <p:cNvSpPr/>
          <p:nvPr/>
        </p:nvSpPr>
        <p:spPr>
          <a:xfrm>
            <a:off x="1276366" y="1073239"/>
            <a:ext cx="9944376" cy="523212"/>
          </a:xfrm>
          <a:prstGeom prst="rect">
            <a:avLst/>
          </a:prstGeom>
        </p:spPr>
        <p:style>
          <a:lnRef idx="2">
            <a:schemeClr val="accent2"/>
          </a:lnRef>
          <a:fillRef idx="1">
            <a:schemeClr val="lt1"/>
          </a:fillRef>
          <a:effectRef idx="0">
            <a:schemeClr val="accent2"/>
          </a:effectRef>
          <a:fontRef idx="minor">
            <a:schemeClr val="dk1"/>
          </a:fontRef>
        </p:style>
        <p:txBody>
          <a:bodyPr wrap="square" lIns="91431" tIns="45716" rIns="91431" bIns="45716">
            <a:spAutoFit/>
          </a:bodyPr>
          <a:lstStyle/>
          <a:p>
            <a:pPr algn="just"/>
            <a:r>
              <a:rPr lang="vi-VN" sz="2800" b="1" dirty="0">
                <a:solidFill>
                  <a:srgbClr val="7030A0"/>
                </a:solidFill>
                <a:cs typeface="Times New Roman" panose="02020603050405020304" pitchFamily="18" charset="0"/>
              </a:rPr>
              <a:t>Tìm hiểu về hạt hợp thành của chất và khái niệm phân tử</a:t>
            </a:r>
            <a:endParaRPr lang="zh-CN" altLang="en-US" sz="2800" spc="300" dirty="0">
              <a:solidFill>
                <a:srgbClr val="7030A0"/>
              </a:solidFill>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9" name="Group 8">
            <a:extLst>
              <a:ext uri="{FF2B5EF4-FFF2-40B4-BE49-F238E27FC236}">
                <a16:creationId xmlns:a16="http://schemas.microsoft.com/office/drawing/2014/main" id="{AFD58F9E-BD9F-41C7-824C-34A5F77DC013}"/>
              </a:ext>
            </a:extLst>
          </p:cNvPr>
          <p:cNvGrpSpPr/>
          <p:nvPr/>
        </p:nvGrpSpPr>
        <p:grpSpPr>
          <a:xfrm>
            <a:off x="1603499" y="3718031"/>
            <a:ext cx="1458982" cy="733425"/>
            <a:chOff x="8029575" y="2414587"/>
            <a:chExt cx="1452562" cy="757238"/>
          </a:xfrm>
        </p:grpSpPr>
        <p:sp>
          <p:nvSpPr>
            <p:cNvPr id="10" name="Flowchart: Connector 9">
              <a:extLst>
                <a:ext uri="{FF2B5EF4-FFF2-40B4-BE49-F238E27FC236}">
                  <a16:creationId xmlns:a16="http://schemas.microsoft.com/office/drawing/2014/main" id="{14F778CC-FDEA-48F3-B4E7-64C3E53175B7}"/>
                </a:ext>
              </a:extLst>
            </p:cNvPr>
            <p:cNvSpPr/>
            <p:nvPr/>
          </p:nvSpPr>
          <p:spPr>
            <a:xfrm>
              <a:off x="8029575" y="2414588"/>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11" name="Flowchart: Connector 10">
              <a:extLst>
                <a:ext uri="{FF2B5EF4-FFF2-40B4-BE49-F238E27FC236}">
                  <a16:creationId xmlns:a16="http://schemas.microsoft.com/office/drawing/2014/main" id="{4034C07F-6296-46EA-8B6D-38CB32BA7E04}"/>
                </a:ext>
              </a:extLst>
            </p:cNvPr>
            <p:cNvSpPr/>
            <p:nvPr/>
          </p:nvSpPr>
          <p:spPr>
            <a:xfrm>
              <a:off x="8682037" y="2414587"/>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grpSp>
      <p:grpSp>
        <p:nvGrpSpPr>
          <p:cNvPr id="13" name="Group 12">
            <a:extLst>
              <a:ext uri="{FF2B5EF4-FFF2-40B4-BE49-F238E27FC236}">
                <a16:creationId xmlns:a16="http://schemas.microsoft.com/office/drawing/2014/main" id="{B6D7D0C8-EA04-411D-8271-284B8A291CC1}"/>
              </a:ext>
            </a:extLst>
          </p:cNvPr>
          <p:cNvGrpSpPr/>
          <p:nvPr/>
        </p:nvGrpSpPr>
        <p:grpSpPr>
          <a:xfrm>
            <a:off x="3944230" y="3318694"/>
            <a:ext cx="2304324" cy="1204341"/>
            <a:chOff x="8029575" y="2414587"/>
            <a:chExt cx="1452562" cy="757238"/>
          </a:xfrm>
        </p:grpSpPr>
        <p:sp>
          <p:nvSpPr>
            <p:cNvPr id="14" name="Flowchart: Connector 13">
              <a:extLst>
                <a:ext uri="{FF2B5EF4-FFF2-40B4-BE49-F238E27FC236}">
                  <a16:creationId xmlns:a16="http://schemas.microsoft.com/office/drawing/2014/main" id="{AB2B61F1-5F37-4F81-AB77-1B8658AF4CD2}"/>
                </a:ext>
              </a:extLst>
            </p:cNvPr>
            <p:cNvSpPr/>
            <p:nvPr/>
          </p:nvSpPr>
          <p:spPr>
            <a:xfrm>
              <a:off x="8029575" y="2414588"/>
              <a:ext cx="800100" cy="757237"/>
            </a:xfrm>
            <a:prstGeom prst="flowChartConnector">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t>Cl</a:t>
              </a:r>
            </a:p>
          </p:txBody>
        </p:sp>
        <p:sp>
          <p:nvSpPr>
            <p:cNvPr id="16" name="Flowchart: Connector 15">
              <a:extLst>
                <a:ext uri="{FF2B5EF4-FFF2-40B4-BE49-F238E27FC236}">
                  <a16:creationId xmlns:a16="http://schemas.microsoft.com/office/drawing/2014/main" id="{C33FB9B4-53B6-43F3-B8E8-2149A3B9AC5D}"/>
                </a:ext>
              </a:extLst>
            </p:cNvPr>
            <p:cNvSpPr/>
            <p:nvPr/>
          </p:nvSpPr>
          <p:spPr>
            <a:xfrm>
              <a:off x="8682037" y="2414587"/>
              <a:ext cx="800100" cy="757237"/>
            </a:xfrm>
            <a:prstGeom prst="flowChartConnector">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t>Cl</a:t>
              </a:r>
            </a:p>
          </p:txBody>
        </p:sp>
      </p:grpSp>
      <p:grpSp>
        <p:nvGrpSpPr>
          <p:cNvPr id="17" name="Group 16">
            <a:extLst>
              <a:ext uri="{FF2B5EF4-FFF2-40B4-BE49-F238E27FC236}">
                <a16:creationId xmlns:a16="http://schemas.microsoft.com/office/drawing/2014/main" id="{0B60B4BC-7D24-4B9C-A5F5-34C36CBFBBEB}"/>
              </a:ext>
            </a:extLst>
          </p:cNvPr>
          <p:cNvGrpSpPr/>
          <p:nvPr/>
        </p:nvGrpSpPr>
        <p:grpSpPr>
          <a:xfrm>
            <a:off x="7130303" y="3367563"/>
            <a:ext cx="1847190" cy="1204339"/>
            <a:chOff x="8140168" y="2122976"/>
            <a:chExt cx="1839062" cy="1243442"/>
          </a:xfrm>
        </p:grpSpPr>
        <p:sp>
          <p:nvSpPr>
            <p:cNvPr id="18" name="Flowchart: Connector 17">
              <a:extLst>
                <a:ext uri="{FF2B5EF4-FFF2-40B4-BE49-F238E27FC236}">
                  <a16:creationId xmlns:a16="http://schemas.microsoft.com/office/drawing/2014/main" id="{B4E3BA12-261E-48F3-A002-5479F0DBA495}"/>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19" name="Flowchart: Connector 18">
              <a:extLst>
                <a:ext uri="{FF2B5EF4-FFF2-40B4-BE49-F238E27FC236}">
                  <a16:creationId xmlns:a16="http://schemas.microsoft.com/office/drawing/2014/main" id="{9F74F250-7AEF-4F61-A04A-5EEA5529539F}"/>
                </a:ext>
              </a:extLst>
            </p:cNvPr>
            <p:cNvSpPr/>
            <p:nvPr/>
          </p:nvSpPr>
          <p:spPr>
            <a:xfrm>
              <a:off x="8715548" y="2122976"/>
              <a:ext cx="1263682" cy="1243442"/>
            </a:xfrm>
            <a:prstGeom prst="flowChartConnector">
              <a:avLst/>
            </a:prstGeom>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t>Cl</a:t>
              </a:r>
            </a:p>
          </p:txBody>
        </p:sp>
      </p:grpSp>
      <p:sp>
        <p:nvSpPr>
          <p:cNvPr id="21" name="Flowchart: Connector 20">
            <a:extLst>
              <a:ext uri="{FF2B5EF4-FFF2-40B4-BE49-F238E27FC236}">
                <a16:creationId xmlns:a16="http://schemas.microsoft.com/office/drawing/2014/main" id="{FD9C0D03-6D25-4940-8FD0-050FC001DEAD}"/>
              </a:ext>
            </a:extLst>
          </p:cNvPr>
          <p:cNvSpPr/>
          <p:nvPr/>
        </p:nvSpPr>
        <p:spPr>
          <a:xfrm>
            <a:off x="9859242" y="3513101"/>
            <a:ext cx="1140818" cy="1072662"/>
          </a:xfrm>
          <a:prstGeom prst="flowChartConnec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000" b="1" dirty="0"/>
              <a:t>Ne </a:t>
            </a:r>
          </a:p>
        </p:txBody>
      </p:sp>
      <p:sp>
        <p:nvSpPr>
          <p:cNvPr id="22" name="TextBox 21">
            <a:extLst>
              <a:ext uri="{FF2B5EF4-FFF2-40B4-BE49-F238E27FC236}">
                <a16:creationId xmlns:a16="http://schemas.microsoft.com/office/drawing/2014/main" id="{E3D24F42-324F-475D-957F-B19846BBA87A}"/>
              </a:ext>
            </a:extLst>
          </p:cNvPr>
          <p:cNvSpPr txBox="1"/>
          <p:nvPr/>
        </p:nvSpPr>
        <p:spPr>
          <a:xfrm>
            <a:off x="1341365" y="4621830"/>
            <a:ext cx="10757479" cy="620619"/>
          </a:xfrm>
          <a:prstGeom prst="rect">
            <a:avLst/>
          </a:prstGeom>
          <a:noFill/>
        </p:spPr>
        <p:txBody>
          <a:bodyPr wrap="square">
            <a:spAutoFit/>
          </a:bodyPr>
          <a:lstStyle/>
          <a:p>
            <a:pPr indent="177800" algn="just">
              <a:lnSpc>
                <a:spcPct val="135000"/>
              </a:lnSpc>
              <a:spcAft>
                <a:spcPts val="200"/>
              </a:spcAft>
              <a:tabLst>
                <a:tab pos="598170" algn="l"/>
              </a:tabLst>
            </a:pPr>
            <a:r>
              <a:rPr lang="fr-FR" sz="2800" dirty="0">
                <a:solidFill>
                  <a:srgbClr val="002060"/>
                </a:solidFill>
                <a:effectLst/>
                <a:ea typeface="Times New Roman" panose="02020603050405020304" pitchFamily="18" charset="0"/>
              </a:rPr>
              <a:t>a</a:t>
            </a:r>
            <a:r>
              <a:rPr lang="vi-VN" sz="2800" dirty="0">
                <a:solidFill>
                  <a:srgbClr val="002060"/>
                </a:solidFill>
                <a:effectLst/>
                <a:ea typeface="Times New Roman" panose="02020603050405020304" pitchFamily="18" charset="0"/>
              </a:rPr>
              <a:t>.</a:t>
            </a:r>
            <a:r>
              <a:rPr lang="fr-FR" sz="2800" dirty="0">
                <a:solidFill>
                  <a:srgbClr val="002060"/>
                </a:solidFill>
                <a:effectLst/>
                <a:ea typeface="Times New Roman" panose="02020603050405020304" pitchFamily="18" charset="0"/>
              </a:rPr>
              <a:t> </a:t>
            </a:r>
            <a:r>
              <a:rPr lang="fr-FR" sz="2800" dirty="0" err="1">
                <a:solidFill>
                  <a:srgbClr val="002060"/>
                </a:solidFill>
                <a:effectLst/>
                <a:ea typeface="Times New Roman" panose="02020603050405020304" pitchFamily="18" charset="0"/>
              </a:rPr>
              <a:t>Hydrogen</a:t>
            </a:r>
            <a:r>
              <a:rPr lang="fr-FR" sz="2800" dirty="0">
                <a:solidFill>
                  <a:srgbClr val="002060"/>
                </a:solidFill>
                <a:effectLst/>
                <a:ea typeface="Times New Roman" panose="02020603050405020304" pitchFamily="18" charset="0"/>
              </a:rPr>
              <a:t>	</a:t>
            </a:r>
            <a:r>
              <a:rPr lang="vi-VN" sz="2800" dirty="0">
                <a:solidFill>
                  <a:srgbClr val="002060"/>
                </a:solidFill>
                <a:effectLst/>
                <a:ea typeface="Times New Roman" panose="02020603050405020304" pitchFamily="18" charset="0"/>
              </a:rPr>
              <a:t>b. Chlorine   c. </a:t>
            </a:r>
            <a:r>
              <a:rPr lang="fr-FR" sz="2800" dirty="0" err="1">
                <a:solidFill>
                  <a:srgbClr val="002060"/>
                </a:solidFill>
                <a:effectLst/>
                <a:ea typeface="Times New Roman" panose="02020603050405020304" pitchFamily="18" charset="0"/>
              </a:rPr>
              <a:t>Hydrogen</a:t>
            </a:r>
            <a:r>
              <a:rPr lang="fr-FR" sz="2800" dirty="0">
                <a:solidFill>
                  <a:srgbClr val="002060"/>
                </a:solidFill>
                <a:effectLst/>
                <a:ea typeface="Times New Roman" panose="02020603050405020304" pitchFamily="18" charset="0"/>
              </a:rPr>
              <a:t> </a:t>
            </a:r>
            <a:r>
              <a:rPr lang="fr-FR" sz="2800" dirty="0" err="1">
                <a:solidFill>
                  <a:srgbClr val="002060"/>
                </a:solidFill>
                <a:effectLst/>
                <a:ea typeface="Times New Roman" panose="02020603050405020304" pitchFamily="18" charset="0"/>
              </a:rPr>
              <a:t>chloride</a:t>
            </a:r>
            <a:r>
              <a:rPr lang="fr-FR" sz="2800" dirty="0">
                <a:solidFill>
                  <a:srgbClr val="002060"/>
                </a:solidFill>
                <a:effectLst/>
                <a:ea typeface="Times New Roman" panose="02020603050405020304" pitchFamily="18" charset="0"/>
              </a:rPr>
              <a:t> </a:t>
            </a:r>
            <a:r>
              <a:rPr lang="vi-VN" sz="2800" dirty="0">
                <a:solidFill>
                  <a:srgbClr val="002060"/>
                </a:solidFill>
                <a:effectLst/>
                <a:ea typeface="Times New Roman" panose="02020603050405020304" pitchFamily="18" charset="0"/>
              </a:rPr>
              <a:t>   d. Neon</a:t>
            </a:r>
          </a:p>
        </p:txBody>
      </p:sp>
      <p:sp>
        <p:nvSpPr>
          <p:cNvPr id="23" name="TextBox 22">
            <a:extLst>
              <a:ext uri="{FF2B5EF4-FFF2-40B4-BE49-F238E27FC236}">
                <a16:creationId xmlns:a16="http://schemas.microsoft.com/office/drawing/2014/main" id="{83DEDFAD-0A2F-4D25-A56E-019B5D319AA8}"/>
              </a:ext>
            </a:extLst>
          </p:cNvPr>
          <p:cNvSpPr txBox="1"/>
          <p:nvPr/>
        </p:nvSpPr>
        <p:spPr>
          <a:xfrm>
            <a:off x="813263" y="5476744"/>
            <a:ext cx="9601313"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i="1" dirty="0">
                <a:solidFill>
                  <a:srgbClr val="00B0F0"/>
                </a:solidFill>
                <a:effectLst/>
                <a:ea typeface="Courier New" panose="02070309020205020404" pitchFamily="49" charset="0"/>
              </a:rPr>
              <a:t>Hình 5.1. Hình mô phỏng hạt hợp thành của một số chất</a:t>
            </a:r>
            <a:endParaRPr lang="vi-VN" sz="2800" i="1" dirty="0">
              <a:solidFill>
                <a:srgbClr val="00B0F0"/>
              </a:solidFill>
            </a:endParaRPr>
          </a:p>
        </p:txBody>
      </p:sp>
      <p:grpSp>
        <p:nvGrpSpPr>
          <p:cNvPr id="24" name="Group 23">
            <a:extLst>
              <a:ext uri="{FF2B5EF4-FFF2-40B4-BE49-F238E27FC236}">
                <a16:creationId xmlns:a16="http://schemas.microsoft.com/office/drawing/2014/main" id="{F060020E-7DC4-4754-A2AB-B6DC516369A6}"/>
              </a:ext>
            </a:extLst>
          </p:cNvPr>
          <p:cNvGrpSpPr/>
          <p:nvPr/>
        </p:nvGrpSpPr>
        <p:grpSpPr>
          <a:xfrm>
            <a:off x="556913" y="1695248"/>
            <a:ext cx="10930237" cy="1573518"/>
            <a:chOff x="428595" y="1130084"/>
            <a:chExt cx="10930237" cy="1573518"/>
          </a:xfrm>
        </p:grpSpPr>
        <p:sp>
          <p:nvSpPr>
            <p:cNvPr id="25" name="矩形 19">
              <a:extLst>
                <a:ext uri="{FF2B5EF4-FFF2-40B4-BE49-F238E27FC236}">
                  <a16:creationId xmlns:a16="http://schemas.microsoft.com/office/drawing/2014/main" id="{801E69C9-7D02-4CFD-99CF-B7FDF2B22F23}"/>
                </a:ext>
              </a:extLst>
            </p:cNvPr>
            <p:cNvSpPr/>
            <p:nvPr/>
          </p:nvSpPr>
          <p:spPr>
            <a:xfrm>
              <a:off x="1157018" y="1318616"/>
              <a:ext cx="10201814" cy="1384986"/>
            </a:xfrm>
            <a:prstGeom prst="rect">
              <a:avLst/>
            </a:prstGeom>
          </p:spPr>
          <p:txBody>
            <a:bodyPr wrap="square" lIns="91431" tIns="45716" rIns="91431" bIns="45716">
              <a:spAutoFit/>
            </a:bodyPr>
            <a:lstStyle/>
            <a:p>
              <a:pPr algn="just"/>
              <a:r>
                <a:rPr lang="vi-VN" sz="2800" i="1" dirty="0">
                  <a:solidFill>
                    <a:schemeClr val="accent2"/>
                  </a:solidFill>
                  <a:effectLst/>
                  <a:ea typeface="Courier New" panose="02070309020205020404" pitchFamily="49" charset="0"/>
                  <a:cs typeface="Times New Roman" panose="02020603050405020304" pitchFamily="18" charset="0"/>
                </a:rPr>
                <a:t>Quan sát hình 5.1 và cho biết hạt hợp thành của chất nào được tạo từ 1 nguyên tố hóa học. Hạt hợp thành của chất nào được tạo từ nhiều nguyên tố hóa học?</a:t>
              </a:r>
              <a:endParaRPr lang="zh-CN" altLang="en-US" sz="2800" i="1" spc="300" dirty="0">
                <a:solidFill>
                  <a:schemeClr val="accent2"/>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26" name="Flowchart: Connector 25">
              <a:extLst>
                <a:ext uri="{FF2B5EF4-FFF2-40B4-BE49-F238E27FC236}">
                  <a16:creationId xmlns:a16="http://schemas.microsoft.com/office/drawing/2014/main" id="{BD851704-928D-499F-87D6-440FFAB1CFCA}"/>
                </a:ext>
              </a:extLst>
            </p:cNvPr>
            <p:cNvSpPr/>
            <p:nvPr/>
          </p:nvSpPr>
          <p:spPr>
            <a:xfrm>
              <a:off x="428595" y="1130084"/>
              <a:ext cx="809146" cy="790568"/>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dirty="0"/>
                <a:t>1</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790E71AC-548E-44B6-A528-36077B61B6A4}"/>
              </a:ext>
            </a:extLst>
          </p:cNvPr>
          <p:cNvSpPr/>
          <p:nvPr/>
        </p:nvSpPr>
        <p:spPr>
          <a:xfrm>
            <a:off x="1767625" y="4184109"/>
            <a:ext cx="9675982" cy="954099"/>
          </a:xfrm>
          <a:prstGeom prst="rect">
            <a:avLst/>
          </a:prstGeom>
        </p:spPr>
        <p:style>
          <a:lnRef idx="2">
            <a:schemeClr val="accent2"/>
          </a:lnRef>
          <a:fillRef idx="1">
            <a:schemeClr val="lt1"/>
          </a:fillRef>
          <a:effectRef idx="0">
            <a:schemeClr val="accent2"/>
          </a:effectRef>
          <a:fontRef idx="minor">
            <a:schemeClr val="dk1"/>
          </a:fontRef>
        </p:style>
        <p:txBody>
          <a:bodyPr wrap="square" lIns="91431" tIns="45716" rIns="91431" bIns="45716">
            <a:spAutoFit/>
          </a:bodyPr>
          <a:lstStyle/>
          <a:p>
            <a:pPr algn="just"/>
            <a:r>
              <a:rPr lang="vi-VN" sz="2800" dirty="0">
                <a:solidFill>
                  <a:srgbClr val="FFC000"/>
                </a:solidFill>
              </a:rPr>
              <a:t>Tương tự Ví dụ 1, em hãy mô tả một số phân tử được tạo thành từ 1 nguyên tố hoá học, 2 nguyên tố hóa học</a:t>
            </a:r>
          </a:p>
        </p:txBody>
      </p:sp>
      <p:sp>
        <p:nvSpPr>
          <p:cNvPr id="9" name="矩形 19">
            <a:extLst>
              <a:ext uri="{FF2B5EF4-FFF2-40B4-BE49-F238E27FC236}">
                <a16:creationId xmlns:a16="http://schemas.microsoft.com/office/drawing/2014/main" id="{D00532C9-6B00-4046-A12B-290E65EA1373}"/>
              </a:ext>
            </a:extLst>
          </p:cNvPr>
          <p:cNvSpPr/>
          <p:nvPr/>
        </p:nvSpPr>
        <p:spPr>
          <a:xfrm>
            <a:off x="1157018" y="1404344"/>
            <a:ext cx="1627125" cy="523212"/>
          </a:xfrm>
          <a:prstGeom prst="rect">
            <a:avLst/>
          </a:prstGeom>
        </p:spPr>
        <p:txBody>
          <a:bodyPr wrap="square" lIns="91431" tIns="45716" rIns="91431" bIns="45716">
            <a:spAutoFit/>
          </a:bodyPr>
          <a:lstStyle/>
          <a:p>
            <a:pPr algn="just"/>
            <a:r>
              <a:rPr lang="vi-VN" sz="2800" i="1" u="sng" dirty="0">
                <a:solidFill>
                  <a:srgbClr val="002060"/>
                </a:solidFill>
                <a:effectLst/>
                <a:ea typeface="Courier New" panose="02070309020205020404" pitchFamily="49" charset="0"/>
                <a:cs typeface="Times New Roman" panose="02020603050405020304" pitchFamily="18" charset="0"/>
              </a:rPr>
              <a:t>Ví dụ 1: </a:t>
            </a:r>
            <a:endParaRPr lang="zh-CN" altLang="en-US" sz="2800" i="1" u="sng" spc="300" dirty="0">
              <a:solidFill>
                <a:srgbClr val="00206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TextBox 11">
            <a:extLst>
              <a:ext uri="{FF2B5EF4-FFF2-40B4-BE49-F238E27FC236}">
                <a16:creationId xmlns:a16="http://schemas.microsoft.com/office/drawing/2014/main" id="{1E5CFC33-5367-40AE-9F07-56385265E218}"/>
              </a:ext>
            </a:extLst>
          </p:cNvPr>
          <p:cNvSpPr txBox="1"/>
          <p:nvPr/>
        </p:nvSpPr>
        <p:spPr>
          <a:xfrm>
            <a:off x="1028699" y="2995438"/>
            <a:ext cx="10757479" cy="954107"/>
          </a:xfrm>
          <a:prstGeom prst="rect">
            <a:avLst/>
          </a:prstGeom>
          <a:noFill/>
        </p:spPr>
        <p:txBody>
          <a:bodyPr wrap="square">
            <a:spAutoFit/>
          </a:bodyPr>
          <a:lstStyle/>
          <a:p>
            <a:r>
              <a:rPr lang="vi-VN" sz="2800" dirty="0">
                <a:solidFill>
                  <a:srgbClr val="002060"/>
                </a:solidFill>
              </a:rPr>
              <a:t>Các hạt hợp thành của nước đều gồm có 2 nguyên tử hydrogen và 1 nguyên tử oxygen.</a:t>
            </a:r>
          </a:p>
        </p:txBody>
      </p:sp>
      <p:grpSp>
        <p:nvGrpSpPr>
          <p:cNvPr id="13" name="Group 12">
            <a:extLst>
              <a:ext uri="{FF2B5EF4-FFF2-40B4-BE49-F238E27FC236}">
                <a16:creationId xmlns:a16="http://schemas.microsoft.com/office/drawing/2014/main" id="{D6495B8D-6A53-4D1C-BD2A-C81C91D8346E}"/>
              </a:ext>
            </a:extLst>
          </p:cNvPr>
          <p:cNvGrpSpPr/>
          <p:nvPr/>
        </p:nvGrpSpPr>
        <p:grpSpPr>
          <a:xfrm flipH="1">
            <a:off x="4825976" y="1781064"/>
            <a:ext cx="2245112" cy="1058345"/>
            <a:chOff x="1765526" y="3427607"/>
            <a:chExt cx="2245112" cy="1058345"/>
          </a:xfrm>
        </p:grpSpPr>
        <p:grpSp>
          <p:nvGrpSpPr>
            <p:cNvPr id="14" name="Group 13">
              <a:extLst>
                <a:ext uri="{FF2B5EF4-FFF2-40B4-BE49-F238E27FC236}">
                  <a16:creationId xmlns:a16="http://schemas.microsoft.com/office/drawing/2014/main" id="{6DC8F9EC-A9B7-4B4D-9DE3-069B15E51EDC}"/>
                </a:ext>
              </a:extLst>
            </p:cNvPr>
            <p:cNvGrpSpPr/>
            <p:nvPr/>
          </p:nvGrpSpPr>
          <p:grpSpPr>
            <a:xfrm>
              <a:off x="1765526" y="3730482"/>
              <a:ext cx="2245112" cy="755470"/>
              <a:chOff x="8190887" y="2427443"/>
              <a:chExt cx="2235232" cy="779999"/>
            </a:xfrm>
          </p:grpSpPr>
          <p:sp>
            <p:nvSpPr>
              <p:cNvPr id="17" name="Flowchart: Connector 16">
                <a:extLst>
                  <a:ext uri="{FF2B5EF4-FFF2-40B4-BE49-F238E27FC236}">
                    <a16:creationId xmlns:a16="http://schemas.microsoft.com/office/drawing/2014/main" id="{2ADA5CC8-221A-4620-945E-6A3D9CBC0445}"/>
                  </a:ext>
                </a:extLst>
              </p:cNvPr>
              <p:cNvSpPr/>
              <p:nvPr/>
            </p:nvSpPr>
            <p:spPr>
              <a:xfrm>
                <a:off x="8190887" y="242744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18" name="Flowchart: Connector 17">
                <a:extLst>
                  <a:ext uri="{FF2B5EF4-FFF2-40B4-BE49-F238E27FC236}">
                    <a16:creationId xmlns:a16="http://schemas.microsoft.com/office/drawing/2014/main" id="{C69DC430-9791-4776-9F0B-28FE2A25111E}"/>
                  </a:ext>
                </a:extLst>
              </p:cNvPr>
              <p:cNvSpPr/>
              <p:nvPr/>
            </p:nvSpPr>
            <p:spPr>
              <a:xfrm>
                <a:off x="9626019" y="2450205"/>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grpSp>
        <p:sp>
          <p:nvSpPr>
            <p:cNvPr id="16" name="Flowchart: Connector 15">
              <a:extLst>
                <a:ext uri="{FF2B5EF4-FFF2-40B4-BE49-F238E27FC236}">
                  <a16:creationId xmlns:a16="http://schemas.microsoft.com/office/drawing/2014/main" id="{2041F194-1255-4294-A9F4-F0ACF5CB8A63}"/>
                </a:ext>
              </a:extLst>
            </p:cNvPr>
            <p:cNvSpPr/>
            <p:nvPr/>
          </p:nvSpPr>
          <p:spPr>
            <a:xfrm>
              <a:off x="2412434" y="3427607"/>
              <a:ext cx="1008704" cy="892828"/>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t>O</a:t>
              </a:r>
            </a:p>
          </p:txBody>
        </p:sp>
      </p:grpSp>
      <p:pic>
        <p:nvPicPr>
          <p:cNvPr id="19" name="Picture 18">
            <a:extLst>
              <a:ext uri="{FF2B5EF4-FFF2-40B4-BE49-F238E27FC236}">
                <a16:creationId xmlns:a16="http://schemas.microsoft.com/office/drawing/2014/main" id="{4EE422F1-E30C-416E-BC73-6A66FD038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956" y="2904008"/>
            <a:ext cx="4086225" cy="4086225"/>
          </a:xfrm>
          <a:prstGeom prst="rect">
            <a:avLst/>
          </a:prstGeom>
        </p:spPr>
      </p:pic>
      <p:pic>
        <p:nvPicPr>
          <p:cNvPr id="11" name="图片 10" descr="3df0709f34d035723f7531c7f66fb485"/>
          <p:cNvPicPr>
            <a:picLocks noChangeAspect="1"/>
          </p:cNvPicPr>
          <p:nvPr/>
        </p:nvPicPr>
        <p:blipFill>
          <a:blip r:embed="rId5"/>
          <a:stretch>
            <a:fillRect/>
          </a:stretch>
        </p:blipFill>
        <p:spPr>
          <a:xfrm>
            <a:off x="10333990" y="5415915"/>
            <a:ext cx="2000885" cy="1606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89C1C17-B7C4-427E-A7B7-04501B0588CE}"/>
              </a:ext>
            </a:extLst>
          </p:cNvPr>
          <p:cNvSpPr/>
          <p:nvPr/>
        </p:nvSpPr>
        <p:spPr>
          <a:xfrm>
            <a:off x="858061" y="4248808"/>
            <a:ext cx="10167581" cy="102325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vi-VN" sz="3200" dirty="0">
                <a:solidFill>
                  <a:srgbClr val="000000"/>
                </a:solidFill>
                <a:ea typeface="Courier New" panose="02070309020205020404" pitchFamily="49" charset="0"/>
              </a:rPr>
              <a:t>Phân tử là hạt đại diện cho chất, gồm một số nguyên tử kết hợp thể hiện đầy đủ tính chất hoá học của chất.</a:t>
            </a:r>
            <a:endParaRPr lang="vi-VN" sz="3200" dirty="0"/>
          </a:p>
        </p:txBody>
      </p:sp>
      <p:grpSp>
        <p:nvGrpSpPr>
          <p:cNvPr id="9" name="Group 8">
            <a:extLst>
              <a:ext uri="{FF2B5EF4-FFF2-40B4-BE49-F238E27FC236}">
                <a16:creationId xmlns:a16="http://schemas.microsoft.com/office/drawing/2014/main" id="{33CCBCE5-7F82-4214-A53C-A7BCFCB86158}"/>
              </a:ext>
            </a:extLst>
          </p:cNvPr>
          <p:cNvGrpSpPr/>
          <p:nvPr/>
        </p:nvGrpSpPr>
        <p:grpSpPr>
          <a:xfrm>
            <a:off x="3147923" y="1382767"/>
            <a:ext cx="1802145" cy="935959"/>
            <a:chOff x="8029575" y="2414587"/>
            <a:chExt cx="1452562" cy="757238"/>
          </a:xfrm>
          <a:solidFill>
            <a:schemeClr val="accent5">
              <a:lumMod val="60000"/>
              <a:lumOff val="40000"/>
            </a:schemeClr>
          </a:solidFill>
        </p:grpSpPr>
        <p:sp>
          <p:nvSpPr>
            <p:cNvPr id="10" name="Flowchart: Connector 9">
              <a:extLst>
                <a:ext uri="{FF2B5EF4-FFF2-40B4-BE49-F238E27FC236}">
                  <a16:creationId xmlns:a16="http://schemas.microsoft.com/office/drawing/2014/main" id="{0A4028B4-7CA6-4502-AD9C-2FC359160046}"/>
                </a:ext>
              </a:extLst>
            </p:cNvPr>
            <p:cNvSpPr/>
            <p:nvPr/>
          </p:nvSpPr>
          <p:spPr>
            <a:xfrm>
              <a:off x="8029575" y="2414588"/>
              <a:ext cx="800100" cy="757237"/>
            </a:xfrm>
            <a:prstGeom prst="flowChartConnector">
              <a:avLst/>
            </a:prstGeom>
            <a:grp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t>N</a:t>
              </a:r>
            </a:p>
          </p:txBody>
        </p:sp>
        <p:sp>
          <p:nvSpPr>
            <p:cNvPr id="11" name="Flowchart: Connector 10">
              <a:extLst>
                <a:ext uri="{FF2B5EF4-FFF2-40B4-BE49-F238E27FC236}">
                  <a16:creationId xmlns:a16="http://schemas.microsoft.com/office/drawing/2014/main" id="{BD6B5279-1244-4D30-A242-2F02DD412B08}"/>
                </a:ext>
              </a:extLst>
            </p:cNvPr>
            <p:cNvSpPr/>
            <p:nvPr/>
          </p:nvSpPr>
          <p:spPr>
            <a:xfrm>
              <a:off x="8682037" y="2414587"/>
              <a:ext cx="800100" cy="757237"/>
            </a:xfrm>
            <a:prstGeom prst="flowChartConnector">
              <a:avLst/>
            </a:prstGeom>
            <a:grp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t>N</a:t>
              </a:r>
            </a:p>
          </p:txBody>
        </p:sp>
      </p:grpSp>
      <p:sp>
        <p:nvSpPr>
          <p:cNvPr id="12" name="TextBox 11">
            <a:extLst>
              <a:ext uri="{FF2B5EF4-FFF2-40B4-BE49-F238E27FC236}">
                <a16:creationId xmlns:a16="http://schemas.microsoft.com/office/drawing/2014/main" id="{8739B29A-39CF-44E0-AEF9-ED6D8B6010E0}"/>
              </a:ext>
            </a:extLst>
          </p:cNvPr>
          <p:cNvSpPr txBox="1"/>
          <p:nvPr/>
        </p:nvSpPr>
        <p:spPr>
          <a:xfrm>
            <a:off x="2655554" y="2468178"/>
            <a:ext cx="7698120"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i="1" dirty="0">
                <a:solidFill>
                  <a:srgbClr val="00B0F0"/>
                </a:solidFill>
                <a:effectLst/>
                <a:ea typeface="Courier New" panose="02070309020205020404" pitchFamily="49" charset="0"/>
              </a:rPr>
              <a:t>Hình 5.2. Hình mô phỏng một số phân tử</a:t>
            </a:r>
            <a:endParaRPr lang="vi-VN" sz="3200" i="1" dirty="0">
              <a:solidFill>
                <a:srgbClr val="00B0F0"/>
              </a:solidFill>
            </a:endParaRPr>
          </a:p>
        </p:txBody>
      </p:sp>
      <p:grpSp>
        <p:nvGrpSpPr>
          <p:cNvPr id="13" name="Group 12">
            <a:extLst>
              <a:ext uri="{FF2B5EF4-FFF2-40B4-BE49-F238E27FC236}">
                <a16:creationId xmlns:a16="http://schemas.microsoft.com/office/drawing/2014/main" id="{04BE1C1B-7098-4F06-8A1D-601B7D381A22}"/>
              </a:ext>
            </a:extLst>
          </p:cNvPr>
          <p:cNvGrpSpPr/>
          <p:nvPr/>
        </p:nvGrpSpPr>
        <p:grpSpPr>
          <a:xfrm flipH="1">
            <a:off x="6588381" y="1180232"/>
            <a:ext cx="2359065" cy="1138494"/>
            <a:chOff x="1551548" y="3512449"/>
            <a:chExt cx="2359065" cy="1138494"/>
          </a:xfrm>
        </p:grpSpPr>
        <p:grpSp>
          <p:nvGrpSpPr>
            <p:cNvPr id="14" name="Group 13">
              <a:extLst>
                <a:ext uri="{FF2B5EF4-FFF2-40B4-BE49-F238E27FC236}">
                  <a16:creationId xmlns:a16="http://schemas.microsoft.com/office/drawing/2014/main" id="{1AA9B0FD-A118-4C7F-B29A-E8CE036DF49B}"/>
                </a:ext>
              </a:extLst>
            </p:cNvPr>
            <p:cNvGrpSpPr/>
            <p:nvPr/>
          </p:nvGrpSpPr>
          <p:grpSpPr>
            <a:xfrm>
              <a:off x="1551548" y="3714984"/>
              <a:ext cx="2359065" cy="770969"/>
              <a:chOff x="7977855" y="2411441"/>
              <a:chExt cx="2348685" cy="796001"/>
            </a:xfrm>
          </p:grpSpPr>
          <p:sp>
            <p:nvSpPr>
              <p:cNvPr id="16" name="Flowchart: Connector 15">
                <a:extLst>
                  <a:ext uri="{FF2B5EF4-FFF2-40B4-BE49-F238E27FC236}">
                    <a16:creationId xmlns:a16="http://schemas.microsoft.com/office/drawing/2014/main" id="{784D57BC-1DBF-4E81-AD33-171802027802}"/>
                  </a:ext>
                </a:extLst>
              </p:cNvPr>
              <p:cNvSpPr/>
              <p:nvPr/>
            </p:nvSpPr>
            <p:spPr>
              <a:xfrm>
                <a:off x="7977855" y="2411441"/>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t>O</a:t>
                </a:r>
              </a:p>
            </p:txBody>
          </p:sp>
          <p:sp>
            <p:nvSpPr>
              <p:cNvPr id="17" name="Flowchart: Connector 16">
                <a:extLst>
                  <a:ext uri="{FF2B5EF4-FFF2-40B4-BE49-F238E27FC236}">
                    <a16:creationId xmlns:a16="http://schemas.microsoft.com/office/drawing/2014/main" id="{04658356-80FF-40E8-AD8E-5D7EDB43A24A}"/>
                  </a:ext>
                </a:extLst>
              </p:cNvPr>
              <p:cNvSpPr/>
              <p:nvPr/>
            </p:nvSpPr>
            <p:spPr>
              <a:xfrm>
                <a:off x="9526440" y="2450205"/>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t>O</a:t>
                </a:r>
              </a:p>
            </p:txBody>
          </p:sp>
        </p:grpSp>
        <p:sp>
          <p:nvSpPr>
            <p:cNvPr id="15" name="Flowchart: Connector 14">
              <a:extLst>
                <a:ext uri="{FF2B5EF4-FFF2-40B4-BE49-F238E27FC236}">
                  <a16:creationId xmlns:a16="http://schemas.microsoft.com/office/drawing/2014/main" id="{E4E2A9E0-E7C4-426D-850E-4F045896BE7B}"/>
                </a:ext>
              </a:extLst>
            </p:cNvPr>
            <p:cNvSpPr/>
            <p:nvPr/>
          </p:nvSpPr>
          <p:spPr>
            <a:xfrm>
              <a:off x="2101585" y="3512449"/>
              <a:ext cx="1228549" cy="1138494"/>
            </a:xfrm>
            <a:prstGeom prst="flowChartConnector">
              <a:avLst/>
            </a:prstGeom>
            <a:solidFill>
              <a:schemeClr val="bg2">
                <a:lumMod val="9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t>C</a:t>
              </a:r>
            </a:p>
          </p:txBody>
        </p:sp>
      </p:grpSp>
      <p:pic>
        <p:nvPicPr>
          <p:cNvPr id="6" name="Picture 5">
            <a:extLst>
              <a:ext uri="{FF2B5EF4-FFF2-40B4-BE49-F238E27FC236}">
                <a16:creationId xmlns:a16="http://schemas.microsoft.com/office/drawing/2014/main" id="{AC28A03D-7073-4D48-A848-E06A5FCE15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302" y="1606441"/>
            <a:ext cx="2946918" cy="29469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2"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B34B02-101E-4D6D-BE75-25189D6B8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20" y="4076942"/>
            <a:ext cx="2556979" cy="2561982"/>
          </a:xfrm>
          <a:prstGeom prst="rect">
            <a:avLst/>
          </a:prstGeom>
        </p:spPr>
      </p:pic>
      <p:sp>
        <p:nvSpPr>
          <p:cNvPr id="9" name="矩形 19">
            <a:extLst>
              <a:ext uri="{FF2B5EF4-FFF2-40B4-BE49-F238E27FC236}">
                <a16:creationId xmlns:a16="http://schemas.microsoft.com/office/drawing/2014/main" id="{B47B3B38-554F-4163-B721-E5E0678BA9B8}"/>
              </a:ext>
            </a:extLst>
          </p:cNvPr>
          <p:cNvSpPr/>
          <p:nvPr/>
        </p:nvSpPr>
        <p:spPr>
          <a:xfrm>
            <a:off x="856980" y="1428450"/>
            <a:ext cx="8587058" cy="2246761"/>
          </a:xfrm>
          <a:prstGeom prst="rect">
            <a:avLst/>
          </a:prstGeom>
        </p:spPr>
        <p:style>
          <a:lnRef idx="2">
            <a:schemeClr val="accent1"/>
          </a:lnRef>
          <a:fillRef idx="1">
            <a:schemeClr val="lt1"/>
          </a:fillRef>
          <a:effectRef idx="0">
            <a:schemeClr val="accent1"/>
          </a:effectRef>
          <a:fontRef idx="minor">
            <a:schemeClr val="dk1"/>
          </a:fontRef>
        </p:style>
        <p:txBody>
          <a:bodyPr wrap="square" lIns="91431" tIns="45716" rIns="91431" bIns="45716">
            <a:spAutoFit/>
          </a:bodyPr>
          <a:lstStyle/>
          <a:p>
            <a:pPr algn="just"/>
            <a:r>
              <a:rPr lang="vi-VN" sz="2800" i="1" dirty="0">
                <a:solidFill>
                  <a:schemeClr val="tx1"/>
                </a:solidFill>
                <a:effectLst/>
                <a:ea typeface="Courier New" panose="02070309020205020404" pitchFamily="49" charset="0"/>
                <a:cs typeface="Times New Roman" panose="02020603050405020304" pitchFamily="18" charset="0"/>
              </a:rPr>
              <a:t>Có nhiều loại bình chữa cháy, hình bên là 1 loại bình chữa cháy chứa chất khí đã được hóa lỏng. </a:t>
            </a:r>
            <a:r>
              <a:rPr lang="vi-VN" sz="2800" i="1" dirty="0">
                <a:solidFill>
                  <a:schemeClr val="tx1"/>
                </a:solidFill>
              </a:rPr>
              <a:t>Loại bình này dùng đế dập tắt hiệu quả các đám cháy nhỏ, nơi kín gió. Ưu điểm của nó là không lưu lại chất chữa cháy trên đồ vật.</a:t>
            </a:r>
            <a:endParaRPr lang="zh-CN" altLang="en-US" sz="2800" i="1" spc="300" dirty="0">
              <a:solidFill>
                <a:schemeClr val="tx1"/>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 name="矩形 19">
            <a:extLst>
              <a:ext uri="{FF2B5EF4-FFF2-40B4-BE49-F238E27FC236}">
                <a16:creationId xmlns:a16="http://schemas.microsoft.com/office/drawing/2014/main" id="{403FA8B7-6A5F-44A3-8CEE-0859F30BDF34}"/>
              </a:ext>
            </a:extLst>
          </p:cNvPr>
          <p:cNvSpPr/>
          <p:nvPr/>
        </p:nvSpPr>
        <p:spPr>
          <a:xfrm>
            <a:off x="2252661" y="3890654"/>
            <a:ext cx="8587057" cy="1815874"/>
          </a:xfrm>
          <a:prstGeom prst="rect">
            <a:avLst/>
          </a:prstGeom>
        </p:spPr>
        <p:style>
          <a:lnRef idx="2">
            <a:schemeClr val="accent1"/>
          </a:lnRef>
          <a:fillRef idx="1">
            <a:schemeClr val="lt1"/>
          </a:fillRef>
          <a:effectRef idx="0">
            <a:schemeClr val="accent1"/>
          </a:effectRef>
          <a:fontRef idx="minor">
            <a:schemeClr val="dk1"/>
          </a:fontRef>
        </p:style>
        <p:txBody>
          <a:bodyPr wrap="square" lIns="91431" tIns="45716" rIns="91431" bIns="45716">
            <a:spAutoFit/>
          </a:bodyPr>
          <a:lstStyle/>
          <a:p>
            <a:pPr algn="just"/>
            <a:r>
              <a:rPr lang="vi-VN" sz="2800" i="1" dirty="0">
                <a:solidFill>
                  <a:schemeClr val="tx1"/>
                </a:solidFill>
              </a:rPr>
              <a:t>Theo em, trong bình có chứa phân tử chất khí gì? Phân tử đó gồm những nguyên tố nào? Số lượng nguyên tử của mỗi nguyên tố có trong phân tử chất khí này là bao nhiêu?</a:t>
            </a:r>
            <a:endParaRPr lang="zh-CN" altLang="en-US" sz="2800" i="1" spc="300" dirty="0">
              <a:solidFill>
                <a:schemeClr val="tx1"/>
              </a:solidFill>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1" name="Picture 10">
            <a:extLst>
              <a:ext uri="{FF2B5EF4-FFF2-40B4-BE49-F238E27FC236}">
                <a16:creationId xmlns:a16="http://schemas.microsoft.com/office/drawing/2014/main" id="{C84877D5-AA27-4F45-A6CE-4726309B93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304" r="33612"/>
          <a:stretch/>
        </p:blipFill>
        <p:spPr>
          <a:xfrm rot="906662">
            <a:off x="9663069" y="371909"/>
            <a:ext cx="1870674" cy="3332526"/>
          </a:xfrm>
          <a:prstGeom prst="rect">
            <a:avLst/>
          </a:prstGeom>
        </p:spPr>
      </p:pic>
      <p:sp>
        <p:nvSpPr>
          <p:cNvPr id="12" name="Oval 11">
            <a:extLst>
              <a:ext uri="{FF2B5EF4-FFF2-40B4-BE49-F238E27FC236}">
                <a16:creationId xmlns:a16="http://schemas.microsoft.com/office/drawing/2014/main" id="{17EB3DF5-420D-4FBD-8122-3ADF31D403CE}"/>
              </a:ext>
            </a:extLst>
          </p:cNvPr>
          <p:cNvSpPr/>
          <p:nvPr/>
        </p:nvSpPr>
        <p:spPr>
          <a:xfrm>
            <a:off x="3381876" y="291160"/>
            <a:ext cx="5815012" cy="8763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C000"/>
                </a:solidFill>
              </a:rPr>
              <a:t>NHIỆM VỤ VỀ NHÀ</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9">
            <a:extLst>
              <a:ext uri="{FF2B5EF4-FFF2-40B4-BE49-F238E27FC236}">
                <a16:creationId xmlns:a16="http://schemas.microsoft.com/office/drawing/2014/main" id="{2BD251FE-7587-4945-8FDE-5E8BB21A2EEE}"/>
              </a:ext>
            </a:extLst>
          </p:cNvPr>
          <p:cNvSpPr/>
          <p:nvPr/>
        </p:nvSpPr>
        <p:spPr>
          <a:xfrm>
            <a:off x="2005317" y="677464"/>
            <a:ext cx="4915988" cy="584767"/>
          </a:xfrm>
          <a:prstGeom prst="rect">
            <a:avLst/>
          </a:prstGeom>
        </p:spPr>
        <p:style>
          <a:lnRef idx="2">
            <a:schemeClr val="accent2"/>
          </a:lnRef>
          <a:fillRef idx="1">
            <a:schemeClr val="lt1"/>
          </a:fillRef>
          <a:effectRef idx="0">
            <a:schemeClr val="accent2"/>
          </a:effectRef>
          <a:fontRef idx="minor">
            <a:schemeClr val="dk1"/>
          </a:fontRef>
        </p:style>
        <p:txBody>
          <a:bodyPr wrap="square" lIns="91431" tIns="45716" rIns="91431" bIns="45716">
            <a:spAutoFit/>
          </a:bodyPr>
          <a:lstStyle/>
          <a:p>
            <a:pPr algn="just"/>
            <a:r>
              <a:rPr lang="vi-VN" sz="3200" b="1" dirty="0">
                <a:solidFill>
                  <a:srgbClr val="7030A0"/>
                </a:solidFill>
              </a:rPr>
              <a:t>Tính khối lượng phân tử</a:t>
            </a:r>
            <a:endParaRPr lang="zh-CN" altLang="en-US" sz="3200" spc="300" dirty="0">
              <a:solidFill>
                <a:srgbClr val="7030A0"/>
              </a:solidFill>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9" name="Group 8">
            <a:extLst>
              <a:ext uri="{FF2B5EF4-FFF2-40B4-BE49-F238E27FC236}">
                <a16:creationId xmlns:a16="http://schemas.microsoft.com/office/drawing/2014/main" id="{CB73932D-1FB5-4CDF-A2F6-FF39A91AC3B4}"/>
              </a:ext>
            </a:extLst>
          </p:cNvPr>
          <p:cNvGrpSpPr/>
          <p:nvPr/>
        </p:nvGrpSpPr>
        <p:grpSpPr>
          <a:xfrm>
            <a:off x="1603499" y="1990711"/>
            <a:ext cx="1458982" cy="733425"/>
            <a:chOff x="8029575" y="2414587"/>
            <a:chExt cx="1452562" cy="757238"/>
          </a:xfrm>
        </p:grpSpPr>
        <p:sp>
          <p:nvSpPr>
            <p:cNvPr id="10" name="Flowchart: Connector 9">
              <a:extLst>
                <a:ext uri="{FF2B5EF4-FFF2-40B4-BE49-F238E27FC236}">
                  <a16:creationId xmlns:a16="http://schemas.microsoft.com/office/drawing/2014/main" id="{6CE6A765-0550-441B-AEDF-AE35FC9D74E4}"/>
                </a:ext>
              </a:extLst>
            </p:cNvPr>
            <p:cNvSpPr/>
            <p:nvPr/>
          </p:nvSpPr>
          <p:spPr>
            <a:xfrm>
              <a:off x="8029575" y="2414588"/>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t>H</a:t>
              </a:r>
            </a:p>
          </p:txBody>
        </p:sp>
        <p:sp>
          <p:nvSpPr>
            <p:cNvPr id="12" name="Flowchart: Connector 11">
              <a:extLst>
                <a:ext uri="{FF2B5EF4-FFF2-40B4-BE49-F238E27FC236}">
                  <a16:creationId xmlns:a16="http://schemas.microsoft.com/office/drawing/2014/main" id="{63400D99-DB2E-4653-BDB3-CFD9C8E48BB8}"/>
                </a:ext>
              </a:extLst>
            </p:cNvPr>
            <p:cNvSpPr/>
            <p:nvPr/>
          </p:nvSpPr>
          <p:spPr>
            <a:xfrm>
              <a:off x="8682037" y="2414587"/>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t>H</a:t>
              </a:r>
            </a:p>
          </p:txBody>
        </p:sp>
      </p:grpSp>
      <p:sp>
        <p:nvSpPr>
          <p:cNvPr id="13" name="TextBox 12">
            <a:extLst>
              <a:ext uri="{FF2B5EF4-FFF2-40B4-BE49-F238E27FC236}">
                <a16:creationId xmlns:a16="http://schemas.microsoft.com/office/drawing/2014/main" id="{28B46828-309A-44D5-A440-EB0DC6E88B8F}"/>
              </a:ext>
            </a:extLst>
          </p:cNvPr>
          <p:cNvSpPr txBox="1"/>
          <p:nvPr/>
        </p:nvSpPr>
        <p:spPr>
          <a:xfrm>
            <a:off x="1159668" y="3357808"/>
            <a:ext cx="10175082" cy="696088"/>
          </a:xfrm>
          <a:prstGeom prst="rect">
            <a:avLst/>
          </a:prstGeom>
          <a:noFill/>
        </p:spPr>
        <p:txBody>
          <a:bodyPr wrap="square">
            <a:spAutoFit/>
          </a:bodyPr>
          <a:lstStyle/>
          <a:p>
            <a:pPr indent="177800" algn="just">
              <a:lnSpc>
                <a:spcPct val="135000"/>
              </a:lnSpc>
              <a:spcAft>
                <a:spcPts val="200"/>
              </a:spcAft>
              <a:tabLst>
                <a:tab pos="598170" algn="l"/>
              </a:tabLst>
            </a:pPr>
            <a:r>
              <a:rPr lang="fr-FR" sz="3200" dirty="0">
                <a:solidFill>
                  <a:srgbClr val="002060"/>
                </a:solidFill>
                <a:effectLst/>
                <a:ea typeface="Times New Roman" panose="02020603050405020304" pitchFamily="18" charset="0"/>
              </a:rPr>
              <a:t>a</a:t>
            </a:r>
            <a:r>
              <a:rPr lang="vi-VN" sz="3200" dirty="0">
                <a:solidFill>
                  <a:srgbClr val="002060"/>
                </a:solidFill>
                <a:effectLst/>
                <a:ea typeface="Times New Roman" panose="02020603050405020304" pitchFamily="18" charset="0"/>
              </a:rPr>
              <a:t>.</a:t>
            </a:r>
            <a:r>
              <a:rPr lang="fr-FR" sz="3200" dirty="0">
                <a:solidFill>
                  <a:srgbClr val="002060"/>
                </a:solidFill>
                <a:effectLst/>
                <a:ea typeface="Times New Roman" panose="02020603050405020304" pitchFamily="18" charset="0"/>
              </a:rPr>
              <a:t> </a:t>
            </a:r>
            <a:r>
              <a:rPr lang="fr-FR" sz="3200" dirty="0" err="1">
                <a:solidFill>
                  <a:srgbClr val="002060"/>
                </a:solidFill>
                <a:effectLst/>
                <a:ea typeface="Times New Roman" panose="02020603050405020304" pitchFamily="18" charset="0"/>
              </a:rPr>
              <a:t>Hydrogen</a:t>
            </a:r>
            <a:r>
              <a:rPr lang="fr-FR" sz="3200" dirty="0">
                <a:solidFill>
                  <a:srgbClr val="002060"/>
                </a:solidFill>
                <a:effectLst/>
                <a:ea typeface="Times New Roman" panose="02020603050405020304" pitchFamily="18" charset="0"/>
              </a:rPr>
              <a:t>	</a:t>
            </a:r>
            <a:r>
              <a:rPr lang="vi-VN" sz="3200" dirty="0">
                <a:solidFill>
                  <a:srgbClr val="002060"/>
                </a:solidFill>
                <a:effectLst/>
                <a:ea typeface="Times New Roman" panose="02020603050405020304" pitchFamily="18" charset="0"/>
              </a:rPr>
              <a:t>b. </a:t>
            </a:r>
            <a:r>
              <a:rPr lang="vi-VN" sz="3200" dirty="0">
                <a:solidFill>
                  <a:srgbClr val="002060"/>
                </a:solidFill>
                <a:ea typeface="Times New Roman" panose="02020603050405020304" pitchFamily="18" charset="0"/>
              </a:rPr>
              <a:t>Sulfur dioxde</a:t>
            </a:r>
            <a:r>
              <a:rPr lang="vi-VN" sz="3200" dirty="0">
                <a:solidFill>
                  <a:srgbClr val="002060"/>
                </a:solidFill>
                <a:effectLst/>
                <a:ea typeface="Times New Roman" panose="02020603050405020304" pitchFamily="18" charset="0"/>
              </a:rPr>
              <a:t>         c. Methane</a:t>
            </a:r>
          </a:p>
        </p:txBody>
      </p:sp>
      <p:sp>
        <p:nvSpPr>
          <p:cNvPr id="14" name="TextBox 13">
            <a:extLst>
              <a:ext uri="{FF2B5EF4-FFF2-40B4-BE49-F238E27FC236}">
                <a16:creationId xmlns:a16="http://schemas.microsoft.com/office/drawing/2014/main" id="{DC84E0AF-3C12-4AF7-8ECF-4B8324000316}"/>
              </a:ext>
            </a:extLst>
          </p:cNvPr>
          <p:cNvSpPr txBox="1"/>
          <p:nvPr/>
        </p:nvSpPr>
        <p:spPr>
          <a:xfrm>
            <a:off x="2163363" y="4218627"/>
            <a:ext cx="8352237"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i="1" dirty="0">
                <a:solidFill>
                  <a:srgbClr val="00B0F0"/>
                </a:solidFill>
                <a:effectLst/>
                <a:ea typeface="Courier New" panose="02070309020205020404" pitchFamily="49" charset="0"/>
              </a:rPr>
              <a:t>Hình 5.3. Hình mô phỏng phân tử các chất</a:t>
            </a:r>
            <a:endParaRPr lang="vi-VN" sz="3200" i="1" dirty="0">
              <a:solidFill>
                <a:srgbClr val="00B0F0"/>
              </a:solidFill>
            </a:endParaRPr>
          </a:p>
        </p:txBody>
      </p:sp>
      <p:grpSp>
        <p:nvGrpSpPr>
          <p:cNvPr id="15" name="Group 14">
            <a:extLst>
              <a:ext uri="{FF2B5EF4-FFF2-40B4-BE49-F238E27FC236}">
                <a16:creationId xmlns:a16="http://schemas.microsoft.com/office/drawing/2014/main" id="{98CA256D-0548-4FFD-A8E7-A52082846F71}"/>
              </a:ext>
            </a:extLst>
          </p:cNvPr>
          <p:cNvGrpSpPr/>
          <p:nvPr/>
        </p:nvGrpSpPr>
        <p:grpSpPr>
          <a:xfrm>
            <a:off x="3915796" y="1559238"/>
            <a:ext cx="2400259" cy="1619032"/>
            <a:chOff x="3400466" y="2904001"/>
            <a:chExt cx="2400259" cy="1619032"/>
          </a:xfrm>
        </p:grpSpPr>
        <p:grpSp>
          <p:nvGrpSpPr>
            <p:cNvPr id="16" name="Group 15">
              <a:extLst>
                <a:ext uri="{FF2B5EF4-FFF2-40B4-BE49-F238E27FC236}">
                  <a16:creationId xmlns:a16="http://schemas.microsoft.com/office/drawing/2014/main" id="{59C694BA-C0FD-4D37-A915-8BCE6D04E4E7}"/>
                </a:ext>
              </a:extLst>
            </p:cNvPr>
            <p:cNvGrpSpPr/>
            <p:nvPr/>
          </p:nvGrpSpPr>
          <p:grpSpPr>
            <a:xfrm>
              <a:off x="3400466" y="3513101"/>
              <a:ext cx="2400259" cy="1009932"/>
              <a:chOff x="7686807" y="2405750"/>
              <a:chExt cx="1795330" cy="766074"/>
            </a:xfrm>
          </p:grpSpPr>
          <p:sp>
            <p:nvSpPr>
              <p:cNvPr id="18" name="Flowchart: Connector 17">
                <a:extLst>
                  <a:ext uri="{FF2B5EF4-FFF2-40B4-BE49-F238E27FC236}">
                    <a16:creationId xmlns:a16="http://schemas.microsoft.com/office/drawing/2014/main" id="{51B4D924-D15E-4990-B3D3-7A43F9D85902}"/>
                  </a:ext>
                </a:extLst>
              </p:cNvPr>
              <p:cNvSpPr/>
              <p:nvPr/>
            </p:nvSpPr>
            <p:spPr>
              <a:xfrm>
                <a:off x="7686807" y="2405750"/>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t>O</a:t>
                </a:r>
              </a:p>
            </p:txBody>
          </p:sp>
          <p:sp>
            <p:nvSpPr>
              <p:cNvPr id="19" name="Flowchart: Connector 18">
                <a:extLst>
                  <a:ext uri="{FF2B5EF4-FFF2-40B4-BE49-F238E27FC236}">
                    <a16:creationId xmlns:a16="http://schemas.microsoft.com/office/drawing/2014/main" id="{6069A696-B412-4DCE-B695-920A130C7CBF}"/>
                  </a:ext>
                </a:extLst>
              </p:cNvPr>
              <p:cNvSpPr/>
              <p:nvPr/>
            </p:nvSpPr>
            <p:spPr>
              <a:xfrm>
                <a:off x="8682037" y="2414587"/>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t>O</a:t>
                </a:r>
              </a:p>
            </p:txBody>
          </p:sp>
        </p:grpSp>
        <p:sp>
          <p:nvSpPr>
            <p:cNvPr id="17" name="Flowchart: Connector 16">
              <a:extLst>
                <a:ext uri="{FF2B5EF4-FFF2-40B4-BE49-F238E27FC236}">
                  <a16:creationId xmlns:a16="http://schemas.microsoft.com/office/drawing/2014/main" id="{6DB8AF48-4549-413F-AAED-065CB2964C0D}"/>
                </a:ext>
              </a:extLst>
            </p:cNvPr>
            <p:cNvSpPr/>
            <p:nvPr/>
          </p:nvSpPr>
          <p:spPr>
            <a:xfrm>
              <a:off x="3933899" y="2904001"/>
              <a:ext cx="1269267" cy="1204339"/>
            </a:xfrm>
            <a:prstGeom prst="flowChartConnector">
              <a:avLst/>
            </a:prstGeom>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400" b="1" dirty="0"/>
                <a:t>S</a:t>
              </a:r>
            </a:p>
          </p:txBody>
        </p:sp>
      </p:grpSp>
      <p:grpSp>
        <p:nvGrpSpPr>
          <p:cNvPr id="20" name="Group 19">
            <a:extLst>
              <a:ext uri="{FF2B5EF4-FFF2-40B4-BE49-F238E27FC236}">
                <a16:creationId xmlns:a16="http://schemas.microsoft.com/office/drawing/2014/main" id="{177BD4BF-EB54-4D70-8CE1-CFCFBA37F79B}"/>
              </a:ext>
            </a:extLst>
          </p:cNvPr>
          <p:cNvGrpSpPr/>
          <p:nvPr/>
        </p:nvGrpSpPr>
        <p:grpSpPr>
          <a:xfrm>
            <a:off x="7130303" y="1272865"/>
            <a:ext cx="2415202" cy="2169117"/>
            <a:chOff x="7130303" y="2845672"/>
            <a:chExt cx="2415202" cy="2169117"/>
          </a:xfrm>
        </p:grpSpPr>
        <p:sp>
          <p:nvSpPr>
            <p:cNvPr id="21" name="Flowchart: Connector 20">
              <a:extLst>
                <a:ext uri="{FF2B5EF4-FFF2-40B4-BE49-F238E27FC236}">
                  <a16:creationId xmlns:a16="http://schemas.microsoft.com/office/drawing/2014/main" id="{DBEADC99-FB3A-4DAC-94F7-184EF2A7F33B}"/>
                </a:ext>
              </a:extLst>
            </p:cNvPr>
            <p:cNvSpPr/>
            <p:nvPr/>
          </p:nvSpPr>
          <p:spPr>
            <a:xfrm>
              <a:off x="8741869" y="3324998"/>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t>H</a:t>
              </a:r>
            </a:p>
          </p:txBody>
        </p:sp>
        <p:grpSp>
          <p:nvGrpSpPr>
            <p:cNvPr id="22" name="Group 21">
              <a:extLst>
                <a:ext uri="{FF2B5EF4-FFF2-40B4-BE49-F238E27FC236}">
                  <a16:creationId xmlns:a16="http://schemas.microsoft.com/office/drawing/2014/main" id="{87F7ECE7-B534-4401-944B-7AB287837D31}"/>
                </a:ext>
              </a:extLst>
            </p:cNvPr>
            <p:cNvGrpSpPr/>
            <p:nvPr/>
          </p:nvGrpSpPr>
          <p:grpSpPr>
            <a:xfrm>
              <a:off x="7130303" y="3367563"/>
              <a:ext cx="1847190" cy="1204339"/>
              <a:chOff x="8140168" y="2122976"/>
              <a:chExt cx="1839062" cy="1243442"/>
            </a:xfrm>
          </p:grpSpPr>
          <p:sp>
            <p:nvSpPr>
              <p:cNvPr id="25" name="Flowchart: Connector 24">
                <a:extLst>
                  <a:ext uri="{FF2B5EF4-FFF2-40B4-BE49-F238E27FC236}">
                    <a16:creationId xmlns:a16="http://schemas.microsoft.com/office/drawing/2014/main" id="{EBCFB4DC-FC95-4A6E-A9D0-7C4158A4F869}"/>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t>H</a:t>
                </a:r>
              </a:p>
            </p:txBody>
          </p:sp>
          <p:sp>
            <p:nvSpPr>
              <p:cNvPr id="26" name="Flowchart: Connector 25">
                <a:extLst>
                  <a:ext uri="{FF2B5EF4-FFF2-40B4-BE49-F238E27FC236}">
                    <a16:creationId xmlns:a16="http://schemas.microsoft.com/office/drawing/2014/main" id="{05E79C09-EFB0-4812-B761-78CAFBC7C88D}"/>
                  </a:ext>
                </a:extLst>
              </p:cNvPr>
              <p:cNvSpPr/>
              <p:nvPr/>
            </p:nvSpPr>
            <p:spPr>
              <a:xfrm>
                <a:off x="8715548" y="2122976"/>
                <a:ext cx="1263682" cy="1243442"/>
              </a:xfrm>
              <a:prstGeom prst="flowChartConnector">
                <a:avLst/>
              </a:prstGeom>
              <a:solidFill>
                <a:schemeClr val="bg1">
                  <a:lumMod val="5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t>C</a:t>
                </a:r>
              </a:p>
            </p:txBody>
          </p:sp>
        </p:grpSp>
        <p:sp>
          <p:nvSpPr>
            <p:cNvPr id="23" name="Flowchart: Connector 22">
              <a:extLst>
                <a:ext uri="{FF2B5EF4-FFF2-40B4-BE49-F238E27FC236}">
                  <a16:creationId xmlns:a16="http://schemas.microsoft.com/office/drawing/2014/main" id="{76EA2F95-4DA6-49A6-BE74-BD0B2E1B4600}"/>
                </a:ext>
              </a:extLst>
            </p:cNvPr>
            <p:cNvSpPr/>
            <p:nvPr/>
          </p:nvSpPr>
          <p:spPr>
            <a:xfrm>
              <a:off x="8141170" y="4281365"/>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t>H</a:t>
              </a:r>
            </a:p>
          </p:txBody>
        </p:sp>
        <p:sp>
          <p:nvSpPr>
            <p:cNvPr id="24" name="Flowchart: Connector 23">
              <a:extLst>
                <a:ext uri="{FF2B5EF4-FFF2-40B4-BE49-F238E27FC236}">
                  <a16:creationId xmlns:a16="http://schemas.microsoft.com/office/drawing/2014/main" id="{A8137E7B-D2C4-47FD-9BEC-59EEA282E4C1}"/>
                </a:ext>
              </a:extLst>
            </p:cNvPr>
            <p:cNvSpPr/>
            <p:nvPr/>
          </p:nvSpPr>
          <p:spPr>
            <a:xfrm>
              <a:off x="7861875" y="2845672"/>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t>H</a:t>
              </a:r>
            </a:p>
          </p:txBody>
        </p:sp>
      </p:grpSp>
      <p:grpSp>
        <p:nvGrpSpPr>
          <p:cNvPr id="27" name="Group 26">
            <a:extLst>
              <a:ext uri="{FF2B5EF4-FFF2-40B4-BE49-F238E27FC236}">
                <a16:creationId xmlns:a16="http://schemas.microsoft.com/office/drawing/2014/main" id="{39487D0F-4B34-4856-9230-C6E1956A2D5E}"/>
              </a:ext>
            </a:extLst>
          </p:cNvPr>
          <p:cNvGrpSpPr/>
          <p:nvPr/>
        </p:nvGrpSpPr>
        <p:grpSpPr>
          <a:xfrm>
            <a:off x="677109" y="4660501"/>
            <a:ext cx="10186153" cy="1275863"/>
            <a:chOff x="677109" y="4660501"/>
            <a:chExt cx="10186153" cy="1275863"/>
          </a:xfrm>
        </p:grpSpPr>
        <p:sp>
          <p:nvSpPr>
            <p:cNvPr id="28" name="矩形 19">
              <a:extLst>
                <a:ext uri="{FF2B5EF4-FFF2-40B4-BE49-F238E27FC236}">
                  <a16:creationId xmlns:a16="http://schemas.microsoft.com/office/drawing/2014/main" id="{755689AC-12A7-4027-8B5F-D5DCB0EBD527}"/>
                </a:ext>
              </a:extLst>
            </p:cNvPr>
            <p:cNvSpPr/>
            <p:nvPr/>
          </p:nvSpPr>
          <p:spPr>
            <a:xfrm>
              <a:off x="1328737" y="4859154"/>
              <a:ext cx="9534525" cy="1077210"/>
            </a:xfrm>
            <a:prstGeom prst="rect">
              <a:avLst/>
            </a:prstGeom>
          </p:spPr>
          <p:txBody>
            <a:bodyPr wrap="square" lIns="91431" tIns="45716" rIns="91431" bIns="45716">
              <a:spAutoFit/>
            </a:bodyPr>
            <a:lstStyle/>
            <a:p>
              <a:pPr algn="just"/>
              <a:r>
                <a:rPr lang="vi-VN" sz="3200" i="1" dirty="0">
                  <a:solidFill>
                    <a:schemeClr val="accent2"/>
                  </a:solidFill>
                  <a:effectLst/>
                  <a:ea typeface="Courier New" panose="02070309020205020404" pitchFamily="49" charset="0"/>
                  <a:cs typeface="Times New Roman" panose="02020603050405020304" pitchFamily="18" charset="0"/>
                </a:rPr>
                <a:t>Em hãy đề xuất cách tính khối lượng phân tử của mỗi chất ở hình 5.3</a:t>
              </a:r>
              <a:endParaRPr lang="zh-CN" altLang="en-US" sz="3200" i="1" spc="300" dirty="0">
                <a:solidFill>
                  <a:schemeClr val="accent2"/>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29" name="Flowchart: Connector 28">
              <a:extLst>
                <a:ext uri="{FF2B5EF4-FFF2-40B4-BE49-F238E27FC236}">
                  <a16:creationId xmlns:a16="http://schemas.microsoft.com/office/drawing/2014/main" id="{E2F4DF86-8D7C-4BB8-A5B7-125BE06DD2A6}"/>
                </a:ext>
              </a:extLst>
            </p:cNvPr>
            <p:cNvSpPr/>
            <p:nvPr/>
          </p:nvSpPr>
          <p:spPr>
            <a:xfrm>
              <a:off x="677109" y="4660501"/>
              <a:ext cx="809146" cy="790568"/>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t>2</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925"/>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7E6E6"/>
    </a:lt2>
    <a:accent1>
      <a:srgbClr val="1E4E9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86</TotalTime>
  <Words>2030</Words>
  <PresentationFormat>Widescreen</PresentationFormat>
  <Paragraphs>286</Paragraphs>
  <Slides>37</Slides>
  <Notes>37</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等线</vt:lpstr>
      <vt:lpstr>Arial</vt:lpstr>
      <vt:lpstr>Calibri</vt:lpstr>
      <vt:lpstr>Cambria Math</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2022-03-30T12:30:59Z</dcterms:modified>
</cp:coreProperties>
</file>