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4"/>
  </p:notesMasterIdLst>
  <p:sldIdLst>
    <p:sldId id="310" r:id="rId3"/>
    <p:sldId id="520" r:id="rId4"/>
    <p:sldId id="280" r:id="rId5"/>
    <p:sldId id="495" r:id="rId6"/>
    <p:sldId id="425" r:id="rId7"/>
    <p:sldId id="517" r:id="rId8"/>
    <p:sldId id="504" r:id="rId9"/>
    <p:sldId id="513" r:id="rId10"/>
    <p:sldId id="518" r:id="rId11"/>
    <p:sldId id="519" r:id="rId12"/>
    <p:sldId id="261" r:id="rId13"/>
  </p:sldIdLst>
  <p:sldSz cx="9144000" cy="5143500" type="screen16x9"/>
  <p:notesSz cx="6858000" cy="9144000"/>
  <p:embeddedFontLst>
    <p:embeddedFont>
      <p:font typeface="Quicksand Medium" charset="0"/>
      <p:regular r:id="rId15"/>
    </p:embeddedFont>
    <p:embeddedFont>
      <p:font typeface="Calibri Light" charset="0"/>
      <p:regular r:id="rId16"/>
      <p:italic r:id="rId17"/>
    </p:embeddedFont>
    <p:embeddedFont>
      <p:font typeface="Lato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HP001 4 hàng" pitchFamily="34" charset="0"/>
      <p:regular r:id="rId26"/>
      <p:bold r:id="rId27"/>
    </p:embeddedFont>
    <p:embeddedFont>
      <p:font typeface="Arial-Rounded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D8E"/>
    <a:srgbClr val="EB67B6"/>
    <a:srgbClr val="E80888"/>
    <a:srgbClr val="FEE7EF"/>
    <a:srgbClr val="0418AC"/>
    <a:srgbClr val="FFD1FF"/>
    <a:srgbClr val="F446B6"/>
    <a:srgbClr val="009242"/>
    <a:srgbClr val="8D3A96"/>
    <a:srgbClr val="CD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5196" autoAdjust="0"/>
  </p:normalViewPr>
  <p:slideViewPr>
    <p:cSldViewPr snapToGrid="0">
      <p:cViewPr>
        <p:scale>
          <a:sx n="89" d="100"/>
          <a:sy n="89" d="100"/>
        </p:scale>
        <p:origin x="-702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65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10061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400" b="1" smtClean="0">
                <a:solidFill>
                  <a:schemeClr val="tx1"/>
                </a:solidFill>
              </a:rPr>
              <a:t>Ghép từ ngữ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135" y="-1"/>
            <a:ext cx="480776" cy="520995"/>
          </a:xfrm>
          <a:prstGeom prst="ellipse">
            <a:avLst/>
          </a:prstGeom>
          <a:solidFill>
            <a:srgbClr val="F446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9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098" y="496870"/>
            <a:ext cx="605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Tìm những </a:t>
            </a:r>
            <a:r>
              <a:rPr lang="vi-VN" sz="2400" smtClean="0"/>
              <a:t>t</a:t>
            </a:r>
            <a:r>
              <a:rPr lang="en-US" sz="2400" smtClean="0"/>
              <a:t>ừ</a:t>
            </a:r>
            <a:r>
              <a:rPr lang="vi-VN" sz="2400" smtClean="0"/>
              <a:t> </a:t>
            </a:r>
            <a:r>
              <a:rPr lang="vi-VN" sz="2400"/>
              <a:t>ngữ có mối liên hệ với nhau 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80776" y="1043492"/>
            <a:ext cx="8368934" cy="377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9098" y="1280161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4897" y="1431029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tắt đèn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 rot="20979584">
            <a:off x="3409283" y="958535"/>
            <a:ext cx="1624222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0979584">
            <a:off x="3709074" y="1109403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</a:rPr>
              <a:t>sáng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35" name="Rectangle 6"/>
          <p:cNvSpPr/>
          <p:nvPr/>
        </p:nvSpPr>
        <p:spPr>
          <a:xfrm rot="777788">
            <a:off x="5038706" y="1665925"/>
            <a:ext cx="1634512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777788">
            <a:off x="5103992" y="18167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D50D8E"/>
                </a:solidFill>
              </a:rPr>
              <a:t>bật đèn</a:t>
            </a:r>
            <a:endParaRPr lang="en-US" sz="2800" b="1">
              <a:solidFill>
                <a:srgbClr val="D50D8E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 rot="21232063">
            <a:off x="6574564" y="1054642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232063">
            <a:off x="6636483" y="1205510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đ</a:t>
            </a:r>
            <a:r>
              <a:rPr lang="en-US" sz="2800" b="1" smtClean="0">
                <a:solidFill>
                  <a:srgbClr val="00B050"/>
                </a:solidFill>
              </a:rPr>
              <a:t>ường ướt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40" name="Rectangle 6"/>
          <p:cNvSpPr/>
          <p:nvPr/>
        </p:nvSpPr>
        <p:spPr>
          <a:xfrm rot="776855">
            <a:off x="789705" y="2463502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776855">
            <a:off x="846014" y="261437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tập thể dục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 rot="390954">
            <a:off x="3723201" y="2374663"/>
            <a:ext cx="1624222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390954">
            <a:off x="4223368" y="252553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tối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Rectangle 6"/>
          <p:cNvSpPr/>
          <p:nvPr/>
        </p:nvSpPr>
        <p:spPr>
          <a:xfrm rot="21232063">
            <a:off x="5891200" y="2585735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21232063">
            <a:off x="6067734" y="2736603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chăm học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6256884" y="3620262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33418" y="3771130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khoẻ mạnh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3427274" y="3977892"/>
            <a:ext cx="2216075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03808" y="4128760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D50D8E"/>
                </a:solidFill>
              </a:rPr>
              <a:t>đ</a:t>
            </a:r>
            <a:r>
              <a:rPr lang="en-US" sz="2800" b="1" smtClean="0">
                <a:solidFill>
                  <a:srgbClr val="D50D8E"/>
                </a:solidFill>
              </a:rPr>
              <a:t>ược khen</a:t>
            </a:r>
            <a:endParaRPr lang="en-US" sz="2800" b="1">
              <a:solidFill>
                <a:srgbClr val="D50D8E"/>
              </a:solidFill>
            </a:endParaRPr>
          </a:p>
        </p:txBody>
      </p:sp>
      <p:sp>
        <p:nvSpPr>
          <p:cNvPr id="53" name="Rectangle 6"/>
          <p:cNvSpPr/>
          <p:nvPr/>
        </p:nvSpPr>
        <p:spPr>
          <a:xfrm rot="478321">
            <a:off x="1280359" y="3779323"/>
            <a:ext cx="1634512" cy="778428"/>
          </a:xfrm>
          <a:custGeom>
            <a:avLst/>
            <a:gdLst>
              <a:gd name="connsiteX0" fmla="*/ 0 w 1904104"/>
              <a:gd name="connsiteY0" fmla="*/ 0 h 656216"/>
              <a:gd name="connsiteX1" fmla="*/ 1904104 w 1904104"/>
              <a:gd name="connsiteY1" fmla="*/ 0 h 656216"/>
              <a:gd name="connsiteX2" fmla="*/ 1904104 w 1904104"/>
              <a:gd name="connsiteY2" fmla="*/ 656216 h 656216"/>
              <a:gd name="connsiteX3" fmla="*/ 0 w 1904104"/>
              <a:gd name="connsiteY3" fmla="*/ 656216 h 656216"/>
              <a:gd name="connsiteX4" fmla="*/ 0 w 1904104"/>
              <a:gd name="connsiteY4" fmla="*/ 0 h 656216"/>
              <a:gd name="connsiteX0" fmla="*/ 301214 w 2205318"/>
              <a:gd name="connsiteY0" fmla="*/ 0 h 806823"/>
              <a:gd name="connsiteX1" fmla="*/ 2205318 w 2205318"/>
              <a:gd name="connsiteY1" fmla="*/ 0 h 806823"/>
              <a:gd name="connsiteX2" fmla="*/ 2205318 w 2205318"/>
              <a:gd name="connsiteY2" fmla="*/ 656216 h 806823"/>
              <a:gd name="connsiteX3" fmla="*/ 0 w 2205318"/>
              <a:gd name="connsiteY3" fmla="*/ 806823 h 806823"/>
              <a:gd name="connsiteX4" fmla="*/ 301214 w 2205318"/>
              <a:gd name="connsiteY4" fmla="*/ 0 h 806823"/>
              <a:gd name="connsiteX0" fmla="*/ 301214 w 2205318"/>
              <a:gd name="connsiteY0" fmla="*/ 0 h 838672"/>
              <a:gd name="connsiteX1" fmla="*/ 2205318 w 2205318"/>
              <a:gd name="connsiteY1" fmla="*/ 0 h 838672"/>
              <a:gd name="connsiteX2" fmla="*/ 2205318 w 2205318"/>
              <a:gd name="connsiteY2" fmla="*/ 656216 h 838672"/>
              <a:gd name="connsiteX3" fmla="*/ 0 w 2205318"/>
              <a:gd name="connsiteY3" fmla="*/ 806823 h 838672"/>
              <a:gd name="connsiteX4" fmla="*/ 301214 w 2205318"/>
              <a:gd name="connsiteY4" fmla="*/ 0 h 838672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21515 w 2205318"/>
              <a:gd name="connsiteY0" fmla="*/ 0 h 860187"/>
              <a:gd name="connsiteX1" fmla="*/ 2205318 w 2205318"/>
              <a:gd name="connsiteY1" fmla="*/ 21515 h 860187"/>
              <a:gd name="connsiteX2" fmla="*/ 2205318 w 2205318"/>
              <a:gd name="connsiteY2" fmla="*/ 677731 h 860187"/>
              <a:gd name="connsiteX3" fmla="*/ 0 w 2205318"/>
              <a:gd name="connsiteY3" fmla="*/ 828338 h 860187"/>
              <a:gd name="connsiteX4" fmla="*/ 21515 w 2205318"/>
              <a:gd name="connsiteY4" fmla="*/ 0 h 860187"/>
              <a:gd name="connsiteX0" fmla="*/ 32272 w 2216075"/>
              <a:gd name="connsiteY0" fmla="*/ 0 h 778428"/>
              <a:gd name="connsiteX1" fmla="*/ 2216075 w 2216075"/>
              <a:gd name="connsiteY1" fmla="*/ 21515 h 778428"/>
              <a:gd name="connsiteX2" fmla="*/ 2216075 w 2216075"/>
              <a:gd name="connsiteY2" fmla="*/ 677731 h 778428"/>
              <a:gd name="connsiteX3" fmla="*/ 0 w 2216075"/>
              <a:gd name="connsiteY3" fmla="*/ 731519 h 778428"/>
              <a:gd name="connsiteX4" fmla="*/ 32272 w 2216075"/>
              <a:gd name="connsiteY4" fmla="*/ 0 h 7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075" h="778428">
                <a:moveTo>
                  <a:pt x="32272" y="0"/>
                </a:moveTo>
                <a:cubicBezTo>
                  <a:pt x="921571" y="254598"/>
                  <a:pt x="1488141" y="14343"/>
                  <a:pt x="2216075" y="21515"/>
                </a:cubicBezTo>
                <a:lnTo>
                  <a:pt x="2216075" y="677731"/>
                </a:lnTo>
                <a:cubicBezTo>
                  <a:pt x="1480969" y="727933"/>
                  <a:pt x="1423596" y="842681"/>
                  <a:pt x="0" y="731519"/>
                </a:cubicBezTo>
                <a:lnTo>
                  <a:pt x="3227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478321">
            <a:off x="1615752" y="3930191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</a:rPr>
              <a:t>mưa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46381" y="1968649"/>
            <a:ext cx="1118795" cy="656217"/>
          </a:xfrm>
          <a:custGeom>
            <a:avLst/>
            <a:gdLst>
              <a:gd name="connsiteX0" fmla="*/ 0 w 1118795"/>
              <a:gd name="connsiteY0" fmla="*/ 0 h 656217"/>
              <a:gd name="connsiteX1" fmla="*/ 484094 w 1118795"/>
              <a:gd name="connsiteY1" fmla="*/ 419549 h 656217"/>
              <a:gd name="connsiteX2" fmla="*/ 1118795 w 1118795"/>
              <a:gd name="connsiteY2" fmla="*/ 656217 h 6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795" h="656217">
                <a:moveTo>
                  <a:pt x="0" y="0"/>
                </a:moveTo>
                <a:cubicBezTo>
                  <a:pt x="148814" y="155090"/>
                  <a:pt x="297628" y="310180"/>
                  <a:pt x="484094" y="419549"/>
                </a:cubicBezTo>
                <a:cubicBezTo>
                  <a:pt x="670560" y="528918"/>
                  <a:pt x="894677" y="592567"/>
                  <a:pt x="1118795" y="65621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960953" y="3038480"/>
            <a:ext cx="3295931" cy="939412"/>
          </a:xfrm>
          <a:custGeom>
            <a:avLst/>
            <a:gdLst>
              <a:gd name="connsiteX0" fmla="*/ 0 w 1118795"/>
              <a:gd name="connsiteY0" fmla="*/ 0 h 656217"/>
              <a:gd name="connsiteX1" fmla="*/ 484094 w 1118795"/>
              <a:gd name="connsiteY1" fmla="*/ 419549 h 656217"/>
              <a:gd name="connsiteX2" fmla="*/ 1118795 w 1118795"/>
              <a:gd name="connsiteY2" fmla="*/ 656217 h 6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795" h="656217">
                <a:moveTo>
                  <a:pt x="0" y="0"/>
                </a:moveTo>
                <a:cubicBezTo>
                  <a:pt x="148814" y="155090"/>
                  <a:pt x="297628" y="310180"/>
                  <a:pt x="484094" y="419549"/>
                </a:cubicBezTo>
                <a:cubicBezTo>
                  <a:pt x="670560" y="528918"/>
                  <a:pt x="894677" y="592567"/>
                  <a:pt x="1118795" y="65621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04565" y="1882588"/>
            <a:ext cx="4507454" cy="2334410"/>
          </a:xfrm>
          <a:custGeom>
            <a:avLst/>
            <a:gdLst>
              <a:gd name="connsiteX0" fmla="*/ 0 w 4507454"/>
              <a:gd name="connsiteY0" fmla="*/ 2334410 h 2334410"/>
              <a:gd name="connsiteX1" fmla="*/ 903642 w 4507454"/>
              <a:gd name="connsiteY1" fmla="*/ 1506071 h 2334410"/>
              <a:gd name="connsiteX2" fmla="*/ 1914861 w 4507454"/>
              <a:gd name="connsiteY2" fmla="*/ 1473798 h 2334410"/>
              <a:gd name="connsiteX3" fmla="*/ 2710927 w 4507454"/>
              <a:gd name="connsiteY3" fmla="*/ 1280160 h 2334410"/>
              <a:gd name="connsiteX4" fmla="*/ 2915322 w 4507454"/>
              <a:gd name="connsiteY4" fmla="*/ 753036 h 2334410"/>
              <a:gd name="connsiteX5" fmla="*/ 3238051 w 4507454"/>
              <a:gd name="connsiteY5" fmla="*/ 688490 h 2334410"/>
              <a:gd name="connsiteX6" fmla="*/ 3786691 w 4507454"/>
              <a:gd name="connsiteY6" fmla="*/ 720763 h 2334410"/>
              <a:gd name="connsiteX7" fmla="*/ 4346089 w 4507454"/>
              <a:gd name="connsiteY7" fmla="*/ 441064 h 2334410"/>
              <a:gd name="connsiteX8" fmla="*/ 4507454 w 4507454"/>
              <a:gd name="connsiteY8" fmla="*/ 0 h 233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7454" h="2334410">
                <a:moveTo>
                  <a:pt x="0" y="2334410"/>
                </a:moveTo>
                <a:cubicBezTo>
                  <a:pt x="292249" y="1991958"/>
                  <a:pt x="584499" y="1649506"/>
                  <a:pt x="903642" y="1506071"/>
                </a:cubicBezTo>
                <a:cubicBezTo>
                  <a:pt x="1222786" y="1362636"/>
                  <a:pt x="1613647" y="1511450"/>
                  <a:pt x="1914861" y="1473798"/>
                </a:cubicBezTo>
                <a:cubicBezTo>
                  <a:pt x="2216075" y="1436146"/>
                  <a:pt x="2544184" y="1400287"/>
                  <a:pt x="2710927" y="1280160"/>
                </a:cubicBezTo>
                <a:cubicBezTo>
                  <a:pt x="2877670" y="1160033"/>
                  <a:pt x="2827468" y="851648"/>
                  <a:pt x="2915322" y="753036"/>
                </a:cubicBezTo>
                <a:cubicBezTo>
                  <a:pt x="3003176" y="654424"/>
                  <a:pt x="3092823" y="693869"/>
                  <a:pt x="3238051" y="688490"/>
                </a:cubicBezTo>
                <a:cubicBezTo>
                  <a:pt x="3383279" y="683111"/>
                  <a:pt x="3602018" y="762001"/>
                  <a:pt x="3786691" y="720763"/>
                </a:cubicBezTo>
                <a:cubicBezTo>
                  <a:pt x="3971364" y="679525"/>
                  <a:pt x="4225962" y="561191"/>
                  <a:pt x="4346089" y="441064"/>
                </a:cubicBezTo>
                <a:cubicBezTo>
                  <a:pt x="4466216" y="320937"/>
                  <a:pt x="4486835" y="160468"/>
                  <a:pt x="4507454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412827" y="1669376"/>
            <a:ext cx="651644" cy="284874"/>
          </a:xfrm>
          <a:custGeom>
            <a:avLst/>
            <a:gdLst>
              <a:gd name="connsiteX0" fmla="*/ 0 w 1118795"/>
              <a:gd name="connsiteY0" fmla="*/ 0 h 656217"/>
              <a:gd name="connsiteX1" fmla="*/ 484094 w 1118795"/>
              <a:gd name="connsiteY1" fmla="*/ 419549 h 656217"/>
              <a:gd name="connsiteX2" fmla="*/ 1118795 w 1118795"/>
              <a:gd name="connsiteY2" fmla="*/ 656217 h 6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795" h="656217">
                <a:moveTo>
                  <a:pt x="0" y="0"/>
                </a:moveTo>
                <a:cubicBezTo>
                  <a:pt x="148814" y="155090"/>
                  <a:pt x="297628" y="310180"/>
                  <a:pt x="484094" y="419549"/>
                </a:cubicBezTo>
                <a:cubicBezTo>
                  <a:pt x="670560" y="528918"/>
                  <a:pt x="894677" y="592567"/>
                  <a:pt x="1118795" y="65621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8033663">
            <a:off x="5472190" y="3628693"/>
            <a:ext cx="1145853" cy="284874"/>
          </a:xfrm>
          <a:custGeom>
            <a:avLst/>
            <a:gdLst>
              <a:gd name="connsiteX0" fmla="*/ 0 w 1118795"/>
              <a:gd name="connsiteY0" fmla="*/ 0 h 656217"/>
              <a:gd name="connsiteX1" fmla="*/ 484094 w 1118795"/>
              <a:gd name="connsiteY1" fmla="*/ 419549 h 656217"/>
              <a:gd name="connsiteX2" fmla="*/ 1118795 w 1118795"/>
              <a:gd name="connsiteY2" fmla="*/ 656217 h 6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795" h="656217">
                <a:moveTo>
                  <a:pt x="0" y="0"/>
                </a:moveTo>
                <a:cubicBezTo>
                  <a:pt x="148814" y="155090"/>
                  <a:pt x="297628" y="310180"/>
                  <a:pt x="484094" y="419549"/>
                </a:cubicBezTo>
                <a:cubicBezTo>
                  <a:pt x="670560" y="528918"/>
                  <a:pt x="894677" y="592567"/>
                  <a:pt x="1118795" y="65621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10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116" y="393439"/>
            <a:ext cx="8614335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en-US" sz="2400"/>
              <a:t> </a:t>
            </a:r>
            <a:r>
              <a:rPr lang="en-US" sz="2400" smtClean="0"/>
              <a:t>   </a:t>
            </a:r>
            <a:r>
              <a:rPr lang="en-US" sz="2400"/>
              <a:t>Đang đi chơi trong núi, gấu con chợt nhìn thấy một hạt dẻ. Gấu con vui mừng reo lên: “A!”. Ngay lập tức</a:t>
            </a:r>
            <a:r>
              <a:rPr lang="en-US" sz="2400" smtClean="0"/>
              <a:t>, có tiếng </a:t>
            </a:r>
            <a:r>
              <a:rPr lang="en-US" sz="2400"/>
              <a:t>“A</a:t>
            </a:r>
            <a:r>
              <a:rPr lang="en-US" sz="2400" smtClean="0"/>
              <a:t>!” vọng lại. Gấu con ngạc nhiên kêu to </a:t>
            </a:r>
            <a:r>
              <a:rPr lang="en-US" sz="2400"/>
              <a:t>: </a:t>
            </a:r>
            <a:r>
              <a:rPr lang="en-US" sz="2400" smtClean="0"/>
              <a:t>“Bạn là ai?”. Lại có tiếng vọng ra từ vách núi</a:t>
            </a:r>
            <a:r>
              <a:rPr lang="en-US" sz="2400"/>
              <a:t> : “Bạn là ai?”. </a:t>
            </a:r>
            <a:r>
              <a:rPr lang="en-US" sz="2400" smtClean="0"/>
              <a:t>Gấu con hét lên</a:t>
            </a:r>
            <a:r>
              <a:rPr lang="en-US" sz="2400"/>
              <a:t> : </a:t>
            </a:r>
            <a:r>
              <a:rPr lang="en-US" sz="2400" smtClean="0"/>
              <a:t>“Sao không nói cho tôi biết?”. Núi cũng đáp lại như vậy. Gấu con bực tức </a:t>
            </a:r>
            <a:r>
              <a:rPr lang="en-US" sz="2400"/>
              <a:t>: </a:t>
            </a:r>
            <a:r>
              <a:rPr lang="en-US" sz="2400" smtClean="0"/>
              <a:t>“Tôi ghét bạn”. Khắp nơi có tiếng vọng </a:t>
            </a:r>
            <a:r>
              <a:rPr lang="en-US" sz="2400"/>
              <a:t>: “Tôi ghét bạn”. </a:t>
            </a:r>
            <a:r>
              <a:rPr lang="en-US" sz="2400" smtClean="0"/>
              <a:t>Gấu con tủi thân, oà khóc.</a:t>
            </a:r>
          </a:p>
          <a:p>
            <a:pPr lvl="1" algn="just"/>
            <a:r>
              <a:rPr lang="en-US" sz="2400"/>
              <a:t> </a:t>
            </a:r>
            <a:r>
              <a:rPr lang="en-US" sz="2400" smtClean="0"/>
              <a:t>   Về nhà, gấu con kể cho mẹ nghe. Gấu mẹ cười bảo </a:t>
            </a:r>
            <a:r>
              <a:rPr lang="en-US" sz="2400"/>
              <a:t>: </a:t>
            </a:r>
            <a:r>
              <a:rPr lang="en-US" sz="2400" smtClean="0"/>
              <a:t>“Con hãy quay lại và nói với núi : “Tôi yêu bạn”. Gấu con làm theo lời mẹ. Quả nhiên, có tiếng vọng lại </a:t>
            </a:r>
            <a:r>
              <a:rPr lang="en-US" sz="2400"/>
              <a:t>: “Tôi yêu bạn”. </a:t>
            </a:r>
            <a:r>
              <a:rPr lang="en-US" sz="2400" smtClean="0"/>
              <a:t>Gấu con bật cười vui vẻ.</a:t>
            </a:r>
          </a:p>
          <a:p>
            <a:pPr lvl="1" algn="r"/>
            <a:r>
              <a:rPr lang="en-US" sz="2000" i="1" smtClean="0"/>
              <a:t>( Theo 365 truyện kể hằng đêm)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7564" y="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Tiếng vọng của núi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3059" y="2603293"/>
            <a:ext cx="205971" cy="377275"/>
            <a:chOff x="4036634" y="3613350"/>
            <a:chExt cx="189104" cy="29649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285116" y="357691"/>
            <a:ext cx="334009" cy="331057"/>
          </a:xfrm>
          <a:prstGeom prst="ellipse">
            <a:avLst/>
          </a:prstGeom>
          <a:solidFill>
            <a:srgbClr val="EB67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1</a:t>
            </a:r>
            <a:endParaRPr lang="en-US" sz="2400" b="1"/>
          </a:p>
        </p:txBody>
      </p:sp>
      <p:grpSp>
        <p:nvGrpSpPr>
          <p:cNvPr id="12" name="Group 11"/>
          <p:cNvGrpSpPr/>
          <p:nvPr/>
        </p:nvGrpSpPr>
        <p:grpSpPr>
          <a:xfrm>
            <a:off x="2480470" y="4039093"/>
            <a:ext cx="205971" cy="377275"/>
            <a:chOff x="4036634" y="3613350"/>
            <a:chExt cx="189104" cy="29649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39161" y="2980568"/>
            <a:ext cx="334009" cy="331057"/>
          </a:xfrm>
          <a:prstGeom prst="ellipse">
            <a:avLst/>
          </a:prstGeom>
          <a:solidFill>
            <a:srgbClr val="EB67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96298" cy="400110"/>
          </a:xfrm>
          <a:prstGeom prst="rect">
            <a:avLst/>
          </a:prstGeom>
          <a:solidFill>
            <a:srgbClr val="EB67B6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Đọc </a:t>
            </a:r>
            <a:r>
              <a:rPr lang="en-US" sz="2000" smtClean="0"/>
              <a:t>NT đoạn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60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E80888"/>
          </a:solidFill>
          <a:ln w="76200">
            <a:solidFill>
              <a:srgbClr val="FFD1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         BÀI HỌC TỪ CUỘC SỐNG</a:t>
            </a:r>
            <a:endParaRPr lang="en-US" sz="44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E80888"/>
                </a:solidFill>
              </a:rPr>
              <a:t>5</a:t>
            </a:r>
            <a:endParaRPr lang="en-US" sz="6000" b="1">
              <a:solidFill>
                <a:srgbClr val="E8088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23416" y="1959308"/>
            <a:ext cx="6789696" cy="1028015"/>
            <a:chOff x="9566063" y="964372"/>
            <a:chExt cx="5446165" cy="698253"/>
          </a:xfrm>
        </p:grpSpPr>
        <p:sp>
          <p:nvSpPr>
            <p:cNvPr id="16" name="Rectangle 10"/>
            <p:cNvSpPr/>
            <p:nvPr/>
          </p:nvSpPr>
          <p:spPr>
            <a:xfrm>
              <a:off x="9566063" y="101505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44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24738" y="2044087"/>
            <a:ext cx="603452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E80888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4000" b="1">
              <a:solidFill>
                <a:srgbClr val="E80888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4593" y="1928949"/>
            <a:ext cx="1055077" cy="1028015"/>
          </a:xfrm>
          <a:prstGeom prst="ellipse">
            <a:avLst/>
          </a:prstGeom>
          <a:solidFill>
            <a:srgbClr val="E808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5221" y="1932472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446B6"/>
          </a:solidFill>
          <a:ln>
            <a:solidFill>
              <a:srgbClr val="D50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29664"/>
            <a:ext cx="77659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Chọn từ ngữ để hoàn thiện câu và viết câu vào vở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446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093202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Rounded Rectangle 14"/>
          <p:cNvSpPr/>
          <p:nvPr/>
        </p:nvSpPr>
        <p:spPr>
          <a:xfrm>
            <a:off x="277095" y="458351"/>
            <a:ext cx="8517098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325" y="455215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vui mừng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156" y="110363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a. Hà luôn giúp đỡ bạn nên được cả lớp ……..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448" y="2583806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Hà luôn giúp đỡ bạn nên được cả lớp yêu mến.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6841" y="450985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yêu mến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25298" y="450984"/>
            <a:ext cx="2134996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n</a:t>
            </a:r>
            <a:r>
              <a:rPr lang="en-US" sz="2400" smtClean="0">
                <a:solidFill>
                  <a:srgbClr val="0418AC"/>
                </a:solidFill>
              </a:rPr>
              <a:t>hìn thấy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59617" y="450148"/>
            <a:ext cx="135274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tủi thân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25" y="164406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b. Gấu con ………….. vì các bạn không chơi cùng.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0636" y="3224084"/>
            <a:ext cx="848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 con tủi thân vì các bạn không chơi cùng.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41451" y="458351"/>
            <a:ext cx="135274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r</a:t>
            </a:r>
            <a:r>
              <a:rPr lang="en-US" sz="2400" smtClean="0">
                <a:solidFill>
                  <a:srgbClr val="0418AC"/>
                </a:solidFill>
              </a:rPr>
              <a:t>eo lên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7959E-8 L 0.19704 -9.87959E-8 C 0.28211 -9.87959E-8 0.39409 0.03087 0.39409 0.05619 L 0.39409 0.1133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5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959E-8 L -0.22968 -9.87959E-8 C -0.33298 -9.87959E-8 -0.45937 0.05866 -0.45937 0.10682 L -0.45937 0.2142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0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135" y="-1"/>
            <a:ext cx="480776" cy="520995"/>
          </a:xfrm>
          <a:prstGeom prst="ellipse">
            <a:avLst/>
          </a:prstGeom>
          <a:solidFill>
            <a:srgbClr val="F446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25" y="929778"/>
            <a:ext cx="22955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42" y="945932"/>
            <a:ext cx="22764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523" y="0"/>
            <a:ext cx="87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</a:t>
            </a:r>
            <a:r>
              <a:rPr lang="en-US" sz="2400">
                <a:solidFill>
                  <a:schemeClr val="tx1"/>
                </a:solidFill>
              </a:rPr>
              <a:t>Quan sát tranh và dùng từ ngữ trong khung để nói </a:t>
            </a:r>
            <a:r>
              <a:rPr lang="en-US" sz="2400" smtClean="0"/>
              <a:t>theo tranh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79" y="484267"/>
            <a:ext cx="65642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8088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</a:t>
            </a:r>
            <a:r>
              <a:rPr lang="en-US" sz="2400" smtClean="0">
                <a:solidFill>
                  <a:schemeClr val="tx1"/>
                </a:solidFill>
              </a:rPr>
              <a:t>hào bạn			không chơi với bạn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80" y="2098367"/>
            <a:ext cx="19186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smtClean="0"/>
              <a:t>Nam vẫy tay </a:t>
            </a:r>
            <a:r>
              <a:rPr lang="en-US" sz="2000" smtClean="0">
                <a:solidFill>
                  <a:srgbClr val="FF0000"/>
                </a:solidFill>
              </a:rPr>
              <a:t>chào bạn </a:t>
            </a:r>
            <a:r>
              <a:rPr lang="en-US" sz="2000" smtClean="0"/>
              <a:t>khi đến trường.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6889016" y="2098366"/>
            <a:ext cx="19186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smtClean="0"/>
              <a:t>Các bạn nhỏ đừng nên giận dỗi mà </a:t>
            </a:r>
            <a:r>
              <a:rPr lang="en-US" sz="2000" smtClean="0">
                <a:solidFill>
                  <a:srgbClr val="FF0000"/>
                </a:solidFill>
              </a:rPr>
              <a:t>không chơi với nhau</a:t>
            </a:r>
            <a:r>
              <a:rPr lang="en-US" sz="2000" smtClean="0"/>
              <a:t>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001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446B6"/>
          </a:solidFill>
          <a:ln>
            <a:solidFill>
              <a:srgbClr val="D50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135" y="-1"/>
            <a:ext cx="480776" cy="520995"/>
          </a:xfrm>
          <a:prstGeom prst="ellipse">
            <a:avLst/>
          </a:prstGeom>
          <a:solidFill>
            <a:srgbClr val="F446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7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Nghe viết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055" y="850805"/>
            <a:ext cx="7512899" cy="129266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r>
              <a:rPr lang="en-US" sz="2600" smtClean="0"/>
              <a:t>      Theo lời mẹ, gấu con quay lại nói với núi là gấu yêu núi. Quả nhiên, khắp khu rừng vọng lại lời yêu thương. Gấu con bật cười vui vẻ.</a:t>
            </a:r>
            <a:endParaRPr lang="en-US" sz="2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Theo lời mẹ, gấu con quay lại nói với núi là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94" y="3839159"/>
            <a:ext cx="888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ấu yêu núi. Quả nhiên, khăp khu rừng vọng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138247" y="4509292"/>
            <a:ext cx="780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 lời yêu thương. Gấu con bật cười vui vẻ.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544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135" y="-1"/>
            <a:ext cx="480776" cy="520995"/>
          </a:xfrm>
          <a:prstGeom prst="ellipse">
            <a:avLst/>
          </a:prstGeom>
          <a:solidFill>
            <a:srgbClr val="F446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8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075" y="4361"/>
            <a:ext cx="766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Tìm trong hoặc ngoài bài đọc </a:t>
            </a:r>
            <a:r>
              <a:rPr lang="en-US" sz="2400" i="1" smtClean="0">
                <a:solidFill>
                  <a:schemeClr val="tx1"/>
                </a:solidFill>
              </a:rPr>
              <a:t>Tiếng vọng của núi </a:t>
            </a:r>
            <a:r>
              <a:rPr lang="en-US" sz="2400" smtClean="0">
                <a:solidFill>
                  <a:schemeClr val="tx1"/>
                </a:solidFill>
              </a:rPr>
              <a:t>từ ngữ có tiếng chứa vần </a:t>
            </a:r>
            <a:r>
              <a:rPr lang="en-US" sz="2400" smtClean="0">
                <a:solidFill>
                  <a:srgbClr val="FF0000"/>
                </a:solidFill>
              </a:rPr>
              <a:t>iêt, iêp, ưc, uc.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9D0D27-F9D1-47C5-8AAE-A0A57DB5B976}"/>
              </a:ext>
            </a:extLst>
          </p:cNvPr>
          <p:cNvGrpSpPr/>
          <p:nvPr/>
        </p:nvGrpSpPr>
        <p:grpSpPr>
          <a:xfrm>
            <a:off x="2519558" y="983147"/>
            <a:ext cx="1969251" cy="1849056"/>
            <a:chOff x="3447002" y="870293"/>
            <a:chExt cx="2554417" cy="2558707"/>
          </a:xfrm>
          <a:solidFill>
            <a:srgbClr val="0070C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3535993" y="1332767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iêt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C0055D-4FE8-4E60-81CE-01FDF56BA9A4}"/>
              </a:ext>
            </a:extLst>
          </p:cNvPr>
          <p:cNvGrpSpPr/>
          <p:nvPr/>
        </p:nvGrpSpPr>
        <p:grpSpPr>
          <a:xfrm>
            <a:off x="4589205" y="987972"/>
            <a:ext cx="1969250" cy="1849056"/>
            <a:chOff x="6206532" y="876726"/>
            <a:chExt cx="2554416" cy="2558707"/>
          </a:xfrm>
          <a:solidFill>
            <a:srgbClr val="0070C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xmlns="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F6F29B7-797D-4841-B400-64BB42CCB8FD}"/>
                </a:ext>
              </a:extLst>
            </p:cNvPr>
            <p:cNvSpPr txBox="1"/>
            <p:nvPr/>
          </p:nvSpPr>
          <p:spPr>
            <a:xfrm>
              <a:off x="6344321" y="1453346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iêp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A41130-A2BA-474D-A31D-CE9E277452BC}"/>
              </a:ext>
            </a:extLst>
          </p:cNvPr>
          <p:cNvGrpSpPr/>
          <p:nvPr/>
        </p:nvGrpSpPr>
        <p:grpSpPr>
          <a:xfrm>
            <a:off x="2519558" y="3038295"/>
            <a:ext cx="1969251" cy="1853705"/>
            <a:chOff x="3447002" y="3610256"/>
            <a:chExt cx="2554417" cy="2565140"/>
          </a:xfrm>
          <a:solidFill>
            <a:srgbClr val="0070C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7D7499-C68F-495A-907E-3F420A5DC97C}"/>
                </a:ext>
              </a:extLst>
            </p:cNvPr>
            <p:cNvSpPr txBox="1"/>
            <p:nvPr/>
          </p:nvSpPr>
          <p:spPr>
            <a:xfrm>
              <a:off x="3535993" y="4196769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ưc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48F4D6-3D35-4F6F-9781-D4111D7B2BED}"/>
              </a:ext>
            </a:extLst>
          </p:cNvPr>
          <p:cNvGrpSpPr/>
          <p:nvPr/>
        </p:nvGrpSpPr>
        <p:grpSpPr>
          <a:xfrm>
            <a:off x="4589205" y="3043120"/>
            <a:ext cx="1969250" cy="1853705"/>
            <a:chOff x="6206532" y="3616689"/>
            <a:chExt cx="2554416" cy="2565140"/>
          </a:xfrm>
          <a:solidFill>
            <a:srgbClr val="0070C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EF37C4B-76DF-432D-9AED-4B3D2810E88D}"/>
                </a:ext>
              </a:extLst>
            </p:cNvPr>
            <p:cNvSpPr txBox="1"/>
            <p:nvPr/>
          </p:nvSpPr>
          <p:spPr>
            <a:xfrm>
              <a:off x="6206532" y="4189848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uc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7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</TotalTime>
  <Words>475</Words>
  <PresentationFormat>On-screen Show (16:9)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Quicksand Medium</vt:lpstr>
      <vt:lpstr>Calibri Light</vt:lpstr>
      <vt:lpstr>Lato</vt:lpstr>
      <vt:lpstr>Calibri</vt:lpstr>
      <vt:lpstr>HP001 4 hàng</vt:lpstr>
      <vt:lpstr>Times New Roman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2021-03-28T02:46:53Z</dcterms:modified>
</cp:coreProperties>
</file>