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62" r:id="rId6"/>
    <p:sldId id="261" r:id="rId7"/>
    <p:sldId id="275" r:id="rId8"/>
    <p:sldId id="276" r:id="rId9"/>
    <p:sldId id="271" r:id="rId10"/>
    <p:sldId id="259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72" r:id="rId21"/>
    <p:sldId id="260" r:id="rId22"/>
    <p:sldId id="286" r:id="rId23"/>
    <p:sldId id="265" r:id="rId24"/>
    <p:sldId id="287" r:id="rId25"/>
    <p:sldId id="264" r:id="rId26"/>
    <p:sldId id="270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svg"/><Relationship Id="rId7" Type="http://schemas.openxmlformats.org/officeDocument/2006/relationships/image" Target="../media/image1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6.svg"/><Relationship Id="rId5" Type="http://schemas.openxmlformats.org/officeDocument/2006/relationships/image" Target="../media/image11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svg"/><Relationship Id="rId10" Type="http://schemas.openxmlformats.org/officeDocument/2006/relationships/image" Target="../media/image34.png"/><Relationship Id="rId9" Type="http://schemas.openxmlformats.org/officeDocument/2006/relationships/image" Target="../media/image4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31.svg"/><Relationship Id="rId7" Type="http://schemas.openxmlformats.org/officeDocument/2006/relationships/image" Target="../media/image77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79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7" Type="http://schemas.openxmlformats.org/officeDocument/2006/relationships/image" Target="../media/image5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9" Type="http://schemas.openxmlformats.org/officeDocument/2006/relationships/image" Target="../media/image59.sv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7" Type="http://schemas.openxmlformats.org/officeDocument/2006/relationships/image" Target="../media/image5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9" Type="http://schemas.openxmlformats.org/officeDocument/2006/relationships/image" Target="../media/image59.sv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0.svg"/><Relationship Id="rId3" Type="http://schemas.openxmlformats.org/officeDocument/2006/relationships/image" Target="../media/image102.svg"/><Relationship Id="rId7" Type="http://schemas.openxmlformats.org/officeDocument/2006/relationships/image" Target="../media/image104.sv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8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10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0.svg"/><Relationship Id="rId3" Type="http://schemas.openxmlformats.org/officeDocument/2006/relationships/image" Target="../media/image102.svg"/><Relationship Id="rId7" Type="http://schemas.openxmlformats.org/officeDocument/2006/relationships/image" Target="../media/image104.svg"/><Relationship Id="rId12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8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10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00.svg"/><Relationship Id="rId3" Type="http://schemas.openxmlformats.org/officeDocument/2006/relationships/image" Target="../media/image90.svg"/><Relationship Id="rId12" Type="http://schemas.openxmlformats.org/officeDocument/2006/relationships/image" Target="../media/image49.png"/><Relationship Id="rId17" Type="http://schemas.openxmlformats.org/officeDocument/2006/relationships/image" Target="../media/image73.svg"/><Relationship Id="rId2" Type="http://schemas.openxmlformats.org/officeDocument/2006/relationships/image" Target="../media/image4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svg"/><Relationship Id="rId15" Type="http://schemas.openxmlformats.org/officeDocument/2006/relationships/image" Target="../media/image132.svg"/><Relationship Id="rId4" Type="http://schemas.openxmlformats.org/officeDocument/2006/relationships/image" Target="../media/image47.png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svg"/><Relationship Id="rId7" Type="http://schemas.openxmlformats.org/officeDocument/2006/relationships/image" Target="../media/image1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6.svg"/><Relationship Id="rId5" Type="http://schemas.openxmlformats.org/officeDocument/2006/relationships/image" Target="../media/image11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6.png"/><Relationship Id="rId1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5.png"/><Relationship Id="rId19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31.svg"/><Relationship Id="rId7" Type="http://schemas.openxmlformats.org/officeDocument/2006/relationships/image" Target="../media/image77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7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3.svg"/><Relationship Id="rId7" Type="http://schemas.openxmlformats.org/officeDocument/2006/relationships/image" Target="../media/image67.sv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73.svg"/><Relationship Id="rId7" Type="http://schemas.openxmlformats.org/officeDocument/2006/relationships/image" Target="../media/image67.sv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1.svg"/><Relationship Id="rId5" Type="http://schemas.openxmlformats.org/officeDocument/2006/relationships/image" Target="../media/image65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svg"/><Relationship Id="rId15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svg"/><Relationship Id="rId3" Type="http://schemas.openxmlformats.org/officeDocument/2006/relationships/image" Target="../media/image31.svg"/><Relationship Id="rId7" Type="http://schemas.openxmlformats.org/officeDocument/2006/relationships/image" Target="../media/image77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10136657" y="966916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7033" y="1937438"/>
            <a:ext cx="16230600" cy="6509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5733" y="3770090"/>
            <a:ext cx="14173199" cy="3015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72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4141453" y="9746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410902" y="7212483"/>
            <a:ext cx="2542240" cy="1807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172593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 smtClean="0">
                <a:solidFill>
                  <a:srgbClr val="333034"/>
                </a:solidFill>
              </a:rPr>
              <a:t>1. Trò chơi của mây và sóng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3800" y="2781300"/>
            <a:ext cx="35830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 smtClean="0">
                <a:solidFill>
                  <a:srgbClr val="FF0000"/>
                </a:solidFill>
              </a:rPr>
              <a:t>THẢO LUẬN</a:t>
            </a:r>
            <a:endParaRPr lang="en-US" sz="45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2441" y="3566130"/>
            <a:ext cx="155257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người sống trên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trong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sóng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gì với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bé?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mà học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như thế nào?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 có tâm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khi nói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Nhưng làm thế nào mình lên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dược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Mình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ngoài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lại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bé như thế nào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 </a:t>
            </a: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 </a:t>
            </a:r>
            <a:r>
              <a:rPr lang="pt-B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 mây và sóng có gì hấp </a:t>
            </a: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dẫn?</a:t>
            </a: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Cách </a:t>
            </a: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 </a:t>
            </a:r>
            <a:r>
              <a:rPr lang="pt-B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 họ có gì đặc biệt và </a:t>
            </a:r>
            <a:r>
              <a:rPr lang="pt-B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hấp</a:t>
            </a:r>
            <a:r>
              <a:rPr lang="vi-VN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dẫn?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371600" y="1650221"/>
            <a:ext cx="16916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i="1" dirty="0" smtClean="0">
                <a:solidFill>
                  <a:srgbClr val="333034"/>
                </a:solidFill>
              </a:rPr>
              <a:t>a. Lời mời gọi của những người sống trên mây, trên sóng</a:t>
            </a:r>
            <a:endParaRPr lang="en-US" sz="4500" b="1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609600" y="647700"/>
            <a:ext cx="8458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 smtClean="0">
                <a:solidFill>
                  <a:srgbClr val="333034"/>
                </a:solidFill>
              </a:rPr>
              <a:t>1. Trò chơi của mây và sóng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0650" y="2292519"/>
            <a:ext cx="11963400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200" dirty="0" smtClean="0"/>
              <a:t>-</a:t>
            </a:r>
            <a:r>
              <a:rPr lang="vi-VN" sz="4200" b="1" dirty="0" smtClean="0">
                <a:solidFill>
                  <a:srgbClr val="FF0000"/>
                </a:solidFill>
              </a:rPr>
              <a:t> Mây</a:t>
            </a:r>
            <a:r>
              <a:rPr lang="vi-VN" sz="4200" dirty="0" smtClean="0"/>
              <a:t>: </a:t>
            </a:r>
            <a:r>
              <a:rPr lang="vi-VN" sz="4200" i="1" dirty="0" smtClean="0">
                <a:solidFill>
                  <a:srgbClr val="002060"/>
                </a:solidFill>
              </a:rPr>
              <a:t>...chơi từ khi...chiều tà</a:t>
            </a:r>
          </a:p>
          <a:p>
            <a:pPr>
              <a:lnSpc>
                <a:spcPct val="150000"/>
              </a:lnSpc>
            </a:pPr>
            <a:r>
              <a:rPr lang="vi-VN" sz="4200" i="1" dirty="0">
                <a:solidFill>
                  <a:srgbClr val="002060"/>
                </a:solidFill>
              </a:rPr>
              <a:t>	</a:t>
            </a:r>
            <a:r>
              <a:rPr lang="vi-VN" sz="4200" i="1" dirty="0" smtClean="0">
                <a:solidFill>
                  <a:srgbClr val="002060"/>
                </a:solidFill>
              </a:rPr>
              <a:t>     ...chơi vơi bình minh vàng, vầng trăng bạc</a:t>
            </a:r>
            <a:endParaRPr lang="en-US" sz="42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50" y="4076077"/>
            <a:ext cx="1196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200" dirty="0" smtClean="0"/>
              <a:t>-</a:t>
            </a:r>
            <a:r>
              <a:rPr lang="vi-VN" sz="4200" b="1" dirty="0" smtClean="0">
                <a:solidFill>
                  <a:srgbClr val="FF0000"/>
                </a:solidFill>
              </a:rPr>
              <a:t> Sóng</a:t>
            </a:r>
            <a:r>
              <a:rPr lang="vi-VN" sz="4200" dirty="0" smtClean="0"/>
              <a:t>: </a:t>
            </a:r>
            <a:r>
              <a:rPr lang="vi-VN" sz="4200" i="1" dirty="0" smtClean="0">
                <a:solidFill>
                  <a:srgbClr val="002060"/>
                </a:solidFill>
              </a:rPr>
              <a:t>...ca hát từ sáng sớm đến hoàng hôn</a:t>
            </a:r>
          </a:p>
          <a:p>
            <a:pPr>
              <a:lnSpc>
                <a:spcPct val="150000"/>
              </a:lnSpc>
            </a:pPr>
            <a:r>
              <a:rPr lang="vi-VN" sz="4200" i="1" dirty="0">
                <a:solidFill>
                  <a:srgbClr val="002060"/>
                </a:solidFill>
              </a:rPr>
              <a:t>	</a:t>
            </a:r>
            <a:r>
              <a:rPr lang="vi-VN" sz="4200" i="1" dirty="0" smtClean="0">
                <a:solidFill>
                  <a:srgbClr val="002060"/>
                </a:solidFill>
              </a:rPr>
              <a:t>       ...ngao du nơi này..nơi nào</a:t>
            </a:r>
            <a:endParaRPr lang="en-US" sz="42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969528"/>
            <a:ext cx="15925800" cy="288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/>
              <a:t>Vẽ ra một </a:t>
            </a:r>
            <a:r>
              <a:rPr lang="vi-VN" sz="4200" dirty="0" smtClean="0"/>
              <a:t>thế giới </a:t>
            </a:r>
            <a:r>
              <a:rPr lang="vi-VN" sz="4200" dirty="0"/>
              <a:t>hấp dẫn giữa vũ trụ rực rỡ sắc màu, với những tiếng ca du dương bất tận, được đi khắp nơi này nơi khắp đó đây.</a:t>
            </a:r>
            <a:endParaRPr lang="vi-VN" sz="4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8877300"/>
            <a:ext cx="15593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dirty="0" smtClean="0"/>
              <a:t>Những trò chơi hấp dẫn, thú vị, gợi trí tò mò của tuổi thơ.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1371600" y="1650221"/>
            <a:ext cx="16916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i="1" dirty="0" smtClean="0">
                <a:solidFill>
                  <a:srgbClr val="333034"/>
                </a:solidFill>
              </a:rPr>
              <a:t>a. Lời mời gọi của những người sống trên mây, trên sóng</a:t>
            </a:r>
            <a:endParaRPr lang="en-US" sz="45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609600" y="647700"/>
            <a:ext cx="8382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 smtClean="0">
                <a:solidFill>
                  <a:srgbClr val="333034"/>
                </a:solidFill>
              </a:rPr>
              <a:t>1. Trò chơi của mây và sóng</a:t>
            </a:r>
            <a:endParaRPr lang="en-US" sz="4800" b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0337" y="3447114"/>
            <a:ext cx="1127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i="1" dirty="0" smtClean="0">
                <a:solidFill>
                  <a:srgbClr val="002060"/>
                </a:solidFill>
              </a:rPr>
              <a:t>Đến </a:t>
            </a:r>
            <a:r>
              <a:rPr lang="vi-VN" sz="4200" i="1" dirty="0">
                <a:solidFill>
                  <a:srgbClr val="002060"/>
                </a:solidFill>
              </a:rPr>
              <a:t>nơi tận cùng trái đất, đưa tay lên trời</a:t>
            </a:r>
            <a:r>
              <a:rPr lang="vi-VN" sz="4200" i="1" dirty="0" smtClean="0">
                <a:solidFill>
                  <a:srgbClr val="002060"/>
                </a:solidFill>
              </a:rPr>
              <a:t>…</a:t>
            </a:r>
            <a:endParaRPr lang="vi-VN" sz="4200" i="1" dirty="0">
              <a:solidFill>
                <a:srgbClr val="002060"/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i="1" dirty="0" smtClean="0">
                <a:solidFill>
                  <a:srgbClr val="002060"/>
                </a:solidFill>
              </a:rPr>
              <a:t>Đến </a:t>
            </a:r>
            <a:r>
              <a:rPr lang="vi-VN" sz="4200" i="1" dirty="0">
                <a:solidFill>
                  <a:srgbClr val="002060"/>
                </a:solidFill>
              </a:rPr>
              <a:t>bờ biển cả, nhắm nghiền mắt lại…</a:t>
            </a:r>
            <a:endParaRPr lang="en-US" sz="42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448300"/>
            <a:ext cx="158496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/>
              <a:t>Lời mời gọi của những người sống trên mây, sóng chính là tiếng gọi của </a:t>
            </a:r>
            <a:r>
              <a:rPr lang="vi-VN" sz="4200" dirty="0" smtClean="0"/>
              <a:t>thế giới </a:t>
            </a:r>
            <a:r>
              <a:rPr lang="vi-VN" sz="4200" dirty="0"/>
              <a:t>diệu kì, lung linh huyền ảo đầy hấp dẫn.</a:t>
            </a:r>
            <a:endParaRPr lang="vi-VN" sz="4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67937" y="2635334"/>
            <a:ext cx="49039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Cách đến với </a:t>
            </a:r>
            <a:r>
              <a:rPr lang="en-US" sz="4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1371600" y="1650221"/>
            <a:ext cx="16916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i="1" dirty="0" smtClean="0">
                <a:solidFill>
                  <a:srgbClr val="333034"/>
                </a:solidFill>
              </a:rPr>
              <a:t>a. Lời mời gọi của những người sống trên mây, trên sóng</a:t>
            </a:r>
            <a:endParaRPr lang="en-US" sz="45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7086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i="1" dirty="0">
                <a:solidFill>
                  <a:srgbClr val="333034"/>
                </a:solidFill>
              </a:rPr>
              <a:t>b</a:t>
            </a:r>
            <a:r>
              <a:rPr lang="vi-VN" sz="4500" b="1" i="1" dirty="0" smtClean="0">
                <a:solidFill>
                  <a:srgbClr val="333034"/>
                </a:solidFill>
              </a:rPr>
              <a:t>. Lời từ chối của em bé</a:t>
            </a:r>
            <a:endParaRPr lang="en-US" sz="4500" b="1" i="1" dirty="0">
              <a:cs typeface="Arial" panose="020B0604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20676" y="1714500"/>
            <a:ext cx="12981456" cy="4800600"/>
          </a:xfrm>
          <a:prstGeom prst="cloudCallout">
            <a:avLst>
              <a:gd name="adj1" fmla="val -38414"/>
              <a:gd name="adj2" fmla="val 60405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i="1" dirty="0">
                <a:solidFill>
                  <a:srgbClr val="FF0000"/>
                </a:solidFill>
              </a:rPr>
              <a:t>Em bé </a:t>
            </a:r>
            <a:r>
              <a:rPr lang="vi-VN" sz="3800" i="1" dirty="0" smtClean="0">
                <a:solidFill>
                  <a:srgbClr val="FF0000"/>
                </a:solidFill>
              </a:rPr>
              <a:t>đã </a:t>
            </a:r>
            <a:r>
              <a:rPr lang="vi-VN" sz="3800" i="1" dirty="0">
                <a:solidFill>
                  <a:srgbClr val="FF0000"/>
                </a:solidFill>
              </a:rPr>
              <a:t>nói gì với những người sống trên mây và sóng </a:t>
            </a:r>
            <a:r>
              <a:rPr lang="vi-VN" sz="3800" i="1" dirty="0" smtClean="0">
                <a:solidFill>
                  <a:srgbClr val="FF0000"/>
                </a:solidFill>
              </a:rPr>
              <a:t>? Tại </a:t>
            </a:r>
            <a:r>
              <a:rPr lang="vi-VN" sz="3800" i="1" dirty="0">
                <a:solidFill>
                  <a:srgbClr val="FF0000"/>
                </a:solidFill>
              </a:rPr>
              <a:t>sao bé không từ chối ngay lời mời của mây và sóng?</a:t>
            </a:r>
            <a:endParaRPr lang="en-US" sz="38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3" t="47284"/>
          <a:stretch/>
        </p:blipFill>
        <p:spPr>
          <a:xfrm>
            <a:off x="1931679" y="5295900"/>
            <a:ext cx="3565328" cy="51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609600" y="647700"/>
            <a:ext cx="172593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i="1" dirty="0">
                <a:solidFill>
                  <a:srgbClr val="333034"/>
                </a:solidFill>
              </a:rPr>
              <a:t>b</a:t>
            </a:r>
            <a:r>
              <a:rPr lang="vi-VN" sz="4500" b="1" i="1" dirty="0" smtClean="0">
                <a:solidFill>
                  <a:srgbClr val="333034"/>
                </a:solidFill>
              </a:rPr>
              <a:t>. Lời từ chối của em bé</a:t>
            </a:r>
            <a:endParaRPr lang="en-US" sz="4500" b="1" i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950" y="1369198"/>
            <a:ext cx="9817111" cy="1927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200" i="1" dirty="0" smtClean="0">
                <a:solidFill>
                  <a:srgbClr val="002060"/>
                </a:solidFill>
              </a:rPr>
              <a:t>“Mẹ mình đang đợi ở nhà”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200" i="1" dirty="0" smtClean="0">
                <a:solidFill>
                  <a:srgbClr val="002060"/>
                </a:solidFill>
              </a:rPr>
              <a:t>“Làm sao có thể rời mẹ mà đến được?”</a:t>
            </a:r>
            <a:endParaRPr lang="en-US" sz="4200" i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462269"/>
            <a:ext cx="1584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 smtClean="0">
                <a:solidFill>
                  <a:srgbClr val="000000"/>
                </a:solidFill>
              </a:rPr>
              <a:t>Sức </a:t>
            </a:r>
            <a:r>
              <a:rPr lang="vi-VN" sz="4200" dirty="0">
                <a:solidFill>
                  <a:srgbClr val="000000"/>
                </a:solidFill>
              </a:rPr>
              <a:t>níu giữ của </a:t>
            </a:r>
            <a:r>
              <a:rPr lang="vi-VN" sz="4200" dirty="0" smtClean="0">
                <a:solidFill>
                  <a:srgbClr val="000000"/>
                </a:solidFill>
              </a:rPr>
              <a:t>tình </a:t>
            </a:r>
            <a:r>
              <a:rPr lang="vi-VN" sz="4200" dirty="0">
                <a:solidFill>
                  <a:srgbClr val="000000"/>
                </a:solidFill>
              </a:rPr>
              <a:t>mẫu tử. Tình </a:t>
            </a:r>
            <a:r>
              <a:rPr lang="vi-VN" sz="4200" dirty="0" smtClean="0">
                <a:solidFill>
                  <a:srgbClr val="000000"/>
                </a:solidFill>
              </a:rPr>
              <a:t>yêu thương </a:t>
            </a:r>
            <a:r>
              <a:rPr lang="vi-VN" sz="4200" dirty="0">
                <a:solidFill>
                  <a:srgbClr val="000000"/>
                </a:solidFill>
              </a:rPr>
              <a:t>mẹ </a:t>
            </a:r>
            <a:r>
              <a:rPr lang="vi-VN" sz="4200" dirty="0" smtClean="0">
                <a:solidFill>
                  <a:srgbClr val="000000"/>
                </a:solidFill>
              </a:rPr>
              <a:t>đã </a:t>
            </a:r>
            <a:r>
              <a:rPr lang="vi-VN" sz="4200" dirty="0">
                <a:solidFill>
                  <a:srgbClr val="000000"/>
                </a:solidFill>
              </a:rPr>
              <a:t>thắng lời mời gọi đầy hấp dẫn của những người sống trên mây và </a:t>
            </a:r>
            <a:r>
              <a:rPr lang="vi-VN" sz="4200" dirty="0" smtClean="0">
                <a:solidFill>
                  <a:srgbClr val="000000"/>
                </a:solidFill>
              </a:rPr>
              <a:t>sóng.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 smtClean="0">
                <a:solidFill>
                  <a:srgbClr val="000000"/>
                </a:solidFill>
              </a:rPr>
              <a:t>Tinh </a:t>
            </a:r>
            <a:r>
              <a:rPr lang="vi-VN" sz="4200" dirty="0">
                <a:solidFill>
                  <a:srgbClr val="000000"/>
                </a:solidFill>
              </a:rPr>
              <a:t>thần nhân văn sâu sắc của bài </a:t>
            </a:r>
            <a:r>
              <a:rPr lang="vi-VN" sz="4200" dirty="0" smtClean="0">
                <a:solidFill>
                  <a:srgbClr val="000000"/>
                </a:solidFill>
              </a:rPr>
              <a:t>thể hiện </a:t>
            </a:r>
            <a:r>
              <a:rPr lang="vi-VN" sz="4200" dirty="0">
                <a:solidFill>
                  <a:srgbClr val="000000"/>
                </a:solidFill>
              </a:rPr>
              <a:t>chính ở sự khắc phục ham muốn ấy.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175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7086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dirty="0" smtClean="0">
                <a:solidFill>
                  <a:srgbClr val="333034"/>
                </a:solidFill>
              </a:rPr>
              <a:t>2. Trò chơi của em bé</a:t>
            </a:r>
            <a:endParaRPr lang="en-US" sz="45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413428"/>
            <a:ext cx="1614514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>
                <a:solidFill>
                  <a:srgbClr val="000000"/>
                </a:solidFill>
              </a:rPr>
              <a:t>Em bé đã </a:t>
            </a:r>
            <a:r>
              <a:rPr lang="vi-VN" sz="4200" dirty="0" smtClean="0">
                <a:solidFill>
                  <a:srgbClr val="000000"/>
                </a:solidFill>
              </a:rPr>
              <a:t>tưởng tượng </a:t>
            </a:r>
            <a:r>
              <a:rPr lang="vi-VN" sz="4200" dirty="0">
                <a:solidFill>
                  <a:srgbClr val="000000"/>
                </a:solidFill>
              </a:rPr>
              <a:t>ra trò chơi đầy thú vị khác </a:t>
            </a:r>
            <a:r>
              <a:rPr lang="vi-VN" sz="4200" dirty="0" smtClean="0">
                <a:solidFill>
                  <a:srgbClr val="000000"/>
                </a:solidFill>
              </a:rPr>
              <a:t>như thế nào?</a:t>
            </a:r>
            <a:endParaRPr lang="vi-VN" sz="4200" dirty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dirty="0" smtClean="0">
                <a:solidFill>
                  <a:srgbClr val="000000"/>
                </a:solidFill>
              </a:rPr>
              <a:t>Trò </a:t>
            </a:r>
            <a:r>
              <a:rPr lang="vi-VN" sz="4200" dirty="0">
                <a:solidFill>
                  <a:srgbClr val="000000"/>
                </a:solidFill>
              </a:rPr>
              <a:t>chơi của em hay và thú vị hơn lời rủ rê của những người sống trên mây, sóng ở điểm nào</a:t>
            </a:r>
            <a:r>
              <a:rPr lang="vi-VN" sz="4200" dirty="0" smtClean="0">
                <a:solidFill>
                  <a:srgbClr val="000000"/>
                </a:solidFill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200" b="0" i="0" dirty="0" smtClean="0">
                <a:solidFill>
                  <a:srgbClr val="000000"/>
                </a:solidFill>
                <a:effectLst/>
              </a:rPr>
              <a:t>Em có nhận xét gì về cách sử dụng từ ngữ, sử dụng hình ảnh, việc sáng tạo trò chơi?</a:t>
            </a:r>
            <a:endParaRPr lang="vi-VN" sz="4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4054" y="1653050"/>
            <a:ext cx="358303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 smtClean="0">
                <a:solidFill>
                  <a:srgbClr val="FF0000"/>
                </a:solidFill>
              </a:rPr>
              <a:t>THẢO LUẬN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7086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dirty="0" smtClean="0">
                <a:solidFill>
                  <a:srgbClr val="333034"/>
                </a:solidFill>
              </a:rPr>
              <a:t>2. Trò chơi của em bé</a:t>
            </a:r>
            <a:endParaRPr lang="en-US" sz="4500" b="1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2477" y="1485900"/>
            <a:ext cx="77091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FF0000"/>
                </a:solidFill>
              </a:rPr>
              <a:t>Con</a:t>
            </a:r>
            <a:r>
              <a:rPr lang="vi-VN" sz="4200" dirty="0" smtClean="0">
                <a:solidFill>
                  <a:srgbClr val="002060"/>
                </a:solidFill>
              </a:rPr>
              <a:t> là mây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FF0000"/>
                </a:solidFill>
              </a:rPr>
              <a:t>Mẹ</a:t>
            </a:r>
            <a:r>
              <a:rPr lang="vi-VN" sz="4200" dirty="0" smtClean="0">
                <a:solidFill>
                  <a:srgbClr val="002060"/>
                </a:solidFill>
              </a:rPr>
              <a:t> là trăng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FF0000"/>
                </a:solidFill>
              </a:rPr>
              <a:t>Mái nhà </a:t>
            </a:r>
            <a:r>
              <a:rPr lang="vi-VN" sz="4200" dirty="0" smtClean="0">
                <a:solidFill>
                  <a:srgbClr val="002060"/>
                </a:solidFill>
              </a:rPr>
              <a:t>là bầu trời xanh thẳm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200" i="1" dirty="0" smtClean="0">
                <a:solidFill>
                  <a:srgbClr val="002060"/>
                </a:solidFill>
              </a:rPr>
              <a:t>Hai bàn tay con ôm lấy mẹ</a:t>
            </a:r>
            <a:r>
              <a:rPr lang="vi-VN" sz="4200" dirty="0" smtClean="0">
                <a:solidFill>
                  <a:srgbClr val="002060"/>
                </a:solidFill>
              </a:rPr>
              <a:t>.</a:t>
            </a:r>
            <a:endParaRPr lang="en-US" sz="4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525000" y="1638300"/>
            <a:ext cx="0" cy="38179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34600" y="1562100"/>
            <a:ext cx="7367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FF0000"/>
                </a:solidFill>
              </a:rPr>
              <a:t>Con</a:t>
            </a:r>
            <a:r>
              <a:rPr lang="vi-VN" sz="4200" dirty="0" smtClean="0">
                <a:solidFill>
                  <a:srgbClr val="002060"/>
                </a:solidFill>
              </a:rPr>
              <a:t> là sóng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200" b="1" dirty="0" smtClean="0">
                <a:solidFill>
                  <a:srgbClr val="FF0000"/>
                </a:solidFill>
              </a:rPr>
              <a:t>Mẹ</a:t>
            </a:r>
            <a:r>
              <a:rPr lang="vi-VN" sz="4200" dirty="0" smtClean="0">
                <a:solidFill>
                  <a:srgbClr val="002060"/>
                </a:solidFill>
              </a:rPr>
              <a:t> là bến bờ kì lạ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200" i="1" dirty="0" smtClean="0">
                <a:solidFill>
                  <a:srgbClr val="002060"/>
                </a:solidFill>
              </a:rPr>
              <a:t>Con lăn, lăn, lăn mãi rồi sẽ cười vỡ tan vào lòng mẹ</a:t>
            </a:r>
            <a:endParaRPr lang="en-US" sz="4200" i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52197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734800" y="43815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801600" y="4381500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944600" y="4381500"/>
            <a:ext cx="1828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2477" y="5829300"/>
            <a:ext cx="7308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Symbol" panose="05050102010706020507" pitchFamily="18" charset="2"/>
              <a:buChar char="Þ"/>
            </a:pPr>
            <a:r>
              <a:rPr lang="vi-VN" sz="4200" b="1" dirty="0" smtClean="0"/>
              <a:t>Lặp từ, hình ảnh so sánh.</a:t>
            </a:r>
          </a:p>
        </p:txBody>
      </p:sp>
    </p:spTree>
    <p:extLst>
      <p:ext uri="{BB962C8B-B14F-4D97-AF65-F5344CB8AC3E}">
        <p14:creationId xmlns:p14="http://schemas.microsoft.com/office/powerpoint/2010/main" val="26051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7086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dirty="0" smtClean="0">
                <a:solidFill>
                  <a:srgbClr val="333034"/>
                </a:solidFill>
              </a:rPr>
              <a:t>2. Trò chơi của em bé</a:t>
            </a:r>
            <a:endParaRPr lang="en-US" sz="4500" b="1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485900"/>
            <a:ext cx="15697200" cy="5804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200" dirty="0" smtClean="0"/>
              <a:t>Trò chơi kì thú có thiên nhiên lung linh, có vũ trụ rộng lớn, có mẹ diễn ra trong mái nhà thân yêu của chính mình.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200" dirty="0" smtClean="0"/>
              <a:t>Trò chơi hấp dẫn, em được hòa nhập vào thế giới tự nhiên trong cuộc vui chơi ấm ấp tình mẫu tử.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200" dirty="0" smtClean="0"/>
              <a:t>Một em bé rất thông minh, giàu trí tưởng tượng, khát khao khám phá thế giới và rất yêu mẹ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515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7086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dirty="0" smtClean="0">
                <a:solidFill>
                  <a:srgbClr val="333034"/>
                </a:solidFill>
              </a:rPr>
              <a:t>2. Trò chơi của em bé</a:t>
            </a:r>
            <a:endParaRPr lang="en-US" sz="4500" b="1" dirty="0">
              <a:cs typeface="Arial" panose="020B0604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142664" y="1562100"/>
            <a:ext cx="12725400" cy="4489103"/>
          </a:xfrm>
          <a:prstGeom prst="cloudCallout">
            <a:avLst>
              <a:gd name="adj1" fmla="val -35526"/>
              <a:gd name="adj2" fmla="val 54291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b="1" i="1" dirty="0">
                <a:solidFill>
                  <a:srgbClr val="FF0000"/>
                </a:solidFill>
              </a:rPr>
              <a:t>Cảm nhận về cái hay của câu thơ: </a:t>
            </a:r>
            <a:r>
              <a:rPr lang="vi-VN" sz="3800" i="1" dirty="0">
                <a:solidFill>
                  <a:schemeClr val="tx1"/>
                </a:solidFill>
              </a:rPr>
              <a:t>con lăn…lòng mẹ....chốn nào?</a:t>
            </a:r>
            <a:endParaRPr lang="en-US" sz="38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7499"/>
            <a:ext cx="6096000" cy="48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25800" y="8654186"/>
            <a:ext cx="1575996" cy="15387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09600" y="647700"/>
            <a:ext cx="70866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500" b="1" dirty="0" smtClean="0">
                <a:solidFill>
                  <a:srgbClr val="333034"/>
                </a:solidFill>
              </a:rPr>
              <a:t>2. Trò chơi của em bé</a:t>
            </a:r>
            <a:endParaRPr lang="en-US" sz="4500" b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4198" y="1340197"/>
            <a:ext cx="15849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 smtClean="0">
                <a:solidFill>
                  <a:srgbClr val="000000"/>
                </a:solidFill>
              </a:rPr>
              <a:t>Câu </a:t>
            </a:r>
            <a:r>
              <a:rPr lang="vi-VN" sz="4200" dirty="0">
                <a:solidFill>
                  <a:srgbClr val="000000"/>
                </a:solidFill>
              </a:rPr>
              <a:t>thơ tạo ra </a:t>
            </a:r>
            <a:r>
              <a:rPr lang="vi-VN" sz="4200" dirty="0" smtClean="0">
                <a:solidFill>
                  <a:srgbClr val="000000"/>
                </a:solidFill>
              </a:rPr>
              <a:t>một hình ảnh tượng trưng </a:t>
            </a:r>
            <a:r>
              <a:rPr lang="vi-VN" sz="4200" dirty="0">
                <a:solidFill>
                  <a:srgbClr val="000000"/>
                </a:solidFill>
              </a:rPr>
              <a:t>mang màu sắc triết lí đậm đà nhất. So sánh tình mẹ con gắn với </a:t>
            </a:r>
            <a:r>
              <a:rPr lang="vi-VN" sz="4200" dirty="0" smtClean="0">
                <a:solidFill>
                  <a:srgbClr val="000000"/>
                </a:solidFill>
              </a:rPr>
              <a:t>quan hệ mây - </a:t>
            </a:r>
            <a:r>
              <a:rPr lang="vi-VN" sz="4200" dirty="0">
                <a:solidFill>
                  <a:srgbClr val="000000"/>
                </a:solidFill>
              </a:rPr>
              <a:t>trăng, biển- bờ, </a:t>
            </a:r>
            <a:r>
              <a:rPr lang="vi-VN" sz="4200" dirty="0" smtClean="0">
                <a:solidFill>
                  <a:srgbClr val="000000"/>
                </a:solidFill>
              </a:rPr>
              <a:t>tác giả </a:t>
            </a:r>
            <a:r>
              <a:rPr lang="vi-VN" sz="4200" dirty="0">
                <a:solidFill>
                  <a:srgbClr val="000000"/>
                </a:solidFill>
              </a:rPr>
              <a:t>nâng </a:t>
            </a:r>
            <a:r>
              <a:rPr lang="vi-VN" sz="4200" dirty="0" smtClean="0">
                <a:solidFill>
                  <a:srgbClr val="000000"/>
                </a:solidFill>
              </a:rPr>
              <a:t>tình cảm </a:t>
            </a:r>
            <a:r>
              <a:rPr lang="vi-VN" sz="4200" dirty="0">
                <a:solidFill>
                  <a:srgbClr val="000000"/>
                </a:solidFill>
              </a:rPr>
              <a:t>ấy lên kích cỡ vũ trụ</a:t>
            </a:r>
            <a:r>
              <a:rPr lang="vi-VN" sz="4200" dirty="0" smtClean="0">
                <a:solidFill>
                  <a:srgbClr val="000000"/>
                </a:solidFill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 smtClean="0"/>
              <a:t>Mẹ </a:t>
            </a:r>
            <a:r>
              <a:rPr lang="vi-VN" sz="4200" dirty="0"/>
              <a:t>con ta ở khắp mọi nơi, không ai có thể tách rời, chia cắt được mẹ con ta, cũng có nghĩa tình mẫu tử ở khắp nơi </a:t>
            </a:r>
            <a:r>
              <a:rPr lang="vi-VN" sz="4200" dirty="0" smtClean="0"/>
              <a:t>thiên liêng</a:t>
            </a:r>
            <a:r>
              <a:rPr lang="vi-VN" sz="4200" dirty="0"/>
              <a:t>, bất diệt.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2902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646749" y="474334"/>
            <a:ext cx="5201078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4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1601" y="2208663"/>
            <a:ext cx="15751374" cy="708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1600" y="1894259"/>
            <a:ext cx="15013541" cy="72156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0715">
            <a:off x="836334" y="7715435"/>
            <a:ext cx="2095490" cy="20383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859000" y="1465001"/>
            <a:ext cx="1106028" cy="14873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1470" y="2717747"/>
            <a:ext cx="11353800" cy="28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kể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8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 </a:t>
            </a:r>
            <a:r>
              <a:rPr lang="en-US" sz="48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biết?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b="19292"/>
          <a:stretch/>
        </p:blipFill>
        <p:spPr>
          <a:xfrm>
            <a:off x="10439400" y="5300928"/>
            <a:ext cx="5836668" cy="37902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99973" y="2071322"/>
            <a:ext cx="12363828" cy="6439963"/>
            <a:chOff x="0" y="0"/>
            <a:chExt cx="3976518" cy="25307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975822" y="4390856"/>
            <a:ext cx="12008536" cy="1453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86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600" b="1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4429">
            <a:off x="1335332" y="2940171"/>
            <a:ext cx="1427682" cy="137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8362">
            <a:off x="-825805" y="-703811"/>
            <a:ext cx="3709011" cy="42676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9605">
            <a:off x="15747523" y="5012155"/>
            <a:ext cx="6904376" cy="636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20847" y="1293586"/>
            <a:ext cx="1677469" cy="7777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282795">
            <a:off x="2008399" y="7005266"/>
            <a:ext cx="3707344" cy="11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3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4557">
            <a:off x="-644812" y="-503209"/>
            <a:ext cx="4081291" cy="126149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781800" y="1028700"/>
            <a:ext cx="4809627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400" b="1" dirty="0" smtClean="0">
                <a:solidFill>
                  <a:srgbClr val="FDFCF7"/>
                </a:solidFill>
              </a:rPr>
              <a:t>NỘI DUNG</a:t>
            </a:r>
            <a:endParaRPr lang="en-US" sz="6400" b="1" dirty="0">
              <a:solidFill>
                <a:srgbClr val="FDFCF7"/>
              </a:solidFill>
            </a:endParaRPr>
          </a:p>
        </p:txBody>
      </p:sp>
      <p:grpSp>
        <p:nvGrpSpPr>
          <p:cNvPr id="20" name="Group 15"/>
          <p:cNvGrpSpPr>
            <a:grpSpLocks noChangeAspect="1"/>
          </p:cNvGrpSpPr>
          <p:nvPr/>
        </p:nvGrpSpPr>
        <p:grpSpPr>
          <a:xfrm>
            <a:off x="2070148" y="2598850"/>
            <a:ext cx="14232933" cy="6159437"/>
            <a:chOff x="0" y="0"/>
            <a:chExt cx="6350000" cy="3331210"/>
          </a:xfrm>
        </p:grpSpPr>
        <p:sp>
          <p:nvSpPr>
            <p:cNvPr id="21" name="Freeform 16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2" name="Rectangle 21"/>
          <p:cNvSpPr/>
          <p:nvPr/>
        </p:nvSpPr>
        <p:spPr>
          <a:xfrm>
            <a:off x="3143866" y="3174346"/>
            <a:ext cx="12085496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dirty="0" smtClean="0">
                <a:solidFill>
                  <a:srgbClr val="000000"/>
                </a:solidFill>
              </a:rPr>
              <a:t>Bài </a:t>
            </a:r>
            <a:r>
              <a:rPr lang="vi-VN" sz="4200" dirty="0">
                <a:solidFill>
                  <a:srgbClr val="000000"/>
                </a:solidFill>
              </a:rPr>
              <a:t>thơ </a:t>
            </a:r>
            <a:r>
              <a:rPr lang="vi-VN" sz="4200" dirty="0" smtClean="0">
                <a:solidFill>
                  <a:srgbClr val="000000"/>
                </a:solidFill>
              </a:rPr>
              <a:t>thể hiện tình yêu thiết tha</a:t>
            </a:r>
            <a:r>
              <a:rPr lang="vi-VN" sz="4200" dirty="0">
                <a:solidFill>
                  <a:srgbClr val="000000"/>
                </a:solidFill>
              </a:rPr>
              <a:t>, sâu nặng của đứa con với mẹ, ca ngợi tình mẫu tử </a:t>
            </a:r>
            <a:r>
              <a:rPr lang="vi-VN" sz="4200" dirty="0" smtClean="0">
                <a:solidFill>
                  <a:srgbClr val="000000"/>
                </a:solidFill>
              </a:rPr>
              <a:t>thiêng liêng</a:t>
            </a:r>
            <a:r>
              <a:rPr lang="vi-VN" sz="4200" dirty="0">
                <a:solidFill>
                  <a:srgbClr val="000000"/>
                </a:solidFill>
              </a:rPr>
              <a:t>, bất diệt, tấm lòng yêu thương trân trọng của tác giả với trẻ thơ</a:t>
            </a:r>
            <a:r>
              <a:rPr lang="vi-VN" sz="42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788" y="1718070"/>
            <a:ext cx="1082940" cy="145627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0018" y="7760106"/>
            <a:ext cx="1635240" cy="1498474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2085">
            <a:off x="13812728" y="6096155"/>
            <a:ext cx="3447847" cy="3518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4557">
            <a:off x="-644812" y="-503209"/>
            <a:ext cx="4081291" cy="126149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00514" y="931719"/>
            <a:ext cx="61722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vi-VN" sz="6400" b="1" dirty="0" smtClean="0">
                <a:solidFill>
                  <a:srgbClr val="FDFCF7"/>
                </a:solidFill>
              </a:rPr>
              <a:t>NGHỆ THUẬT</a:t>
            </a:r>
            <a:endParaRPr lang="en-US" sz="6400" b="1" dirty="0">
              <a:solidFill>
                <a:srgbClr val="FDFCF7"/>
              </a:solidFill>
            </a:endParaRPr>
          </a:p>
        </p:txBody>
      </p:sp>
      <p:grpSp>
        <p:nvGrpSpPr>
          <p:cNvPr id="20" name="Group 15"/>
          <p:cNvGrpSpPr>
            <a:grpSpLocks noChangeAspect="1"/>
          </p:cNvGrpSpPr>
          <p:nvPr/>
        </p:nvGrpSpPr>
        <p:grpSpPr>
          <a:xfrm>
            <a:off x="2070148" y="2598850"/>
            <a:ext cx="14232933" cy="6159437"/>
            <a:chOff x="0" y="0"/>
            <a:chExt cx="6350000" cy="3331210"/>
          </a:xfrm>
        </p:grpSpPr>
        <p:sp>
          <p:nvSpPr>
            <p:cNvPr id="21" name="Freeform 16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22" name="Rectangle 21"/>
          <p:cNvSpPr/>
          <p:nvPr/>
        </p:nvSpPr>
        <p:spPr>
          <a:xfrm>
            <a:off x="3143866" y="3196059"/>
            <a:ext cx="12085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200" dirty="0">
                <a:solidFill>
                  <a:srgbClr val="000000"/>
                </a:solidFill>
              </a:rPr>
              <a:t>Là thơ văn xuôi, trong đó lời kể có xen đối thoại, dùng phép lặp lại, nhưng có sự biến hóa và </a:t>
            </a:r>
            <a:r>
              <a:rPr lang="vi-VN" sz="4200" dirty="0" smtClean="0">
                <a:solidFill>
                  <a:srgbClr val="000000"/>
                </a:solidFill>
              </a:rPr>
              <a:t>phát triển</a:t>
            </a:r>
            <a:r>
              <a:rPr lang="vi-VN" sz="4200" dirty="0">
                <a:solidFill>
                  <a:srgbClr val="000000"/>
                </a:solidFill>
              </a:rPr>
              <a:t>. </a:t>
            </a:r>
            <a:endParaRPr lang="vi-VN" sz="4200" dirty="0" smtClean="0">
              <a:solidFill>
                <a:srgbClr val="00000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4200" dirty="0" smtClean="0">
                <a:solidFill>
                  <a:srgbClr val="000000"/>
                </a:solidFill>
              </a:rPr>
              <a:t>Xây dựng hình ảnh thiên nhiên </a:t>
            </a:r>
            <a:r>
              <a:rPr lang="vi-VN" sz="4200" dirty="0">
                <a:solidFill>
                  <a:srgbClr val="000000"/>
                </a:solidFill>
              </a:rPr>
              <a:t>giàu ý nghĩa </a:t>
            </a:r>
            <a:r>
              <a:rPr lang="vi-VN" sz="4200" dirty="0" smtClean="0">
                <a:solidFill>
                  <a:srgbClr val="000000"/>
                </a:solidFill>
              </a:rPr>
              <a:t>tượng trưng</a:t>
            </a:r>
            <a:r>
              <a:rPr lang="vi-VN" sz="4200" dirty="0">
                <a:solidFill>
                  <a:srgbClr val="000000"/>
                </a:solidFill>
              </a:rPr>
              <a:t>.</a:t>
            </a:r>
            <a:endParaRPr lang="vi-VN" sz="4200" dirty="0" smtClean="0">
              <a:solidFill>
                <a:srgbClr val="000000"/>
              </a:solidFill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788" y="1718070"/>
            <a:ext cx="1082940" cy="1456276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0018" y="7760106"/>
            <a:ext cx="1635240" cy="1498474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02085">
            <a:off x="13812728" y="6096155"/>
            <a:ext cx="3447847" cy="35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181100"/>
            <a:ext cx="4691408" cy="136460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91400" y="941582"/>
            <a:ext cx="6359772" cy="117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vi-VN" sz="6400" b="1" dirty="0" smtClean="0">
                <a:solidFill>
                  <a:srgbClr val="FDFCF7"/>
                </a:solidFill>
              </a:rPr>
              <a:t>LUYỆN TẬP</a:t>
            </a:r>
            <a:endParaRPr lang="en-US" sz="6400" b="1" dirty="0">
              <a:solidFill>
                <a:srgbClr val="FDFCF7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476" y="1028700"/>
            <a:ext cx="1848358" cy="1377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92594">
            <a:off x="15836229" y="664174"/>
            <a:ext cx="2846143" cy="100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39680">
            <a:off x="16051646" y="8728483"/>
            <a:ext cx="3167384" cy="1059634"/>
          </a:xfrm>
          <a:prstGeom prst="rect">
            <a:avLst/>
          </a:prstGeom>
        </p:spPr>
      </p:pic>
      <p:grpSp>
        <p:nvGrpSpPr>
          <p:cNvPr id="13" name="Group 15"/>
          <p:cNvGrpSpPr>
            <a:grpSpLocks noChangeAspect="1"/>
          </p:cNvGrpSpPr>
          <p:nvPr/>
        </p:nvGrpSpPr>
        <p:grpSpPr>
          <a:xfrm>
            <a:off x="4876800" y="2705101"/>
            <a:ext cx="12496799" cy="4267200"/>
            <a:chOff x="0" y="0"/>
            <a:chExt cx="6350000" cy="3331210"/>
          </a:xfrm>
        </p:grpSpPr>
        <p:sp>
          <p:nvSpPr>
            <p:cNvPr id="14" name="Freeform 16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5" name="Rectangle 14"/>
          <p:cNvSpPr/>
          <p:nvPr/>
        </p:nvSpPr>
        <p:spPr>
          <a:xfrm>
            <a:off x="5324495" y="3130541"/>
            <a:ext cx="116014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i="1" dirty="0">
                <a:ea typeface="Times New Roman" panose="02020603050405020304" pitchFamily="18" charset="0"/>
              </a:rPr>
              <a:t>	</a:t>
            </a:r>
            <a:r>
              <a:rPr lang="vi-VN" sz="4800" i="1" dirty="0" smtClean="0">
                <a:ea typeface="Times New Roman" panose="02020603050405020304" pitchFamily="18" charset="0"/>
              </a:rPr>
              <a:t>Kể </a:t>
            </a:r>
            <a:r>
              <a:rPr lang="vi-VN" sz="4800" i="1" dirty="0">
                <a:ea typeface="Times New Roman" panose="02020603050405020304" pitchFamily="18" charset="0"/>
              </a:rPr>
              <a:t>tên bài thơ, bài hát có cùng đề tài? Em hãy đọc một bài thơ hoặc hát một bài hát có chủ đề về tình mẫu tử?</a:t>
            </a:r>
            <a:endParaRPr lang="en-US" sz="4800" dirty="0">
              <a:ea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86127" y="4838701"/>
            <a:ext cx="3166825" cy="54483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-1181100"/>
            <a:ext cx="4691408" cy="136460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91400" y="941582"/>
            <a:ext cx="6359772" cy="1172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vi-VN" sz="6400" b="1" dirty="0" smtClean="0">
                <a:solidFill>
                  <a:srgbClr val="FDFCF7"/>
                </a:solidFill>
              </a:rPr>
              <a:t>VẬN DỤNG</a:t>
            </a:r>
            <a:endParaRPr lang="en-US" sz="6400" b="1" dirty="0">
              <a:solidFill>
                <a:srgbClr val="FDFCF7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476" y="1028700"/>
            <a:ext cx="1848358" cy="13778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92594">
            <a:off x="15836229" y="664174"/>
            <a:ext cx="2846143" cy="1009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39680">
            <a:off x="16051646" y="8728483"/>
            <a:ext cx="3167384" cy="1059634"/>
          </a:xfrm>
          <a:prstGeom prst="rect">
            <a:avLst/>
          </a:prstGeom>
        </p:spPr>
      </p:pic>
      <p:grpSp>
        <p:nvGrpSpPr>
          <p:cNvPr id="13" name="Group 15"/>
          <p:cNvGrpSpPr>
            <a:grpSpLocks noChangeAspect="1"/>
          </p:cNvGrpSpPr>
          <p:nvPr/>
        </p:nvGrpSpPr>
        <p:grpSpPr>
          <a:xfrm>
            <a:off x="4876800" y="2705101"/>
            <a:ext cx="12496799" cy="4267200"/>
            <a:chOff x="0" y="0"/>
            <a:chExt cx="6350000" cy="3331210"/>
          </a:xfrm>
        </p:grpSpPr>
        <p:sp>
          <p:nvSpPr>
            <p:cNvPr id="14" name="Freeform 16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15" name="Rectangle 14"/>
          <p:cNvSpPr/>
          <p:nvPr/>
        </p:nvSpPr>
        <p:spPr>
          <a:xfrm>
            <a:off x="5324495" y="3744202"/>
            <a:ext cx="11601407" cy="218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i="1" dirty="0" smtClean="0">
                <a:ea typeface="Times New Roman" panose="02020603050405020304" pitchFamily="18" charset="0"/>
              </a:rPr>
              <a:t>	</a:t>
            </a:r>
            <a:r>
              <a:rPr lang="vi-VN" sz="4800" i="1" dirty="0">
                <a:ea typeface="Times New Roman" panose="02020603050405020304" pitchFamily="18" charset="0"/>
              </a:rPr>
              <a:t>Viết đoạn văn 3 đến 5 câu cảm nhận của em sau khi học xong bài thơ này?</a:t>
            </a:r>
            <a:endParaRPr lang="en-US" sz="4800" dirty="0">
              <a:ea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86127" y="4838701"/>
            <a:ext cx="31668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75911" y="1790700"/>
            <a:ext cx="14097000" cy="71200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26650" y="2705100"/>
            <a:ext cx="8795521" cy="681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0"/>
              </a:lnSpc>
            </a:pPr>
            <a:r>
              <a:rPr lang="vi-VN" sz="6400" b="1" dirty="0" smtClean="0">
                <a:solidFill>
                  <a:srgbClr val="333034"/>
                </a:solidFill>
              </a:rPr>
              <a:t>HƯỚNG DẪN VỀ NHÀ</a:t>
            </a:r>
            <a:endParaRPr lang="en-US" sz="6400" b="1" dirty="0">
              <a:solidFill>
                <a:srgbClr val="333034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1410">
            <a:off x="1871186" y="7797270"/>
            <a:ext cx="1583226" cy="29220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6728" y="762000"/>
            <a:ext cx="2502572" cy="245252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81641" y="908412"/>
            <a:ext cx="3962316" cy="1772236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187075" y="9161667"/>
            <a:ext cx="1677469" cy="7777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8510" y="3252620"/>
            <a:ext cx="10591800" cy="460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10136657" y="966916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7033" y="1937438"/>
            <a:ext cx="16230600" cy="6509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5733" y="3770090"/>
            <a:ext cx="14173199" cy="3015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72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2450"/>
              </a:lnSpc>
            </a:pPr>
            <a:r>
              <a:rPr lang="en-US" sz="72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4141453" y="9746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410902" y="7212483"/>
            <a:ext cx="2542240" cy="18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3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71240">
            <a:off x="14771657" y="4811250"/>
            <a:ext cx="4975285" cy="6756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1836" y="1693605"/>
            <a:ext cx="12965328" cy="72807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61336" y="1503105"/>
            <a:ext cx="12965328" cy="728078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355283" y="3276672"/>
            <a:ext cx="11577431" cy="2986075"/>
            <a:chOff x="-1019313" y="768465"/>
            <a:chExt cx="15436575" cy="3981434"/>
          </a:xfrm>
        </p:grpSpPr>
        <p:sp>
          <p:nvSpPr>
            <p:cNvPr id="7" name="TextBox 7"/>
            <p:cNvSpPr txBox="1"/>
            <p:nvPr/>
          </p:nvSpPr>
          <p:spPr>
            <a:xfrm>
              <a:off x="-1019313" y="2612561"/>
              <a:ext cx="15436575" cy="21373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450"/>
                </a:lnSpc>
              </a:pPr>
              <a:r>
                <a:rPr lang="en-US" sz="12500" b="1" dirty="0" smtClean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MÂY VÀ SÓNG</a:t>
              </a:r>
              <a:endParaRPr lang="en-US" sz="12500" b="1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521100" y="768465"/>
              <a:ext cx="8863752" cy="908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7200" dirty="0" err="1" smtClean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7200" dirty="0" smtClean="0">
                  <a:solidFill>
                    <a:srgbClr val="33303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endParaRPr lang="en-US" sz="7200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4817">
            <a:off x="7766008" y="1062148"/>
            <a:ext cx="2755983" cy="8819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954227">
            <a:off x="1632872" y="390611"/>
            <a:ext cx="3660170" cy="3660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7164" y="1062148"/>
            <a:ext cx="1777368" cy="149622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8507">
            <a:off x="-922318" y="7777485"/>
            <a:ext cx="2725916" cy="916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57470">
            <a:off x="-988719" y="6642247"/>
            <a:ext cx="2766912" cy="8552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4280" y="6481098"/>
            <a:ext cx="3956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(R. Ta-go)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5925">
            <a:off x="-4909938" y="5048863"/>
            <a:ext cx="7148339" cy="70573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16567" y="647700"/>
            <a:ext cx="11732559" cy="12824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4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30826">
            <a:off x="-1756627" y="-561259"/>
            <a:ext cx="4054264" cy="56883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32256">
            <a:off x="635122" y="1338758"/>
            <a:ext cx="2768185" cy="15854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9049" y="2249593"/>
            <a:ext cx="13743151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TÌM HIỂU CHUNG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800" dirty="0" smtClean="0">
                <a:cs typeface="Arial" panose="020B0604020202020204" pitchFamily="34" charset="0"/>
              </a:rPr>
              <a:t>Trò chơi của mây và sóng</a:t>
            </a:r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Trò chơi của em bé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99973" y="2071322"/>
            <a:ext cx="12363828" cy="6439963"/>
            <a:chOff x="0" y="0"/>
            <a:chExt cx="3976518" cy="25307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60064" y="4457588"/>
            <a:ext cx="10944802" cy="1453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86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8600" b="1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4429">
            <a:off x="1335332" y="2940171"/>
            <a:ext cx="1427682" cy="137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8362">
            <a:off x="-825805" y="-703811"/>
            <a:ext cx="3709011" cy="42676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9605">
            <a:off x="15747523" y="5012155"/>
            <a:ext cx="6904376" cy="636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20847" y="1293586"/>
            <a:ext cx="1677469" cy="7777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282795">
            <a:off x="2008399" y="7005266"/>
            <a:ext cx="3707344" cy="1145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24600" y="2095500"/>
            <a:ext cx="11139443" cy="7086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952500"/>
            <a:ext cx="128016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Ra-bin-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đra</a:t>
            </a: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Ta-go (1861-1941)</a:t>
            </a:r>
            <a:endParaRPr lang="en-US" sz="4800" b="1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5987">
            <a:off x="5997525" y="8754486"/>
            <a:ext cx="2766912" cy="8552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63873" y="2038071"/>
            <a:ext cx="1317109" cy="1290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92261" y="9014793"/>
            <a:ext cx="1677469" cy="777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65" y="2683455"/>
            <a:ext cx="4267200" cy="56939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2022" y="2714387"/>
            <a:ext cx="9764597" cy="608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Times New Roman" panose="02020603050405020304" pitchFamily="18" charset="0"/>
              </a:rPr>
              <a:t>Nhà </a:t>
            </a:r>
            <a:r>
              <a:rPr lang="vi-VN" sz="3800" dirty="0">
                <a:ea typeface="Times New Roman" panose="02020603050405020304" pitchFamily="18" charset="0"/>
              </a:rPr>
              <a:t>thơ hiện đại lớn nhất của Ấn Độ.</a:t>
            </a:r>
            <a:endParaRPr lang="en-US" sz="3800" dirty="0"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Times New Roman" panose="02020603050405020304" pitchFamily="18" charset="0"/>
              </a:rPr>
              <a:t>Làm </a:t>
            </a:r>
            <a:r>
              <a:rPr lang="vi-VN" sz="3800" dirty="0">
                <a:ea typeface="Times New Roman" panose="02020603050405020304" pitchFamily="18" charset="0"/>
              </a:rPr>
              <a:t>thơ từ sớm và cũng tham gia các hoạt động chính trị và xã hội.</a:t>
            </a:r>
            <a:endParaRPr lang="en-US" sz="3800" dirty="0"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Times New Roman" panose="02020603050405020304" pitchFamily="18" charset="0"/>
              </a:rPr>
              <a:t>Nhà </a:t>
            </a:r>
            <a:r>
              <a:rPr lang="vi-VN" sz="3800" dirty="0">
                <a:ea typeface="Times New Roman" panose="02020603050405020304" pitchFamily="18" charset="0"/>
              </a:rPr>
              <a:t>văn đầu tiên của Châu Á được nhận giải thưởng Nô-ben.</a:t>
            </a:r>
            <a:endParaRPr lang="en-US" sz="3800" dirty="0"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Times New Roman" panose="02020603050405020304" pitchFamily="18" charset="0"/>
              </a:rPr>
              <a:t>Thơ </a:t>
            </a:r>
            <a:r>
              <a:rPr lang="vi-VN" sz="3800" dirty="0">
                <a:ea typeface="Times New Roman" panose="02020603050405020304" pitchFamily="18" charset="0"/>
              </a:rPr>
              <a:t>thể hiện tinh thần dân tộc và dân chủ sâu </a:t>
            </a:r>
            <a:r>
              <a:rPr lang="vi-VN" sz="3800" dirty="0" smtClean="0">
                <a:ea typeface="Times New Roman" panose="02020603050405020304" pitchFamily="18" charset="0"/>
              </a:rPr>
              <a:t>sắc</a:t>
            </a:r>
            <a:r>
              <a:rPr lang="en-US" sz="3800" dirty="0" smtClean="0">
                <a:ea typeface="Times New Roman" panose="02020603050405020304" pitchFamily="18" charset="0"/>
              </a:rPr>
              <a:t>.</a:t>
            </a:r>
            <a:endParaRPr lang="en-US" sz="3800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24600" y="2095500"/>
            <a:ext cx="11139443" cy="7086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43000" y="952500"/>
            <a:ext cx="37338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4800" b="1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45987">
            <a:off x="5997525" y="8754486"/>
            <a:ext cx="2766912" cy="8552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063873" y="2038071"/>
            <a:ext cx="1317109" cy="1290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92261" y="9014793"/>
            <a:ext cx="1677469" cy="7777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12022" y="2714387"/>
            <a:ext cx="9764597" cy="529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b="1" dirty="0">
                <a:ea typeface="Times New Roman" panose="02020603050405020304" pitchFamily="18" charset="0"/>
              </a:rPr>
              <a:t>Xuất </a:t>
            </a:r>
            <a:r>
              <a:rPr lang="vi-VN" sz="3800" b="1" dirty="0" smtClean="0">
                <a:ea typeface="Times New Roman" panose="02020603050405020304" pitchFamily="18" charset="0"/>
              </a:rPr>
              <a:t>xứ</a:t>
            </a:r>
            <a:r>
              <a:rPr lang="en-US" sz="3800" b="1" dirty="0" smtClean="0">
                <a:ea typeface="Times New Roman" panose="02020603050405020304" pitchFamily="18" charset="0"/>
              </a:rPr>
              <a:t>: </a:t>
            </a:r>
            <a:r>
              <a:rPr lang="vi-VN" sz="3800" dirty="0" smtClean="0">
                <a:ea typeface="Times New Roman" panose="02020603050405020304" pitchFamily="18" charset="0"/>
              </a:rPr>
              <a:t>Bài </a:t>
            </a:r>
            <a:r>
              <a:rPr lang="vi-VN" sz="3800" dirty="0">
                <a:ea typeface="Times New Roman" panose="02020603050405020304" pitchFamily="18" charset="0"/>
              </a:rPr>
              <a:t>thơ là lời của em bé nói với mẹ như một lời thủ thỉ tâm tình</a:t>
            </a:r>
            <a:r>
              <a:rPr lang="vi-VN" sz="3800" dirty="0" smtClean="0">
                <a:ea typeface="Times New Roman" panose="02020603050405020304" pitchFamily="18" charset="0"/>
              </a:rPr>
              <a:t>.</a:t>
            </a:r>
            <a:endParaRPr lang="en-US" sz="3800" dirty="0" smtClean="0"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Times New Roman" panose="02020603050405020304" pitchFamily="18" charset="0"/>
              </a:rPr>
              <a:t>Xuất </a:t>
            </a:r>
            <a:r>
              <a:rPr lang="vi-VN" sz="3800" dirty="0">
                <a:ea typeface="Times New Roman" panose="02020603050405020304" pitchFamily="18" charset="0"/>
              </a:rPr>
              <a:t>bản năm </a:t>
            </a:r>
            <a:r>
              <a:rPr lang="vi-VN" sz="3800" dirty="0" smtClean="0">
                <a:ea typeface="Times New Roman" panose="02020603050405020304" pitchFamily="18" charset="0"/>
              </a:rPr>
              <a:t>1909</a:t>
            </a:r>
            <a:r>
              <a:rPr lang="en-US" sz="3800" dirty="0" smtClean="0">
                <a:ea typeface="Times New Roman" panose="02020603050405020304" pitchFamily="18" charset="0"/>
              </a:rPr>
              <a:t>, </a:t>
            </a:r>
            <a:r>
              <a:rPr lang="vi-VN" sz="3800" dirty="0" smtClean="0">
                <a:ea typeface="Times New Roman" panose="02020603050405020304" pitchFamily="18" charset="0"/>
              </a:rPr>
              <a:t>được viết </a:t>
            </a:r>
            <a:r>
              <a:rPr lang="vi-VN" sz="3800" dirty="0">
                <a:ea typeface="Times New Roman" panose="02020603050405020304" pitchFamily="18" charset="0"/>
              </a:rPr>
              <a:t>bằng tiếng Ben-gan</a:t>
            </a:r>
            <a:r>
              <a:rPr lang="vi-VN" sz="3800" dirty="0" smtClean="0">
                <a:ea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b="1" dirty="0" smtClean="0">
                <a:ea typeface="Times New Roman" panose="02020603050405020304" pitchFamily="18" charset="0"/>
              </a:rPr>
              <a:t>Thể loại: </a:t>
            </a:r>
            <a:r>
              <a:rPr lang="vi-VN" sz="3800" dirty="0" smtClean="0">
                <a:ea typeface="Times New Roman" panose="02020603050405020304" pitchFamily="18" charset="0"/>
              </a:rPr>
              <a:t>thơ tự do</a:t>
            </a:r>
          </a:p>
          <a:p>
            <a:pPr marL="571500" indent="-5715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3800" b="1" dirty="0" smtClean="0">
                <a:ea typeface="Times New Roman" panose="02020603050405020304" pitchFamily="18" charset="0"/>
              </a:rPr>
              <a:t>Bố cục: </a:t>
            </a:r>
            <a:r>
              <a:rPr lang="vi-VN" sz="3800" dirty="0" smtClean="0">
                <a:ea typeface="Times New Roman" panose="02020603050405020304" pitchFamily="18" charset="0"/>
              </a:rPr>
              <a:t>2 phần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1" r="-15" b="3963"/>
          <a:stretch/>
        </p:blipFill>
        <p:spPr>
          <a:xfrm>
            <a:off x="1531395" y="2781300"/>
            <a:ext cx="4188767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143000" y="952500"/>
            <a:ext cx="3733800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40"/>
              </a:lnSpc>
            </a:pP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800" b="1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4800" b="1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62400" y="8793231"/>
            <a:ext cx="1677469" cy="777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1" r="-15" b="3963"/>
          <a:stretch/>
        </p:blipFill>
        <p:spPr>
          <a:xfrm>
            <a:off x="1531395" y="2781300"/>
            <a:ext cx="4188767" cy="5714999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7515" y="2324100"/>
            <a:ext cx="1317109" cy="12907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753600" y="1866900"/>
            <a:ext cx="46482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rgbClr val="FF0000"/>
                </a:solidFill>
              </a:rPr>
              <a:t>BỐ CỤC 2 PHẦN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724273"/>
            <a:ext cx="10668000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oạn 1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đầu </a:t>
            </a:r>
            <a:r>
              <a:rPr lang="en-US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 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bầu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trời </a:t>
            </a:r>
            <a:r>
              <a:rPr lang="en-US" sz="3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xang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thẳm</a:t>
            </a: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trò chuyện của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bé với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rủ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rê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trò chơi do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bé sáng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0" y="6719886"/>
            <a:ext cx="10668000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vi-VN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oạn 2</a:t>
            </a:r>
            <a:r>
              <a:rPr lang="en-U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 lại:</a:t>
            </a:r>
            <a:endParaRPr lang="vi-VN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Cuộc trò chuyện của em bé </a:t>
            </a:r>
            <a:r>
              <a:rPr lang="vi-VN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với mẹ về </a:t>
            </a:r>
            <a:r>
              <a:rPr lang="vi-VN" sz="3200" dirty="0">
                <a:ea typeface="Times New Roman" panose="02020603050405020304" pitchFamily="18" charset="0"/>
                <a:cs typeface="Arial" panose="020B0604020202020204" pitchFamily="34" charset="0"/>
              </a:rPr>
              <a:t>lưòi rủ rê của sóng và trò chơi do em bé sáng tạo ra.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99973" y="2071322"/>
            <a:ext cx="12363828" cy="6439963"/>
            <a:chOff x="0" y="0"/>
            <a:chExt cx="3976518" cy="25307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ED9C74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975822" y="4390856"/>
            <a:ext cx="12008536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8600" b="1" dirty="0" smtClean="0">
                <a:solidFill>
                  <a:srgbClr val="FDFC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 VĂN BẢN</a:t>
            </a:r>
            <a:endParaRPr lang="en-US" sz="8600" b="1" dirty="0">
              <a:solidFill>
                <a:srgbClr val="FDFCF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04429">
            <a:off x="1335332" y="2940171"/>
            <a:ext cx="1427682" cy="137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8362">
            <a:off x="-825805" y="-703811"/>
            <a:ext cx="3709011" cy="42676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9605">
            <a:off x="15747523" y="5012155"/>
            <a:ext cx="6904376" cy="636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20847" y="1293586"/>
            <a:ext cx="1677469" cy="7777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282795">
            <a:off x="2008399" y="7005266"/>
            <a:ext cx="3707344" cy="11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8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1091</Words>
  <PresentationFormat>Custom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Wingdings</vt:lpstr>
      <vt:lpstr>Arial</vt:lpstr>
      <vt:lpstr>Times New Roman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2021-12-15T14:47:37Z</dcterms:modified>
  <dc:identifier>DAEtUBLhDZE</dc:identifier>
</cp:coreProperties>
</file>