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44" r:id="rId3"/>
    <p:sldMasterId id="2147483762" r:id="rId4"/>
  </p:sldMasterIdLst>
  <p:notesMasterIdLst>
    <p:notesMasterId r:id="rId92"/>
  </p:notesMasterIdLst>
  <p:sldIdLst>
    <p:sldId id="541" r:id="rId5"/>
    <p:sldId id="499" r:id="rId6"/>
    <p:sldId id="500" r:id="rId7"/>
    <p:sldId id="542" r:id="rId8"/>
    <p:sldId id="543" r:id="rId9"/>
    <p:sldId id="544" r:id="rId10"/>
    <p:sldId id="545" r:id="rId11"/>
    <p:sldId id="546" r:id="rId12"/>
    <p:sldId id="547" r:id="rId13"/>
    <p:sldId id="548" r:id="rId14"/>
    <p:sldId id="549" r:id="rId15"/>
    <p:sldId id="550" r:id="rId16"/>
    <p:sldId id="551" r:id="rId17"/>
    <p:sldId id="552" r:id="rId18"/>
    <p:sldId id="553" r:id="rId19"/>
    <p:sldId id="554"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2" r:id="rId33"/>
    <p:sldId id="573" r:id="rId34"/>
    <p:sldId id="574" r:id="rId35"/>
    <p:sldId id="575" r:id="rId36"/>
    <p:sldId id="576" r:id="rId37"/>
    <p:sldId id="577" r:id="rId38"/>
    <p:sldId id="578" r:id="rId39"/>
    <p:sldId id="579" r:id="rId40"/>
    <p:sldId id="581" r:id="rId41"/>
    <p:sldId id="582" r:id="rId42"/>
    <p:sldId id="580" r:id="rId43"/>
    <p:sldId id="583" r:id="rId44"/>
    <p:sldId id="555" r:id="rId45"/>
    <p:sldId id="556" r:id="rId46"/>
    <p:sldId id="558" r:id="rId47"/>
    <p:sldId id="559" r:id="rId48"/>
    <p:sldId id="557" r:id="rId49"/>
    <p:sldId id="584" r:id="rId50"/>
    <p:sldId id="585" r:id="rId51"/>
    <p:sldId id="586" r:id="rId52"/>
    <p:sldId id="587" r:id="rId53"/>
    <p:sldId id="588" r:id="rId54"/>
    <p:sldId id="589" r:id="rId55"/>
    <p:sldId id="590" r:id="rId56"/>
    <p:sldId id="591" r:id="rId57"/>
    <p:sldId id="592" r:id="rId58"/>
    <p:sldId id="593" r:id="rId59"/>
    <p:sldId id="594" r:id="rId60"/>
    <p:sldId id="595" r:id="rId61"/>
    <p:sldId id="596" r:id="rId62"/>
    <p:sldId id="597" r:id="rId63"/>
    <p:sldId id="598" r:id="rId64"/>
    <p:sldId id="599" r:id="rId65"/>
    <p:sldId id="600" r:id="rId66"/>
    <p:sldId id="601" r:id="rId67"/>
    <p:sldId id="602" r:id="rId68"/>
    <p:sldId id="617" r:id="rId69"/>
    <p:sldId id="604" r:id="rId70"/>
    <p:sldId id="603" r:id="rId71"/>
    <p:sldId id="605" r:id="rId72"/>
    <p:sldId id="606" r:id="rId73"/>
    <p:sldId id="607" r:id="rId74"/>
    <p:sldId id="608" r:id="rId75"/>
    <p:sldId id="609" r:id="rId76"/>
    <p:sldId id="611" r:id="rId77"/>
    <p:sldId id="612" r:id="rId78"/>
    <p:sldId id="613" r:id="rId79"/>
    <p:sldId id="614" r:id="rId80"/>
    <p:sldId id="615" r:id="rId81"/>
    <p:sldId id="616" r:id="rId82"/>
    <p:sldId id="610" r:id="rId83"/>
    <p:sldId id="618" r:id="rId84"/>
    <p:sldId id="619" r:id="rId85"/>
    <p:sldId id="620" r:id="rId86"/>
    <p:sldId id="621" r:id="rId87"/>
    <p:sldId id="622" r:id="rId88"/>
    <p:sldId id="623" r:id="rId89"/>
    <p:sldId id="624" r:id="rId90"/>
    <p:sldId id="625"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292050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71639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89639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54665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10117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6286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9260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86155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39672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94738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06625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24716636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23648154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558402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259316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6186754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269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heme" Target="../theme/theme4.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012484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hyperlink" Target="http://sites.google.com/sites/158truyenngungonaseop/131---150" TargetMode="Externa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hyperlink" Target="https://truyendangian.com/chan-tay-tai-mat-mieng/" TargetMode="Externa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2" Type="http://schemas.openxmlformats.org/officeDocument/2006/relationships/hyperlink" Target="https://thegioicotich.vn/soi-va-voi/" TargetMode="Externa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477" y="1824029"/>
            <a:ext cx="12192000" cy="245708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a:t>
            </a:r>
          </a:p>
          <a:p>
            <a:pPr marL="1027430" marR="819150" lvl="0" indent="0" algn="ctr" defTabSz="914400" rtl="0" eaLnBrk="1" fontAlgn="auto" latinLnBrk="0" hangingPunct="1">
              <a:lnSpc>
                <a:spcPct val="150000"/>
              </a:lnSpc>
              <a:spcBef>
                <a:spcPts val="760"/>
              </a:spcBef>
              <a:spcAft>
                <a:spcPts val="0"/>
              </a:spcAft>
              <a:buClrTx/>
              <a:buSzTx/>
              <a:buFontTx/>
              <a:buNone/>
              <a:tabLst/>
              <a:defRPr/>
            </a:pPr>
            <a:r>
              <a:rPr kumimoji="0" lang="en-US" sz="5400" b="1" i="0" u="none" strike="noStrike" kern="1200" cap="none" spc="0" normalizeH="0" baseline="0" noProof="0" smtClean="0">
                <a:ln>
                  <a:noFill/>
                </a:ln>
                <a:solidFill>
                  <a:srgbClr val="FF000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BÀI 6: BÀI HỌC CUỘC SỐNG</a:t>
            </a:r>
            <a:endParaRPr kumimoji="0" lang="en-US" sz="5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0176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1" y="956061"/>
            <a:ext cx="10986447" cy="5262979"/>
          </a:xfrm>
          <a:prstGeom prst="rect">
            <a:avLst/>
          </a:prstGeom>
        </p:spPr>
        <p:txBody>
          <a:bodyPr wrap="square">
            <a:spAutoFit/>
          </a:bodyPr>
          <a:lstStyle/>
          <a:p>
            <a:pPr>
              <a:lnSpc>
                <a:spcPct val="150000"/>
              </a:lnSpc>
              <a:spcAft>
                <a:spcPts val="0"/>
              </a:spcAft>
            </a:pPr>
            <a:r>
              <a:rPr lang="en-US" sz="2800" smtClean="0">
                <a:solidFill>
                  <a:srgbClr val="FF0000"/>
                </a:solidFill>
                <a:latin typeface="Times New Roman" panose="02020603050405020304" pitchFamily="18" charset="0"/>
                <a:ea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1: </a:t>
            </a:r>
            <a:r>
              <a:rPr lang="en-US" sz="2800">
                <a:solidFill>
                  <a:srgbClr val="000000"/>
                </a:solidFill>
                <a:latin typeface="Times New Roman" panose="02020603050405020304" pitchFamily="18" charset="0"/>
                <a:ea typeface="Times New Roman" panose="02020603050405020304" pitchFamily="18" charset="0"/>
              </a:rPr>
              <a:t>Xác định phương thức biểu đạt chính và ngôi kể trong văn bản</a:t>
            </a:r>
            <a:r>
              <a:rPr lang="en-US" sz="2800" b="1">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2: </a:t>
            </a:r>
            <a:r>
              <a:rPr lang="en-US" sz="2800">
                <a:solidFill>
                  <a:srgbClr val="000000"/>
                </a:solidFill>
                <a:latin typeface="Times New Roman" panose="02020603050405020304" pitchFamily="18" charset="0"/>
                <a:ea typeface="Times New Roman" panose="02020603050405020304" pitchFamily="18" charset="0"/>
              </a:rPr>
              <a:t>Chỉ ra những nhân vật xuất hiện trong văn bản.</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3: </a:t>
            </a:r>
            <a:r>
              <a:rPr lang="en-US" sz="2800">
                <a:solidFill>
                  <a:srgbClr val="000000"/>
                </a:solidFill>
                <a:latin typeface="Times New Roman" panose="02020603050405020304" pitchFamily="18" charset="0"/>
                <a:ea typeface="Times New Roman" panose="02020603050405020304" pitchFamily="18" charset="0"/>
              </a:rPr>
              <a:t>Xác định tình huống trong truyện. Tình huống ấy có tác dụng như thế nào trong việc thể hiện đặc điểm nhân vật?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4: </a:t>
            </a:r>
            <a:r>
              <a:rPr lang="en-US" sz="2800">
                <a:solidFill>
                  <a:srgbClr val="000000"/>
                </a:solidFill>
                <a:latin typeface="Times New Roman" panose="02020603050405020304" pitchFamily="18" charset="0"/>
                <a:ea typeface="Times New Roman" panose="02020603050405020304" pitchFamily="18" charset="0"/>
              </a:rPr>
              <a:t>Qua cuộc đối thoại giữa chó sói và chiên con, em có nhận xét gì về hai nhân vật này?</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5: </a:t>
            </a:r>
            <a:r>
              <a:rPr lang="en-US" sz="2800">
                <a:solidFill>
                  <a:srgbClr val="000000"/>
                </a:solidFill>
                <a:latin typeface="Times New Roman" panose="02020603050405020304" pitchFamily="18" charset="0"/>
                <a:ea typeface="Times New Roman" panose="02020603050405020304" pitchFamily="18" charset="0"/>
              </a:rPr>
              <a:t>Văn bản gửi gắm đến cho chúng ta bài học gì</a:t>
            </a:r>
            <a:r>
              <a:rPr lang="en-US" sz="2800"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22882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8" y="627798"/>
            <a:ext cx="11000096" cy="5909310"/>
          </a:xfrm>
          <a:prstGeom prst="rect">
            <a:avLst/>
          </a:prstGeom>
        </p:spPr>
        <p:txBody>
          <a:bodyPr wrap="square">
            <a:spAutoFit/>
          </a:bodyPr>
          <a:lstStyle/>
          <a:p>
            <a:pPr>
              <a:lnSpc>
                <a:spcPct val="150000"/>
              </a:lnSpc>
              <a:spcAft>
                <a:spcPts val="0"/>
              </a:spcAft>
            </a:pPr>
            <a:r>
              <a:rPr lang="en-US" sz="2800" smtClean="0">
                <a:solidFill>
                  <a:srgbClr val="FF0000"/>
                </a:solidFill>
                <a:latin typeface="Times New Roman" panose="02020603050405020304" pitchFamily="18" charset="0"/>
                <a:ea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rPr>
              <a:t>Câu hỏi viết đoạn và viết bài: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1.</a:t>
            </a:r>
            <a:r>
              <a:rPr lang="en-US" sz="2800">
                <a:solidFill>
                  <a:srgbClr val="000000"/>
                </a:solidFill>
                <a:latin typeface="Times New Roman" panose="02020603050405020304" pitchFamily="18" charset="0"/>
                <a:ea typeface="Times New Roman" panose="02020603050405020304" pitchFamily="18" charset="0"/>
              </a:rPr>
              <a:t> Em hãy viết đoạn văn (5 đến 7 câu) nêu cảm nhận của mình về câu chuyện </a:t>
            </a:r>
            <a:r>
              <a:rPr lang="en-US" sz="2800" i="1">
                <a:solidFill>
                  <a:srgbClr val="000000"/>
                </a:solidFill>
                <a:latin typeface="Times New Roman" panose="02020603050405020304" pitchFamily="18" charset="0"/>
                <a:ea typeface="Times New Roman" panose="02020603050405020304" pitchFamily="18" charset="0"/>
              </a:rPr>
              <a:t>Chó sói và chiên con.</a:t>
            </a:r>
            <a:endParaRPr lang="en-US" sz="2800">
              <a:latin typeface="Times New Roman" panose="02020603050405020304" pitchFamily="18" charset="0"/>
              <a:ea typeface="Times New Roman" panose="02020603050405020304" pitchFamily="18" charset="0"/>
            </a:endParaRPr>
          </a:p>
          <a:p>
            <a:pPr marR="30480"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2.</a:t>
            </a:r>
            <a:r>
              <a:rPr lang="en-US" sz="2800">
                <a:solidFill>
                  <a:srgbClr val="00000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Trong hai văn bản</a:t>
            </a:r>
            <a:r>
              <a:rPr lang="en-US" sz="2800" i="1">
                <a:latin typeface="Times New Roman" panose="02020603050405020304" pitchFamily="18" charset="0"/>
                <a:ea typeface="Times New Roman" panose="02020603050405020304" pitchFamily="18" charset="0"/>
              </a:rPr>
              <a:t> Chó sói và chiên con </a:t>
            </a:r>
            <a:r>
              <a:rPr lang="en-US" sz="2800">
                <a:latin typeface="Times New Roman" panose="02020603050405020304" pitchFamily="18" charset="0"/>
                <a:ea typeface="Times New Roman" panose="02020603050405020304" pitchFamily="18" charset="0"/>
              </a:rPr>
              <a:t>(La Phông-ten),</a:t>
            </a:r>
            <a:r>
              <a:rPr lang="en-US" sz="2800" i="1">
                <a:latin typeface="Times New Roman" panose="02020603050405020304" pitchFamily="18" charset="0"/>
                <a:ea typeface="Times New Roman" panose="02020603050405020304" pitchFamily="18" charset="0"/>
              </a:rPr>
              <a:t> Chó sói và cừu non </a:t>
            </a:r>
            <a:r>
              <a:rPr lang="en-US" sz="2800">
                <a:latin typeface="Times New Roman" panose="02020603050405020304" pitchFamily="18" charset="0"/>
                <a:ea typeface="Times New Roman" panose="02020603050405020304" pitchFamily="18" charset="0"/>
              </a:rPr>
              <a:t>(Ê-dốp),</a:t>
            </a:r>
            <a:r>
              <a:rPr lang="en-US" sz="2800" i="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em thích văn bản nào hơn? Vì sao? Viết một đoạn văn (khoảng 4 đến 5 câu) nêu cảm nhận của em về văn bản ấy.</a:t>
            </a: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3.</a:t>
            </a:r>
            <a:r>
              <a:rPr lang="en-US" sz="2800">
                <a:solidFill>
                  <a:srgbClr val="00000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Người ta có thể rút ra nhiều bài học khác nhau từ một truyện ngụ ngôn". Hãy làm sáng tỏ điều đó qua truyện ngụ ngôn </a:t>
            </a:r>
            <a:r>
              <a:rPr lang="en-US" sz="2800" i="1">
                <a:latin typeface="Times New Roman" panose="02020603050405020304" pitchFamily="18" charset="0"/>
                <a:ea typeface="Times New Roman" panose="02020603050405020304" pitchFamily="18" charset="0"/>
              </a:rPr>
              <a:t>Hai người bạn đồng hành và con gấu; Chó sói và chiên con.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92496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07" y="642213"/>
            <a:ext cx="11136573" cy="5831853"/>
          </a:xfrm>
          <a:prstGeom prst="rect">
            <a:avLst/>
          </a:prstGeom>
        </p:spPr>
        <p:txBody>
          <a:bodyPr wrap="square">
            <a:spAutoFit/>
          </a:bodyPr>
          <a:lstStyle/>
          <a:p>
            <a:pPr>
              <a:lnSpc>
                <a:spcPct val="150000"/>
              </a:lnSpc>
              <a:spcAft>
                <a:spcPts val="0"/>
              </a:spcAft>
            </a:pPr>
            <a:r>
              <a:rPr lang="en-US"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Phương thức biểu đạt chính: Tự sự.</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Ngôi kể: Ngôi thứ ba.</a:t>
            </a:r>
            <a:endParaRPr lang="en-US" sz="2800">
              <a:latin typeface="Times New Roman" panose="02020603050405020304" pitchFamily="18" charset="0"/>
              <a:cs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Nhân vật: chó sói và chiên con =&gt; loài vật.</a:t>
            </a: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 huống truyện:</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 con sói đang đói bụng, lại gặp chiên con đang ra suối uống nước bèn bịa ra đủ các lí do để ăn thịt chiên  =&gt; bộc lộ lối “lí sự cùn” và sự tàn ác của kẻ mạnh.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huống thể hiện bản chất tàn ác, hành xử bất công của nhân vật chó sói</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307272" y="132644"/>
            <a:ext cx="3395481"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làm bài đề số 5</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40637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750626"/>
            <a:ext cx="10972800" cy="5693866"/>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4:</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spcAft>
                <a:spcPts val="0"/>
              </a:spcAft>
              <a:buFont typeface="Times New Roman" panose="02020603050405020304" pitchFamily="18" charset="0"/>
              <a:buChar char="-"/>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 sói: hiện thân cho kẻ mạnh, kẻ bạo tàn, để thoả mãn nhu cầu (cơn đói) của mình, sẵn sàng bịa đặt, vu khống, bắt nạt, giết hại kẻ yếu. Trong trường hợp này nói chân lí thuộc về kẻ mạnh hay “kẻ mạnh cái lẽ vốn già” thực ra để nói sẽ không có lẽ phải, đạo lí nào cả.</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marR="30480" lvl="0" indent="-342900">
              <a:spcAft>
                <a:spcPts val="0"/>
              </a:spcAft>
              <a:buFont typeface="Times New Roman" panose="02020603050405020304" pitchFamily="18" charset="0"/>
              <a:buChar char="-"/>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Chiên con: hiện thân cho sự vô tội, sự thật, lẽ phải nhưng là kẻ yếu, bị kẻ mạnh ức hiếp, vùi dập, hãm hại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=&gt;Sự đối lập giữa hai nhân vật khiến người nghe, người đọc bất bình, căm ghét cái xã hội mà ở đó kẻ mạnh hiện thân cho các aác hoành hành.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coi chừng, “kẻ mạnh” thường chà đạp chân lí, đạo lí một cách tàn bạo, bất công.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khi gặp những kẻ mạnh đó nên cân nhắc và thận trọng lựa chọn cách ứng xử.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0233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6" y="918177"/>
            <a:ext cx="10945504" cy="1815882"/>
          </a:xfrm>
          <a:prstGeom prst="rect">
            <a:avLst/>
          </a:prstGeom>
        </p:spPr>
        <p:txBody>
          <a:bodyPr wrap="square">
            <a:spAutoFit/>
          </a:bodyPr>
          <a:lstStyle/>
          <a:p>
            <a:pPr>
              <a:spcAft>
                <a:spcPts val="0"/>
              </a:spcAft>
            </a:pP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Đoạn văn cần đảm bảo các yêu cầu:</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Hình thức:</a:t>
            </a:r>
            <a:r>
              <a:rPr lang="en-US" sz="2800">
                <a:latin typeface="Times New Roman" panose="02020603050405020304" pitchFamily="18" charset="0"/>
                <a:ea typeface="Times New Roman" panose="02020603050405020304" pitchFamily="18" charset="0"/>
                <a:cs typeface="Times New Roman" panose="02020603050405020304" pitchFamily="18" charset="0"/>
              </a:rPr>
              <a:t> đảm bảo về số câu, không được gạch đầu dòng, không mắc lỗi chính tả, ngữ pháp; hành văn trong sáng, cảm xúc chân thành;</a:t>
            </a:r>
          </a:p>
          <a:p>
            <a:pPr>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Nội dung:</a:t>
            </a:r>
            <a:r>
              <a:rPr lang="en-US" sz="2800">
                <a:latin typeface="Times New Roman" panose="02020603050405020304" pitchFamily="18" charset="0"/>
                <a:ea typeface="Times New Roman" panose="02020603050405020304" pitchFamily="18" charset="0"/>
                <a:cs typeface="Times New Roman" panose="02020603050405020304" pitchFamily="18" charset="0"/>
              </a:rPr>
              <a:t>  Cảm nhận về nội dung, nghệ thuật, thông điệp của tác phẩm</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505400" y="159940"/>
            <a:ext cx="3190297" cy="523220"/>
          </a:xfrm>
          <a:prstGeom prst="rect">
            <a:avLst/>
          </a:prstGeom>
        </p:spPr>
        <p:txBody>
          <a:bodyPr wrap="none">
            <a:spAutoFit/>
          </a:bodyPr>
          <a:lstStyle/>
          <a:p>
            <a:pPr>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viết đoạn: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27796" y="2928133"/>
            <a:ext cx="10945504" cy="3539430"/>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Tham khảo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Truyện "</a:t>
            </a:r>
            <a:r>
              <a:rPr lang="en-US" sz="2800" i="1">
                <a:latin typeface="Times New Roman" panose="02020603050405020304" pitchFamily="18" charset="0"/>
                <a:ea typeface="Times New Roman" panose="02020603050405020304" pitchFamily="18" charset="0"/>
                <a:cs typeface="Times New Roman" panose="02020603050405020304" pitchFamily="18" charset="0"/>
              </a:rPr>
              <a:t>Chó sói và chiên con"</a:t>
            </a:r>
            <a:r>
              <a:rPr lang="en-US" sz="2800">
                <a:latin typeface="Times New Roman" panose="02020603050405020304" pitchFamily="18" charset="0"/>
                <a:ea typeface="Times New Roman" panose="02020603050405020304" pitchFamily="18" charset="0"/>
                <a:cs typeface="Times New Roman" panose="02020603050405020304" pitchFamily="18" charset="0"/>
              </a:rPr>
              <a:t> được viết dưới dạng thơ, các câu ngắn gọn, dễ hiểu và dễ nhớ. Qua câu chuyện, chúng ta thấy được sự độc ác, hung hăng của con sói. Hình ảnh con sói tượng trưng cho những kẻ xấu trong xã hội, ý mạnh hiếp yếu để thỏa mãn lợi ích cá nhân. Đồng thời bạn đọc thương cảm sâu sắc với chú chiên con nhút nhát, yếu đuối đã bị sói ăn thịt. Câu chuyện đáng nhớ trên đã đem lại cho người đọc bài học đáng quý về thói xấu trong xã hội.</a:t>
            </a:r>
          </a:p>
        </p:txBody>
      </p:sp>
    </p:spTree>
    <p:extLst>
      <p:ext uri="{BB962C8B-B14F-4D97-AF65-F5344CB8AC3E}">
        <p14:creationId xmlns:p14="http://schemas.microsoft.com/office/powerpoint/2010/main" val="13605935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3" y="1405720"/>
            <a:ext cx="10986448" cy="4401205"/>
          </a:xfrm>
          <a:prstGeom prst="rect">
            <a:avLst/>
          </a:prstGeom>
        </p:spPr>
        <p:txBody>
          <a:bodyPr wrap="square">
            <a:spAutoFit/>
          </a:bodyPr>
          <a:lstStyle/>
          <a:p>
            <a:pPr marR="30480"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hai văn bản</a:t>
            </a:r>
            <a:r>
              <a:rPr lang="en-US" sz="2800" i="1">
                <a:latin typeface="Times New Roman" panose="02020603050405020304" pitchFamily="18" charset="0"/>
                <a:ea typeface="Times New Roman" panose="02020603050405020304" pitchFamily="18" charset="0"/>
                <a:cs typeface="Times New Roman" panose="02020603050405020304" pitchFamily="18" charset="0"/>
              </a:rPr>
              <a:t> Chó sói và chiên con (La Phông-ten), Chó sói và cừu non (Ê-dốp), </a:t>
            </a:r>
            <a:r>
              <a:rPr lang="en-US" sz="2800">
                <a:latin typeface="Times New Roman" panose="02020603050405020304" pitchFamily="18" charset="0"/>
                <a:ea typeface="Times New Roman" panose="02020603050405020304" pitchFamily="18" charset="0"/>
                <a:cs typeface="Times New Roman" panose="02020603050405020304" pitchFamily="18" charset="0"/>
              </a:rPr>
              <a:t>em thích văn bản nào hơn? Vì sao? Viết một đoạn văn (khoảng 4 đến 5 câu) nêu cảm nhận của em về văn bản ấy.</a:t>
            </a:r>
          </a:p>
          <a:p>
            <a:pPr marR="30480"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*MĐ:</a:t>
            </a:r>
            <a:r>
              <a:rPr lang="en-US" sz="2800">
                <a:latin typeface="Times New Roman" panose="02020603050405020304" pitchFamily="18" charset="0"/>
                <a:ea typeface="Times New Roman" panose="02020603050405020304" pitchFamily="18" charset="0"/>
                <a:cs typeface="Times New Roman" panose="02020603050405020304" pitchFamily="18" charset="0"/>
              </a:rPr>
              <a:t> Nêu được cảm nhận về truyện ngụ ngôn mà em thích</a:t>
            </a:r>
          </a:p>
          <a:p>
            <a:pPr marR="30480"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*TĐ:</a:t>
            </a:r>
            <a:r>
              <a:rPr lang="en-US" sz="2800">
                <a:latin typeface="Times New Roman" panose="02020603050405020304" pitchFamily="18" charset="0"/>
                <a:ea typeface="Times New Roman" panose="02020603050405020304" pitchFamily="18" charset="0"/>
                <a:cs typeface="Times New Roman" panose="02020603050405020304" pitchFamily="18" charset="0"/>
              </a:rPr>
              <a:t> Làm sáng tỏ lí do yêu thích:</a:t>
            </a:r>
          </a:p>
          <a:p>
            <a:pPr marR="30480"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Nội dung:</a:t>
            </a:r>
          </a:p>
          <a:p>
            <a:pPr marL="228600" algn="just"/>
            <a:r>
              <a:rPr lang="en-US" sz="2800">
                <a:latin typeface="Times New Roman" panose="02020603050405020304" pitchFamily="18" charset="0"/>
                <a:ea typeface="Times New Roman" panose="02020603050405020304" pitchFamily="18" charset="0"/>
                <a:cs typeface="Times New Roman" panose="02020603050405020304" pitchFamily="18" charset="0"/>
              </a:rPr>
              <a:t>+ Nêu được khái quát nội dung của truyện ngụ ngôn</a:t>
            </a:r>
            <a:endParaRPr lang="en-US" sz="2800">
              <a:latin typeface="Times New Roman" panose="02020603050405020304" pitchFamily="18" charset="0"/>
              <a:cs typeface="Times New Roman" panose="02020603050405020304" pitchFamily="18" charset="0"/>
            </a:endParaRPr>
          </a:p>
          <a:p>
            <a:pPr marL="228600" algn="just"/>
            <a:r>
              <a:rPr lang="en-US" sz="2800">
                <a:latin typeface="Times New Roman" panose="02020603050405020304" pitchFamily="18" charset="0"/>
                <a:ea typeface="Times New Roman" panose="02020603050405020304" pitchFamily="18" charset="0"/>
                <a:cs typeface="Times New Roman" panose="02020603050405020304" pitchFamily="18" charset="0"/>
              </a:rPr>
              <a:t>+ Nêu được khái quát tình huống truyện, khái quát về nhân vật (truyện em thích có đặc điểm gì đặc sắc, ấn tượng so với truyện còn lại).</a:t>
            </a:r>
            <a:endParaRPr lang="en-US" sz="2800">
              <a:latin typeface="Times New Roman" panose="02020603050405020304" pitchFamily="18" charset="0"/>
              <a:cs typeface="Times New Roman" panose="02020603050405020304" pitchFamily="18" charset="0"/>
            </a:endParaRPr>
          </a:p>
          <a:p>
            <a:pPr fontAlgn="base">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Bài học mà em rút ra từ câu chuyện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0953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6286" y="1719618"/>
            <a:ext cx="10126639" cy="3892861"/>
          </a:xfrm>
          <a:prstGeom prst="rect">
            <a:avLst/>
          </a:prstGeom>
        </p:spPr>
        <p:txBody>
          <a:bodyPr wrap="square">
            <a:spAutoFit/>
          </a:bodyPr>
          <a:lstStyle/>
          <a:p>
            <a:pPr fontAlgn="base">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Nghệ thuật:</a:t>
            </a:r>
          </a:p>
          <a:p>
            <a:pPr marL="171450" algn="just">
              <a:lnSpc>
                <a:spcPct val="15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Nêu được cách thể hiện các yếu tố của truyện ngụ ngôn</a:t>
            </a:r>
            <a:endParaRPr lang="en-US" sz="2800">
              <a:latin typeface="Times New Roman" panose="02020603050405020304" pitchFamily="18" charset="0"/>
              <a:cs typeface="Times New Roman" panose="02020603050405020304" pitchFamily="18" charset="0"/>
            </a:endParaRPr>
          </a:p>
          <a:p>
            <a:pPr marL="171450" algn="just">
              <a:lnSpc>
                <a:spcPct val="15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Cách triển khai diễn biến sự kiện.</a:t>
            </a:r>
            <a:endParaRPr lang="en-US" sz="2800">
              <a:latin typeface="Times New Roman" panose="02020603050405020304" pitchFamily="18" charset="0"/>
              <a:cs typeface="Times New Roman" panose="02020603050405020304" pitchFamily="18" charset="0"/>
            </a:endParaRPr>
          </a:p>
          <a:p>
            <a:pPr fontAlgn="base">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Ưu thế của việc kể bằng thơ (</a:t>
            </a:r>
            <a:r>
              <a:rPr lang="en-US" sz="2800" i="1">
                <a:latin typeface="Times New Roman" panose="02020603050405020304" pitchFamily="18" charset="0"/>
                <a:ea typeface="Times New Roman" panose="02020603050405020304" pitchFamily="18" charset="0"/>
                <a:cs typeface="Times New Roman" panose="02020603050405020304" pitchFamily="18" charset="0"/>
              </a:rPr>
              <a:t>Chó sói và chiên con)</a:t>
            </a:r>
            <a:r>
              <a:rPr lang="en-US" sz="2800">
                <a:latin typeface="Times New Roman" panose="02020603050405020304" pitchFamily="18" charset="0"/>
                <a:ea typeface="Times New Roman" panose="02020603050405020304" pitchFamily="18" charset="0"/>
                <a:cs typeface="Times New Roman" panose="02020603050405020304" pitchFamily="18" charset="0"/>
              </a:rPr>
              <a:t>, kể bằng văn xuôi (</a:t>
            </a:r>
            <a:r>
              <a:rPr lang="en-US" sz="2800" i="1">
                <a:latin typeface="Times New Roman" panose="02020603050405020304" pitchFamily="18" charset="0"/>
                <a:ea typeface="Times New Roman" panose="02020603050405020304" pitchFamily="18" charset="0"/>
                <a:cs typeface="Times New Roman" panose="02020603050405020304" pitchFamily="18" charset="0"/>
              </a:rPr>
              <a:t>Chó sói và cừu non).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*KĐ:</a:t>
            </a:r>
            <a:r>
              <a:rPr lang="en-US" sz="2800">
                <a:latin typeface="Times New Roman" panose="02020603050405020304" pitchFamily="18" charset="0"/>
                <a:ea typeface="Times New Roman" panose="02020603050405020304" pitchFamily="18" charset="0"/>
                <a:cs typeface="Times New Roman" panose="02020603050405020304" pitchFamily="18" charset="0"/>
              </a:rPr>
              <a:t> Khẳng định tác phẩm mình yêu thích.</a:t>
            </a:r>
          </a:p>
        </p:txBody>
      </p:sp>
    </p:spTree>
    <p:extLst>
      <p:ext uri="{BB962C8B-B14F-4D97-AF65-F5344CB8AC3E}">
        <p14:creationId xmlns:p14="http://schemas.microsoft.com/office/powerpoint/2010/main" val="20462728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527" y="1255806"/>
            <a:ext cx="10749888" cy="5262979"/>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3.</a:t>
            </a:r>
            <a:r>
              <a:rPr lang="en-US" sz="2800">
                <a:solidFill>
                  <a:srgbClr val="00000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Người ta có thể rút ra nhiều bài học khác nhau từ một truyện ngụ ngôn". Hãy làm sáng tỏ điều đó qua truyện ngụ ngôn </a:t>
            </a:r>
            <a:r>
              <a:rPr lang="en-US" sz="2800" i="1">
                <a:latin typeface="Times New Roman" panose="02020603050405020304" pitchFamily="18" charset="0"/>
                <a:ea typeface="Times New Roman" panose="02020603050405020304" pitchFamily="18" charset="0"/>
              </a:rPr>
              <a:t>Hai người bạn đồng hành và con gấu; Chó sói và chiên con.</a:t>
            </a:r>
            <a:endParaRPr lang="en-US" sz="280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2800" b="1">
                <a:latin typeface="Times New Roman" panose="02020603050405020304" pitchFamily="18" charset="0"/>
                <a:ea typeface="Times New Roman" panose="02020603050405020304" pitchFamily="18" charset="0"/>
              </a:rPr>
              <a:t>       a. Mở bài:</a:t>
            </a:r>
            <a:endParaRPr lang="en-US" sz="280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2800">
                <a:latin typeface="Times New Roman" panose="02020603050405020304" pitchFamily="18" charset="0"/>
                <a:ea typeface="Times New Roman" panose="02020603050405020304" pitchFamily="18" charset="0"/>
              </a:rPr>
              <a:t>       – Người xưa thường gửi gắm vào truyện ngụ ngôn những bài học có ý nghĩa nhân sinh sâu sắc. </a:t>
            </a:r>
          </a:p>
          <a:p>
            <a:pPr fontAlgn="base">
              <a:lnSpc>
                <a:spcPct val="150000"/>
              </a:lnSpc>
              <a:spcAft>
                <a:spcPts val="0"/>
              </a:spcAft>
            </a:pPr>
            <a:r>
              <a:rPr lang="en-US" sz="2800">
                <a:latin typeface="Times New Roman" panose="02020603050405020304" pitchFamily="18" charset="0"/>
                <a:ea typeface="Times New Roman" panose="02020603050405020304" pitchFamily="18" charset="0"/>
              </a:rPr>
              <a:t>       – Ý nghĩa khái quát vẫn là tính chất nổi bật nhất của truyện ngụ ngôn.</a:t>
            </a:r>
          </a:p>
          <a:p>
            <a:pPr fontAlgn="base">
              <a:lnSpc>
                <a:spcPct val="150000"/>
              </a:lnSpc>
              <a:spcAft>
                <a:spcPts val="0"/>
              </a:spcAft>
            </a:pPr>
            <a:r>
              <a:rPr lang="en-US" sz="2800" b="1">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55438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2" y="641445"/>
            <a:ext cx="10522423" cy="5909310"/>
          </a:xfrm>
          <a:prstGeom prst="rect">
            <a:avLst/>
          </a:prstGeom>
        </p:spPr>
        <p:txBody>
          <a:bodyPr wrap="square">
            <a:spAutoFit/>
          </a:bodyPr>
          <a:lstStyle/>
          <a:p>
            <a:pPr fontAlgn="base">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b. Thân bài: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Chứng minh bằng một số truyện ngụ ngôn đã học.</a:t>
            </a:r>
          </a:p>
          <a:p>
            <a:pPr marL="342900" lvl="0" indent="-342900" fontAlgn="base">
              <a:lnSpc>
                <a:spcPct val="150000"/>
              </a:lnSpc>
              <a:spcAft>
                <a:spcPts val="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i="1">
                <a:latin typeface="Times New Roman" panose="02020603050405020304" pitchFamily="18" charset="0"/>
                <a:ea typeface="Times New Roman" panose="02020603050405020304" pitchFamily="18" charset="0"/>
                <a:cs typeface="Times New Roman" panose="02020603050405020304" pitchFamily="18" charset="0"/>
              </a:rPr>
              <a:t> Hai người bạn đồng hành và con gấu: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Tóm tắt nội dung.</a:t>
            </a:r>
          </a:p>
          <a:p>
            <a:pPr>
              <a:lnSpc>
                <a:spcPct val="150000"/>
              </a:lnSpc>
              <a:spcAft>
                <a:spcPts val="0"/>
              </a:spcAft>
              <a:tabLst>
                <a:tab pos="1386840" algn="l"/>
              </a:tabLst>
            </a:pPr>
            <a:r>
              <a:rPr lang="en-US" sz="2800">
                <a:latin typeface="Times New Roman" panose="02020603050405020304" pitchFamily="18" charset="0"/>
                <a:ea typeface="MS Mincho"/>
                <a:cs typeface="Times New Roman" panose="02020603050405020304" pitchFamily="18" charset="0"/>
              </a:rPr>
              <a:t>        + Trong tình huống hiểm nghèo (con gấu bất ngờ xuất hiện</a:t>
            </a:r>
            <a:r>
              <a:rPr lang="en-US" sz="2800" smtClean="0">
                <a:latin typeface="Times New Roman" panose="02020603050405020304" pitchFamily="18" charset="0"/>
                <a:ea typeface="MS Mincho"/>
                <a:cs typeface="Times New Roman" panose="02020603050405020304" pitchFamily="18" charset="0"/>
              </a:rPr>
              <a:t>):</a:t>
            </a:r>
          </a:p>
          <a:p>
            <a:pPr>
              <a:lnSpc>
                <a:spcPct val="150000"/>
              </a:lnSpc>
              <a:spcAft>
                <a:spcPts val="0"/>
              </a:spcAft>
              <a:tabLst>
                <a:tab pos="1386840" algn="l"/>
              </a:tabLst>
            </a:pPr>
            <a:r>
              <a:rPr lang="en-US" sz="2800" smtClean="0">
                <a:latin typeface="Times New Roman" panose="02020603050405020304" pitchFamily="18" charset="0"/>
                <a:ea typeface="MS Mincho"/>
                <a:cs typeface="Times New Roman" panose="02020603050405020304" pitchFamily="18" charset="0"/>
              </a:rPr>
              <a:t> </a:t>
            </a:r>
            <a:r>
              <a:rPr lang="en-US" sz="2800">
                <a:latin typeface="Times New Roman" panose="02020603050405020304" pitchFamily="18" charset="0"/>
                <a:ea typeface="MS Mincho"/>
                <a:cs typeface="Times New Roman" panose="02020603050405020304" pitchFamily="18" charset="0"/>
              </a:rPr>
              <a:t>.) Người đi trước túm lấy cành cây và trốn trong đám lá -&gt; chỉ lo đến sự an nguy của mình, bỏ bê sự an nguy của người bạn đồng </a:t>
            </a:r>
            <a:r>
              <a:rPr lang="en-US" sz="2800" smtClean="0">
                <a:latin typeface="Times New Roman" panose="02020603050405020304" pitchFamily="18" charset="0"/>
                <a:ea typeface="MS Mincho"/>
                <a:cs typeface="Times New Roman" panose="02020603050405020304" pitchFamily="18" charset="0"/>
              </a:rPr>
              <a:t>hành</a:t>
            </a:r>
          </a:p>
          <a:p>
            <a:pPr>
              <a:lnSpc>
                <a:spcPct val="150000"/>
              </a:lnSpc>
              <a:tabLst>
                <a:tab pos="1386840" algn="l"/>
              </a:tabLst>
            </a:pPr>
            <a:r>
              <a:rPr lang="en-US" sz="2800">
                <a:latin typeface="Times New Roman" panose="02020603050405020304" pitchFamily="18" charset="0"/>
                <a:ea typeface="MS Mincho"/>
                <a:cs typeface="Times New Roman" panose="02020603050405020304" pitchFamily="18" charset="0"/>
              </a:rPr>
              <a:t>.)Người còn lại không biết trông cậy vào đâu nên nằm xuống đất, mặt vùi trong </a:t>
            </a:r>
            <a:r>
              <a:rPr lang="en-US" sz="2800" smtClean="0">
                <a:latin typeface="Times New Roman" panose="02020603050405020304" pitchFamily="18" charset="0"/>
                <a:ea typeface="MS Mincho"/>
                <a:cs typeface="Times New Roman" panose="02020603050405020304" pitchFamily="18" charset="0"/>
              </a:rPr>
              <a:t>cát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6437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9" y="1330827"/>
            <a:ext cx="10304059" cy="4616648"/>
          </a:xfrm>
          <a:prstGeom prst="rect">
            <a:avLst/>
          </a:prstGeom>
        </p:spPr>
        <p:txBody>
          <a:bodyPr wrap="square">
            <a:spAutoFit/>
          </a:bodyPr>
          <a:lstStyle/>
          <a:p>
            <a:pPr marL="342900" lvl="0" indent="-342900" algn="just">
              <a:lnSpc>
                <a:spcPct val="150000"/>
              </a:lnSpc>
              <a:buFont typeface="Wingdings" panose="05000000000000000000" pitchFamily="2" charset="2"/>
              <a:buChar char=""/>
              <a:tabLst>
                <a:tab pos="1386840" algn="l"/>
              </a:tabLst>
            </a:pPr>
            <a:r>
              <a:rPr lang="en-US" sz="2800" smtClean="0">
                <a:latin typeface="Times New Roman" panose="02020603050405020304" pitchFamily="18" charset="0"/>
                <a:ea typeface="MS Mincho"/>
                <a:cs typeface="Times New Roman" panose="02020603050405020304" pitchFamily="18" charset="0"/>
              </a:rPr>
              <a:t>Tình </a:t>
            </a:r>
            <a:r>
              <a:rPr lang="en-US" sz="2800">
                <a:latin typeface="Times New Roman" panose="02020603050405020304" pitchFamily="18" charset="0"/>
                <a:ea typeface="MS Mincho"/>
                <a:cs typeface="Times New Roman" panose="02020603050405020304" pitchFamily="18" charset="0"/>
              </a:rPr>
              <a:t>huống truyện làm bộc lộ hành động “bỏ bê” bạn bè trong cơn hoạn nạn của hai nhân vật. Từ đó bộc lộ bản chất không tốt của nhân vật đó trong tình bạn này.</a:t>
            </a:r>
          </a:p>
          <a:p>
            <a:pPr marL="342900" lvl="0" indent="-342900" algn="just">
              <a:lnSpc>
                <a:spcPct val="150000"/>
              </a:lnSpc>
              <a:buFont typeface="Wingdings" panose="05000000000000000000" pitchFamily="2" charset="2"/>
              <a:buChar char=""/>
              <a:tabLst>
                <a:tab pos="1386840" algn="l"/>
              </a:tabLst>
            </a:pPr>
            <a:r>
              <a:rPr lang="en-US" sz="2800">
                <a:latin typeface="Times New Roman" panose="02020603050405020304" pitchFamily="18" charset="0"/>
                <a:ea typeface="MS Mincho"/>
                <a:cs typeface="Times New Roman" panose="02020603050405020304" pitchFamily="18" charset="0"/>
              </a:rPr>
              <a:t>Tình huống làm cho bài học của câu chuyện trở nên rõ ràng, thấm thía hơn. </a:t>
            </a:r>
          </a:p>
          <a:p>
            <a:pPr fontAlgn="base">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Bài học: Không nên tin vào những kẻ bỏ mặc mọi người trong cơn hoạn nạn.</a:t>
            </a:r>
          </a:p>
        </p:txBody>
      </p:sp>
    </p:spTree>
    <p:extLst>
      <p:ext uri="{BB962C8B-B14F-4D97-AF65-F5344CB8AC3E}">
        <p14:creationId xmlns:p14="http://schemas.microsoft.com/office/powerpoint/2010/main" val="37778040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7" y="1131515"/>
            <a:ext cx="11041038" cy="5262979"/>
          </a:xfrm>
          <a:prstGeom prst="rect">
            <a:avLst/>
          </a:prstGeom>
        </p:spPr>
        <p:txBody>
          <a:bodyPr wrap="square">
            <a:spAutoFit/>
          </a:bodyPr>
          <a:lstStyle/>
          <a:p>
            <a:pPr algn="ctr" fontAlgn="base">
              <a:spcAft>
                <a:spcPts val="0"/>
              </a:spcAft>
            </a:pPr>
            <a:r>
              <a:rPr lang="en-US" sz="2800" b="1" i="1" smtClean="0">
                <a:latin typeface="Times New Roman" panose="02020603050405020304" pitchFamily="18" charset="0"/>
                <a:ea typeface="Times New Roman" panose="02020603050405020304" pitchFamily="18" charset="0"/>
                <a:cs typeface="Times New Roman" panose="02020603050405020304" pitchFamily="18" charset="0"/>
              </a:rPr>
              <a:t>Hai </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người bạn đồng hành và con gấu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Có hai người bạn đương</a:t>
            </a:r>
            <a:r>
              <a:rPr lang="en-US" sz="2800" i="1" baseline="30000">
                <a:latin typeface="Times New Roman" panose="02020603050405020304" pitchFamily="18" charset="0"/>
                <a:ea typeface="Times New Roman" panose="02020603050405020304" pitchFamily="18" charset="0"/>
                <a:cs typeface="Times New Roman" panose="02020603050405020304" pitchFamily="18" charset="0"/>
              </a:rPr>
              <a:t>1</a:t>
            </a:r>
            <a:r>
              <a:rPr lang="en-US" sz="2800" i="1">
                <a:latin typeface="Times New Roman" panose="02020603050405020304" pitchFamily="18" charset="0"/>
                <a:ea typeface="Times New Roman" panose="02020603050405020304" pitchFamily="18" charset="0"/>
                <a:cs typeface="Times New Roman" panose="02020603050405020304" pitchFamily="18" charset="0"/>
              </a:rPr>
              <a:t> đi trong rừng thì một chú gấu nhảy ra vồ. Tình cờ, người đi trước túm được một cành cây và ẩn mình trong đám lá. Người kia không biết trông cậy vào đâu, đành nằm bẹp xuống đất, mặt vùi trong cát. Gấu đến gần dí mõm vào tai người này ngửi, ngửi mãi,… Nhưng cuối cùng, gấu hú lên một tiếng, lắc đầu rồi lững thững bỏ đi, vì gấu không ăn những con vật chết. Bấy giờ, người trên cây trèo xuống gặp bạn, cười và nói rằng: “Ông Gấu thì thầm gì với cậu điều gì đó?”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“Ông ấy bảo tớ rằng”, người kia nói, “không nên tin vào những kẻ bỏ mặc bạn bè trong cơn hoạn nạn”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(In trong </a:t>
            </a:r>
            <a:r>
              <a:rPr lang="en-US" sz="2800" i="1">
                <a:latin typeface="Times New Roman" panose="02020603050405020304" pitchFamily="18" charset="0"/>
                <a:ea typeface="Times New Roman" panose="02020603050405020304" pitchFamily="18" charset="0"/>
                <a:cs typeface="Times New Roman" panose="02020603050405020304" pitchFamily="18" charset="0"/>
              </a:rPr>
              <a:t>Truyện ngụ ngôn Ê-dốp,</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r" fontAlgn="base">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Phạm Khải Hoàn dịch, NXB Văn học, 2013)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556681" y="662887"/>
            <a:ext cx="7733731" cy="523220"/>
          </a:xfrm>
          <a:prstGeom prst="rect">
            <a:avLst/>
          </a:prstGeom>
        </p:spPr>
        <p:txBody>
          <a:bodyPr wrap="square">
            <a:spAutoFit/>
          </a:bodyPr>
          <a:lstStyle/>
          <a:p>
            <a:pPr algn="just" fontAlgn="base">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Đọc </a:t>
            </a:r>
            <a:r>
              <a:rPr lang="en-US" sz="2800" b="1">
                <a:latin typeface="Times New Roman" panose="02020603050405020304" pitchFamily="18" charset="0"/>
                <a:ea typeface="Times New Roman" panose="02020603050405020304" pitchFamily="18" charset="0"/>
                <a:cs typeface="Times New Roman" panose="02020603050405020304" pitchFamily="18" charset="0"/>
              </a:rPr>
              <a:t>văn bản sau và trả lời 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4147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585" y="945447"/>
            <a:ext cx="10763533" cy="5262979"/>
          </a:xfrm>
          <a:prstGeom prst="rect">
            <a:avLst/>
          </a:prstGeom>
        </p:spPr>
        <p:txBody>
          <a:bodyPr wrap="square">
            <a:spAutoFit/>
          </a:bodyPr>
          <a:lstStyle/>
          <a:p>
            <a:pPr marL="342900" lvl="0" indent="-342900" fontAlgn="base">
              <a:spcAft>
                <a:spcPts val="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Truyện </a:t>
            </a:r>
            <a:r>
              <a:rPr lang="en-US" sz="2800" i="1">
                <a:latin typeface="Times New Roman" panose="02020603050405020304" pitchFamily="18" charset="0"/>
                <a:ea typeface="Times New Roman" panose="02020603050405020304" pitchFamily="18" charset="0"/>
                <a:cs typeface="Times New Roman" panose="02020603050405020304" pitchFamily="18" charset="0"/>
              </a:rPr>
              <a:t>Chó sói và chiên con: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0"/>
              </a:spcAft>
            </a:pPr>
            <a:r>
              <a:rPr lang="en-US" sz="2800">
                <a:latin typeface="Times New Roman" panose="02020603050405020304" pitchFamily="18" charset="0"/>
                <a:ea typeface="Times New Roman" panose="02020603050405020304" pitchFamily="18" charset="0"/>
              </a:rPr>
              <a:t>       – Tóm tắt nội dung. </a:t>
            </a:r>
          </a:p>
          <a:p>
            <a:pPr marR="30480" algn="just">
              <a:spcAft>
                <a:spcPts val="0"/>
              </a:spcAft>
            </a:pPr>
            <a:r>
              <a:rPr lang="en-US" sz="2800">
                <a:latin typeface="Times New Roman" panose="02020603050405020304" pitchFamily="18" charset="0"/>
                <a:ea typeface="Times New Roman" panose="02020603050405020304" pitchFamily="18" charset="0"/>
              </a:rPr>
              <a:t>        + Hoàn cảnh nảy sinh cuộc đối thoại: </a:t>
            </a:r>
          </a:p>
          <a:p>
            <a:pPr marR="30480" algn="just">
              <a:spcAft>
                <a:spcPts val="0"/>
              </a:spcAft>
            </a:pPr>
            <a:r>
              <a:rPr lang="en-US" sz="2800">
                <a:latin typeface="Times New Roman" panose="02020603050405020304" pitchFamily="18" charset="0"/>
                <a:ea typeface="Times New Roman" panose="02020603050405020304" pitchFamily="18" charset="0"/>
              </a:rPr>
              <a:t>         .) Mở đầu là lời khái quát nội dung:  “Kẻ mạnh, cái lẽ vốn già”</a:t>
            </a:r>
          </a:p>
          <a:p>
            <a:pPr marL="342900" marR="30480" lvl="0" indent="-342900" algn="just">
              <a:spcAft>
                <a:spcPts val="0"/>
              </a:spcAft>
              <a:buFont typeface="Wingdings" panose="05000000000000000000" pitchFamily="2" charset="2"/>
              <a:buChar char=""/>
            </a:pPr>
            <a:r>
              <a:rPr lang="en-US" sz="2800">
                <a:latin typeface="Times New Roman" panose="02020603050405020304" pitchFamily="18" charset="0"/>
                <a:ea typeface="MS Mincho"/>
                <a:cs typeface="Times New Roman" panose="02020603050405020304" pitchFamily="18" charset="0"/>
              </a:rPr>
              <a:t>Đây là một lời khái quát, đồng thời gợi sự tò mò cho người đọc, xem cái lẽ của kẻ mạnh thực chất là như thế nào trong đoạn trích.</a:t>
            </a:r>
          </a:p>
          <a:p>
            <a:pPr marR="30480" algn="just">
              <a:spcAft>
                <a:spcPts val="0"/>
              </a:spcAft>
            </a:pPr>
            <a:r>
              <a:rPr lang="en-US" sz="2800">
                <a:latin typeface="Times New Roman" panose="02020603050405020304" pitchFamily="18" charset="0"/>
                <a:ea typeface="Times New Roman" panose="02020603050405020304" pitchFamily="18" charset="0"/>
              </a:rPr>
              <a:t>      .) Tiếp theo, tác giả khái quát ngữ cảnh: chiên con đang uống nước ở bờ suối và bị một con sói đói đang đi kiếm mồi bắt gặp =&gt; Cuộc gặp gỡ này sẽ bộc lộ lĩ lẽ của kẻ mạnh mà tác giả đã khái quát như thế nào? =&gt; kết cấu chặt chẽ.</a:t>
            </a:r>
          </a:p>
          <a:p>
            <a:pPr marR="30480" algn="just">
              <a:spcAft>
                <a:spcPts val="0"/>
              </a:spcAft>
            </a:pPr>
            <a:r>
              <a:rPr lang="en-US" sz="2800">
                <a:latin typeface="Times New Roman" panose="02020603050405020304" pitchFamily="18" charset="0"/>
                <a:ea typeface="Times New Roman" panose="02020603050405020304" pitchFamily="18" charset="0"/>
              </a:rPr>
              <a:t>     .) Truyện  xây dựng theo kết cấu đối thoại -&gt; góp phần làm nổi đặc điểm, tính cách nhân vật</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38299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2" y="1201003"/>
            <a:ext cx="10918209" cy="5262979"/>
          </a:xfrm>
          <a:prstGeom prst="rect">
            <a:avLst/>
          </a:prstGeom>
        </p:spPr>
        <p:txBody>
          <a:bodyPr wrap="square">
            <a:spAutoFit/>
          </a:bodyPr>
          <a:lstStyle/>
          <a:p>
            <a:pPr marR="30480">
              <a:spcAft>
                <a:spcPts val="0"/>
              </a:spcAft>
            </a:pPr>
            <a:r>
              <a:rPr lang="en-US" sz="2800">
                <a:latin typeface="Times New Roman" panose="02020603050405020304" pitchFamily="18" charset="0"/>
                <a:ea typeface="Times New Roman" panose="02020603050405020304" pitchFamily="18" charset="0"/>
              </a:rPr>
              <a:t>+ Diễn biến cuộc đối thoại (lời buộc tội của sói và lời tranh biện của chiên con)(Phân tích cuộc đối thoại)</a:t>
            </a:r>
          </a:p>
          <a:p>
            <a:pPr marR="30480">
              <a:spcAft>
                <a:spcPts val="0"/>
              </a:spcAft>
            </a:pPr>
            <a:r>
              <a:rPr lang="en-US" sz="2800">
                <a:latin typeface="Times New Roman" panose="02020603050405020304" pitchFamily="18" charset="0"/>
                <a:ea typeface="Times New Roman" panose="02020603050405020304" pitchFamily="18" charset="0"/>
              </a:rPr>
              <a:t>+ Qua cuộc đối thoại, ta thấy:</a:t>
            </a:r>
          </a:p>
          <a:p>
            <a:pPr marL="228600" marR="30480" algn="just">
              <a:spcAft>
                <a:spcPts val="0"/>
              </a:spcAft>
            </a:pPr>
            <a:r>
              <a:rPr lang="en-US" sz="2800">
                <a:latin typeface="Times New Roman" panose="02020603050405020304" pitchFamily="18" charset="0"/>
                <a:ea typeface="Times New Roman" panose="02020603050405020304" pitchFamily="18" charset="0"/>
              </a:rPr>
              <a:t>.) Chó sói: hiện thân cho kẻ mạnh, kẻ bạo tàn, để thoả mãn nhu cầu (cơn đói) của mình, sẵn sàng bịa đặt, vu khống, bắt nạt, giết hại kẻ yếu. Trong trường hợp này nói chân lí thuộc về kẻ mạnh hay “kẻ mạnh cái lẽ vốn già” thực ra để nói sẽ không có lẽ phải, đạo lí nào cả.</a:t>
            </a:r>
          </a:p>
          <a:p>
            <a:pPr marL="228600" marR="30480" algn="just">
              <a:spcAft>
                <a:spcPts val="0"/>
              </a:spcAft>
            </a:pPr>
            <a:r>
              <a:rPr lang="en-US" sz="2800">
                <a:latin typeface="Times New Roman" panose="02020603050405020304" pitchFamily="18" charset="0"/>
                <a:ea typeface="Times New Roman" panose="02020603050405020304" pitchFamily="18" charset="0"/>
              </a:rPr>
              <a:t>.) Chiên con: hiện thân cho sự vô tội, sự thật, lẽ phải nhưng là kẻ yếu, bị kẻ mạnh ức hiếp, vùi dập, hãm hại</a:t>
            </a:r>
          </a:p>
          <a:p>
            <a:pPr marR="30480" algn="just">
              <a:spcAft>
                <a:spcPts val="0"/>
              </a:spcAft>
            </a:pPr>
            <a:r>
              <a:rPr lang="en-US" sz="2800">
                <a:latin typeface="Times New Roman" panose="02020603050405020304" pitchFamily="18" charset="0"/>
                <a:ea typeface="Times New Roman" panose="02020603050405020304" pitchFamily="18" charset="0"/>
              </a:rPr>
              <a:t>=&gt;Sự đối lập giữa hai nhân vật khiến người nghe, người đọc bất bình, căm ghét cái xã hội mà ở đó kẻ mạnh hiện thân cho các aác hoành hành.</a:t>
            </a:r>
          </a:p>
          <a:p>
            <a:pPr marR="30480" algn="just">
              <a:spcAft>
                <a:spcPts val="0"/>
              </a:spcAft>
            </a:pPr>
            <a:r>
              <a:rPr lang="en-US" sz="280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4193299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5" y="1269242"/>
            <a:ext cx="10426890" cy="4539191"/>
          </a:xfrm>
          <a:prstGeom prst="rect">
            <a:avLst/>
          </a:prstGeom>
        </p:spPr>
        <p:txBody>
          <a:bodyPr wrap="square">
            <a:spAutoFit/>
          </a:bodyPr>
          <a:lstStyle/>
          <a:p>
            <a:pPr marR="30480" algn="just">
              <a:lnSpc>
                <a:spcPct val="150000"/>
              </a:lnSpc>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Bài học:</a:t>
            </a:r>
            <a:r>
              <a:rPr lang="en-US" sz="2800">
                <a:latin typeface="Times New Roman" panose="02020603050405020304" pitchFamily="18" charset="0"/>
                <a:ea typeface="Times New Roman" panose="02020603050405020304" pitchFamily="18" charset="0"/>
              </a:rPr>
              <a:t> Hãy coi chừng, “kẻ mạnh” thường chà đạp chân lí, đạo lí một cách tàn bạo, bất công.</a:t>
            </a:r>
          </a:p>
          <a:p>
            <a:pPr fontAlgn="base">
              <a:lnSpc>
                <a:spcPct val="150000"/>
              </a:lnSpc>
              <a:spcAft>
                <a:spcPts val="0"/>
              </a:spcAft>
            </a:pPr>
            <a:r>
              <a:rPr lang="en-US" sz="2800">
                <a:latin typeface="Times New Roman" panose="02020603050405020304" pitchFamily="18" charset="0"/>
                <a:ea typeface="Times New Roman" panose="02020603050405020304" pitchFamily="18" charset="0"/>
              </a:rPr>
              <a:t>=&gt; khi gặp những kẻ mạnh đó nên cân nhắc và thận trọng lựa chọn cách ứng xử..</a:t>
            </a:r>
          </a:p>
          <a:p>
            <a:pPr fontAlgn="base">
              <a:lnSpc>
                <a:spcPct val="150000"/>
              </a:lnSpc>
              <a:spcAft>
                <a:spcPts val="0"/>
              </a:spcAft>
            </a:pPr>
            <a:r>
              <a:rPr lang="en-US" sz="2800" b="1">
                <a:latin typeface="Times New Roman" panose="02020603050405020304" pitchFamily="18" charset="0"/>
                <a:ea typeface="Times New Roman" panose="02020603050405020304" pitchFamily="18" charset="0"/>
              </a:rPr>
              <a:t>       c. Kết bài:</a:t>
            </a:r>
            <a:endParaRPr lang="en-US" sz="280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2800">
                <a:latin typeface="Times New Roman" panose="02020603050405020304" pitchFamily="18" charset="0"/>
                <a:ea typeface="Times New Roman" panose="02020603050405020304" pitchFamily="18" charset="0"/>
              </a:rPr>
              <a:t>       – Truyện ngụ ngôn chứa đựng ý nghĩa giáo dục rất thâm thuý. </a:t>
            </a:r>
          </a:p>
          <a:p>
            <a:pPr fontAlgn="base">
              <a:lnSpc>
                <a:spcPct val="150000"/>
              </a:lnSpc>
              <a:spcAft>
                <a:spcPts val="0"/>
              </a:spcAft>
            </a:pPr>
            <a:r>
              <a:rPr lang="en-US" sz="2800">
                <a:latin typeface="Times New Roman" panose="02020603050405020304" pitchFamily="18" charset="0"/>
                <a:ea typeface="Times New Roman" panose="02020603050405020304" pitchFamily="18" charset="0"/>
              </a:rPr>
              <a:t>       – Đọc ngụ ngôn để soi mình và tự sửa mình cho hoàn thiện hơn</a:t>
            </a:r>
            <a:r>
              <a:rPr lang="en-US" sz="2800">
                <a:solidFill>
                  <a:srgbClr val="333333"/>
                </a:solidFill>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1752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7" y="1090517"/>
            <a:ext cx="11068334" cy="4832092"/>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rPr>
              <a:t>                                                     ĐỀ </a:t>
            </a:r>
            <a:r>
              <a:rPr lang="en-US" sz="2800" b="1">
                <a:solidFill>
                  <a:srgbClr val="FF0000"/>
                </a:solidFill>
                <a:latin typeface="Times New Roman" panose="02020603050405020304" pitchFamily="18" charset="0"/>
                <a:ea typeface="Times New Roman" panose="02020603050405020304" pitchFamily="18" charset="0"/>
              </a:rPr>
              <a:t>SỐ 6</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rPr>
              <a:t>Đọc văn bản sau và thực hiện các yêu cầu:</a:t>
            </a:r>
            <a:r>
              <a:rPr lang="en-US" sz="2800" i="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ctr">
              <a:spcAft>
                <a:spcPts val="0"/>
              </a:spcAft>
            </a:pPr>
            <a:r>
              <a:rPr lang="en-US" sz="2800" b="1">
                <a:latin typeface="Times New Roman" panose="02020603050405020304" pitchFamily="18" charset="0"/>
                <a:ea typeface="Times New Roman" panose="02020603050405020304" pitchFamily="18" charset="0"/>
              </a:rPr>
              <a:t>Chuyện bó đũa</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   Ngày xưa, có ông lão nông dân nọ rất thông minh. Ông rất buồn vì thấy trong gia đình, các con ông hay cãi cọ với nhau. Ông cố khuyên nhủ, nhưng vô ích.</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   Một hôm, nằm trên giường bệnh, ông gọi các con lại. Ông buộc đũa thành một bó, để trước mặt con. Sau đó, ông truyền cho mỗi đứa đến bẻ bó đũa làm đôi, nhưng không đứa nào bẻ nổi. Cuối cùng, ông cởi bó đũa ra, đưa cho mỗi đứa một chiếc. Ai nấy bẻ gẫy dễ dàng.</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89976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2" y="1337482"/>
            <a:ext cx="10317707" cy="4616648"/>
          </a:xfrm>
          <a:prstGeom prst="rect">
            <a:avLst/>
          </a:prstGeom>
        </p:spPr>
        <p:txBody>
          <a:bodyPr wrap="square">
            <a:spAutoFit/>
          </a:bodyPr>
          <a:lstStyle/>
          <a:p>
            <a:pPr algn="just">
              <a:lnSpc>
                <a:spcPct val="150000"/>
              </a:lnSpc>
              <a:spcAft>
                <a:spcPts val="0"/>
              </a:spcAft>
            </a:pPr>
            <a:r>
              <a:rPr lang="en-US" sz="2800" i="1">
                <a:latin typeface="Times New Roman" panose="02020603050405020304" pitchFamily="18" charset="0"/>
                <a:ea typeface="Times New Roman" panose="02020603050405020304" pitchFamily="18" charset="0"/>
              </a:rPr>
              <a:t>Mấy đứa con nhìn nhau, không biết người cha có ý nói gì. Ông già nghiêm nghị bảo:</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i="1">
                <a:latin typeface="Times New Roman" panose="02020603050405020304" pitchFamily="18" charset="0"/>
                <a:ea typeface="Calibri" panose="020F0502020204030204" pitchFamily="34" charset="0"/>
              </a:rPr>
              <a:t>Các con yêu dấu! Bây giờ các con còn đoàn kết như bó đũa này thì không kẻ thù nào làm hại được các con. Nhưng nếu các con cứ chia rẽ và cãi vã, thì các con sẽ sớm bị tiêu diệt</a:t>
            </a:r>
            <a:r>
              <a:rPr lang="en-US" sz="2800" i="1" baseline="30000">
                <a:latin typeface="Times New Roman" panose="02020603050405020304" pitchFamily="18" charset="0"/>
                <a:ea typeface="Calibri" panose="020F0502020204030204" pitchFamily="34" charset="0"/>
              </a:rPr>
              <a:t>1</a:t>
            </a:r>
            <a:r>
              <a:rPr lang="en-US" sz="2800" i="1">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a:t>
            </a:r>
            <a:r>
              <a:rPr lang="en-US" sz="2800" i="1">
                <a:latin typeface="Times New Roman" panose="02020603050405020304" pitchFamily="18" charset="0"/>
                <a:ea typeface="Times New Roman" panose="02020603050405020304" pitchFamily="18" charset="0"/>
              </a:rPr>
              <a:t>158 Truyện ngụ ngôn Aesop</a:t>
            </a:r>
            <a:r>
              <a:rPr lang="en-US" sz="2800">
                <a:latin typeface="Times New Roman" panose="02020603050405020304" pitchFamily="18" charset="0"/>
                <a:ea typeface="Times New Roman" panose="02020603050405020304" pitchFamily="18" charset="0"/>
              </a:rPr>
              <a:t>, Phan Như Huyên, 1995,           </a:t>
            </a:r>
            <a:r>
              <a:rPr lang="en-US" sz="2800">
                <a:latin typeface="Times New Roman" panose="02020603050405020304" pitchFamily="18" charset="0"/>
                <a:ea typeface="Times New Roman" panose="02020603050405020304" pitchFamily="18" charset="0"/>
                <a:hlinkClick r:id="rId2"/>
              </a:rPr>
              <a:t>http://sites.google.com/sites/158truyenngungonaseop/131---150</a:t>
            </a:r>
            <a:r>
              <a:rPr lang="en-US" sz="280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223318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4" y="1446662"/>
            <a:ext cx="10877266" cy="4401205"/>
          </a:xfrm>
          <a:prstGeom prst="rect">
            <a:avLst/>
          </a:prstGeom>
        </p:spPr>
        <p:txBody>
          <a:bodyPr wrap="square">
            <a:spAutoFit/>
          </a:bodyPr>
          <a:lstStyle/>
          <a:p>
            <a:pPr>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phương thức biểu đạt chính và ngôi kể của văn bản.</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Xác định nội dung của văn bản.</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Xác định tình huống trong truyện. Tình huống ấy có tác dụng như thế nào trong việc thể hiện đặc điểm nhân vật?</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latin typeface="Times New Roman" panose="02020603050405020304" pitchFamily="18" charset="0"/>
                <a:ea typeface="Times New Roman" panose="02020603050405020304" pitchFamily="18" charset="0"/>
                <a:cs typeface="Times New Roman" panose="02020603050405020304" pitchFamily="18" charset="0"/>
              </a:rPr>
              <a:t> Bài học rút ra từ văn bản?</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5.</a:t>
            </a:r>
            <a:r>
              <a:rPr lang="en-US" sz="2800">
                <a:latin typeface="Times New Roman" panose="02020603050405020304" pitchFamily="18" charset="0"/>
                <a:ea typeface="Times New Roman" panose="02020603050405020304" pitchFamily="18" charset="0"/>
                <a:cs typeface="Times New Roman" panose="02020603050405020304" pitchFamily="18" charset="0"/>
              </a:rPr>
              <a:t> Em có suy nghĩ gì về hình ảnh người cha trong câu chuyện trên ? </a:t>
            </a:r>
          </a:p>
          <a:p>
            <a:pPr>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viết đoạn: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Viết đoạn văn ngắn (7-10 dòng) bày tỏ suy nghĩ của em về ý nghĩa của tinh thần đoàn kết.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6425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2101755"/>
            <a:ext cx="10426889" cy="3246530"/>
          </a:xfrm>
          <a:prstGeom prst="rect">
            <a:avLst/>
          </a:prstGeom>
        </p:spPr>
        <p:txBody>
          <a:bodyPr wrap="square">
            <a:spAutoFit/>
          </a:bodyPr>
          <a:lstStyle/>
          <a:p>
            <a:pPr>
              <a:lnSpc>
                <a:spcPct val="150000"/>
              </a:lnSpc>
              <a:spcAft>
                <a:spcPts val="0"/>
              </a:spcAft>
            </a:pPr>
            <a:r>
              <a:rPr lang="en-US" sz="2800" smtClean="0">
                <a:solidFill>
                  <a:srgbClr val="FF0000"/>
                </a:solidFill>
                <a:latin typeface="Times New Roman" panose="02020603050405020304" pitchFamily="18" charset="0"/>
                <a:ea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Câu 1: - </a:t>
            </a:r>
            <a:r>
              <a:rPr lang="en-US" sz="2800">
                <a:solidFill>
                  <a:srgbClr val="0D0D0D"/>
                </a:solidFill>
                <a:latin typeface="Times New Roman" panose="02020603050405020304" pitchFamily="18" charset="0"/>
                <a:ea typeface="Times New Roman" panose="02020603050405020304" pitchFamily="18" charset="0"/>
              </a:rPr>
              <a:t>Phương thức biểu đạt chính: Tự sự. </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 Ngôi kể: ngôi thứ ba.          </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Câu 2: </a:t>
            </a:r>
            <a:r>
              <a:rPr lang="en-US" sz="2800">
                <a:solidFill>
                  <a:srgbClr val="0D0D0D"/>
                </a:solidFill>
                <a:latin typeface="Times New Roman" panose="02020603050405020304" pitchFamily="18" charset="0"/>
                <a:ea typeface="Times New Roman" panose="02020603050405020304" pitchFamily="18" charset="0"/>
              </a:rPr>
              <a:t>Nội dung của văn bản: Qua câu chuyện về bó đũa, người cha muốn khuyên nhủ các con của mình về sự đoàn kết</a:t>
            </a:r>
            <a:r>
              <a:rPr lang="en-US" sz="2800" smtClean="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343669" y="910566"/>
            <a:ext cx="3395481" cy="661207"/>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Gợi ý làm bài đề số 6</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91800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4" y="709683"/>
            <a:ext cx="10781731" cy="5909310"/>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 huống truyện: Người cha đưa cho các con cả bó đũa yêu cầu bẻ làm đôi, không ai có thể bẻ gãy; sau lại đưa cho các con từng chiếc đũa riêng lẻ để họ bẻ gãy dễ dàng. Từ chuyện bó đũa, ông khuyên các con đoàn kết, thương yêu để không bao giờ bị tiêu diệt.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Thể hiện sự từng trải, khôn khéo của người cha trong việc mượn sự yêu ớt của chiếc đũa và sức mạnh của bó đũa đề khuyên dạy con.</a:t>
            </a:r>
            <a:endParaRPr lang="en-US" sz="2800">
              <a:latin typeface="Times New Roman" panose="02020603050405020304" pitchFamily="18" charset="0"/>
              <a:cs typeface="Times New Roman" panose="02020603050405020304" pitchFamily="18" charset="0"/>
            </a:endParaRPr>
          </a:p>
          <a:p>
            <a:pPr algn="just">
              <a:lnSpc>
                <a:spcPct val="150000"/>
              </a:lnSpc>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Thể hiện bài học một cách giản dị, thuyết phục về sức mạnh đoàn kết từ “chuyện bó đũa”.</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1944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5" y="1296536"/>
            <a:ext cx="10931857" cy="4832092"/>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học rút ra từ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Đoàn kết làm nên sức mạnh.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 tương trợ nhau làm nên chỗ dựa vững vàng cho mọi thành viên trong gia đình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cha trong câu chuyện là người từng trải, hiểu và yêu thương con, khi thấy các con mình mất đoàn kết, ông lo lắng bèn tìm ra cách lấy bó đũa để ngụ ý khuyên các con mình phải biết yêu thương nhau. Qua đó ta cũng thấy được người cha là biểu tượng của con người truyền thống của Việt Nam, yêu thương con, biết đoàn kết, giữ gìn bản sắc dân tộc và nhưng truyền thống tốt đẹp: cần cù, đoàn kết, thương người như thể thương thân,...</a:t>
            </a:r>
          </a:p>
        </p:txBody>
      </p:sp>
    </p:spTree>
    <p:extLst>
      <p:ext uri="{BB962C8B-B14F-4D97-AF65-F5344CB8AC3E}">
        <p14:creationId xmlns:p14="http://schemas.microsoft.com/office/powerpoint/2010/main" val="25063112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923" y="1023582"/>
            <a:ext cx="10768083" cy="5262979"/>
          </a:xfrm>
          <a:prstGeom prst="rect">
            <a:avLst/>
          </a:prstGeom>
        </p:spPr>
        <p:txBody>
          <a:bodyPr wrap="square">
            <a:spAutoFit/>
          </a:bodyPr>
          <a:lstStyle/>
          <a:p>
            <a:pPr>
              <a:spcAft>
                <a:spcPts val="0"/>
              </a:spcAft>
            </a:pPr>
            <a:r>
              <a:rPr lang="en-US" sz="2800">
                <a:solidFill>
                  <a:srgbClr val="FF0000"/>
                </a:solidFill>
                <a:latin typeface="Times New Roman" panose="02020603050405020304" pitchFamily="18" charset="0"/>
                <a:ea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rPr>
              <a:t>Câu hỏi viết đoạn: </a:t>
            </a:r>
            <a:r>
              <a:rPr lang="en-US" sz="2800">
                <a:latin typeface="Times New Roman" panose="02020603050405020304" pitchFamily="18" charset="0"/>
                <a:ea typeface="Times New Roman" panose="02020603050405020304" pitchFamily="18" charset="0"/>
              </a:rPr>
              <a:t>Đoạn văn cần đảm bảo các yêu cầu:</a:t>
            </a:r>
          </a:p>
          <a:p>
            <a:pPr algn="just">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 Hình thức:</a:t>
            </a:r>
            <a:r>
              <a:rPr lang="en-US" sz="2800">
                <a:latin typeface="Times New Roman" panose="02020603050405020304" pitchFamily="18" charset="0"/>
                <a:ea typeface="Times New Roman" panose="02020603050405020304" pitchFamily="18" charset="0"/>
              </a:rPr>
              <a:t> đảm bảo về số câu, không được gạch đầu dòng, không mắc lỗi chính tả, ngữ pháp. Hành văn trong sáng, cảm xúc chân thành;</a:t>
            </a:r>
          </a:p>
          <a:p>
            <a:pPr algn="just">
              <a:spcAft>
                <a:spcPts val="0"/>
              </a:spcAft>
            </a:pPr>
            <a:r>
              <a:rPr lang="en-US" sz="2800" b="1">
                <a:latin typeface="Times New Roman" panose="02020603050405020304" pitchFamily="18" charset="0"/>
                <a:ea typeface="Times New Roman" panose="02020603050405020304" pitchFamily="18" charset="0"/>
              </a:rPr>
              <a:t>- Nội dung:</a:t>
            </a:r>
            <a:r>
              <a:rPr lang="en-US" sz="2800">
                <a:latin typeface="Times New Roman" panose="02020603050405020304" pitchFamily="18" charset="0"/>
                <a:ea typeface="Times New Roman" panose="02020603050405020304" pitchFamily="18" charset="0"/>
              </a:rPr>
              <a:t> </a:t>
            </a:r>
          </a:p>
          <a:p>
            <a:pPr>
              <a:spcAft>
                <a:spcPts val="0"/>
              </a:spcAft>
            </a:pPr>
            <a:r>
              <a:rPr lang="en-US" sz="2800" b="1">
                <a:latin typeface="Times New Roman" panose="02020603050405020304" pitchFamily="18" charset="0"/>
                <a:ea typeface="Times New Roman" panose="02020603050405020304" pitchFamily="18" charset="0"/>
              </a:rPr>
              <a:t>- Giải thích:</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Đoàn kết là tập hợp của nhiều lực lượng khác nhau tạo thành một khối vững chãi, từ đó thực hiện mục tiêu, nhiệm vụ riêng để đi đến thành công. Sự đoàn kết chính là tập thể vững mạnh, khối thống nhất sẽ tạo nên sức mạnh to lớn.</a:t>
            </a:r>
          </a:p>
          <a:p>
            <a:pPr algn="just">
              <a:spcAft>
                <a:spcPts val="0"/>
              </a:spcAft>
            </a:pPr>
            <a:r>
              <a:rPr lang="en-US" sz="2800">
                <a:latin typeface="Times New Roman" panose="02020603050405020304" pitchFamily="18" charset="0"/>
                <a:ea typeface="Times New Roman" panose="02020603050405020304" pitchFamily="18" charset="0"/>
              </a:rPr>
              <a:t>+ Tinh thần đoàn kết là sự gắn kết, sự liên kết bền chặt giữa các cá nhân trong một tập thể để trải qua hoặc hoàn thành những giai đoạn khác nhau của cuộc sống.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98623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6" y="1405719"/>
            <a:ext cx="11013744" cy="4401205"/>
          </a:xfrm>
          <a:prstGeom prst="rect">
            <a:avLst/>
          </a:prstGeom>
        </p:spPr>
        <p:txBody>
          <a:bodyPr wrap="square">
            <a:spAutoFit/>
          </a:bodyPr>
          <a:lstStyle/>
          <a:p>
            <a:pPr fontAlgn="base">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Câu 1: </a:t>
            </a:r>
            <a:r>
              <a:rPr lang="en-US" sz="2800">
                <a:latin typeface="Times New Roman" panose="02020603050405020304" pitchFamily="18" charset="0"/>
                <a:ea typeface="Times New Roman" panose="02020603050405020304" pitchFamily="18" charset="0"/>
                <a:cs typeface="Times New Roman" panose="02020603050405020304" pitchFamily="18" charset="0"/>
              </a:rPr>
              <a:t>Văn bản trên được viết theo phương thức biểu đạt chính nào?</a:t>
            </a:r>
          </a:p>
          <a:p>
            <a:pPr algn="just" fontAlgn="base">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Chỉ ra những nhân vật xuất hiện trong văn bản.</a:t>
            </a:r>
          </a:p>
          <a:p>
            <a:pPr algn="just" fontAlgn="base">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Xác định tình huống hiểm nghèo trong văn bản. Tình huống đó có tác dụng gì trong việc bộc lộ tính cách nhân vật?</a:t>
            </a:r>
          </a:p>
          <a:p>
            <a:pPr algn="just" fontAlgn="base">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Câu 4:</a:t>
            </a:r>
            <a:r>
              <a:rPr lang="en-US" sz="2800">
                <a:latin typeface="Times New Roman" panose="02020603050405020304" pitchFamily="18" charset="0"/>
                <a:ea typeface="Times New Roman" panose="02020603050405020304" pitchFamily="18" charset="0"/>
                <a:cs typeface="Times New Roman" panose="02020603050405020304" pitchFamily="18" charset="0"/>
              </a:rPr>
              <a:t> Em hiểu thế nào về lời khuyên: </a:t>
            </a:r>
            <a:r>
              <a:rPr lang="en-US" sz="2800" i="1">
                <a:latin typeface="Times New Roman" panose="02020603050405020304" pitchFamily="18" charset="0"/>
                <a:ea typeface="Times New Roman" panose="02020603050405020304" pitchFamily="18" charset="0"/>
                <a:cs typeface="Times New Roman" panose="02020603050405020304" pitchFamily="18" charset="0"/>
              </a:rPr>
              <a:t>“Không nên tin vào những kẻ bỏ mặc bạn bè trong cơn hoạn nạn”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Câu 5:</a:t>
            </a:r>
            <a:r>
              <a:rPr lang="en-US" sz="2800">
                <a:latin typeface="Times New Roman" panose="02020603050405020304" pitchFamily="18" charset="0"/>
                <a:ea typeface="Times New Roman" panose="02020603050405020304" pitchFamily="18" charset="0"/>
                <a:cs typeface="Times New Roman" panose="02020603050405020304" pitchFamily="18" charset="0"/>
              </a:rPr>
              <a:t> Bài học rút ta từ văn bản trên.</a:t>
            </a:r>
          </a:p>
          <a:p>
            <a:pPr algn="just" fontAlgn="base">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viết đoạn: </a:t>
            </a:r>
            <a:r>
              <a:rPr lang="en-US" sz="2800">
                <a:latin typeface="Times New Roman" panose="02020603050405020304" pitchFamily="18" charset="0"/>
                <a:ea typeface="Times New Roman" panose="02020603050405020304" pitchFamily="18" charset="0"/>
                <a:cs typeface="Times New Roman" panose="02020603050405020304" pitchFamily="18" charset="0"/>
              </a:rPr>
              <a:t>Em hãy viết đoạn văn nghị luận (độ dài khoảng 7-10 dòng) trình bày quan niệm về một người bạn tốt.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7020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331" y="1146412"/>
            <a:ext cx="10754436" cy="4832092"/>
          </a:xfrm>
          <a:prstGeom prst="rect">
            <a:avLst/>
          </a:prstGeom>
        </p:spPr>
        <p:txBody>
          <a:bodyPr wrap="square">
            <a:spAutoFit/>
          </a:bodyPr>
          <a:lstStyle/>
          <a:p>
            <a:pPr marL="342900" lvl="0" indent="-342900">
              <a:spcAft>
                <a:spcPts val="0"/>
              </a:spcAft>
              <a:buFont typeface="Times New Roman" panose="02020603050405020304" pitchFamily="18" charset="0"/>
              <a:buChar char="-"/>
            </a:pPr>
            <a:r>
              <a:rPr lang="en-US" sz="2800" b="1">
                <a:latin typeface="Times New Roman" panose="02020603050405020304" pitchFamily="18" charset="0"/>
                <a:ea typeface="Calibri" panose="020F0502020204030204" pitchFamily="34" charset="0"/>
                <a:cs typeface="Times New Roman" panose="02020603050405020304" pitchFamily="18" charset="0"/>
              </a:rPr>
              <a:t>Ý nghĩa, sức mạnh của tinh thần đoàn kết: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Đoàn kết không chỉ là tập hợp lực lượng thành một khối thống nhất mà phải thống nhất về tư tưởng, hành động, mục tiêu cụ thể.</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Đoàn kết là các thành viên phải tương trợ, giúp sức lẫn nhau cùng nhau giải quyết các khó khăn, thử thách để đi đến thành công.</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Đoàn kết là sức mạnh to lớn, chất keo gắn kết còn người tạo nên sức mạnh vượt trội.</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Tinh thần đoàn kết giúp cho con người cảm thấy bản thân mình không bị lạc lõng, luôn có động lực để phấn đấu tới những điều tốt đẹp hơn.</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Tinh thần đoàn kết giống như một tấm lá chắn lớn giúp con người vững bước vượt qua những khó khăn, thách thức trong cuộc sống</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1872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707" y="2333767"/>
            <a:ext cx="7970293" cy="1953868"/>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Bài học nhận thức và hành động: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Cần lên án người không có sự đoàn kết;</a:t>
            </a:r>
          </a:p>
          <a:p>
            <a:pP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Làm sao có được sự đoàn kết?</a:t>
            </a:r>
          </a:p>
        </p:txBody>
      </p:sp>
    </p:spTree>
    <p:extLst>
      <p:ext uri="{BB962C8B-B14F-4D97-AF65-F5344CB8AC3E}">
        <p14:creationId xmlns:p14="http://schemas.microsoft.com/office/powerpoint/2010/main" val="1744237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653" y="1165831"/>
            <a:ext cx="10695296" cy="954107"/>
          </a:xfrm>
          <a:prstGeom prst="rect">
            <a:avLst/>
          </a:prstGeom>
        </p:spPr>
        <p:txBody>
          <a:bodyPr wrap="square">
            <a:spAutoFit/>
          </a:bodyPr>
          <a:lstStyle/>
          <a:p>
            <a:pPr>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ĐỀ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7</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Đọc văn bản sau và thực hiện yêu cầu</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73206" y="2325385"/>
            <a:ext cx="11013743" cy="3970318"/>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 RÙA THÔNG MINH</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Ngày xưa, ở trên núi Ba Vì có một con hổ rất hung dữ. Mỗi khi bắt được một con vật nào đó thường đùa giỡn làm cho con vật đó khiếp sợ rồi mới ăn thịt. Một hôm, Hổ đang lang thang đi tìm mồi thì nhìn thấy một con Rùa bé nhỏ. Hổ cong đuôi nhảy tới bên cạnh, giơ chân vờn mai Rùa và cất tiếng ồm ồm chế giễu: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en-US" sz="2800" i="1">
                <a:latin typeface="Times New Roman" panose="02020603050405020304" pitchFamily="18" charset="0"/>
                <a:ea typeface="Calibri" panose="020F0502020204030204" pitchFamily="34" charset="0"/>
                <a:cs typeface="Times New Roman" panose="02020603050405020304" pitchFamily="18" charset="0"/>
              </a:rPr>
              <a:t>Hỡi chú Rùa bé nhỏ, thân hình chú chưa bằng nửa bàn chân của ta, mà cái vỏ chú lại nặng nề thế này thì còn làm ăn gì được. Chú để ta lột cái vỏ này đi cho nhé!</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5787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8" y="1269242"/>
            <a:ext cx="11000095" cy="4539191"/>
          </a:xfrm>
          <a:prstGeom prst="rect">
            <a:avLst/>
          </a:prstGeom>
        </p:spPr>
        <p:txBody>
          <a:bodyPr wrap="square">
            <a:spAutoFit/>
          </a:bodyPr>
          <a:lstStyle/>
          <a:p>
            <a:pPr algn="just">
              <a:lnSpc>
                <a:spcPct val="150000"/>
              </a:lnSpc>
              <a:spcAft>
                <a:spcPts val="0"/>
              </a:spcAft>
            </a:pPr>
            <a:r>
              <a:rPr lang="en-US" sz="2800" i="1">
                <a:latin typeface="Times New Roman" panose="02020603050405020304" pitchFamily="18" charset="0"/>
                <a:ea typeface="Times New Roman" panose="02020603050405020304" pitchFamily="18" charset="0"/>
              </a:rPr>
              <a:t>Rùa gặp Hổ thì rất sợ hãi, nhưng khi thấy Hổ không ăn thịt mình liền bình tĩnh và nghĩ ra một kế để lừa hổ. Rùa trả lời rằng:</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i="1">
                <a:latin typeface="Times New Roman" panose="02020603050405020304" pitchFamily="18" charset="0"/>
                <a:ea typeface="Calibri" panose="020F0502020204030204" pitchFamily="34" charset="0"/>
              </a:rPr>
              <a:t>Bác Hổ ạ, tôi tuy bé nhỏ nhưng trong rừng này tôi đều có thể bắt cả các loài thú vật to lớn hơn tôi để ăn thịt đấy.</a:t>
            </a:r>
            <a:endParaRPr lang="en-US" sz="2800">
              <a:latin typeface="Times New Roman" panose="02020603050405020304" pitchFamily="18" charset="0"/>
              <a:ea typeface="Calibri" panose="020F0502020204030204" pitchFamily="34" charset="0"/>
            </a:endParaRPr>
          </a:p>
          <a:p>
            <a:pPr marL="228600" algn="just">
              <a:lnSpc>
                <a:spcPct val="150000"/>
              </a:lnSpc>
              <a:spcAft>
                <a:spcPts val="0"/>
              </a:spcAft>
            </a:pPr>
            <a:r>
              <a:rPr lang="en-US" sz="2800" i="1">
                <a:latin typeface="Times New Roman" panose="02020603050405020304" pitchFamily="18" charset="0"/>
                <a:ea typeface="Times New Roman" panose="02020603050405020304" pitchFamily="18" charset="0"/>
              </a:rPr>
              <a:t>Nghe Rùa nói vậy, Hổ lấy làm lạ, liền hỏi lại:</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i="1">
                <a:latin typeface="Times New Roman" panose="02020603050405020304" pitchFamily="18" charset="0"/>
                <a:ea typeface="Calibri" panose="020F0502020204030204" pitchFamily="34" charset="0"/>
              </a:rPr>
              <a:t>Này, chú đừng nói láo thế. Nếu chú đã ăn thịt được con nào lớn hơn chú thì cũng phải có gì làm bằng chứng chứ</a:t>
            </a:r>
            <a:r>
              <a:rPr lang="en-US" sz="2800" i="1" smtClean="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594582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6" y="616714"/>
            <a:ext cx="10904560" cy="5909310"/>
          </a:xfrm>
          <a:prstGeom prst="rect">
            <a:avLst/>
          </a:prstGeom>
        </p:spPr>
        <p:txBody>
          <a:bodyPr wrap="square">
            <a:spAutoFit/>
          </a:bodyPr>
          <a:lstStyle/>
          <a:p>
            <a:pPr algn="just">
              <a:lnSpc>
                <a:spcPct val="150000"/>
              </a:lnSpc>
              <a:spcAft>
                <a:spcPts val="0"/>
              </a:spcAft>
            </a:pPr>
            <a:r>
              <a:rPr lang="en-US" sz="2800" i="1">
                <a:latin typeface="Times New Roman" panose="02020603050405020304" pitchFamily="18" charset="0"/>
                <a:ea typeface="Times New Roman" panose="02020603050405020304" pitchFamily="18" charset="0"/>
              </a:rPr>
              <a:t>Rùa ta khạc ngay trong miệng ra một miếng mộc nhĩ mà Rùa thường ăn rồi nói với Hổ:</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i="1">
                <a:latin typeface="Times New Roman" panose="02020603050405020304" pitchFamily="18" charset="0"/>
                <a:ea typeface="Calibri" panose="020F0502020204030204" pitchFamily="34" charset="0"/>
              </a:rPr>
              <a:t>Bác hãy xem, đây là gan con Voi tôi vừa ăn sáng nay đấy. Tôi bắt được con vật nào cũng chỉ có lá gan là đủ no, chứ không như bác phải ăn cả xương lẫn thịt nhé.</a:t>
            </a:r>
            <a:endParaRPr lang="en-US" sz="2800">
              <a:latin typeface="Times New Roman" panose="02020603050405020304" pitchFamily="18" charset="0"/>
              <a:ea typeface="Calibri" panose="020F0502020204030204" pitchFamily="34"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Con Hổ chưa ăn mộc nhĩ bao giờ nên tưởng là gan Voi thật, nó hoảng quá, sợ Rùa cũng sẽ bắt nó ăn gan, liền cong đuôi chạy mất.</a:t>
            </a:r>
            <a:endParaRPr lang="en-US" sz="2800">
              <a:latin typeface="Times New Roman" panose="02020603050405020304" pitchFamily="18" charset="0"/>
              <a:ea typeface="Times New Roman" panose="02020603050405020304" pitchFamily="18" charset="0"/>
            </a:endParaRPr>
          </a:p>
          <a:p>
            <a:pPr algn="r">
              <a:lnSpc>
                <a:spcPct val="150000"/>
              </a:lnSpc>
              <a:spcAft>
                <a:spcPts val="0"/>
              </a:spcAft>
            </a:pPr>
            <a:r>
              <a:rPr lang="en-US" sz="2800" i="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a:t>
            </a:r>
            <a:r>
              <a:rPr lang="en-US" sz="2800" i="1">
                <a:latin typeface="Times New Roman" panose="02020603050405020304" pitchFamily="18" charset="0"/>
                <a:ea typeface="Times New Roman" panose="02020603050405020304" pitchFamily="18" charset="0"/>
              </a:rPr>
              <a:t>Hổ và các con vật nhỏ bé</a:t>
            </a:r>
            <a:r>
              <a:rPr lang="en-US" sz="2800">
                <a:latin typeface="Times New Roman" panose="02020603050405020304" pitchFamily="18" charset="0"/>
                <a:ea typeface="Times New Roman" panose="02020603050405020304" pitchFamily="18" charset="0"/>
              </a:rPr>
              <a:t>, </a:t>
            </a:r>
          </a:p>
          <a:p>
            <a:pPr algn="r">
              <a:lnSpc>
                <a:spcPct val="150000"/>
              </a:lnSpc>
              <a:spcAft>
                <a:spcPts val="0"/>
              </a:spcAft>
            </a:pPr>
            <a:r>
              <a:rPr lang="en-US" sz="2800" i="1" smtClean="0">
                <a:latin typeface="Times New Roman" panose="02020603050405020304" pitchFamily="18" charset="0"/>
                <a:ea typeface="Times New Roman" panose="02020603050405020304" pitchFamily="18" charset="0"/>
              </a:rPr>
              <a:t>Truyện ngụ ngôn Việt Nam</a:t>
            </a:r>
            <a:r>
              <a:rPr lang="en-US" sz="2800" smtClean="0">
                <a:latin typeface="Times New Roman" panose="02020603050405020304" pitchFamily="18" charset="0"/>
                <a:ea typeface="Times New Roman" panose="02020603050405020304" pitchFamily="18" charset="0"/>
              </a:rPr>
              <a:t>, trong Thegioicotich.vn)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23871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1173708"/>
            <a:ext cx="10959152" cy="4832092"/>
          </a:xfrm>
          <a:prstGeom prst="rect">
            <a:avLst/>
          </a:prstGeom>
        </p:spPr>
        <p:txBody>
          <a:bodyPr wrap="squar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ngôi kể và thể loại của văn bản.</a:t>
            </a:r>
          </a:p>
          <a:p>
            <a:pPr>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đề tài, nhân vật, không gian, thời gian trong văn bản.</a:t>
            </a:r>
          </a:p>
          <a:p>
            <a:pPr>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latin typeface="Times New Roman" panose="02020603050405020304" pitchFamily="18" charset="0"/>
                <a:ea typeface="Times New Roman" panose="02020603050405020304" pitchFamily="18" charset="0"/>
                <a:cs typeface="Times New Roman" panose="02020603050405020304" pitchFamily="18" charset="0"/>
              </a:rPr>
              <a:t>Mỗi khi gặp con vật nào đó, Hổ thường làm gì?</a:t>
            </a:r>
          </a:p>
          <a:p>
            <a:pPr>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latin typeface="Times New Roman" panose="02020603050405020304" pitchFamily="18" charset="0"/>
                <a:ea typeface="Times New Roman" panose="02020603050405020304" pitchFamily="18" charset="0"/>
                <a:cs typeface="Times New Roman" panose="02020603050405020304" pitchFamily="18" charset="0"/>
              </a:rPr>
              <a:t>Khi gặp con vật hung dữ như Hổ, Rùa đã thoát nạn bằng cách nào? Qua đó, em có nhận xét gì về Rùa?</a:t>
            </a:r>
          </a:p>
          <a:p>
            <a:pPr>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latin typeface="Times New Roman" panose="02020603050405020304" pitchFamily="18" charset="0"/>
                <a:ea typeface="Times New Roman" panose="02020603050405020304" pitchFamily="18" charset="0"/>
                <a:cs typeface="Times New Roman" panose="02020603050405020304" pitchFamily="18" charset="0"/>
              </a:rPr>
              <a:t>Cùng là cuộc đối đầu giữa kẻ yếu và kẻ mạnh, Rùa và Hổ trong truyện ngụ ngôn Việt Nam trên khác gì so với Chiên con và Cáo trong truyện ngụ ngôn của La Phông-ten mà em đã học?</a:t>
            </a:r>
          </a:p>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viết đoạn: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đoạn văn ngắn (khoảng 3-5 câu) để trả lời cho câu hỏi: </a:t>
            </a:r>
            <a:r>
              <a:rPr lang="en-US" sz="2800" i="1">
                <a:latin typeface="Times New Roman" panose="02020603050405020304" pitchFamily="18" charset="0"/>
                <a:ea typeface="Times New Roman" panose="02020603050405020304" pitchFamily="18" charset="0"/>
                <a:cs typeface="Times New Roman" panose="02020603050405020304" pitchFamily="18" charset="0"/>
              </a:rPr>
              <a:t>Cần làm gì khi đối đầu với kẻ mạnh.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3029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1487818"/>
            <a:ext cx="10972800" cy="4832092"/>
          </a:xfrm>
          <a:prstGeom prst="rect">
            <a:avLst/>
          </a:prstGeom>
        </p:spPr>
        <p:txBody>
          <a:bodyPr wrap="square">
            <a:spAutoFit/>
          </a:bodyPr>
          <a:lstStyle/>
          <a:p>
            <a:pPr>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Ngôi kể: ngôi thứ ba.</a:t>
            </a:r>
          </a:p>
          <a:p>
            <a:pPr>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Thể loại: Truyện ngụ ngôn.</a:t>
            </a:r>
          </a:p>
          <a:p>
            <a:pPr>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Đề tài: Kẻ mạnh và kẻ yếu – ai là người chiến thắng.</a:t>
            </a:r>
          </a:p>
          <a:p>
            <a:pPr marL="342900" lvl="0" indent="-342900">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Nhân vật: Hổ và rùa.</a:t>
            </a:r>
          </a:p>
          <a:p>
            <a:pPr marL="342900" lvl="0" indent="-342900">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Không gian: núi Ba Vì.</a:t>
            </a:r>
          </a:p>
          <a:p>
            <a:pPr marL="342900" lvl="0" indent="-342900">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Thời gian: Ngày xưa, một hôm.</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Mỗi khi gặp con vật nào đó, Hổ thường đùa giỡn, làm con vật đó khiếp sợ rồi mới ăn thịt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416456" y="760441"/>
            <a:ext cx="3395481"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làm bài đề số 7</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0975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1000"/>
                                        <p:tgtEl>
                                          <p:spTgt spid="2">
                                            <p:txEl>
                                              <p:pRg st="7" end="7"/>
                                            </p:txEl>
                                          </p:spTgt>
                                        </p:tgtEl>
                                      </p:cBhvr>
                                    </p:animEffect>
                                    <p:anim calcmode="lin" valueType="num">
                                      <p:cBhvr>
                                        <p:cTn id="5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fade">
                                      <p:cBhvr>
                                        <p:cTn id="58" dur="1000"/>
                                        <p:tgtEl>
                                          <p:spTgt spid="2">
                                            <p:txEl>
                                              <p:pRg st="8" end="8"/>
                                            </p:txEl>
                                          </p:spTgt>
                                        </p:tgtEl>
                                      </p:cBhvr>
                                    </p:animEffect>
                                    <p:anim calcmode="lin" valueType="num">
                                      <p:cBhvr>
                                        <p:cTn id="5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xEl>
                                              <p:pRg st="9" end="9"/>
                                            </p:txEl>
                                          </p:spTgt>
                                        </p:tgtEl>
                                        <p:attrNameLst>
                                          <p:attrName>style.visibility</p:attrName>
                                        </p:attrNameLst>
                                      </p:cBhvr>
                                      <p:to>
                                        <p:strVal val="visible"/>
                                      </p:to>
                                    </p:set>
                                    <p:animEffect transition="in" filter="fade">
                                      <p:cBhvr>
                                        <p:cTn id="65" dur="1000"/>
                                        <p:tgtEl>
                                          <p:spTgt spid="2">
                                            <p:txEl>
                                              <p:pRg st="9" end="9"/>
                                            </p:txEl>
                                          </p:spTgt>
                                        </p:tgtEl>
                                      </p:cBhvr>
                                    </p:animEffect>
                                    <p:anim calcmode="lin" valueType="num">
                                      <p:cBhvr>
                                        <p:cTn id="6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5" y="1951630"/>
            <a:ext cx="10986448" cy="3246530"/>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latin typeface="Times New Roman" panose="02020603050405020304" pitchFamily="18" charset="0"/>
                <a:ea typeface="Times New Roman" panose="02020603050405020304" pitchFamily="18" charset="0"/>
                <a:cs typeface="Times New Roman" panose="02020603050405020304" pitchFamily="18" charset="0"/>
              </a:rPr>
              <a:t>Khi gặp con vật hung dữ như Hổ, Rùa sợ hãi nhưng vẫn bình tĩnh tìm cách đối phó. Rùa nói với Hổ mình có thể bắt tất cả các con thú to lớn để ăn thịt, sau đó khạc miếng mộc nhĩ trong mồm ra và nói đó là gan con Voi mà Rùa đã ăn thịt để làm bằng chứng.</a:t>
            </a:r>
          </a:p>
          <a:p>
            <a:pPr marL="342900" lvl="0" indent="-342900" algn="just">
              <a:lnSpc>
                <a:spcPct val="150000"/>
              </a:lnSpc>
              <a:spcAft>
                <a:spcPts val="0"/>
              </a:spcAft>
              <a:buFont typeface="Wingdings" panose="05000000000000000000" pitchFamily="2" charset="2"/>
              <a:buChar char=""/>
            </a:pPr>
            <a:r>
              <a:rPr lang="en-US" sz="2800">
                <a:latin typeface="Times New Roman" panose="02020603050405020304" pitchFamily="18" charset="0"/>
                <a:ea typeface="MS Mincho"/>
                <a:cs typeface="Times New Roman" panose="02020603050405020304" pitchFamily="18" charset="0"/>
              </a:rPr>
              <a:t>Rùa bình tĩnh, thông minh đối phó với kẻ mạnh hơn mình</a:t>
            </a:r>
            <a:r>
              <a:rPr lang="en-US" sz="2800" smtClean="0">
                <a:latin typeface="Times New Roman" panose="02020603050405020304" pitchFamily="18" charset="0"/>
                <a:ea typeface="MS Mincho"/>
                <a:cs typeface="Times New Roman" panose="02020603050405020304" pitchFamily="18" charset="0"/>
              </a:rPr>
              <a:t>.</a:t>
            </a:r>
            <a:endParaRPr lang="en-US" sz="2800">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42332963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5" y="1201003"/>
            <a:ext cx="11000096" cy="453919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5:</a:t>
            </a:r>
            <a:r>
              <a:rPr lang="en-US" sz="2800">
                <a:latin typeface="Times New Roman" panose="02020603050405020304" pitchFamily="18" charset="0"/>
                <a:ea typeface="Times New Roman" panose="02020603050405020304" pitchFamily="18" charset="0"/>
              </a:rPr>
              <a:t> </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Rùa trong truyện Chú Rùa thông minh bình tĩnh làm chủ tình thế, gợi cuộc đối thoại theo ý của mình. Con Hổ hung dữ nhưng khi nghe lời Rùa nói tưởng thật nên sợ hãi bỏ đi.</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Chiên con trong truyện ngụ ngôn </a:t>
            </a:r>
            <a:r>
              <a:rPr lang="en-US" sz="2800" i="1">
                <a:latin typeface="Times New Roman" panose="02020603050405020304" pitchFamily="18" charset="0"/>
                <a:ea typeface="Times New Roman" panose="02020603050405020304" pitchFamily="18" charset="0"/>
              </a:rPr>
              <a:t>Chó sói và chiên con </a:t>
            </a:r>
            <a:r>
              <a:rPr lang="en-US" sz="2800">
                <a:latin typeface="Times New Roman" panose="02020603050405020304" pitchFamily="18" charset="0"/>
                <a:ea typeface="Times New Roman" panose="02020603050405020304" pitchFamily="18" charset="0"/>
              </a:rPr>
              <a:t>(Truyện ngụ ngôn Ê-dốp) cũng bình tĩnh đối đáp lại câu hỏi của Sói nhưng Sói lí sự cùn, không nghe lời của chiên con, tìm mọi cách buộc tội và ăn thịt chiên con.</a:t>
            </a:r>
          </a:p>
        </p:txBody>
      </p:sp>
    </p:spTree>
    <p:extLst>
      <p:ext uri="{BB962C8B-B14F-4D97-AF65-F5344CB8AC3E}">
        <p14:creationId xmlns:p14="http://schemas.microsoft.com/office/powerpoint/2010/main" val="167336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0" y="1310184"/>
            <a:ext cx="10713493" cy="4616648"/>
          </a:xfrm>
          <a:prstGeom prst="rect">
            <a:avLst/>
          </a:prstGeom>
        </p:spPr>
        <p:txBody>
          <a:bodyPr wrap="square">
            <a:spAutoFit/>
          </a:bodyPr>
          <a:lstStyle/>
          <a:p>
            <a:pPr>
              <a:lnSpc>
                <a:spcPct val="150000"/>
              </a:lnSpc>
              <a:spcAft>
                <a:spcPts val="0"/>
              </a:spcAft>
              <a:tabLst>
                <a:tab pos="1386840" algn="l"/>
              </a:tabLst>
            </a:pPr>
            <a:r>
              <a:rPr lang="en-US" sz="2800" b="1">
                <a:solidFill>
                  <a:srgbClr val="FF0000"/>
                </a:solidFill>
                <a:latin typeface="Times New Roman" panose="02020603050405020304" pitchFamily="18" charset="0"/>
                <a:ea typeface="Times New Roman" panose="02020603050405020304" pitchFamily="18" charset="0"/>
              </a:rPr>
              <a:t>*Câu hỏi viết đoạn:</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b="1">
                <a:latin typeface="Times New Roman" panose="02020603050405020304" pitchFamily="18" charset="0"/>
                <a:ea typeface="Times New Roman" panose="02020603050405020304" pitchFamily="18" charset="0"/>
              </a:rPr>
              <a:t>*Hình thức:</a:t>
            </a:r>
            <a:r>
              <a:rPr lang="en-US" sz="2800">
                <a:latin typeface="Times New Roman" panose="02020603050405020304" pitchFamily="18" charset="0"/>
                <a:ea typeface="Times New Roman" panose="02020603050405020304" pitchFamily="18" charset="0"/>
              </a:rPr>
              <a:t> đảm bảo về số câu, không được gạch đầu dòng, không mắc lỗi chính tả, ngữ pháp; hành văn trong sáng, trôi chảy.</a:t>
            </a:r>
          </a:p>
          <a:p>
            <a:pPr>
              <a:lnSpc>
                <a:spcPct val="150000"/>
              </a:lnSpc>
              <a:spcAft>
                <a:spcPts val="0"/>
              </a:spcAft>
            </a:pPr>
            <a:r>
              <a:rPr lang="en-US" sz="2800" b="1">
                <a:latin typeface="Times New Roman" panose="02020603050405020304" pitchFamily="18" charset="0"/>
                <a:ea typeface="Times New Roman" panose="02020603050405020304" pitchFamily="18" charset="0"/>
              </a:rPr>
              <a:t>*Nội dung:</a:t>
            </a:r>
            <a:r>
              <a:rPr lang="en-US" sz="2800">
                <a:latin typeface="Times New Roman" panose="02020603050405020304" pitchFamily="18" charset="0"/>
                <a:ea typeface="Times New Roman" panose="02020603050405020304" pitchFamily="18" charset="0"/>
              </a:rPr>
              <a:t> Có thể theo một vài ý:</a:t>
            </a:r>
          </a:p>
          <a:p>
            <a:pPr marL="342900" lvl="0" indent="-342900">
              <a:lnSpc>
                <a:spcPct val="150000"/>
              </a:lnSpc>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rPr>
              <a:t>Bình tĩnh khi phải đối đầu với những nguy hiểm rình rập.</a:t>
            </a:r>
          </a:p>
          <a:p>
            <a:pPr marL="342900" lvl="0" indent="-342900">
              <a:lnSpc>
                <a:spcPct val="150000"/>
              </a:lnSpc>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rPr>
              <a:t>Khéo léo xử lí, làm chủ câu chuyện của chính mình.</a:t>
            </a:r>
          </a:p>
          <a:p>
            <a:pPr marL="342900" lvl="0" indent="-342900">
              <a:lnSpc>
                <a:spcPct val="150000"/>
              </a:lnSpc>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rPr>
              <a:t>Tránh xa những nguy hiểm nếu như có thời cơ…</a:t>
            </a:r>
            <a:endParaRPr lang="en-US"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885370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731" y="1748349"/>
            <a:ext cx="10167582" cy="4401205"/>
          </a:xfrm>
          <a:prstGeom prst="rect">
            <a:avLst/>
          </a:prstGeom>
        </p:spPr>
        <p:txBody>
          <a:bodyPr wrap="square">
            <a:spAutoFit/>
          </a:bodyPr>
          <a:lstStyle/>
          <a:p>
            <a:pPr>
              <a:spcAft>
                <a:spcPts val="0"/>
              </a:spcAft>
            </a:pPr>
            <a:r>
              <a:rPr lang="en-US" sz="28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Phương thức biểu đạt chính: Tự sự</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Những nhân vật xuất hiện trong văn bản: Hai người bạn và con gấu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 huống hiểm nghèo: Con gấu nhảy ra vồ khi hai người bạn đang đi trong rừng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tabLst>
                <a:tab pos="1386840" algn="l"/>
              </a:tabLs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MS Mincho"/>
                <a:cs typeface="Times New Roman" panose="02020603050405020304" pitchFamily="18" charset="0"/>
              </a:rPr>
              <a:t>Tình huống truyện làm bộc lộ hành động “bỏ bê” bạn bè trong cơn hoạn nạn của một trong hai nhân vật. Từ đó bộc lộ bản chất không tốt của nhân vật đó trong tình bạn này.</a:t>
            </a:r>
          </a:p>
          <a:p>
            <a:pPr marL="342900" lvl="0" indent="-342900" algn="just">
              <a:buFont typeface="Wingdings" panose="05000000000000000000" pitchFamily="2" charset="2"/>
              <a:buChar char=""/>
              <a:tabLst>
                <a:tab pos="1386840" algn="l"/>
              </a:tabLst>
            </a:pPr>
            <a:r>
              <a:rPr lang="en-US" sz="2800">
                <a:latin typeface="Times New Roman" panose="02020603050405020304" pitchFamily="18" charset="0"/>
                <a:ea typeface="MS Mincho"/>
                <a:cs typeface="Times New Roman" panose="02020603050405020304" pitchFamily="18" charset="0"/>
              </a:rPr>
              <a:t>Tình huống làm cho bài học của câu chuyện trở nên rõ ràng, thấm thía hơn. </a:t>
            </a:r>
          </a:p>
        </p:txBody>
      </p:sp>
      <p:sp>
        <p:nvSpPr>
          <p:cNvPr id="3" name="Rectangle 2"/>
          <p:cNvSpPr/>
          <p:nvPr/>
        </p:nvSpPr>
        <p:spPr>
          <a:xfrm>
            <a:off x="4216898" y="159938"/>
            <a:ext cx="3485249"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làm bài đề số 4</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424486" y="954143"/>
            <a:ext cx="3070071" cy="523220"/>
          </a:xfrm>
          <a:prstGeom prst="rect">
            <a:avLst/>
          </a:prstGeom>
        </p:spPr>
        <p:txBody>
          <a:bodyPr wrap="none">
            <a:spAutoFit/>
          </a:bodyPr>
          <a:lstStyle/>
          <a:p>
            <a:pPr fontAlgn="base">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3775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Effect transition="in" filter="fade">
                                      <p:cBhvr>
                                        <p:cTn id="49" dur="1000"/>
                                        <p:tgtEl>
                                          <p:spTgt spid="2">
                                            <p:txEl>
                                              <p:pRg st="4" end="4"/>
                                            </p:txEl>
                                          </p:spTgt>
                                        </p:tgtEl>
                                      </p:cBhvr>
                                    </p:animEffect>
                                    <p:anim calcmode="lin" valueType="num">
                                      <p:cBhvr>
                                        <p:cTn id="5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5" y="727406"/>
            <a:ext cx="11041039" cy="5693866"/>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ĐỀ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8</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Đọc văn bản sau và thực hiện yêu cầu: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CHÂN, TAY, TAI, MẮT, MIỆNG</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1. Cô Mắt, cậu Chân, cậu Tay, bác Tai, lão Miệng từ xưa vẫn sống với nhau rất thân thiết. Bỗng một hôm, cô Mắt đến than thở với cậu Chân, cậu Tay rằng: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Bác Tai, hai anh và tôi làm việc mệt nhọc quanh năm, còn lão Miệng chẳng làm gì cả, chỉ ngồi ăn không. Nay chúng ta đừng làm gì nữa, thử xem lão Miệng có sống được hay không.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Cậu Chân, cậu Tay cũng nói: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Phải đấy, chúng ta phải đi nói cho lão Miệng biết để lão tự lo lấy. Chúng ta vất vả nhiều rồi. Nay đã đến lúc lão phải tự mình tìm lấy thức ăn, xem lão có làm nổi không</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3941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1" y="641444"/>
            <a:ext cx="10972800" cy="5831853"/>
          </a:xfrm>
          <a:prstGeom prst="rect">
            <a:avLst/>
          </a:prstGeom>
        </p:spPr>
        <p:txBody>
          <a:bodyPr wrap="square">
            <a:spAutoFit/>
          </a:bodyPr>
          <a:lstStyle/>
          <a:p>
            <a:pPr algn="just">
              <a:lnSpc>
                <a:spcPct val="150000"/>
              </a:lnSpc>
              <a:spcAft>
                <a:spcPts val="0"/>
              </a:spcAft>
            </a:pPr>
            <a:r>
              <a:rPr lang="en-US" sz="2800" i="1">
                <a:latin typeface="Times New Roman" panose="02020603050405020304" pitchFamily="18" charset="0"/>
                <a:ea typeface="Times New Roman" panose="02020603050405020304" pitchFamily="18" charset="0"/>
              </a:rPr>
              <a:t>Cô Mắt, cậu Chân, cậu Tay cùng kéo nhau đến lão Miệng. Đi qua nhà bác Tai, họ thấy bác ta đang ngồi im lặng như nghe ngóng điều gì. Cả ba cùng chạy vào cùng nói: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 Bác tai ơi, bác có đi với chúng cháu đến nhà lão Miệng không? Chúng cháu đến nói cho lão biết từ nay chúng cháu không làm cho lão ăn nữa. Chúng cháu cũng như bác, lâu nay vất vả nhiều rồi, nay phải nghỉ ngơi mới được.</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Bác Tai gật đầu lia lịa:</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 Phải, phải… Bác sẽ đi với các cháu!</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23371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750627"/>
            <a:ext cx="10986447" cy="5693866"/>
          </a:xfrm>
          <a:prstGeom prst="rect">
            <a:avLst/>
          </a:prstGeom>
        </p:spPr>
        <p:txBody>
          <a:bodyPr wrap="square">
            <a:spAutoFit/>
          </a:bodyPr>
          <a:lstStyle/>
          <a:p>
            <a:pPr algn="just">
              <a:spcAft>
                <a:spcPts val="0"/>
              </a:spcAft>
            </a:pPr>
            <a:r>
              <a:rPr lang="en-US" sz="2800" i="1">
                <a:latin typeface="Times New Roman" panose="02020603050405020304" pitchFamily="18" charset="0"/>
                <a:ea typeface="Times New Roman" panose="02020603050405020304" pitchFamily="18" charset="0"/>
              </a:rPr>
              <a:t>Bốn người hăm hở</a:t>
            </a:r>
            <a:r>
              <a:rPr lang="en-US" sz="2800" i="1" baseline="30000">
                <a:latin typeface="Times New Roman" panose="02020603050405020304" pitchFamily="18" charset="0"/>
                <a:ea typeface="Times New Roman" panose="02020603050405020304" pitchFamily="18" charset="0"/>
              </a:rPr>
              <a:t>1</a:t>
            </a:r>
            <a:r>
              <a:rPr lang="en-US" sz="2800" i="1">
                <a:latin typeface="Times New Roman" panose="02020603050405020304" pitchFamily="18" charset="0"/>
                <a:ea typeface="Times New Roman" panose="02020603050405020304" pitchFamily="18" charset="0"/>
              </a:rPr>
              <a:t> đến nhà lão Miệng. Ðến nơi, họ không chào hỏi gì cả. Cậu Chân, cậu Tay nói thẳng luôn với lão:</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 Chúng tôi hôm nay đến không phải để thăm hỏi, trò chuyện gì với ông, mà để nói cho ông biết: từ nay chúng tôi không làm để nuôi ông nữa. Lâu nay, chúng tôi đã cực khổ, vất vả vì ông nhiều rồi.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Lão Miệng nghe nói, rất lấy làm ngạc nhiên. Lão nói: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 Có chuyện gì muốn bàn với nhau thì hãy vào nhà đã. Làm gì mà nóng nảy thế?</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Bác Tai, cô Mắt, cậu Chân, cậu Tay đều lắc đầu mà rằng:</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 Không, không phải bàn bạc gì nữa. Từ nay trở đi, ông phải lo lấy mà sống. Còn chúng tôi, chúng tôi sẽ không làm gì cả. Xưa nay, chúng tôi có biết cái gì ngọt bùi ngon lành mà làm cho cực!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Nói rồi cả bọn kéo nhau về.</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83622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998851"/>
            <a:ext cx="10986448" cy="5185522"/>
          </a:xfrm>
          <a:prstGeom prst="rect">
            <a:avLst/>
          </a:prstGeom>
        </p:spPr>
        <p:txBody>
          <a:bodyPr wrap="square">
            <a:spAutoFit/>
          </a:bodyPr>
          <a:lstStyle/>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2. Từ hôm đó, bác Tai, cô Mắt, cậu Chân, cậu Tay không làm gì nữa. Một ngày, hai ngày, rồi ba ngày, cả bọn thấy mệt mỏi, rã rời. Cậu Chân, cậu Tay không còn muốn cất mình lên để chạy nhảy vui đùa như trước nữa; cô Mắt thì ngày cũng như đêm lúc nào cũng lờ đờ</a:t>
            </a:r>
            <a:r>
              <a:rPr lang="en-US" sz="28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i="1">
                <a:latin typeface="Times New Roman" panose="02020603050405020304" pitchFamily="18" charset="0"/>
                <a:ea typeface="Times New Roman" panose="02020603050405020304" pitchFamily="18" charset="0"/>
                <a:cs typeface="Times New Roman" panose="02020603050405020304" pitchFamily="18" charset="0"/>
              </a:rPr>
              <a:t>, thấy hai mi nặng trĩu như buồn ngủ mà ngủ không được. Bác Tai trước kia hay đi nghe hò nghe hát, nghe tiếng gì cũng rõ, nay bỗng thấy lúc nào cũng ù như xay lúa ở trong. Cả bọn lừ đừ</a:t>
            </a:r>
            <a:r>
              <a:rPr lang="en-US" sz="2800" i="1" baseline="30000">
                <a:latin typeface="Times New Roman" panose="02020603050405020304" pitchFamily="18" charset="0"/>
                <a:ea typeface="Times New Roman" panose="02020603050405020304" pitchFamily="18" charset="0"/>
                <a:cs typeface="Times New Roman" panose="02020603050405020304" pitchFamily="18" charset="0"/>
              </a:rPr>
              <a:t>3</a:t>
            </a:r>
            <a:r>
              <a:rPr lang="en-US" sz="2800" i="1">
                <a:latin typeface="Times New Roman" panose="02020603050405020304" pitchFamily="18" charset="0"/>
                <a:ea typeface="Times New Roman" panose="02020603050405020304" pitchFamily="18" charset="0"/>
                <a:cs typeface="Times New Roman" panose="02020603050405020304" pitchFamily="18" charset="0"/>
              </a:rPr>
              <a:t> mệt mỏi như thế, cho đến ngày thứ bảy thì không chịu được nữa, đành họp nhau lại để bàn</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7382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1228298"/>
            <a:ext cx="10986447" cy="4539191"/>
          </a:xfrm>
          <a:prstGeom prst="rect">
            <a:avLst/>
          </a:prstGeom>
        </p:spPr>
        <p:txBody>
          <a:bodyPr wrap="square">
            <a:spAutoFit/>
          </a:bodyPr>
          <a:lstStyle/>
          <a:p>
            <a:pPr algn="just">
              <a:lnSpc>
                <a:spcPct val="150000"/>
              </a:lnSpc>
              <a:spcAft>
                <a:spcPts val="0"/>
              </a:spcAft>
            </a:pPr>
            <a:r>
              <a:rPr lang="en-US" sz="2800" i="1">
                <a:latin typeface="Times New Roman" panose="02020603050405020304" pitchFamily="18" charset="0"/>
                <a:ea typeface="Times New Roman" panose="02020603050405020304" pitchFamily="18" charset="0"/>
              </a:rPr>
              <a:t>3. Bác Tai nói với cô Mắt, cậu Chân, cậu Tay:</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 Chúng ta lầm rồi các cháu ạ. Chúng ta nếu không làm cho lão Miệng có cái ăn thì chúng ta sẽ bị tê liệt tất cả. Lão Miệng không đi làm, nhưng lão có công việc là nhai. Như vậy cũng là làm việc chứ không phải ăn không ngồi rồi</a:t>
            </a:r>
            <a:r>
              <a:rPr lang="en-US" sz="2800" i="1" baseline="30000">
                <a:latin typeface="Times New Roman" panose="02020603050405020304" pitchFamily="18" charset="0"/>
                <a:ea typeface="Times New Roman" panose="02020603050405020304" pitchFamily="18" charset="0"/>
              </a:rPr>
              <a:t>4</a:t>
            </a:r>
            <a:r>
              <a:rPr lang="en-US" sz="2800" i="1">
                <a:latin typeface="Times New Roman" panose="02020603050405020304" pitchFamily="18" charset="0"/>
                <a:ea typeface="Times New Roman" panose="02020603050405020304" pitchFamily="18" charset="0"/>
              </a:rPr>
              <a:t>. Trước kia sống với nhau thân thiết như thế, nay tự dưng chúng ta gây nên chuyện. Lão Miệng có ăn thì chúng ta mới khỏe khoắn được. Chúng ta nên đến nói lại với lão, các cháu có đi không</a:t>
            </a:r>
            <a:r>
              <a:rPr lang="en-US" sz="2800" i="1"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62541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1" y="1228298"/>
            <a:ext cx="11000096" cy="4832092"/>
          </a:xfrm>
          <a:prstGeom prst="rect">
            <a:avLst/>
          </a:prstGeom>
        </p:spPr>
        <p:txBody>
          <a:bodyPr wrap="square">
            <a:spAutoFit/>
          </a:bodyPr>
          <a:lstStyle/>
          <a:p>
            <a:pPr indent="36195" algn="just">
              <a:spcAft>
                <a:spcPts val="0"/>
              </a:spcAft>
            </a:pPr>
            <a:r>
              <a:rPr lang="en-US" sz="2800" i="1">
                <a:latin typeface="Times New Roman" panose="02020603050405020304" pitchFamily="18" charset="0"/>
                <a:ea typeface="Times New Roman" panose="02020603050405020304" pitchFamily="18" charset="0"/>
              </a:rPr>
              <a:t>Cô Mắt, cậu Chân, cậu Tay cố gượng dậy đi theo bác Tai đến nhà lão Miệng. Ðến nơi, họ thấy lão Miệng cũng nhợt nhạt cả hai môi, hàm răng thì khô như rang, không buồn nhếch mép. Bác Tai, cô Mắt vực lão Miệng dậy. Còn cậu Chân, cậu Tay thì đi tìm thức ăn. Lão Miệng ăn xong dần dần tỉnh lại. Bác Tai, cô Mắt, cậu Chân, cậu Tay tự nhiên thấy đỡ mệt nhọc, rồi thấy trong mình khoan khoái</a:t>
            </a:r>
            <a:r>
              <a:rPr lang="en-US" sz="2800" i="1" baseline="30000">
                <a:latin typeface="Times New Roman" panose="02020603050405020304" pitchFamily="18" charset="0"/>
                <a:ea typeface="Times New Roman" panose="02020603050405020304" pitchFamily="18" charset="0"/>
              </a:rPr>
              <a:t>5</a:t>
            </a:r>
            <a:r>
              <a:rPr lang="en-US" sz="2800" i="1">
                <a:latin typeface="Times New Roman" panose="02020603050405020304" pitchFamily="18" charset="0"/>
                <a:ea typeface="Times New Roman" panose="02020603050405020304" pitchFamily="18" charset="0"/>
              </a:rPr>
              <a:t> như trước. Từ đó </a:t>
            </a:r>
            <a:r>
              <a:rPr lang="en-US" sz="2800" i="1">
                <a:latin typeface="Times New Roman" panose="02020603050405020304" pitchFamily="18" charset="0"/>
                <a:ea typeface="Times New Roman" panose="02020603050405020304" pitchFamily="18" charset="0"/>
                <a:hlinkClick r:id="rId2"/>
              </a:rPr>
              <a:t>lão Miệng, bác Tai, cô Mắt, cậu Chân, cậu Tay</a:t>
            </a:r>
            <a:r>
              <a:rPr lang="en-US" sz="2800" i="1">
                <a:latin typeface="Times New Roman" panose="02020603050405020304" pitchFamily="18" charset="0"/>
                <a:ea typeface="Times New Roman" panose="02020603050405020304" pitchFamily="18" charset="0"/>
              </a:rPr>
              <a:t> lại thân mật sống với nhau, mỗi người một việc, không ai tị</a:t>
            </a:r>
            <a:r>
              <a:rPr lang="en-US" sz="2800" i="1" baseline="30000">
                <a:latin typeface="Times New Roman" panose="02020603050405020304" pitchFamily="18" charset="0"/>
                <a:ea typeface="Times New Roman" panose="02020603050405020304" pitchFamily="18" charset="0"/>
              </a:rPr>
              <a:t>6</a:t>
            </a:r>
            <a:r>
              <a:rPr lang="en-US" sz="2800" i="1">
                <a:latin typeface="Times New Roman" panose="02020603050405020304" pitchFamily="18" charset="0"/>
                <a:ea typeface="Times New Roman" panose="02020603050405020304" pitchFamily="18" charset="0"/>
              </a:rPr>
              <a:t> ai cả.</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(In trong </a:t>
            </a:r>
            <a:r>
              <a:rPr lang="en-US" sz="2800" i="1">
                <a:latin typeface="Times New Roman" panose="02020603050405020304" pitchFamily="18" charset="0"/>
                <a:ea typeface="Times New Roman" panose="02020603050405020304" pitchFamily="18" charset="0"/>
              </a:rPr>
              <a:t>Tuyển tập Văn học dân gian Việt Nam, Truyện cười-Truyện trạng cười-Truyện ngụ ngôn, </a:t>
            </a:r>
            <a:r>
              <a:rPr lang="en-US" sz="2800">
                <a:latin typeface="Times New Roman" panose="02020603050405020304" pitchFamily="18" charset="0"/>
                <a:ea typeface="Times New Roman" panose="02020603050405020304" pitchFamily="18" charset="0"/>
              </a:rPr>
              <a:t>Phan Trọng Thưởng, Nguyễn Cừ (biên soạn, tuyển chọn), NXB Giáo dục, 2007)</a:t>
            </a:r>
          </a:p>
        </p:txBody>
      </p:sp>
    </p:spTree>
    <p:extLst>
      <p:ext uri="{BB962C8B-B14F-4D97-AF65-F5344CB8AC3E}">
        <p14:creationId xmlns:p14="http://schemas.microsoft.com/office/powerpoint/2010/main" val="7957515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62" y="1214650"/>
            <a:ext cx="11150221" cy="4616648"/>
          </a:xfrm>
          <a:prstGeom prst="rect">
            <a:avLst/>
          </a:prstGeom>
        </p:spPr>
        <p:txBody>
          <a:bodyPr wrap="square">
            <a:spAutoFit/>
          </a:bodyPr>
          <a:lstStyle/>
          <a:p>
            <a:pP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 giải:</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50000"/>
              </a:lnSpc>
              <a:spcAft>
                <a:spcPts val="0"/>
              </a:spcAft>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(1)Hăm hở: </a:t>
            </a:r>
            <a:r>
              <a:rPr lang="en-US" sz="2800">
                <a:solidFill>
                  <a:srgbClr val="0D0D0D"/>
                </a:solidFill>
                <a:latin typeface="Times New Roman" panose="02020603050405020304" pitchFamily="18" charset="0"/>
                <a:ea typeface="MS Mincho"/>
                <a:cs typeface="Times New Roman" panose="02020603050405020304" pitchFamily="18" charset="0"/>
              </a:rPr>
              <a:t>Dáng bộ hăng hái, muốn thực hiện ngay ý định.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arenBoth" startAt="2"/>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Lờ đờ: </a:t>
            </a:r>
            <a:r>
              <a:rPr lang="en-US" sz="2800">
                <a:solidFill>
                  <a:srgbClr val="0D0D0D"/>
                </a:solidFill>
                <a:latin typeface="Times New Roman" panose="02020603050405020304" pitchFamily="18" charset="0"/>
                <a:ea typeface="MS Mincho"/>
                <a:cs typeface="Times New Roman" panose="02020603050405020304" pitchFamily="18" charset="0"/>
              </a:rPr>
              <a:t>chậm chạp, thiếu tinh nhanh</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arenBoth" startAt="2"/>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Lừ đừ: </a:t>
            </a:r>
            <a:r>
              <a:rPr lang="en-US" sz="2800">
                <a:solidFill>
                  <a:srgbClr val="0D0D0D"/>
                </a:solidFill>
                <a:latin typeface="Times New Roman" panose="02020603050405020304" pitchFamily="18" charset="0"/>
                <a:ea typeface="MS Mincho"/>
                <a:cs typeface="Times New Roman" panose="02020603050405020304" pitchFamily="18" charset="0"/>
              </a:rPr>
              <a:t>chậm chạp, mệt mỏi.</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arenBoth" startAt="2"/>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Ăn không ngồi rồi:</a:t>
            </a:r>
            <a:r>
              <a:rPr lang="en-US" sz="2800">
                <a:solidFill>
                  <a:srgbClr val="0D0D0D"/>
                </a:solidFill>
                <a:latin typeface="Times New Roman" panose="02020603050405020304" pitchFamily="18" charset="0"/>
                <a:ea typeface="MS Mincho"/>
                <a:cs typeface="Times New Roman" panose="02020603050405020304" pitchFamily="18" charset="0"/>
              </a:rPr>
              <a:t> chỉ ăn, không làm, sống hưởng thụ mà không lao động</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arenBoth" startAt="2"/>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Khoan khoái: </a:t>
            </a:r>
            <a:r>
              <a:rPr lang="en-US" sz="2800">
                <a:solidFill>
                  <a:srgbClr val="0D0D0D"/>
                </a:solidFill>
                <a:latin typeface="Times New Roman" panose="02020603050405020304" pitchFamily="18" charset="0"/>
                <a:ea typeface="MS Mincho"/>
                <a:cs typeface="Times New Roman" panose="02020603050405020304" pitchFamily="18" charset="0"/>
              </a:rPr>
              <a:t>cảm giác dễ chịu, thoải mái.</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arenBoth" startAt="2"/>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Tị:</a:t>
            </a:r>
            <a:r>
              <a:rPr lang="en-US" sz="2800">
                <a:solidFill>
                  <a:srgbClr val="0D0D0D"/>
                </a:solidFill>
                <a:latin typeface="Times New Roman" panose="02020603050405020304" pitchFamily="18" charset="0"/>
                <a:ea typeface="MS Mincho"/>
                <a:cs typeface="Times New Roman" panose="02020603050405020304" pitchFamily="18" charset="0"/>
              </a:rPr>
              <a:t> so bì, thiệt hơn</a:t>
            </a:r>
            <a:endParaRPr lang="en-US" sz="28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5634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50371" y="2643503"/>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59558" y="2210937"/>
            <a:ext cx="11054686" cy="3970318"/>
          </a:xfrm>
          <a:prstGeom prst="rect">
            <a:avLst/>
          </a:prstGeom>
        </p:spPr>
        <p:txBody>
          <a:bodyPr wrap="square">
            <a:spAutoFit/>
          </a:bodyPr>
          <a:lstStyle/>
          <a:p>
            <a:pPr>
              <a:spcAft>
                <a:spcPts val="0"/>
              </a:spcAft>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Chân, Tay, Tai, Mắt, Miệng</a:t>
            </a:r>
            <a:r>
              <a:rPr lang="en-US" sz="2800">
                <a:latin typeface="Times New Roman" panose="02020603050405020304" pitchFamily="18" charset="0"/>
                <a:ea typeface="Times New Roman" panose="02020603050405020304" pitchFamily="18" charset="0"/>
                <a:cs typeface="Times New Roman" panose="02020603050405020304" pitchFamily="18" charset="0"/>
              </a:rPr>
              <a:t>" là truyện ngụ ngôn:</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Nhân hóa các bộ phận trên thân thể con người để nói về vị trí quan trọng riêng của mỗi người trong cộng đồng.</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Ẩn dụ các bộ phận trên cơ thể người để nói về vị trí quan trọng riêng của mỗi người trong cộng đồng.</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Hoán dụ các bộ phận trên cơ thể người để nói về vị trí quan trọng riêng của mỗi người trong cộng đồng.</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D. So sánh các bộ phận trên cơ thể người để nói về vị trí quan trọng riêng của mỗi người trong cộng đồng</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272943" y="1101637"/>
            <a:ext cx="3627916"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trắc nghiệm: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8371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7797" y="2425139"/>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27797" y="1624085"/>
            <a:ext cx="10972800" cy="389286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Tại sao cô Mắt, cậu Chân, cậu Tay, bác Tai lại so bì với bác Miệng?</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Họ nhận thấy họ phải làm việc cực nhọc quanh năm, còn lão Miệng không phải làm gì vẫn có cái ăn.</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Từ lâu họ đã thấy lão Miệng khác họ.</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Họ không thích tính cách của lão Miệng.</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D. Cả B và C đều đúng</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0863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73205" y="3885449"/>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73205" y="2442949"/>
            <a:ext cx="11000095" cy="2600199"/>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Tai, Mắt, Chân, Tay, Miệng tượng trưng cho những con người trong một tổ chức, đúng hay sai?</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A. Đúng</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B. Sai</a:t>
            </a:r>
          </a:p>
        </p:txBody>
      </p:sp>
    </p:spTree>
    <p:extLst>
      <p:ext uri="{BB962C8B-B14F-4D97-AF65-F5344CB8AC3E}">
        <p14:creationId xmlns:p14="http://schemas.microsoft.com/office/powerpoint/2010/main" val="39120521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979" y="1310185"/>
            <a:ext cx="10877265" cy="4539191"/>
          </a:xfrm>
          <a:prstGeom prst="rect">
            <a:avLst/>
          </a:prstGeom>
        </p:spPr>
        <p:txBody>
          <a:bodyPr wrap="square">
            <a:spAutoFit/>
          </a:bodyPr>
          <a:lstStyle/>
          <a:p>
            <a:pPr>
              <a:lnSpc>
                <a:spcPct val="150000"/>
              </a:lnSpc>
              <a:spcAft>
                <a:spcPts val="0"/>
              </a:spcAft>
              <a:tabLst>
                <a:tab pos="1386840" algn="l"/>
              </a:tabLst>
            </a:pPr>
            <a:r>
              <a:rPr lang="en-US" sz="2800" b="1">
                <a:latin typeface="Times New Roman" panose="02020603050405020304" pitchFamily="18" charset="0"/>
                <a:ea typeface="MS Mincho"/>
                <a:cs typeface="Times New Roman" panose="02020603050405020304" pitchFamily="18" charset="0"/>
              </a:rPr>
              <a:t>Câu 4: </a:t>
            </a:r>
            <a:r>
              <a:rPr lang="en-US" sz="2800">
                <a:latin typeface="Times New Roman" panose="02020603050405020304" pitchFamily="18" charset="0"/>
                <a:ea typeface="MS Mincho"/>
                <a:cs typeface="Times New Roman" panose="02020603050405020304" pitchFamily="18" charset="0"/>
              </a:rPr>
              <a:t>- Người bỏ rơi ta trong lúc hoạn nạn là người không quan tâm đến sự an nguy của ta trong lúc khó khăn, hoạn nạn.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Font typeface="Times New Roman" panose="02020603050405020304" pitchFamily="18" charset="0"/>
              <a:buChar char="-"/>
              <a:tabLst>
                <a:tab pos="1386840" algn="l"/>
              </a:tabLst>
            </a:pPr>
            <a:r>
              <a:rPr lang="en-US" sz="2800">
                <a:latin typeface="Times New Roman" panose="02020603050405020304" pitchFamily="18" charset="0"/>
                <a:ea typeface="MS Mincho"/>
                <a:cs typeface="Times New Roman" panose="02020603050405020304" pitchFamily="18" charset="0"/>
              </a:rPr>
              <a:t>Người bỏ rơi ta trong lúc hoạn nạn là người chỉ biết đến sự an toàn, lợi ích của bản thân mình.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1386840" algn="l"/>
              </a:tabLst>
            </a:pPr>
            <a:r>
              <a:rPr lang="en-US" sz="2800" b="1">
                <a:latin typeface="Times New Roman" panose="02020603050405020304" pitchFamily="18" charset="0"/>
                <a:ea typeface="MS Mincho"/>
                <a:cs typeface="Times New Roman" panose="02020603050405020304" pitchFamily="18" charset="0"/>
              </a:rPr>
              <a:t>Câu 5: </a:t>
            </a:r>
            <a:r>
              <a:rPr lang="en-US" sz="2800">
                <a:latin typeface="Times New Roman" panose="02020603050405020304" pitchFamily="18" charset="0"/>
                <a:ea typeface="MS Mincho"/>
                <a:cs typeface="Times New Roman" panose="02020603050405020304" pitchFamily="18" charset="0"/>
              </a:rPr>
              <a:t>Bài học rút ra từ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Font typeface="Times New Roman" panose="02020603050405020304" pitchFamily="18" charset="0"/>
              <a:buChar char="-"/>
              <a:tabLst>
                <a:tab pos="1386840" algn="l"/>
              </a:tabLst>
            </a:pPr>
            <a:r>
              <a:rPr lang="en-US" sz="2800">
                <a:latin typeface="Times New Roman" panose="02020603050405020304" pitchFamily="18" charset="0"/>
                <a:ea typeface="MS Mincho"/>
                <a:cs typeface="Times New Roman" panose="02020603050405020304" pitchFamily="18" charset="0"/>
              </a:rPr>
              <a:t>Trước tình huống cụ thể, cần nhận diện được bạn tốt, bạn chưa tốt.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Font typeface="Times New Roman" panose="02020603050405020304" pitchFamily="18" charset="0"/>
              <a:buChar char="-"/>
              <a:tabLst>
                <a:tab pos="1386840" algn="l"/>
              </a:tabLst>
            </a:pPr>
            <a:r>
              <a:rPr lang="en-US" sz="2800">
                <a:latin typeface="Times New Roman" panose="02020603050405020304" pitchFamily="18" charset="0"/>
                <a:ea typeface="MS Mincho"/>
                <a:cs typeface="Times New Roman" panose="02020603050405020304" pitchFamily="18" charset="0"/>
              </a:rPr>
              <a:t>Cách ứng xử thông minh trước các tình huống nguy hiểm.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0728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6811" y="4267587"/>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05051" y="2198007"/>
            <a:ext cx="10995546" cy="3246530"/>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Truyện mang ý nghĩa gì?</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A. Mỗi cá nhân không thể tách khỏi mối quan hệ mật thiết với cộng đồng.</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B. Sống trong cộng đồng cần có tinh thần tập thể, một người vì mọi người.</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C. Cả A và B đều đúng.</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D. A đúng, B sai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36344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05049" y="4144757"/>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59641" y="2048386"/>
            <a:ext cx="10927307" cy="3246530"/>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5.</a:t>
            </a:r>
            <a:r>
              <a:rPr lang="en-US" sz="2800">
                <a:latin typeface="Times New Roman" panose="02020603050405020304" pitchFamily="18" charset="0"/>
                <a:ea typeface="Times New Roman" panose="02020603050405020304" pitchFamily="18" charset="0"/>
              </a:rPr>
              <a:t> Truyện ngụ ngôn không nhất thiết sử dụng yếu tố thần kì, nếu có thì chỉ có thể giúp ta diễn đạt một cách sinh động những khái niệm khô khan, đúng hay sai?</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A. Đúng</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B. </a:t>
            </a:r>
            <a:r>
              <a:rPr lang="en-US" sz="2800" smtClean="0">
                <a:latin typeface="Times New Roman" panose="02020603050405020304" pitchFamily="18" charset="0"/>
                <a:ea typeface="Times New Roman" panose="02020603050405020304" pitchFamily="18" charset="0"/>
              </a:rPr>
              <a:t>Sai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58775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73205" y="4445008"/>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27797" y="1719618"/>
            <a:ext cx="11013743" cy="389286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6.</a:t>
            </a:r>
            <a:r>
              <a:rPr lang="en-US" sz="2800">
                <a:latin typeface="Times New Roman" panose="02020603050405020304" pitchFamily="18" charset="0"/>
                <a:ea typeface="Times New Roman" panose="02020603050405020304" pitchFamily="18" charset="0"/>
              </a:rPr>
              <a:t> Truyện ngụ ngôn là gì?</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A. Truyện có tính chất gây cười.</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B. Truyện kể về nguồn gốc dân tộc và những sự kiện lịch sử trong quá khứ.</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C. Truyện kể về sự tích các loài vật, đồ vật.</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D. Truyện kể về loài vật, đồ vật, cây cối, con người, nhằm đưa ra những bài học khuyên răn con người.</a:t>
            </a:r>
          </a:p>
        </p:txBody>
      </p:sp>
    </p:spTree>
    <p:extLst>
      <p:ext uri="{BB962C8B-B14F-4D97-AF65-F5344CB8AC3E}">
        <p14:creationId xmlns:p14="http://schemas.microsoft.com/office/powerpoint/2010/main" val="22240104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64106" y="3776268"/>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45994" y="1699105"/>
            <a:ext cx="10981898" cy="389286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7.</a:t>
            </a:r>
            <a:r>
              <a:rPr lang="en-US" sz="2800">
                <a:latin typeface="Times New Roman" panose="02020603050405020304" pitchFamily="18" charset="0"/>
                <a:ea typeface="Times New Roman" panose="02020603050405020304" pitchFamily="18" charset="0"/>
              </a:rPr>
              <a:t> Ai là người đưa ra quan điểm: “Nay chúng ta đừng làm gì nữa, thử xem lão Miệng có sống được hay không” đầu tiên?</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A. Cậu Tay</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B. Cô Mắt</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C. Bác Tai</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D. Cậu </a:t>
            </a:r>
            <a:r>
              <a:rPr lang="en-US" sz="2800" smtClean="0">
                <a:latin typeface="Times New Roman" panose="02020603050405020304" pitchFamily="18" charset="0"/>
                <a:ea typeface="Times New Roman" panose="02020603050405020304" pitchFamily="18" charset="0"/>
              </a:rPr>
              <a:t>Chân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69365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04967" y="3694381"/>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86855" y="1596787"/>
            <a:ext cx="10986446" cy="389286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8.</a:t>
            </a:r>
            <a:r>
              <a:rPr lang="en-US" sz="2800">
                <a:latin typeface="Times New Roman" panose="02020603050405020304" pitchFamily="18" charset="0"/>
                <a:ea typeface="Times New Roman" panose="02020603050405020304" pitchFamily="18" charset="0"/>
              </a:rPr>
              <a:t> Khi nghe mọi người nói: “Từ nay chúng tôi không làm gì để nuôi ông nữa” thì thái độ của bác Miệng như thế nào?</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A. Rất buồn phiền</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B. Rất ngạc nhiên</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C. Rất đau khổ</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D. Rất bình </a:t>
            </a:r>
            <a:r>
              <a:rPr lang="en-US" sz="2800" smtClean="0">
                <a:latin typeface="Times New Roman" panose="02020603050405020304" pitchFamily="18" charset="0"/>
                <a:ea typeface="Times New Roman" panose="02020603050405020304" pitchFamily="18" charset="0"/>
              </a:rPr>
              <a:t>tĩnh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44354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18613" y="3735324"/>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86853" y="2292824"/>
            <a:ext cx="11013743" cy="2600199"/>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9.</a:t>
            </a:r>
            <a:r>
              <a:rPr lang="en-US" sz="2800">
                <a:latin typeface="Times New Roman" panose="02020603050405020304" pitchFamily="18" charset="0"/>
                <a:ea typeface="Times New Roman" panose="02020603050405020304" pitchFamily="18" charset="0"/>
              </a:rPr>
              <a:t> Kết thúc của truyện ngụ ngôn này là kết thúc có hậu, do ý thức được bản chất vấn đề, đúng hay sai?</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A. Đúng</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B. Sai</a:t>
            </a:r>
          </a:p>
        </p:txBody>
      </p:sp>
    </p:spTree>
    <p:extLst>
      <p:ext uri="{BB962C8B-B14F-4D97-AF65-F5344CB8AC3E}">
        <p14:creationId xmlns:p14="http://schemas.microsoft.com/office/powerpoint/2010/main" val="28546561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1173707"/>
            <a:ext cx="10959152" cy="4832092"/>
          </a:xfrm>
          <a:prstGeom prst="rect">
            <a:avLst/>
          </a:prstGeom>
        </p:spPr>
        <p:txBody>
          <a:bodyPr wrap="square">
            <a:spAutoFit/>
          </a:bodyPr>
          <a:lstStyle/>
          <a:p>
            <a:pPr>
              <a:spcAft>
                <a:spcPts val="0"/>
              </a:spcAft>
            </a:pP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rPr>
              <a:t>Câu hỏi tự luận:</a:t>
            </a:r>
            <a:endParaRPr lang="en-US" sz="2800">
              <a:latin typeface="Times New Roman" panose="02020603050405020304" pitchFamily="18" charset="0"/>
              <a:ea typeface="Times New Roman" panose="02020603050405020304" pitchFamily="18" charset="0"/>
            </a:endParaRPr>
          </a:p>
          <a:p>
            <a:pPr>
              <a:spcAft>
                <a:spcPts val="0"/>
              </a:spcAft>
            </a:pPr>
            <a:r>
              <a:rPr lang="en-US" sz="2800" b="1">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Xác định thể loại và phương thức biểu đạt chính của văn bản.</a:t>
            </a:r>
          </a:p>
          <a:p>
            <a:pPr>
              <a:spcAft>
                <a:spcPts val="0"/>
              </a:spcAft>
            </a:pPr>
            <a:r>
              <a:rPr lang="en-US" sz="2800" b="1">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Vì sao cô Mắt, cậu Chân, cậu Tay, bác Tai lại so bì với lão Miệng?</a:t>
            </a:r>
          </a:p>
          <a:p>
            <a:pPr>
              <a:spcAft>
                <a:spcPts val="0"/>
              </a:spcAft>
            </a:pPr>
            <a:r>
              <a:rPr lang="en-US" sz="2800" b="1">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Hậu quả của việc so bì, tị nạnh đó như thế nào? Họ đã giải quyết hậu quả đó bằng cách nào?</a:t>
            </a:r>
          </a:p>
          <a:p>
            <a:pPr algn="just">
              <a:spcAft>
                <a:spcPts val="0"/>
              </a:spcAft>
            </a:pPr>
            <a:r>
              <a:rPr lang="en-US" sz="2800" b="1">
                <a:latin typeface="Times New Roman" panose="02020603050405020304" pitchFamily="18" charset="0"/>
                <a:ea typeface="Times New Roman" panose="02020603050405020304" pitchFamily="18" charset="0"/>
              </a:rPr>
              <a:t>Câu 4: </a:t>
            </a:r>
            <a:r>
              <a:rPr lang="en-US" sz="2800">
                <a:latin typeface="Times New Roman" panose="02020603050405020304" pitchFamily="18" charset="0"/>
                <a:ea typeface="Times New Roman" panose="02020603050405020304" pitchFamily="18" charset="0"/>
              </a:rPr>
              <a:t>Theo em, ai là người nhận thức ra vấn đề và tìm cách giải quyết vấn đề đầu tiên? Vì sao?</a:t>
            </a:r>
          </a:p>
          <a:p>
            <a:pPr algn="just">
              <a:spcAft>
                <a:spcPts val="0"/>
              </a:spcAft>
            </a:pPr>
            <a:r>
              <a:rPr lang="en-US" sz="2800" b="1">
                <a:latin typeface="Times New Roman" panose="02020603050405020304" pitchFamily="18" charset="0"/>
                <a:ea typeface="Times New Roman" panose="02020603050405020304" pitchFamily="18" charset="0"/>
              </a:rPr>
              <a:t>Câu 5: </a:t>
            </a:r>
            <a:r>
              <a:rPr lang="en-US" sz="2800">
                <a:latin typeface="Times New Roman" panose="02020603050405020304" pitchFamily="18" charset="0"/>
                <a:ea typeface="Times New Roman" panose="02020603050405020304" pitchFamily="18" charset="0"/>
              </a:rPr>
              <a:t>Truyện mượn các bộ phận cơ thể để nói chuyện con người. Có thể ví cơ thể người như một tổ chức, một cộng đồng… Chân, Tay, Tai, Mắt, Miệng là những cá nhân trong tổ chức, cộng đồng nào đó được không? Từ mối quan hệ này, truyện nhằm khuyên nhủ điều gì?</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4704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7" y="1323834"/>
            <a:ext cx="11013743" cy="4616648"/>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viết đoạn và viết bài: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Viết đoạn văn ngắn (5 đến 7 câu) nêu suy nghĩ của em về hậu quả của thói suy bì, tị nạnh trong cuộc sống.</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Có ý kiến cho rằng: “Từ câu chuyện cãi vã của các bộ phận, Chân, Tay, Tai, Mắt, Miệng đã truyền tải bài học ý nghĩa về tinh thần đoàn kết”. Em hãy phân tích truyện Chân, Tay, Tai, Mắt, Miệng để làm sáng tỏ ý kiến </a:t>
            </a:r>
            <a:r>
              <a:rPr lang="en-US" sz="2800" smtClean="0">
                <a:latin typeface="Times New Roman" panose="02020603050405020304" pitchFamily="18" charset="0"/>
                <a:ea typeface="Times New Roman" panose="02020603050405020304" pitchFamily="18" charset="0"/>
              </a:rPr>
              <a:t>trên</a:t>
            </a:r>
            <a:r>
              <a:rPr lang="en-US" sz="2800" b="1">
                <a:solidFill>
                  <a:srgbClr val="FF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38349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9896" y="719498"/>
            <a:ext cx="3395481"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Gợi ý làm bài đề số 8</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614149" y="1187355"/>
            <a:ext cx="10945504" cy="5262979"/>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Thể loại: Truyện ngụ ngôn.</a:t>
            </a:r>
          </a:p>
          <a:p>
            <a:pPr>
              <a:lnSpc>
                <a:spcPct val="150000"/>
              </a:lnSpc>
              <a:spcAft>
                <a:spcPts val="0"/>
              </a:spcAft>
            </a:pPr>
            <a:r>
              <a:rPr lang="en-US" sz="2800">
                <a:latin typeface="Times New Roman" panose="02020603050405020304" pitchFamily="18" charset="0"/>
                <a:ea typeface="Times New Roman" panose="02020603050405020304" pitchFamily="18" charset="0"/>
              </a:rPr>
              <a:t>             Phương thức biểu đạt chính: Tự sự.</a:t>
            </a:r>
          </a:p>
          <a:p>
            <a:pPr fontAlgn="base">
              <a:lnSpc>
                <a:spcPct val="150000"/>
              </a:lnSpc>
              <a:spcAft>
                <a:spcPts val="0"/>
              </a:spcAft>
            </a:pPr>
            <a:r>
              <a:rPr lang="en-US" sz="2800" b="1">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Vì:</a:t>
            </a:r>
          </a:p>
          <a:p>
            <a:pPr fontAlgn="base">
              <a:lnSpc>
                <a:spcPct val="150000"/>
              </a:lnSpc>
              <a:spcAft>
                <a:spcPts val="0"/>
              </a:spcAft>
            </a:pPr>
            <a:r>
              <a:rPr lang="en-US" sz="2800">
                <a:latin typeface="Times New Roman" panose="02020603050405020304" pitchFamily="18" charset="0"/>
                <a:ea typeface="Times New Roman" panose="02020603050405020304" pitchFamily="18" charset="0"/>
              </a:rPr>
              <a:t>– Cô Mắt, cậu Chân, cậu Tay, bác Tai đều cho rằng họ phải làm việc vất vả để nuôi lão Miệng.</a:t>
            </a:r>
          </a:p>
          <a:p>
            <a:pPr fontAlgn="base">
              <a:lnSpc>
                <a:spcPct val="150000"/>
              </a:lnSpc>
              <a:spcAft>
                <a:spcPts val="0"/>
              </a:spcAft>
            </a:pPr>
            <a:r>
              <a:rPr lang="en-US" sz="2800">
                <a:latin typeface="Times New Roman" panose="02020603050405020304" pitchFamily="18" charset="0"/>
                <a:ea typeface="Times New Roman" panose="02020603050405020304" pitchFamily="18" charset="0"/>
              </a:rPr>
              <a:t>– Còn lão Miệng thì chẳng phải làm gì cả mà chỉ ngồi ăn không.</a:t>
            </a:r>
          </a:p>
          <a:p>
            <a:pPr fontAlgn="base">
              <a:lnSpc>
                <a:spcPct val="150000"/>
              </a:lnSpc>
              <a:spcAft>
                <a:spcPts val="0"/>
              </a:spcAft>
            </a:pPr>
            <a:r>
              <a:rPr lang="en-US" sz="2800">
                <a:latin typeface="Times New Roman" panose="02020603050405020304" pitchFamily="18" charset="0"/>
                <a:ea typeface="Times New Roman" panose="02020603050405020304" pitchFamily="18" charset="0"/>
              </a:rPr>
              <a:t>=&gt; Cô Mắt, cậu Chân, cậu Tay, bác Tai cảm thấy ghen tị, bất bình khi bản thân phải làm việc mệt nhọc để cho lão Miệng hưởng lợi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27637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61" y="709684"/>
            <a:ext cx="11054687" cy="5909310"/>
          </a:xfrm>
          <a:prstGeom prst="rect">
            <a:avLst/>
          </a:prstGeom>
        </p:spPr>
        <p:txBody>
          <a:bodyPr wrap="square">
            <a:spAutoFit/>
          </a:bodyPr>
          <a:lstStyle/>
          <a:p>
            <a:pPr>
              <a:lnSpc>
                <a:spcPct val="150000"/>
              </a:lnSpc>
              <a:spcAft>
                <a:spcPts val="0"/>
              </a:spcAft>
              <a:tabLst>
                <a:tab pos="1386840" algn="l"/>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SzPts val="1400"/>
              <a:buFont typeface="Times New Roman" panose="02020603050405020304" pitchFamily="18" charset="0"/>
              <a:buChar char="-"/>
              <a:tabLst>
                <a:tab pos="1386840" algn="l"/>
              </a:tabLst>
            </a:pPr>
            <a:r>
              <a:rPr lang="en-US" sz="2800">
                <a:latin typeface="Times New Roman" panose="02020603050405020304" pitchFamily="18" charset="0"/>
                <a:ea typeface="MS Mincho"/>
                <a:cs typeface="Times New Roman" panose="02020603050405020304" pitchFamily="18" charset="0"/>
              </a:rPr>
              <a:t>Hậu quả:  Cả bọn lừ đừ, mệt mỏi, rã rời gần như tê liệt.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SzPts val="1400"/>
              <a:buFont typeface="Times New Roman" panose="02020603050405020304" pitchFamily="18" charset="0"/>
              <a:buChar char="-"/>
              <a:tabLst>
                <a:tab pos="13868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Cách giải quyết:</a:t>
            </a:r>
            <a:r>
              <a:rPr lang="en-US" sz="2800">
                <a:latin typeface="Times New Roman" panose="02020603050405020304" pitchFamily="18" charset="0"/>
                <a:ea typeface="MS Mincho"/>
                <a:cs typeface="Times New Roman" panose="02020603050405020304" pitchFamily="18" charset="0"/>
              </a:rPr>
              <a:t> Mọi người đã: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0"/>
              </a:spcAft>
              <a:tabLst>
                <a:tab pos="1386840" algn="l"/>
              </a:tabLst>
            </a:pPr>
            <a:r>
              <a:rPr lang="en-US" sz="2800">
                <a:latin typeface="Times New Roman" panose="02020603050405020304" pitchFamily="18" charset="0"/>
                <a:ea typeface="MS Mincho"/>
                <a:cs typeface="Times New Roman" panose="02020603050405020304" pitchFamily="18" charset="0"/>
              </a:rPr>
              <a:t>+ Chăm sóc lão Miệng, thái độ tận tình.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0"/>
              </a:spcAft>
              <a:tabLst>
                <a:tab pos="1386840" algn="l"/>
              </a:tabLst>
            </a:pPr>
            <a:r>
              <a:rPr lang="en-US" sz="2800">
                <a:latin typeface="Times New Roman" panose="02020603050405020304" pitchFamily="18" charset="0"/>
                <a:ea typeface="MS Mincho"/>
                <a:cs typeface="Times New Roman" panose="02020603050405020304" pitchFamily="18" charset="0"/>
              </a:rPr>
              <a:t>+ Cuộc sống đoàn kết, hòa thuận, vui vẻ, khỏe mạnh.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latin typeface="Times New Roman" panose="02020603050405020304" pitchFamily="18" charset="0"/>
                <a:ea typeface="MS Mincho"/>
                <a:cs typeface="Times New Roman" panose="02020603050405020304" pitchFamily="18" charset="0"/>
              </a:rPr>
              <a:t>Bác Tai nhận ra sai lầm vì là nơi lắng nghe và thấu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latin typeface="Times New Roman" panose="02020603050405020304" pitchFamily="18" charset="0"/>
                <a:ea typeface="Times New Roman" panose="02020603050405020304" pitchFamily="18" charset="0"/>
                <a:cs typeface="Times New Roman" panose="02020603050405020304" pitchFamily="18" charset="0"/>
              </a:rPr>
              <a:t>Truyện nêu ra bài học rằng trong một tập thể, mỗi thành viên không thể sống tách biệt mà phải nương tựa vào nhau gắn bó với nhau để cùng tồn tại, do đó phải biết hợp tác với nhau và tôn trọng công sức của nhau.</a:t>
            </a:r>
          </a:p>
        </p:txBody>
      </p:sp>
    </p:spTree>
    <p:extLst>
      <p:ext uri="{BB962C8B-B14F-4D97-AF65-F5344CB8AC3E}">
        <p14:creationId xmlns:p14="http://schemas.microsoft.com/office/powerpoint/2010/main" val="28634443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218" y="1364777"/>
            <a:ext cx="10549719" cy="4401205"/>
          </a:xfrm>
          <a:prstGeom prst="rect">
            <a:avLst/>
          </a:prstGeom>
        </p:spPr>
        <p:txBody>
          <a:bodyPr wrap="square">
            <a:spAutoFit/>
          </a:bodyPr>
          <a:lstStyle/>
          <a:p>
            <a:pPr>
              <a:spcAft>
                <a:spcPts val="0"/>
              </a:spcAft>
              <a:tabLst>
                <a:tab pos="1386840" algn="l"/>
              </a:tabLst>
            </a:pPr>
            <a:r>
              <a:rPr lang="en-US" sz="2800" b="1">
                <a:solidFill>
                  <a:srgbClr val="FF0000"/>
                </a:solidFill>
                <a:latin typeface="Times New Roman" panose="02020603050405020304" pitchFamily="18" charset="0"/>
                <a:ea typeface="Times New Roman" panose="02020603050405020304" pitchFamily="18" charset="0"/>
              </a:rPr>
              <a:t>*Câu hỏi viết đoạn: </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b="1">
                <a:latin typeface="Times New Roman" panose="02020603050405020304" pitchFamily="18" charset="0"/>
                <a:ea typeface="Times New Roman" panose="02020603050405020304" pitchFamily="18" charset="0"/>
              </a:rPr>
              <a:t>*Hình thức:</a:t>
            </a:r>
            <a:r>
              <a:rPr lang="en-US" sz="2800">
                <a:latin typeface="Times New Roman" panose="02020603050405020304" pitchFamily="18" charset="0"/>
                <a:ea typeface="Times New Roman" panose="02020603050405020304" pitchFamily="18" charset="0"/>
              </a:rPr>
              <a:t> đảm bảo về số câu, không được gạch đầu dòng, không mắc lỗi chính tả, ngữ pháp; hành văn trong sáng, trôi chảy;</a:t>
            </a:r>
          </a:p>
          <a:p>
            <a:pPr>
              <a:spcAft>
                <a:spcPts val="0"/>
              </a:spcAft>
            </a:pPr>
            <a:r>
              <a:rPr lang="en-US" sz="2800" b="1">
                <a:latin typeface="Times New Roman" panose="02020603050405020304" pitchFamily="18" charset="0"/>
                <a:ea typeface="Times New Roman" panose="02020603050405020304" pitchFamily="18" charset="0"/>
              </a:rPr>
              <a:t>*Nội dung:</a:t>
            </a:r>
            <a:r>
              <a:rPr lang="en-US" sz="2800">
                <a:latin typeface="Times New Roman" panose="02020603050405020304" pitchFamily="18" charset="0"/>
                <a:ea typeface="Times New Roman" panose="02020603050405020304" pitchFamily="18" charset="0"/>
              </a:rPr>
              <a:t> </a:t>
            </a:r>
          </a:p>
          <a:p>
            <a:pPr marL="342900" lvl="0" indent="-342900">
              <a:spcAft>
                <a:spcPts val="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Giải thích thế nào là người bạn tốt, tình bạn tốt.</a:t>
            </a:r>
          </a:p>
          <a:p>
            <a:pPr marL="342900" lvl="0" indent="-342900">
              <a:spcAft>
                <a:spcPts val="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Biểu hiện của người bạn tốt, tình bạn tốt.</a:t>
            </a:r>
          </a:p>
          <a:p>
            <a:pPr marL="342900" lvl="0" indent="-342900">
              <a:spcAft>
                <a:spcPts val="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Vai trò của ngươi bạn tốt, tình bạn tốt.</a:t>
            </a:r>
          </a:p>
          <a:p>
            <a:pPr marL="342900" lvl="0" indent="-342900">
              <a:spcAft>
                <a:spcPts val="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Phê phán những người không coi trọng tình bạn, bỏ mặc bạn bè trong lúc khó khăn.</a:t>
            </a:r>
          </a:p>
          <a:p>
            <a:pPr marL="342900" lvl="0" indent="-342900">
              <a:spcAft>
                <a:spcPts val="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Bài học nhận thức và hành động.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05364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879" y="2226821"/>
            <a:ext cx="10804477" cy="1953868"/>
          </a:xfrm>
          <a:prstGeom prst="rect">
            <a:avLst/>
          </a:prstGeom>
        </p:spPr>
        <p:txBody>
          <a:bodyPr wrap="square">
            <a:spAutoFit/>
          </a:bodyPr>
          <a:lstStyle/>
          <a:p>
            <a:pPr algn="just">
              <a:lnSpc>
                <a:spcPct val="150000"/>
              </a:lnSpc>
              <a:spcAft>
                <a:spcPts val="0"/>
              </a:spcAft>
            </a:pPr>
            <a:r>
              <a:rPr lang="en-US" sz="2800" b="1" smtClean="0">
                <a:solidFill>
                  <a:srgbClr val="0D0D0D"/>
                </a:solidFill>
                <a:latin typeface="Times New Roman" panose="02020603050405020304" pitchFamily="18" charset="0"/>
                <a:ea typeface="Times New Roman" panose="02020603050405020304" pitchFamily="18" charset="0"/>
              </a:rPr>
              <a:t>Câu </a:t>
            </a:r>
            <a:r>
              <a:rPr lang="en-US" sz="2800" b="1">
                <a:solidFill>
                  <a:srgbClr val="0D0D0D"/>
                </a:solidFill>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Đoạn văn đảm bảo các yêu cầu:</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*Hình thức:</a:t>
            </a:r>
            <a:r>
              <a:rPr lang="en-US" sz="2800">
                <a:latin typeface="Times New Roman" panose="02020603050405020304" pitchFamily="18" charset="0"/>
                <a:ea typeface="Times New Roman" panose="02020603050405020304" pitchFamily="18" charset="0"/>
              </a:rPr>
              <a:t> Đảm bảo về số câu, không được gạch đầu dòng, không mắc lỗi chính tả, ngữ pháp, hành văn trong sáng, trôi chảy</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3702210" y="760441"/>
            <a:ext cx="4855816" cy="661207"/>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viết đoạn và viết bài: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89277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4" y="1349824"/>
            <a:ext cx="10986448" cy="4539191"/>
          </a:xfrm>
          <a:prstGeom prst="rect">
            <a:avLst/>
          </a:prstGeom>
        </p:spPr>
        <p:txBody>
          <a:bodyPr wrap="square">
            <a:spAutoFit/>
          </a:bodyPr>
          <a:lstStyle/>
          <a:p>
            <a:pPr>
              <a:lnSpc>
                <a:spcPct val="150000"/>
              </a:lnSpc>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Nội dung:</a:t>
            </a:r>
            <a:r>
              <a:rPr lang="en-US" sz="2800">
                <a:latin typeface="Times New Roman" panose="02020603050405020304" pitchFamily="18" charset="0"/>
                <a:ea typeface="Times New Roman" panose="02020603050405020304" pitchFamily="18" charset="0"/>
              </a:rPr>
              <a:t/>
            </a:r>
            <a:br>
              <a:rPr lang="en-US" sz="2800">
                <a:latin typeface="Times New Roman" panose="02020603050405020304" pitchFamily="18" charset="0"/>
                <a:ea typeface="Times New Roman" panose="02020603050405020304" pitchFamily="18" charset="0"/>
              </a:rPr>
            </a:br>
            <a:r>
              <a:rPr lang="en-US" sz="2800" b="1">
                <a:latin typeface="Times New Roman" panose="02020603050405020304" pitchFamily="18" charset="0"/>
                <a:ea typeface="Times New Roman" panose="02020603050405020304" pitchFamily="18" charset="0"/>
              </a:rPr>
              <a:t>   - MĐ: </a:t>
            </a:r>
            <a:r>
              <a:rPr lang="en-US" sz="2800">
                <a:latin typeface="Times New Roman" panose="02020603050405020304" pitchFamily="18" charset="0"/>
                <a:ea typeface="Times New Roman" panose="02020603050405020304" pitchFamily="18" charset="0"/>
              </a:rPr>
              <a:t>Giới thiệu vấn đề nghị luận: Lòng đố kị.</a:t>
            </a:r>
          </a:p>
          <a:p>
            <a:pPr>
              <a:lnSpc>
                <a:spcPct val="150000"/>
              </a:lnSpc>
              <a:spcAft>
                <a:spcPts val="0"/>
              </a:spcAft>
            </a:pPr>
            <a:r>
              <a:rPr lang="en-US" sz="2800" b="1">
                <a:latin typeface="Times New Roman" panose="02020603050405020304" pitchFamily="18" charset="0"/>
                <a:ea typeface="Times New Roman" panose="02020603050405020304" pitchFamily="18" charset="0"/>
              </a:rPr>
              <a:t>   - TĐ:</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 Giải thích: </a:t>
            </a:r>
            <a:r>
              <a:rPr lang="en-US" sz="2800">
                <a:latin typeface="Times New Roman" panose="02020603050405020304" pitchFamily="18" charset="0"/>
                <a:ea typeface="Times New Roman" panose="02020603050405020304" pitchFamily="18" charset="0"/>
              </a:rPr>
              <a:t>Đố kị là sự ghen ghét, không công nhận, thậm chí có suy nghĩ, hành động bài trừ đối với những thành tựu của người khác.Lòng đố kị thể hiện qua những hành động suy nghĩ tỏ ra khó chịu khi người khác hơn mình</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56148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39" y="1514902"/>
            <a:ext cx="10918209" cy="3970318"/>
          </a:xfrm>
          <a:prstGeom prst="rect">
            <a:avLst/>
          </a:prstGeom>
        </p:spPr>
        <p:txBody>
          <a:bodyPr wrap="square">
            <a:spAutoFit/>
          </a:bodyPr>
          <a:lstStyle/>
          <a:p>
            <a:pPr algn="just" fontAlgn="base">
              <a:lnSpc>
                <a:spcPct val="150000"/>
              </a:lnSpc>
              <a:spcAft>
                <a:spcPts val="0"/>
              </a:spcAft>
            </a:pPr>
            <a:r>
              <a:rPr lang="en-US" sz="2800" b="1">
                <a:latin typeface="Times New Roman" panose="02020603050405020304" pitchFamily="18" charset="0"/>
                <a:ea typeface="Times New Roman" panose="02020603050405020304" pitchFamily="18" charset="0"/>
              </a:rPr>
              <a:t>+ Bàn luận về tác hại của đố lòng kị:</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latin typeface="Times New Roman" panose="02020603050405020304" pitchFamily="18" charset="0"/>
                <a:ea typeface="Times New Roman" panose="02020603050405020304" pitchFamily="18" charset="0"/>
              </a:rPr>
              <a:t>.) Phá hoại các mối quan hệ của mình cũng như của người khác.</a:t>
            </a:r>
          </a:p>
          <a:p>
            <a:pPr algn="just" fontAlgn="base">
              <a:lnSpc>
                <a:spcPct val="150000"/>
              </a:lnSpc>
              <a:spcAft>
                <a:spcPts val="0"/>
              </a:spcAft>
            </a:pPr>
            <a:r>
              <a:rPr lang="en-US" sz="2800">
                <a:latin typeface="Times New Roman" panose="02020603050405020304" pitchFamily="18" charset="0"/>
                <a:ea typeface="Times New Roman" panose="02020603050405020304" pitchFamily="18" charset="0"/>
              </a:rPr>
              <a:t>.) Cuộc sống không thoải mái luôn nghĩ cách hãm hại người khác và cũng làm hại cả bản thân.</a:t>
            </a:r>
          </a:p>
          <a:p>
            <a:pPr algn="just" fontAlgn="base">
              <a:lnSpc>
                <a:spcPct val="150000"/>
              </a:lnSpc>
              <a:spcAft>
                <a:spcPts val="0"/>
              </a:spcAft>
            </a:pPr>
            <a:r>
              <a:rPr lang="en-US" sz="2800">
                <a:latin typeface="Times New Roman" panose="02020603050405020304" pitchFamily="18" charset="0"/>
                <a:ea typeface="Times New Roman" panose="02020603050405020304" pitchFamily="18" charset="0"/>
              </a:rPr>
              <a:t>.) Làm nảy sinh nhiều trạng thái tâm lý tiêu cực, khiến cho bản thân người có lòng đố kị luôn căng thẳng, bức bối, không thoải mái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17294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3" y="2033517"/>
            <a:ext cx="10890913" cy="2600199"/>
          </a:xfrm>
          <a:prstGeom prst="rect">
            <a:avLst/>
          </a:prstGeom>
        </p:spPr>
        <p:txBody>
          <a:bodyPr wrap="square">
            <a:spAutoFit/>
          </a:bodyPr>
          <a:lstStyle/>
          <a:p>
            <a:pPr algn="just" fontAlgn="base">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Bài học nhận thức và hành động</a:t>
            </a:r>
            <a:r>
              <a:rPr lang="en-US" sz="2800">
                <a:latin typeface="Times New Roman" panose="02020603050405020304" pitchFamily="18" charset="0"/>
                <a:ea typeface="Times New Roman" panose="02020603050405020304" pitchFamily="18" charset="0"/>
                <a:cs typeface="Times New Roman" panose="02020603050405020304" pitchFamily="18" charset="0"/>
              </a:rPr>
              <a:t>: Lòng đố kị là tính xấu của con người cần phải loại trừ con người cần có lòng cao thượng khoan dung rộng rãi; Cạnh tranh lành mạnh, cố gắng hết sức để vượt qua khó khăn.</a:t>
            </a:r>
          </a:p>
          <a:p>
            <a:pPr algn="just" fontAlgn="base">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KĐ</a:t>
            </a:r>
            <a:r>
              <a:rPr lang="en-US" sz="2800">
                <a:latin typeface="Times New Roman" panose="02020603050405020304" pitchFamily="18" charset="0"/>
                <a:ea typeface="Times New Roman" panose="02020603050405020304" pitchFamily="18" charset="0"/>
                <a:cs typeface="Times New Roman" panose="02020603050405020304" pitchFamily="18" charset="0"/>
              </a:rPr>
              <a:t>: Khẳng định lại tác hại của đố kị và liên hệ bài học cho bản thân.</a:t>
            </a:r>
          </a:p>
        </p:txBody>
      </p:sp>
    </p:spTree>
    <p:extLst>
      <p:ext uri="{BB962C8B-B14F-4D97-AF65-F5344CB8AC3E}">
        <p14:creationId xmlns:p14="http://schemas.microsoft.com/office/powerpoint/2010/main" val="38145852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1392072"/>
            <a:ext cx="10945504" cy="4401205"/>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Có ý kiến cho rằng: “Từ câu chuyện cãi vã của các bộ phận, Chân, Tay, Tai, Mắt, Miệng đã truyền tải bài học ý nghĩa về tinh thần đoàn kết”. Em hãy phân tích truyện Chân, Tay, Tai, Mắt, Miệng để làm sáng tỏ ý kiến trên.</a:t>
            </a:r>
          </a:p>
          <a:p>
            <a:pPr algn="just">
              <a:spcAft>
                <a:spcPts val="0"/>
              </a:spcAft>
            </a:pPr>
            <a:r>
              <a:rPr lang="en-US" sz="2800" b="1">
                <a:solidFill>
                  <a:srgbClr val="194FBD"/>
                </a:solidFill>
                <a:latin typeface="Times New Roman" panose="02020603050405020304" pitchFamily="18" charset="0"/>
                <a:ea typeface="Times New Roman" panose="02020603050405020304" pitchFamily="18" charset="0"/>
              </a:rPr>
              <a:t>a. Mở bài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Giới thiệu khái quát về truyện ngụ ngôn (khái niệm, đặc trung nghệ thuật, ý nghĩa…)</a:t>
            </a:r>
          </a:p>
          <a:p>
            <a:pPr algn="just">
              <a:spcAft>
                <a:spcPts val="0"/>
              </a:spcAft>
            </a:pPr>
            <a:r>
              <a:rPr lang="en-US" sz="2800">
                <a:latin typeface="Times New Roman" panose="02020603050405020304" pitchFamily="18" charset="0"/>
                <a:ea typeface="Times New Roman" panose="02020603050405020304" pitchFamily="18" charset="0"/>
              </a:rPr>
              <a:t>- Giới thiệu về truyện “Chân, Tay, Tai, Mắt, Miệng” (tóm tắt, khái quát giá trị nội dung và giá trị nghệ thuật…)</a:t>
            </a:r>
          </a:p>
          <a:p>
            <a:pPr algn="just">
              <a:spcAft>
                <a:spcPts val="0"/>
              </a:spcAft>
            </a:pPr>
            <a:r>
              <a:rPr lang="en-US" sz="2800">
                <a:latin typeface="Times New Roman" panose="02020603050405020304" pitchFamily="18" charset="0"/>
                <a:ea typeface="Times New Roman" panose="02020603050405020304" pitchFamily="18" charset="0"/>
              </a:rPr>
              <a:t>- Nêu ý </a:t>
            </a:r>
            <a:r>
              <a:rPr lang="en-US" sz="2800" smtClean="0">
                <a:latin typeface="Times New Roman" panose="02020603050405020304" pitchFamily="18" charset="0"/>
                <a:ea typeface="Times New Roman" panose="02020603050405020304" pitchFamily="18" charset="0"/>
              </a:rPr>
              <a:t>kiến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39521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0" y="423082"/>
            <a:ext cx="10986448" cy="6124754"/>
          </a:xfrm>
          <a:prstGeom prst="rect">
            <a:avLst/>
          </a:prstGeom>
        </p:spPr>
        <p:txBody>
          <a:bodyPr wrap="square">
            <a:spAutoFit/>
          </a:bodyPr>
          <a:lstStyle/>
          <a:p>
            <a:pPr algn="just">
              <a:spcAft>
                <a:spcPts val="0"/>
              </a:spcAft>
            </a:pPr>
            <a:r>
              <a:rPr lang="en-US" sz="2800" b="1">
                <a:solidFill>
                  <a:srgbClr val="194FBD"/>
                </a:solidFill>
                <a:latin typeface="Times New Roman" panose="02020603050405020304" pitchFamily="18" charset="0"/>
                <a:ea typeface="Times New Roman" panose="02020603050405020304" pitchFamily="18" charset="0"/>
              </a:rPr>
              <a:t>b. Thân bài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194FBD"/>
                </a:solidFill>
                <a:latin typeface="Times New Roman" panose="02020603050405020304" pitchFamily="18" charset="0"/>
                <a:ea typeface="Times New Roman" panose="02020603050405020304" pitchFamily="18" charset="0"/>
              </a:rPr>
              <a:t>*Khái quát nhận định.</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194FBD"/>
                </a:solidFill>
                <a:latin typeface="Times New Roman" panose="02020603050405020304" pitchFamily="18" charset="0"/>
                <a:ea typeface="Times New Roman" panose="02020603050405020304" pitchFamily="18" charset="0"/>
              </a:rPr>
              <a:t>*Phân tích:</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rPr>
              <a:t>*Chân, Tay, Tai, Mắt so bì, tị nạnh với lão Miệng</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Họ kéo nhau đến nhà lão Miệng, đến nơi không chào hỏi, nói thẳng với lão “Từ nay chúng tôi không làm gì để nuôi ông nữa”</a:t>
            </a:r>
          </a:p>
          <a:p>
            <a:pPr algn="just">
              <a:spcAft>
                <a:spcPts val="0"/>
              </a:spcAft>
            </a:pPr>
            <a:r>
              <a:rPr lang="en-US" sz="2800" b="1">
                <a:latin typeface="Times New Roman" panose="02020603050405020304" pitchFamily="18" charset="0"/>
                <a:ea typeface="Times New Roman" panose="02020603050405020304" pitchFamily="18" charset="0"/>
              </a:rPr>
              <a:t>*Hậu quả về hành động của Chân, Tay, Tai, Mắt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Cậu Chân, cậu Tay: không còn muốn cất mình lên để chạy nhảy, vui đùa như trước</a:t>
            </a:r>
          </a:p>
          <a:p>
            <a:pPr algn="just">
              <a:spcAft>
                <a:spcPts val="0"/>
              </a:spcAft>
            </a:pPr>
            <a:r>
              <a:rPr lang="en-US" sz="2800">
                <a:latin typeface="Times New Roman" panose="02020603050405020304" pitchFamily="18" charset="0"/>
                <a:ea typeface="Times New Roman" panose="02020603050405020304" pitchFamily="18" charset="0"/>
              </a:rPr>
              <a:t>- Cô Mắt: ngày cũng như đêm lúc nào cũng lờ đờ, thấy hai mi nặng trĩu như buồn ngủ mà ngủ thì không được</a:t>
            </a:r>
          </a:p>
          <a:p>
            <a:pPr algn="just">
              <a:spcAft>
                <a:spcPts val="0"/>
              </a:spcAft>
            </a:pPr>
            <a:r>
              <a:rPr lang="en-US" sz="2800">
                <a:latin typeface="Times New Roman" panose="02020603050405020304" pitchFamily="18" charset="0"/>
                <a:ea typeface="Times New Roman" panose="02020603050405020304" pitchFamily="18" charset="0"/>
              </a:rPr>
              <a:t>- Bác Tai: nghe tiếng gì cũng không rõ, thấy lúc nào cũng ù ù như xay lúa ở trong</a:t>
            </a:r>
          </a:p>
          <a:p>
            <a:pPr algn="just">
              <a:spcAft>
                <a:spcPts val="0"/>
              </a:spcAft>
            </a:pPr>
            <a:r>
              <a:rPr lang="en-US" sz="2800">
                <a:latin typeface="Times New Roman" panose="02020603050405020304" pitchFamily="18" charset="0"/>
                <a:ea typeface="Times New Roman" panose="02020603050405020304" pitchFamily="18" charset="0"/>
              </a:rPr>
              <a:t>→ Cả hội lừ đừ, mệt mỏi</a:t>
            </a:r>
          </a:p>
        </p:txBody>
      </p:sp>
    </p:spTree>
    <p:extLst>
      <p:ext uri="{BB962C8B-B14F-4D97-AF65-F5344CB8AC3E}">
        <p14:creationId xmlns:p14="http://schemas.microsoft.com/office/powerpoint/2010/main" val="31395117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2" y="928048"/>
            <a:ext cx="10986447" cy="5262979"/>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rPr>
              <a:t>*Cách sửa chữa hậu quả</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Cả bọn cố gượng dậy đến nhà lão Miệng, vực lão Miệng dậy và tìm thức ăn cho lão</a:t>
            </a:r>
          </a:p>
          <a:p>
            <a:pPr algn="just">
              <a:spcAft>
                <a:spcPts val="0"/>
              </a:spcAft>
            </a:pPr>
            <a:r>
              <a:rPr lang="en-US" sz="2800">
                <a:latin typeface="Times New Roman" panose="02020603050405020304" pitchFamily="18" charset="0"/>
                <a:ea typeface="Times New Roman" panose="02020603050405020304" pitchFamily="18" charset="0"/>
              </a:rPr>
              <a:t>- Cả bọn lại chung sống hòa thuận, mỗi người một việc như trước, không ai tị nạnh ai cả</a:t>
            </a:r>
          </a:p>
          <a:p>
            <a:pPr algn="just">
              <a:spcAft>
                <a:spcPts val="0"/>
              </a:spcAft>
            </a:pPr>
            <a:r>
              <a:rPr lang="en-US" sz="2800">
                <a:latin typeface="Times New Roman" panose="02020603050405020304" pitchFamily="18" charset="0"/>
                <a:ea typeface="Times New Roman" panose="02020603050405020304" pitchFamily="18" charset="0"/>
              </a:rPr>
              <a:t>- Bài học cho bản thân: Từ câu chuyện của Chân, Tay, Tai, Mắt, Miêng, truyện nêu ra bài học: Trong một tập thể, mỗi thành viên không thể sống tách biệt mà phải nương tựa vào nhau, gắn bó với nhau để cùng tồn tại; do đó, phải biết hợp tác với nhau và tôn trọng công sức của nhau</a:t>
            </a:r>
          </a:p>
          <a:p>
            <a:pPr algn="just">
              <a:spcAft>
                <a:spcPts val="0"/>
              </a:spcAft>
            </a:pPr>
            <a:r>
              <a:rPr lang="en-US" sz="2800" b="1">
                <a:solidFill>
                  <a:srgbClr val="0070C0"/>
                </a:solidFill>
                <a:latin typeface="Times New Roman" panose="02020603050405020304" pitchFamily="18" charset="0"/>
                <a:ea typeface="Times New Roman" panose="02020603050405020304" pitchFamily="18" charset="0"/>
              </a:rPr>
              <a:t>*Đánh giá ý kiến</a:t>
            </a:r>
            <a:r>
              <a:rPr lang="en-US" sz="2800">
                <a:latin typeface="Times New Roman" panose="02020603050405020304" pitchFamily="18" charset="0"/>
                <a:ea typeface="Times New Roman" panose="02020603050405020304" pitchFamily="18" charset="0"/>
              </a:rPr>
              <a:t>.</a:t>
            </a:r>
          </a:p>
          <a:p>
            <a:pPr algn="just">
              <a:spcAft>
                <a:spcPts val="0"/>
              </a:spcAft>
            </a:pPr>
            <a:r>
              <a:rPr lang="en-US" sz="2800" b="1">
                <a:solidFill>
                  <a:srgbClr val="194FBD"/>
                </a:solidFill>
                <a:latin typeface="Times New Roman" panose="02020603050405020304" pitchFamily="18" charset="0"/>
                <a:ea typeface="Times New Roman" panose="02020603050405020304" pitchFamily="18" charset="0"/>
              </a:rPr>
              <a:t>c. Kết bài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Khái quát giá trị nội dung và nghệ thuật của văn bản.</a:t>
            </a:r>
            <a:endParaRPr lang="en-US" sz="2800"/>
          </a:p>
        </p:txBody>
      </p:sp>
    </p:spTree>
    <p:extLst>
      <p:ext uri="{BB962C8B-B14F-4D97-AF65-F5344CB8AC3E}">
        <p14:creationId xmlns:p14="http://schemas.microsoft.com/office/powerpoint/2010/main" val="30616577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149" y="1078173"/>
            <a:ext cx="11013744" cy="5262979"/>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rPr>
              <a:t>                                                     ĐỀ </a:t>
            </a:r>
            <a:r>
              <a:rPr lang="en-US" sz="2800" b="1">
                <a:solidFill>
                  <a:srgbClr val="FF0000"/>
                </a:solidFill>
                <a:latin typeface="Times New Roman" panose="02020603050405020304" pitchFamily="18" charset="0"/>
                <a:ea typeface="Times New Roman" panose="02020603050405020304" pitchFamily="18" charset="0"/>
              </a:rPr>
              <a:t>SỐ 9</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rPr>
              <a:t>Đọc ngữ liệu sau và trả lời các câu hỏi: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      "(1) Một câu chuyện ngụ ngôn kể rằng có người đàn ông rất may mắn, ước gì được nấy. Tuy nhiên, đi kèm với sự may mắn đó là điều kiện: Bất cứ điều gì ông ta ước, người hàng xóm sẽ có gấp đôi. Người đàn ông chấp nhận, bởi lẽ mọi ước mơ được toại nguyện luôn phải đi kèm theo những điều kiện nào đó.</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rPr>
              <a:t>Thế là khi ông ta sở hữu ngôi nhà đẹp, người hàng xóm liền có một dinh thự lỗng lẫy. Ông ta ước mình giàu có, người hàng xóm có hẳn một mỏ vàng...Không chịu được sự "bất công" đó, người đàn ông may mắn liền ước mình bị mù một mắt để người hàng xóm bị mù cả hai...</a:t>
            </a:r>
            <a:endParaRPr lang="en-US" sz="2800">
              <a:latin typeface="Times New Roman" panose="02020603050405020304" pitchFamily="18" charset="0"/>
              <a:ea typeface="Times New Roman" panose="02020603050405020304" pitchFamily="18" charset="0"/>
            </a:endParaRPr>
          </a:p>
          <a:p>
            <a:pPr indent="36195" algn="just">
              <a:spcAft>
                <a:spcPts val="0"/>
              </a:spcAft>
            </a:pPr>
            <a:r>
              <a:rPr lang="en-US" sz="2800" i="1">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27075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7" y="996286"/>
            <a:ext cx="10931856" cy="5185522"/>
          </a:xfrm>
          <a:prstGeom prst="rect">
            <a:avLst/>
          </a:prstGeom>
        </p:spPr>
        <p:txBody>
          <a:bodyPr wrap="square">
            <a:spAutoFit/>
          </a:bodyPr>
          <a:lstStyle/>
          <a:p>
            <a:pPr indent="36195" algn="just">
              <a:lnSpc>
                <a:spcPct val="150000"/>
              </a:lnSpc>
              <a:spcAft>
                <a:spcPts val="0"/>
              </a:spcAft>
            </a:pP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2) Chính lòng đố kị đã tạo nên sự nhỏ nhen, biến thành cảm giác hận thù và suy nghĩ mù quáng cho ông ta: thà kém may mắn hơn một chút để người khác đau khổ hơn mình thay vì chọn điều ngược lại.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(3) Lòng đố kị là một tính xấu cần khắc phục. Con người cần phải có lòng cao thượng, rộng rãi, biết vui với thành công của người khác. Tình cảm cao thượng không chỉ giúp con người sống thanh thản, mà còn có tác dụng thúc đẩy xã hội và đồng loại tiến bộ".</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(Trích: </a:t>
            </a:r>
            <a:r>
              <a:rPr lang="en-US" sz="2800" i="1">
                <a:latin typeface="Times New Roman" panose="02020603050405020304" pitchFamily="18" charset="0"/>
                <a:ea typeface="Times New Roman" panose="02020603050405020304" pitchFamily="18" charset="0"/>
                <a:cs typeface="Times New Roman" panose="02020603050405020304" pitchFamily="18" charset="0"/>
              </a:rPr>
              <a:t>Về những câu chuyện ngụ ngôn</a:t>
            </a:r>
            <a:r>
              <a:rPr lang="en-US" sz="2800">
                <a:latin typeface="Times New Roman" panose="02020603050405020304" pitchFamily="18" charset="0"/>
                <a:ea typeface="Times New Roman" panose="02020603050405020304" pitchFamily="18" charset="0"/>
                <a:cs typeface="Times New Roman" panose="02020603050405020304" pitchFamily="18" charset="0"/>
              </a:rPr>
              <a:t>, nguồn Internet)</a:t>
            </a:r>
          </a:p>
        </p:txBody>
      </p:sp>
    </p:spTree>
    <p:extLst>
      <p:ext uri="{BB962C8B-B14F-4D97-AF65-F5344CB8AC3E}">
        <p14:creationId xmlns:p14="http://schemas.microsoft.com/office/powerpoint/2010/main" val="41828725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5" y="996287"/>
            <a:ext cx="10877266" cy="4832092"/>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Xác định phương thức biểu đạt chính trong đoạn văn (1).</a:t>
            </a:r>
          </a:p>
          <a:p>
            <a:pPr algn="just">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Tại sao tác giả ngụ ngôn lại cho rằng "mọi ước mơ được toại nguyện luôn phải đi kèm theo những điều kiện nào đó"?</a:t>
            </a:r>
          </a:p>
          <a:p>
            <a:pPr algn="just">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Trong đoạn văn (1) người đàn ông ước những gì? Kết quả ra sao? Em có suy nghĩ gì về ước mơ cuối cùng của người đàn ông trong câu chuyện?</a:t>
            </a:r>
          </a:p>
          <a:p>
            <a:pPr algn="just">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Theo em, vì sao lòng đố kị là một tính xấu cần khắc phục?</a:t>
            </a:r>
          </a:p>
          <a:p>
            <a:pPr algn="just">
              <a:spcAft>
                <a:spcPts val="0"/>
              </a:spcAft>
            </a:pPr>
            <a:r>
              <a:rPr lang="en-US" sz="2800" b="1">
                <a:latin typeface="Times New Roman" panose="02020603050405020304" pitchFamily="18" charset="0"/>
                <a:ea typeface="Times New Roman" panose="02020603050405020304" pitchFamily="18" charset="0"/>
              </a:rPr>
              <a:t>Câu 5:</a:t>
            </a:r>
            <a:r>
              <a:rPr lang="en-US" sz="2800">
                <a:latin typeface="Times New Roman" panose="02020603050405020304" pitchFamily="18" charset="0"/>
                <a:ea typeface="Times New Roman" panose="02020603050405020304" pitchFamily="18" charset="0"/>
              </a:rPr>
              <a:t> Việc trích dẫn đoạn văn (1) có tác dụng gì trong lập luận của ngữ liệu trên?</a:t>
            </a:r>
          </a:p>
          <a:p>
            <a:pPr algn="just">
              <a:spcAft>
                <a:spcPts val="0"/>
              </a:spcAft>
            </a:pPr>
            <a:r>
              <a:rPr lang="en-US" sz="2800" b="1">
                <a:latin typeface="Times New Roman" panose="02020603050405020304" pitchFamily="18" charset="0"/>
                <a:ea typeface="Times New Roman" panose="02020603050405020304" pitchFamily="18" charset="0"/>
              </a:rPr>
              <a:t>Câu 6.</a:t>
            </a:r>
            <a:r>
              <a:rPr lang="en-US" sz="2800">
                <a:latin typeface="Times New Roman" panose="02020603050405020304" pitchFamily="18" charset="0"/>
                <a:ea typeface="Times New Roman" panose="02020603050405020304" pitchFamily="18" charset="0"/>
              </a:rPr>
              <a:t> Em rút ra thông điệp gì tâm đắc nhất từ đoạn ngữ liệu trên? Vì sao</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41063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7666" y="698451"/>
            <a:ext cx="8338782" cy="954107"/>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5</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 văn bản sau và thực hiện các yêu cầu:</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631140" y="1782002"/>
            <a:ext cx="6096000" cy="954107"/>
          </a:xfrm>
          <a:prstGeom prst="rect">
            <a:avLst/>
          </a:prstGeom>
        </p:spPr>
        <p:txBody>
          <a:bodyPr>
            <a:spAutoFit/>
          </a:bodyPr>
          <a:lstStyle/>
          <a:p>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Chó sói</a:t>
            </a:r>
            <a:r>
              <a:rPr lang="en-US" sz="2800" b="1"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và chiên con</a:t>
            </a:r>
            <a:r>
              <a:rPr lang="en-US" sz="2800" b="1"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003343" y="2463970"/>
            <a:ext cx="6096000" cy="3970318"/>
          </a:xfrm>
          <a:prstGeom prst="rect">
            <a:avLst/>
          </a:prstGeom>
        </p:spPr>
        <p:txBody>
          <a:bodyPr>
            <a:spAutoFit/>
          </a:bodyPr>
          <a:lstStyle/>
          <a:p>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Kẻ mạnh, cái lẽ vốn già,</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 này tức khắc giải ra rõ ràng</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 suối trong, Chiên đang giải khát</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 trống không, Sói chợt đến nơi</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Đói, đi lảng vảng kiếm mồi</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 Chiên, động dại bời bời thét vang:</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 mày dám cả gan vục mõm</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 đục ngầu nước uống của ta</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18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3" y="2074460"/>
            <a:ext cx="10631606" cy="2600199"/>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viết đoạn: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Viết đoạn văn (khoảng 5 đến 7 câu) bày tỏ suy nghĩ của em về ý kiến “</a:t>
            </a:r>
            <a:r>
              <a:rPr lang="en-US" sz="2800" i="1">
                <a:latin typeface="Times New Roman" panose="02020603050405020304" pitchFamily="18" charset="0"/>
                <a:ea typeface="Times New Roman" panose="02020603050405020304" pitchFamily="18" charset="0"/>
                <a:cs typeface="Times New Roman" panose="02020603050405020304" pitchFamily="18" charset="0"/>
              </a:rPr>
              <a:t>Tình cảm cao thượng không chỉ giúp con người sống thanh thản, mà còn có tác dụng thúc đẩy xã hội và đồng loại tiến bộ</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505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808" y="705850"/>
            <a:ext cx="3395481"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Gợi ý làm bài đề số 9</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614148" y="1501253"/>
            <a:ext cx="10972800" cy="4539191"/>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Phương thức biểu đạt chính của đoạn văn (1): Tự sự</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Tác giả ngụ ngôn cho rằng: mọi ước mơ được toại nguyện luôn phải đi kèm theo những điều kiện nào đó. Bởi vì nó như một quy luật tất yếu: Thành công hay một ước mơ nào đó được toại nguyện trong cuộc sống không phải tự nhiên mà có. Nó phải gắn liền với những điều kiện như tinh thần, nghị lực, niềm tin, mất mát, lòng vị tha, bao dung</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62156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1201003"/>
            <a:ext cx="10972800" cy="4832092"/>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Người đàn ông ước và kết quả:</a:t>
            </a:r>
          </a:p>
          <a:p>
            <a:pPr marL="285750" algn="just"/>
            <a:r>
              <a:rPr lang="en-US" sz="2800" i="1">
                <a:latin typeface="Times New Roman" panose="02020603050405020304" pitchFamily="18" charset="0"/>
                <a:cs typeface="Times New Roman" panose="02020603050405020304" pitchFamily="18" charset="0"/>
              </a:rPr>
              <a:t>+ Sở hữu ngôi nhà đẹp -&gt; kết quả ông ta có nhà đẹp và người hàng xóm liền có một dinh thự lỗng lẫy.</a:t>
            </a:r>
            <a:endParaRPr lang="en-US" sz="2800">
              <a:latin typeface="Times New Roman" panose="02020603050405020304" pitchFamily="18" charset="0"/>
              <a:cs typeface="Times New Roman" panose="02020603050405020304" pitchFamily="18" charset="0"/>
            </a:endParaRPr>
          </a:p>
          <a:p>
            <a:pPr marL="285750" algn="just"/>
            <a:r>
              <a:rPr lang="en-US" sz="2800" i="1">
                <a:latin typeface="Times New Roman" panose="02020603050405020304" pitchFamily="18" charset="0"/>
                <a:cs typeface="Times New Roman" panose="02020603050405020304" pitchFamily="18" charset="0"/>
              </a:rPr>
              <a:t> + Ước mình giàu có -&gt; kết quả ông ta giàu có và người hàng xóm có hẳn một mỏ vàng...</a:t>
            </a:r>
            <a:endParaRPr lang="en-US" sz="2800">
              <a:latin typeface="Times New Roman" panose="02020603050405020304" pitchFamily="18" charset="0"/>
              <a:cs typeface="Times New Roman" panose="02020603050405020304" pitchFamily="18" charset="0"/>
            </a:endParaRPr>
          </a:p>
          <a:p>
            <a:pPr marL="285750" algn="just"/>
            <a:r>
              <a:rPr lang="en-US" sz="2800" i="1">
                <a:latin typeface="Times New Roman" panose="02020603050405020304" pitchFamily="18" charset="0"/>
                <a:cs typeface="Times New Roman" panose="02020603050405020304" pitchFamily="18" charset="0"/>
              </a:rPr>
              <a:t> +Ước mình bị mù một mắt -&gt; kết quả ông ta bị mù mộ mắt và người hàng xóm bị mù cả hai...</a:t>
            </a:r>
            <a:endParaRPr lang="en-US" sz="2800">
              <a:latin typeface="Times New Roman" panose="02020603050405020304" pitchFamily="18"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 Ước mơ cuối cùng của người đàn ông trong câu chuyện thể hiện thói đố kị, thà chọn điều mang lại hậu quả xấu cho bản thân để người khác đau khổ hơn mình còn hơn chọn những điều mang lại sự tốt đẹp cho mình và mọi người, không chấp nhận người khác hơn mình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8525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09" y="1705971"/>
            <a:ext cx="11054687" cy="3970318"/>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Lòng đố kị là một tính xấu cần khắc phục bởi vì nó gây nên nhiều tác hại như:</a:t>
            </a:r>
          </a:p>
          <a:p>
            <a:pPr>
              <a:spcAft>
                <a:spcPts val="0"/>
              </a:spcAft>
            </a:pPr>
            <a:r>
              <a:rPr lang="en-US" sz="2800">
                <a:latin typeface="Times New Roman" panose="02020603050405020304" pitchFamily="18" charset="0"/>
                <a:ea typeface="Times New Roman" panose="02020603050405020304" pitchFamily="18" charset="0"/>
              </a:rPr>
              <a:t>- Khiến bản thân kẻ đố kị phải sống trong dằn vặt, đau đớn, thậm chí sa vào tội ác.</a:t>
            </a:r>
          </a:p>
          <a:p>
            <a:pPr>
              <a:spcAft>
                <a:spcPts val="0"/>
              </a:spcAft>
            </a:pPr>
            <a:r>
              <a:rPr lang="en-US" sz="2800">
                <a:latin typeface="Times New Roman" panose="02020603050405020304" pitchFamily="18" charset="0"/>
                <a:ea typeface="Times New Roman" panose="02020603050405020304" pitchFamily="18" charset="0"/>
              </a:rPr>
              <a:t>- Kìm hãm sự phát triển của xã hội và sự tiến bộ của nhân loại...</a:t>
            </a:r>
          </a:p>
          <a:p>
            <a:pPr>
              <a:spcAft>
                <a:spcPts val="0"/>
              </a:spcAft>
            </a:pPr>
            <a:r>
              <a:rPr lang="en-US" sz="2800" b="1">
                <a:latin typeface="Times New Roman" panose="02020603050405020304" pitchFamily="18" charset="0"/>
                <a:ea typeface="Times New Roman" panose="02020603050405020304" pitchFamily="18" charset="0"/>
              </a:rPr>
              <a:t>Câu 5: </a:t>
            </a:r>
            <a:r>
              <a:rPr lang="en-US" sz="2800">
                <a:latin typeface="Times New Roman" panose="02020603050405020304" pitchFamily="18" charset="0"/>
                <a:ea typeface="Times New Roman" panose="02020603050405020304" pitchFamily="18" charset="0"/>
              </a:rPr>
              <a:t>Việc trích dẫn đoạn văn (1) có tác dụng:</a:t>
            </a:r>
          </a:p>
          <a:p>
            <a:pPr>
              <a:spcAft>
                <a:spcPts val="0"/>
              </a:spcAft>
            </a:pPr>
            <a:r>
              <a:rPr lang="en-US" sz="2800">
                <a:latin typeface="Times New Roman" panose="02020603050405020304" pitchFamily="18" charset="0"/>
                <a:ea typeface="Times New Roman" panose="02020603050405020304" pitchFamily="18" charset="0"/>
              </a:rPr>
              <a:t>- Làm dẫn chứng để cho lập luận thuyết phục, chặt chẽ hơn.</a:t>
            </a:r>
          </a:p>
          <a:p>
            <a:pPr>
              <a:spcAft>
                <a:spcPts val="0"/>
              </a:spcAft>
            </a:pPr>
            <a:r>
              <a:rPr lang="en-US" sz="2800">
                <a:latin typeface="Times New Roman" panose="02020603050405020304" pitchFamily="18" charset="0"/>
                <a:ea typeface="Times New Roman" panose="02020603050405020304" pitchFamily="18" charset="0"/>
              </a:rPr>
              <a:t>- Làm cho đoạn văn nghị luận không khô khan mà giàu hình ảnh, sinh động hơn.</a:t>
            </a:r>
          </a:p>
        </p:txBody>
      </p:sp>
    </p:spTree>
    <p:extLst>
      <p:ext uri="{BB962C8B-B14F-4D97-AF65-F5344CB8AC3E}">
        <p14:creationId xmlns:p14="http://schemas.microsoft.com/office/powerpoint/2010/main" val="2292347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09" y="968993"/>
            <a:ext cx="11013743" cy="5262979"/>
          </a:xfrm>
          <a:prstGeom prst="rect">
            <a:avLst/>
          </a:prstGeom>
        </p:spPr>
        <p:txBody>
          <a:bodyPr wrap="square">
            <a:spAutoFit/>
          </a:bodyPr>
          <a:lstStyle/>
          <a:p>
            <a:pPr algn="just">
              <a:lnSpc>
                <a:spcPct val="150000"/>
              </a:lnSpc>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viết đoạn: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*Hình thức:</a:t>
            </a:r>
            <a:r>
              <a:rPr lang="en-US" sz="2800">
                <a:latin typeface="Times New Roman" panose="02020603050405020304" pitchFamily="18" charset="0"/>
                <a:ea typeface="Times New Roman" panose="02020603050405020304" pitchFamily="18" charset="0"/>
                <a:cs typeface="Times New Roman" panose="02020603050405020304" pitchFamily="18" charset="0"/>
              </a:rPr>
              <a:t> đảm bảo về số câu, không được gạch đầu dòng, không mắc lỗi chính tả, ngữ pháp. Hành văn trong sáng, cảm xúc chân thành;</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*Nội dung: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Giải thích:</a:t>
            </a:r>
            <a:r>
              <a:rPr lang="en-US" sz="2800">
                <a:latin typeface="Times New Roman" panose="02020603050405020304" pitchFamily="18" charset="0"/>
                <a:ea typeface="Times New Roman" panose="02020603050405020304" pitchFamily="18" charset="0"/>
                <a:cs typeface="Times New Roman" panose="02020603050405020304" pitchFamily="18" charset="0"/>
              </a:rPr>
              <a:t> Cao thượng có nghĩa là </a:t>
            </a:r>
            <a:r>
              <a:rPr lang="en-US" sz="2800" i="1">
                <a:latin typeface="Times New Roman" panose="02020603050405020304" pitchFamily="18" charset="0"/>
                <a:ea typeface="Times New Roman" panose="02020603050405020304" pitchFamily="18" charset="0"/>
                <a:cs typeface="Times New Roman" panose="02020603050405020304" pitchFamily="18" charset="0"/>
              </a:rPr>
              <a:t>"vượt lên trên những điều tầm thường, có tư cách và đạo đức hơn người"</a:t>
            </a:r>
            <a:r>
              <a:rPr lang="en-US" sz="2800">
                <a:latin typeface="Times New Roman" panose="02020603050405020304" pitchFamily="18" charset="0"/>
                <a:ea typeface="Times New Roman" panose="02020603050405020304" pitchFamily="18" charset="0"/>
                <a:cs typeface="Times New Roman" panose="02020603050405020304" pitchFamily="18" charset="0"/>
              </a:rPr>
              <a:t> (Từ điển từ và ngữ Việt Nam của Giáo sư Nguyễn Lân). Cao thượng là lối sống đẹp và rất cần thiết trong ứng xử giữa con người với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9512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4" y="1160060"/>
            <a:ext cx="11013743" cy="2677656"/>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rPr>
              <a:t>- Bình luận, chứng minh:</a:t>
            </a:r>
            <a:endParaRPr lang="en-US" sz="2800">
              <a:latin typeface="Times New Roman" panose="02020603050405020304" pitchFamily="18" charset="0"/>
              <a:ea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en-US" sz="2800">
                <a:latin typeface="Times New Roman" panose="02020603050405020304" pitchFamily="18" charset="0"/>
                <a:ea typeface="Times New Roman" panose="02020603050405020304" pitchFamily="18" charset="0"/>
              </a:rPr>
              <a:t>Người có tâm hồn cao thượng là người có đức hi sinh, có đạo đức, có ý chí, lòng quả cảm, sống trung thực, luôn muốn mọi thứ tốt đẹp, có cái nhìn lạc quan, có tấm lòng vị tha, khoan dung, độ lượng, cao cả, đoàn kết, biết chia sẻ lúc khó khăn, hoạn nạn, biết chịu trách nhiệm, biết phấn đấu, vì cộng đồng, sẵn sàng bảo vệ lẽ phải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46796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1" y="1460310"/>
            <a:ext cx="10931857" cy="4401205"/>
          </a:xfrm>
          <a:prstGeom prst="rect">
            <a:avLst/>
          </a:prstGeom>
        </p:spPr>
        <p:txBody>
          <a:bodyPr wrap="square">
            <a:spAutoFit/>
          </a:bodyPr>
          <a:lstStyle/>
          <a:p>
            <a:pPr marL="342900" lvl="0" indent="-342900" algn="just">
              <a:spcAft>
                <a:spcPts val="0"/>
              </a:spcAft>
              <a:buSzPts val="1000"/>
              <a:buFont typeface="Symbol" panose="05050102010706020507" pitchFamily="18" charset="2"/>
              <a:buChar char=""/>
              <a:tabLst>
                <a:tab pos="457200" algn="l"/>
              </a:tabLst>
            </a:pPr>
            <a:r>
              <a:rPr lang="en-US" sz="2800">
                <a:latin typeface="Times New Roman" panose="02020603050405020304" pitchFamily="18" charset="0"/>
                <a:ea typeface="Times New Roman" panose="02020603050405020304" pitchFamily="18" charset="0"/>
              </a:rPr>
              <a:t>Người có tâm hồn cao thượng sẽ không bao giờ cô đơn vì chân lí luôn đứng về phía họ. Họ có thể chịu thiệt thòi, bị hiểu lầm..., nhưng họ luôn có niềm tin vào con người, vào cuộc sống và vào những điều tốt đẹp nhất. Họ luôn là tấm gương sáng cho mọi thế hệ noi theo, trân trọng và ca ngợi...</a:t>
            </a:r>
          </a:p>
          <a:p>
            <a:pPr marL="342900" lvl="0" indent="-342900" algn="just">
              <a:spcAft>
                <a:spcPts val="0"/>
              </a:spcAft>
              <a:buSzPts val="1000"/>
              <a:buFont typeface="Symbol" panose="05050102010706020507" pitchFamily="18" charset="2"/>
              <a:buChar char=""/>
              <a:tabLst>
                <a:tab pos="457200" algn="l"/>
              </a:tabLst>
            </a:pPr>
            <a:r>
              <a:rPr lang="en-US" sz="2800">
                <a:latin typeface="Times New Roman" panose="02020603050405020304" pitchFamily="18" charset="0"/>
                <a:ea typeface="Times New Roman" panose="02020603050405020304" pitchFamily="18" charset="0"/>
              </a:rPr>
              <a:t>Sống có tình cảm cao thượng sẽ tạo nên sức mạnh làm thay đổi bộ mặt xã hội, tất cả đều hướng thiện, hướng về chân lí, lẽ phải, cái tốt, cái đẹp; làm cho cái xấu, cái ác không có chỗ nương thân...</a:t>
            </a:r>
          </a:p>
          <a:p>
            <a:pPr marL="342900" lvl="0" indent="-342900" algn="just">
              <a:spcAft>
                <a:spcPts val="0"/>
              </a:spcAft>
              <a:buSzPts val="1000"/>
              <a:buFont typeface="Symbol" panose="05050102010706020507" pitchFamily="18" charset="2"/>
              <a:buChar char=""/>
              <a:tabLst>
                <a:tab pos="457200" algn="l"/>
              </a:tabLst>
            </a:pPr>
            <a:r>
              <a:rPr lang="en-US" sz="2800">
                <a:latin typeface="Times New Roman" panose="02020603050405020304" pitchFamily="18" charset="0"/>
                <a:ea typeface="Times New Roman" panose="02020603050405020304" pitchFamily="18" charset="0"/>
              </a:rPr>
              <a:t>Phê phán những người có lối sống ích kỉ, giả dối, lọc lừa, đố kị, vô ơn, vô đạo đức...</a:t>
            </a:r>
          </a:p>
        </p:txBody>
      </p:sp>
    </p:spTree>
    <p:extLst>
      <p:ext uri="{BB962C8B-B14F-4D97-AF65-F5344CB8AC3E}">
        <p14:creationId xmlns:p14="http://schemas.microsoft.com/office/powerpoint/2010/main" val="22504181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6" y="2101755"/>
            <a:ext cx="11000096" cy="3246530"/>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 Bài học nhận thức và hành động:</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en-US" sz="2800">
                <a:latin typeface="Times New Roman" panose="02020603050405020304" pitchFamily="18" charset="0"/>
                <a:ea typeface="Times New Roman" panose="02020603050405020304" pitchFamily="18" charset="0"/>
              </a:rPr>
              <a:t>Tình cảm cao thượng là một lối sống đẹp cần được trân trọng, ngợi ca và phát huy.</a:t>
            </a:r>
          </a:p>
          <a:p>
            <a:pPr marL="342900" lvl="0" indent="-342900" algn="just">
              <a:lnSpc>
                <a:spcPct val="150000"/>
              </a:lnSpc>
              <a:spcAft>
                <a:spcPts val="0"/>
              </a:spcAft>
              <a:buSzPts val="1000"/>
              <a:buFont typeface="Symbol" panose="05050102010706020507" pitchFamily="18" charset="2"/>
              <a:buChar char=""/>
              <a:tabLst>
                <a:tab pos="457200" algn="l"/>
              </a:tabLst>
            </a:pPr>
            <a:r>
              <a:rPr lang="en-US" sz="2800">
                <a:latin typeface="Times New Roman" panose="02020603050405020304" pitchFamily="18" charset="0"/>
                <a:ea typeface="Times New Roman" panose="02020603050405020304" pitchFamily="18" charset="0"/>
              </a:rPr>
              <a:t>Con người hãy sống cao thượng từ những suy nghĩ, hành động nhỏ nhất trong cuộc sống.</a:t>
            </a:r>
          </a:p>
        </p:txBody>
      </p:sp>
    </p:spTree>
    <p:extLst>
      <p:ext uri="{BB962C8B-B14F-4D97-AF65-F5344CB8AC3E}">
        <p14:creationId xmlns:p14="http://schemas.microsoft.com/office/powerpoint/2010/main" val="18733839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3111688"/>
            <a:ext cx="10959151" cy="2677656"/>
          </a:xfrm>
          <a:prstGeom prst="rect">
            <a:avLst/>
          </a:prstGeom>
        </p:spPr>
        <p:txBody>
          <a:bodyPr wrap="square">
            <a:spAutoFit/>
          </a:bodyPr>
          <a:lstStyle/>
          <a:p>
            <a:pPr algn="ctr">
              <a:spcAft>
                <a:spcPts val="0"/>
              </a:spcAft>
            </a:pP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xửa ngày xưa có một anh Sói lười. Nhà cửa của anh, anh chẳng bao giờ quét dọn, sửa sang. Nó bẩn thỉu, rách nát, chỉ chực sụp xuống.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Một hôm, bác Voi đi qua, chẳng may đụng nhẹ vào làm đổ mái nhà anh Sói.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Xin lỗi anh bạn! – Bác Voi nói với Sói – Tôi sẽ sửa ngay cho anh.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269241" y="1596788"/>
            <a:ext cx="8366078" cy="523220"/>
          </a:xfrm>
          <a:prstGeom prst="rect">
            <a:avLst/>
          </a:prstGeom>
        </p:spPr>
        <p:txBody>
          <a:bodyPr wrap="square">
            <a:spAutoFit/>
          </a:bodyPr>
          <a:lstStyle/>
          <a:p>
            <a:pPr algn="just">
              <a:spcAft>
                <a:spcPts val="0"/>
              </a:spcAft>
            </a:pPr>
            <a:r>
              <a:rPr lang="en-US" sz="28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 </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 bản và thực hiện yêu cầu: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120340" y="916281"/>
            <a:ext cx="1701107"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10</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313825" y="2354238"/>
            <a:ext cx="3618940"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chuyện Sói và Voi</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6257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6" y="1187355"/>
            <a:ext cx="11013743" cy="5262979"/>
          </a:xfrm>
          <a:prstGeom prst="rect">
            <a:avLst/>
          </a:prstGeom>
        </p:spPr>
        <p:txBody>
          <a:bodyPr wrap="square">
            <a:spAutoFit/>
          </a:bodyPr>
          <a:lstStyle/>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Bác Voi vốn là người giỏi giang, cái gì cũng biết và không sợ công việc. Bác liền lấy búa, đinh, sửa ngay mái nhà cho Sói. Mái nhà trở nên chắc chắn hơn trước…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Ô hô! – Anh Sói bụng bảo dạ – Rõ ràng là lão ta sợ mình! Thoạt đầu đã phải xin lỗi, sau đó còn sửa lại cả mái nhà. Mình phải bắt lão ta làm cho mình một cái nhà mới mới được! Lão sợ, ắt phải nghe theo!</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Này, đứng lại! – </a:t>
            </a:r>
            <a:r>
              <a:rPr lang="en-US" sz="2800">
                <a:solidFill>
                  <a:srgbClr val="0D0D0D"/>
                </a:solidFill>
                <a:latin typeface="Times New Roman" panose="02020603050405020304" pitchFamily="18" charset="0"/>
                <a:ea typeface="Times New Roman" panose="02020603050405020304" pitchFamily="18" charset="0"/>
                <a:hlinkClick r:id="rId2"/>
              </a:rPr>
              <a:t>Sói quát bảo Voi</a:t>
            </a:r>
            <a:r>
              <a:rPr lang="en-US" sz="2800">
                <a:solidFill>
                  <a:srgbClr val="0D0D0D"/>
                </a:solidFill>
                <a:latin typeface="Times New Roman" panose="02020603050405020304" pitchFamily="18" charset="0"/>
                <a:ea typeface="Times New Roman" panose="02020603050405020304" pitchFamily="18" charset="0"/>
              </a:rPr>
              <a:t> – Lão làm cái thói gì thế? Lão tưởng có thể bỏ đi một cách dễ dàng thế chắc? Làm đổ nhà người ta, đóng qua loa được mấy cái đinh rồi định chuồn à? Biết điều thì đi làm cho ta một cái nhà mới! Bằng không ta sẽ cho một bài học, đừng hòng mong thấy lại bà con thân thích! Nhanh lên!</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79720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8691" y="733246"/>
            <a:ext cx="7174173" cy="5693866"/>
          </a:xfrm>
          <a:prstGeom prst="rect">
            <a:avLst/>
          </a:prstGeom>
        </p:spPr>
        <p:txBody>
          <a:bodyPr wrap="square">
            <a:spAutoFit/>
          </a:bodyPr>
          <a:lstStyle/>
          <a:p>
            <a:pPr marL="1051560">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Tội mày phải trị không tha!</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Chiên con sửng sốt thưa qua mấy lời:</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 bệ hạ hãy nguôi cơn giận</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 lại cho tường tận kẻo mà...</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 tôi uống nước quả là</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 hai chục bước cách xa nơi này</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 lẽ kẻ hèn này có thể</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Khuấy nước ngài uống phía nguồn trên</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quái ác lại gầm lên: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051560">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 mày khuấy nước! Ai quên đâu là</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Mày có nói xấu ta năm ngoái...</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Nói xấu ngài? Tôi nói xấu ai?</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Khi tôi còn chửa ra đời</a:t>
            </a:r>
            <a:r>
              <a:rPr lang="en-US" sz="2800" i="1" smtClean="0">
                <a:solidFill>
                  <a:srgbClr val="000000"/>
                </a:solidFill>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00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5" y="1201003"/>
            <a:ext cx="10945504" cy="4832092"/>
          </a:xfrm>
          <a:prstGeom prst="rect">
            <a:avLst/>
          </a:prstGeom>
        </p:spPr>
        <p:txBody>
          <a:bodyPr wrap="square">
            <a:spAutoFit/>
          </a:bodyPr>
          <a:lstStyle/>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Nghe Sói nói những lời ấy, bác Voi không nói gì cả. Bác lẳng lặng quắp ngang bụng Sói ném xuống hố nước bẩn. Rồi đè bẹp dí nhà Sói.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Này, nhà mới này! – Bác Voi nói rồi đi thẳng.</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Tỉnh dậy, Sói ngạc nhiên tự hỏi: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Mình thật không hiểu gì cả! Lúc đầu lão có vẻ sợ mình, đã xin lỗi tử tế, thế mà sau đó lại hành động thế này… Thật không sao hiểu nổi!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Nhìn thấy hết mọi chuyện, bác Quạ già trên cây nói vọng xuống:</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Chú mày ngu lắm! Chú mày đã không hiểu sự khác nhau giữa người hèn nhát và người được giáo dục tốt.</a:t>
            </a:r>
            <a:endParaRPr lang="en-US" sz="2800">
              <a:latin typeface="Times New Roman" panose="02020603050405020304" pitchFamily="18" charset="0"/>
              <a:ea typeface="Times New Roman" panose="02020603050405020304" pitchFamily="18" charset="0"/>
            </a:endParaRPr>
          </a:p>
          <a:p>
            <a:pPr algn="r">
              <a:spcAft>
                <a:spcPts val="0"/>
              </a:spcAft>
            </a:pPr>
            <a:r>
              <a:rPr lang="en-US" sz="2800" b="1" i="1">
                <a:solidFill>
                  <a:srgbClr val="0D0D0D"/>
                </a:solidFill>
                <a:latin typeface="Times New Roman" panose="02020603050405020304" pitchFamily="18" charset="0"/>
                <a:ea typeface="Times New Roman" panose="02020603050405020304" pitchFamily="18" charset="0"/>
              </a:rPr>
              <a:t>                     </a:t>
            </a:r>
            <a:r>
              <a:rPr lang="en-US" sz="2800">
                <a:solidFill>
                  <a:srgbClr val="0D0D0D"/>
                </a:solidFill>
                <a:latin typeface="Times New Roman" panose="02020603050405020304" pitchFamily="18" charset="0"/>
                <a:ea typeface="Times New Roman" panose="02020603050405020304" pitchFamily="18" charset="0"/>
              </a:rPr>
              <a:t>(</a:t>
            </a:r>
            <a:r>
              <a:rPr lang="en-US" sz="2800" i="1">
                <a:solidFill>
                  <a:srgbClr val="0D0D0D"/>
                </a:solidFill>
                <a:latin typeface="Times New Roman" panose="02020603050405020304" pitchFamily="18" charset="0"/>
                <a:ea typeface="Times New Roman" panose="02020603050405020304" pitchFamily="18" charset="0"/>
              </a:rPr>
              <a:t>Câu chuyện Sói và Voi, </a:t>
            </a:r>
            <a:endParaRPr lang="en-US" sz="2800">
              <a:latin typeface="Times New Roman" panose="02020603050405020304" pitchFamily="18" charset="0"/>
              <a:ea typeface="Times New Roman" panose="02020603050405020304" pitchFamily="18" charset="0"/>
            </a:endParaRPr>
          </a:p>
          <a:p>
            <a:pPr algn="r">
              <a:spcAft>
                <a:spcPts val="0"/>
              </a:spcAft>
            </a:pPr>
            <a:r>
              <a:rPr lang="en-US" sz="2800" i="1">
                <a:solidFill>
                  <a:srgbClr val="0D0D0D"/>
                </a:solidFill>
                <a:latin typeface="Times New Roman" panose="02020603050405020304" pitchFamily="18" charset="0"/>
                <a:ea typeface="Times New Roman" panose="02020603050405020304" pitchFamily="18" charset="0"/>
              </a:rPr>
              <a:t>Truyện ngụ ngôn cho bé,</a:t>
            </a:r>
            <a:r>
              <a:rPr lang="en-US" sz="2800">
                <a:solidFill>
                  <a:srgbClr val="0D0D0D"/>
                </a:solidFill>
                <a:latin typeface="Times New Roman" panose="02020603050405020304" pitchFamily="18" charset="0"/>
                <a:ea typeface="Times New Roman" panose="02020603050405020304" pitchFamily="18" charset="0"/>
              </a:rPr>
              <a:t> TheGioiCoTich.Vn)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80655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4" y="736979"/>
            <a:ext cx="10972800" cy="5693866"/>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Xác định ngôi kể và phương thức biểu đạt chính của văn bản.</a:t>
            </a:r>
          </a:p>
          <a:p>
            <a:pPr algn="just">
              <a:spcAft>
                <a:spcPts val="0"/>
              </a:spcAft>
            </a:pPr>
            <a:r>
              <a:rPr lang="en-US" sz="2800" b="1">
                <a:latin typeface="Times New Roman" panose="02020603050405020304" pitchFamily="18" charset="0"/>
                <a:ea typeface="Times New Roman" panose="02020603050405020304" pitchFamily="18" charset="0"/>
              </a:rPr>
              <a:t>Câu 2.</a:t>
            </a:r>
            <a:r>
              <a:rPr lang="en-US" sz="2800" b="1" i="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Tác giả ngụ ngôn đã dùng những từ ngữ nào để miêu tả ngôi nhà của Sói?</a:t>
            </a:r>
          </a:p>
          <a:p>
            <a:pPr algn="just" fontAlgn="base">
              <a:spcAft>
                <a:spcPts val="0"/>
              </a:spcAft>
            </a:pPr>
            <a:r>
              <a:rPr lang="en-US" sz="2800" b="1">
                <a:latin typeface="Times New Roman" panose="02020603050405020304" pitchFamily="18" charset="0"/>
                <a:ea typeface="Times New Roman" panose="02020603050405020304" pitchFamily="18" charset="0"/>
              </a:rPr>
              <a:t>Câu 3</a:t>
            </a:r>
            <a:r>
              <a:rPr lang="en-US" sz="2800" b="1" i="1">
                <a:latin typeface="Times New Roman" panose="02020603050405020304" pitchFamily="18" charset="0"/>
                <a:ea typeface="Times New Roman" panose="02020603050405020304" pitchFamily="18" charset="0"/>
              </a:rPr>
              <a:t>.</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Khi làm đổ nhà của Sói, bác Voi đã có những hành động như thế nào</a:t>
            </a:r>
            <a:r>
              <a:rPr lang="en-US" sz="2800">
                <a:solidFill>
                  <a:srgbClr val="0D0D0D"/>
                </a:solidFill>
                <a:latin typeface="Times New Roman" panose="02020603050405020304" pitchFamily="18" charset="0"/>
                <a:ea typeface="Times New Roman" panose="02020603050405020304" pitchFamily="18" charset="0"/>
              </a:rPr>
              <a:t>? Em có nhận xét gì về hành động của bác Voi? </a:t>
            </a:r>
            <a:endParaRPr lang="en-US" sz="2800">
              <a:latin typeface="Times New Roman" panose="02020603050405020304" pitchFamily="18" charset="0"/>
              <a:ea typeface="Times New Roman" panose="02020603050405020304" pitchFamily="18" charset="0"/>
            </a:endParaRPr>
          </a:p>
          <a:p>
            <a:pPr algn="just" fontAlgn="base">
              <a:spcAft>
                <a:spcPts val="0"/>
              </a:spcAft>
            </a:pPr>
            <a:r>
              <a:rPr lang="en-US" sz="2800" b="1">
                <a:latin typeface="Times New Roman" panose="02020603050405020304" pitchFamily="18" charset="0"/>
                <a:ea typeface="Times New Roman" panose="02020603050405020304" pitchFamily="18" charset="0"/>
              </a:rPr>
              <a:t>Câu 4</a:t>
            </a:r>
            <a:r>
              <a:rPr lang="en-US" sz="2800" b="1" i="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Sói đã có hành động như thế nào với bác Voi? Sói đã chịu hậu quả ra sao?</a:t>
            </a:r>
          </a:p>
          <a:p>
            <a:pPr algn="just" fontAlgn="base">
              <a:spcAft>
                <a:spcPts val="0"/>
              </a:spcAft>
            </a:pPr>
            <a:r>
              <a:rPr lang="en-US" sz="2800" b="1">
                <a:latin typeface="Times New Roman" panose="02020603050405020304" pitchFamily="18" charset="0"/>
                <a:ea typeface="Times New Roman" panose="02020603050405020304" pitchFamily="18" charset="0"/>
              </a:rPr>
              <a:t>Câu 5. </a:t>
            </a:r>
            <a:r>
              <a:rPr lang="en-US" sz="2800">
                <a:solidFill>
                  <a:srgbClr val="0D0D0D"/>
                </a:solidFill>
                <a:latin typeface="Times New Roman" panose="02020603050405020304" pitchFamily="18" charset="0"/>
                <a:ea typeface="Times New Roman" panose="02020603050405020304" pitchFamily="18" charset="0"/>
              </a:rPr>
              <a:t>Câu nói của bác Quạ:</a:t>
            </a:r>
            <a:r>
              <a:rPr lang="en-US" sz="2800" b="1">
                <a:solidFill>
                  <a:srgbClr val="0D0D0D"/>
                </a:solidFill>
                <a:latin typeface="Times New Roman" panose="02020603050405020304" pitchFamily="18" charset="0"/>
                <a:ea typeface="Times New Roman" panose="02020603050405020304" pitchFamily="18" charset="0"/>
              </a:rPr>
              <a:t> </a:t>
            </a:r>
            <a:r>
              <a:rPr lang="en-US" sz="2800">
                <a:solidFill>
                  <a:srgbClr val="0D0D0D"/>
                </a:solidFill>
                <a:latin typeface="Times New Roman" panose="02020603050405020304" pitchFamily="18" charset="0"/>
                <a:ea typeface="Times New Roman" panose="02020603050405020304" pitchFamily="18" charset="0"/>
              </a:rPr>
              <a:t>“Chú mày ngu lắm! Chú mày đã không hiểu sự khác nhau giữa người hèn nhát và người được giáo dục tốt!” đưa đến cho em bài học gì?</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viết đoạn: </a:t>
            </a:r>
            <a:r>
              <a:rPr lang="en-US" sz="2800">
                <a:latin typeface="Times New Roman" panose="02020603050405020304" pitchFamily="18" charset="0"/>
                <a:ea typeface="Times New Roman" panose="02020603050405020304" pitchFamily="18" charset="0"/>
              </a:rPr>
              <a:t>Viết đoạn văn (khoảng 5 đến 7 câu), t</a:t>
            </a:r>
            <a:r>
              <a:rPr lang="en-US" sz="2800">
                <a:solidFill>
                  <a:srgbClr val="0D0D0D"/>
                </a:solidFill>
                <a:latin typeface="Times New Roman" panose="02020603050405020304" pitchFamily="18" charset="0"/>
                <a:ea typeface="Times New Roman" panose="02020603050405020304" pitchFamily="18" charset="0"/>
              </a:rPr>
              <a:t>rình bày </a:t>
            </a:r>
            <a:r>
              <a:rPr lang="en-US" sz="2800">
                <a:latin typeface="Times New Roman" panose="02020603050405020304" pitchFamily="18" charset="0"/>
                <a:ea typeface="Times New Roman" panose="02020603050405020304" pitchFamily="18" charset="0"/>
              </a:rPr>
              <a:t>sự cần thiết của việc nhận lỗi và sửa lỗi trong đời sống.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02587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887104"/>
            <a:ext cx="10972800" cy="5478423"/>
          </a:xfrm>
          <a:prstGeom prst="rect">
            <a:avLst/>
          </a:prstGeom>
        </p:spPr>
        <p:txBody>
          <a:bodyPr wrap="square">
            <a:spAutoFit/>
          </a:bodyPr>
          <a:lstStyle/>
          <a:p>
            <a:pPr algn="ctr" fontAlgn="base">
              <a:spcAft>
                <a:spcPts val="0"/>
              </a:spcAft>
            </a:pPr>
            <a:r>
              <a:rPr lang="en-US" sz="2800" b="1" smtClean="0">
                <a:solidFill>
                  <a:srgbClr val="FF0000"/>
                </a:solidFill>
                <a:latin typeface="Times New Roman" panose="02020603050405020304" pitchFamily="18" charset="0"/>
                <a:ea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endParaRPr>
          </a:p>
          <a:p>
            <a:pPr fontAlgn="base">
              <a:spcAft>
                <a:spcPts val="0"/>
              </a:spcAft>
            </a:pPr>
            <a:r>
              <a:rPr lang="en-US" sz="2800" b="1">
                <a:solidFill>
                  <a:srgbClr val="0D0D0D"/>
                </a:solidFill>
                <a:latin typeface="Times New Roman" panose="02020603050405020304" pitchFamily="18" charset="0"/>
                <a:ea typeface="Times New Roman" panose="02020603050405020304" pitchFamily="18" charset="0"/>
              </a:rPr>
              <a:t>Câu 1.</a:t>
            </a:r>
            <a:endParaRPr lang="en-US" sz="280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Ngôi kể: Ngôi thứ ba.</a:t>
            </a:r>
          </a:p>
          <a:p>
            <a:pPr fontAlgn="base">
              <a:lnSpc>
                <a:spcPct val="150000"/>
              </a:lnSpc>
              <a:spcAft>
                <a:spcPts val="0"/>
              </a:spcAft>
            </a:pPr>
            <a:r>
              <a:rPr lang="en-US" sz="2800" smtClean="0">
                <a:latin typeface="Times New Roman" panose="02020603050405020304" pitchFamily="18" charset="0"/>
                <a:ea typeface="Times New Roman" panose="02020603050405020304" pitchFamily="18" charset="0"/>
              </a:rPr>
              <a:t>- Phương </a:t>
            </a:r>
            <a:r>
              <a:rPr lang="en-US" sz="2800">
                <a:latin typeface="Times New Roman" panose="02020603050405020304" pitchFamily="18" charset="0"/>
                <a:ea typeface="Times New Roman" panose="02020603050405020304" pitchFamily="18" charset="0"/>
              </a:rPr>
              <a:t>thức biểu đạt chính: Tự sự.</a:t>
            </a:r>
          </a:p>
          <a:p>
            <a:pPr algn="just" fontAlgn="base">
              <a:lnSpc>
                <a:spcPct val="150000"/>
              </a:lnSpc>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Những </a:t>
            </a:r>
            <a:r>
              <a:rPr lang="en-US" sz="2800">
                <a:latin typeface="Times New Roman" panose="02020603050405020304" pitchFamily="18" charset="0"/>
                <a:ea typeface="Times New Roman" panose="02020603050405020304" pitchFamily="18" charset="0"/>
              </a:rPr>
              <a:t>từ ngữ miêu tả nhà của Sói: </a:t>
            </a:r>
            <a:r>
              <a:rPr lang="en-US" sz="2800" i="1">
                <a:latin typeface="Times New Roman" panose="02020603050405020304" pitchFamily="18" charset="0"/>
                <a:ea typeface="Times New Roman" panose="02020603050405020304" pitchFamily="18" charset="0"/>
              </a:rPr>
              <a:t>bẩn thỉu, rách nát, chỉ chực sụp xuống</a:t>
            </a:r>
            <a:r>
              <a:rPr lang="en-US" sz="2800">
                <a:latin typeface="Times New Roman" panose="02020603050405020304" pitchFamily="18" charset="0"/>
                <a:ea typeface="Times New Roman" panose="02020603050405020304" pitchFamily="18" charset="0"/>
              </a:rPr>
              <a:t>.</a:t>
            </a:r>
          </a:p>
          <a:p>
            <a:pPr fontAlgn="base">
              <a:lnSpc>
                <a:spcPct val="150000"/>
              </a:lnSpc>
              <a:spcAft>
                <a:spcPts val="0"/>
              </a:spcAft>
            </a:pPr>
            <a:r>
              <a:rPr lang="en-US" sz="2800" b="1">
                <a:latin typeface="Times New Roman" panose="02020603050405020304" pitchFamily="18" charset="0"/>
                <a:ea typeface="Times New Roman" panose="02020603050405020304" pitchFamily="18" charset="0"/>
              </a:rPr>
              <a:t>Câu 3.</a:t>
            </a:r>
            <a:endParaRPr lang="en-US" sz="280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Khi làm đổ nhà của Sói, bác Voi đã xin lỗi và sửa nhà lại cho Sói.</a:t>
            </a:r>
          </a:p>
          <a:p>
            <a:pPr fontAlgn="base">
              <a:lnSpc>
                <a:spcPct val="150000"/>
              </a:lnSpc>
              <a:spcAft>
                <a:spcPts val="0"/>
              </a:spcAft>
            </a:pPr>
            <a:r>
              <a:rPr lang="en-US" sz="2800" smtClean="0">
                <a:latin typeface="Times New Roman" panose="02020603050405020304" pitchFamily="18" charset="0"/>
                <a:ea typeface="Times New Roman" panose="02020603050405020304" pitchFamily="18" charset="0"/>
              </a:rPr>
              <a:t>- Hành </a:t>
            </a:r>
            <a:r>
              <a:rPr lang="en-US" sz="2800">
                <a:latin typeface="Times New Roman" panose="02020603050405020304" pitchFamily="18" charset="0"/>
                <a:ea typeface="Times New Roman" panose="02020603050405020304" pitchFamily="18" charset="0"/>
              </a:rPr>
              <a:t>động của Voi tử tế, lịch sự, thể hiện là người được giáo dục tốt</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3764813" y="118997"/>
            <a:ext cx="4671472" cy="523220"/>
          </a:xfrm>
          <a:prstGeom prst="rect">
            <a:avLst/>
          </a:prstGeom>
        </p:spPr>
        <p:txBody>
          <a:bodyPr wrap="none">
            <a:spAutoFit/>
          </a:bodyPr>
          <a:lstStyle/>
          <a:p>
            <a:pPr algn="ctr" fontAlgn="base">
              <a:spcAft>
                <a:spcPts val="0"/>
              </a:spcAft>
            </a:pPr>
            <a:r>
              <a:rPr lang="en-US" sz="2800" b="1">
                <a:solidFill>
                  <a:srgbClr val="FF0000"/>
                </a:solidFill>
                <a:latin typeface="Times New Roman" panose="02020603050405020304" pitchFamily="18" charset="0"/>
                <a:ea typeface="Times New Roman" panose="02020603050405020304" pitchFamily="18" charset="0"/>
              </a:rPr>
              <a:t>*GỢI Ý LÀM BÀI ĐỀ SỐ 10</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85740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1000"/>
                                        <p:tgtEl>
                                          <p:spTgt spid="2">
                                            <p:txEl>
                                              <p:pRg st="7" end="7"/>
                                            </p:txEl>
                                          </p:spTgt>
                                        </p:tgtEl>
                                      </p:cBhvr>
                                    </p:animEffect>
                                    <p:anim calcmode="lin" valueType="num">
                                      <p:cBhvr>
                                        <p:cTn id="5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049" y="2028673"/>
            <a:ext cx="10981899" cy="3323987"/>
          </a:xfrm>
          <a:prstGeom prst="rect">
            <a:avLst/>
          </a:prstGeom>
        </p:spPr>
        <p:txBody>
          <a:bodyPr wrap="square">
            <a:spAutoFit/>
          </a:bodyPr>
          <a:lstStyle/>
          <a:p>
            <a:pPr fontAlgn="base">
              <a:lnSpc>
                <a:spcPct val="150000"/>
              </a:lnSpc>
              <a:spcAft>
                <a:spcPts val="0"/>
              </a:spcAft>
            </a:pPr>
            <a:r>
              <a:rPr lang="en-US" sz="2800" b="1">
                <a:latin typeface="Times New Roman" panose="02020603050405020304" pitchFamily="18" charset="0"/>
                <a:ea typeface="Times New Roman" panose="02020603050405020304" pitchFamily="18" charset="0"/>
              </a:rPr>
              <a:t>Câu 4.</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Sói nghĩ Voi sợ mình nên không chấp nhận lời xin lỗi và căn nhà bác Voi đã sửa, Sói quát tháo, đòi bác Voi làm nhà mới cho mình, doạ nạt bác Voi.</a:t>
            </a:r>
          </a:p>
          <a:p>
            <a:pPr algn="just" fontAlgn="base">
              <a:lnSpc>
                <a:spcPct val="150000"/>
              </a:lnSpc>
              <a:spcAft>
                <a:spcPts val="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Hậu quả: Bác Voi lẳng lặng quắp ngang bụng Sói ném xuống hố nước bẩn. Rồi đè bẹp dí nhà Sói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27345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8" y="1596789"/>
            <a:ext cx="10986448" cy="3970318"/>
          </a:xfrm>
          <a:prstGeom prst="rect">
            <a:avLst/>
          </a:prstGeom>
        </p:spPr>
        <p:txBody>
          <a:bodyPr wrap="square">
            <a:spAutoFit/>
          </a:bodyPr>
          <a:lstStyle/>
          <a:p>
            <a:pPr algn="just" fontAlgn="base">
              <a:spcAft>
                <a:spcPts val="0"/>
              </a:spcAft>
            </a:pPr>
            <a:r>
              <a:rPr lang="en-US" sz="2800" b="1">
                <a:latin typeface="Times New Roman" panose="02020603050405020304" pitchFamily="18" charset="0"/>
                <a:ea typeface="Times New Roman" panose="02020603050405020304" pitchFamily="18" charset="0"/>
              </a:rPr>
              <a:t>Câu 5. </a:t>
            </a:r>
            <a:r>
              <a:rPr lang="en-US" sz="2800">
                <a:latin typeface="Times New Roman" panose="02020603050405020304" pitchFamily="18" charset="0"/>
                <a:ea typeface="Times New Roman" panose="02020603050405020304" pitchFamily="18" charset="0"/>
              </a:rPr>
              <a:t>Câu nói của bác Quạ: “Chú mày ngu lắm! Chú mày đã không hiểu sự khác nhau giữa người hèn nhát và người được giáo dục tốt!” đưa đến cho em bài học:</a:t>
            </a:r>
          </a:p>
          <a:p>
            <a:pPr algn="just" fontAlgn="base">
              <a:spcAft>
                <a:spcPts val="0"/>
              </a:spcAft>
            </a:pPr>
            <a:r>
              <a:rPr lang="en-US" sz="2800">
                <a:latin typeface="Times New Roman" panose="02020603050405020304" pitchFamily="18" charset="0"/>
                <a:ea typeface="Times New Roman" panose="02020603050405020304" pitchFamily="18" charset="0"/>
              </a:rPr>
              <a:t>- Nhận biết được sự khác biệt giữa người có giáo dục tốt và kẻ tiểu nhân: người có giáo dục là người dám nhận lỗi và biết sửa lỗi của mình; còn kẻ tiểu nhân là kẻ thiếu sự can đảm nhận sai, luôn tìm mọi cách đổ lỗi cho người khác.</a:t>
            </a:r>
          </a:p>
          <a:p>
            <a:pPr algn="just" fontAlgn="base">
              <a:spcAft>
                <a:spcPts val="0"/>
              </a:spcAft>
            </a:pPr>
            <a:r>
              <a:rPr lang="en-US" sz="2800">
                <a:latin typeface="Times New Roman" panose="02020603050405020304" pitchFamily="18" charset="0"/>
                <a:ea typeface="Times New Roman" panose="02020603050405020304" pitchFamily="18" charset="0"/>
              </a:rPr>
              <a:t>- Khi có lỗi, ta hãy can đảm nhận lỗi và nhận trách nhiệm để sửa chữa những lỗi lầm ấy!</a:t>
            </a:r>
          </a:p>
        </p:txBody>
      </p:sp>
    </p:spTree>
    <p:extLst>
      <p:ext uri="{BB962C8B-B14F-4D97-AF65-F5344CB8AC3E}">
        <p14:creationId xmlns:p14="http://schemas.microsoft.com/office/powerpoint/2010/main" val="28331644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979" y="600502"/>
            <a:ext cx="10795380" cy="5909310"/>
          </a:xfrm>
          <a:prstGeom prst="rect">
            <a:avLst/>
          </a:prstGeom>
        </p:spPr>
        <p:txBody>
          <a:bodyPr wrap="square">
            <a:spAutoFit/>
          </a:bodyPr>
          <a:lstStyle/>
          <a:p>
            <a:pPr algn="just" fontAlgn="base">
              <a:lnSpc>
                <a:spcPct val="150000"/>
              </a:lnSpc>
              <a:spcAft>
                <a:spcPts val="0"/>
              </a:spcAft>
            </a:pP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rPr>
              <a:t>Câu hỏi viết đoạn: </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latin typeface="Times New Roman" panose="02020603050405020304" pitchFamily="18" charset="0"/>
                <a:ea typeface="Times New Roman" panose="02020603050405020304" pitchFamily="18" charset="0"/>
              </a:rPr>
              <a:t>+ Biết nhận lỗi làm cho mối quan hệ giữa con người với con người trở nên tốt đẹp hơn; dung hoà các mối quan hệ, tránh những mâu thuẫn không đáng có.</a:t>
            </a:r>
          </a:p>
          <a:p>
            <a:pPr algn="just" fontAlgn="base">
              <a:lnSpc>
                <a:spcPct val="150000"/>
              </a:lnSpc>
              <a:spcAft>
                <a:spcPts val="0"/>
              </a:spcAft>
            </a:pPr>
            <a:r>
              <a:rPr lang="en-US" sz="2800">
                <a:latin typeface="Times New Roman" panose="02020603050405020304" pitchFamily="18" charset="0"/>
                <a:ea typeface="Times New Roman" panose="02020603050405020304" pitchFamily="18" charset="0"/>
              </a:rPr>
              <a:t>+ Việc nhận lỗi và sửa chữa chúng sẽ khiến bản thân ta tốt lên từng ngày, hoàn thiện nhân cách đồng thời lấy lại niềm tin của người khác đối với bản thân mình.</a:t>
            </a:r>
          </a:p>
          <a:p>
            <a:pPr algn="just" fontAlgn="base">
              <a:lnSpc>
                <a:spcPct val="150000"/>
              </a:lnSpc>
              <a:spcAft>
                <a:spcPts val="0"/>
              </a:spcAft>
            </a:pPr>
            <a:r>
              <a:rPr lang="en-US" sz="2800">
                <a:latin typeface="Times New Roman" panose="02020603050405020304" pitchFamily="18" charset="0"/>
                <a:ea typeface="Times New Roman" panose="02020603050405020304" pitchFamily="18" charset="0"/>
              </a:rPr>
              <a:t>+ Người biết nhận lỗi và sửa lỗi là người biết nhìn nhận thực tế, sẽ được người khác nhìn nhận và đánh giá cao….</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71401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2" y="2702256"/>
            <a:ext cx="8898340" cy="1481175"/>
          </a:xfrm>
          <a:prstGeom prst="rect">
            <a:avLst/>
          </a:prstGeom>
        </p:spPr>
        <p:txBody>
          <a:bodyPr wrap="square">
            <a:spAutoFit/>
          </a:bodyPr>
          <a:lstStyle/>
          <a:p>
            <a:pPr algn="just">
              <a:lnSpc>
                <a:spcPct val="150000"/>
              </a:lnSpc>
              <a:spcAft>
                <a:spcPts val="0"/>
              </a:spcAft>
            </a:pPr>
            <a:r>
              <a:rPr lang="en-US" sz="3200" smtClean="0">
                <a:solidFill>
                  <a:srgbClr val="0D0D0D"/>
                </a:solidFill>
                <a:latin typeface="Times New Roman" panose="02020603050405020304" pitchFamily="18" charset="0"/>
                <a:ea typeface="Times New Roman" panose="02020603050405020304" pitchFamily="18" charset="0"/>
              </a:rPr>
              <a:t>- </a:t>
            </a:r>
            <a:r>
              <a:rPr lang="en-US" sz="3200">
                <a:solidFill>
                  <a:srgbClr val="0D0D0D"/>
                </a:solidFill>
                <a:latin typeface="Times New Roman" panose="02020603050405020304" pitchFamily="18" charset="0"/>
                <a:ea typeface="Times New Roman" panose="02020603050405020304" pitchFamily="18" charset="0"/>
              </a:rPr>
              <a:t>Hoàn thành các nội dung ôn tập.</a:t>
            </a:r>
            <a:endParaRPr lang="en-US" sz="32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3200">
                <a:solidFill>
                  <a:srgbClr val="0D0D0D"/>
                </a:solidFill>
                <a:latin typeface="Times New Roman" panose="02020603050405020304" pitchFamily="18" charset="0"/>
                <a:ea typeface="Times New Roman" panose="02020603050405020304" pitchFamily="18" charset="0"/>
              </a:rPr>
              <a:t>- Chuẩn bị cho buổi học sau: Ôn tập Tục ngữ.</a:t>
            </a:r>
            <a:endParaRPr lang="en-US" sz="32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782306" y="1251761"/>
            <a:ext cx="4490909" cy="584775"/>
          </a:xfrm>
          <a:prstGeom prst="rect">
            <a:avLst/>
          </a:prstGeom>
        </p:spPr>
        <p:txBody>
          <a:bodyPr wrap="none">
            <a:spAutoFit/>
          </a:bodyPr>
          <a:lstStyle/>
          <a:p>
            <a:pPr algn="ctr">
              <a:spcAft>
                <a:spcPts val="0"/>
              </a:spcAft>
              <a:tabLst>
                <a:tab pos="152400" algn="l"/>
              </a:tabLst>
            </a:pPr>
            <a:r>
              <a:rPr lang="de-DE" sz="3200" b="1">
                <a:solidFill>
                  <a:srgbClr val="FF0000"/>
                </a:solidFill>
                <a:latin typeface="Times New Roman" panose="02020603050405020304" pitchFamily="18" charset="0"/>
                <a:ea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44439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2341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4542" y="955341"/>
            <a:ext cx="9344168" cy="5262979"/>
          </a:xfrm>
          <a:prstGeom prst="rect">
            <a:avLst/>
          </a:prstGeom>
        </p:spPr>
        <p:txBody>
          <a:bodyPr wrap="square">
            <a:spAutoFit/>
          </a:bodyPr>
          <a:lstStyle/>
          <a:p>
            <a:pPr marL="1051560">
              <a:spcAft>
                <a:spcPts val="0"/>
              </a:spcAft>
            </a:pPr>
            <a:r>
              <a:rPr lang="en-US" sz="2800" i="1" smtClean="0">
                <a:solidFill>
                  <a:srgbClr val="000000"/>
                </a:solidFill>
                <a:latin typeface="Times New Roman" panose="02020603050405020304" pitchFamily="18" charset="0"/>
                <a:ea typeface="Times New Roman" panose="02020603050405020304" pitchFamily="18" charset="0"/>
              </a:rPr>
              <a:t>Hiện </a:t>
            </a:r>
            <a:r>
              <a:rPr lang="en-US" sz="2800" i="1">
                <a:solidFill>
                  <a:srgbClr val="000000"/>
                </a:solidFill>
                <a:latin typeface="Times New Roman" panose="02020603050405020304" pitchFamily="18" charset="0"/>
                <a:ea typeface="Times New Roman" panose="02020603050405020304" pitchFamily="18" charset="0"/>
              </a:rPr>
              <a:t>tôi đang bú mẹ tôi rành rành</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Không phải mày thì anh mày đó</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Quả thật tôi chẳng có anh em</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Thế thì một mống nhà chiên</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Quân bay có đứa nào kiềng sói đâu!</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Chiên, chó, người, cùng nhau một thói</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Họ mách ta, ta phải báo cừu!</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Dứt lời, tha tận rừng sâu</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Sói nhai Chiên nhỏ, chẳng cầu đôi co.</a:t>
            </a:r>
            <a:endParaRPr lang="en-US" sz="2800">
              <a:latin typeface="Times New Roman" panose="02020603050405020304" pitchFamily="18" charset="0"/>
              <a:ea typeface="Times New Roman" panose="02020603050405020304" pitchFamily="18" charset="0"/>
            </a:endParaRPr>
          </a:p>
          <a:p>
            <a:pPr algn="r">
              <a:spcAft>
                <a:spcPts val="0"/>
              </a:spcAft>
            </a:pPr>
            <a:r>
              <a:rPr lang="en-US" sz="2800">
                <a:solidFill>
                  <a:srgbClr val="000000"/>
                </a:solidFill>
                <a:latin typeface="Times New Roman" panose="02020603050405020304" pitchFamily="18" charset="0"/>
                <a:ea typeface="Times New Roman" panose="02020603050405020304" pitchFamily="18" charset="0"/>
              </a:rPr>
              <a:t>(In trong </a:t>
            </a:r>
            <a:r>
              <a:rPr lang="en-US" sz="2800" i="1">
                <a:solidFill>
                  <a:srgbClr val="000000"/>
                </a:solidFill>
                <a:latin typeface="Times New Roman" panose="02020603050405020304" pitchFamily="18" charset="0"/>
                <a:ea typeface="Times New Roman" panose="02020603050405020304" pitchFamily="18" charset="0"/>
              </a:rPr>
              <a:t>Ngụ ngôn chọn lọc La Phông-ten</a:t>
            </a:r>
            <a:r>
              <a:rPr lang="en-US" sz="280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r">
              <a:spcAft>
                <a:spcPts val="0"/>
              </a:spcAft>
            </a:pPr>
            <a:r>
              <a:rPr lang="en-US" sz="2800">
                <a:solidFill>
                  <a:srgbClr val="000000"/>
                </a:solidFill>
                <a:latin typeface="Times New Roman" panose="02020603050405020304" pitchFamily="18" charset="0"/>
                <a:ea typeface="Times New Roman" panose="02020603050405020304" pitchFamily="18" charset="0"/>
              </a:rPr>
              <a:t> truyện </a:t>
            </a:r>
            <a:r>
              <a:rPr lang="en-US" sz="2800" i="1">
                <a:solidFill>
                  <a:srgbClr val="000000"/>
                </a:solidFill>
                <a:latin typeface="Times New Roman" panose="02020603050405020304" pitchFamily="18" charset="0"/>
                <a:ea typeface="Times New Roman" panose="02020603050405020304" pitchFamily="18" charset="0"/>
              </a:rPr>
              <a:t>Chó sói và chiên </a:t>
            </a:r>
            <a:r>
              <a:rPr lang="en-US" sz="2800">
                <a:solidFill>
                  <a:srgbClr val="000000"/>
                </a:solidFill>
                <a:latin typeface="Times New Roman" panose="02020603050405020304" pitchFamily="18" charset="0"/>
                <a:ea typeface="Times New Roman" panose="02020603050405020304" pitchFamily="18" charset="0"/>
              </a:rPr>
              <a:t>con, Tú Mỡ dịch, NXB Văn học, 1985)</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49172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7464</Words>
  <PresentationFormat>Widescreen</PresentationFormat>
  <Paragraphs>426</Paragraphs>
  <Slides>87</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87</vt:i4>
      </vt:variant>
    </vt:vector>
  </HeadingPairs>
  <TitlesOfParts>
    <vt:vector size="102" baseType="lpstr">
      <vt:lpstr>Arial</vt:lpstr>
      <vt:lpstr>Arial Unicode MS</vt:lpstr>
      <vt:lpstr>Calibri</vt:lpstr>
      <vt:lpstr>Calibri Light</vt:lpstr>
      <vt:lpstr>等线</vt:lpstr>
      <vt:lpstr>inpin heiti</vt:lpstr>
      <vt:lpstr>MS Mincho</vt:lpstr>
      <vt:lpstr>Palatino Linotype</vt:lpstr>
      <vt:lpstr>Symbol</vt:lpstr>
      <vt:lpstr>Times New Roman</vt:lpstr>
      <vt:lpstr>Wingdings</vt:lpstr>
      <vt:lpstr>Office Theme</vt:lpstr>
      <vt:lpstr>Office 主题</vt:lpstr>
      <vt:lpstr>Office 主题​​</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2022-11-16T03:14:49Z</dcterms:modified>
</cp:coreProperties>
</file>