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2" r:id="rId3"/>
    <p:sldId id="261" r:id="rId4"/>
    <p:sldId id="262" r:id="rId5"/>
    <p:sldId id="297" r:id="rId6"/>
    <p:sldId id="299" r:id="rId7"/>
    <p:sldId id="279" r:id="rId8"/>
    <p:sldId id="257" r:id="rId9"/>
    <p:sldId id="281" r:id="rId10"/>
    <p:sldId id="259" r:id="rId11"/>
    <p:sldId id="284" r:id="rId12"/>
    <p:sldId id="260" r:id="rId13"/>
    <p:sldId id="266" r:id="rId14"/>
    <p:sldId id="268" r:id="rId15"/>
    <p:sldId id="286" r:id="rId16"/>
    <p:sldId id="285" r:id="rId17"/>
    <p:sldId id="290" r:id="rId18"/>
    <p:sldId id="288" r:id="rId19"/>
    <p:sldId id="292" r:id="rId20"/>
    <p:sldId id="294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95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5324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016AE-B384-4AED-B4C4-1C6229F4DD1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AC14F-89A2-46A4-BEE2-257BD488C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29591-561C-4798-A0A8-080A04963BD7}" type="slidenum">
              <a:rPr lang="en-US"/>
              <a:pPr/>
              <a:t>29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0412" cy="3427413"/>
          </a:xfrm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AC14F-89A2-46A4-BEE2-257BD488C70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99FD-03C7-4DD3-9628-BF8397A7990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CA1-FED1-48ED-A886-01023C827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99FD-03C7-4DD3-9628-BF8397A7990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CA1-FED1-48ED-A886-01023C827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99FD-03C7-4DD3-9628-BF8397A7990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CA1-FED1-48ED-A886-01023C827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TUONG THI THUYEN - BA DIEM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E37A2F-71C2-4AF0-9367-3383BB202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99FD-03C7-4DD3-9628-BF8397A7990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CA1-FED1-48ED-A886-01023C827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99FD-03C7-4DD3-9628-BF8397A7990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CA1-FED1-48ED-A886-01023C827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99FD-03C7-4DD3-9628-BF8397A7990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CA1-FED1-48ED-A886-01023C827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99FD-03C7-4DD3-9628-BF8397A7990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CA1-FED1-48ED-A886-01023C827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99FD-03C7-4DD3-9628-BF8397A7990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CA1-FED1-48ED-A886-01023C827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99FD-03C7-4DD3-9628-BF8397A7990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CA1-FED1-48ED-A886-01023C827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99FD-03C7-4DD3-9628-BF8397A7990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CA1-FED1-48ED-A886-01023C827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99FD-03C7-4DD3-9628-BF8397A7990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CA1-FED1-48ED-A886-01023C827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99FD-03C7-4DD3-9628-BF8397A79903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ACA1-FED1-48ED-A886-01023C827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THUYEN\VanHoc\THUYENDAYTOT\trong-com.mid" TargetMode="External"/><Relationship Id="rId4" Type="http://schemas.openxmlformats.org/officeDocument/2006/relationships/hyperlink" Target="THUYEN/thuyen1/VANBAN/Ly%20con%20sao.M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vi.wikipedia.org/wiki/T%E1%BA%ADp_tin:Conglang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&#242;%20L&#7843;%20-%20Nh&#7919;ng%20Ca%20Kh&#250;c%20Quan%20H&#7885;%20B&#7855;c%20Ninh%20Hay%20Nh&#7845;t%20C&#7911;a%20NS&#431;T%20Thu%20Huy&#7873;n%20Quan%20H&#7885;%202017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1143000" y="152400"/>
            <a:ext cx="6172200" cy="1676400"/>
          </a:xfrm>
          <a:prstGeom prst="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ĐÂY LÀ THỂ LOẠI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5562600"/>
            <a:ext cx="81534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0" y="33528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2057400"/>
            <a:ext cx="8229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0" y="2286000"/>
            <a:ext cx="609600" cy="685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3429000"/>
            <a:ext cx="8229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0" y="4419600"/>
            <a:ext cx="685800" cy="685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0" y="5715000"/>
            <a:ext cx="685800" cy="609600"/>
          </a:xfrm>
          <a:prstGeom prst="star5">
            <a:avLst>
              <a:gd name="adj" fmla="val 2243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4267200"/>
            <a:ext cx="81534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von,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...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04800"/>
            <a:ext cx="5029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ĐỌC - HIỂU VĂN BẢN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143000"/>
            <a:ext cx="7315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971800"/>
            <a:ext cx="5564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1752600"/>
            <a:ext cx="632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2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32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32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sz="32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2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7338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724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5715000"/>
            <a:ext cx="2143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3733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...”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4724399" y="838200"/>
            <a:ext cx="37338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đuối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3352800"/>
            <a:ext cx="3810000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ngậm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ngùi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4" idx="3"/>
            <a:endCxn id="4" idx="3"/>
          </p:cNvCxnSpPr>
          <p:nvPr/>
        </p:nvCxnSpPr>
        <p:spPr>
          <a:xfrm>
            <a:off x="3733800" y="282460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</p:cNvCxnSpPr>
          <p:nvPr/>
        </p:nvCxnSpPr>
        <p:spPr>
          <a:xfrm flipV="1">
            <a:off x="3733800" y="1600200"/>
            <a:ext cx="914400" cy="1224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733800" y="2824609"/>
            <a:ext cx="914400" cy="10615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7172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524000"/>
            <a:ext cx="3206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So  </a:t>
            </a:r>
            <a:r>
              <a:rPr lang="en-US" sz="3200" dirty="0" err="1" smtClean="0">
                <a:latin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</a:rPr>
              <a:t> : </a:t>
            </a:r>
            <a:r>
              <a:rPr lang="en-US" sz="3200" dirty="0" err="1" smtClean="0">
                <a:latin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em</a:t>
            </a:r>
            <a:endParaRPr lang="en-US" sz="3200" dirty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876800" y="1905000"/>
            <a:ext cx="5334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9" descr="ThanhLan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38400"/>
            <a:ext cx="335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62200"/>
            <a:ext cx="335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648200" y="4114800"/>
            <a:ext cx="5334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1524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838200"/>
            <a:ext cx="5257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+ </a:t>
            </a:r>
            <a:r>
              <a:rPr lang="en-US" sz="3200" b="1" dirty="0" err="1">
                <a:latin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ảnh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ẩn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i="1" dirty="0" err="1">
                <a:latin typeface="Times New Roman" pitchFamily="18" charset="0"/>
              </a:rPr>
              <a:t>Tấm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lụa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đào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</a:rPr>
              <a:t>mềm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mại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óng</a:t>
            </a:r>
            <a:r>
              <a:rPr lang="en-US" sz="3200" dirty="0" smtClean="0">
                <a:latin typeface="Times New Roman" pitchFamily="18" charset="0"/>
              </a:rPr>
              <a:t>  ả, </a:t>
            </a:r>
            <a:r>
              <a:rPr lang="en-US" sz="3200" dirty="0" err="1" smtClean="0">
                <a:latin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đỏ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hồng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trị</a:t>
            </a:r>
            <a:r>
              <a:rPr lang="en-US" sz="3200" dirty="0" smtClean="0">
                <a:latin typeface="Times New Roman" pitchFamily="18" charset="0"/>
              </a:rPr>
              <a:t>,  </a:t>
            </a:r>
            <a:r>
              <a:rPr lang="en-US" sz="3200" dirty="0" err="1" smtClean="0">
                <a:latin typeface="Times New Roman" pitchFamily="18" charset="0"/>
              </a:rPr>
              <a:t>đẹp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bên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sắc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bên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ngoài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sym typeface="Wingdings" pitchFamily="2" charset="2"/>
            </a:endParaRPr>
          </a:p>
          <a:p>
            <a:pPr>
              <a:buFont typeface="Wingdings" pitchFamily="2" charset="2"/>
              <a:buChar char="ð"/>
            </a:pPr>
            <a:r>
              <a:rPr lang="en-US" sz="3200" b="1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sym typeface="Wingdings" pitchFamily="2" charset="2"/>
              </a:rPr>
              <a:t>Cô</a:t>
            </a: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sym typeface="Wingdings" pitchFamily="2" charset="2"/>
              </a:rPr>
              <a:t>gái</a:t>
            </a: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 ý </a:t>
            </a:r>
            <a:r>
              <a:rPr lang="en-US" sz="3200" b="1" dirty="0" err="1">
                <a:latin typeface="Times New Roman" pitchFamily="18" charset="0"/>
                <a:sym typeface="Wingdings" pitchFamily="2" charset="2"/>
              </a:rPr>
              <a:t>thức</a:t>
            </a: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sym typeface="Wingdings" pitchFamily="2" charset="2"/>
              </a:rPr>
              <a:t>được</a:t>
            </a: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sym typeface="Wingdings" pitchFamily="2" charset="2"/>
              </a:rPr>
              <a:t>vẻ</a:t>
            </a: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sym typeface="Wingdings" pitchFamily="2" charset="2"/>
              </a:rPr>
              <a:t>đẹp</a:t>
            </a: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sym typeface="Wingdings" pitchFamily="2" charset="2"/>
              </a:rPr>
              <a:t>và</a:t>
            </a: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sym typeface="Wingdings" pitchFamily="2" charset="2"/>
              </a:rPr>
              <a:t>giá</a:t>
            </a: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sym typeface="Wingdings" pitchFamily="2" charset="2"/>
              </a:rPr>
              <a:t>trị</a:t>
            </a: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sym typeface="Wingdings" pitchFamily="2" charset="2"/>
              </a:rPr>
              <a:t>của</a:t>
            </a:r>
            <a:r>
              <a:rPr lang="en-US" sz="3200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sym typeface="Wingdings" pitchFamily="2" charset="2"/>
              </a:rPr>
              <a:t>mình</a:t>
            </a:r>
            <a:r>
              <a:rPr lang="en-US" sz="3200" b="1" dirty="0" smtClean="0">
                <a:latin typeface="Times New Roman" pitchFamily="18" charset="0"/>
                <a:sym typeface="Wingdings" pitchFamily="2" charset="2"/>
              </a:rPr>
              <a:t>.</a:t>
            </a:r>
            <a:endParaRPr lang="en-US" sz="3200" b="1" dirty="0">
              <a:latin typeface="Times New Roman" pitchFamily="18" charset="0"/>
              <a:sym typeface="Wingdings" pitchFamily="2" charset="2"/>
            </a:endParaRPr>
          </a:p>
        </p:txBody>
      </p:sp>
      <p:pic>
        <p:nvPicPr>
          <p:cNvPr id="11" name="Picture 7" descr="Imag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09600"/>
            <a:ext cx="3352800" cy="460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N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30480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9906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81200"/>
            <a:ext cx="6324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bấp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3400" y="5638800"/>
            <a:ext cx="304800" cy="1524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am lua d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19200"/>
            <a:ext cx="3048000" cy="34825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838200"/>
            <a:ext cx="3352800" cy="2133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14600" y="3429000"/>
            <a:ext cx="3352800" cy="2133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5" idx="3"/>
            <a:endCxn id="6" idx="2"/>
          </p:cNvCxnSpPr>
          <p:nvPr/>
        </p:nvCxnSpPr>
        <p:spPr>
          <a:xfrm flipV="1">
            <a:off x="1828800" y="1905000"/>
            <a:ext cx="381000" cy="9196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28800" y="2819400"/>
            <a:ext cx="8382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3000" y="55626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3400" y="6019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am lua d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04800"/>
            <a:ext cx="3429000" cy="4106643"/>
          </a:xfrm>
          <a:prstGeom prst="rect">
            <a:avLst/>
          </a:prstGeom>
          <a:noFill/>
        </p:spPr>
      </p:pic>
      <p:pic>
        <p:nvPicPr>
          <p:cNvPr id="3" name="Picture 2" descr="NV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4038600" cy="41148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381000" y="51816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4495800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TUONG THI THUYEN - BA DIEM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33A3-D25D-496C-BE3C-A6E5D7202EAE}" type="slidenum">
              <a:rPr lang="en-US"/>
              <a:pPr/>
              <a:t>17</a:t>
            </a:fld>
            <a:endParaRPr lang="en-US"/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8229600" cy="1474788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Tahoma" pitchFamily="34" charset="0"/>
              </a:rPr>
              <a:t>                   </a:t>
            </a:r>
            <a:r>
              <a:rPr lang="en-US" sz="3600" b="1" dirty="0" err="1">
                <a:solidFill>
                  <a:srgbClr val="C00000"/>
                </a:solidFill>
                <a:latin typeface="VNI-Times" pitchFamily="2" charset="0"/>
              </a:rPr>
              <a:t>Coâ</a:t>
            </a:r>
            <a:r>
              <a:rPr lang="en-US" sz="3600" b="1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Times" pitchFamily="2" charset="0"/>
              </a:rPr>
              <a:t>kia</a:t>
            </a:r>
            <a:r>
              <a:rPr lang="en-US" sz="3600" b="1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Times" pitchFamily="2" charset="0"/>
              </a:rPr>
              <a:t>ñöùùng</a:t>
            </a:r>
            <a:r>
              <a:rPr lang="en-US" sz="3600" b="1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Times" pitchFamily="2" charset="0"/>
              </a:rPr>
              <a:t>ôû</a:t>
            </a:r>
            <a:r>
              <a:rPr lang="en-US" sz="3600" b="1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Times" pitchFamily="2" charset="0"/>
              </a:rPr>
              <a:t>bôø</a:t>
            </a:r>
            <a:r>
              <a:rPr lang="en-US" sz="3600" b="1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Times" pitchFamily="2" charset="0"/>
              </a:rPr>
              <a:t>soâng</a:t>
            </a:r>
            <a:endParaRPr lang="en-US" sz="3600" b="1" dirty="0">
              <a:solidFill>
                <a:srgbClr val="C00000"/>
              </a:solidFill>
              <a:latin typeface="VNI-Times" pitchFamily="2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C00000"/>
                </a:solidFill>
                <a:latin typeface="VNI-Times" pitchFamily="2" charset="0"/>
              </a:rPr>
              <a:t>Muoán</a:t>
            </a:r>
            <a:r>
              <a:rPr lang="en-US" sz="3600" b="1" dirty="0">
                <a:solidFill>
                  <a:srgbClr val="C00000"/>
                </a:solidFill>
                <a:latin typeface="VNI-Times" pitchFamily="2" charset="0"/>
              </a:rPr>
              <a:t> sang </a:t>
            </a:r>
            <a:r>
              <a:rPr lang="en-US" sz="3600" b="1" dirty="0" err="1">
                <a:solidFill>
                  <a:srgbClr val="C00000"/>
                </a:solidFill>
                <a:latin typeface="VNI-Times" pitchFamily="2" charset="0"/>
              </a:rPr>
              <a:t>anh</a:t>
            </a:r>
            <a:r>
              <a:rPr lang="en-US" sz="3600" b="1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Times" pitchFamily="2" charset="0"/>
              </a:rPr>
              <a:t>ngaû</a:t>
            </a:r>
            <a:r>
              <a:rPr lang="en-US" sz="3600" b="1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Times" pitchFamily="2" charset="0"/>
              </a:rPr>
              <a:t>caønh</a:t>
            </a:r>
            <a:r>
              <a:rPr lang="en-US" sz="3600" b="1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Times" pitchFamily="2" charset="0"/>
              </a:rPr>
              <a:t>hoàng</a:t>
            </a:r>
            <a:r>
              <a:rPr lang="en-US" sz="3600" b="1" dirty="0">
                <a:solidFill>
                  <a:srgbClr val="C00000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VNI-Times" pitchFamily="2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VNI-Times" pitchFamily="2" charset="0"/>
              </a:rPr>
              <a:t> sang</a:t>
            </a: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990600" y="4267200"/>
            <a:ext cx="2057400" cy="650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VNI-Times" pitchFamily="2" charset="0"/>
              </a:rPr>
              <a:t>Tục ngữ</a:t>
            </a:r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5410200" y="4343400"/>
            <a:ext cx="1676400" cy="650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VNI-Times" pitchFamily="2" charset="0"/>
              </a:rPr>
              <a:t>Ca dao</a:t>
            </a:r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auto">
          <a:xfrm>
            <a:off x="2971800" y="5105400"/>
            <a:ext cx="2133600" cy="650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latin typeface="VNI-Times" pitchFamily="2" charset="0"/>
              </a:rPr>
              <a:t>Daân ca</a:t>
            </a:r>
          </a:p>
        </p:txBody>
      </p:sp>
      <p:pic>
        <p:nvPicPr>
          <p:cNvPr id="275470" name="trong-com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6172200"/>
            <a:ext cx="304800" cy="304800"/>
          </a:xfrm>
          <a:prstGeom prst="rect">
            <a:avLst/>
          </a:prstGeom>
          <a:noFill/>
        </p:spPr>
      </p:pic>
      <p:sp>
        <p:nvSpPr>
          <p:cNvPr id="275473" name="Text Box 17"/>
          <p:cNvSpPr txBox="1">
            <a:spLocks noChangeArrowheads="1"/>
          </p:cNvSpPr>
          <p:nvPr/>
        </p:nvSpPr>
        <p:spPr bwMode="auto">
          <a:xfrm>
            <a:off x="5105400" y="4495800"/>
            <a:ext cx="1676400" cy="650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VNI-Times" pitchFamily="2" charset="0"/>
              </a:rPr>
              <a:t>Ca dao</a:t>
            </a:r>
          </a:p>
        </p:txBody>
      </p:sp>
      <p:sp>
        <p:nvSpPr>
          <p:cNvPr id="275474" name="Text Box 18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2819400" y="5715000"/>
            <a:ext cx="2743200" cy="650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VNI-Times" pitchFamily="2" charset="0"/>
              </a:rPr>
              <a:t>Daân ca</a:t>
            </a:r>
          </a:p>
        </p:txBody>
      </p:sp>
      <p:sp>
        <p:nvSpPr>
          <p:cNvPr id="275475" name="Text Box 19"/>
          <p:cNvSpPr txBox="1">
            <a:spLocks noChangeArrowheads="1"/>
          </p:cNvSpPr>
          <p:nvPr/>
        </p:nvSpPr>
        <p:spPr bwMode="auto">
          <a:xfrm>
            <a:off x="381000" y="2057400"/>
            <a:ext cx="8763000" cy="22987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Ai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xui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(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maø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) con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saùo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(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caùi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maø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) sang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soâng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(ô) 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Cho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neân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(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caùi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maø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) con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saùo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(ô)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soå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loàng</a:t>
            </a:r>
            <a:endParaRPr lang="en-US" sz="3600" b="1" dirty="0">
              <a:solidFill>
                <a:srgbClr val="000099"/>
              </a:solidFill>
              <a:latin typeface="VNI-Times" pitchFamily="2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(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caùi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kìa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) bay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xa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(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caùi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kìa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) bay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xa</a:t>
            </a:r>
            <a:endParaRPr lang="en-US" sz="3600" b="1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275476" name="Text Box 20"/>
          <p:cNvSpPr txBox="1">
            <a:spLocks noChangeArrowheads="1"/>
          </p:cNvSpPr>
          <p:nvPr/>
        </p:nvSpPr>
        <p:spPr bwMode="auto">
          <a:xfrm>
            <a:off x="914400" y="4495800"/>
            <a:ext cx="2133600" cy="650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latin typeface="VNI-Times" pitchFamily="2" charset="0"/>
              </a:rPr>
              <a:t>Tục ngữ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600" y="228600"/>
            <a:ext cx="4038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54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2754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5470"/>
                </p:tgtEl>
              </p:cMediaNode>
            </p:audio>
          </p:childTnLst>
        </p:cTn>
      </p:par>
    </p:tnLst>
    <p:bldLst>
      <p:bldP spid="275460" grpId="0" animBg="1"/>
      <p:bldP spid="275460" grpId="1" animBg="1"/>
      <p:bldP spid="275461" grpId="0" animBg="1"/>
      <p:bldP spid="275461" grpId="1" animBg="1"/>
      <p:bldP spid="275462" grpId="0" animBg="1"/>
      <p:bldP spid="275462" grpId="1" animBg="1"/>
      <p:bldP spid="275462" grpId="2" animBg="1"/>
      <p:bldP spid="275463" grpId="0" animBg="1"/>
      <p:bldP spid="275463" grpId="1" animBg="1"/>
      <p:bldP spid="275473" grpId="0" animBg="1"/>
      <p:bldP spid="275474" grpId="0" animBg="1"/>
      <p:bldP spid="275474" grpId="1" animBg="1"/>
      <p:bldP spid="275475" grpId="0" animBg="1"/>
      <p:bldP spid="2754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858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514600"/>
            <a:ext cx="2408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429000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343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181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9200" y="3581400"/>
            <a:ext cx="533400" cy="457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514600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429000"/>
            <a:ext cx="1995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343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181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95400" y="5334000"/>
            <a:ext cx="381000" cy="304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ADT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0866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6858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514600"/>
            <a:ext cx="314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Lo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429000"/>
            <a:ext cx="4570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chường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343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tủi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181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71600" y="2667000"/>
            <a:ext cx="381000" cy="457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5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NHÌN HÌNH ĐOÁN </a:t>
            </a:r>
          </a:p>
          <a:p>
            <a:pPr algn="ctr">
              <a:buFontTx/>
              <a:buNone/>
            </a:pPr>
            <a:r>
              <a:rPr lang="en-US" sz="5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 DAO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600200"/>
          </a:xfrm>
        </p:spPr>
        <p:txBody>
          <a:bodyPr/>
          <a:lstStyle/>
          <a:p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“Thân em như miếng cau khô</a:t>
            </a:r>
            <a:b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Kẻ thanh tham mỏng, người thô tham dày”</a:t>
            </a:r>
            <a:b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5396" name="Picture 4" descr="Bí-quyết-dùng-cau-khô-làm-trắng-răng-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4572000" cy="5257800"/>
          </a:xfrm>
        </p:spPr>
      </p:pic>
      <p:pic>
        <p:nvPicPr>
          <p:cNvPr id="315397" name="Picture 5" descr="thuc-pham-trang-rang-giaod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572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153400" cy="1600200"/>
          </a:xfrm>
        </p:spPr>
        <p:txBody>
          <a:bodyPr/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6420" name="Picture 4" descr="CÁ RÔ TH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467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05800" cy="1066800"/>
          </a:xfrm>
        </p:spPr>
        <p:txBody>
          <a:bodyPr>
            <a:normAutofit fontScale="90000"/>
          </a:bodyPr>
          <a:lstStyle/>
          <a:p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bay”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3764" name="Picture 4" descr="image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6962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467600" cy="1600200"/>
          </a:xfrm>
        </p:spPr>
        <p:txBody>
          <a:bodyPr>
            <a:normAutofit fontScale="90000"/>
          </a:bodyPr>
          <a:lstStyle/>
          <a:p>
            <a:r>
              <a:rPr lang="en-US" sz="32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“Thân em như cây chổi đầu hè</a:t>
            </a:r>
            <a:br>
              <a:rPr lang="en-US" sz="32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Phòng khi mưa gió đi về chùi chân</a:t>
            </a:r>
            <a:br>
              <a:rPr lang="en-US" sz="32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Chùi rồi anh quẳng ra sân</a:t>
            </a:r>
            <a:br>
              <a:rPr lang="en-US" sz="32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Bớ người hàng xóm, chùi chân thì chùi”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17444" name="Picture 4" descr="choimay-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8839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600200"/>
          </a:xfrm>
        </p:spPr>
        <p:txBody>
          <a:bodyPr/>
          <a:lstStyle/>
          <a:p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“Thân em như trái bần trôi</a:t>
            </a:r>
            <a:b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 dập sóng dồi, biết tấp vào đâu?”</a:t>
            </a:r>
            <a:b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8468" name="Picture 4" descr="kham-pha-trai-ban-mien-tay-xuat-ngoai-de-ra-tien-hinh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025"/>
            <a:ext cx="4495800" cy="5133975"/>
          </a:xfrm>
          <a:prstGeom prst="rect">
            <a:avLst/>
          </a:prstGeom>
          <a:noFill/>
        </p:spPr>
      </p:pic>
      <p:pic>
        <p:nvPicPr>
          <p:cNvPr id="318469" name="Picture 5" descr="TRÁI BẦ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700" y="1828800"/>
            <a:ext cx="45593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839200" cy="1447800"/>
          </a:xfrm>
        </p:spPr>
        <p:txBody>
          <a:bodyPr>
            <a:normAutofit fontScale="90000"/>
          </a:bodyPr>
          <a:lstStyle/>
          <a:p>
            <a:r>
              <a:rPr lang="en-US" sz="36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“Thân em như ớt chín cây</a:t>
            </a:r>
            <a:br>
              <a:rPr lang="en-US" sz="36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Càng tươi ngoài vỏ càng cay trong lòng”</a:t>
            </a:r>
            <a:br>
              <a:rPr lang="en-US" sz="36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9492" name="Picture 4" descr="Ớ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600200"/>
          </a:xfrm>
        </p:spPr>
        <p:txBody>
          <a:bodyPr/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em như giếng giữa đàng</a:t>
            </a:r>
            <a:b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khôn rửa mặt, người phàm rửa chân”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1540" name="Picture 4" descr="xuong-gieng-sua-may-bom-2-nguoi-thiet-m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55788"/>
            <a:ext cx="8610600" cy="5002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 descr="caltrop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483350" cy="4562475"/>
          </a:xfrm>
          <a:prstGeom prst="rect">
            <a:avLst/>
          </a:prstGeom>
          <a:noFill/>
        </p:spPr>
      </p:pic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533400" y="4781550"/>
            <a:ext cx="8610600" cy="146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		</a:t>
            </a:r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“Th©n em nh­ cñ Êu gai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.VnTime" pitchFamily="34" charset="0"/>
              </a:rPr>
              <a:t>	Ruét trong th× tr¾ng, vá ngoµi th× ®en...”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1" name="Picture 4" descr="250px-Congla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42116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Quan-ho-Bacninh%20(9)"/>
          <p:cNvPicPr>
            <a:picLocks noGrp="1" noChangeAspect="1" noChangeArrowheads="1"/>
          </p:cNvPicPr>
          <p:nvPr>
            <p:ph type="ctrTitle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3000" y="1905000"/>
            <a:ext cx="3810000" cy="4648200"/>
          </a:xfrm>
          <a:noFill/>
        </p:spPr>
      </p:pic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089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CA DAO THAN THÂN YÊU THƯƠNG TÌNH NGHĨA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143000"/>
            <a:ext cx="4038600" cy="548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00" y="1143000"/>
            <a:ext cx="3962400" cy="541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52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28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GADT\2510maxresdefaul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3810000" cy="5486400"/>
          </a:xfrm>
          <a:prstGeom prst="rect">
            <a:avLst/>
          </a:prstGeom>
          <a:noFill/>
        </p:spPr>
      </p:pic>
      <p:pic>
        <p:nvPicPr>
          <p:cNvPr id="1027" name="Picture 3" descr="E:\GADT\Chi-dau-mot-bieu-tuong-cua-man-anh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4038600" cy="5486400"/>
          </a:xfrm>
          <a:prstGeom prst="rect">
            <a:avLst/>
          </a:prstGeom>
          <a:noFill/>
        </p:spPr>
      </p:pic>
      <p:pic>
        <p:nvPicPr>
          <p:cNvPr id="1028" name="Picture 4" descr="E:\GADT\1-1488903953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143000"/>
            <a:ext cx="3886200" cy="5257800"/>
          </a:xfrm>
          <a:prstGeom prst="rect">
            <a:avLst/>
          </a:prstGeom>
          <a:noFill/>
        </p:spPr>
      </p:pic>
      <p:pic>
        <p:nvPicPr>
          <p:cNvPr id="1029" name="Picture 5" descr="E:\GADT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219200"/>
            <a:ext cx="3810000" cy="5257800"/>
          </a:xfrm>
          <a:prstGeom prst="rect">
            <a:avLst/>
          </a:prstGeom>
          <a:noFill/>
        </p:spPr>
      </p:pic>
      <p:pic>
        <p:nvPicPr>
          <p:cNvPr id="1030" name="Picture 6" descr="E:\GADT\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219200"/>
            <a:ext cx="39624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381000"/>
            <a:ext cx="2971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6962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429000"/>
            <a:ext cx="76962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638800"/>
            <a:ext cx="7696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4,6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3820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660066"/>
                </a:solidFill>
                <a:latin typeface="Times New Roman" pitchFamily="18" charset="0"/>
              </a:rPr>
              <a:t>1. Ca </a:t>
            </a:r>
            <a:r>
              <a:rPr lang="en-US" b="1" dirty="0" err="1" smtClean="0">
                <a:solidFill>
                  <a:srgbClr val="660066"/>
                </a:solidFill>
                <a:latin typeface="Times New Roman" pitchFamily="18" charset="0"/>
              </a:rPr>
              <a:t>dao</a:t>
            </a:r>
            <a:endParaRPr lang="en-US" b="1" dirty="0" smtClean="0">
              <a:solidFill>
                <a:srgbClr val="660066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660066"/>
                </a:solidFill>
                <a:latin typeface="Times New Roman" pitchFamily="18" charset="0"/>
              </a:rPr>
              <a:t>a. .</a:t>
            </a:r>
            <a:r>
              <a:rPr lang="en-US" b="1" u="sng" dirty="0" err="1" smtClean="0">
                <a:solidFill>
                  <a:srgbClr val="660066"/>
                </a:solidFill>
                <a:latin typeface="Times New Roman" pitchFamily="18" charset="0"/>
              </a:rPr>
              <a:t>Khái</a:t>
            </a:r>
            <a:r>
              <a:rPr lang="en-US" b="1" u="sng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660066"/>
                </a:solidFill>
                <a:latin typeface="Times New Roman" pitchFamily="18" charset="0"/>
              </a:rPr>
              <a:t>niệm</a:t>
            </a:r>
            <a:r>
              <a:rPr lang="en-US" b="1" u="sng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660066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lời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thơ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trữ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tình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dân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âm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nhạc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xướng</a:t>
            </a:r>
            <a:r>
              <a:rPr lang="en-US" dirty="0" smtClean="0">
                <a:latin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đạt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giới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nội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biệt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Dân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ca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Ca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dao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895600" y="152400"/>
            <a:ext cx="4038600" cy="914400"/>
          </a:xfrm>
          <a:prstGeom prst="flowChartAlternateProcess">
            <a:avLst/>
          </a:prstGeom>
          <a:solidFill>
            <a:srgbClr val="EAEEB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I.TÌM HIỂU CHUNG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33400"/>
            <a:ext cx="502920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+mj-lt"/>
            </a:endParaRPr>
          </a:p>
          <a:p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Con cò cò bay lả  lả lả bay la</a:t>
            </a:r>
            <a:br>
              <a:rPr lang="vi-VN" sz="2400" dirty="0" smtClean="0">
                <a:solidFill>
                  <a:srgbClr val="FF0000"/>
                </a:solidFill>
                <a:latin typeface="+mj-lt"/>
              </a:rPr>
            </a:b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Bay từ từ cửa phủ bay ra ra cánh đồng.</a:t>
            </a:r>
            <a:br>
              <a:rPr lang="vi-VN" sz="2400" dirty="0" smtClean="0">
                <a:solidFill>
                  <a:srgbClr val="FF0000"/>
                </a:solidFill>
                <a:latin typeface="+mj-lt"/>
              </a:rPr>
            </a:b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Tình tính tang, tang tính tình</a:t>
            </a:r>
            <a:br>
              <a:rPr lang="vi-VN" sz="2400" dirty="0" smtClean="0">
                <a:solidFill>
                  <a:srgbClr val="FF0000"/>
                </a:solidFill>
                <a:latin typeface="+mj-lt"/>
              </a:rPr>
            </a:b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Duyên tình rằng duyên tình ơi</a:t>
            </a:r>
            <a:br>
              <a:rPr lang="vi-VN" sz="2400" dirty="0" smtClean="0">
                <a:solidFill>
                  <a:srgbClr val="FF0000"/>
                </a:solidFill>
                <a:latin typeface="+mj-lt"/>
              </a:rPr>
            </a:b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Rằng có nhớ, nhớ hay không</a:t>
            </a:r>
            <a:br>
              <a:rPr lang="vi-VN" sz="2400" dirty="0" smtClean="0">
                <a:solidFill>
                  <a:srgbClr val="FF0000"/>
                </a:solidFill>
                <a:latin typeface="+mj-lt"/>
              </a:rPr>
            </a:b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Rằng có nhớ, nhớ hay không.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0" y="3200400"/>
            <a:ext cx="6096000" cy="3505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nhau cởi áo cho nhau</a:t>
            </a:r>
            <a:b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nhà mẹ hỏi qua cầu gió bay</a:t>
            </a:r>
            <a:b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nhau cởi nhẫn cho nhau</a:t>
            </a:r>
            <a:b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nhà mẹ hỏi qua cầu đánh rơi</a:t>
            </a:r>
            <a:b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nhau cởi nón trao nhau</a:t>
            </a:r>
            <a:b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nhà mẹ hỏi qua cầu gió bay.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Point Star 5">
            <a:hlinkClick r:id="rId2" action="ppaction://hlinkfile"/>
          </p:cNvPr>
          <p:cNvSpPr/>
          <p:nvPr/>
        </p:nvSpPr>
        <p:spPr>
          <a:xfrm>
            <a:off x="5638800" y="2286000"/>
            <a:ext cx="4572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3820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660066"/>
                </a:solidFill>
                <a:latin typeface="Times New Roman" pitchFamily="18" charset="0"/>
              </a:rPr>
              <a:t>1. Ca </a:t>
            </a:r>
            <a:r>
              <a:rPr lang="en-US" b="1" dirty="0" err="1" smtClean="0">
                <a:solidFill>
                  <a:srgbClr val="660066"/>
                </a:solidFill>
                <a:latin typeface="Times New Roman" pitchFamily="18" charset="0"/>
              </a:rPr>
              <a:t>dao</a:t>
            </a:r>
            <a:endParaRPr lang="en-US" b="1" dirty="0" smtClean="0">
              <a:solidFill>
                <a:srgbClr val="660066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660066"/>
                </a:solidFill>
                <a:latin typeface="Times New Roman" pitchFamily="18" charset="0"/>
              </a:rPr>
              <a:t>a. .</a:t>
            </a:r>
            <a:r>
              <a:rPr lang="en-US" b="1" u="sng" dirty="0" err="1" smtClean="0">
                <a:solidFill>
                  <a:srgbClr val="660066"/>
                </a:solidFill>
                <a:latin typeface="Times New Roman" pitchFamily="18" charset="0"/>
              </a:rPr>
              <a:t>Khái</a:t>
            </a:r>
            <a:r>
              <a:rPr lang="en-US" b="1" u="sng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660066"/>
                </a:solidFill>
                <a:latin typeface="Times New Roman" pitchFamily="18" charset="0"/>
              </a:rPr>
              <a:t>niệm</a:t>
            </a:r>
            <a:r>
              <a:rPr lang="en-US" b="1" u="sng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rgbClr val="660066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lời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thơ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trữ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tình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dân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âm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nhạc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xướng</a:t>
            </a:r>
            <a:r>
              <a:rPr lang="en-US" dirty="0" smtClean="0">
                <a:latin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đạt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giới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nội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663300"/>
                </a:solidFill>
                <a:latin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biệt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Dân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ca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Ca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dao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895600" y="152400"/>
            <a:ext cx="4038600" cy="914400"/>
          </a:xfrm>
          <a:prstGeom prst="flowChartAlternateProcess">
            <a:avLst/>
          </a:prstGeom>
          <a:solidFill>
            <a:srgbClr val="EAEEB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I.TÌM HIỂU CHUNG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4343400"/>
            <a:ext cx="3276600" cy="228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343400"/>
            <a:ext cx="5257800" cy="228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tác,điệu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xướng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381000"/>
            <a:ext cx="8915400" cy="647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660066"/>
                </a:solidFill>
              </a:rPr>
              <a:t> b.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Hình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thức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nghệ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thuật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lang="en-US" sz="3200" dirty="0" smtClean="0">
              <a:latin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Ngôn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Dung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lượng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baseline="0" dirty="0" smtClean="0">
              <a:latin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smtClean="0">
                <a:latin typeface="Times New Roman" pitchFamily="18" charset="0"/>
              </a:rPr>
              <a:t>- </a:t>
            </a:r>
            <a:r>
              <a:rPr lang="en-US" sz="3200" b="1" baseline="0" dirty="0" err="1" smtClean="0">
                <a:latin typeface="Times New Roman" pitchFamily="18" charset="0"/>
              </a:rPr>
              <a:t>Diễn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đạt</a:t>
            </a:r>
            <a:r>
              <a:rPr lang="en-US" sz="3200" b="1" dirty="0" smtClean="0">
                <a:latin typeface="Times New Roman" pitchFamily="18" charset="0"/>
              </a:rPr>
              <a:t>: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438400" y="1143000"/>
            <a:ext cx="6553200" cy="990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4600" y="2286000"/>
            <a:ext cx="6477000" cy="2590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3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BPTT: so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điệp-đối</a:t>
            </a:r>
            <a:r>
              <a:rPr lang="en-US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2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90800" y="5029200"/>
            <a:ext cx="64008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itchFamily="18" charset="0"/>
              </a:rPr>
              <a:t>Thường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ngắn</a:t>
            </a:r>
            <a:r>
              <a:rPr lang="en-US" sz="3200" dirty="0" smtClean="0">
                <a:latin typeface="Times New Roman" pitchFamily="18" charset="0"/>
              </a:rPr>
              <a:t> (2/4/6 </a:t>
            </a:r>
            <a:r>
              <a:rPr lang="en-US" sz="3200" dirty="0" err="1" smtClean="0">
                <a:latin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</a:rPr>
              <a:t>)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2667000" y="6096000"/>
            <a:ext cx="6324600" cy="609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</a:rPr>
              <a:t>Theo </a:t>
            </a:r>
            <a:r>
              <a:rPr lang="en-US" sz="3200" dirty="0" err="1" smtClean="0">
                <a:latin typeface="Times New Roman" pitchFamily="18" charset="0"/>
              </a:rPr>
              <a:t>mô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típ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gian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57400" y="381000"/>
            <a:ext cx="5029200" cy="2133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 .</a:t>
            </a:r>
            <a:r>
              <a:rPr lang="en-US" sz="3200" b="1" u="sng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b="1" u="sng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stCxn id="3" idx="4"/>
          </p:cNvCxnSpPr>
          <p:nvPr/>
        </p:nvCxnSpPr>
        <p:spPr>
          <a:xfrm flipH="1">
            <a:off x="1828800" y="2514600"/>
            <a:ext cx="27432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4"/>
          </p:cNvCxnSpPr>
          <p:nvPr/>
        </p:nvCxnSpPr>
        <p:spPr>
          <a:xfrm>
            <a:off x="4572000" y="2514600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4"/>
          </p:cNvCxnSpPr>
          <p:nvPr/>
        </p:nvCxnSpPr>
        <p:spPr>
          <a:xfrm>
            <a:off x="4572000" y="2514600"/>
            <a:ext cx="23622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0" y="3352800"/>
            <a:ext cx="2590800" cy="182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43200" y="3581400"/>
            <a:ext cx="3276600" cy="2057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Ca </a:t>
            </a:r>
            <a:r>
              <a:rPr lang="en-US" sz="3200" dirty="0" err="1" smtClean="0"/>
              <a:t>dao</a:t>
            </a:r>
            <a:r>
              <a:rPr lang="en-US" sz="3200" dirty="0" smtClean="0"/>
              <a:t> </a:t>
            </a:r>
            <a:r>
              <a:rPr lang="en-US" sz="3200" dirty="0" err="1" smtClean="0"/>
              <a:t>yêu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/>
              <a:t>, </a:t>
            </a:r>
            <a:r>
              <a:rPr lang="en-US" sz="3200" dirty="0" err="1" smtClean="0"/>
              <a:t>tình</a:t>
            </a:r>
            <a:r>
              <a:rPr lang="en-US" sz="3200" dirty="0" smtClean="0"/>
              <a:t> </a:t>
            </a:r>
            <a:r>
              <a:rPr lang="en-US" sz="3200" dirty="0" err="1" smtClean="0"/>
              <a:t>nghĩa</a:t>
            </a:r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>
            <a:off x="6172200" y="3429000"/>
            <a:ext cx="2743200" cy="1752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 smtClean="0"/>
              <a:t> </a:t>
            </a:r>
            <a:r>
              <a:rPr lang="en-US" sz="3200" dirty="0" err="1" smtClean="0"/>
              <a:t>dao</a:t>
            </a:r>
            <a:r>
              <a:rPr lang="en-US" sz="3200" dirty="0" smtClean="0"/>
              <a:t> </a:t>
            </a:r>
            <a:r>
              <a:rPr lang="en-US" sz="3200" dirty="0" err="1" smtClean="0"/>
              <a:t>hài</a:t>
            </a:r>
            <a:r>
              <a:rPr lang="en-US" sz="3200" dirty="0" smtClean="0"/>
              <a:t> </a:t>
            </a:r>
            <a:r>
              <a:rPr lang="en-US" sz="3200" dirty="0" err="1" smtClean="0"/>
              <a:t>hước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78059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1,2: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3,4,5,6: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an_ca_quan_ho_ven_nguyen_net_dep_vung_kinh_bac_13610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90800"/>
            <a:ext cx="4267200" cy="393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GADT\than-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3810000" cy="402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1000</Words>
  <Application>Microsoft Office PowerPoint</Application>
  <PresentationFormat>On-screen Show (4:3)</PresentationFormat>
  <Paragraphs>131</Paragraphs>
  <Slides>31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“Thân em như miếng cau khô Kẻ thanh tham mỏng, người thô tham dày” </vt:lpstr>
      <vt:lpstr>“Thân em như cá rô thia Ra sông mắc lưới vào đìa mắc câu”</vt:lpstr>
      <vt:lpstr>“Thân em như con hạc đầu đình Muốn bay không cất nổi mình mà bay”</vt:lpstr>
      <vt:lpstr>“Thân em như cây chổi đầu hè Phòng khi mưa gió đi về chùi chân Chùi rồi anh quẳng ra sân Bớ người hàng xóm, chùi chân thì chùi”</vt:lpstr>
      <vt:lpstr>“Thân em như trái bần trôi Gió dập sóng dồi, biết tấp vào đâu?” </vt:lpstr>
      <vt:lpstr>“Thân em như ớt chín cây Càng tươi ngoài vỏ càng cay trong lòng”  </vt:lpstr>
      <vt:lpstr>        “Thân em như giếng giữa đàng Người khôn rửa mặt, người phàm rửa chân”</vt:lpstr>
      <vt:lpstr>Slide 29</vt:lpstr>
      <vt:lpstr>Slide 30</vt:lpstr>
      <vt:lpstr>Slide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110</cp:revision>
  <dcterms:created xsi:type="dcterms:W3CDTF">2018-10-14T15:49:03Z</dcterms:created>
  <dcterms:modified xsi:type="dcterms:W3CDTF">2019-10-14T16:57:03Z</dcterms:modified>
</cp:coreProperties>
</file>