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75" r:id="rId2"/>
    <p:sldId id="276" r:id="rId3"/>
    <p:sldId id="277" r:id="rId4"/>
    <p:sldId id="270" r:id="rId5"/>
    <p:sldId id="260" r:id="rId6"/>
    <p:sldId id="273" r:id="rId7"/>
    <p:sldId id="271" r:id="rId8"/>
    <p:sldId id="259" r:id="rId9"/>
    <p:sldId id="262" r:id="rId10"/>
    <p:sldId id="263" r:id="rId11"/>
    <p:sldId id="264" r:id="rId12"/>
    <p:sldId id="274" r:id="rId13"/>
    <p:sldId id="272" r:id="rId14"/>
    <p:sldId id="265" r:id="rId15"/>
    <p:sldId id="266" r:id="rId16"/>
    <p:sldId id="267" r:id="rId17"/>
  </p:sldIdLst>
  <p:sldSz cx="12192000" cy="6858000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182" autoAdjust="0"/>
  </p:normalViewPr>
  <p:slideViewPr>
    <p:cSldViewPr snapToGrid="0">
      <p:cViewPr varScale="1">
        <p:scale>
          <a:sx n="69" d="100"/>
          <a:sy n="69" d="100"/>
        </p:scale>
        <p:origin x="19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D856D4-C7BC-46FA-BF47-39DB7EBE60A1}" type="datetimeFigureOut">
              <a:rPr lang="vi-VN" smtClean="0"/>
              <a:t>21/08/2022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B3DB99-C1A5-482B-B263-0A7AB89EC435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8550166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B3DB99-C1A5-482B-B263-0A7AB89EC435}" type="slidenum">
              <a:rPr lang="vi-VN" smtClean="0"/>
              <a:t>10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6608615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B3DB99-C1A5-482B-B263-0A7AB89EC435}" type="slidenum">
              <a:rPr lang="vi-VN" smtClean="0"/>
              <a:t>15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7221713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1526D-0225-4D98-83B0-70EFE2FE68C0}" type="datetimeFigureOut">
              <a:rPr lang="vi-VN" smtClean="0"/>
              <a:t>21/08/2022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A0E57-F8A8-45DA-9C75-0BD5E6B95E3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345132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1526D-0225-4D98-83B0-70EFE2FE68C0}" type="datetimeFigureOut">
              <a:rPr lang="vi-VN" smtClean="0"/>
              <a:t>21/08/2022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A0E57-F8A8-45DA-9C75-0BD5E6B95E3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921936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1526D-0225-4D98-83B0-70EFE2FE68C0}" type="datetimeFigureOut">
              <a:rPr lang="vi-VN" smtClean="0"/>
              <a:t>21/08/2022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A0E57-F8A8-45DA-9C75-0BD5E6B95E3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529701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1526D-0225-4D98-83B0-70EFE2FE68C0}" type="datetimeFigureOut">
              <a:rPr lang="vi-VN" smtClean="0"/>
              <a:t>21/08/2022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A0E57-F8A8-45DA-9C75-0BD5E6B95E3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53620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1526D-0225-4D98-83B0-70EFE2FE68C0}" type="datetimeFigureOut">
              <a:rPr lang="vi-VN" smtClean="0"/>
              <a:t>21/08/2022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A0E57-F8A8-45DA-9C75-0BD5E6B95E3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45017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1526D-0225-4D98-83B0-70EFE2FE68C0}" type="datetimeFigureOut">
              <a:rPr lang="vi-VN" smtClean="0"/>
              <a:t>21/08/2022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A0E57-F8A8-45DA-9C75-0BD5E6B95E3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037603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1526D-0225-4D98-83B0-70EFE2FE68C0}" type="datetimeFigureOut">
              <a:rPr lang="vi-VN" smtClean="0"/>
              <a:t>21/08/2022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A0E57-F8A8-45DA-9C75-0BD5E6B95E3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5379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1526D-0225-4D98-83B0-70EFE2FE68C0}" type="datetimeFigureOut">
              <a:rPr lang="vi-VN" smtClean="0"/>
              <a:t>21/08/2022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A0E57-F8A8-45DA-9C75-0BD5E6B95E3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591492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1526D-0225-4D98-83B0-70EFE2FE68C0}" type="datetimeFigureOut">
              <a:rPr lang="vi-VN" smtClean="0"/>
              <a:t>21/08/2022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A0E57-F8A8-45DA-9C75-0BD5E6B95E3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087400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1526D-0225-4D98-83B0-70EFE2FE68C0}" type="datetimeFigureOut">
              <a:rPr lang="vi-VN" smtClean="0"/>
              <a:t>21/08/2022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A0E57-F8A8-45DA-9C75-0BD5E6B95E3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22182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1526D-0225-4D98-83B0-70EFE2FE68C0}" type="datetimeFigureOut">
              <a:rPr lang="vi-VN" smtClean="0"/>
              <a:t>21/08/2022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A0E57-F8A8-45DA-9C75-0BD5E6B95E3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65547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21526D-0225-4D98-83B0-70EFE2FE68C0}" type="datetimeFigureOut">
              <a:rPr lang="vi-VN" smtClean="0"/>
              <a:t>21/08/2022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DA0E57-F8A8-45DA-9C75-0BD5E6B95E3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85298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0.png"/><Relationship Id="rId7" Type="http://schemas.openxmlformats.org/officeDocument/2006/relationships/image" Target="../media/image2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0.png"/><Relationship Id="rId5" Type="http://schemas.openxmlformats.org/officeDocument/2006/relationships/image" Target="../media/image210.png"/><Relationship Id="rId10" Type="http://schemas.openxmlformats.org/officeDocument/2006/relationships/image" Target="../media/image4.png"/><Relationship Id="rId4" Type="http://schemas.openxmlformats.org/officeDocument/2006/relationships/image" Target="../media/image200.png"/><Relationship Id="rId9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5" Type="http://schemas.openxmlformats.org/officeDocument/2006/relationships/image" Target="../media/image630.png"/><Relationship Id="rId4" Type="http://schemas.openxmlformats.org/officeDocument/2006/relationships/image" Target="../media/image7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6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0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1.png"/><Relationship Id="rId7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1" Type="http://schemas.openxmlformats.org/officeDocument/2006/relationships/image" Target="../media/image15.png"/><Relationship Id="rId5" Type="http://schemas.openxmlformats.org/officeDocument/2006/relationships/image" Target="../media/image10.png"/><Relationship Id="rId10" Type="http://schemas.openxmlformats.org/officeDocument/2006/relationships/image" Target="../media/image14.png"/><Relationship Id="rId4" Type="http://schemas.openxmlformats.org/officeDocument/2006/relationships/image" Target="../media/image12.png"/><Relationship Id="rId9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4.png"/><Relationship Id="rId7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16E20-9327-46C1-8227-D530D61FDC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444439-E0C3-4B11-9734-BC8D706801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A race car on a track&#10;&#10;Description automatically generated with medium confidence">
            <a:extLst>
              <a:ext uri="{FF2B5EF4-FFF2-40B4-BE49-F238E27FC236}">
                <a16:creationId xmlns:a16="http://schemas.microsoft.com/office/drawing/2014/main" id="{463212B9-C814-40C6-8CA2-499123F0288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8107" r="-81" b="-679"/>
          <a:stretch/>
        </p:blipFill>
        <p:spPr>
          <a:xfrm>
            <a:off x="0" y="-1"/>
            <a:ext cx="12192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10">
            <a:extLst>
              <a:ext uri="{FF2B5EF4-FFF2-40B4-BE49-F238E27FC236}">
                <a16:creationId xmlns:a16="http://schemas.microsoft.com/office/drawing/2014/main" id="{1833E226-9E6C-4FD2-B6BF-3E8907C001DD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665018" y="1367690"/>
            <a:ext cx="13299712" cy="783193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4000" b="1" dirty="0" err="1" smtClean="0">
                <a:solidFill>
                  <a:srgbClr val="FFFF00"/>
                </a:solidFill>
                <a:ea typeface="ＭＳ Ｐゴシック" panose="020B0600070205080204" pitchFamily="50" charset="-128"/>
              </a:rPr>
              <a:t>Chuyển</a:t>
            </a:r>
            <a:r>
              <a:rPr lang="en-US" altLang="en-US" sz="4000" b="1" dirty="0" smtClean="0">
                <a:solidFill>
                  <a:srgbClr val="FFFF00"/>
                </a:solidFill>
                <a:ea typeface="ＭＳ Ｐゴシック" panose="020B0600070205080204" pitchFamily="50" charset="-128"/>
              </a:rPr>
              <a:t> </a:t>
            </a:r>
            <a:r>
              <a:rPr lang="en-US" altLang="en-US" sz="4000" b="1" dirty="0" err="1">
                <a:solidFill>
                  <a:srgbClr val="FFFF00"/>
                </a:solidFill>
                <a:ea typeface="ＭＳ Ｐゴシック" panose="020B0600070205080204" pitchFamily="50" charset="-128"/>
              </a:rPr>
              <a:t>động</a:t>
            </a:r>
            <a:r>
              <a:rPr lang="en-US" altLang="en-US" sz="4000" b="1" dirty="0">
                <a:solidFill>
                  <a:srgbClr val="FFFF00"/>
                </a:solidFill>
                <a:ea typeface="ＭＳ Ｐゴシック" panose="020B0600070205080204" pitchFamily="50" charset="-128"/>
              </a:rPr>
              <a:t> </a:t>
            </a:r>
            <a:r>
              <a:rPr lang="en-US" altLang="en-US" sz="4000" b="1" dirty="0" err="1">
                <a:solidFill>
                  <a:srgbClr val="FFFF00"/>
                </a:solidFill>
                <a:ea typeface="ＭＳ Ｐゴシック" panose="020B0600070205080204" pitchFamily="50" charset="-128"/>
              </a:rPr>
              <a:t>thẳng</a:t>
            </a:r>
            <a:r>
              <a:rPr lang="en-US" altLang="en-US" sz="4000" b="1" dirty="0">
                <a:solidFill>
                  <a:srgbClr val="FFFF00"/>
                </a:solidFill>
                <a:ea typeface="ＭＳ Ｐゴシック" panose="020B0600070205080204" pitchFamily="50" charset="-128"/>
              </a:rPr>
              <a:t> </a:t>
            </a:r>
            <a:r>
              <a:rPr lang="en-US" altLang="en-US" sz="4000" b="1" dirty="0" err="1">
                <a:solidFill>
                  <a:srgbClr val="FFFF00"/>
                </a:solidFill>
                <a:ea typeface="ＭＳ Ｐゴシック" panose="020B0600070205080204" pitchFamily="50" charset="-128"/>
              </a:rPr>
              <a:t>biến</a:t>
            </a:r>
            <a:r>
              <a:rPr lang="en-US" altLang="en-US" sz="4000" b="1" dirty="0">
                <a:solidFill>
                  <a:srgbClr val="FFFF00"/>
                </a:solidFill>
                <a:ea typeface="ＭＳ Ｐゴシック" panose="020B0600070205080204" pitchFamily="50" charset="-128"/>
              </a:rPr>
              <a:t> </a:t>
            </a:r>
            <a:r>
              <a:rPr lang="en-US" altLang="en-US" sz="4000" b="1" dirty="0" err="1">
                <a:solidFill>
                  <a:srgbClr val="FFFF00"/>
                </a:solidFill>
                <a:ea typeface="ＭＳ Ｐゴシック" panose="020B0600070205080204" pitchFamily="50" charset="-128"/>
              </a:rPr>
              <a:t>đổi</a:t>
            </a:r>
            <a:r>
              <a:rPr lang="en-US" altLang="en-US" sz="4000" b="1" dirty="0">
                <a:solidFill>
                  <a:srgbClr val="FFFF00"/>
                </a:solidFill>
                <a:ea typeface="ＭＳ Ｐゴシック" panose="020B0600070205080204" pitchFamily="50" charset="-128"/>
              </a:rPr>
              <a:t> </a:t>
            </a:r>
            <a:r>
              <a:rPr lang="en-US" altLang="en-US" sz="4000" b="1" dirty="0" err="1" smtClean="0">
                <a:solidFill>
                  <a:srgbClr val="FFFF00"/>
                </a:solidFill>
                <a:ea typeface="ＭＳ Ｐゴシック" panose="020B0600070205080204" pitchFamily="50" charset="-128"/>
              </a:rPr>
              <a:t>đều</a:t>
            </a:r>
            <a:r>
              <a:rPr lang="en-US" altLang="en-US" sz="4000" b="1" dirty="0">
                <a:solidFill>
                  <a:srgbClr val="FFFF00"/>
                </a:solidFill>
                <a:ea typeface="ＭＳ Ｐゴシック" panose="020B0600070205080204" pitchFamily="50" charset="-128"/>
              </a:rPr>
              <a:t>. </a:t>
            </a:r>
            <a:r>
              <a:rPr lang="en-US" altLang="en-US" sz="4000" b="1" dirty="0" err="1">
                <a:solidFill>
                  <a:srgbClr val="FFFF00"/>
                </a:solidFill>
                <a:ea typeface="ＭＳ Ｐゴシック" panose="020B0600070205080204" pitchFamily="50" charset="-128"/>
              </a:rPr>
              <a:t>Gia</a:t>
            </a:r>
            <a:r>
              <a:rPr lang="en-US" altLang="en-US" sz="4000" b="1" dirty="0">
                <a:solidFill>
                  <a:srgbClr val="FFFF00"/>
                </a:solidFill>
                <a:ea typeface="ＭＳ Ｐゴシック" panose="020B0600070205080204" pitchFamily="50" charset="-128"/>
              </a:rPr>
              <a:t> </a:t>
            </a:r>
            <a:r>
              <a:rPr lang="en-US" altLang="en-US" sz="4000" b="1" dirty="0" err="1">
                <a:solidFill>
                  <a:srgbClr val="FFFF00"/>
                </a:solidFill>
                <a:ea typeface="ＭＳ Ｐゴシック" panose="020B0600070205080204" pitchFamily="50" charset="-128"/>
              </a:rPr>
              <a:t>tốc</a:t>
            </a:r>
            <a:endParaRPr lang="en-US" altLang="en-US" sz="4000" b="1" dirty="0">
              <a:solidFill>
                <a:srgbClr val="FFFF00"/>
              </a:solidFill>
            </a:endParaRPr>
          </a:p>
        </p:txBody>
      </p:sp>
      <p:sp>
        <p:nvSpPr>
          <p:cNvPr id="7" name="TextBox 11">
            <a:extLst>
              <a:ext uri="{FF2B5EF4-FFF2-40B4-BE49-F238E27FC236}">
                <a16:creationId xmlns:a16="http://schemas.microsoft.com/office/drawing/2014/main" id="{F1CAC48E-8FA3-4CD8-9C8F-AB11C67071D0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331853"/>
            <a:ext cx="3264618" cy="646986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32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32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9:</a:t>
            </a:r>
            <a:endParaRPr lang="en-US" altLang="en-US" sz="32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267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68036" y="1097598"/>
            <a:ext cx="6096000" cy="4608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vi-VN" sz="2400" b="1" dirty="0" smtClean="0">
                <a:solidFill>
                  <a:srgbClr val="00B05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a.Dùng </a:t>
            </a:r>
            <a:r>
              <a:rPr lang="vi-VN" sz="2400" b="1" dirty="0">
                <a:solidFill>
                  <a:srgbClr val="00B05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đồ thị v-t</a:t>
            </a:r>
            <a:endParaRPr lang="vi-VN" sz="2400" dirty="0">
              <a:solidFill>
                <a:srgbClr val="00B050"/>
              </a:solidFill>
              <a:latin typeface="+mj-lt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6137564" y="1870364"/>
            <a:ext cx="5043054" cy="3819113"/>
            <a:chOff x="6137564" y="1870364"/>
            <a:chExt cx="5043054" cy="3819113"/>
          </a:xfrm>
        </p:grpSpPr>
        <p:grpSp>
          <p:nvGrpSpPr>
            <p:cNvPr id="28" name="Group 27"/>
            <p:cNvGrpSpPr/>
            <p:nvPr/>
          </p:nvGrpSpPr>
          <p:grpSpPr>
            <a:xfrm>
              <a:off x="6179127" y="1870364"/>
              <a:ext cx="5001491" cy="3639004"/>
              <a:chOff x="6179127" y="1870364"/>
              <a:chExt cx="5001491" cy="3639004"/>
            </a:xfrm>
          </p:grpSpPr>
          <p:grpSp>
            <p:nvGrpSpPr>
              <p:cNvPr id="18" name="Group 17"/>
              <p:cNvGrpSpPr/>
              <p:nvPr/>
            </p:nvGrpSpPr>
            <p:grpSpPr>
              <a:xfrm>
                <a:off x="6373091" y="1870364"/>
                <a:ext cx="4807527" cy="3639004"/>
                <a:chOff x="6373091" y="1870364"/>
                <a:chExt cx="4807527" cy="3639004"/>
              </a:xfrm>
            </p:grpSpPr>
            <p:grpSp>
              <p:nvGrpSpPr>
                <p:cNvPr id="16" name="Group 15"/>
                <p:cNvGrpSpPr/>
                <p:nvPr/>
              </p:nvGrpSpPr>
              <p:grpSpPr>
                <a:xfrm>
                  <a:off x="6691746" y="1870364"/>
                  <a:ext cx="4488872" cy="3431186"/>
                  <a:chOff x="6691746" y="1870364"/>
                  <a:chExt cx="4488872" cy="3431186"/>
                </a:xfrm>
              </p:grpSpPr>
              <p:sp>
                <p:nvSpPr>
                  <p:cNvPr id="13" name="TextBox 12"/>
                  <p:cNvSpPr txBox="1"/>
                  <p:nvPr/>
                </p:nvSpPr>
                <p:spPr>
                  <a:xfrm>
                    <a:off x="6913418" y="1870364"/>
                    <a:ext cx="969818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vi-VN" dirty="0"/>
                      <a:t>v</a:t>
                    </a:r>
                    <a:r>
                      <a:rPr lang="vi-VN" dirty="0" smtClean="0"/>
                      <a:t>(m/s)</a:t>
                    </a:r>
                    <a:endParaRPr lang="vi-VN" dirty="0"/>
                  </a:p>
                </p:txBody>
              </p:sp>
              <p:grpSp>
                <p:nvGrpSpPr>
                  <p:cNvPr id="15" name="Group 14"/>
                  <p:cNvGrpSpPr/>
                  <p:nvPr/>
                </p:nvGrpSpPr>
                <p:grpSpPr>
                  <a:xfrm>
                    <a:off x="6691746" y="2064326"/>
                    <a:ext cx="4488872" cy="3237224"/>
                    <a:chOff x="6691746" y="2064326"/>
                    <a:chExt cx="4488872" cy="3237224"/>
                  </a:xfrm>
                </p:grpSpPr>
                <p:grpSp>
                  <p:nvGrpSpPr>
                    <p:cNvPr id="12" name="Group 11"/>
                    <p:cNvGrpSpPr/>
                    <p:nvPr/>
                  </p:nvGrpSpPr>
                  <p:grpSpPr>
                    <a:xfrm>
                      <a:off x="6691746" y="2064326"/>
                      <a:ext cx="3685310" cy="3158837"/>
                      <a:chOff x="6691745" y="1163782"/>
                      <a:chExt cx="4488873" cy="4059382"/>
                    </a:xfrm>
                  </p:grpSpPr>
                  <p:cxnSp>
                    <p:nvCxnSpPr>
                      <p:cNvPr id="7" name="Straight Arrow Connector 6"/>
                      <p:cNvCxnSpPr/>
                      <p:nvPr/>
                    </p:nvCxnSpPr>
                    <p:spPr>
                      <a:xfrm>
                        <a:off x="6705600" y="5209309"/>
                        <a:ext cx="4475018" cy="0"/>
                      </a:xfrm>
                      <a:prstGeom prst="straightConnector1">
                        <a:avLst/>
                      </a:prstGeom>
                      <a:ln w="28575">
                        <a:tailEnd type="triangle"/>
                      </a:ln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" name="Straight Arrow Connector 8"/>
                      <p:cNvCxnSpPr/>
                      <p:nvPr/>
                    </p:nvCxnSpPr>
                    <p:spPr>
                      <a:xfrm flipV="1">
                        <a:off x="6705600" y="1163782"/>
                        <a:ext cx="0" cy="4059382"/>
                      </a:xfrm>
                      <a:prstGeom prst="straightConnector1">
                        <a:avLst/>
                      </a:prstGeom>
                      <a:ln w="28575">
                        <a:tailEnd type="triangle"/>
                      </a:ln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" name="Straight Connector 10"/>
                      <p:cNvCxnSpPr/>
                      <p:nvPr/>
                    </p:nvCxnSpPr>
                    <p:spPr>
                      <a:xfrm flipV="1">
                        <a:off x="6691745" y="2355273"/>
                        <a:ext cx="3020291" cy="1288472"/>
                      </a:xfrm>
                      <a:prstGeom prst="line">
                        <a:avLst/>
                      </a:prstGeom>
                      <a:ln w="28575"/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</p:grpSp>
                <p:sp>
                  <p:nvSpPr>
                    <p:cNvPr id="14" name="TextBox 13"/>
                    <p:cNvSpPr txBox="1"/>
                    <p:nvPr/>
                  </p:nvSpPr>
                  <p:spPr>
                    <a:xfrm>
                      <a:off x="10418618" y="4932218"/>
                      <a:ext cx="762000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vi-VN" dirty="0"/>
                        <a:t>t</a:t>
                      </a:r>
                      <a:r>
                        <a:rPr lang="vi-VN" dirty="0" smtClean="0"/>
                        <a:t>(s)</a:t>
                      </a:r>
                      <a:endParaRPr lang="vi-VN" dirty="0"/>
                    </a:p>
                  </p:txBody>
                </p:sp>
              </p:grpSp>
            </p:grpSp>
            <p:sp>
              <p:nvSpPr>
                <p:cNvPr id="17" name="TextBox 16"/>
                <p:cNvSpPr txBox="1"/>
                <p:nvPr/>
              </p:nvSpPr>
              <p:spPr>
                <a:xfrm>
                  <a:off x="6373091" y="5140036"/>
                  <a:ext cx="63730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vi-VN" smtClean="0"/>
                    <a:t>O</a:t>
                  </a:r>
                  <a:endParaRPr lang="vi-VN"/>
                </a:p>
              </p:txBody>
            </p: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0" name="TextBox 19"/>
                  <p:cNvSpPr txBox="1"/>
                  <p:nvPr/>
                </p:nvSpPr>
                <p:spPr>
                  <a:xfrm>
                    <a:off x="6179127" y="3796145"/>
                    <a:ext cx="665018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vi-VN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vi-VN" i="1">
                                  <a:latin typeface="Cambria Math" panose="02040503050406030204" pitchFamily="18" charset="0"/>
                                </a:rPr>
                                <m:t>v</m:t>
                              </m:r>
                            </m:e>
                            <m:sub>
                              <m:r>
                                <a:rPr lang="vi-VN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oMath>
                      </m:oMathPara>
                    </a14:m>
                    <a:endParaRPr lang="vi-VN" dirty="0"/>
                  </a:p>
                </p:txBody>
              </p:sp>
            </mc:Choice>
            <mc:Fallback xmlns="">
              <p:sp>
                <p:nvSpPr>
                  <p:cNvPr id="20" name="TextBox 19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179127" y="3796145"/>
                    <a:ext cx="665018" cy="369332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b="-1667"/>
                    </a:stretch>
                  </a:blipFill>
                </p:spPr>
                <p:txBody>
                  <a:bodyPr/>
                  <a:lstStyle/>
                  <a:p>
                    <a:r>
                      <a:rPr lang="vi-VN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27" name="Group 26"/>
            <p:cNvGrpSpPr/>
            <p:nvPr/>
          </p:nvGrpSpPr>
          <p:grpSpPr>
            <a:xfrm>
              <a:off x="6137564" y="2937164"/>
              <a:ext cx="3047999" cy="2752313"/>
              <a:chOff x="6137564" y="2937164"/>
              <a:chExt cx="3047999" cy="2752313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9" name="TextBox 18"/>
                  <p:cNvSpPr txBox="1"/>
                  <p:nvPr/>
                </p:nvSpPr>
                <p:spPr>
                  <a:xfrm>
                    <a:off x="6137564" y="2937164"/>
                    <a:ext cx="665018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vi-VN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vi-VN" i="1">
                                  <a:latin typeface="Cambria Math" panose="02040503050406030204" pitchFamily="18" charset="0"/>
                                </a:rPr>
                                <m:t>v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vi-VN" i="1">
                                  <a:latin typeface="Cambria Math" panose="02040503050406030204" pitchFamily="18" charset="0"/>
                                </a:rPr>
                                <m:t>t</m:t>
                              </m:r>
                            </m:sub>
                          </m:sSub>
                        </m:oMath>
                      </m:oMathPara>
                    </a14:m>
                    <a:endParaRPr lang="vi-VN" dirty="0"/>
                  </a:p>
                </p:txBody>
              </p:sp>
            </mc:Choice>
            <mc:Fallback xmlns="">
              <p:sp>
                <p:nvSpPr>
                  <p:cNvPr id="19" name="TextBox 18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137564" y="2937164"/>
                    <a:ext cx="665018" cy="369332"/>
                  </a:xfrm>
                  <a:prstGeom prst="rect">
                    <a:avLst/>
                  </a:prstGeom>
                  <a:blipFill>
                    <a:blip r:embed="rId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vi-VN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22" name="Straight Connector 21"/>
              <p:cNvCxnSpPr/>
              <p:nvPr/>
            </p:nvCxnSpPr>
            <p:spPr>
              <a:xfrm>
                <a:off x="8783782" y="3186545"/>
                <a:ext cx="27709" cy="1995055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 flipV="1">
                <a:off x="6664036" y="3131127"/>
                <a:ext cx="2092037" cy="13855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TextBox 25"/>
              <p:cNvSpPr txBox="1"/>
              <p:nvPr/>
            </p:nvSpPr>
            <p:spPr>
              <a:xfrm>
                <a:off x="8672945" y="5320145"/>
                <a:ext cx="51261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vi-VN" dirty="0" smtClean="0"/>
                  <a:t>t</a:t>
                </a:r>
                <a:endParaRPr lang="vi-VN" dirty="0"/>
              </a:p>
            </p:txBody>
          </p:sp>
        </p:grpSp>
      </p:grpSp>
      <p:grpSp>
        <p:nvGrpSpPr>
          <p:cNvPr id="49" name="Group 48"/>
          <p:cNvGrpSpPr/>
          <p:nvPr/>
        </p:nvGrpSpPr>
        <p:grpSpPr>
          <a:xfrm>
            <a:off x="7107382" y="3366655"/>
            <a:ext cx="1233056" cy="1828800"/>
            <a:chOff x="7107382" y="3366655"/>
            <a:chExt cx="1233056" cy="1828800"/>
          </a:xfrm>
        </p:grpSpPr>
        <p:cxnSp>
          <p:nvCxnSpPr>
            <p:cNvPr id="31" name="Straight Connector 30"/>
            <p:cNvCxnSpPr/>
            <p:nvPr/>
          </p:nvCxnSpPr>
          <p:spPr>
            <a:xfrm>
              <a:off x="7495316" y="3726873"/>
              <a:ext cx="13854" cy="1468581"/>
            </a:xfrm>
            <a:prstGeom prst="line">
              <a:avLst/>
            </a:prstGeom>
            <a:ln w="9525" cap="flat" cmpd="sng" algn="ctr">
              <a:solidFill>
                <a:schemeClr val="accent3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7910950" y="3546764"/>
              <a:ext cx="13854" cy="1648690"/>
            </a:xfrm>
            <a:prstGeom prst="line">
              <a:avLst/>
            </a:prstGeom>
            <a:ln w="9525" cap="flat" cmpd="sng" algn="ctr">
              <a:solidFill>
                <a:schemeClr val="accent3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8326585" y="3366655"/>
              <a:ext cx="13853" cy="1828800"/>
            </a:xfrm>
            <a:prstGeom prst="line">
              <a:avLst/>
            </a:prstGeom>
            <a:ln w="9525" cap="flat" cmpd="sng" algn="ctr">
              <a:solidFill>
                <a:schemeClr val="accent3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flipH="1">
              <a:off x="7107382" y="3821177"/>
              <a:ext cx="13855" cy="1318859"/>
            </a:xfrm>
            <a:prstGeom prst="line">
              <a:avLst/>
            </a:prstGeom>
            <a:ln w="9525" cap="flat" cmpd="sng" algn="ctr">
              <a:solidFill>
                <a:schemeClr val="accent3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50" name="Rectangle 49"/>
          <p:cNvSpPr/>
          <p:nvPr/>
        </p:nvSpPr>
        <p:spPr>
          <a:xfrm>
            <a:off x="6719454" y="3990109"/>
            <a:ext cx="83128" cy="1219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grpSp>
        <p:nvGrpSpPr>
          <p:cNvPr id="58" name="Group 57"/>
          <p:cNvGrpSpPr/>
          <p:nvPr/>
        </p:nvGrpSpPr>
        <p:grpSpPr>
          <a:xfrm>
            <a:off x="7218219" y="3643746"/>
            <a:ext cx="1011381" cy="1948750"/>
            <a:chOff x="7218219" y="3643746"/>
            <a:chExt cx="1011381" cy="1948750"/>
          </a:xfrm>
        </p:grpSpPr>
        <p:sp>
          <p:nvSpPr>
            <p:cNvPr id="44" name="Rectangle 43"/>
            <p:cNvSpPr/>
            <p:nvPr/>
          </p:nvSpPr>
          <p:spPr>
            <a:xfrm>
              <a:off x="7509164" y="3643746"/>
              <a:ext cx="401781" cy="1537856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1" name="TextBox 50"/>
                <p:cNvSpPr txBox="1"/>
                <p:nvPr/>
              </p:nvSpPr>
              <p:spPr>
                <a:xfrm>
                  <a:off x="7218219" y="5223164"/>
                  <a:ext cx="1011381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vi-VN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∆</m:t>
                        </m:r>
                        <m:r>
                          <m:rPr>
                            <m:sty m:val="p"/>
                          </m:rPr>
                          <a:rPr lang="vi-V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t</m:t>
                        </m:r>
                      </m:oMath>
                    </m:oMathPara>
                  </a14:m>
                  <a:endParaRPr lang="vi-VN" dirty="0"/>
                </a:p>
              </p:txBody>
            </p:sp>
          </mc:Choice>
          <mc:Fallback xmlns="">
            <p:sp>
              <p:nvSpPr>
                <p:cNvPr id="51" name="TextBox 5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18219" y="5223164"/>
                  <a:ext cx="1011381" cy="369332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vi-VN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60" name="TextBox 59"/>
          <p:cNvSpPr txBox="1"/>
          <p:nvPr/>
        </p:nvSpPr>
        <p:spPr>
          <a:xfrm>
            <a:off x="1039091" y="2230582"/>
            <a:ext cx="2493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dirty="0" smtClean="0">
                <a:solidFill>
                  <a:srgbClr val="FF0000"/>
                </a:solidFill>
              </a:rPr>
              <a:t>d = S(OPQH) </a:t>
            </a:r>
            <a:endParaRPr lang="vi-VN" sz="2400" dirty="0">
              <a:solidFill>
                <a:srgbClr val="FF0000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9033164" y="3117273"/>
            <a:ext cx="637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dirty="0" smtClean="0">
                <a:solidFill>
                  <a:srgbClr val="FF0000"/>
                </a:solidFill>
              </a:rPr>
              <a:t>Q</a:t>
            </a:r>
            <a:endParaRPr lang="vi-VN" dirty="0">
              <a:solidFill>
                <a:srgbClr val="FF0000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8880764" y="5250873"/>
            <a:ext cx="637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dirty="0">
                <a:solidFill>
                  <a:srgbClr val="FF0000"/>
                </a:solidFill>
              </a:rPr>
              <a:t>H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6373092" y="3657600"/>
            <a:ext cx="637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dirty="0" smtClean="0">
                <a:solidFill>
                  <a:srgbClr val="FF0000"/>
                </a:solidFill>
              </a:rPr>
              <a:t>P</a:t>
            </a:r>
            <a:endParaRPr lang="vi-V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4" name="TextBox 63"/>
              <p:cNvSpPr txBox="1"/>
              <p:nvPr/>
            </p:nvSpPr>
            <p:spPr>
              <a:xfrm>
                <a:off x="3006435" y="2147454"/>
                <a:ext cx="2549238" cy="613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vi-VN" sz="2400" dirty="0" smtClean="0">
                    <a:solidFill>
                      <a:srgbClr val="FF0000"/>
                    </a:solidFill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vi-VN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vi-V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vi-V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vi-VN" sz="2400" dirty="0" smtClean="0">
                    <a:solidFill>
                      <a:srgbClr val="FF0000"/>
                    </a:solidFill>
                  </a:rPr>
                  <a:t> (OP+QH)*OH</a:t>
                </a:r>
                <a:endParaRPr lang="vi-VN" sz="2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4" name="TextBox 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6435" y="2147454"/>
                <a:ext cx="2549238" cy="613886"/>
              </a:xfrm>
              <a:prstGeom prst="rect">
                <a:avLst/>
              </a:prstGeom>
              <a:blipFill>
                <a:blip r:embed="rId7"/>
                <a:stretch>
                  <a:fillRect l="-3589" r="-2392" b="-8911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5" name="TextBox 64"/>
              <p:cNvSpPr txBox="1"/>
              <p:nvPr/>
            </p:nvSpPr>
            <p:spPr>
              <a:xfrm>
                <a:off x="2992582" y="2826327"/>
                <a:ext cx="2784764" cy="6240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vi-VN" sz="2400" b="1" dirty="0" smtClean="0">
                    <a:solidFill>
                      <a:srgbClr val="FF0000"/>
                    </a:solidFill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vi-VN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vi-V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vi-VN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r>
                          <a:rPr lang="vi-V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vi-VN" sz="2400" b="1" dirty="0" smtClean="0">
                    <a:solidFill>
                      <a:srgbClr val="FF0000"/>
                    </a:solidFill>
                  </a:rPr>
                  <a:t>(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vi-VN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vi-V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𝒗</m:t>
                        </m:r>
                      </m:e>
                      <m:sub>
                        <m:r>
                          <a:rPr lang="vi-V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  <m:r>
                      <a:rPr lang="vi-VN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vi-VN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vi-V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𝒗</m:t>
                        </m:r>
                      </m:e>
                      <m:sub>
                        <m:r>
                          <a:rPr lang="vi-V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𝒕</m:t>
                        </m:r>
                      </m:sub>
                    </m:sSub>
                    <m:r>
                      <a:rPr lang="vi-VN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) .</m:t>
                    </m:r>
                    <m:r>
                      <a:rPr lang="vi-VN" sz="24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𝒕</m:t>
                    </m:r>
                  </m:oMath>
                </a14:m>
                <a:endParaRPr lang="vi-VN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5" name="TextBox 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2582" y="2826327"/>
                <a:ext cx="2784764" cy="624082"/>
              </a:xfrm>
              <a:prstGeom prst="rect">
                <a:avLst/>
              </a:prstGeom>
              <a:blipFill>
                <a:blip r:embed="rId8"/>
                <a:stretch>
                  <a:fillRect l="-3501" b="-8824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/>
          <p:cNvSpPr/>
          <p:nvPr/>
        </p:nvSpPr>
        <p:spPr>
          <a:xfrm>
            <a:off x="3269673" y="1982341"/>
            <a:ext cx="8700654" cy="3434786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vi-VN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Vẽ đồ thị và biểu diễn độ dịch chuyển của chuyển động thẳng đều có v = 3m/s sau 5 s chuyển động ?</a:t>
            </a:r>
          </a:p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vi-VN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Vận dụng xác định độ dịch chuyển </a:t>
            </a:r>
            <a:r>
              <a:rPr lang="vi-VN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của </a:t>
            </a:r>
            <a:r>
              <a:rPr lang="vi-VN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chuyển động thẳng biến đổi đều dựa trên </a:t>
            </a:r>
            <a:r>
              <a:rPr lang="vi-VN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đồ </a:t>
            </a:r>
            <a:r>
              <a:rPr lang="vi-VN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thị vận tốc thời gian</a:t>
            </a:r>
            <a:r>
              <a:rPr lang="vi-VN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vi-VN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vi-VN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(HD : </a:t>
            </a:r>
            <a:r>
              <a:rPr lang="vi-VN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xét trong khoảng </a:t>
            </a:r>
            <a:r>
              <a:rPr lang="vi-VN" sz="2400" i="1" dirty="0">
                <a:latin typeface="Times New Roman" panose="02020603050405020304" pitchFamily="18" charset="0"/>
                <a:ea typeface="Times New Roman" panose="02020603050405020304" pitchFamily="18" charset="0"/>
                <a:sym typeface="Symbol" panose="05050102010706020507" pitchFamily="18" charset="2"/>
              </a:rPr>
              <a:t></a:t>
            </a:r>
            <a:r>
              <a:rPr lang="vi-VN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t  &lt;&lt; có thể coi sự thay đổi của vận tốc là không đáng kể</a:t>
            </a:r>
            <a:r>
              <a:rPr lang="vi-VN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nên chuyển động có thể coi là đều</a:t>
            </a:r>
            <a:endParaRPr lang="vi-VN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08585" algn="just"/>
            <a:r>
              <a:rPr lang="vi-VN" sz="2400" b="1" i="1" dirty="0">
                <a:latin typeface="Times New Roman" panose="02020603050405020304" pitchFamily="18" charset="0"/>
                <a:ea typeface="Arial" panose="020B0604020202020204" pitchFamily="34" charset="0"/>
              </a:rPr>
              <a:t>         </a:t>
            </a:r>
            <a:r>
              <a:rPr lang="vi-VN" sz="2400" b="1" i="1" dirty="0" smtClean="0">
                <a:latin typeface="Times New Roman" panose="02020603050405020304" pitchFamily="18" charset="0"/>
                <a:ea typeface="Arial" panose="020B0604020202020204" pitchFamily="34" charset="0"/>
              </a:rPr>
              <a:t>+</a:t>
            </a:r>
            <a:r>
              <a:rPr lang="vi-VN" sz="2400" b="1" i="1" dirty="0">
                <a:latin typeface="Times New Roman" panose="02020603050405020304" pitchFamily="18" charset="0"/>
                <a:ea typeface="Arial" panose="020B0604020202020204" pitchFamily="34" charset="0"/>
              </a:rPr>
              <a:t>Tính độ dịch chuyển </a:t>
            </a:r>
            <a:r>
              <a:rPr lang="vi-VN" sz="2400" b="1" i="1" dirty="0">
                <a:latin typeface="Times New Roman" panose="02020603050405020304" pitchFamily="18" charset="0"/>
                <a:ea typeface="Arial" panose="020B0604020202020204" pitchFamily="34" charset="0"/>
                <a:sym typeface="Symbol" panose="05050102010706020507" pitchFamily="18" charset="2"/>
              </a:rPr>
              <a:t></a:t>
            </a:r>
            <a:r>
              <a:rPr lang="vi-VN" sz="2400" b="1" i="1" dirty="0">
                <a:latin typeface="Times New Roman" panose="02020603050405020304" pitchFamily="18" charset="0"/>
                <a:ea typeface="Arial" panose="020B0604020202020204" pitchFamily="34" charset="0"/>
              </a:rPr>
              <a:t>d trong khoảng thời gian rất nhỏ </a:t>
            </a:r>
            <a:r>
              <a:rPr lang="vi-VN" sz="2400" b="1" i="1" dirty="0">
                <a:latin typeface="Times New Roman" panose="02020603050405020304" pitchFamily="18" charset="0"/>
                <a:ea typeface="Arial" panose="020B0604020202020204" pitchFamily="34" charset="0"/>
                <a:sym typeface="Symbol" panose="05050102010706020507" pitchFamily="18" charset="2"/>
              </a:rPr>
              <a:t></a:t>
            </a:r>
            <a:r>
              <a:rPr lang="vi-VN" sz="2400" b="1" i="1" dirty="0">
                <a:latin typeface="Times New Roman" panose="02020603050405020304" pitchFamily="18" charset="0"/>
                <a:ea typeface="Arial" panose="020B0604020202020204" pitchFamily="34" charset="0"/>
              </a:rPr>
              <a:t>t</a:t>
            </a:r>
            <a:endParaRPr lang="vi-VN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76225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vi-VN" sz="2400" b="1" i="1" dirty="0">
                <a:latin typeface="Times New Roman" panose="02020603050405020304" pitchFamily="18" charset="0"/>
                <a:ea typeface="Arial" panose="020B0604020202020204" pitchFamily="34" charset="0"/>
              </a:rPr>
              <a:t>       </a:t>
            </a:r>
            <a:r>
              <a:rPr lang="vi-VN" sz="2400" b="1" i="1" dirty="0" smtClean="0">
                <a:latin typeface="Times New Roman" panose="02020603050405020304" pitchFamily="18" charset="0"/>
                <a:ea typeface="Arial" panose="020B0604020202020204" pitchFamily="34" charset="0"/>
              </a:rPr>
              <a:t>+</a:t>
            </a:r>
            <a:r>
              <a:rPr lang="vi-VN" sz="2400" b="1" i="1" dirty="0">
                <a:latin typeface="Times New Roman" panose="02020603050405020304" pitchFamily="18" charset="0"/>
                <a:ea typeface="Arial" panose="020B0604020202020204" pitchFamily="34" charset="0"/>
              </a:rPr>
              <a:t>Tính độ dịch chuyển d trong suốt thời gian t = n</a:t>
            </a:r>
            <a:r>
              <a:rPr lang="vi-VN" sz="2400" b="1" i="1" dirty="0">
                <a:latin typeface="Times New Roman" panose="02020603050405020304" pitchFamily="18" charset="0"/>
                <a:ea typeface="Arial" panose="020B0604020202020204" pitchFamily="34" charset="0"/>
                <a:sym typeface="Symbol" panose="05050102010706020507" pitchFamily="18" charset="2"/>
              </a:rPr>
              <a:t></a:t>
            </a:r>
            <a:r>
              <a:rPr lang="vi-VN" sz="2400" b="1" i="1" dirty="0">
                <a:latin typeface="Times New Roman" panose="02020603050405020304" pitchFamily="18" charset="0"/>
                <a:ea typeface="Arial" panose="020B0604020202020204" pitchFamily="34" charset="0"/>
              </a:rPr>
              <a:t>t</a:t>
            </a:r>
            <a:r>
              <a:rPr lang="vi-VN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)</a:t>
            </a:r>
            <a:endParaRPr lang="vi-VN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110837" y="2507673"/>
            <a:ext cx="3214255" cy="3029404"/>
            <a:chOff x="152400" y="2798619"/>
            <a:chExt cx="3214255" cy="3029404"/>
          </a:xfrm>
        </p:grpSpPr>
        <p:grpSp>
          <p:nvGrpSpPr>
            <p:cNvPr id="35" name="Group 34"/>
            <p:cNvGrpSpPr/>
            <p:nvPr/>
          </p:nvGrpSpPr>
          <p:grpSpPr>
            <a:xfrm>
              <a:off x="152400" y="2978730"/>
              <a:ext cx="3214255" cy="2849293"/>
              <a:chOff x="152400" y="2978730"/>
              <a:chExt cx="3214255" cy="2849293"/>
            </a:xfrm>
          </p:grpSpPr>
          <p:sp>
            <p:nvSpPr>
              <p:cNvPr id="30" name="TextBox 29"/>
              <p:cNvSpPr txBox="1"/>
              <p:nvPr/>
            </p:nvSpPr>
            <p:spPr>
              <a:xfrm>
                <a:off x="152400" y="5264727"/>
                <a:ext cx="762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vi-VN" dirty="0" smtClean="0"/>
                  <a:t>O</a:t>
                </a:r>
                <a:endParaRPr lang="vi-VN" dirty="0"/>
              </a:p>
            </p:txBody>
          </p:sp>
          <p:grpSp>
            <p:nvGrpSpPr>
              <p:cNvPr id="34" name="Group 33"/>
              <p:cNvGrpSpPr/>
              <p:nvPr/>
            </p:nvGrpSpPr>
            <p:grpSpPr>
              <a:xfrm>
                <a:off x="443345" y="2978730"/>
                <a:ext cx="2923310" cy="2849293"/>
                <a:chOff x="443345" y="2978730"/>
                <a:chExt cx="2923310" cy="2849293"/>
              </a:xfrm>
            </p:grpSpPr>
            <p:grpSp>
              <p:nvGrpSpPr>
                <p:cNvPr id="25" name="Group 24"/>
                <p:cNvGrpSpPr/>
                <p:nvPr/>
              </p:nvGrpSpPr>
              <p:grpSpPr>
                <a:xfrm>
                  <a:off x="443345" y="2978730"/>
                  <a:ext cx="2507673" cy="2521527"/>
                  <a:chOff x="443345" y="2978730"/>
                  <a:chExt cx="2507673" cy="2521527"/>
                </a:xfrm>
              </p:grpSpPr>
              <p:cxnSp>
                <p:nvCxnSpPr>
                  <p:cNvPr id="10" name="Straight Arrow Connector 9"/>
                  <p:cNvCxnSpPr/>
                  <p:nvPr/>
                </p:nvCxnSpPr>
                <p:spPr>
                  <a:xfrm>
                    <a:off x="443345" y="5403273"/>
                    <a:ext cx="2507673" cy="0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" name="Straight Arrow Connector 22"/>
                  <p:cNvCxnSpPr/>
                  <p:nvPr/>
                </p:nvCxnSpPr>
                <p:spPr>
                  <a:xfrm flipH="1" flipV="1">
                    <a:off x="443345" y="2978730"/>
                    <a:ext cx="13855" cy="2521527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6" name="TextBox 45"/>
                <p:cNvSpPr txBox="1"/>
                <p:nvPr/>
              </p:nvSpPr>
              <p:spPr>
                <a:xfrm>
                  <a:off x="2604655" y="5458691"/>
                  <a:ext cx="76200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vi-VN"/>
                    <a:t>t</a:t>
                  </a:r>
                  <a:r>
                    <a:rPr lang="vi-VN" smtClean="0"/>
                    <a:t>(s)</a:t>
                  </a:r>
                  <a:endParaRPr lang="vi-VN" dirty="0"/>
                </a:p>
              </p:txBody>
            </p:sp>
          </p:grpSp>
        </p:grpSp>
        <p:sp>
          <p:nvSpPr>
            <p:cNvPr id="36" name="TextBox 35"/>
            <p:cNvSpPr txBox="1"/>
            <p:nvPr/>
          </p:nvSpPr>
          <p:spPr>
            <a:xfrm>
              <a:off x="387928" y="2798619"/>
              <a:ext cx="1219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dirty="0"/>
                <a:t>v</a:t>
              </a:r>
              <a:r>
                <a:rPr lang="vi-VN" dirty="0" smtClean="0"/>
                <a:t>(m/s)</a:t>
              </a:r>
              <a:endParaRPr lang="vi-VN" dirty="0"/>
            </a:p>
          </p:txBody>
        </p:sp>
      </p:grpSp>
      <p:sp>
        <p:nvSpPr>
          <p:cNvPr id="43" name="Rectangle 42"/>
          <p:cNvSpPr/>
          <p:nvPr/>
        </p:nvSpPr>
        <p:spPr>
          <a:xfrm>
            <a:off x="401781" y="3629890"/>
            <a:ext cx="1357745" cy="145472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grpSp>
        <p:nvGrpSpPr>
          <p:cNvPr id="48" name="Group 47"/>
          <p:cNvGrpSpPr/>
          <p:nvPr/>
        </p:nvGrpSpPr>
        <p:grpSpPr>
          <a:xfrm>
            <a:off x="41565" y="3380510"/>
            <a:ext cx="2923309" cy="369332"/>
            <a:chOff x="96982" y="3671455"/>
            <a:chExt cx="2923309" cy="369332"/>
          </a:xfrm>
        </p:grpSpPr>
        <p:cxnSp>
          <p:nvCxnSpPr>
            <p:cNvPr id="40" name="Straight Connector 39"/>
            <p:cNvCxnSpPr/>
            <p:nvPr/>
          </p:nvCxnSpPr>
          <p:spPr>
            <a:xfrm>
              <a:off x="457200" y="3920836"/>
              <a:ext cx="2563091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5" name="TextBox 44"/>
            <p:cNvSpPr txBox="1"/>
            <p:nvPr/>
          </p:nvSpPr>
          <p:spPr>
            <a:xfrm>
              <a:off x="96982" y="3671455"/>
              <a:ext cx="3325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dirty="0" smtClean="0"/>
                <a:t>3</a:t>
              </a:r>
              <a:endParaRPr lang="vi-VN" dirty="0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1634836" y="3643746"/>
            <a:ext cx="568037" cy="1893332"/>
            <a:chOff x="1676400" y="3934691"/>
            <a:chExt cx="568037" cy="1893332"/>
          </a:xfrm>
        </p:grpSpPr>
        <p:cxnSp>
          <p:nvCxnSpPr>
            <p:cNvPr id="42" name="Straight Connector 41"/>
            <p:cNvCxnSpPr/>
            <p:nvPr/>
          </p:nvCxnSpPr>
          <p:spPr>
            <a:xfrm>
              <a:off x="1814945" y="3934691"/>
              <a:ext cx="13855" cy="1440873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7" name="TextBox 46"/>
            <p:cNvSpPr txBox="1"/>
            <p:nvPr/>
          </p:nvSpPr>
          <p:spPr>
            <a:xfrm>
              <a:off x="1676400" y="5458691"/>
              <a:ext cx="5680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dirty="0"/>
                <a:t>5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39668128-9379-4A55-96BE-30712CBC0C2B}"/>
              </a:ext>
            </a:extLst>
          </p:cNvPr>
          <p:cNvGrpSpPr/>
          <p:nvPr/>
        </p:nvGrpSpPr>
        <p:grpSpPr>
          <a:xfrm>
            <a:off x="112221" y="313650"/>
            <a:ext cx="11379492" cy="516977"/>
            <a:chOff x="74035" y="2267003"/>
            <a:chExt cx="11308984" cy="721661"/>
          </a:xfrm>
        </p:grpSpPr>
        <p:grpSp>
          <p:nvGrpSpPr>
            <p:cNvPr id="55" name="Group 70">
              <a:extLst>
                <a:ext uri="{FF2B5EF4-FFF2-40B4-BE49-F238E27FC236}">
                  <a16:creationId xmlns:a16="http://schemas.microsoft.com/office/drawing/2014/main" id="{3A509A4B-213D-48EE-B6B3-2E76ADE29C4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6102" y="2280389"/>
              <a:ext cx="11096917" cy="708275"/>
              <a:chOff x="564744" y="3403331"/>
              <a:chExt cx="5714394" cy="1364238"/>
            </a:xfrm>
          </p:grpSpPr>
          <p:pic>
            <p:nvPicPr>
              <p:cNvPr id="59" name="Picture 58" descr="empty-green-rectangle">
                <a:extLst>
                  <a:ext uri="{FF2B5EF4-FFF2-40B4-BE49-F238E27FC236}">
                    <a16:creationId xmlns:a16="http://schemas.microsoft.com/office/drawing/2014/main" id="{4400B3E8-CB9B-4DB9-9CA5-1F760EC7CFF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4744" y="3403331"/>
                <a:ext cx="5714394" cy="1364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6" name="Picture 65" descr="green-top-faded">
                <a:extLst>
                  <a:ext uri="{FF2B5EF4-FFF2-40B4-BE49-F238E27FC236}">
                    <a16:creationId xmlns:a16="http://schemas.microsoft.com/office/drawing/2014/main" id="{64C0FB6A-9DB7-403E-85FA-BC1267CCB30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6200000">
                <a:off x="205129" y="3887447"/>
                <a:ext cx="1273934" cy="3960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569A03C6-C8B4-4C1A-BEA4-3C181EE6836E}"/>
                </a:ext>
              </a:extLst>
            </p:cNvPr>
            <p:cNvSpPr txBox="1"/>
            <p:nvPr/>
          </p:nvSpPr>
          <p:spPr bwMode="auto">
            <a:xfrm>
              <a:off x="74035" y="2267003"/>
              <a:ext cx="1501326" cy="6874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sz="2600" dirty="0">
                  <a:ln w="18415" cmpd="sng">
                    <a:solidFill>
                      <a:srgbClr val="FFFFFF"/>
                    </a:solidFill>
                    <a:prstDash val="solid"/>
                  </a:ln>
                  <a:effectLst>
                    <a:glow rad="101600">
                      <a:schemeClr val="accent4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2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524000" y="374073"/>
            <a:ext cx="4267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b="1" dirty="0" smtClean="0">
                <a:solidFill>
                  <a:srgbClr val="00B05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>
                <a:solidFill>
                  <a:srgbClr val="00B05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Độ dịch chuyển của  CĐTBĐĐ</a:t>
            </a:r>
            <a:endParaRPr lang="vi-VN" sz="2400" dirty="0">
              <a:solidFill>
                <a:srgbClr val="00B050"/>
              </a:solidFill>
              <a:latin typeface="+mj-lt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2674226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60" grpId="0"/>
      <p:bldP spid="61" grpId="0"/>
      <p:bldP spid="62" grpId="0"/>
      <p:bldP spid="63" grpId="0"/>
      <p:bldP spid="64" grpId="0"/>
      <p:bldP spid="65" grpId="0"/>
      <p:bldP spid="3" grpId="0" animBg="1"/>
      <p:bldP spid="4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205344" y="969818"/>
            <a:ext cx="2909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dirty="0" smtClean="0">
                <a:solidFill>
                  <a:srgbClr val="00B050"/>
                </a:solidFill>
                <a:latin typeface="+mj-lt"/>
              </a:rPr>
              <a:t>b. Công thức tính </a:t>
            </a:r>
            <a:endParaRPr lang="vi-VN" sz="2400" dirty="0">
              <a:solidFill>
                <a:srgbClr val="00B050"/>
              </a:solidFill>
              <a:latin typeface="+mj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746" y="191170"/>
            <a:ext cx="11382218" cy="518205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607127" y="207818"/>
            <a:ext cx="4267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b="1" dirty="0" smtClean="0">
                <a:solidFill>
                  <a:srgbClr val="00B05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>
                <a:solidFill>
                  <a:srgbClr val="00B05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Độ dịch chuyển của  CĐTBĐĐ</a:t>
            </a:r>
            <a:endParaRPr lang="vi-VN" sz="2400" dirty="0">
              <a:solidFill>
                <a:srgbClr val="00B050"/>
              </a:solidFill>
              <a:latin typeface="+mj-lt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endParaRPr lang="vi-VN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513" y="1023005"/>
            <a:ext cx="780356" cy="32311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6757" y="2764490"/>
            <a:ext cx="3664014" cy="102421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041879D7-1997-4A8F-9935-D4F638368ED3}"/>
              </a:ext>
            </a:extLst>
          </p:cNvPr>
          <p:cNvSpPr txBox="1"/>
          <p:nvPr/>
        </p:nvSpPr>
        <p:spPr>
          <a:xfrm>
            <a:off x="831859" y="1494310"/>
            <a:ext cx="8670393" cy="8826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500"/>
              </a:spcAft>
            </a:pPr>
            <a:r>
              <a:rPr lang="en-US" sz="2400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</a:t>
            </a:r>
            <a:r>
              <a:rPr lang="en-US" sz="2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ộ</a:t>
            </a:r>
            <a:r>
              <a:rPr lang="en-US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dịch</a:t>
            </a:r>
            <a:r>
              <a:rPr lang="en-US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en-US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t </a:t>
            </a:r>
            <a:r>
              <a:rPr lang="en-US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t - 0 = t </a:t>
            </a:r>
            <a:r>
              <a:rPr lang="en-US" sz="2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lang="en-US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thang </a:t>
            </a:r>
            <a:r>
              <a:rPr lang="en-US" sz="24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OPQH:</a:t>
            </a:r>
            <a:endParaRPr lang="en-US" sz="2400" dirty="0">
              <a:effectLst/>
              <a:latin typeface="Calibri" panose="020F0502020204030204" pitchFamily="34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6074822" y="2154382"/>
            <a:ext cx="5987291" cy="4193566"/>
            <a:chOff x="6185659" y="2514600"/>
            <a:chExt cx="5987291" cy="4193566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4EC4F581-EC9C-4227-ACF5-6E0533444D30}"/>
                </a:ext>
              </a:extLst>
            </p:cNvPr>
            <p:cNvSpPr txBox="1"/>
            <p:nvPr/>
          </p:nvSpPr>
          <p:spPr>
            <a:xfrm>
              <a:off x="6697371" y="6182728"/>
              <a:ext cx="532519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500">
                  <a:solidFill>
                    <a:srgbClr val="0070C0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endParaRPr lang="en-US" sz="2500">
                <a:solidFill>
                  <a:srgbClr val="0070C0"/>
                </a:solidFill>
              </a:endParaRPr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6185659" y="2514600"/>
              <a:ext cx="5987291" cy="4193566"/>
              <a:chOff x="6185659" y="2514600"/>
              <a:chExt cx="5987291" cy="4193566"/>
            </a:xfrm>
          </p:grpSpPr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DD82B6B7-B204-4053-83F1-394CB449987C}"/>
                  </a:ext>
                </a:extLst>
              </p:cNvPr>
              <p:cNvSpPr txBox="1"/>
              <p:nvPr/>
            </p:nvSpPr>
            <p:spPr>
              <a:xfrm>
                <a:off x="6809954" y="4745678"/>
                <a:ext cx="532519" cy="4770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500" dirty="0">
                    <a:solidFill>
                      <a:srgbClr val="0070C0"/>
                    </a:solidFill>
                    <a:latin typeface="Arial" panose="020B0604020202020204" pitchFamily="34" charset="0"/>
                    <a:cs typeface="Times New Roman" panose="02020603050405020304" pitchFamily="18" charset="0"/>
                  </a:rPr>
                  <a:t>P</a:t>
                </a:r>
                <a:endParaRPr lang="en-US" sz="2500" dirty="0">
                  <a:solidFill>
                    <a:srgbClr val="0070C0"/>
                  </a:solidFill>
                </a:endParaRPr>
              </a:p>
            </p:txBody>
          </p:sp>
          <p:grpSp>
            <p:nvGrpSpPr>
              <p:cNvPr id="39" name="Group 38"/>
              <p:cNvGrpSpPr/>
              <p:nvPr/>
            </p:nvGrpSpPr>
            <p:grpSpPr>
              <a:xfrm>
                <a:off x="6185659" y="2514600"/>
                <a:ext cx="5987291" cy="4193566"/>
                <a:chOff x="6185659" y="2514600"/>
                <a:chExt cx="5987291" cy="4193566"/>
              </a:xfrm>
            </p:grpSpPr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2CC39060-59E9-4457-BA7B-0DF88AFCE668}"/>
                    </a:ext>
                  </a:extLst>
                </p:cNvPr>
                <p:cNvSpPr txBox="1"/>
                <p:nvPr/>
              </p:nvSpPr>
              <p:spPr>
                <a:xfrm>
                  <a:off x="10476565" y="4487524"/>
                  <a:ext cx="532519" cy="4770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sz="2500" dirty="0">
                      <a:solidFill>
                        <a:srgbClr val="0070C0"/>
                      </a:solidFill>
                      <a:effectLst/>
                      <a:latin typeface="Arial" panose="020B060402020202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C</a:t>
                  </a:r>
                  <a:endParaRPr lang="en-US" sz="2500" dirty="0">
                    <a:solidFill>
                      <a:srgbClr val="0070C0"/>
                    </a:solidFill>
                  </a:endParaRPr>
                </a:p>
              </p:txBody>
            </p:sp>
            <p:grpSp>
              <p:nvGrpSpPr>
                <p:cNvPr id="41" name="Group 40"/>
                <p:cNvGrpSpPr/>
                <p:nvPr/>
              </p:nvGrpSpPr>
              <p:grpSpPr>
                <a:xfrm>
                  <a:off x="6185659" y="2514600"/>
                  <a:ext cx="5987291" cy="4193566"/>
                  <a:chOff x="6189960" y="2508449"/>
                  <a:chExt cx="5987291" cy="4193566"/>
                </a:xfrm>
              </p:grpSpPr>
              <p:sp>
                <p:nvSpPr>
                  <p:cNvPr id="42" name="TextBox 41">
                    <a:extLst>
                      <a:ext uri="{FF2B5EF4-FFF2-40B4-BE49-F238E27FC236}">
                        <a16:creationId xmlns:a16="http://schemas.microsoft.com/office/drawing/2014/main" id="{7C2DA66C-3872-4948-B0E1-222B60FE8CCE}"/>
                      </a:ext>
                    </a:extLst>
                  </p:cNvPr>
                  <p:cNvSpPr txBox="1"/>
                  <p:nvPr/>
                </p:nvSpPr>
                <p:spPr>
                  <a:xfrm>
                    <a:off x="6189960" y="2508449"/>
                    <a:ext cx="1213992" cy="477054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en-US" sz="2500" i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a:t>v(m/s)</a:t>
                    </a:r>
                    <a:endParaRPr lang="en-US" sz="2500" i="1" dirty="0"/>
                  </a:p>
                </p:txBody>
              </p:sp>
              <p:grpSp>
                <p:nvGrpSpPr>
                  <p:cNvPr id="43" name="Group 42"/>
                  <p:cNvGrpSpPr/>
                  <p:nvPr/>
                </p:nvGrpSpPr>
                <p:grpSpPr>
                  <a:xfrm>
                    <a:off x="7147674" y="2597359"/>
                    <a:ext cx="5029577" cy="4104656"/>
                    <a:chOff x="7147674" y="2597359"/>
                    <a:chExt cx="5029577" cy="4104656"/>
                  </a:xfrm>
                </p:grpSpPr>
                <p:sp>
                  <p:nvSpPr>
                    <p:cNvPr id="57" name="TextBox 56">
                      <a:extLst>
                        <a:ext uri="{FF2B5EF4-FFF2-40B4-BE49-F238E27FC236}">
                          <a16:creationId xmlns:a16="http://schemas.microsoft.com/office/drawing/2014/main" id="{21C1BC13-42F7-4BAE-906F-453652FA628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1225191" y="6224961"/>
                      <a:ext cx="952060" cy="477054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r>
                        <a:rPr lang="en-US" sz="25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t(s)</a:t>
                      </a:r>
                      <a:endParaRPr lang="en-US" sz="2500" i="1" dirty="0"/>
                    </a:p>
                  </p:txBody>
                </p:sp>
                <p:grpSp>
                  <p:nvGrpSpPr>
                    <p:cNvPr id="58" name="Group 57"/>
                    <p:cNvGrpSpPr/>
                    <p:nvPr/>
                  </p:nvGrpSpPr>
                  <p:grpSpPr>
                    <a:xfrm>
                      <a:off x="7147674" y="2597359"/>
                      <a:ext cx="3728932" cy="849489"/>
                      <a:chOff x="7147674" y="2597359"/>
                      <a:chExt cx="3728932" cy="849489"/>
                    </a:xfrm>
                  </p:grpSpPr>
                  <p:sp>
                    <p:nvSpPr>
                      <p:cNvPr id="59" name="TextBox 58">
                        <a:extLst>
                          <a:ext uri="{FF2B5EF4-FFF2-40B4-BE49-F238E27FC236}">
                            <a16:creationId xmlns:a16="http://schemas.microsoft.com/office/drawing/2014/main" id="{DEDB41D2-D7E3-4A7E-A438-3C4C9BA0845D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0344087" y="2597359"/>
                        <a:ext cx="532519" cy="477054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>
                        <a:spAutoFit/>
                      </a:bodyPr>
                      <a:lstStyle/>
                      <a:p>
                        <a:r>
                          <a:rPr lang="en-US" sz="2500" dirty="0">
                            <a:solidFill>
                              <a:srgbClr val="0070C0"/>
                            </a:solidFill>
                            <a:latin typeface="Arial" panose="020B0604020202020204" pitchFamily="34" charset="0"/>
                            <a:cs typeface="Times New Roman" panose="02020603050405020304" pitchFamily="18" charset="0"/>
                          </a:rPr>
                          <a:t>Q</a:t>
                        </a:r>
                        <a:endParaRPr lang="en-US" sz="2500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cxnSp>
                    <p:nvCxnSpPr>
                      <p:cNvPr id="60" name="Straight Connector 59">
                        <a:extLst>
                          <a:ext uri="{FF2B5EF4-FFF2-40B4-BE49-F238E27FC236}">
                            <a16:creationId xmlns:a16="http://schemas.microsoft.com/office/drawing/2014/main" id="{05A869C6-58A2-4597-9105-6E455A3B5D0A}"/>
                          </a:ext>
                        </a:extLst>
                      </p:cNvPr>
                      <p:cNvCxnSpPr>
                        <a:cxnSpLocks/>
                        <a:stCxn id="56" idx="0"/>
                      </p:cNvCxnSpPr>
                      <p:nvPr/>
                    </p:nvCxnSpPr>
                    <p:spPr>
                      <a:xfrm flipH="1">
                        <a:off x="7147674" y="3446848"/>
                        <a:ext cx="3478134" cy="0"/>
                      </a:xfrm>
                      <a:prstGeom prst="line">
                        <a:avLst/>
                      </a:prstGeom>
                      <a:ln w="38100">
                        <a:solidFill>
                          <a:srgbClr val="0070C0"/>
                        </a:solidFill>
                        <a:prstDash val="dash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grpSp>
                <p:nvGrpSpPr>
                  <p:cNvPr id="44" name="Group 43"/>
                  <p:cNvGrpSpPr/>
                  <p:nvPr/>
                </p:nvGrpSpPr>
                <p:grpSpPr>
                  <a:xfrm>
                    <a:off x="6534755" y="2667000"/>
                    <a:ext cx="5123845" cy="3919713"/>
                    <a:chOff x="6534755" y="2667000"/>
                    <a:chExt cx="5123845" cy="3919713"/>
                  </a:xfrm>
                </p:grpSpPr>
                <p:grpSp>
                  <p:nvGrpSpPr>
                    <p:cNvPr id="45" name="Group 44">
                      <a:extLst>
                        <a:ext uri="{FF2B5EF4-FFF2-40B4-BE49-F238E27FC236}">
                          <a16:creationId xmlns:a16="http://schemas.microsoft.com/office/drawing/2014/main" id="{B7C636F0-42EE-47E2-A59E-1FBFB055D7ED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154192" y="3446848"/>
                      <a:ext cx="3471618" cy="2693997"/>
                      <a:chOff x="7264402" y="3446848"/>
                      <a:chExt cx="3251198" cy="2693997"/>
                    </a:xfrm>
                  </p:grpSpPr>
                  <p:sp>
                    <p:nvSpPr>
                      <p:cNvPr id="55" name="Rectangle 54">
                        <a:extLst>
                          <a:ext uri="{FF2B5EF4-FFF2-40B4-BE49-F238E27FC236}">
                            <a16:creationId xmlns:a16="http://schemas.microsoft.com/office/drawing/2014/main" id="{E3237986-B2F3-4C7B-AC4E-8758CE069F7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64402" y="4724400"/>
                        <a:ext cx="3251198" cy="1416445"/>
                      </a:xfrm>
                      <a:prstGeom prst="rect">
                        <a:avLst/>
                      </a:prstGeom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56" name="Right Triangle 55">
                        <a:extLst>
                          <a:ext uri="{FF2B5EF4-FFF2-40B4-BE49-F238E27FC236}">
                            <a16:creationId xmlns:a16="http://schemas.microsoft.com/office/drawing/2014/main" id="{DBE75A29-CE83-4368-8B88-7C2A1508EB9E}"/>
                          </a:ext>
                        </a:extLst>
                      </p:cNvPr>
                      <p:cNvSpPr/>
                      <p:nvPr/>
                    </p:nvSpPr>
                    <p:spPr>
                      <a:xfrm flipH="1">
                        <a:off x="7323417" y="3446848"/>
                        <a:ext cx="3192181" cy="1277552"/>
                      </a:xfrm>
                      <a:prstGeom prst="rtTriangle">
                        <a:avLst/>
                      </a:prstGeom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</p:grpSp>
                <mc:AlternateContent xmlns:mc="http://schemas.openxmlformats.org/markup-compatibility/2006" xmlns:a14="http://schemas.microsoft.com/office/drawing/2010/main">
                  <mc:Choice Requires="a14">
                    <p:sp>
                      <p:nvSpPr>
                        <p:cNvPr id="46" name="TextBox 45">
                          <a:extLst>
                            <a:ext uri="{FF2B5EF4-FFF2-40B4-BE49-F238E27FC236}">
                              <a16:creationId xmlns:a16="http://schemas.microsoft.com/office/drawing/2014/main" id="{46019658-E4BB-42CF-92E6-5DD61CA33C61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6534755" y="3183661"/>
                          <a:ext cx="672916" cy="477054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>
                          <a:spAutoFit/>
                        </a:bodyPr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500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5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e>
                                  <m:sub>
                                    <m:r>
                                      <a:rPr lang="en-US" sz="2500" b="0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500"/>
                        </a:p>
                      </p:txBody>
                    </p:sp>
                  </mc:Choice>
                  <mc:Fallback xmlns="">
                    <p:sp>
                      <p:nvSpPr>
                        <p:cNvPr id="46" name="TextBox 45">
                          <a:extLst>
                            <a:ext uri="{FF2B5EF4-FFF2-40B4-BE49-F238E27FC236}">
                              <a16:creationId xmlns:a16="http://schemas.microsoft.com/office/drawing/2014/main" id="{46019658-E4BB-42CF-92E6-5DD61CA33C61}"/>
                            </a:ext>
                          </a:extLst>
                        </p:cNvPr>
                        <p:cNvSpPr txBox="1">
                          <a:spLocks noRot="1" noChangeAspect="1" noMove="1" noResize="1" noEditPoints="1" noAdjustHandles="1" noChangeArrowheads="1" noChangeShapeType="1" noTextEdit="1"/>
                        </p:cNvSpPr>
                        <p:nvPr/>
                      </p:nvSpPr>
                      <p:spPr>
                        <a:xfrm>
                          <a:off x="6534755" y="3183661"/>
                          <a:ext cx="672916" cy="477054"/>
                        </a:xfrm>
                        <a:prstGeom prst="rect">
                          <a:avLst/>
                        </a:prstGeom>
                        <a:blipFill>
                          <a:blip r:embed="rId5"/>
                          <a:stretch>
                            <a:fillRect b="-2564"/>
                          </a:stretch>
                        </a:blipFill>
                      </p:spPr>
                      <p:txBody>
                        <a:bodyPr/>
                        <a:lstStyle/>
                        <a:p>
                          <a:r>
                            <a:rPr lang="vi-VN">
                              <a:noFill/>
                            </a:rPr>
                            <a:t> </a:t>
                          </a:r>
                        </a:p>
                      </p:txBody>
                    </p:sp>
                  </mc:Fallback>
                </mc:AlternateContent>
                <mc:AlternateContent xmlns:mc="http://schemas.openxmlformats.org/markup-compatibility/2006" xmlns:a14="http://schemas.microsoft.com/office/drawing/2010/main">
                  <mc:Choice Requires="a14">
                    <p:sp>
                      <p:nvSpPr>
                        <p:cNvPr id="47" name="TextBox 46">
                          <a:extLst>
                            <a:ext uri="{FF2B5EF4-FFF2-40B4-BE49-F238E27FC236}">
                              <a16:creationId xmlns:a16="http://schemas.microsoft.com/office/drawing/2014/main" id="{A57DFF37-F79E-4966-9C1D-0D331230E4A7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6633761" y="4342052"/>
                          <a:ext cx="630193" cy="477054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>
                          <a:spAutoFit/>
                        </a:bodyPr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500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5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e>
                                  <m:sub>
                                    <m:r>
                                      <a:rPr lang="en-US" sz="2500" b="0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500"/>
                        </a:p>
                      </p:txBody>
                    </p:sp>
                  </mc:Choice>
                  <mc:Fallback xmlns="">
                    <p:sp>
                      <p:nvSpPr>
                        <p:cNvPr id="47" name="TextBox 46">
                          <a:extLst>
                            <a:ext uri="{FF2B5EF4-FFF2-40B4-BE49-F238E27FC236}">
                              <a16:creationId xmlns:a16="http://schemas.microsoft.com/office/drawing/2014/main" id="{A57DFF37-F79E-4966-9C1D-0D331230E4A7}"/>
                            </a:ext>
                          </a:extLst>
                        </p:cNvPr>
                        <p:cNvSpPr txBox="1">
                          <a:spLocks noRot="1" noChangeAspect="1" noMove="1" noResize="1" noEditPoints="1" noAdjustHandles="1" noChangeArrowheads="1" noChangeShapeType="1" noTextEdit="1"/>
                        </p:cNvSpPr>
                        <p:nvPr/>
                      </p:nvSpPr>
                      <p:spPr>
                        <a:xfrm>
                          <a:off x="6633761" y="4342052"/>
                          <a:ext cx="630193" cy="477054"/>
                        </a:xfrm>
                        <a:prstGeom prst="rect">
                          <a:avLst/>
                        </a:prstGeom>
                        <a:blipFill>
                          <a:blip r:embed="rId6"/>
                          <a:stretch>
                            <a:fillRect b="-2564"/>
                          </a:stretch>
                        </a:blipFill>
                      </p:spPr>
                      <p:txBody>
                        <a:bodyPr/>
                        <a:lstStyle/>
                        <a:p>
                          <a:r>
                            <a:rPr lang="vi-VN">
                              <a:noFill/>
                            </a:rPr>
                            <a:t> </a:t>
                          </a:r>
                        </a:p>
                      </p:txBody>
                    </p:sp>
                  </mc:Fallback>
                </mc:AlternateContent>
                <p:grpSp>
                  <p:nvGrpSpPr>
                    <p:cNvPr id="48" name="Group 47"/>
                    <p:cNvGrpSpPr/>
                    <p:nvPr/>
                  </p:nvGrpSpPr>
                  <p:grpSpPr>
                    <a:xfrm>
                      <a:off x="6858000" y="2667000"/>
                      <a:ext cx="4800600" cy="3919713"/>
                      <a:chOff x="7010400" y="2667000"/>
                      <a:chExt cx="4495800" cy="3919713"/>
                    </a:xfrm>
                  </p:grpSpPr>
                  <p:cxnSp>
                    <p:nvCxnSpPr>
                      <p:cNvPr id="49" name="Straight Arrow Connector 48">
                        <a:extLst>
                          <a:ext uri="{FF2B5EF4-FFF2-40B4-BE49-F238E27FC236}">
                            <a16:creationId xmlns:a16="http://schemas.microsoft.com/office/drawing/2014/main" id="{91A2BD27-F4D6-4108-9A29-1628AA675495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7010400" y="6172200"/>
                        <a:ext cx="4495800" cy="0"/>
                      </a:xfrm>
                      <a:prstGeom prst="straightConnector1">
                        <a:avLst/>
                      </a:prstGeom>
                      <a:ln w="38100">
                        <a:solidFill>
                          <a:schemeClr val="tx1"/>
                        </a:solidFill>
                        <a:tailEnd type="triangle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0" name="Straight Arrow Connector 49">
                        <a:extLst>
                          <a:ext uri="{FF2B5EF4-FFF2-40B4-BE49-F238E27FC236}">
                            <a16:creationId xmlns:a16="http://schemas.microsoft.com/office/drawing/2014/main" id="{61E9FAC9-22D3-4FAF-B5D5-B75E57CA5E7C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H="1" flipV="1">
                        <a:off x="7225682" y="2667000"/>
                        <a:ext cx="25400" cy="3657600"/>
                      </a:xfrm>
                      <a:prstGeom prst="straightConnector1">
                        <a:avLst/>
                      </a:prstGeom>
                      <a:ln w="38100">
                        <a:solidFill>
                          <a:schemeClr val="tx1"/>
                        </a:solidFill>
                        <a:tailEnd type="triangle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mc:AlternateContent xmlns:mc="http://schemas.openxmlformats.org/markup-compatibility/2006" xmlns:a14="http://schemas.microsoft.com/office/drawing/2010/main">
                    <mc:Choice Requires="a14">
                      <p:sp>
                        <p:nvSpPr>
                          <p:cNvPr id="51" name="TextBox 50">
                            <a:extLst>
                              <a:ext uri="{FF2B5EF4-FFF2-40B4-BE49-F238E27FC236}">
                                <a16:creationId xmlns:a16="http://schemas.microsoft.com/office/drawing/2014/main" id="{DEDD85C7-2BDC-4B19-A3E6-D44FE562ED84}"/>
                              </a:ext>
                            </a:extLst>
                          </p:cNvPr>
                          <p:cNvSpPr txBox="1"/>
                          <p:nvPr/>
                        </p:nvSpPr>
                        <p:spPr>
                          <a:xfrm>
                            <a:off x="7152927" y="6109659"/>
                            <a:ext cx="630193" cy="477054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square">
                            <a:spAutoFit/>
                          </a:bodyPr>
                          <a:lstStyle/>
                          <a:p>
                            <a:pPr/>
                            <a14:m>
                              <m:oMathPara xmlns:m="http://schemas.openxmlformats.org/officeDocument/2006/math">
                                <m:oMathParaPr>
                                  <m:jc m:val="centerGroup"/>
                                </m:oMathParaPr>
                                <m:oMath xmlns:m="http://schemas.openxmlformats.org/officeDocument/2006/math">
                                  <m:sSub>
                                    <m:sSubPr>
                                      <m:ctrlPr>
                                        <a:rPr lang="en-US" sz="250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5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𝑡</m:t>
                                      </m:r>
                                    </m:e>
                                    <m:sub>
                                      <m:r>
                                        <a:rPr lang="en-US" sz="25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oMath>
                              </m:oMathPara>
                            </a14:m>
                            <a:endParaRPr lang="en-US" sz="2500"/>
                          </a:p>
                        </p:txBody>
                      </p:sp>
                    </mc:Choice>
                    <mc:Fallback xmlns="">
                      <p:sp>
                        <p:nvSpPr>
                          <p:cNvPr id="51" name="TextBox 50">
                            <a:extLst>
                              <a:ext uri="{FF2B5EF4-FFF2-40B4-BE49-F238E27FC236}">
                                <a16:creationId xmlns:a16="http://schemas.microsoft.com/office/drawing/2014/main" id="{DEDD85C7-2BDC-4B19-A3E6-D44FE562ED84}"/>
                              </a:ext>
                            </a:extLst>
                          </p:cNvPr>
                          <p:cNvSpPr txBox="1">
                            <a:spLocks noRot="1" noChangeAspect="1" noMove="1" noResize="1" noEditPoints="1" noAdjustHandles="1" noChangeArrowheads="1" noChangeShapeType="1" noTextEdit="1"/>
                          </p:cNvSpPr>
                          <p:nvPr/>
                        </p:nvSpPr>
                        <p:spPr>
                          <a:xfrm>
                            <a:off x="7152927" y="6109659"/>
                            <a:ext cx="630193" cy="477054"/>
                          </a:xfrm>
                          <a:prstGeom prst="rect">
                            <a:avLst/>
                          </a:prstGeom>
                          <a:blipFill>
                            <a:blip r:embed="rId7"/>
                            <a:stretch>
                              <a:fillRect b="-2564"/>
                            </a:stretch>
                          </a:blipFill>
                        </p:spPr>
                        <p:txBody>
                          <a:bodyPr/>
                          <a:lstStyle/>
                          <a:p>
                            <a:r>
                              <a:rPr lang="vi-VN">
                                <a:noFill/>
                              </a:rPr>
                              <a:t> </a:t>
                            </a:r>
                          </a:p>
                        </p:txBody>
                      </p:sp>
                    </mc:Fallback>
                  </mc:AlternateContent>
                  <p:cxnSp>
                    <p:nvCxnSpPr>
                      <p:cNvPr id="52" name="Straight Connector 51">
                        <a:extLst>
                          <a:ext uri="{FF2B5EF4-FFF2-40B4-BE49-F238E27FC236}">
                            <a16:creationId xmlns:a16="http://schemas.microsoft.com/office/drawing/2014/main" id="{61DEE3F2-AA43-495C-9D33-DBF23DC67613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7276826" y="3382243"/>
                        <a:ext cx="3329289" cy="1342157"/>
                      </a:xfrm>
                      <a:prstGeom prst="line">
                        <a:avLst/>
                      </a:prstGeom>
                      <a:ln w="38100">
                        <a:solidFill>
                          <a:srgbClr val="C0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3" name="Straight Connector 52">
                        <a:extLst>
                          <a:ext uri="{FF2B5EF4-FFF2-40B4-BE49-F238E27FC236}">
                            <a16:creationId xmlns:a16="http://schemas.microsoft.com/office/drawing/2014/main" id="{3B5B8C04-F760-4B2C-809C-AEE41E496F44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H="1">
                        <a:off x="7239000" y="4724400"/>
                        <a:ext cx="3192181" cy="0"/>
                      </a:xfrm>
                      <a:prstGeom prst="line">
                        <a:avLst/>
                      </a:prstGeom>
                      <a:ln w="38100">
                        <a:solidFill>
                          <a:srgbClr val="0070C0"/>
                        </a:solidFill>
                        <a:prstDash val="dash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54" name="TextBox 53">
                        <a:extLst>
                          <a:ext uri="{FF2B5EF4-FFF2-40B4-BE49-F238E27FC236}">
                            <a16:creationId xmlns:a16="http://schemas.microsoft.com/office/drawing/2014/main" id="{A347D022-8A28-4EA6-B8D7-F1BB64BD4E6F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0492146" y="5717441"/>
                        <a:ext cx="532519" cy="477054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>
                        <a:spAutoFit/>
                      </a:bodyPr>
                      <a:lstStyle/>
                      <a:p>
                        <a:r>
                          <a:rPr lang="en-US" sz="2500" dirty="0">
                            <a:solidFill>
                              <a:srgbClr val="0070C0"/>
                            </a:solidFill>
                            <a:latin typeface="Arial" panose="020B0604020202020204" pitchFamily="34" charset="0"/>
                            <a:cs typeface="Times New Roman" panose="02020603050405020304" pitchFamily="18" charset="0"/>
                          </a:rPr>
                          <a:t>H</a:t>
                        </a:r>
                        <a:endParaRPr lang="en-US" sz="2500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</p:grpSp>
              </p:grpSp>
            </p:grpSp>
          </p:grpSp>
        </p:grpSp>
      </p:grpSp>
    </p:spTree>
    <p:extLst>
      <p:ext uri="{BB962C8B-B14F-4D97-AF65-F5344CB8AC3E}">
        <p14:creationId xmlns:p14="http://schemas.microsoft.com/office/powerpoint/2010/main" val="2919032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56">
            <a:extLst>
              <a:ext uri="{FF2B5EF4-FFF2-40B4-BE49-F238E27FC236}">
                <a16:creationId xmlns:a16="http://schemas.microsoft.com/office/drawing/2014/main" id="{F5DB28CC-8AE7-4E65-BBCC-43BE1D4CB782}"/>
              </a:ext>
            </a:extLst>
          </p:cNvPr>
          <p:cNvGrpSpPr/>
          <p:nvPr/>
        </p:nvGrpSpPr>
        <p:grpSpPr>
          <a:xfrm>
            <a:off x="4718423" y="126868"/>
            <a:ext cx="2590800" cy="531988"/>
            <a:chOff x="2193" y="0"/>
            <a:chExt cx="2245706" cy="1239104"/>
          </a:xfrm>
          <a:solidFill>
            <a:srgbClr val="002060"/>
          </a:solidFill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1" name="Rounded Rectangle 57">
              <a:extLst>
                <a:ext uri="{FF2B5EF4-FFF2-40B4-BE49-F238E27FC236}">
                  <a16:creationId xmlns:a16="http://schemas.microsoft.com/office/drawing/2014/main" id="{A45BEEE7-B054-45B8-ABB6-CE7BB2BAED79}"/>
                </a:ext>
              </a:extLst>
            </p:cNvPr>
            <p:cNvSpPr/>
            <p:nvPr/>
          </p:nvSpPr>
          <p:spPr>
            <a:xfrm>
              <a:off x="2193" y="0"/>
              <a:ext cx="2245706" cy="1239104"/>
            </a:xfrm>
            <a:prstGeom prst="roundRect">
              <a:avLst/>
            </a:prstGeom>
            <a:grpFill/>
            <a:sp3d prstMaterial="plastic">
              <a:bevelT w="127000" h="25400" prst="relaxedInset"/>
            </a:sp3d>
          </p:spPr>
          <p:style>
            <a:lnRef idx="0">
              <a:schemeClr val="lt2">
                <a:hueOff val="0"/>
                <a:satOff val="0"/>
                <a:lumOff val="0"/>
                <a:alphaOff val="0"/>
              </a:schemeClr>
            </a:lnRef>
            <a:fillRef idx="3">
              <a:schemeClr val="dk2">
                <a:hueOff val="0"/>
                <a:satOff val="0"/>
                <a:lumOff val="0"/>
                <a:alphaOff val="0"/>
              </a:schemeClr>
            </a:fillRef>
            <a:effectRef idx="2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Rounded Rectangle 4">
              <a:extLst>
                <a:ext uri="{FF2B5EF4-FFF2-40B4-BE49-F238E27FC236}">
                  <a16:creationId xmlns:a16="http://schemas.microsoft.com/office/drawing/2014/main" id="{9CC727BD-BA80-4405-A9EB-D6653E2F67BA}"/>
                </a:ext>
              </a:extLst>
            </p:cNvPr>
            <p:cNvSpPr/>
            <p:nvPr/>
          </p:nvSpPr>
          <p:spPr>
            <a:xfrm>
              <a:off x="77334" y="60488"/>
              <a:ext cx="2124730" cy="1118127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60960" rIns="121920" bIns="60960" numCol="1" spcCol="1270" anchor="ctr" anchorCtr="0">
              <a:noAutofit/>
            </a:bodyPr>
            <a:lstStyle/>
            <a:p>
              <a:pPr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600" b="1">
                  <a:latin typeface="Arial" panose="020B0604020202020204" pitchFamily="34" charset="0"/>
                  <a:cs typeface="Arial" panose="020B0604020202020204" pitchFamily="34" charset="0"/>
                </a:rPr>
                <a:t>Thảo luận</a:t>
              </a:r>
            </a:p>
          </p:txBody>
        </p:sp>
      </p:grpSp>
      <p:sp>
        <p:nvSpPr>
          <p:cNvPr id="13" name="Text Box 29">
            <a:extLst>
              <a:ext uri="{FF2B5EF4-FFF2-40B4-BE49-F238E27FC236}">
                <a16:creationId xmlns:a16="http://schemas.microsoft.com/office/drawing/2014/main" id="{9BC17547-59AA-440D-B942-0BD5235467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0202" y="838403"/>
            <a:ext cx="10591800" cy="483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500"/>
              </a:spcAft>
            </a:pPr>
            <a:r>
              <a:rPr lang="en-US" sz="250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Hãy rút ra phương trình liên hệ giữa gia tốc, vận tốc và độ dịch chuyển.</a:t>
            </a:r>
            <a:endParaRPr lang="en-US" sz="2500">
              <a:effectLst/>
              <a:latin typeface="Calibri" panose="020F0502020204030204" pitchFamily="34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71E80372-DFDE-4DB8-A9B2-424E4B89A304}"/>
              </a:ext>
            </a:extLst>
          </p:cNvPr>
          <p:cNvSpPr/>
          <p:nvPr/>
        </p:nvSpPr>
        <p:spPr>
          <a:xfrm>
            <a:off x="721182" y="803043"/>
            <a:ext cx="10906448" cy="587736"/>
          </a:xfrm>
          <a:prstGeom prst="roundRect">
            <a:avLst>
              <a:gd name="adj" fmla="val 8564"/>
            </a:avLst>
          </a:prstGeom>
          <a:noFill/>
          <a:ln cmpd="dbl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030A0"/>
              </a:solidFill>
            </a:endParaRPr>
          </a:p>
        </p:txBody>
      </p:sp>
      <p:pic>
        <p:nvPicPr>
          <p:cNvPr id="16" name="Picture 15" descr="A picture containing logo&#10;&#10;Description automatically generated">
            <a:extLst>
              <a:ext uri="{FF2B5EF4-FFF2-40B4-BE49-F238E27FC236}">
                <a16:creationId xmlns:a16="http://schemas.microsoft.com/office/drawing/2014/main" id="{32FBAB4C-F2AF-4BD9-8952-72CD9AABFEF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00" t="14445" r="24866" b="23333"/>
          <a:stretch/>
        </p:blipFill>
        <p:spPr>
          <a:xfrm>
            <a:off x="236651" y="290858"/>
            <a:ext cx="909009" cy="86278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9B0864D-C57F-47A4-818B-D0E187923665}"/>
              </a:ext>
            </a:extLst>
          </p:cNvPr>
          <p:cNvSpPr txBox="1"/>
          <p:nvPr/>
        </p:nvSpPr>
        <p:spPr>
          <a:xfrm>
            <a:off x="685800" y="1868558"/>
            <a:ext cx="6477000" cy="474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500"/>
              </a:spcAft>
            </a:pPr>
            <a:r>
              <a:rPr lang="en-US" sz="250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Khử biến thời gian t trong các phương trình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B902DD7-E4C1-4A4D-AEA9-7E44E2062194}"/>
              </a:ext>
            </a:extLst>
          </p:cNvPr>
          <p:cNvSpPr txBox="1"/>
          <p:nvPr/>
        </p:nvSpPr>
        <p:spPr>
          <a:xfrm>
            <a:off x="2208999" y="5812129"/>
            <a:ext cx="9679004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500">
                <a:solidFill>
                  <a:srgbClr val="7030A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 trình liên hệ giữa gia tốc, vận tốc và độ dịch chuyển: </a:t>
            </a:r>
            <a:endParaRPr lang="en-US" sz="2500">
              <a:solidFill>
                <a:srgbClr val="7030A0"/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064136A-E4CF-4297-83B8-F87F1EBA971F}"/>
              </a:ext>
            </a:extLst>
          </p:cNvPr>
          <p:cNvGrpSpPr/>
          <p:nvPr/>
        </p:nvGrpSpPr>
        <p:grpSpPr>
          <a:xfrm>
            <a:off x="7162800" y="2728695"/>
            <a:ext cx="3685311" cy="927638"/>
            <a:chOff x="838200" y="3178924"/>
            <a:chExt cx="3685311" cy="1269584"/>
          </a:xfrm>
        </p:grpSpPr>
        <p:pic>
          <p:nvPicPr>
            <p:cNvPr id="19" name="Picture 18" descr="empty-red-rectangle">
              <a:extLst>
                <a:ext uri="{FF2B5EF4-FFF2-40B4-BE49-F238E27FC236}">
                  <a16:creationId xmlns:a16="http://schemas.microsoft.com/office/drawing/2014/main" id="{E2D5D3C6-D626-4CC1-807C-CB07138A80E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200" y="3178924"/>
              <a:ext cx="3467101" cy="1184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Object 60">
                  <a:extLst>
                    <a:ext uri="{FF2B5EF4-FFF2-40B4-BE49-F238E27FC236}">
                      <a16:creationId xmlns:a16="http://schemas.microsoft.com/office/drawing/2014/main" id="{D1690FDF-CA78-4274-85D2-0D9BE71ECFE4}"/>
                    </a:ext>
                  </a:extLst>
                </p:cNvPr>
                <p:cNvSpPr txBox="1"/>
                <p:nvPr/>
              </p:nvSpPr>
              <p:spPr bwMode="auto">
                <a:xfrm>
                  <a:off x="1246911" y="3256296"/>
                  <a:ext cx="3276600" cy="1192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>
                  <a:no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US" sz="30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𝑑</m:t>
                      </m:r>
                      <m:r>
                        <a:rPr lang="en-US" sz="3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00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3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r>
                            <a:rPr lang="en-US" sz="3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den>
                      </m:f>
                      <m:r>
                        <a:rPr lang="en-US" sz="30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𝑎𝑡</m:t>
                      </m:r>
                      <m:r>
                        <a:rPr lang="en-US" sz="3000" b="0" i="1" baseline="3000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a14:m>
                  <a:r>
                    <a:rPr lang="en-US" sz="3000">
                      <a:solidFill>
                        <a:srgbClr val="000000"/>
                      </a:solidFill>
                    </a:rPr>
                    <a:t>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3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0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 </m:t>
                          </m:r>
                          <m:r>
                            <a:rPr lang="en-US" sz="3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sz="3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sz="3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</m:oMath>
                  </a14:m>
                  <a:endParaRPr lang="en-US" sz="3000" baseline="30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20" name="Object 60">
                  <a:extLst>
                    <a:ext uri="{FF2B5EF4-FFF2-40B4-BE49-F238E27FC236}">
                      <a16:creationId xmlns:a16="http://schemas.microsoft.com/office/drawing/2014/main" id="{D1690FDF-CA78-4274-85D2-0D9BE71ECFE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246911" y="3256296"/>
                  <a:ext cx="3276600" cy="1192212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  <a:ln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C6DD617-1645-41E9-828B-401243673292}"/>
              </a:ext>
            </a:extLst>
          </p:cNvPr>
          <p:cNvGrpSpPr/>
          <p:nvPr/>
        </p:nvGrpSpPr>
        <p:grpSpPr>
          <a:xfrm>
            <a:off x="7131518" y="1763626"/>
            <a:ext cx="3917481" cy="851445"/>
            <a:chOff x="838200" y="3178924"/>
            <a:chExt cx="3869649" cy="1308472"/>
          </a:xfrm>
        </p:grpSpPr>
        <p:pic>
          <p:nvPicPr>
            <p:cNvPr id="22" name="Picture 21" descr="empty-red-rectangle">
              <a:extLst>
                <a:ext uri="{FF2B5EF4-FFF2-40B4-BE49-F238E27FC236}">
                  <a16:creationId xmlns:a16="http://schemas.microsoft.com/office/drawing/2014/main" id="{7CF8CC78-30CC-4394-BBE2-9779F0917F9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200" y="3178924"/>
              <a:ext cx="3467101" cy="1184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Object 60">
                  <a:extLst>
                    <a:ext uri="{FF2B5EF4-FFF2-40B4-BE49-F238E27FC236}">
                      <a16:creationId xmlns:a16="http://schemas.microsoft.com/office/drawing/2014/main" id="{8A3F6479-B8F5-492C-B80E-494263D315AD}"/>
                    </a:ext>
                  </a:extLst>
                </p:cNvPr>
                <p:cNvSpPr txBox="1"/>
                <p:nvPr/>
              </p:nvSpPr>
              <p:spPr bwMode="auto">
                <a:xfrm>
                  <a:off x="1431249" y="3295184"/>
                  <a:ext cx="3276600" cy="1192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>
                  <a:no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sz="3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𝑣</m:t>
                        </m:r>
                        <m:r>
                          <a:rPr lang="en-US" sz="3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en-US" sz="3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US" sz="3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3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3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𝑎𝑡</m:t>
                        </m:r>
                      </m:oMath>
                    </m:oMathPara>
                  </a14:m>
                  <a:endParaRPr lang="en-US" sz="3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16" name="Object 60">
                  <a:extLst>
                    <a:ext uri="{FF2B5EF4-FFF2-40B4-BE49-F238E27FC236}">
                      <a16:creationId xmlns:a16="http://schemas.microsoft.com/office/drawing/2014/main" id="{9E4B6ED6-C6C8-4E0B-B9F4-79ED782E669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431249" y="3295184"/>
                  <a:ext cx="3276600" cy="1192212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  <a:ln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685B9E47-1063-403C-8ACC-DDCD283BEAA6}"/>
              </a:ext>
            </a:extLst>
          </p:cNvPr>
          <p:cNvSpPr txBox="1"/>
          <p:nvPr/>
        </p:nvSpPr>
        <p:spPr>
          <a:xfrm>
            <a:off x="721182" y="3974050"/>
            <a:ext cx="10436805" cy="48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500"/>
              </a:spcAft>
            </a:pPr>
            <a:r>
              <a:rPr lang="en-US" sz="250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 rút ra được biểu thức liên hệ giữa gia tốc, vận tốc và độ dịch chuyển.</a:t>
            </a:r>
            <a:endParaRPr lang="en-US" sz="2500">
              <a:effectLst/>
              <a:latin typeface="Calibri" panose="020F0502020204030204" pitchFamily="34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C911DA7-0E48-4EF4-96CA-585DD903BDDE}"/>
              </a:ext>
            </a:extLst>
          </p:cNvPr>
          <p:cNvGrpSpPr/>
          <p:nvPr/>
        </p:nvGrpSpPr>
        <p:grpSpPr>
          <a:xfrm>
            <a:off x="3581400" y="4704483"/>
            <a:ext cx="3886200" cy="1041851"/>
            <a:chOff x="838200" y="3178924"/>
            <a:chExt cx="3886200" cy="1434025"/>
          </a:xfrm>
        </p:grpSpPr>
        <p:pic>
          <p:nvPicPr>
            <p:cNvPr id="26" name="Picture 25" descr="empty-red-rectangle">
              <a:extLst>
                <a:ext uri="{FF2B5EF4-FFF2-40B4-BE49-F238E27FC236}">
                  <a16:creationId xmlns:a16="http://schemas.microsoft.com/office/drawing/2014/main" id="{DBF8A1B8-D27B-45E4-804F-38F6C4BC808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200" y="3178924"/>
              <a:ext cx="3467101" cy="1184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Object 60">
                  <a:extLst>
                    <a:ext uri="{FF2B5EF4-FFF2-40B4-BE49-F238E27FC236}">
                      <a16:creationId xmlns:a16="http://schemas.microsoft.com/office/drawing/2014/main" id="{8B9DD630-DE79-4E72-AFFA-4F474D3C5D42}"/>
                    </a:ext>
                  </a:extLst>
                </p:cNvPr>
                <p:cNvSpPr txBox="1"/>
                <p:nvPr/>
              </p:nvSpPr>
              <p:spPr bwMode="auto">
                <a:xfrm>
                  <a:off x="1447800" y="3420737"/>
                  <a:ext cx="3276600" cy="1192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>
                  <a:no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sz="3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𝑣</m:t>
                        </m:r>
                        <m:r>
                          <a:rPr lang="en-US" sz="3000" b="0" i="1" baseline="30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3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3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  <m:r>
                              <a:rPr lang="en-US" sz="3000" b="0" i="1" baseline="3000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  <m:sub>
                            <m:r>
                              <a:rPr lang="en-US" sz="3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3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sz="3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3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𝑎𝑑</m:t>
                        </m:r>
                      </m:oMath>
                    </m:oMathPara>
                  </a14:m>
                  <a:endParaRPr lang="en-US" sz="3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27" name="Object 60">
                  <a:extLst>
                    <a:ext uri="{FF2B5EF4-FFF2-40B4-BE49-F238E27FC236}">
                      <a16:creationId xmlns:a16="http://schemas.microsoft.com/office/drawing/2014/main" id="{8B9DD630-DE79-4E72-AFFA-4F474D3C5D4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447800" y="3420737"/>
                  <a:ext cx="3276600" cy="1192212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  <a:ln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515424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13">
            <a:extLst>
              <a:ext uri="{FF2B5EF4-FFF2-40B4-BE49-F238E27FC236}">
                <a16:creationId xmlns:a16="http://schemas.microsoft.com/office/drawing/2014/main" id="{002AFA0A-0BF3-402D-8980-0F125070A6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9681" y="666498"/>
            <a:ext cx="9840367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500" i="1">
                <a:solidFill>
                  <a:srgbClr val="0070C0"/>
                </a:solidFill>
                <a:cs typeface="Arial" panose="020B0604020202020204" pitchFamily="34" charset="0"/>
              </a:rPr>
              <a:t>Vận dụng các công thức của chuyển động thẳng biến đổi đều 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4F67F40-7D9D-40F5-9826-FF78EDC73B15}"/>
              </a:ext>
            </a:extLst>
          </p:cNvPr>
          <p:cNvGrpSpPr/>
          <p:nvPr/>
        </p:nvGrpSpPr>
        <p:grpSpPr>
          <a:xfrm>
            <a:off x="338942" y="731676"/>
            <a:ext cx="785094" cy="325264"/>
            <a:chOff x="5867400" y="402866"/>
            <a:chExt cx="785094" cy="406303"/>
          </a:xfrm>
        </p:grpSpPr>
        <p:sp>
          <p:nvSpPr>
            <p:cNvPr id="12" name="Arrow: Pentagon 11">
              <a:extLst>
                <a:ext uri="{FF2B5EF4-FFF2-40B4-BE49-F238E27FC236}">
                  <a16:creationId xmlns:a16="http://schemas.microsoft.com/office/drawing/2014/main" id="{B2C4DAAE-0D4B-499F-85D8-DCDCCC7883A7}"/>
                </a:ext>
              </a:extLst>
            </p:cNvPr>
            <p:cNvSpPr/>
            <p:nvPr/>
          </p:nvSpPr>
          <p:spPr>
            <a:xfrm>
              <a:off x="5867400" y="402866"/>
              <a:ext cx="495302" cy="395549"/>
            </a:xfrm>
            <a:prstGeom prst="homePlat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Arrow: Chevron 12">
              <a:extLst>
                <a:ext uri="{FF2B5EF4-FFF2-40B4-BE49-F238E27FC236}">
                  <a16:creationId xmlns:a16="http://schemas.microsoft.com/office/drawing/2014/main" id="{1441B695-42CC-4107-9F0E-206AA8A44BC7}"/>
                </a:ext>
              </a:extLst>
            </p:cNvPr>
            <p:cNvSpPr/>
            <p:nvPr/>
          </p:nvSpPr>
          <p:spPr>
            <a:xfrm>
              <a:off x="6270097" y="413620"/>
              <a:ext cx="382397" cy="395549"/>
            </a:xfrm>
            <a:prstGeom prst="chevron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pic>
        <p:nvPicPr>
          <p:cNvPr id="42" name="Picture 5" descr="empty-blue-rectangle">
            <a:extLst>
              <a:ext uri="{FF2B5EF4-FFF2-40B4-BE49-F238E27FC236}">
                <a16:creationId xmlns:a16="http://schemas.microsoft.com/office/drawing/2014/main" id="{FEB393CE-9DC5-4EE8-8410-3B7E71A769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857" y="1191173"/>
            <a:ext cx="11704014" cy="1284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28766DD2-8E03-471E-9742-EDBC7984A5BB}"/>
              </a:ext>
            </a:extLst>
          </p:cNvPr>
          <p:cNvSpPr txBox="1"/>
          <p:nvPr/>
        </p:nvSpPr>
        <p:spPr>
          <a:xfrm>
            <a:off x="586593" y="3113313"/>
            <a:ext cx="11487763" cy="48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500"/>
              </a:spcAft>
            </a:pPr>
            <a:r>
              <a:rPr lang="en-US" sz="240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Chọn gốc thời gian là lúc vật ở chân dốc, chiều dương cùng chiều chuyển động.</a:t>
            </a:r>
            <a:endParaRPr lang="en-US" sz="2400">
              <a:effectLst/>
              <a:latin typeface="Calibri" panose="020F0502020204030204" pitchFamily="34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79E42FC-677E-46D9-89C7-FFA1726E5C47}"/>
              </a:ext>
            </a:extLst>
          </p:cNvPr>
          <p:cNvSpPr txBox="1"/>
          <p:nvPr/>
        </p:nvSpPr>
        <p:spPr>
          <a:xfrm>
            <a:off x="610241" y="3645419"/>
            <a:ext cx="6111764" cy="458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500"/>
              </a:spcAft>
            </a:pPr>
            <a:r>
              <a:rPr lang="en-US" sz="240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Áp dụng phương trình, suy ra: 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9421720-B705-455C-878E-1C68A7DF6553}"/>
              </a:ext>
            </a:extLst>
          </p:cNvPr>
          <p:cNvSpPr txBox="1"/>
          <p:nvPr/>
        </p:nvSpPr>
        <p:spPr>
          <a:xfrm>
            <a:off x="860520" y="5806781"/>
            <a:ext cx="1009653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20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Như vậy, gia tốc có độ lớn không đổi bằng 0,16 m/s</a:t>
            </a:r>
            <a:r>
              <a:rPr lang="en-US" sz="2200" baseline="3000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</a:t>
            </a:r>
            <a:r>
              <a:rPr lang="en-US" sz="220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và có chiều ngược chiều dương quy ước là chiều chuyển động, do đó vật chuyển động chậm dần đều.</a:t>
            </a:r>
            <a:endParaRPr lang="en-US" sz="220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D3F0FEC-0684-4BCC-BC42-9E7C5E1ED449}"/>
              </a:ext>
            </a:extLst>
          </p:cNvPr>
          <p:cNvSpPr txBox="1"/>
          <p:nvPr/>
        </p:nvSpPr>
        <p:spPr>
          <a:xfrm>
            <a:off x="4648200" y="2561358"/>
            <a:ext cx="2191407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50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giải </a:t>
            </a:r>
            <a:endParaRPr lang="en-US" sz="250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9426D8F-3F57-44F8-937A-78CC908C2FF8}"/>
              </a:ext>
            </a:extLst>
          </p:cNvPr>
          <p:cNvSpPr txBox="1"/>
          <p:nvPr/>
        </p:nvSpPr>
        <p:spPr>
          <a:xfrm>
            <a:off x="741639" y="1236426"/>
            <a:ext cx="10595756" cy="11609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500"/>
              </a:spcAft>
            </a:pPr>
            <a:r>
              <a:rPr lang="en-US" sz="220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Ví dụ 1: Một người đi xe đạp lên dốc dài 50 m. Tốc độ ở dưới chân dốc là 18 km/h và ở đầu dốc lúc đến nơi là 3 m/s. Tính gia tốc của chuyển động và thời gian lên dốc. Coi chuyển động trên là chuyển động thẳng chậm dần đều.</a:t>
            </a:r>
            <a:endParaRPr lang="en-US" sz="2200">
              <a:effectLst/>
              <a:latin typeface="Calibri" panose="020F0502020204030204" pitchFamily="34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20B3AD8-D73B-4002-99C0-8D442EE302FD}"/>
              </a:ext>
            </a:extLst>
          </p:cNvPr>
          <p:cNvSpPr txBox="1"/>
          <p:nvPr/>
        </p:nvSpPr>
        <p:spPr>
          <a:xfrm>
            <a:off x="678558" y="4831475"/>
            <a:ext cx="6111764" cy="467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500"/>
              </a:spcAft>
            </a:pPr>
            <a:r>
              <a:rPr lang="en-US" sz="2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dốc</a:t>
            </a:r>
            <a:r>
              <a:rPr lang="en-US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400" dirty="0">
              <a:effectLst/>
              <a:latin typeface="Calibri" panose="020F0502020204030204" pitchFamily="34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3E348D67-49CA-42CF-B1F5-C1563496B743}"/>
              </a:ext>
            </a:extLst>
          </p:cNvPr>
          <p:cNvGrpSpPr/>
          <p:nvPr/>
        </p:nvGrpSpPr>
        <p:grpSpPr>
          <a:xfrm>
            <a:off x="5305097" y="3562539"/>
            <a:ext cx="6429703" cy="1083319"/>
            <a:chOff x="1219200" y="3374889"/>
            <a:chExt cx="3506587" cy="1236917"/>
          </a:xfrm>
        </p:grpSpPr>
        <p:pic>
          <p:nvPicPr>
            <p:cNvPr id="51" name="Picture 50" descr="empty-red-rectangle">
              <a:extLst>
                <a:ext uri="{FF2B5EF4-FFF2-40B4-BE49-F238E27FC236}">
                  <a16:creationId xmlns:a16="http://schemas.microsoft.com/office/drawing/2014/main" id="{F3684D2A-D521-4A13-B3E5-86CEED7501A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19200" y="3374889"/>
              <a:ext cx="3467101" cy="1184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2" name="Object 60">
                  <a:extLst>
                    <a:ext uri="{FF2B5EF4-FFF2-40B4-BE49-F238E27FC236}">
                      <a16:creationId xmlns:a16="http://schemas.microsoft.com/office/drawing/2014/main" id="{4AA7EFD2-CF2E-4F41-A625-70BDDDA731EC}"/>
                    </a:ext>
                  </a:extLst>
                </p:cNvPr>
                <p:cNvSpPr txBox="1"/>
                <p:nvPr/>
              </p:nvSpPr>
              <p:spPr bwMode="auto">
                <a:xfrm>
                  <a:off x="1449187" y="3419594"/>
                  <a:ext cx="3276600" cy="1192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>
                  <a:no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US" sz="3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3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  <m:r>
                            <a:rPr lang="en-US" sz="3000" b="0" i="1" baseline="3000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3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3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3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sz="3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n-US" sz="3000" b="0" i="1" baseline="3000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30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30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</m:den>
                      </m:f>
                    </m:oMath>
                  </a14:m>
                  <a:r>
                    <a:rPr lang="en-US" sz="3000">
                      <a:latin typeface="Arial" panose="020B0604020202020204" pitchFamily="34" charset="0"/>
                      <a:cs typeface="Arial" panose="020B0604020202020204" pitchFamily="34" charset="0"/>
                    </a:rPr>
                    <a:t> =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sz="3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0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US" sz="3000" i="1" baseline="300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3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d>
                            <m:dPr>
                              <m:ctrlPr>
                                <a:rPr lang="en-US" sz="3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3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3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18</m:t>
                                  </m:r>
                                </m:num>
                                <m:den>
                                  <m:r>
                                    <a:rPr lang="en-US" sz="3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3,6</m:t>
                                  </m:r>
                                </m:den>
                              </m:f>
                            </m:e>
                          </m:d>
                          <m:r>
                            <a:rPr lang="en-US" sz="3000" i="1" baseline="300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3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30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.50</m:t>
                          </m:r>
                        </m:den>
                      </m:f>
                    </m:oMath>
                  </a14:m>
                  <a:r>
                    <a:rPr lang="en-US" sz="3000">
                      <a:latin typeface="Arial" panose="020B0604020202020204" pitchFamily="34" charset="0"/>
                      <a:cs typeface="Arial" panose="020B0604020202020204" pitchFamily="34" charset="0"/>
                    </a:rPr>
                    <a:t>= </a:t>
                  </a:r>
                  <a:r>
                    <a:rPr lang="en-US" sz="2500" b="1">
                      <a:latin typeface="Arial" panose="020B0604020202020204" pitchFamily="34" charset="0"/>
                      <a:cs typeface="Arial" panose="020B0604020202020204" pitchFamily="34" charset="0"/>
                      <a:sym typeface="Symbol" panose="05050102010706020507" pitchFamily="18" charset="2"/>
                    </a:rPr>
                    <a:t></a:t>
                  </a:r>
                  <a:r>
                    <a:rPr lang="en-US" sz="2500">
                      <a:latin typeface="Arial" panose="020B0604020202020204" pitchFamily="34" charset="0"/>
                      <a:cs typeface="Arial" panose="020B0604020202020204" pitchFamily="34" charset="0"/>
                    </a:rPr>
                    <a:t> 0,16 m/s</a:t>
                  </a:r>
                  <a:r>
                    <a:rPr lang="en-US" sz="2500" baseline="30000">
                      <a:latin typeface="Arial" panose="020B0604020202020204" pitchFamily="34" charset="0"/>
                      <a:cs typeface="Arial" panose="020B0604020202020204" pitchFamily="34" charset="0"/>
                    </a:rPr>
                    <a:t>2</a:t>
                  </a:r>
                </a:p>
              </p:txBody>
            </p:sp>
          </mc:Choice>
          <mc:Fallback xmlns="">
            <p:sp>
              <p:nvSpPr>
                <p:cNvPr id="52" name="Object 60">
                  <a:extLst>
                    <a:ext uri="{FF2B5EF4-FFF2-40B4-BE49-F238E27FC236}">
                      <a16:creationId xmlns:a16="http://schemas.microsoft.com/office/drawing/2014/main" id="{4AA7EFD2-CF2E-4F41-A625-70BDDDA731E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449187" y="3419594"/>
                  <a:ext cx="3276600" cy="1192212"/>
                </a:xfrm>
                <a:prstGeom prst="rect">
                  <a:avLst/>
                </a:prstGeom>
                <a:blipFill>
                  <a:blip r:embed="rId6"/>
                  <a:stretch>
                    <a:fillRect b="-585"/>
                  </a:stretch>
                </a:blipFill>
                <a:ln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0B375776-9390-468C-9799-78D0CA7CD4E6}"/>
              </a:ext>
            </a:extLst>
          </p:cNvPr>
          <p:cNvGrpSpPr/>
          <p:nvPr/>
        </p:nvGrpSpPr>
        <p:grpSpPr>
          <a:xfrm>
            <a:off x="5486400" y="4734063"/>
            <a:ext cx="4800600" cy="932764"/>
            <a:chOff x="1219200" y="3374889"/>
            <a:chExt cx="3506587" cy="1236917"/>
          </a:xfrm>
        </p:grpSpPr>
        <p:pic>
          <p:nvPicPr>
            <p:cNvPr id="54" name="Picture 53" descr="empty-red-rectangle">
              <a:extLst>
                <a:ext uri="{FF2B5EF4-FFF2-40B4-BE49-F238E27FC236}">
                  <a16:creationId xmlns:a16="http://schemas.microsoft.com/office/drawing/2014/main" id="{3C626331-784D-44A1-89A8-9789874B009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19200" y="3374889"/>
              <a:ext cx="3467101" cy="1184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5" name="Object 60">
                  <a:extLst>
                    <a:ext uri="{FF2B5EF4-FFF2-40B4-BE49-F238E27FC236}">
                      <a16:creationId xmlns:a16="http://schemas.microsoft.com/office/drawing/2014/main" id="{EA2442E8-6B7B-4C2D-A422-1F3BEB295002}"/>
                    </a:ext>
                  </a:extLst>
                </p:cNvPr>
                <p:cNvSpPr txBox="1"/>
                <p:nvPr/>
              </p:nvSpPr>
              <p:spPr bwMode="auto">
                <a:xfrm>
                  <a:off x="1449187" y="3419594"/>
                  <a:ext cx="3276600" cy="1192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>
                  <a:no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US" sz="30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sz="3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  <m:r>
                            <a:rPr lang="en-US" sz="3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3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3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sz="3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30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den>
                      </m:f>
                    </m:oMath>
                  </a14:m>
                  <a:r>
                    <a:rPr lang="en-US" sz="3000">
                      <a:latin typeface="Arial" panose="020B0604020202020204" pitchFamily="34" charset="0"/>
                      <a:cs typeface="Arial" panose="020B0604020202020204" pitchFamily="34" charset="0"/>
                    </a:rPr>
                    <a:t>=</a:t>
                  </a:r>
                  <a:r>
                    <a:rPr lang="en-US" sz="3000">
                      <a:solidFill>
                        <a:srgbClr val="000000"/>
                      </a:solidFill>
                    </a:rPr>
                    <a:t>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sz="25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5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US" sz="25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5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500" b="1">
                              <a:latin typeface="Arial" panose="020B0604020202020204" pitchFamily="34" charset="0"/>
                              <a:cs typeface="Arial" panose="020B0604020202020204" pitchFamily="34" charset="0"/>
                              <a:sym typeface="Symbol" panose="05050102010706020507" pitchFamily="18" charset="2"/>
                            </a:rPr>
                            <m:t></m:t>
                          </m:r>
                          <m:r>
                            <m:rPr>
                              <m:nor/>
                            </m:rPr>
                            <a:rPr lang="en-US" sz="250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m:t> 0,16</m:t>
                          </m:r>
                        </m:den>
                      </m:f>
                      <m:r>
                        <a:rPr lang="en-US" sz="25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=12,5</m:t>
                      </m:r>
                      <m:r>
                        <a:rPr lang="en-US" sz="25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𝑠</m:t>
                      </m:r>
                    </m:oMath>
                  </a14:m>
                  <a:r>
                    <a:rPr lang="en-US" sz="300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</a:p>
              </p:txBody>
            </p:sp>
          </mc:Choice>
          <mc:Fallback xmlns="">
            <p:sp>
              <p:nvSpPr>
                <p:cNvPr id="55" name="Object 60">
                  <a:extLst>
                    <a:ext uri="{FF2B5EF4-FFF2-40B4-BE49-F238E27FC236}">
                      <a16:creationId xmlns:a16="http://schemas.microsoft.com/office/drawing/2014/main" id="{EA2442E8-6B7B-4C2D-A422-1F3BEB29500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449187" y="3419594"/>
                  <a:ext cx="3276600" cy="1192212"/>
                </a:xfrm>
                <a:prstGeom prst="rect">
                  <a:avLst/>
                </a:prstGeom>
                <a:blipFill>
                  <a:blip r:embed="rId7"/>
                  <a:stretch>
                    <a:fillRect t="-5405"/>
                  </a:stretch>
                </a:blipFill>
                <a:ln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84491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44" grpId="0"/>
      <p:bldP spid="45" grpId="0"/>
      <p:bldP spid="46" grpId="0"/>
      <p:bldP spid="4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8246" y="376539"/>
            <a:ext cx="6980525" cy="64623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053" y="1110829"/>
            <a:ext cx="2645893" cy="646232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4"/>
          <a:stretch>
            <a:fillRect/>
          </a:stretch>
        </p:blipFill>
        <p:spPr>
          <a:xfrm>
            <a:off x="7744690" y="1201447"/>
            <a:ext cx="3796145" cy="303804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122218" y="1534039"/>
            <a:ext cx="6096000" cy="173945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vi-VN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+Mô tả chuyển động </a:t>
            </a:r>
            <a:endParaRPr lang="vi-VN" sz="1400" dirty="0"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vi-VN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+Tính d(4; 2;3)</a:t>
            </a:r>
            <a:endParaRPr lang="vi-VN" sz="1400" dirty="0"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vi-VN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+a(4)</a:t>
            </a:r>
            <a:endParaRPr lang="vi-VN" sz="1400" dirty="0"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vi-VN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+a(4-6)</a:t>
            </a:r>
            <a:endParaRPr lang="vi-VN" sz="1400" dirty="0"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834434" y="3783178"/>
                <a:ext cx="2662908" cy="65037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07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vi-VN" sz="24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+ d(4)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vi-V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vi-V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vi-V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vi-V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4.8 = 16m</a:t>
                </a:r>
                <a:endParaRPr lang="vi-VN" sz="2400" dirty="0">
                  <a:solidFill>
                    <a:srgbClr val="FF0000"/>
                  </a:solidFill>
                  <a:ea typeface="Arial" panose="020B0604020202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4434" y="3783178"/>
                <a:ext cx="2662908" cy="650371"/>
              </a:xfrm>
              <a:prstGeom prst="rect">
                <a:avLst/>
              </a:prstGeom>
              <a:blipFill>
                <a:blip r:embed="rId5"/>
                <a:stretch>
                  <a:fillRect l="-3661" r="-2059" b="-9434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942109" y="3408218"/>
            <a:ext cx="1454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b="1" dirty="0" smtClean="0">
                <a:solidFill>
                  <a:srgbClr val="00B050"/>
                </a:solidFill>
              </a:rPr>
              <a:t>HD</a:t>
            </a:r>
            <a:endParaRPr lang="vi-VN" b="1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865235" y="4475905"/>
                <a:ext cx="2810385" cy="66133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07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vi-V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+d(2)=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vi-V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vi-V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vi-V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vi-V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(-4).2= -4m</a:t>
                </a:r>
                <a:endParaRPr lang="vi-VN" sz="2400" b="1" dirty="0">
                  <a:solidFill>
                    <a:srgbClr val="FF0000"/>
                  </a:solidFill>
                  <a:ea typeface="Arial" panose="020B0604020202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5235" y="4475905"/>
                <a:ext cx="2810385" cy="661335"/>
              </a:xfrm>
              <a:prstGeom prst="rect">
                <a:avLst/>
              </a:prstGeom>
              <a:blipFill>
                <a:blip r:embed="rId6"/>
                <a:stretch>
                  <a:fillRect l="-3471" r="-2169" b="-7339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/>
          <p:cNvSpPr/>
          <p:nvPr/>
        </p:nvSpPr>
        <p:spPr>
          <a:xfrm>
            <a:off x="4189180" y="3899671"/>
            <a:ext cx="2624436" cy="4605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+d(3) = -4.3= -12m</a:t>
            </a:r>
            <a:endParaRPr lang="vi-VN" sz="2400" b="1" dirty="0">
              <a:solidFill>
                <a:srgbClr val="FF0000"/>
              </a:solidFill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4125633" y="4572567"/>
                <a:ext cx="2680542" cy="66133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07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vi-V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+a(4)=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vi-V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vi-V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lang="vi-V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vi-V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𝟖</m:t>
                        </m:r>
                      </m:num>
                      <m:den>
                        <m:r>
                          <a:rPr lang="vi-V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vi-V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= -2m/s2</a:t>
                </a:r>
                <a:endParaRPr lang="vi-VN" sz="2400" b="1" dirty="0">
                  <a:solidFill>
                    <a:srgbClr val="FF0000"/>
                  </a:solidFill>
                  <a:ea typeface="Arial" panose="020B0604020202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5633" y="4572567"/>
                <a:ext cx="2680542" cy="661335"/>
              </a:xfrm>
              <a:prstGeom prst="rect">
                <a:avLst/>
              </a:prstGeom>
              <a:blipFill>
                <a:blip r:embed="rId7"/>
                <a:stretch>
                  <a:fillRect l="-3645" r="-2278" b="-7339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4147501" y="5362143"/>
                <a:ext cx="3127779" cy="6146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vi-VN" sz="24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+a(4-6</a:t>
                </a:r>
                <a:r>
                  <a:rPr lang="vi-V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)=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vi-V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vi-V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vi-V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4</m:t>
                        </m:r>
                        <m:r>
                          <a:rPr lang="vi-V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vi-V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0</m:t>
                        </m:r>
                      </m:num>
                      <m:den>
                        <m:r>
                          <a:rPr lang="vi-V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vi-V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=  -2m/s2</a:t>
                </a:r>
                <a:endParaRPr lang="vi-VN" sz="2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7501" y="5362143"/>
                <a:ext cx="3127779" cy="614655"/>
              </a:xfrm>
              <a:prstGeom prst="rect">
                <a:avLst/>
              </a:prstGeom>
              <a:blipFill>
                <a:blip r:embed="rId8"/>
                <a:stretch>
                  <a:fillRect l="-2924" r="-1754" b="-10000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73051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502727" y="221673"/>
            <a:ext cx="39485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b="1" dirty="0" smtClean="0">
                <a:solidFill>
                  <a:srgbClr val="FF0000"/>
                </a:solidFill>
                <a:latin typeface="+mj-lt"/>
              </a:rPr>
              <a:t>LUYỆN TẬP</a:t>
            </a:r>
            <a:endParaRPr lang="vi-VN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51164" y="520788"/>
            <a:ext cx="10390910" cy="1186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vi-VN" b="1" dirty="0" smtClean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Câu </a:t>
            </a:r>
            <a:r>
              <a:rPr lang="vi-VN" b="1" dirty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1:</a:t>
            </a:r>
            <a:r>
              <a:rPr lang="vi-VN" dirty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 	</a:t>
            </a:r>
            <a:r>
              <a:rPr lang="vi-VN" dirty="0" smtClean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Chuyển </a:t>
            </a:r>
            <a:r>
              <a:rPr lang="vi-VN" dirty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động nào sau đây có quí đạo là một đường thẳng ?</a:t>
            </a:r>
            <a:endParaRPr lang="vi-VN" sz="1400" dirty="0">
              <a:latin typeface="+mj-lt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vi-VN" dirty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A, chuyển động của đu quay                        B. chuyển động của chiếc lá rơi trong gió </a:t>
            </a:r>
            <a:endParaRPr lang="vi-VN" sz="1400" dirty="0">
              <a:latin typeface="+mj-lt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vi-VN" dirty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C. chuyển động của viên phấn thả rơi           D, chuyển động của ô tô trên đường </a:t>
            </a:r>
            <a:endParaRPr lang="vi-VN" sz="1400" dirty="0">
              <a:latin typeface="+mj-lt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81891" y="1672011"/>
            <a:ext cx="11402290" cy="787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vi-VN" b="1" dirty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Câu </a:t>
            </a:r>
            <a:r>
              <a:rPr lang="vi-VN" b="1" dirty="0" smtClean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2</a:t>
            </a:r>
            <a:r>
              <a:rPr lang="vi-VN" dirty="0" smtClean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.Một </a:t>
            </a:r>
            <a:r>
              <a:rPr lang="vi-VN" dirty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vật bắt đầu chuyển động nhanh dần đều sau 10s đạt tốc độ 2m/s. Gia tốc chuyển động của vật là :</a:t>
            </a:r>
            <a:endParaRPr lang="vi-VN" sz="1400" dirty="0">
              <a:latin typeface="+mj-lt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vi-VN" dirty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A. 2m/s</a:t>
            </a:r>
            <a:r>
              <a:rPr lang="vi-VN" baseline="30000" dirty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2</a:t>
            </a:r>
            <a:r>
              <a:rPr lang="vi-VN" dirty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                    B. 0,2m/s</a:t>
            </a:r>
            <a:r>
              <a:rPr lang="vi-VN" baseline="30000" dirty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2</a:t>
            </a:r>
            <a:r>
              <a:rPr lang="vi-VN" dirty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                          C. 5m/s</a:t>
            </a:r>
            <a:r>
              <a:rPr lang="vi-VN" baseline="30000" dirty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2</a:t>
            </a:r>
            <a:r>
              <a:rPr lang="vi-VN" dirty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            D. 20m/s</a:t>
            </a:r>
            <a:r>
              <a:rPr lang="vi-VN" baseline="30000" dirty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2</a:t>
            </a:r>
            <a:r>
              <a:rPr lang="vi-VN" dirty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vi-VN" sz="1400" dirty="0">
              <a:latin typeface="+mj-lt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12619" y="2447867"/>
            <a:ext cx="10917382" cy="787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vi-VN" b="1" dirty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Câu </a:t>
            </a:r>
            <a:r>
              <a:rPr lang="vi-VN" b="1" dirty="0" smtClean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3 </a:t>
            </a:r>
            <a:r>
              <a:rPr lang="vi-VN" dirty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: Một vật chuyển động có  phương </a:t>
            </a:r>
            <a:r>
              <a:rPr lang="vi-VN" dirty="0" smtClean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trình </a:t>
            </a:r>
            <a:r>
              <a:rPr lang="vi-VN" dirty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vận tốc là : v= 2+t (m,s). Gia tốc của vật có độ lớn :</a:t>
            </a:r>
            <a:endParaRPr lang="vi-VN" sz="1400" dirty="0">
              <a:latin typeface="+mj-lt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vi-VN" dirty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A. 2m/s</a:t>
            </a:r>
            <a:r>
              <a:rPr lang="vi-VN" baseline="30000" dirty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2</a:t>
            </a:r>
            <a:r>
              <a:rPr lang="vi-VN" dirty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                  B. 1m/s</a:t>
            </a:r>
            <a:r>
              <a:rPr lang="vi-VN" baseline="30000" dirty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2</a:t>
            </a:r>
            <a:r>
              <a:rPr lang="vi-VN" dirty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            C. 3m/s</a:t>
            </a:r>
            <a:r>
              <a:rPr lang="vi-VN" baseline="30000" dirty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2</a:t>
            </a:r>
            <a:r>
              <a:rPr lang="vi-VN" dirty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            D. 1/2 m/s</a:t>
            </a:r>
            <a:r>
              <a:rPr lang="vi-VN" baseline="30000" dirty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2</a:t>
            </a:r>
            <a:r>
              <a:rPr lang="vi-VN" dirty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  </a:t>
            </a:r>
            <a:endParaRPr lang="vi-VN" sz="1400" dirty="0">
              <a:latin typeface="+mj-lt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98763" y="3265284"/>
            <a:ext cx="11194473" cy="1084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vi-VN" b="1" dirty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Câu </a:t>
            </a:r>
            <a:r>
              <a:rPr lang="vi-VN" b="1" dirty="0" smtClean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4:</a:t>
            </a:r>
            <a:r>
              <a:rPr lang="vi-VN" dirty="0" smtClean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vi-VN" dirty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Một xe máy đang chuyển động với vận tốc 36km/h thì hãm phanh chuyển động chậm dần .Sau 10s vận tốc giảm còn 5m/s. Gia tốc chuyển động của xe máy là :</a:t>
            </a:r>
            <a:endParaRPr lang="vi-VN" sz="1400" dirty="0">
              <a:latin typeface="+mj-lt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vi-VN" dirty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A. 0,9m/s</a:t>
            </a:r>
            <a:r>
              <a:rPr lang="vi-VN" baseline="30000" dirty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2</a:t>
            </a:r>
            <a:r>
              <a:rPr lang="vi-VN" dirty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     B. </a:t>
            </a:r>
            <a:r>
              <a:rPr lang="vi-VN" dirty="0" smtClean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- 0,5m/s</a:t>
            </a:r>
            <a:r>
              <a:rPr lang="vi-VN" baseline="30000" dirty="0" smtClean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2</a:t>
            </a:r>
            <a:r>
              <a:rPr lang="vi-VN" dirty="0" smtClean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               </a:t>
            </a:r>
            <a:r>
              <a:rPr lang="vi-VN" dirty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C. 3,1m/s</a:t>
            </a:r>
            <a:r>
              <a:rPr lang="vi-VN" baseline="30000" dirty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2</a:t>
            </a:r>
            <a:r>
              <a:rPr lang="vi-VN" dirty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       D. 1m/s</a:t>
            </a:r>
            <a:r>
              <a:rPr lang="vi-VN" baseline="30000" dirty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2</a:t>
            </a:r>
            <a:r>
              <a:rPr lang="vi-VN" dirty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        </a:t>
            </a:r>
            <a:endParaRPr lang="vi-VN" sz="1400" dirty="0">
              <a:latin typeface="+mj-lt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15637" y="4502555"/>
            <a:ext cx="11416145" cy="1084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vi-VN" b="1" dirty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Câu </a:t>
            </a:r>
            <a:r>
              <a:rPr lang="vi-VN" b="1" dirty="0" smtClean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5</a:t>
            </a:r>
            <a:r>
              <a:rPr lang="vi-VN" dirty="0" smtClean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: </a:t>
            </a:r>
            <a:r>
              <a:rPr lang="vi-VN" dirty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Một vật chuyển động nhanh dần đều không vận tốc đầu với gia tốc 0,4m/s</a:t>
            </a:r>
            <a:r>
              <a:rPr lang="vi-VN" baseline="30000" dirty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2</a:t>
            </a:r>
            <a:r>
              <a:rPr lang="vi-VN" dirty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. vận tốc  vật đạt được sau 5 s chuyển động là :</a:t>
            </a:r>
            <a:endParaRPr lang="vi-VN" sz="1400" dirty="0">
              <a:latin typeface="+mj-lt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vi-VN" dirty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A. 2m/s                  B. 0,8m/s                         C. 1,25m/s                  D. 5,4m/s. </a:t>
            </a:r>
            <a:endParaRPr lang="vi-VN" sz="1400" dirty="0">
              <a:latin typeface="+mj-lt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651165" y="1302327"/>
            <a:ext cx="360218" cy="36021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5" name="Oval 14"/>
          <p:cNvSpPr/>
          <p:nvPr/>
        </p:nvSpPr>
        <p:spPr>
          <a:xfrm>
            <a:off x="1898075" y="6262254"/>
            <a:ext cx="360218" cy="36021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6" name="Oval 15"/>
          <p:cNvSpPr/>
          <p:nvPr/>
        </p:nvSpPr>
        <p:spPr>
          <a:xfrm>
            <a:off x="2466111" y="2078183"/>
            <a:ext cx="360218" cy="36021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7" name="Oval 16"/>
          <p:cNvSpPr/>
          <p:nvPr/>
        </p:nvSpPr>
        <p:spPr>
          <a:xfrm>
            <a:off x="2341420" y="2826328"/>
            <a:ext cx="360218" cy="36021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8" name="Oval 17"/>
          <p:cNvSpPr/>
          <p:nvPr/>
        </p:nvSpPr>
        <p:spPr>
          <a:xfrm>
            <a:off x="1690257" y="3962404"/>
            <a:ext cx="360218" cy="36021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9" name="Oval 18"/>
          <p:cNvSpPr/>
          <p:nvPr/>
        </p:nvSpPr>
        <p:spPr>
          <a:xfrm>
            <a:off x="346365" y="5195456"/>
            <a:ext cx="360218" cy="36021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" name="Rectangle 1"/>
          <p:cNvSpPr/>
          <p:nvPr/>
        </p:nvSpPr>
        <p:spPr>
          <a:xfrm>
            <a:off x="374073" y="5662217"/>
            <a:ext cx="11651672" cy="981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480" marR="3048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Câu</a:t>
            </a:r>
            <a:r>
              <a:rPr lang="en-US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6:</a:t>
            </a:r>
            <a:r>
              <a:rPr lang="en-US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 </a:t>
            </a:r>
            <a:r>
              <a:rPr lang="en-US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Một</a:t>
            </a:r>
            <a:r>
              <a:rPr lang="en-US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xe</a:t>
            </a:r>
            <a:r>
              <a:rPr lang="en-US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chuyển</a:t>
            </a:r>
            <a:r>
              <a:rPr lang="en-US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động</a:t>
            </a:r>
            <a:r>
              <a:rPr lang="en-US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thẳng</a:t>
            </a:r>
            <a:r>
              <a:rPr lang="en-US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biến</a:t>
            </a:r>
            <a:r>
              <a:rPr lang="en-US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đổi</a:t>
            </a:r>
            <a:r>
              <a:rPr lang="en-US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đều</a:t>
            </a:r>
            <a:r>
              <a:rPr lang="en-US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có </a:t>
            </a:r>
            <a:r>
              <a:rPr lang="en-US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phương</a:t>
            </a:r>
            <a:r>
              <a:rPr lang="en-US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trình</a:t>
            </a:r>
            <a:r>
              <a:rPr lang="en-US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vận</a:t>
            </a:r>
            <a:r>
              <a:rPr lang="en-US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tốc</a:t>
            </a:r>
            <a:r>
              <a:rPr lang="en-US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là v = 10 – 2t, t </a:t>
            </a:r>
            <a:r>
              <a:rPr lang="en-US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thính</a:t>
            </a:r>
            <a:r>
              <a:rPr lang="en-US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theo</a:t>
            </a:r>
            <a:r>
              <a:rPr lang="en-US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s, v </a:t>
            </a:r>
            <a:r>
              <a:rPr lang="en-US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tính</a:t>
            </a:r>
            <a:r>
              <a:rPr lang="en-US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theo</a:t>
            </a:r>
            <a:r>
              <a:rPr lang="en-US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m/s. </a:t>
            </a:r>
            <a:r>
              <a:rPr lang="en-US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Quãng</a:t>
            </a:r>
            <a:r>
              <a:rPr lang="en-US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đường</a:t>
            </a:r>
            <a:r>
              <a:rPr lang="en-US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mà </a:t>
            </a:r>
            <a:r>
              <a:rPr lang="en-US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xe</a:t>
            </a:r>
            <a:r>
              <a:rPr lang="en-US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đo</a:t>
            </a:r>
            <a:r>
              <a:rPr lang="en-US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́ </a:t>
            </a:r>
            <a:r>
              <a:rPr lang="en-US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đi</a:t>
            </a:r>
            <a:r>
              <a:rPr lang="en-US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được</a:t>
            </a:r>
            <a:r>
              <a:rPr lang="en-US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trong</a:t>
            </a:r>
            <a:r>
              <a:rPr lang="en-US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8 s </a:t>
            </a:r>
            <a:r>
              <a:rPr lang="en-US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đầu</a:t>
            </a:r>
            <a:r>
              <a:rPr lang="en-US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tiên</a:t>
            </a:r>
            <a:r>
              <a:rPr lang="en-US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là</a:t>
            </a:r>
            <a:endParaRPr lang="vi-VN" sz="1600" dirty="0"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    A. 26 m.</a:t>
            </a:r>
            <a:r>
              <a:rPr lang="vi-VN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        </a:t>
            </a:r>
            <a:r>
              <a:rPr lang="en-US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B. 16 m.</a:t>
            </a:r>
            <a:r>
              <a:rPr lang="vi-VN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            </a:t>
            </a:r>
            <a:r>
              <a:rPr lang="en-US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C. 34 m.</a:t>
            </a:r>
            <a:r>
              <a:rPr lang="vi-VN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                    </a:t>
            </a:r>
            <a:r>
              <a:rPr lang="en-US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D. 49 m.</a:t>
            </a:r>
            <a:endParaRPr lang="vi-VN" sz="1600" dirty="0"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460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97"/>
            <a:ext cx="12191999" cy="68585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10691" y="2341418"/>
            <a:ext cx="7813964" cy="1323439"/>
          </a:xfrm>
          <a:prstGeom prst="rect">
            <a:avLst/>
          </a:prstGeom>
          <a:noFill/>
        </p:spPr>
        <p:txBody>
          <a:bodyPr wrap="square" rtlCol="0">
            <a:prstTxWarp prst="textWave4">
              <a:avLst/>
            </a:prstTxWarp>
            <a:spAutoFit/>
          </a:bodyPr>
          <a:lstStyle/>
          <a:p>
            <a:r>
              <a:rPr lang="vi-VN" sz="8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TẠM BIỆT NHÉ </a:t>
            </a:r>
            <a:endParaRPr lang="vi-VN" sz="8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83612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8545"/>
            <a:ext cx="10044545" cy="403167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074429" y="4241882"/>
            <a:ext cx="1896673" cy="646331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24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Giống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nhau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endParaRPr lang="vi-VN" sz="2400" b="1" dirty="0"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104978" y="4352697"/>
            <a:ext cx="1596912" cy="461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Khác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nhau</a:t>
            </a:r>
            <a:endParaRPr lang="vi-VN" sz="2400" b="1" dirty="0"/>
          </a:p>
        </p:txBody>
      </p:sp>
      <p:grpSp>
        <p:nvGrpSpPr>
          <p:cNvPr id="26" name="Group 25"/>
          <p:cNvGrpSpPr/>
          <p:nvPr/>
        </p:nvGrpSpPr>
        <p:grpSpPr>
          <a:xfrm>
            <a:off x="1066800" y="4973781"/>
            <a:ext cx="1648690" cy="1168249"/>
            <a:chOff x="1066800" y="4973781"/>
            <a:chExt cx="1648690" cy="1168249"/>
          </a:xfrm>
        </p:grpSpPr>
        <p:sp>
          <p:nvSpPr>
            <p:cNvPr id="13" name="TextBox 12"/>
            <p:cNvSpPr txBox="1"/>
            <p:nvPr/>
          </p:nvSpPr>
          <p:spPr>
            <a:xfrm>
              <a:off x="1066800" y="5680365"/>
              <a:ext cx="1648690" cy="461665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vi-VN" sz="2400" dirty="0" smtClean="0">
                  <a:sym typeface="Symbol" panose="05050102010706020507" pitchFamily="18" charset="2"/>
                </a:rPr>
                <a:t>v = hs</a:t>
              </a:r>
              <a:endParaRPr lang="vi-VN" sz="2400" dirty="0"/>
            </a:p>
          </p:txBody>
        </p:sp>
        <p:sp>
          <p:nvSpPr>
            <p:cNvPr id="15" name="Down Arrow 14"/>
            <p:cNvSpPr/>
            <p:nvPr/>
          </p:nvSpPr>
          <p:spPr>
            <a:xfrm>
              <a:off x="1759531" y="4973781"/>
              <a:ext cx="193963" cy="720437"/>
            </a:xfrm>
            <a:prstGeom prst="downArrow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vi-VN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763491" y="4807528"/>
            <a:ext cx="3172692" cy="1154391"/>
            <a:chOff x="5763491" y="4807528"/>
            <a:chExt cx="3172692" cy="1154391"/>
          </a:xfrm>
        </p:grpSpPr>
        <p:sp>
          <p:nvSpPr>
            <p:cNvPr id="16" name="TextBox 15"/>
            <p:cNvSpPr txBox="1"/>
            <p:nvPr/>
          </p:nvSpPr>
          <p:spPr>
            <a:xfrm>
              <a:off x="5763491" y="5500254"/>
              <a:ext cx="3172692" cy="461665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vi-VN" sz="2400" dirty="0" smtClean="0">
                  <a:latin typeface="+mj-lt"/>
                </a:rPr>
                <a:t>a. Vận tốc tăng đều </a:t>
              </a:r>
              <a:endParaRPr lang="vi-VN" sz="2400" dirty="0">
                <a:latin typeface="+mj-lt"/>
              </a:endParaRPr>
            </a:p>
          </p:txBody>
        </p:sp>
        <p:cxnSp>
          <p:nvCxnSpPr>
            <p:cNvPr id="19" name="Straight Arrow Connector 18"/>
            <p:cNvCxnSpPr/>
            <p:nvPr/>
          </p:nvCxnSpPr>
          <p:spPr>
            <a:xfrm flipH="1">
              <a:off x="7259782" y="4807528"/>
              <a:ext cx="858981" cy="720436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/>
          <p:cNvGrpSpPr/>
          <p:nvPr/>
        </p:nvGrpSpPr>
        <p:grpSpPr>
          <a:xfrm>
            <a:off x="9296399" y="4821382"/>
            <a:ext cx="2757054" cy="1168247"/>
            <a:chOff x="9296399" y="4821382"/>
            <a:chExt cx="2757054" cy="1168247"/>
          </a:xfrm>
        </p:grpSpPr>
        <p:sp>
          <p:nvSpPr>
            <p:cNvPr id="17" name="TextBox 16"/>
            <p:cNvSpPr txBox="1"/>
            <p:nvPr/>
          </p:nvSpPr>
          <p:spPr>
            <a:xfrm>
              <a:off x="9296399" y="5527964"/>
              <a:ext cx="2757054" cy="461665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vi-VN" sz="2400" dirty="0" smtClean="0">
                  <a:latin typeface="+mj-lt"/>
                </a:rPr>
                <a:t>b.Vận tốc giảm đều </a:t>
              </a:r>
              <a:endParaRPr lang="vi-VN" sz="2400" dirty="0">
                <a:latin typeface="+mj-lt"/>
              </a:endParaRPr>
            </a:p>
          </p:txBody>
        </p:sp>
        <p:cxnSp>
          <p:nvCxnSpPr>
            <p:cNvPr id="21" name="Straight Arrow Connector 20"/>
            <p:cNvCxnSpPr/>
            <p:nvPr/>
          </p:nvCxnSpPr>
          <p:spPr>
            <a:xfrm>
              <a:off x="9684327" y="4821382"/>
              <a:ext cx="720436" cy="706581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TextBox 30"/>
          <p:cNvSpPr txBox="1"/>
          <p:nvPr/>
        </p:nvSpPr>
        <p:spPr>
          <a:xfrm>
            <a:off x="10146515" y="484909"/>
            <a:ext cx="1917469" cy="317009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i-VN" sz="4000" i="1" dirty="0" smtClean="0">
                <a:solidFill>
                  <a:srgbClr val="FF0000"/>
                </a:solidFill>
                <a:latin typeface="+mj-lt"/>
              </a:rPr>
              <a:t>Chuyển động thẳng biến đổi đều </a:t>
            </a:r>
            <a:endParaRPr lang="vi-VN" sz="4000" i="1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76660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-29497" y="91163"/>
            <a:ext cx="11882556" cy="668371"/>
            <a:chOff x="-29497" y="91163"/>
            <a:chExt cx="11882556" cy="668371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04A8B4EE-2A81-47AA-B0D0-B59002D6E81E}"/>
                </a:ext>
              </a:extLst>
            </p:cNvPr>
            <p:cNvGrpSpPr/>
            <p:nvPr/>
          </p:nvGrpSpPr>
          <p:grpSpPr>
            <a:xfrm>
              <a:off x="-29497" y="91163"/>
              <a:ext cx="11882556" cy="516978"/>
              <a:chOff x="74035" y="2267003"/>
              <a:chExt cx="11808931" cy="721661"/>
            </a:xfrm>
          </p:grpSpPr>
          <p:grpSp>
            <p:nvGrpSpPr>
              <p:cNvPr id="7" name="Group 70">
                <a:extLst>
                  <a:ext uri="{FF2B5EF4-FFF2-40B4-BE49-F238E27FC236}">
                    <a16:creationId xmlns:a16="http://schemas.microsoft.com/office/drawing/2014/main" id="{54137946-AC53-4ABB-AEFB-B85288E6B12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86106" y="2280389"/>
                <a:ext cx="11596860" cy="708275"/>
                <a:chOff x="564746" y="3403331"/>
                <a:chExt cx="5971841" cy="1364238"/>
              </a:xfrm>
            </p:grpSpPr>
            <p:pic>
              <p:nvPicPr>
                <p:cNvPr id="9" name="Picture 8" descr="empty-green-rectangle">
                  <a:extLst>
                    <a:ext uri="{FF2B5EF4-FFF2-40B4-BE49-F238E27FC236}">
                      <a16:creationId xmlns:a16="http://schemas.microsoft.com/office/drawing/2014/main" id="{DD681115-A135-43CF-9D0F-1E1AD5CAF0FE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4746" y="3403331"/>
                  <a:ext cx="5971841" cy="13642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" name="Picture 9" descr="green-top-faded">
                  <a:extLst>
                    <a:ext uri="{FF2B5EF4-FFF2-40B4-BE49-F238E27FC236}">
                      <a16:creationId xmlns:a16="http://schemas.microsoft.com/office/drawing/2014/main" id="{335077B8-0306-4D83-874F-F3DFE9D87B8B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16200000">
                  <a:off x="205129" y="3887447"/>
                  <a:ext cx="1273934" cy="3960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F104E4F6-BD50-4255-A2D2-11C8ECD95F0B}"/>
                  </a:ext>
                </a:extLst>
              </p:cNvPr>
              <p:cNvSpPr txBox="1"/>
              <p:nvPr/>
            </p:nvSpPr>
            <p:spPr bwMode="auto">
              <a:xfrm>
                <a:off x="74035" y="2267003"/>
                <a:ext cx="1501326" cy="6874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endParaRPr lang="en-US" sz="26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glow rad="101600">
                      <a:schemeClr val="accent4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05737" y="113302"/>
              <a:ext cx="6980525" cy="646232"/>
            </a:xfrm>
            <a:prstGeom prst="rect">
              <a:avLst/>
            </a:prstGeom>
          </p:spPr>
        </p:pic>
      </p:grp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5900432"/>
              </p:ext>
            </p:extLst>
          </p:nvPr>
        </p:nvGraphicFramePr>
        <p:xfrm>
          <a:off x="1601066" y="1726744"/>
          <a:ext cx="9047019" cy="26374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047019">
                  <a:extLst>
                    <a:ext uri="{9D8B030D-6E8A-4147-A177-3AD203B41FA5}">
                      <a16:colId xmlns:a16="http://schemas.microsoft.com/office/drawing/2014/main" val="881466579"/>
                    </a:ext>
                  </a:extLst>
                </a:gridCol>
              </a:tblGrid>
              <a:tr h="263743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400" dirty="0" smtClean="0">
                          <a:effectLst/>
                          <a:latin typeface="+mj-lt"/>
                        </a:rPr>
                        <a:t>                                                    PHIẾU </a:t>
                      </a:r>
                      <a:r>
                        <a:rPr lang="vi-VN" sz="2400" dirty="0">
                          <a:effectLst/>
                          <a:latin typeface="+mj-lt"/>
                        </a:rPr>
                        <a:t>HT 2</a:t>
                      </a: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400" dirty="0">
                          <a:effectLst/>
                          <a:latin typeface="+mj-lt"/>
                        </a:rPr>
                        <a:t>1. Chuyển động thẳng biến đổi đều là gì  </a:t>
                      </a:r>
                      <a:r>
                        <a:rPr lang="vi-VN" sz="2400" dirty="0" smtClean="0">
                          <a:effectLst/>
                          <a:latin typeface="+mj-lt"/>
                        </a:rPr>
                        <a:t>?</a:t>
                      </a:r>
                      <a:endParaRPr lang="vi-VN" sz="2400" dirty="0">
                        <a:effectLst/>
                        <a:latin typeface="+mj-lt"/>
                      </a:endParaRP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400" dirty="0">
                          <a:effectLst/>
                          <a:latin typeface="+mj-lt"/>
                        </a:rPr>
                        <a:t>2. Công thức tính gia tốc , vận tốc của chuyển đông thẳng biến đổi đều </a:t>
                      </a:r>
                      <a:r>
                        <a:rPr lang="vi-VN" sz="2400" dirty="0" smtClean="0">
                          <a:effectLst/>
                          <a:latin typeface="+mj-lt"/>
                        </a:rPr>
                        <a:t>?</a:t>
                      </a:r>
                      <a:endParaRPr lang="vi-VN" sz="2400" dirty="0">
                        <a:effectLst/>
                        <a:latin typeface="+mj-lt"/>
                      </a:endParaRP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vi-VN" sz="2400" dirty="0">
                        <a:effectLst/>
                        <a:latin typeface="+mj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105997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9601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14">
            <a:extLst>
              <a:ext uri="{FF2B5EF4-FFF2-40B4-BE49-F238E27FC236}">
                <a16:creationId xmlns:a16="http://schemas.microsoft.com/office/drawing/2014/main" id="{EF0D355D-9E7F-471F-916C-7821EF7720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864316"/>
            <a:ext cx="5202854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26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en-US" sz="2600" baseline="-25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1" name="Group 67">
            <a:extLst>
              <a:ext uri="{FF2B5EF4-FFF2-40B4-BE49-F238E27FC236}">
                <a16:creationId xmlns:a16="http://schemas.microsoft.com/office/drawing/2014/main" id="{A71F1730-6C27-44EC-8770-0DFC9D1ED13C}"/>
              </a:ext>
            </a:extLst>
          </p:cNvPr>
          <p:cNvGrpSpPr>
            <a:grpSpLocks/>
          </p:cNvGrpSpPr>
          <p:nvPr/>
        </p:nvGrpSpPr>
        <p:grpSpPr bwMode="auto">
          <a:xfrm>
            <a:off x="443346" y="4422768"/>
            <a:ext cx="5202854" cy="2650908"/>
            <a:chOff x="590609" y="3627830"/>
            <a:chExt cx="5682079" cy="2593990"/>
          </a:xfrm>
        </p:grpSpPr>
        <p:pic>
          <p:nvPicPr>
            <p:cNvPr id="22" name="Picture 4" descr="empty-blue-rectangle">
              <a:extLst>
                <a:ext uri="{FF2B5EF4-FFF2-40B4-BE49-F238E27FC236}">
                  <a16:creationId xmlns:a16="http://schemas.microsoft.com/office/drawing/2014/main" id="{B5568CFB-9A47-40AD-94D8-7662A6B6BDE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90609" y="3627831"/>
              <a:ext cx="5682079" cy="23727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Picture 5" descr="blue-top-faded">
              <a:extLst>
                <a:ext uri="{FF2B5EF4-FFF2-40B4-BE49-F238E27FC236}">
                  <a16:creationId xmlns:a16="http://schemas.microsoft.com/office/drawing/2014/main" id="{9D01C27C-3C21-40C3-B5AD-CFB4C5567AD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57229" y="3627830"/>
              <a:ext cx="5495279" cy="6449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0676009-88DB-4EA9-9191-27DB02FB2B8C}"/>
                </a:ext>
              </a:extLst>
            </p:cNvPr>
            <p:cNvSpPr txBox="1"/>
            <p:nvPr/>
          </p:nvSpPr>
          <p:spPr>
            <a:xfrm>
              <a:off x="650944" y="3676226"/>
              <a:ext cx="5404791" cy="46681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sz="25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101600">
                      <a:schemeClr val="accent4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CĐ </a:t>
              </a:r>
              <a:r>
                <a:rPr lang="en-US" sz="2500" dirty="0" err="1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101600">
                      <a:schemeClr val="accent4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thẳng</a:t>
              </a:r>
              <a:r>
                <a:rPr lang="en-US" sz="25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101600">
                      <a:schemeClr val="accent4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500" dirty="0" err="1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101600">
                      <a:schemeClr val="accent4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nhanh</a:t>
              </a:r>
              <a:r>
                <a:rPr lang="en-US" sz="25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101600">
                      <a:schemeClr val="accent4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500" dirty="0" err="1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101600">
                      <a:schemeClr val="accent4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dần</a:t>
              </a:r>
              <a:r>
                <a:rPr lang="en-US" sz="25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101600">
                      <a:schemeClr val="accent4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500" dirty="0" err="1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101600">
                      <a:schemeClr val="accent4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đều</a:t>
              </a:r>
              <a:endParaRPr lang="en-US" sz="2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Rectangle 1026060">
              <a:extLst>
                <a:ext uri="{FF2B5EF4-FFF2-40B4-BE49-F238E27FC236}">
                  <a16:creationId xmlns:a16="http://schemas.microsoft.com/office/drawing/2014/main" id="{E1B8C5DB-E72D-43EB-B873-98F25246A2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4337" y="4231098"/>
              <a:ext cx="4769390" cy="199072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109728" tIns="54864" rIns="109728" bIns="54864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altLang="en-US" sz="2500" dirty="0" err="1">
                  <a:latin typeface="Arial" panose="020B0604020202020204" pitchFamily="34" charset="0"/>
                  <a:cs typeface="Arial" panose="020B0604020202020204" pitchFamily="34" charset="0"/>
                </a:rPr>
                <a:t>Độ</a:t>
              </a:r>
              <a:r>
                <a:rPr lang="en-US" altLang="en-US" sz="25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500" dirty="0" err="1">
                  <a:latin typeface="Arial" panose="020B0604020202020204" pitchFamily="34" charset="0"/>
                  <a:cs typeface="Arial" panose="020B0604020202020204" pitchFamily="34" charset="0"/>
                </a:rPr>
                <a:t>lớn</a:t>
              </a:r>
              <a:r>
                <a:rPr lang="en-US" altLang="en-US" sz="25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500" dirty="0" err="1">
                  <a:latin typeface="Arial" panose="020B0604020202020204" pitchFamily="34" charset="0"/>
                  <a:cs typeface="Arial" panose="020B0604020202020204" pitchFamily="34" charset="0"/>
                </a:rPr>
                <a:t>của</a:t>
              </a:r>
              <a:r>
                <a:rPr lang="en-US" altLang="en-US" sz="25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500" dirty="0" err="1">
                  <a:latin typeface="Arial" panose="020B0604020202020204" pitchFamily="34" charset="0"/>
                  <a:cs typeface="Arial" panose="020B0604020202020204" pitchFamily="34" charset="0"/>
                </a:rPr>
                <a:t>vận</a:t>
              </a:r>
              <a:r>
                <a:rPr lang="en-US" altLang="en-US" sz="25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500" dirty="0" err="1">
                  <a:latin typeface="Arial" panose="020B0604020202020204" pitchFamily="34" charset="0"/>
                  <a:cs typeface="Arial" panose="020B0604020202020204" pitchFamily="34" charset="0"/>
                </a:rPr>
                <a:t>tốc</a:t>
              </a:r>
              <a:r>
                <a:rPr lang="en-US" altLang="en-US" sz="25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500" dirty="0" err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tăng</a:t>
              </a:r>
              <a:r>
                <a:rPr lang="en-US" altLang="en-US" sz="25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500" dirty="0" err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đều</a:t>
              </a:r>
              <a:r>
                <a:rPr lang="en-US" altLang="en-US" sz="25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500" dirty="0" err="1">
                  <a:latin typeface="Arial" panose="020B0604020202020204" pitchFamily="34" charset="0"/>
                  <a:cs typeface="Arial" panose="020B0604020202020204" pitchFamily="34" charset="0"/>
                </a:rPr>
                <a:t>theo</a:t>
              </a:r>
              <a:r>
                <a:rPr lang="en-US" altLang="en-US" sz="25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500" dirty="0" err="1">
                  <a:latin typeface="Arial" panose="020B0604020202020204" pitchFamily="34" charset="0"/>
                  <a:cs typeface="Arial" panose="020B0604020202020204" pitchFamily="34" charset="0"/>
                </a:rPr>
                <a:t>thời</a:t>
              </a:r>
              <a:r>
                <a:rPr lang="en-US" altLang="en-US" sz="25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500" dirty="0" err="1">
                  <a:latin typeface="Arial" panose="020B0604020202020204" pitchFamily="34" charset="0"/>
                  <a:cs typeface="Arial" panose="020B0604020202020204" pitchFamily="34" charset="0"/>
                </a:rPr>
                <a:t>gian</a:t>
              </a:r>
              <a:endParaRPr lang="en-US" altLang="en-US" sz="25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eaLnBrk="0" hangingPunct="0">
                <a:spcBef>
                  <a:spcPct val="50000"/>
                </a:spcBef>
              </a:pPr>
              <a:endParaRPr lang="en-US" altLang="en-US" sz="25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eaLnBrk="0" hangingPunct="0">
                <a:spcBef>
                  <a:spcPct val="50000"/>
                </a:spcBef>
              </a:pPr>
              <a:endParaRPr lang="en-US" altLang="en-US" sz="25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6" name="Group 70">
            <a:extLst>
              <a:ext uri="{FF2B5EF4-FFF2-40B4-BE49-F238E27FC236}">
                <a16:creationId xmlns:a16="http://schemas.microsoft.com/office/drawing/2014/main" id="{DDF9B89A-91B1-4537-8DC8-2CE10E921029}"/>
              </a:ext>
            </a:extLst>
          </p:cNvPr>
          <p:cNvGrpSpPr>
            <a:grpSpLocks/>
          </p:cNvGrpSpPr>
          <p:nvPr/>
        </p:nvGrpSpPr>
        <p:grpSpPr bwMode="auto">
          <a:xfrm>
            <a:off x="6004783" y="4406532"/>
            <a:ext cx="5731102" cy="2451468"/>
            <a:chOff x="564746" y="3433313"/>
            <a:chExt cx="4620795" cy="1899958"/>
          </a:xfrm>
        </p:grpSpPr>
        <p:pic>
          <p:nvPicPr>
            <p:cNvPr id="27" name="Picture 8" descr="empty-green-rectangle">
              <a:extLst>
                <a:ext uri="{FF2B5EF4-FFF2-40B4-BE49-F238E27FC236}">
                  <a16:creationId xmlns:a16="http://schemas.microsoft.com/office/drawing/2014/main" id="{14842ED3-9F4D-4ABB-9F6F-015D5A33E79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64746" y="3433313"/>
              <a:ext cx="4620795" cy="18999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" name="Picture 9" descr="green-top-faded">
              <a:extLst>
                <a:ext uri="{FF2B5EF4-FFF2-40B4-BE49-F238E27FC236}">
                  <a16:creationId xmlns:a16="http://schemas.microsoft.com/office/drawing/2014/main" id="{BF5663AF-8109-4A92-A44A-FD6134FEDD4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44135" y="3479007"/>
              <a:ext cx="4437497" cy="5298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FFB8745-8B13-46B1-A97B-6219CD238620}"/>
                </a:ext>
              </a:extLst>
            </p:cNvPr>
            <p:cNvSpPr txBox="1"/>
            <p:nvPr/>
          </p:nvSpPr>
          <p:spPr>
            <a:xfrm>
              <a:off x="758069" y="3507158"/>
              <a:ext cx="4294922" cy="3697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sz="250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101600">
                      <a:schemeClr val="accent4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CĐ thẳng chậm dần đều</a:t>
              </a:r>
              <a:endParaRPr lang="en-US" sz="2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" name="Rectangle 1026060">
              <a:extLst>
                <a:ext uri="{FF2B5EF4-FFF2-40B4-BE49-F238E27FC236}">
                  <a16:creationId xmlns:a16="http://schemas.microsoft.com/office/drawing/2014/main" id="{E3B4C7CB-2CB5-462B-B0CA-874B7CC669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1630" y="4054562"/>
              <a:ext cx="4237681" cy="101616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109728" tIns="54864" rIns="109728" bIns="54864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altLang="en-US" sz="2500" dirty="0" err="1">
                  <a:latin typeface="Arial" panose="020B0604020202020204" pitchFamily="34" charset="0"/>
                  <a:cs typeface="Arial" panose="020B0604020202020204" pitchFamily="34" charset="0"/>
                </a:rPr>
                <a:t>Độ</a:t>
              </a:r>
              <a:r>
                <a:rPr lang="en-US" altLang="en-US" sz="25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500" dirty="0" err="1">
                  <a:latin typeface="Arial" panose="020B0604020202020204" pitchFamily="34" charset="0"/>
                  <a:cs typeface="Arial" panose="020B0604020202020204" pitchFamily="34" charset="0"/>
                </a:rPr>
                <a:t>lớn</a:t>
              </a:r>
              <a:r>
                <a:rPr lang="en-US" altLang="en-US" sz="25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500" dirty="0" err="1">
                  <a:latin typeface="Arial" panose="020B0604020202020204" pitchFamily="34" charset="0"/>
                  <a:cs typeface="Arial" panose="020B0604020202020204" pitchFamily="34" charset="0"/>
                </a:rPr>
                <a:t>của</a:t>
              </a:r>
              <a:r>
                <a:rPr lang="en-US" altLang="en-US" sz="25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500" dirty="0" err="1">
                  <a:latin typeface="Arial" panose="020B0604020202020204" pitchFamily="34" charset="0"/>
                  <a:cs typeface="Arial" panose="020B0604020202020204" pitchFamily="34" charset="0"/>
                </a:rPr>
                <a:t>vận</a:t>
              </a:r>
              <a:r>
                <a:rPr lang="en-US" altLang="en-US" sz="25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500" dirty="0" err="1">
                  <a:latin typeface="Arial" panose="020B0604020202020204" pitchFamily="34" charset="0"/>
                  <a:cs typeface="Arial" panose="020B0604020202020204" pitchFamily="34" charset="0"/>
                </a:rPr>
                <a:t>tốc</a:t>
              </a:r>
              <a:r>
                <a:rPr lang="en-US" altLang="en-US" sz="25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500" dirty="0" err="1">
                  <a:latin typeface="Arial" panose="020B0604020202020204" pitchFamily="34" charset="0"/>
                  <a:cs typeface="Arial" panose="020B0604020202020204" pitchFamily="34" charset="0"/>
                </a:rPr>
                <a:t>tức</a:t>
              </a:r>
              <a:r>
                <a:rPr lang="en-US" altLang="en-US" sz="25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500" dirty="0" err="1">
                  <a:latin typeface="Arial" panose="020B0604020202020204" pitchFamily="34" charset="0"/>
                  <a:cs typeface="Arial" panose="020B0604020202020204" pitchFamily="34" charset="0"/>
                </a:rPr>
                <a:t>thời</a:t>
              </a:r>
              <a:r>
                <a:rPr lang="en-US" altLang="en-US" sz="25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500" dirty="0" err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giảm</a:t>
              </a:r>
              <a:r>
                <a:rPr lang="en-US" altLang="en-US" sz="25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500" dirty="0" err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đều</a:t>
              </a:r>
              <a:r>
                <a:rPr lang="en-US" altLang="en-US" sz="25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500" dirty="0" err="1">
                  <a:latin typeface="Arial" panose="020B0604020202020204" pitchFamily="34" charset="0"/>
                  <a:cs typeface="Arial" panose="020B0604020202020204" pitchFamily="34" charset="0"/>
                </a:rPr>
                <a:t>theo</a:t>
              </a:r>
              <a:r>
                <a:rPr lang="en-US" altLang="en-US" sz="25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500" dirty="0" err="1">
                  <a:latin typeface="Arial" panose="020B0604020202020204" pitchFamily="34" charset="0"/>
                  <a:cs typeface="Arial" panose="020B0604020202020204" pitchFamily="34" charset="0"/>
                </a:rPr>
                <a:t>thời</a:t>
              </a:r>
              <a:r>
                <a:rPr lang="en-US" altLang="en-US" sz="25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500" dirty="0" err="1">
                  <a:latin typeface="Arial" panose="020B0604020202020204" pitchFamily="34" charset="0"/>
                  <a:cs typeface="Arial" panose="020B0604020202020204" pitchFamily="34" charset="0"/>
                </a:rPr>
                <a:t>gian</a:t>
              </a:r>
              <a:endParaRPr lang="en-US" altLang="en-US" sz="25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7338" indent="-287338" algn="ctr" defTabSz="1095375">
                <a:buClr>
                  <a:schemeClr val="tx2"/>
                </a:buClr>
                <a:buSzPct val="95000"/>
              </a:pPr>
              <a:endParaRPr lang="en-US" sz="2500" dirty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1" name="Arrow: Down 30">
            <a:extLst>
              <a:ext uri="{FF2B5EF4-FFF2-40B4-BE49-F238E27FC236}">
                <a16:creationId xmlns:a16="http://schemas.microsoft.com/office/drawing/2014/main" id="{B0A64F41-0D58-4FA3-BAD4-B210FE6F40AC}"/>
              </a:ext>
            </a:extLst>
          </p:cNvPr>
          <p:cNvSpPr/>
          <p:nvPr/>
        </p:nvSpPr>
        <p:spPr>
          <a:xfrm rot="2649135">
            <a:off x="5054497" y="3465851"/>
            <a:ext cx="343187" cy="1136465"/>
          </a:xfrm>
          <a:prstGeom prst="downArrow">
            <a:avLst/>
          </a:prstGeom>
          <a:solidFill>
            <a:srgbClr val="7030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030A0"/>
              </a:solidFill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814FB8C6-B0F2-4D8C-A123-1DA06D828114}"/>
              </a:ext>
            </a:extLst>
          </p:cNvPr>
          <p:cNvGrpSpPr/>
          <p:nvPr/>
        </p:nvGrpSpPr>
        <p:grpSpPr>
          <a:xfrm>
            <a:off x="2534571" y="1853859"/>
            <a:ext cx="6734568" cy="2110143"/>
            <a:chOff x="342900" y="3567115"/>
            <a:chExt cx="5551353" cy="2346241"/>
          </a:xfrm>
        </p:grpSpPr>
        <p:pic>
          <p:nvPicPr>
            <p:cNvPr id="36" name="Picture 12" descr="empty-red-rectangle">
              <a:extLst>
                <a:ext uri="{FF2B5EF4-FFF2-40B4-BE49-F238E27FC236}">
                  <a16:creationId xmlns:a16="http://schemas.microsoft.com/office/drawing/2014/main" id="{4EFC332E-6648-43BF-AB56-52BD18EC810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42900" y="3567115"/>
              <a:ext cx="5508625" cy="19540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7" name="Rectangle 1026060">
              <a:extLst>
                <a:ext uri="{FF2B5EF4-FFF2-40B4-BE49-F238E27FC236}">
                  <a16:creationId xmlns:a16="http://schemas.microsoft.com/office/drawing/2014/main" id="{757E12F1-C9F2-4017-95B9-A7BB04DE75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0488" y="4292979"/>
              <a:ext cx="5213765" cy="162037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109728" tIns="54864" rIns="109728" bIns="54864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altLang="en-US" sz="2500" dirty="0" err="1">
                  <a:latin typeface="Arial" panose="020B0604020202020204" pitchFamily="34" charset="0"/>
                  <a:cs typeface="Arial" panose="020B0604020202020204" pitchFamily="34" charset="0"/>
                </a:rPr>
                <a:t>độ</a:t>
              </a:r>
              <a:r>
                <a:rPr lang="en-US" altLang="en-US" sz="25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500" dirty="0" err="1">
                  <a:latin typeface="Arial" panose="020B0604020202020204" pitchFamily="34" charset="0"/>
                  <a:cs typeface="Arial" panose="020B0604020202020204" pitchFamily="34" charset="0"/>
                </a:rPr>
                <a:t>lớn</a:t>
              </a:r>
              <a:r>
                <a:rPr lang="en-US" altLang="en-US" sz="25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500" dirty="0" err="1">
                  <a:latin typeface="Arial" panose="020B0604020202020204" pitchFamily="34" charset="0"/>
                  <a:cs typeface="Arial" panose="020B0604020202020204" pitchFamily="34" charset="0"/>
                </a:rPr>
                <a:t>vận</a:t>
              </a:r>
              <a:r>
                <a:rPr lang="en-US" altLang="en-US" sz="25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500" dirty="0" err="1">
                  <a:latin typeface="Arial" panose="020B0604020202020204" pitchFamily="34" charset="0"/>
                  <a:cs typeface="Arial" panose="020B0604020202020204" pitchFamily="34" charset="0"/>
                </a:rPr>
                <a:t>tốc</a:t>
              </a:r>
              <a:r>
                <a:rPr lang="en-US" altLang="en-US" sz="25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500" dirty="0" err="1">
                  <a:latin typeface="Arial" panose="020B0604020202020204" pitchFamily="34" charset="0"/>
                  <a:cs typeface="Arial" panose="020B0604020202020204" pitchFamily="34" charset="0"/>
                </a:rPr>
                <a:t>thay</a:t>
              </a:r>
              <a:r>
                <a:rPr lang="en-US" altLang="en-US" sz="25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500" dirty="0" err="1">
                  <a:latin typeface="Arial" panose="020B0604020202020204" pitchFamily="34" charset="0"/>
                  <a:cs typeface="Arial" panose="020B0604020202020204" pitchFamily="34" charset="0"/>
                </a:rPr>
                <a:t>đổi</a:t>
              </a:r>
              <a:r>
                <a:rPr lang="en-US" altLang="en-US" sz="2500" dirty="0">
                  <a:latin typeface="Arial" panose="020B0604020202020204" pitchFamily="34" charset="0"/>
                  <a:cs typeface="Arial" panose="020B0604020202020204" pitchFamily="34" charset="0"/>
                </a:rPr>
                <a:t> (</a:t>
              </a:r>
              <a:r>
                <a:rPr lang="en-US" altLang="en-US" sz="2500" dirty="0" err="1">
                  <a:latin typeface="Arial" panose="020B0604020202020204" pitchFamily="34" charset="0"/>
                  <a:cs typeface="Arial" panose="020B0604020202020204" pitchFamily="34" charset="0"/>
                </a:rPr>
                <a:t>tăng</a:t>
              </a:r>
              <a:r>
                <a:rPr lang="en-US" altLang="en-US" sz="25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500" dirty="0" err="1">
                  <a:latin typeface="Arial" panose="020B0604020202020204" pitchFamily="34" charset="0"/>
                  <a:cs typeface="Arial" panose="020B0604020202020204" pitchFamily="34" charset="0"/>
                </a:rPr>
                <a:t>hoặc</a:t>
              </a:r>
              <a:r>
                <a:rPr lang="en-US" altLang="en-US" sz="25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500" dirty="0" err="1">
                  <a:latin typeface="Arial" panose="020B0604020202020204" pitchFamily="34" charset="0"/>
                  <a:cs typeface="Arial" panose="020B0604020202020204" pitchFamily="34" charset="0"/>
                </a:rPr>
                <a:t>giảm</a:t>
              </a:r>
              <a:r>
                <a:rPr lang="en-US" altLang="en-US" sz="2500" dirty="0">
                  <a:latin typeface="Arial" panose="020B0604020202020204" pitchFamily="34" charset="0"/>
                  <a:cs typeface="Arial" panose="020B0604020202020204" pitchFamily="34" charset="0"/>
                </a:rPr>
                <a:t>) </a:t>
              </a:r>
              <a:r>
                <a:rPr lang="en-US" altLang="en-US" sz="2500" dirty="0" err="1">
                  <a:latin typeface="Arial" panose="020B0604020202020204" pitchFamily="34" charset="0"/>
                  <a:cs typeface="Arial" panose="020B0604020202020204" pitchFamily="34" charset="0"/>
                </a:rPr>
                <a:t>đều</a:t>
              </a:r>
              <a:r>
                <a:rPr lang="en-US" altLang="en-US" sz="25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500" dirty="0" err="1">
                  <a:latin typeface="Arial" panose="020B0604020202020204" pitchFamily="34" charset="0"/>
                  <a:cs typeface="Arial" panose="020B0604020202020204" pitchFamily="34" charset="0"/>
                </a:rPr>
                <a:t>theo</a:t>
              </a:r>
              <a:r>
                <a:rPr lang="en-US" altLang="en-US" sz="25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500" dirty="0" err="1">
                  <a:latin typeface="Arial" panose="020B0604020202020204" pitchFamily="34" charset="0"/>
                  <a:cs typeface="Arial" panose="020B0604020202020204" pitchFamily="34" charset="0"/>
                </a:rPr>
                <a:t>thời</a:t>
              </a:r>
              <a:r>
                <a:rPr lang="en-US" altLang="en-US" sz="25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500" dirty="0" err="1">
                  <a:latin typeface="Arial" panose="020B0604020202020204" pitchFamily="34" charset="0"/>
                  <a:cs typeface="Arial" panose="020B0604020202020204" pitchFamily="34" charset="0"/>
                </a:rPr>
                <a:t>gian</a:t>
              </a:r>
              <a:endParaRPr lang="en-US" altLang="en-US" sz="25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eaLnBrk="0" hangingPunct="0">
                <a:spcBef>
                  <a:spcPct val="50000"/>
                </a:spcBef>
              </a:pPr>
              <a:r>
                <a:rPr lang="en-US" altLang="en-US" sz="25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en-US" altLang="en-US" sz="2500" baseline="-25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8" name="Picture 13" descr="red-top-faded">
              <a:extLst>
                <a:ext uri="{FF2B5EF4-FFF2-40B4-BE49-F238E27FC236}">
                  <a16:creationId xmlns:a16="http://schemas.microsoft.com/office/drawing/2014/main" id="{F33FDBBE-30B1-4FD3-BF8E-3217FA511D6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475588" y="3591396"/>
              <a:ext cx="5291138" cy="7270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BA6E323D-0118-4326-87EA-C13C97A8C3AB}"/>
                </a:ext>
              </a:extLst>
            </p:cNvPr>
            <p:cNvSpPr txBox="1"/>
            <p:nvPr/>
          </p:nvSpPr>
          <p:spPr bwMode="auto">
            <a:xfrm>
              <a:off x="448266" y="3692229"/>
              <a:ext cx="5213765" cy="5304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sz="25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101600">
                      <a:schemeClr val="accent4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CĐ </a:t>
              </a:r>
              <a:r>
                <a:rPr lang="en-US" sz="2500" dirty="0" err="1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101600">
                      <a:schemeClr val="accent4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thẳng</a:t>
              </a:r>
              <a:r>
                <a:rPr lang="en-US" sz="25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101600">
                      <a:schemeClr val="accent4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500" dirty="0" err="1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101600">
                      <a:schemeClr val="accent4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biến</a:t>
              </a:r>
              <a:r>
                <a:rPr lang="en-US" sz="25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101600">
                      <a:schemeClr val="accent4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500" dirty="0" err="1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101600">
                      <a:schemeClr val="accent4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đổi</a:t>
              </a:r>
              <a:r>
                <a:rPr lang="en-US" sz="25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101600">
                      <a:schemeClr val="accent4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500" dirty="0" err="1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101600">
                      <a:schemeClr val="accent4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đều</a:t>
              </a:r>
              <a:endParaRPr lang="en-US" sz="2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40515F1C-D165-4363-97CE-03C16B45C022}"/>
              </a:ext>
            </a:extLst>
          </p:cNvPr>
          <p:cNvGrpSpPr/>
          <p:nvPr/>
        </p:nvGrpSpPr>
        <p:grpSpPr>
          <a:xfrm>
            <a:off x="338942" y="731676"/>
            <a:ext cx="785094" cy="325264"/>
            <a:chOff x="5867400" y="402866"/>
            <a:chExt cx="785094" cy="406303"/>
          </a:xfrm>
        </p:grpSpPr>
        <p:sp>
          <p:nvSpPr>
            <p:cNvPr id="47" name="Arrow: Pentagon 46">
              <a:extLst>
                <a:ext uri="{FF2B5EF4-FFF2-40B4-BE49-F238E27FC236}">
                  <a16:creationId xmlns:a16="http://schemas.microsoft.com/office/drawing/2014/main" id="{552C29FD-A1DC-4B08-8182-50C6ED0BB842}"/>
                </a:ext>
              </a:extLst>
            </p:cNvPr>
            <p:cNvSpPr/>
            <p:nvPr/>
          </p:nvSpPr>
          <p:spPr>
            <a:xfrm>
              <a:off x="5867400" y="402866"/>
              <a:ext cx="495302" cy="395549"/>
            </a:xfrm>
            <a:prstGeom prst="homePlat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Arrow: Chevron 47">
              <a:extLst>
                <a:ext uri="{FF2B5EF4-FFF2-40B4-BE49-F238E27FC236}">
                  <a16:creationId xmlns:a16="http://schemas.microsoft.com/office/drawing/2014/main" id="{61813BF5-B59C-49B1-91FD-77CE55CCF5A5}"/>
                </a:ext>
              </a:extLst>
            </p:cNvPr>
            <p:cNvSpPr/>
            <p:nvPr/>
          </p:nvSpPr>
          <p:spPr>
            <a:xfrm>
              <a:off x="6270097" y="413620"/>
              <a:ext cx="382397" cy="395549"/>
            </a:xfrm>
            <a:prstGeom prst="chevron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50" name="Arrow: Down 49">
            <a:extLst>
              <a:ext uri="{FF2B5EF4-FFF2-40B4-BE49-F238E27FC236}">
                <a16:creationId xmlns:a16="http://schemas.microsoft.com/office/drawing/2014/main" id="{FB0ADD6E-FE32-2969-A12E-F4DC52ACBC70}"/>
              </a:ext>
            </a:extLst>
          </p:cNvPr>
          <p:cNvSpPr/>
          <p:nvPr/>
        </p:nvSpPr>
        <p:spPr>
          <a:xfrm rot="19021571">
            <a:off x="5992994" y="3449805"/>
            <a:ext cx="301154" cy="1206263"/>
          </a:xfrm>
          <a:prstGeom prst="downArrow">
            <a:avLst/>
          </a:prstGeom>
          <a:solidFill>
            <a:srgbClr val="7030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030A0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-29497" y="91163"/>
            <a:ext cx="11882556" cy="668371"/>
            <a:chOff x="-29497" y="91163"/>
            <a:chExt cx="11882556" cy="668371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04A8B4EE-2A81-47AA-B0D0-B59002D6E81E}"/>
                </a:ext>
              </a:extLst>
            </p:cNvPr>
            <p:cNvGrpSpPr/>
            <p:nvPr/>
          </p:nvGrpSpPr>
          <p:grpSpPr>
            <a:xfrm>
              <a:off x="-29497" y="91163"/>
              <a:ext cx="11882556" cy="516978"/>
              <a:chOff x="74035" y="2267003"/>
              <a:chExt cx="11808931" cy="721661"/>
            </a:xfrm>
          </p:grpSpPr>
          <p:grpSp>
            <p:nvGrpSpPr>
              <p:cNvPr id="40" name="Group 70">
                <a:extLst>
                  <a:ext uri="{FF2B5EF4-FFF2-40B4-BE49-F238E27FC236}">
                    <a16:creationId xmlns:a16="http://schemas.microsoft.com/office/drawing/2014/main" id="{54137946-AC53-4ABB-AEFB-B85288E6B12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86106" y="2280389"/>
                <a:ext cx="11596860" cy="708275"/>
                <a:chOff x="564746" y="3403331"/>
                <a:chExt cx="5971841" cy="1364238"/>
              </a:xfrm>
            </p:grpSpPr>
            <p:pic>
              <p:nvPicPr>
                <p:cNvPr id="43" name="Picture 8" descr="empty-green-rectangle">
                  <a:extLst>
                    <a:ext uri="{FF2B5EF4-FFF2-40B4-BE49-F238E27FC236}">
                      <a16:creationId xmlns:a16="http://schemas.microsoft.com/office/drawing/2014/main" id="{DD681115-A135-43CF-9D0F-1E1AD5CAF0FE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4746" y="3403331"/>
                  <a:ext cx="5971841" cy="13642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4" name="Picture 9" descr="green-top-faded">
                  <a:extLst>
                    <a:ext uri="{FF2B5EF4-FFF2-40B4-BE49-F238E27FC236}">
                      <a16:creationId xmlns:a16="http://schemas.microsoft.com/office/drawing/2014/main" id="{335077B8-0306-4D83-874F-F3DFE9D87B8B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16200000">
                  <a:off x="205129" y="3887447"/>
                  <a:ext cx="1273934" cy="3960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F104E4F6-BD50-4255-A2D2-11C8ECD95F0B}"/>
                  </a:ext>
                </a:extLst>
              </p:cNvPr>
              <p:cNvSpPr txBox="1"/>
              <p:nvPr/>
            </p:nvSpPr>
            <p:spPr bwMode="auto">
              <a:xfrm>
                <a:off x="74035" y="2267003"/>
                <a:ext cx="1501326" cy="6874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endParaRPr lang="en-US" sz="26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glow rad="101600">
                      <a:schemeClr val="accent4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605737" y="113302"/>
              <a:ext cx="6980525" cy="646232"/>
            </a:xfrm>
            <a:prstGeom prst="rect">
              <a:avLst/>
            </a:prstGeom>
          </p:spPr>
        </p:pic>
      </p:grpSp>
      <p:sp>
        <p:nvSpPr>
          <p:cNvPr id="4" name="TextBox 3"/>
          <p:cNvSpPr txBox="1"/>
          <p:nvPr/>
        </p:nvSpPr>
        <p:spPr>
          <a:xfrm>
            <a:off x="1066800" y="1330037"/>
            <a:ext cx="1607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a.</a:t>
            </a:r>
            <a:r>
              <a:rPr lang="vi-VN" dirty="0" smtClean="0"/>
              <a:t>Định nghĩa.</a:t>
            </a:r>
            <a:endParaRPr lang="vi-VN" dirty="0"/>
          </a:p>
        </p:txBody>
      </p:sp>
      <p:sp>
        <p:nvSpPr>
          <p:cNvPr id="33" name="Rectangle 32"/>
          <p:cNvSpPr/>
          <p:nvPr/>
        </p:nvSpPr>
        <p:spPr>
          <a:xfrm>
            <a:off x="1066575" y="699271"/>
            <a:ext cx="7956089" cy="4875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vi-V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Vận tốc và gia tốc trong chuyển động thảng biến đổi đều </a:t>
            </a:r>
            <a:endParaRPr lang="vi-VN" sz="2400" dirty="0">
              <a:solidFill>
                <a:srgbClr val="FF0000"/>
              </a:solidFill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1800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5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220392" y="920544"/>
            <a:ext cx="1288494" cy="4605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vi-VN" sz="2400" spc="-2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b</a:t>
            </a:r>
            <a:r>
              <a:rPr lang="vi-VN" sz="2400" spc="-20" dirty="0" smtClean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.Gia </a:t>
            </a:r>
            <a:r>
              <a:rPr lang="vi-VN" sz="2400" spc="-2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tốc</a:t>
            </a:r>
            <a:endParaRPr lang="vi-VN" sz="2400" dirty="0"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89637" y="5290911"/>
            <a:ext cx="22066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spc="-20" dirty="0">
                <a:latin typeface="Times New Roman" panose="02020603050405020304" pitchFamily="18" charset="0"/>
                <a:ea typeface="Arial" panose="020B0604020202020204" pitchFamily="34" charset="0"/>
              </a:rPr>
              <a:t>Biểu thức độ lớn</a:t>
            </a:r>
            <a:endParaRPr lang="vi-VN" sz="2400" dirty="0"/>
          </a:p>
        </p:txBody>
      </p:sp>
      <p:sp>
        <p:nvSpPr>
          <p:cNvPr id="43" name="Rectangle 33"/>
          <p:cNvSpPr>
            <a:spLocks noChangeArrowheads="1"/>
          </p:cNvSpPr>
          <p:nvPr/>
        </p:nvSpPr>
        <p:spPr bwMode="auto">
          <a:xfrm>
            <a:off x="7558088" y="3455343"/>
            <a:ext cx="40962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 sz="240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0DA3DBF-847D-4490-9D25-361115723A4C}"/>
              </a:ext>
            </a:extLst>
          </p:cNvPr>
          <p:cNvGrpSpPr/>
          <p:nvPr/>
        </p:nvGrpSpPr>
        <p:grpSpPr>
          <a:xfrm>
            <a:off x="3292518" y="4972978"/>
            <a:ext cx="3976254" cy="1212672"/>
            <a:chOff x="1219200" y="3374889"/>
            <a:chExt cx="3479223" cy="1212672"/>
          </a:xfrm>
        </p:grpSpPr>
        <p:pic>
          <p:nvPicPr>
            <p:cNvPr id="16" name="Picture 15" descr="empty-red-rectangle">
              <a:extLst>
                <a:ext uri="{FF2B5EF4-FFF2-40B4-BE49-F238E27FC236}">
                  <a16:creationId xmlns:a16="http://schemas.microsoft.com/office/drawing/2014/main" id="{5CAD32F4-CDC8-40C0-B70A-3776D8DDBDA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19200" y="3374889"/>
              <a:ext cx="3467101" cy="1184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Object 60">
                  <a:extLst>
                    <a:ext uri="{FF2B5EF4-FFF2-40B4-BE49-F238E27FC236}">
                      <a16:creationId xmlns:a16="http://schemas.microsoft.com/office/drawing/2014/main" id="{0A4650E5-9F1D-47F6-BDD2-CBBB32E7328A}"/>
                    </a:ext>
                  </a:extLst>
                </p:cNvPr>
                <p:cNvSpPr txBox="1"/>
                <p:nvPr/>
              </p:nvSpPr>
              <p:spPr bwMode="auto">
                <a:xfrm>
                  <a:off x="1421823" y="3395349"/>
                  <a:ext cx="3276600" cy="1192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>
                  <a:no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sz="30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sz="3000" b="0" i="1" baseline="-25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𝑡𝑏</m:t>
                        </m:r>
                        <m:r>
                          <a:rPr lang="en-US" sz="30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sz="3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en-US" sz="3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Δ</m:t>
                            </m:r>
                            <m:r>
                              <a:rPr lang="en-US" sz="3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num>
                          <m:den>
                            <m:r>
                              <m:rPr>
                                <m:sty m:val="p"/>
                              </m:rPr>
                              <a:rPr lang="en-US" sz="3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Δ</m:t>
                            </m:r>
                            <m:r>
                              <a:rPr lang="en-US" sz="3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den>
                        </m:f>
                        <m:r>
                          <a:rPr lang="en-US" sz="3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sz="3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3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a:rPr lang="en-US" sz="30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sz="3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sz="3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a:rPr lang="en-US" sz="30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sz="3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0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sz="3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sz="3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sz="3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0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sz="3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den>
                        </m:f>
                      </m:oMath>
                    </m:oMathPara>
                  </a14:m>
                  <a:endParaRPr lang="en-US" sz="30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17" name="Object 60">
                  <a:extLst>
                    <a:ext uri="{FF2B5EF4-FFF2-40B4-BE49-F238E27FC236}">
                      <a16:creationId xmlns:a16="http://schemas.microsoft.com/office/drawing/2014/main" id="{0A4650E5-9F1D-47F6-BDD2-CBBB32E7328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421823" y="3395349"/>
                  <a:ext cx="3276600" cy="1192212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  <a:ln>
                  <a:noFill/>
                </a:ln>
                <a:effectLst/>
              </p:spPr>
              <p:txBody>
                <a:bodyPr/>
                <a:lstStyle/>
                <a:p>
                  <a:r>
                    <a:rPr lang="vi-VN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51DBFF9-6968-4B4B-AA2B-5B64114E65E3}"/>
              </a:ext>
            </a:extLst>
          </p:cNvPr>
          <p:cNvGrpSpPr/>
          <p:nvPr/>
        </p:nvGrpSpPr>
        <p:grpSpPr>
          <a:xfrm>
            <a:off x="1185191" y="1835108"/>
            <a:ext cx="3934690" cy="1236917"/>
            <a:chOff x="1219200" y="3374889"/>
            <a:chExt cx="3482065" cy="1236917"/>
          </a:xfrm>
        </p:grpSpPr>
        <p:pic>
          <p:nvPicPr>
            <p:cNvPr id="24" name="Picture 23" descr="empty-red-rectangle">
              <a:extLst>
                <a:ext uri="{FF2B5EF4-FFF2-40B4-BE49-F238E27FC236}">
                  <a16:creationId xmlns:a16="http://schemas.microsoft.com/office/drawing/2014/main" id="{755E9551-0F7A-4A80-A566-FA4AC62E10E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19200" y="3374889"/>
              <a:ext cx="3467101" cy="1184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Object 60">
                  <a:extLst>
                    <a:ext uri="{FF2B5EF4-FFF2-40B4-BE49-F238E27FC236}">
                      <a16:creationId xmlns:a16="http://schemas.microsoft.com/office/drawing/2014/main" id="{05726E88-8820-41B8-A27F-C03073518539}"/>
                    </a:ext>
                  </a:extLst>
                </p:cNvPr>
                <p:cNvSpPr txBox="1"/>
                <p:nvPr/>
              </p:nvSpPr>
              <p:spPr bwMode="auto">
                <a:xfrm>
                  <a:off x="1424665" y="3419594"/>
                  <a:ext cx="3276600" cy="1192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>
                  <a:no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acc>
                          <m:accPr>
                            <m:chr m:val="⃗"/>
                            <m:ctrlPr>
                              <a:rPr lang="en-US" sz="300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3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sz="3000" i="1" baseline="-25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𝑡𝑏</m:t>
                            </m:r>
                          </m:e>
                        </m:acc>
                        <m:r>
                          <a:rPr lang="en-US" sz="3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sz="3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en-US" sz="3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Δ</m:t>
                            </m:r>
                            <m:acc>
                              <m:accPr>
                                <m:chr m:val="⃗"/>
                                <m:ctrlPr>
                                  <a:rPr lang="en-US" sz="300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30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𝑣</m:t>
                                </m:r>
                              </m:e>
                            </m:acc>
                          </m:num>
                          <m:den>
                            <m:r>
                              <m:rPr>
                                <m:sty m:val="p"/>
                              </m:rPr>
                              <a:rPr lang="en-US" sz="3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Δ</m:t>
                            </m:r>
                            <m:r>
                              <a:rPr lang="en-US" sz="3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den>
                        </m:f>
                        <m:r>
                          <a:rPr lang="en-US" sz="3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sz="3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3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acc>
                                  <m:accPr>
                                    <m:chr m:val="⃗"/>
                                    <m:ctrlPr>
                                      <a:rPr lang="en-US" sz="3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3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e>
                                </m:acc>
                              </m:e>
                              <m:sub>
                                <m:r>
                                  <a:rPr lang="en-US" sz="30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sz="3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sz="3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acc>
                                  <m:accPr>
                                    <m:chr m:val="⃗"/>
                                    <m:ctrlPr>
                                      <a:rPr lang="en-US" sz="3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3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e>
                                </m:acc>
                              </m:e>
                              <m:sub>
                                <m:r>
                                  <a:rPr lang="en-US" sz="30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sz="3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sz="30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sz="3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sz="3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sz="30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den>
                        </m:f>
                      </m:oMath>
                    </m:oMathPara>
                  </a14:m>
                  <a:endParaRPr lang="en-US" sz="30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25" name="Object 60">
                  <a:extLst>
                    <a:ext uri="{FF2B5EF4-FFF2-40B4-BE49-F238E27FC236}">
                      <a16:creationId xmlns:a16="http://schemas.microsoft.com/office/drawing/2014/main" id="{05726E88-8820-41B8-A27F-C0307351853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424665" y="3419594"/>
                  <a:ext cx="3276600" cy="1192212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  <a:ln>
                  <a:noFill/>
                </a:ln>
                <a:effectLst/>
              </p:spPr>
              <p:txBody>
                <a:bodyPr/>
                <a:lstStyle/>
                <a:p>
                  <a:r>
                    <a:rPr lang="vi-VN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1822" y="967587"/>
            <a:ext cx="780356" cy="323116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0" y="132727"/>
            <a:ext cx="11882556" cy="541432"/>
            <a:chOff x="-110836" y="3236145"/>
            <a:chExt cx="11882556" cy="541432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04A8B4EE-2A81-47AA-B0D0-B59002D6E81E}"/>
                </a:ext>
              </a:extLst>
            </p:cNvPr>
            <p:cNvGrpSpPr/>
            <p:nvPr/>
          </p:nvGrpSpPr>
          <p:grpSpPr>
            <a:xfrm>
              <a:off x="-110836" y="3236145"/>
              <a:ext cx="11882556" cy="516978"/>
              <a:chOff x="74035" y="2267003"/>
              <a:chExt cx="11808931" cy="721661"/>
            </a:xfrm>
          </p:grpSpPr>
          <p:grpSp>
            <p:nvGrpSpPr>
              <p:cNvPr id="34" name="Group 70">
                <a:extLst>
                  <a:ext uri="{FF2B5EF4-FFF2-40B4-BE49-F238E27FC236}">
                    <a16:creationId xmlns:a16="http://schemas.microsoft.com/office/drawing/2014/main" id="{54137946-AC53-4ABB-AEFB-B85288E6B12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86106" y="2280389"/>
                <a:ext cx="11596860" cy="708275"/>
                <a:chOff x="564746" y="3403331"/>
                <a:chExt cx="5971841" cy="1364238"/>
              </a:xfrm>
            </p:grpSpPr>
            <p:pic>
              <p:nvPicPr>
                <p:cNvPr id="37" name="Picture 8" descr="empty-green-rectangle">
                  <a:extLst>
                    <a:ext uri="{FF2B5EF4-FFF2-40B4-BE49-F238E27FC236}">
                      <a16:creationId xmlns:a16="http://schemas.microsoft.com/office/drawing/2014/main" id="{DD681115-A135-43CF-9D0F-1E1AD5CAF0FE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4746" y="3403331"/>
                  <a:ext cx="5971841" cy="13642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8" name="Picture 9" descr="green-top-faded">
                  <a:extLst>
                    <a:ext uri="{FF2B5EF4-FFF2-40B4-BE49-F238E27FC236}">
                      <a16:creationId xmlns:a16="http://schemas.microsoft.com/office/drawing/2014/main" id="{335077B8-0306-4D83-874F-F3DFE9D87B8B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16200000">
                  <a:off x="205129" y="3887447"/>
                  <a:ext cx="1273934" cy="3960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F104E4F6-BD50-4255-A2D2-11C8ECD95F0B}"/>
                  </a:ext>
                </a:extLst>
              </p:cNvPr>
              <p:cNvSpPr txBox="1"/>
              <p:nvPr/>
            </p:nvSpPr>
            <p:spPr bwMode="auto">
              <a:xfrm>
                <a:off x="74035" y="2267003"/>
                <a:ext cx="1501326" cy="6874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en-US" sz="260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chemeClr val="tx1"/>
                    </a:solidFill>
                    <a:effectLst>
                      <a:glow rad="101600">
                        <a:schemeClr val="accent4">
                          <a:satMod val="175000"/>
                          <a:alpha val="40000"/>
                        </a:schemeClr>
                      </a:glow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</p:grpSp>
        <p:sp>
          <p:nvSpPr>
            <p:cNvPr id="39" name="Rectangle 38"/>
            <p:cNvSpPr/>
            <p:nvPr/>
          </p:nvSpPr>
          <p:spPr>
            <a:xfrm>
              <a:off x="844903" y="3290071"/>
              <a:ext cx="7802200" cy="4875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vi-VN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vi-V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Vận tốc và gia tốc trong chuyển động </a:t>
              </a:r>
              <a:r>
                <a:rPr lang="vi-VN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thẳng </a:t>
              </a:r>
              <a:r>
                <a:rPr lang="vi-V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biến đổi đều </a:t>
              </a:r>
              <a:endParaRPr lang="vi-VN" sz="2400" dirty="0">
                <a:solidFill>
                  <a:srgbClr val="FF0000"/>
                </a:solidFill>
                <a:ea typeface="Arial" panose="020B060402020202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927446" y="972985"/>
            <a:ext cx="5186370" cy="1796626"/>
            <a:chOff x="4927446" y="972985"/>
            <a:chExt cx="5186370" cy="1796626"/>
          </a:xfrm>
        </p:grpSpPr>
        <p:grpSp>
          <p:nvGrpSpPr>
            <p:cNvPr id="26" name="Group 67">
              <a:extLst>
                <a:ext uri="{FF2B5EF4-FFF2-40B4-BE49-F238E27FC236}">
                  <a16:creationId xmlns:a16="http://schemas.microsoft.com/office/drawing/2014/main" id="{A71F1730-6C27-44EC-8770-0DFC9D1ED13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151417" y="972985"/>
              <a:ext cx="3962399" cy="1796626"/>
              <a:chOff x="590608" y="3627830"/>
              <a:chExt cx="5682079" cy="2704428"/>
            </a:xfrm>
          </p:grpSpPr>
          <p:pic>
            <p:nvPicPr>
              <p:cNvPr id="27" name="Picture 4" descr="empty-blue-rectangle">
                <a:extLst>
                  <a:ext uri="{FF2B5EF4-FFF2-40B4-BE49-F238E27FC236}">
                    <a16:creationId xmlns:a16="http://schemas.microsoft.com/office/drawing/2014/main" id="{B5568CFB-9A47-40AD-94D8-7662A6B6BDE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590608" y="3627832"/>
                <a:ext cx="5682079" cy="23727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" name="Picture 5" descr="blue-top-faded">
                <a:extLst>
                  <a:ext uri="{FF2B5EF4-FFF2-40B4-BE49-F238E27FC236}">
                    <a16:creationId xmlns:a16="http://schemas.microsoft.com/office/drawing/2014/main" id="{9D01C27C-3C21-40C3-B5AD-CFB4C5567AD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657228" y="3627830"/>
                <a:ext cx="5495279" cy="6449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30676009-88DB-4EA9-9191-27DB02FB2B8C}"/>
                  </a:ext>
                </a:extLst>
              </p:cNvPr>
              <p:cNvSpPr txBox="1"/>
              <p:nvPr/>
            </p:nvSpPr>
            <p:spPr>
              <a:xfrm>
                <a:off x="650944" y="3676226"/>
                <a:ext cx="5404791" cy="6949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en-US" sz="240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glow rad="101600">
                        <a:schemeClr val="accent4">
                          <a:satMod val="175000"/>
                          <a:alpha val="40000"/>
                        </a:schemeClr>
                      </a:glow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CĐ </a:t>
                </a:r>
                <a:r>
                  <a:rPr lang="en-US" sz="2400" dirty="0" err="1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glow rad="101600">
                        <a:schemeClr val="accent4">
                          <a:satMod val="175000"/>
                          <a:alpha val="40000"/>
                        </a:schemeClr>
                      </a:glow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thẳng</a:t>
                </a:r>
                <a:r>
                  <a:rPr lang="en-US" sz="240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glow rad="101600">
                        <a:schemeClr val="accent4">
                          <a:satMod val="175000"/>
                          <a:alpha val="40000"/>
                        </a:schemeClr>
                      </a:glow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glow rad="101600">
                        <a:schemeClr val="accent4">
                          <a:satMod val="175000"/>
                          <a:alpha val="40000"/>
                        </a:schemeClr>
                      </a:glow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nhanh</a:t>
                </a:r>
                <a:r>
                  <a:rPr lang="en-US" sz="240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glow rad="101600">
                        <a:schemeClr val="accent4">
                          <a:satMod val="175000"/>
                          <a:alpha val="40000"/>
                        </a:schemeClr>
                      </a:glow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glow rad="101600">
                        <a:schemeClr val="accent4">
                          <a:satMod val="175000"/>
                          <a:alpha val="40000"/>
                        </a:schemeClr>
                      </a:glow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dần</a:t>
                </a:r>
                <a:r>
                  <a:rPr lang="en-US" sz="240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glow rad="101600">
                        <a:schemeClr val="accent4">
                          <a:satMod val="175000"/>
                          <a:alpha val="40000"/>
                        </a:schemeClr>
                      </a:glow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glow rad="101600">
                        <a:schemeClr val="accent4">
                          <a:satMod val="175000"/>
                          <a:alpha val="40000"/>
                        </a:schemeClr>
                      </a:glow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đều</a:t>
                </a:r>
                <a:endParaRPr lang="en-US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101600">
                      <a:schemeClr val="accent4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0" name="Rectangle 1026060">
                    <a:extLst>
                      <a:ext uri="{FF2B5EF4-FFF2-40B4-BE49-F238E27FC236}">
                        <a16:creationId xmlns:a16="http://schemas.microsoft.com/office/drawing/2014/main" id="{E1B8C5DB-E72D-43EB-B873-98F25246A20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425558" y="4648197"/>
                    <a:ext cx="3979365" cy="1684061"/>
                  </a:xfrm>
                  <a:prstGeom prst="rect">
                    <a:avLst/>
                  </a:prstGeom>
                  <a:noFill/>
                  <a:ln w="9525" algn="ctr">
                    <a:noFill/>
                    <a:miter lim="800000"/>
                    <a:headEnd/>
                    <a:tailEnd/>
                  </a:ln>
                </p:spPr>
                <p:txBody>
                  <a:bodyPr wrap="square" lIns="109728" tIns="54864" rIns="109728" bIns="54864"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14:m>
                      <m:oMath xmlns:m="http://schemas.openxmlformats.org/officeDocument/2006/math">
                        <m:acc>
                          <m:accPr>
                            <m:chr m:val="⃗"/>
                            <m:ctrlPr>
                              <a:rPr lang="en-US" sz="280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8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</m:acc>
                      </m:oMath>
                    </a14:m>
                    <a:r>
                      <a:rPr lang="en-US" altLang="en-US" sz="25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</a:t>
                    </a:r>
                    <a:r>
                      <a:rPr lang="en-US" altLang="en-US" sz="2500" dirty="0" err="1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cùng</a:t>
                    </a:r>
                    <a:r>
                      <a:rPr lang="en-US" altLang="en-US" sz="25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</a:t>
                    </a:r>
                    <a:r>
                      <a:rPr lang="en-US" altLang="en-US" sz="2500" dirty="0" err="1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chiều</a:t>
                    </a:r>
                    <a:r>
                      <a:rPr lang="en-US" altLang="en-US" sz="25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</a:t>
                    </a:r>
                    <a14:m>
                      <m:oMath xmlns:m="http://schemas.openxmlformats.org/officeDocument/2006/math">
                        <m:acc>
                          <m:accPr>
                            <m:chr m:val="⃗"/>
                            <m:ctrlPr>
                              <a:rPr lang="en-US" sz="28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8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</m:acc>
                      </m:oMath>
                    </a14:m>
                    <a:endParaRPr lang="en-US" altLang="en-US" sz="25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pPr algn="ctr" eaLnBrk="0" hangingPunct="0">
                      <a:spcBef>
                        <a:spcPct val="50000"/>
                      </a:spcBef>
                    </a:pPr>
                    <a:endParaRPr lang="en-US" altLang="en-US" sz="25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30" name="Rectangle 1026060">
                    <a:extLst>
                      <a:ext uri="{FF2B5EF4-FFF2-40B4-BE49-F238E27FC236}">
                        <a16:creationId xmlns:a16="http://schemas.microsoft.com/office/drawing/2014/main" id="{E1B8C5DB-E72D-43EB-B873-98F25246A200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 bwMode="auto">
                  <a:xfrm>
                    <a:off x="1425558" y="4648197"/>
                    <a:ext cx="3979365" cy="1684061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/>
                    </a:stretch>
                  </a:blipFill>
                  <a:ln w="9525" algn="ctr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r>
                      <a:rPr lang="vi-VN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5" name="Right Arrow 4"/>
            <p:cNvSpPr/>
            <p:nvPr/>
          </p:nvSpPr>
          <p:spPr>
            <a:xfrm rot="20092248">
              <a:off x="4927446" y="1862982"/>
              <a:ext cx="1304441" cy="153501"/>
            </a:xfrm>
            <a:prstGeom prst="rightArrow">
              <a:avLst/>
            </a:pr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881017" y="2687781"/>
            <a:ext cx="5412911" cy="1898073"/>
            <a:chOff x="4881017" y="2687781"/>
            <a:chExt cx="5412911" cy="1898073"/>
          </a:xfrm>
        </p:grpSpPr>
        <p:grpSp>
          <p:nvGrpSpPr>
            <p:cNvPr id="40" name="Group 70">
              <a:extLst>
                <a:ext uri="{FF2B5EF4-FFF2-40B4-BE49-F238E27FC236}">
                  <a16:creationId xmlns:a16="http://schemas.microsoft.com/office/drawing/2014/main" id="{DDF9B89A-91B1-4537-8DC8-2CE10E92102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060201" y="2687781"/>
              <a:ext cx="4233727" cy="1898073"/>
              <a:chOff x="564746" y="3433318"/>
              <a:chExt cx="4620795" cy="1899961"/>
            </a:xfrm>
          </p:grpSpPr>
          <p:pic>
            <p:nvPicPr>
              <p:cNvPr id="41" name="Picture 8" descr="empty-green-rectangle">
                <a:extLst>
                  <a:ext uri="{FF2B5EF4-FFF2-40B4-BE49-F238E27FC236}">
                    <a16:creationId xmlns:a16="http://schemas.microsoft.com/office/drawing/2014/main" id="{14842ED3-9F4D-4ABB-9F6F-015D5A33E79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564746" y="3433318"/>
                <a:ext cx="4620795" cy="18999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2" name="Picture 9" descr="green-top-faded">
                <a:extLst>
                  <a:ext uri="{FF2B5EF4-FFF2-40B4-BE49-F238E27FC236}">
                    <a16:creationId xmlns:a16="http://schemas.microsoft.com/office/drawing/2014/main" id="{BF5663AF-8109-4A92-A44A-FD6134FEDD4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644135" y="3479012"/>
                <a:ext cx="4437497" cy="5298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7FFB8745-8B13-46B1-A97B-6219CD238620}"/>
                  </a:ext>
                </a:extLst>
              </p:cNvPr>
              <p:cNvSpPr txBox="1"/>
              <p:nvPr/>
            </p:nvSpPr>
            <p:spPr>
              <a:xfrm>
                <a:off x="758069" y="3507162"/>
                <a:ext cx="4294922" cy="3697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en-US" sz="250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glow rad="101600">
                        <a:schemeClr val="accent4">
                          <a:satMod val="175000"/>
                          <a:alpha val="40000"/>
                        </a:schemeClr>
                      </a:glow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CĐ </a:t>
                </a:r>
                <a:r>
                  <a:rPr lang="en-US" sz="2500" dirty="0" err="1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glow rad="101600">
                        <a:schemeClr val="accent4">
                          <a:satMod val="175000"/>
                          <a:alpha val="40000"/>
                        </a:schemeClr>
                      </a:glow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thẳng</a:t>
                </a:r>
                <a:r>
                  <a:rPr lang="en-US" sz="250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glow rad="101600">
                        <a:schemeClr val="accent4">
                          <a:satMod val="175000"/>
                          <a:alpha val="40000"/>
                        </a:schemeClr>
                      </a:glow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500" dirty="0" err="1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glow rad="101600">
                        <a:schemeClr val="accent4">
                          <a:satMod val="175000"/>
                          <a:alpha val="40000"/>
                        </a:schemeClr>
                      </a:glow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chậm</a:t>
                </a:r>
                <a:r>
                  <a:rPr lang="en-US" sz="250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glow rad="101600">
                        <a:schemeClr val="accent4">
                          <a:satMod val="175000"/>
                          <a:alpha val="40000"/>
                        </a:schemeClr>
                      </a:glow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500" dirty="0" err="1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glow rad="101600">
                        <a:schemeClr val="accent4">
                          <a:satMod val="175000"/>
                          <a:alpha val="40000"/>
                        </a:schemeClr>
                      </a:glow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dần</a:t>
                </a:r>
                <a:r>
                  <a:rPr lang="en-US" sz="250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glow rad="101600">
                        <a:schemeClr val="accent4">
                          <a:satMod val="175000"/>
                          <a:alpha val="40000"/>
                        </a:schemeClr>
                      </a:glow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500" dirty="0" err="1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glow rad="101600">
                        <a:schemeClr val="accent4">
                          <a:satMod val="175000"/>
                          <a:alpha val="40000"/>
                        </a:schemeClr>
                      </a:glow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đều</a:t>
                </a:r>
                <a:endParaRPr lang="en-US" sz="25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101600">
                      <a:schemeClr val="accent4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7" name="Rectangle 1026060">
                    <a:extLst>
                      <a:ext uri="{FF2B5EF4-FFF2-40B4-BE49-F238E27FC236}">
                        <a16:creationId xmlns:a16="http://schemas.microsoft.com/office/drawing/2014/main" id="{E3B4C7CB-2CB5-462B-B0CA-874B7CC669D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71630" y="4054562"/>
                    <a:ext cx="4237681" cy="419823"/>
                  </a:xfrm>
                  <a:prstGeom prst="rect">
                    <a:avLst/>
                  </a:prstGeom>
                  <a:noFill/>
                  <a:ln w="9525" algn="ctr">
                    <a:noFill/>
                    <a:miter lim="800000"/>
                    <a:headEnd/>
                    <a:tailEnd/>
                  </a:ln>
                </p:spPr>
                <p:txBody>
                  <a:bodyPr wrap="square" lIns="109728" tIns="54864" rIns="109728" bIns="54864">
                    <a:spAutoFit/>
                  </a:bodyPr>
                  <a:lstStyle/>
                  <a:p>
                    <a:pPr marL="287338" indent="-287338" algn="ctr" defTabSz="1095375">
                      <a:buClr>
                        <a:schemeClr val="tx2"/>
                      </a:buClr>
                      <a:buSzPct val="95000"/>
                    </a:pPr>
                    <a14:m>
                      <m:oMath xmlns:m="http://schemas.openxmlformats.org/officeDocument/2006/math">
                        <m:acc>
                          <m:accPr>
                            <m:chr m:val="⃗"/>
                            <m:ctrlPr>
                              <a:rPr lang="en-US" sz="280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8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</m:acc>
                      </m:oMath>
                    </a14:m>
                    <a:r>
                      <a:rPr lang="en-US" altLang="en-US" sz="25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</a:t>
                    </a:r>
                    <a:r>
                      <a:rPr lang="en-US" altLang="en-US" sz="2500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ngược</a:t>
                    </a:r>
                    <a:r>
                      <a:rPr lang="en-US" altLang="en-US" sz="25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</a:t>
                    </a:r>
                    <a:r>
                      <a:rPr lang="en-US" altLang="en-US" sz="2500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chiều</a:t>
                    </a:r>
                    <a:r>
                      <a:rPr lang="en-US" altLang="en-US" sz="25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</a:t>
                    </a:r>
                    <a14:m>
                      <m:oMath xmlns:m="http://schemas.openxmlformats.org/officeDocument/2006/math">
                        <m:acc>
                          <m:accPr>
                            <m:chr m:val="⃗"/>
                            <m:ctrlPr>
                              <a:rPr lang="en-US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</m:acc>
                      </m:oMath>
                    </a14:m>
                    <a:endParaRPr lang="en-US" sz="2500" dirty="0">
                      <a:solidFill>
                        <a:srgbClr val="262626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47" name="Rectangle 1026060">
                    <a:extLst>
                      <a:ext uri="{FF2B5EF4-FFF2-40B4-BE49-F238E27FC236}">
                        <a16:creationId xmlns:a16="http://schemas.microsoft.com/office/drawing/2014/main" id="{E3B4C7CB-2CB5-462B-B0CA-874B7CC669D2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 bwMode="auto">
                  <a:xfrm>
                    <a:off x="771630" y="4054562"/>
                    <a:ext cx="4237681" cy="419823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 b="-57971"/>
                    </a:stretch>
                  </a:blipFill>
                  <a:ln w="9525" algn="ctr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r>
                      <a:rPr lang="vi-VN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9" name="Right Arrow 8"/>
            <p:cNvSpPr/>
            <p:nvPr/>
          </p:nvSpPr>
          <p:spPr>
            <a:xfrm rot="1888509">
              <a:off x="4881017" y="2796535"/>
              <a:ext cx="1322363" cy="197893"/>
            </a:xfrm>
            <a:prstGeom prst="rightArrow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0" y="1648692"/>
            <a:ext cx="6026728" cy="1842654"/>
            <a:chOff x="0" y="1953492"/>
            <a:chExt cx="6026728" cy="1842654"/>
          </a:xfrm>
        </p:grpSpPr>
        <p:sp>
          <p:nvSpPr>
            <p:cNvPr id="6" name="Curved Up Ribbon 5"/>
            <p:cNvSpPr/>
            <p:nvPr/>
          </p:nvSpPr>
          <p:spPr>
            <a:xfrm>
              <a:off x="0" y="1953492"/>
              <a:ext cx="6026728" cy="1842654"/>
            </a:xfrm>
            <a:prstGeom prst="ellipseRibbon2">
              <a:avLst>
                <a:gd name="adj1" fmla="val 25000"/>
                <a:gd name="adj2" fmla="val 74793"/>
                <a:gd name="adj3" fmla="val 12500"/>
              </a:avLst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>
                <a:solidFill>
                  <a:srgbClr val="FF0000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177635" y="2092037"/>
              <a:ext cx="358832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So </a:t>
              </a:r>
              <a:r>
                <a:rPr lang="vi-VN" sz="2400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sánh hướng của vecto gia tốc và vận tốc trong chuyển động thẳng  BĐĐ ?</a:t>
              </a:r>
              <a:endParaRPr lang="vi-VN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3863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13">
            <a:extLst>
              <a:ext uri="{FF2B5EF4-FFF2-40B4-BE49-F238E27FC236}">
                <a16:creationId xmlns:a16="http://schemas.microsoft.com/office/drawing/2014/main" id="{8F22D167-171E-49A6-B65A-ABD77CE9C4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9682" y="666498"/>
            <a:ext cx="6096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i="1">
                <a:solidFill>
                  <a:srgbClr val="0070C0"/>
                </a:solidFill>
                <a:cs typeface="Arial" panose="020B0604020202020204" pitchFamily="34" charset="0"/>
              </a:rPr>
              <a:t>Gia tốc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151FE9B-0895-466E-9117-7F2B6F0B4BFD}"/>
              </a:ext>
            </a:extLst>
          </p:cNvPr>
          <p:cNvGrpSpPr/>
          <p:nvPr/>
        </p:nvGrpSpPr>
        <p:grpSpPr>
          <a:xfrm>
            <a:off x="338942" y="731676"/>
            <a:ext cx="785094" cy="325264"/>
            <a:chOff x="5867400" y="402866"/>
            <a:chExt cx="785094" cy="406303"/>
          </a:xfrm>
        </p:grpSpPr>
        <p:sp>
          <p:nvSpPr>
            <p:cNvPr id="31" name="Arrow: Pentagon 30">
              <a:extLst>
                <a:ext uri="{FF2B5EF4-FFF2-40B4-BE49-F238E27FC236}">
                  <a16:creationId xmlns:a16="http://schemas.microsoft.com/office/drawing/2014/main" id="{D5EADA87-43CE-4572-B488-9DFD4F4C4C9E}"/>
                </a:ext>
              </a:extLst>
            </p:cNvPr>
            <p:cNvSpPr/>
            <p:nvPr/>
          </p:nvSpPr>
          <p:spPr>
            <a:xfrm>
              <a:off x="5867400" y="402866"/>
              <a:ext cx="495302" cy="395549"/>
            </a:xfrm>
            <a:prstGeom prst="homePlat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Arrow: Chevron 31">
              <a:extLst>
                <a:ext uri="{FF2B5EF4-FFF2-40B4-BE49-F238E27FC236}">
                  <a16:creationId xmlns:a16="http://schemas.microsoft.com/office/drawing/2014/main" id="{EEE783C9-EE19-4A1F-A583-1D3E5B3BB353}"/>
                </a:ext>
              </a:extLst>
            </p:cNvPr>
            <p:cNvSpPr/>
            <p:nvPr/>
          </p:nvSpPr>
          <p:spPr>
            <a:xfrm>
              <a:off x="6270097" y="413620"/>
              <a:ext cx="382397" cy="395549"/>
            </a:xfrm>
            <a:prstGeom prst="chevron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A2CA219-2023-412E-B721-48ABD634995E}"/>
              </a:ext>
            </a:extLst>
          </p:cNvPr>
          <p:cNvGrpSpPr/>
          <p:nvPr/>
        </p:nvGrpSpPr>
        <p:grpSpPr>
          <a:xfrm>
            <a:off x="4124936" y="1110997"/>
            <a:ext cx="4267200" cy="525906"/>
            <a:chOff x="4343400" y="1171568"/>
            <a:chExt cx="4267200" cy="525906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E51DBFF9-6968-4B4B-AA2B-5B64114E65E3}"/>
                </a:ext>
              </a:extLst>
            </p:cNvPr>
            <p:cNvGrpSpPr/>
            <p:nvPr/>
          </p:nvGrpSpPr>
          <p:grpSpPr>
            <a:xfrm>
              <a:off x="4343400" y="1171568"/>
              <a:ext cx="4267200" cy="525906"/>
              <a:chOff x="1219200" y="3374889"/>
              <a:chExt cx="3506587" cy="1236917"/>
            </a:xfrm>
          </p:grpSpPr>
          <p:pic>
            <p:nvPicPr>
              <p:cNvPr id="17" name="Picture 16" descr="empty-red-rectangle">
                <a:extLst>
                  <a:ext uri="{FF2B5EF4-FFF2-40B4-BE49-F238E27FC236}">
                    <a16:creationId xmlns:a16="http://schemas.microsoft.com/office/drawing/2014/main" id="{755E9551-0F7A-4A80-A566-FA4AC62E10E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9200" y="3374889"/>
                <a:ext cx="3467101" cy="11843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" name="Object 60">
                <a:extLst>
                  <a:ext uri="{FF2B5EF4-FFF2-40B4-BE49-F238E27FC236}">
                    <a16:creationId xmlns:a16="http://schemas.microsoft.com/office/drawing/2014/main" id="{05726E88-8820-41B8-A27F-C03073518539}"/>
                  </a:ext>
                </a:extLst>
              </p:cNvPr>
              <p:cNvSpPr txBox="1"/>
              <p:nvPr/>
            </p:nvSpPr>
            <p:spPr bwMode="auto">
              <a:xfrm>
                <a:off x="1449187" y="3419594"/>
                <a:ext cx="3276600" cy="1192212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Autofit/>
              </a:bodyPr>
              <a:lstStyle/>
              <a:p>
                <a:endParaRPr lang="en-US" sz="30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B92989A-AB9E-4C51-B091-9AE310089D18}"/>
                </a:ext>
              </a:extLst>
            </p:cNvPr>
            <p:cNvSpPr txBox="1"/>
            <p:nvPr/>
          </p:nvSpPr>
          <p:spPr>
            <a:xfrm>
              <a:off x="5028447" y="1190034"/>
              <a:ext cx="2919248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500" i="1">
                  <a:latin typeface="Arial" panose="020B0604020202020204" pitchFamily="34" charset="0"/>
                  <a:cs typeface="Arial" panose="020B0604020202020204" pitchFamily="34" charset="0"/>
                </a:rPr>
                <a:t>Gia tốc tức thời (a)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4FCE6677-C79E-472D-A862-EAC17124D443}"/>
              </a:ext>
            </a:extLst>
          </p:cNvPr>
          <p:cNvGrpSpPr/>
          <p:nvPr/>
        </p:nvGrpSpPr>
        <p:grpSpPr>
          <a:xfrm>
            <a:off x="1905001" y="2280471"/>
            <a:ext cx="3505660" cy="1120608"/>
            <a:chOff x="749493" y="2311306"/>
            <a:chExt cx="2784801" cy="678067"/>
          </a:xfrm>
        </p:grpSpPr>
        <p:pic>
          <p:nvPicPr>
            <p:cNvPr id="25" name="Picture 5" descr="empty-blue-rectangle">
              <a:extLst>
                <a:ext uri="{FF2B5EF4-FFF2-40B4-BE49-F238E27FC236}">
                  <a16:creationId xmlns:a16="http://schemas.microsoft.com/office/drawing/2014/main" id="{F3D1D2E7-2665-44E5-B105-AB73F671B40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9493" y="2311306"/>
              <a:ext cx="2784801" cy="6780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3F844FF-4C14-4484-99BA-D9AFCC7EAC82}"/>
                </a:ext>
              </a:extLst>
            </p:cNvPr>
            <p:cNvSpPr txBox="1"/>
            <p:nvPr/>
          </p:nvSpPr>
          <p:spPr>
            <a:xfrm>
              <a:off x="1704575" y="2373319"/>
              <a:ext cx="1201903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500">
                  <a:latin typeface="Arial" panose="020B0604020202020204" pitchFamily="34" charset="0"/>
                  <a:cs typeface="Arial" panose="020B0604020202020204" pitchFamily="34" charset="0"/>
                </a:rPr>
                <a:t>a = 0</a:t>
              </a:r>
              <a:endParaRPr lang="en-US" sz="250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C5B5347-C6A8-4C26-9DCE-AEDBB81342D8}"/>
              </a:ext>
            </a:extLst>
          </p:cNvPr>
          <p:cNvGrpSpPr/>
          <p:nvPr/>
        </p:nvGrpSpPr>
        <p:grpSpPr>
          <a:xfrm>
            <a:off x="7194151" y="2261287"/>
            <a:ext cx="3505660" cy="1139792"/>
            <a:chOff x="4764673" y="2285449"/>
            <a:chExt cx="2784801" cy="1139792"/>
          </a:xfrm>
        </p:grpSpPr>
        <p:pic>
          <p:nvPicPr>
            <p:cNvPr id="27" name="Picture 5" descr="empty-blue-rectangle">
              <a:extLst>
                <a:ext uri="{FF2B5EF4-FFF2-40B4-BE49-F238E27FC236}">
                  <a16:creationId xmlns:a16="http://schemas.microsoft.com/office/drawing/2014/main" id="{57D236D5-0CFB-440C-BF83-C4195638883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4673" y="2285449"/>
              <a:ext cx="2784801" cy="1139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9186364D-23CF-45E3-910C-2A833DD0F048}"/>
                </a:ext>
              </a:extLst>
            </p:cNvPr>
            <p:cNvSpPr txBox="1"/>
            <p:nvPr/>
          </p:nvSpPr>
          <p:spPr>
            <a:xfrm>
              <a:off x="5339948" y="2390887"/>
              <a:ext cx="1697311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500">
                  <a:latin typeface="Arial" panose="020B0604020202020204" pitchFamily="34" charset="0"/>
                  <a:cs typeface="Arial" panose="020B0604020202020204" pitchFamily="34" charset="0"/>
                </a:rPr>
                <a:t>a </a:t>
              </a:r>
              <a:r>
                <a:rPr lang="en-US" sz="2500">
                  <a:latin typeface="Arial" panose="020B0604020202020204" pitchFamily="34" charset="0"/>
                  <a:cs typeface="Arial" panose="020B0604020202020204" pitchFamily="34" charset="0"/>
                  <a:sym typeface="Symbol" panose="05050102010706020507" pitchFamily="18" charset="2"/>
                </a:rPr>
                <a:t></a:t>
              </a:r>
              <a:r>
                <a:rPr lang="en-US" sz="2500">
                  <a:latin typeface="Arial" panose="020B0604020202020204" pitchFamily="34" charset="0"/>
                  <a:cs typeface="Arial" panose="020B0604020202020204" pitchFamily="34" charset="0"/>
                </a:rPr>
                <a:t> 0</a:t>
              </a:r>
              <a:endParaRPr lang="en-US" sz="2500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17F74BBD-3822-4C2E-98C3-54DA9306D99D}"/>
              </a:ext>
            </a:extLst>
          </p:cNvPr>
          <p:cNvGrpSpPr/>
          <p:nvPr/>
        </p:nvGrpSpPr>
        <p:grpSpPr>
          <a:xfrm>
            <a:off x="5633221" y="3869166"/>
            <a:ext cx="3266102" cy="1139792"/>
            <a:chOff x="8255186" y="4525762"/>
            <a:chExt cx="2808902" cy="1139792"/>
          </a:xfrm>
        </p:grpSpPr>
        <p:pic>
          <p:nvPicPr>
            <p:cNvPr id="28" name="Picture 5" descr="empty-blue-rectangle">
              <a:extLst>
                <a:ext uri="{FF2B5EF4-FFF2-40B4-BE49-F238E27FC236}">
                  <a16:creationId xmlns:a16="http://schemas.microsoft.com/office/drawing/2014/main" id="{976A727B-8702-4676-86D1-AB2D0D4F861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55186" y="4525762"/>
              <a:ext cx="2808901" cy="1139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DDEC6D79-62A4-4301-B827-9A367B5B82C3}"/>
                </a:ext>
              </a:extLst>
            </p:cNvPr>
            <p:cNvSpPr txBox="1"/>
            <p:nvPr/>
          </p:nvSpPr>
          <p:spPr>
            <a:xfrm>
              <a:off x="8701888" y="4591040"/>
              <a:ext cx="2362200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500">
                  <a:latin typeface="Arial" panose="020B0604020202020204" pitchFamily="34" charset="0"/>
                  <a:cs typeface="Arial" panose="020B0604020202020204" pitchFamily="34" charset="0"/>
                </a:rPr>
                <a:t>a = hằng số</a:t>
              </a:r>
              <a:endParaRPr lang="en-US" sz="2500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138DA3B6-B217-4035-9D4C-528907E85250}"/>
              </a:ext>
            </a:extLst>
          </p:cNvPr>
          <p:cNvGrpSpPr/>
          <p:nvPr/>
        </p:nvGrpSpPr>
        <p:grpSpPr>
          <a:xfrm>
            <a:off x="9058072" y="3884033"/>
            <a:ext cx="3057728" cy="1124925"/>
            <a:chOff x="8255187" y="4525762"/>
            <a:chExt cx="2900114" cy="678067"/>
          </a:xfrm>
        </p:grpSpPr>
        <p:pic>
          <p:nvPicPr>
            <p:cNvPr id="44" name="Picture 5" descr="empty-blue-rectangle">
              <a:extLst>
                <a:ext uri="{FF2B5EF4-FFF2-40B4-BE49-F238E27FC236}">
                  <a16:creationId xmlns:a16="http://schemas.microsoft.com/office/drawing/2014/main" id="{C0A65308-44BE-43A8-8905-3C3D2E38446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55187" y="4525762"/>
              <a:ext cx="2900114" cy="6780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1BFDD980-6288-46FB-A519-775E9B373F22}"/>
                </a:ext>
              </a:extLst>
            </p:cNvPr>
            <p:cNvSpPr txBox="1"/>
            <p:nvPr/>
          </p:nvSpPr>
          <p:spPr>
            <a:xfrm>
              <a:off x="8672804" y="4548784"/>
              <a:ext cx="2362200" cy="2875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500">
                  <a:latin typeface="Arial" panose="020B0604020202020204" pitchFamily="34" charset="0"/>
                  <a:cs typeface="Arial" panose="020B0604020202020204" pitchFamily="34" charset="0"/>
                </a:rPr>
                <a:t>a </a:t>
              </a:r>
              <a:r>
                <a:rPr lang="en-US" sz="2500">
                  <a:latin typeface="Arial" panose="020B0604020202020204" pitchFamily="34" charset="0"/>
                  <a:cs typeface="Arial" panose="020B0604020202020204" pitchFamily="34" charset="0"/>
                  <a:sym typeface="Symbol" panose="05050102010706020507" pitchFamily="18" charset="2"/>
                </a:rPr>
                <a:t></a:t>
              </a:r>
              <a:r>
                <a:rPr lang="en-US" sz="2500">
                  <a:latin typeface="Arial" panose="020B0604020202020204" pitchFamily="34" charset="0"/>
                  <a:cs typeface="Arial" panose="020B0604020202020204" pitchFamily="34" charset="0"/>
                </a:rPr>
                <a:t> hằng số</a:t>
              </a:r>
              <a:endParaRPr lang="en-US" sz="2500"/>
            </a:p>
          </p:txBody>
        </p:sp>
      </p:grpSp>
      <p:cxnSp>
        <p:nvCxnSpPr>
          <p:cNvPr id="47" name="Connector: Elbow 46">
            <a:extLst>
              <a:ext uri="{FF2B5EF4-FFF2-40B4-BE49-F238E27FC236}">
                <a16:creationId xmlns:a16="http://schemas.microsoft.com/office/drawing/2014/main" id="{541CA301-7DAC-4F2F-BCCE-DC72B3E8F953}"/>
              </a:ext>
            </a:extLst>
          </p:cNvPr>
          <p:cNvCxnSpPr>
            <a:stCxn id="18" idx="2"/>
            <a:endCxn id="25" idx="0"/>
          </p:cNvCxnSpPr>
          <p:nvPr/>
        </p:nvCxnSpPr>
        <p:spPr>
          <a:xfrm rot="5400000">
            <a:off x="4706368" y="588366"/>
            <a:ext cx="643568" cy="274064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ctor: Elbow 47">
            <a:extLst>
              <a:ext uri="{FF2B5EF4-FFF2-40B4-BE49-F238E27FC236}">
                <a16:creationId xmlns:a16="http://schemas.microsoft.com/office/drawing/2014/main" id="{73DB65F0-4FC3-4AC5-B858-083E38ACD7D3}"/>
              </a:ext>
            </a:extLst>
          </p:cNvPr>
          <p:cNvCxnSpPr>
            <a:cxnSpLocks/>
            <a:endCxn id="27" idx="0"/>
          </p:cNvCxnSpPr>
          <p:nvPr/>
        </p:nvCxnSpPr>
        <p:spPr>
          <a:xfrm>
            <a:off x="6314665" y="1958687"/>
            <a:ext cx="2632316" cy="30260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or: Elbow 50">
            <a:extLst>
              <a:ext uri="{FF2B5EF4-FFF2-40B4-BE49-F238E27FC236}">
                <a16:creationId xmlns:a16="http://schemas.microsoft.com/office/drawing/2014/main" id="{66267F5B-FC6C-431F-A39F-F7BA3DA9C0E7}"/>
              </a:ext>
            </a:extLst>
          </p:cNvPr>
          <p:cNvCxnSpPr>
            <a:cxnSpLocks/>
          </p:cNvCxnSpPr>
          <p:nvPr/>
        </p:nvCxnSpPr>
        <p:spPr>
          <a:xfrm>
            <a:off x="8644082" y="3634748"/>
            <a:ext cx="1974227" cy="214851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ctor: Elbow 53">
            <a:extLst>
              <a:ext uri="{FF2B5EF4-FFF2-40B4-BE49-F238E27FC236}">
                <a16:creationId xmlns:a16="http://schemas.microsoft.com/office/drawing/2014/main" id="{9337F176-F331-454D-9F9B-36921009C686}"/>
              </a:ext>
            </a:extLst>
          </p:cNvPr>
          <p:cNvCxnSpPr>
            <a:cxnSpLocks/>
            <a:stCxn id="27" idx="2"/>
            <a:endCxn id="28" idx="0"/>
          </p:cNvCxnSpPr>
          <p:nvPr/>
        </p:nvCxnSpPr>
        <p:spPr>
          <a:xfrm rot="5400000">
            <a:off x="7872584" y="2794768"/>
            <a:ext cx="468087" cy="1680709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tangle 1026060">
            <a:extLst>
              <a:ext uri="{FF2B5EF4-FFF2-40B4-BE49-F238E27FC236}">
                <a16:creationId xmlns:a16="http://schemas.microsoft.com/office/drawing/2014/main" id="{CBD3C111-84C4-4F8B-94DC-336601B303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4641" y="2874692"/>
            <a:ext cx="3079975" cy="41857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109728" tIns="54864" rIns="109728" bIns="54864">
            <a:spAutoFit/>
          </a:bodyPr>
          <a:lstStyle/>
          <a:p>
            <a:pPr defTabSz="1095376">
              <a:spcBef>
                <a:spcPts val="0"/>
              </a:spcBef>
              <a:buClr>
                <a:schemeClr val="tx2"/>
              </a:buClr>
              <a:buSzPct val="95000"/>
              <a:defRPr/>
            </a:pPr>
            <a:r>
              <a:rPr lang="en-US" altLang="en-US" sz="2000">
                <a:latin typeface="Arial" panose="020B0604020202020204" pitchFamily="34" charset="0"/>
                <a:cs typeface="Arial" panose="020B0604020202020204" pitchFamily="34" charset="0"/>
              </a:rPr>
              <a:t>Chuyển động </a:t>
            </a:r>
            <a:r>
              <a:rPr lang="en-US" altLang="en-US" sz="20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thẳng đều</a:t>
            </a:r>
            <a:endParaRPr lang="en-US" altLang="en-US" sz="20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2" name="Rectangle 1026060">
            <a:extLst>
              <a:ext uri="{FF2B5EF4-FFF2-40B4-BE49-F238E27FC236}">
                <a16:creationId xmlns:a16="http://schemas.microsoft.com/office/drawing/2014/main" id="{97927F48-8A24-4725-A652-63A3B8C310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25682" y="2863346"/>
            <a:ext cx="3534312" cy="41857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109728" tIns="54864" rIns="109728" bIns="54864">
            <a:spAutoFit/>
          </a:bodyPr>
          <a:lstStyle/>
          <a:p>
            <a:pPr defTabSz="1095376">
              <a:spcBef>
                <a:spcPts val="0"/>
              </a:spcBef>
              <a:buClr>
                <a:schemeClr val="tx2"/>
              </a:buClr>
              <a:buSzPct val="95000"/>
              <a:defRPr/>
            </a:pPr>
            <a:r>
              <a:rPr lang="en-US" altLang="en-US" sz="2000">
                <a:latin typeface="Arial" panose="020B0604020202020204" pitchFamily="34" charset="0"/>
                <a:cs typeface="Arial" panose="020B0604020202020204" pitchFamily="34" charset="0"/>
              </a:rPr>
              <a:t>Chuyển động thẳng </a:t>
            </a:r>
            <a:r>
              <a:rPr lang="en-US" altLang="en-US" sz="20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biến đổi</a:t>
            </a:r>
            <a:endParaRPr lang="en-US" altLang="en-US" sz="20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3" name="Rectangle 1026060">
            <a:extLst>
              <a:ext uri="{FF2B5EF4-FFF2-40B4-BE49-F238E27FC236}">
                <a16:creationId xmlns:a16="http://schemas.microsoft.com/office/drawing/2014/main" id="{072F19BB-F83A-4E34-B95D-5D540546AD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1602" y="4328463"/>
            <a:ext cx="3396313" cy="7263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109728" tIns="54864" rIns="109728" bIns="54864">
            <a:spAutoFit/>
          </a:bodyPr>
          <a:lstStyle/>
          <a:p>
            <a:pPr algn="ctr" defTabSz="1095376">
              <a:spcBef>
                <a:spcPts val="0"/>
              </a:spcBef>
              <a:buClr>
                <a:schemeClr val="tx2"/>
              </a:buClr>
              <a:buSzPct val="95000"/>
              <a:defRPr/>
            </a:pPr>
            <a:r>
              <a:rPr lang="en-US" altLang="en-US" sz="2000">
                <a:latin typeface="Arial" panose="020B0604020202020204" pitchFamily="34" charset="0"/>
                <a:cs typeface="Arial" panose="020B0604020202020204" pitchFamily="34" charset="0"/>
              </a:rPr>
              <a:t>Chuyển động </a:t>
            </a:r>
          </a:p>
          <a:p>
            <a:pPr algn="ctr" defTabSz="1095376">
              <a:spcBef>
                <a:spcPts val="0"/>
              </a:spcBef>
              <a:buClr>
                <a:schemeClr val="tx2"/>
              </a:buClr>
              <a:buSzPct val="95000"/>
              <a:defRPr/>
            </a:pPr>
            <a:r>
              <a:rPr lang="en-US" altLang="en-US" sz="20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biến đổi đều</a:t>
            </a:r>
            <a:endParaRPr lang="en-US" altLang="en-US" sz="20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7" name="Rectangle 1026060">
            <a:extLst>
              <a:ext uri="{FF2B5EF4-FFF2-40B4-BE49-F238E27FC236}">
                <a16:creationId xmlns:a16="http://schemas.microsoft.com/office/drawing/2014/main" id="{C9427A97-CBB5-402B-8DBD-A0CAB68BAA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22782" y="4320799"/>
            <a:ext cx="2933147" cy="7263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109728" tIns="54864" rIns="109728" bIns="54864">
            <a:spAutoFit/>
          </a:bodyPr>
          <a:lstStyle/>
          <a:p>
            <a:pPr algn="ctr" defTabSz="1095376">
              <a:spcBef>
                <a:spcPts val="0"/>
              </a:spcBef>
              <a:buClr>
                <a:schemeClr val="tx2"/>
              </a:buClr>
              <a:buSzPct val="95000"/>
              <a:defRPr/>
            </a:pPr>
            <a:r>
              <a:rPr lang="en-US" altLang="en-US" sz="2000">
                <a:latin typeface="Arial" panose="020B0604020202020204" pitchFamily="34" charset="0"/>
                <a:cs typeface="Arial" panose="020B0604020202020204" pitchFamily="34" charset="0"/>
              </a:rPr>
              <a:t>Chuyển động </a:t>
            </a:r>
          </a:p>
          <a:p>
            <a:pPr algn="ctr" defTabSz="1095376">
              <a:spcBef>
                <a:spcPts val="0"/>
              </a:spcBef>
              <a:buClr>
                <a:schemeClr val="tx2"/>
              </a:buClr>
              <a:buSzPct val="95000"/>
              <a:defRPr/>
            </a:pPr>
            <a:r>
              <a:rPr lang="en-US" altLang="en-US" sz="20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biến đổi phức tạp</a:t>
            </a:r>
            <a:endParaRPr lang="en-US" altLang="en-US" sz="20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B1C81F39-049F-4A17-927D-8B841134AF30}"/>
              </a:ext>
            </a:extLst>
          </p:cNvPr>
          <p:cNvSpPr txBox="1"/>
          <p:nvPr/>
        </p:nvSpPr>
        <p:spPr>
          <a:xfrm>
            <a:off x="9701667" y="5566480"/>
            <a:ext cx="20840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095376">
              <a:spcBef>
                <a:spcPts val="0"/>
              </a:spcBef>
              <a:buClr>
                <a:schemeClr val="tx2"/>
              </a:buClr>
              <a:buSzPct val="95000"/>
              <a:defRPr/>
            </a:pPr>
            <a:r>
              <a:rPr lang="en-US" altLang="en-US" sz="2000">
                <a:latin typeface="Arial" panose="020B0604020202020204" pitchFamily="34" charset="0"/>
                <a:cs typeface="Arial" panose="020B0604020202020204" pitchFamily="34" charset="0"/>
              </a:rPr>
              <a:t>Không xét!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2B6E0D07-ADE9-49A4-9550-64CE032932D5}"/>
              </a:ext>
            </a:extLst>
          </p:cNvPr>
          <p:cNvSpPr txBox="1"/>
          <p:nvPr/>
        </p:nvSpPr>
        <p:spPr>
          <a:xfrm>
            <a:off x="5981691" y="5178396"/>
            <a:ext cx="244289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095376">
              <a:spcBef>
                <a:spcPts val="0"/>
              </a:spcBef>
              <a:buClr>
                <a:schemeClr val="tx2"/>
              </a:buClr>
              <a:buSzPct val="95000"/>
              <a:defRPr/>
            </a:pPr>
            <a:r>
              <a:rPr lang="en-US" altLang="en-US" sz="200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 lớn vận tốc thay đổi (tăng giảm) </a:t>
            </a:r>
          </a:p>
          <a:p>
            <a:pPr algn="ctr" defTabSz="1095376">
              <a:spcBef>
                <a:spcPts val="0"/>
              </a:spcBef>
              <a:buClr>
                <a:schemeClr val="tx2"/>
              </a:buClr>
              <a:buSzPct val="95000"/>
              <a:defRPr/>
            </a:pPr>
            <a:r>
              <a:rPr lang="en-US" altLang="en-US" sz="200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đều theo thời gian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03810D33-F6E6-4463-8441-34A2C183BF4A}"/>
              </a:ext>
            </a:extLst>
          </p:cNvPr>
          <p:cNvSpPr txBox="1"/>
          <p:nvPr/>
        </p:nvSpPr>
        <p:spPr>
          <a:xfrm>
            <a:off x="2337704" y="3558930"/>
            <a:ext cx="208401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095376">
              <a:spcBef>
                <a:spcPts val="0"/>
              </a:spcBef>
              <a:buClr>
                <a:schemeClr val="tx2"/>
              </a:buClr>
              <a:buSzPct val="95000"/>
              <a:defRPr/>
            </a:pPr>
            <a:r>
              <a:rPr lang="en-US" altLang="en-US" sz="200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 lớn vận tốc không đổi </a:t>
            </a:r>
          </a:p>
          <a:p>
            <a:pPr algn="ctr" defTabSz="1095376">
              <a:spcBef>
                <a:spcPts val="0"/>
              </a:spcBef>
              <a:buClr>
                <a:schemeClr val="tx2"/>
              </a:buClr>
              <a:buSzPct val="95000"/>
              <a:defRPr/>
            </a:pPr>
            <a:r>
              <a:rPr lang="en-US" altLang="en-US" sz="200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 thời gian</a:t>
            </a:r>
          </a:p>
        </p:txBody>
      </p:sp>
      <p:grpSp>
        <p:nvGrpSpPr>
          <p:cNvPr id="40" name="Group 39"/>
          <p:cNvGrpSpPr/>
          <p:nvPr/>
        </p:nvGrpSpPr>
        <p:grpSpPr>
          <a:xfrm>
            <a:off x="0" y="160437"/>
            <a:ext cx="11882556" cy="541432"/>
            <a:chOff x="-110836" y="3236145"/>
            <a:chExt cx="11882556" cy="541432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04A8B4EE-2A81-47AA-B0D0-B59002D6E81E}"/>
                </a:ext>
              </a:extLst>
            </p:cNvPr>
            <p:cNvGrpSpPr/>
            <p:nvPr/>
          </p:nvGrpSpPr>
          <p:grpSpPr>
            <a:xfrm>
              <a:off x="-110836" y="3236145"/>
              <a:ext cx="11882556" cy="516978"/>
              <a:chOff x="74035" y="2267003"/>
              <a:chExt cx="11808931" cy="721661"/>
            </a:xfrm>
          </p:grpSpPr>
          <p:grpSp>
            <p:nvGrpSpPr>
              <p:cNvPr id="49" name="Group 70">
                <a:extLst>
                  <a:ext uri="{FF2B5EF4-FFF2-40B4-BE49-F238E27FC236}">
                    <a16:creationId xmlns:a16="http://schemas.microsoft.com/office/drawing/2014/main" id="{54137946-AC53-4ABB-AEFB-B85288E6B12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86106" y="2280389"/>
                <a:ext cx="11596860" cy="708275"/>
                <a:chOff x="564746" y="3403331"/>
                <a:chExt cx="5971841" cy="1364238"/>
              </a:xfrm>
            </p:grpSpPr>
            <p:pic>
              <p:nvPicPr>
                <p:cNvPr id="52" name="Picture 8" descr="empty-green-rectangle">
                  <a:extLst>
                    <a:ext uri="{FF2B5EF4-FFF2-40B4-BE49-F238E27FC236}">
                      <a16:creationId xmlns:a16="http://schemas.microsoft.com/office/drawing/2014/main" id="{DD681115-A135-43CF-9D0F-1E1AD5CAF0FE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4746" y="3403331"/>
                  <a:ext cx="5971841" cy="13642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53" name="Picture 9" descr="green-top-faded">
                  <a:extLst>
                    <a:ext uri="{FF2B5EF4-FFF2-40B4-BE49-F238E27FC236}">
                      <a16:creationId xmlns:a16="http://schemas.microsoft.com/office/drawing/2014/main" id="{335077B8-0306-4D83-874F-F3DFE9D87B8B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16200000">
                  <a:off x="205129" y="3887447"/>
                  <a:ext cx="1273934" cy="3960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F104E4F6-BD50-4255-A2D2-11C8ECD95F0B}"/>
                  </a:ext>
                </a:extLst>
              </p:cNvPr>
              <p:cNvSpPr txBox="1"/>
              <p:nvPr/>
            </p:nvSpPr>
            <p:spPr bwMode="auto">
              <a:xfrm>
                <a:off x="74035" y="2267003"/>
                <a:ext cx="1501326" cy="6874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en-US" sz="260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chemeClr val="tx1"/>
                    </a:solidFill>
                    <a:effectLst>
                      <a:glow rad="101600">
                        <a:schemeClr val="accent4">
                          <a:satMod val="175000"/>
                          <a:alpha val="40000"/>
                        </a:schemeClr>
                      </a:glow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</p:grpSp>
        <p:sp>
          <p:nvSpPr>
            <p:cNvPr id="46" name="Rectangle 45"/>
            <p:cNvSpPr/>
            <p:nvPr/>
          </p:nvSpPr>
          <p:spPr>
            <a:xfrm>
              <a:off x="844903" y="3290071"/>
              <a:ext cx="7802200" cy="4875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vi-VN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vi-V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Vận tốc và gia tốc trong chuyển động </a:t>
              </a:r>
              <a:r>
                <a:rPr lang="vi-VN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thẳng </a:t>
              </a:r>
              <a:r>
                <a:rPr lang="vi-V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biến đổi đều </a:t>
              </a:r>
              <a:endParaRPr lang="vi-VN" sz="2400" dirty="0">
                <a:solidFill>
                  <a:srgbClr val="FF0000"/>
                </a:solidFill>
                <a:ea typeface="Arial" panose="020B060402020202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201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2" grpId="0"/>
      <p:bldP spid="63" grpId="0"/>
      <p:bldP spid="67" grpId="0"/>
      <p:bldP spid="71" grpId="0"/>
      <p:bldP spid="72" grpId="0"/>
      <p:bldP spid="7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933" y="221090"/>
            <a:ext cx="11882134" cy="65232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986" y="1036860"/>
            <a:ext cx="780356" cy="32311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43890" y="1011382"/>
            <a:ext cx="1773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dirty="0" smtClean="0"/>
              <a:t>c.Vận tốc </a:t>
            </a:r>
            <a:endParaRPr lang="vi-VN" dirty="0"/>
          </a:p>
        </p:txBody>
      </p:sp>
      <p:sp>
        <p:nvSpPr>
          <p:cNvPr id="7" name="Rectangle 1026060">
            <a:extLst>
              <a:ext uri="{FF2B5EF4-FFF2-40B4-BE49-F238E27FC236}">
                <a16:creationId xmlns:a16="http://schemas.microsoft.com/office/drawing/2014/main" id="{D8903907-D354-482B-BD75-4DDDEE5810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226" y="1815098"/>
            <a:ext cx="10983757" cy="4493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109728" tIns="54864" rIns="109728" bIns="54864">
            <a:spAutoFit/>
          </a:bodyPr>
          <a:lstStyle/>
          <a:p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Xét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t</a:t>
            </a:r>
            <a:r>
              <a:rPr lang="en-US" sz="2200" baseline="-25000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= 0,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chuyển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vận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tốc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v</a:t>
            </a:r>
            <a:r>
              <a:rPr lang="en-US" sz="2200" baseline="-25000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Tại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t,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vận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tốc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v.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79F083D-967A-486F-9030-966565352F66}"/>
              </a:ext>
            </a:extLst>
          </p:cNvPr>
          <p:cNvSpPr txBox="1"/>
          <p:nvPr/>
        </p:nvSpPr>
        <p:spPr>
          <a:xfrm>
            <a:off x="557079" y="2638002"/>
            <a:ext cx="577118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PT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vận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tốc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CĐ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thẳng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biến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đổi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đều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09758CC0-4881-4838-AC98-745BE266C6BE}"/>
              </a:ext>
            </a:extLst>
          </p:cNvPr>
          <p:cNvGrpSpPr/>
          <p:nvPr/>
        </p:nvGrpSpPr>
        <p:grpSpPr>
          <a:xfrm>
            <a:off x="6312451" y="2504355"/>
            <a:ext cx="3869649" cy="851445"/>
            <a:chOff x="838200" y="3178924"/>
            <a:chExt cx="3869649" cy="1308472"/>
          </a:xfrm>
        </p:grpSpPr>
        <p:pic>
          <p:nvPicPr>
            <p:cNvPr id="10" name="Picture 9" descr="empty-red-rectangle">
              <a:extLst>
                <a:ext uri="{FF2B5EF4-FFF2-40B4-BE49-F238E27FC236}">
                  <a16:creationId xmlns:a16="http://schemas.microsoft.com/office/drawing/2014/main" id="{525EE35A-AE91-4022-A31D-346C4EB91E6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200" y="3178924"/>
              <a:ext cx="3467101" cy="1184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Object 60">
                  <a:extLst>
                    <a:ext uri="{FF2B5EF4-FFF2-40B4-BE49-F238E27FC236}">
                      <a16:creationId xmlns:a16="http://schemas.microsoft.com/office/drawing/2014/main" id="{9E4B6ED6-C6C8-4E0B-B9F4-79ED782E669A}"/>
                    </a:ext>
                  </a:extLst>
                </p:cNvPr>
                <p:cNvSpPr txBox="1"/>
                <p:nvPr/>
              </p:nvSpPr>
              <p:spPr bwMode="auto">
                <a:xfrm>
                  <a:off x="1431249" y="3295184"/>
                  <a:ext cx="3276600" cy="1192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>
                  <a:no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sz="3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𝑣</m:t>
                        </m:r>
                        <m:r>
                          <a:rPr lang="en-US" sz="3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en-US" sz="3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US" sz="3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3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3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𝑎𝑡</m:t>
                        </m:r>
                      </m:oMath>
                    </m:oMathPara>
                  </a14:m>
                  <a:endParaRPr lang="en-US" sz="30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16" name="Object 60">
                  <a:extLst>
                    <a:ext uri="{FF2B5EF4-FFF2-40B4-BE49-F238E27FC236}">
                      <a16:creationId xmlns:a16="http://schemas.microsoft.com/office/drawing/2014/main" id="{9E4B6ED6-C6C8-4E0B-B9F4-79ED782E669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431249" y="3295184"/>
                  <a:ext cx="3276600" cy="1192212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  <a:ln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377602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472613" y="3306039"/>
            <a:ext cx="17621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dirty="0">
                <a:solidFill>
                  <a:srgbClr val="FF0000"/>
                </a:solidFill>
                <a:latin typeface="+mj-lt"/>
              </a:rPr>
              <a:t>v</a:t>
            </a:r>
            <a:r>
              <a:rPr lang="vi-VN" sz="2400" dirty="0" smtClean="0">
                <a:solidFill>
                  <a:srgbClr val="FF0000"/>
                </a:solidFill>
                <a:latin typeface="+mj-lt"/>
              </a:rPr>
              <a:t>= 6-2t</a:t>
            </a:r>
            <a:endParaRPr lang="vi-VN" sz="24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373467" y="1613189"/>
            <a:ext cx="1685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dirty="0" smtClean="0">
                <a:solidFill>
                  <a:srgbClr val="FF0000"/>
                </a:solidFill>
                <a:latin typeface="+mj-lt"/>
              </a:rPr>
              <a:t>v =2,5t </a:t>
            </a:r>
            <a:endParaRPr lang="vi-VN" sz="2400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41" name="Group 40"/>
          <p:cNvGrpSpPr/>
          <p:nvPr/>
        </p:nvGrpSpPr>
        <p:grpSpPr>
          <a:xfrm>
            <a:off x="3974522" y="4946072"/>
            <a:ext cx="8451273" cy="1911928"/>
            <a:chOff x="10819531" y="696100"/>
            <a:chExt cx="6192981" cy="1431215"/>
          </a:xfrm>
        </p:grpSpPr>
        <p:sp>
          <p:nvSpPr>
            <p:cNvPr id="30" name="Rounded Rectangle 29"/>
            <p:cNvSpPr/>
            <p:nvPr/>
          </p:nvSpPr>
          <p:spPr>
            <a:xfrm>
              <a:off x="10819531" y="696100"/>
              <a:ext cx="6192981" cy="1431215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1546974" y="957895"/>
              <a:ext cx="4624156" cy="916964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just">
                <a:lnSpc>
                  <a:spcPct val="115000"/>
                </a:lnSpc>
              </a:pPr>
              <a:r>
                <a:rPr lang="vi-VN" sz="3200" dirty="0">
                  <a:solidFill>
                    <a:srgbClr val="FF0000"/>
                  </a:solidFill>
                  <a:latin typeface="+mj-lt"/>
                </a:rPr>
                <a:t>Viết phương trình v-t ứng với </a:t>
              </a:r>
              <a:r>
                <a:rPr lang="vi-VN" sz="3200" dirty="0" smtClean="0">
                  <a:solidFill>
                    <a:srgbClr val="FF0000"/>
                  </a:solidFill>
                  <a:latin typeface="+mj-lt"/>
                </a:rPr>
                <a:t>2 chuyển động trên?</a:t>
              </a:r>
              <a:endParaRPr lang="vi-VN" sz="3200" dirty="0">
                <a:solidFill>
                  <a:srgbClr val="FF0000"/>
                </a:solidFill>
                <a:latin typeface="+mj-lt"/>
                <a:ea typeface="Arial" panose="020B060402020202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2" name="Picture 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933" y="0"/>
            <a:ext cx="11882134" cy="518205"/>
          </a:xfrm>
          <a:prstGeom prst="rect">
            <a:avLst/>
          </a:prstGeom>
        </p:spPr>
      </p:pic>
      <p:grpSp>
        <p:nvGrpSpPr>
          <p:cNvPr id="43" name="Group 42"/>
          <p:cNvGrpSpPr/>
          <p:nvPr/>
        </p:nvGrpSpPr>
        <p:grpSpPr>
          <a:xfrm>
            <a:off x="-29497" y="91163"/>
            <a:ext cx="11882556" cy="668371"/>
            <a:chOff x="-29497" y="91163"/>
            <a:chExt cx="11882556" cy="668371"/>
          </a:xfrm>
        </p:grpSpPr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04A8B4EE-2A81-47AA-B0D0-B59002D6E81E}"/>
                </a:ext>
              </a:extLst>
            </p:cNvPr>
            <p:cNvGrpSpPr/>
            <p:nvPr/>
          </p:nvGrpSpPr>
          <p:grpSpPr>
            <a:xfrm>
              <a:off x="-29497" y="91163"/>
              <a:ext cx="11882556" cy="516978"/>
              <a:chOff x="74035" y="2267003"/>
              <a:chExt cx="11808931" cy="721661"/>
            </a:xfrm>
          </p:grpSpPr>
          <p:grpSp>
            <p:nvGrpSpPr>
              <p:cNvPr id="46" name="Group 70">
                <a:extLst>
                  <a:ext uri="{FF2B5EF4-FFF2-40B4-BE49-F238E27FC236}">
                    <a16:creationId xmlns:a16="http://schemas.microsoft.com/office/drawing/2014/main" id="{54137946-AC53-4ABB-AEFB-B85288E6B12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86106" y="2280389"/>
                <a:ext cx="11596860" cy="708275"/>
                <a:chOff x="564746" y="3403331"/>
                <a:chExt cx="5971841" cy="1364238"/>
              </a:xfrm>
            </p:grpSpPr>
            <p:pic>
              <p:nvPicPr>
                <p:cNvPr id="48" name="Picture 8" descr="empty-green-rectangle">
                  <a:extLst>
                    <a:ext uri="{FF2B5EF4-FFF2-40B4-BE49-F238E27FC236}">
                      <a16:creationId xmlns:a16="http://schemas.microsoft.com/office/drawing/2014/main" id="{DD681115-A135-43CF-9D0F-1E1AD5CAF0FE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4746" y="3403331"/>
                  <a:ext cx="5971841" cy="13642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9" name="Picture 9" descr="green-top-faded">
                  <a:extLst>
                    <a:ext uri="{FF2B5EF4-FFF2-40B4-BE49-F238E27FC236}">
                      <a16:creationId xmlns:a16="http://schemas.microsoft.com/office/drawing/2014/main" id="{335077B8-0306-4D83-874F-F3DFE9D87B8B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16200000">
                  <a:off x="205129" y="3887447"/>
                  <a:ext cx="1273934" cy="3960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F104E4F6-BD50-4255-A2D2-11C8ECD95F0B}"/>
                  </a:ext>
                </a:extLst>
              </p:cNvPr>
              <p:cNvSpPr txBox="1"/>
              <p:nvPr/>
            </p:nvSpPr>
            <p:spPr bwMode="auto">
              <a:xfrm>
                <a:off x="74035" y="2267003"/>
                <a:ext cx="1501326" cy="6874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endParaRPr lang="en-US" sz="26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glow rad="101600">
                      <a:schemeClr val="accent4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605737" y="113302"/>
              <a:ext cx="6980525" cy="646232"/>
            </a:xfrm>
            <a:prstGeom prst="rect">
              <a:avLst/>
            </a:prstGeom>
          </p:spPr>
        </p:pic>
      </p:grpSp>
      <p:pic>
        <p:nvPicPr>
          <p:cNvPr id="28" name="Picture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7442" y="718322"/>
            <a:ext cx="8847394" cy="4035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730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39668128-9379-4A55-96BE-30712CBC0C2B}"/>
              </a:ext>
            </a:extLst>
          </p:cNvPr>
          <p:cNvGrpSpPr/>
          <p:nvPr/>
        </p:nvGrpSpPr>
        <p:grpSpPr>
          <a:xfrm>
            <a:off x="278475" y="165298"/>
            <a:ext cx="11379492" cy="541687"/>
            <a:chOff x="74035" y="2233973"/>
            <a:chExt cx="11308984" cy="756154"/>
          </a:xfrm>
        </p:grpSpPr>
        <p:grpSp>
          <p:nvGrpSpPr>
            <p:cNvPr id="16" name="Group 70">
              <a:extLst>
                <a:ext uri="{FF2B5EF4-FFF2-40B4-BE49-F238E27FC236}">
                  <a16:creationId xmlns:a16="http://schemas.microsoft.com/office/drawing/2014/main" id="{3A509A4B-213D-48EE-B6B3-2E76ADE29C4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6102" y="2280389"/>
              <a:ext cx="11096917" cy="708275"/>
              <a:chOff x="564744" y="3403331"/>
              <a:chExt cx="5714394" cy="1364238"/>
            </a:xfrm>
          </p:grpSpPr>
          <p:pic>
            <p:nvPicPr>
              <p:cNvPr id="19" name="Picture 18" descr="empty-green-rectangle">
                <a:extLst>
                  <a:ext uri="{FF2B5EF4-FFF2-40B4-BE49-F238E27FC236}">
                    <a16:creationId xmlns:a16="http://schemas.microsoft.com/office/drawing/2014/main" id="{4400B3E8-CB9B-4DB9-9CA5-1F760EC7CFF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4744" y="3403331"/>
                <a:ext cx="5714394" cy="1364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" name="Picture 19" descr="green-top-faded">
                <a:extLst>
                  <a:ext uri="{FF2B5EF4-FFF2-40B4-BE49-F238E27FC236}">
                    <a16:creationId xmlns:a16="http://schemas.microsoft.com/office/drawing/2014/main" id="{64C0FB6A-9DB7-403E-85FA-BC1267CCB30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6200000">
                <a:off x="205129" y="3887447"/>
                <a:ext cx="1273934" cy="3960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69A03C6-C8B4-4C1A-BEA4-3C181EE6836E}"/>
                </a:ext>
              </a:extLst>
            </p:cNvPr>
            <p:cNvSpPr txBox="1"/>
            <p:nvPr/>
          </p:nvSpPr>
          <p:spPr bwMode="auto">
            <a:xfrm>
              <a:off x="74035" y="2267003"/>
              <a:ext cx="1501326" cy="6874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en-US" sz="2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Rectangle 1026060">
              <a:extLst>
                <a:ext uri="{FF2B5EF4-FFF2-40B4-BE49-F238E27FC236}">
                  <a16:creationId xmlns:a16="http://schemas.microsoft.com/office/drawing/2014/main" id="{944F9908-96D8-4EA3-9322-81D62D21A4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9204" y="2233973"/>
              <a:ext cx="9327669" cy="7561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109728" tIns="54864" rIns="109728" bIns="54864">
              <a:spAutoFit/>
            </a:bodyPr>
            <a:lstStyle>
              <a:lvl1pPr marL="287338" indent="-287338" defTabSz="109537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09537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09537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09537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09537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0953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0953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0953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0953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indent="0" defTabSz="1095376">
                <a:buClr>
                  <a:schemeClr val="tx2"/>
                </a:buClr>
                <a:buSzPct val="95000"/>
                <a:defRPr/>
              </a:pPr>
              <a:endParaRPr lang="en-US" sz="2800" dirty="0">
                <a:cs typeface="Arial" panose="020B0604020202020204" pitchFamily="34" charset="0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789709" y="374073"/>
            <a:ext cx="387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vi-VN" dirty="0"/>
          </a:p>
        </p:txBody>
      </p:sp>
      <p:sp>
        <p:nvSpPr>
          <p:cNvPr id="21" name="TextBox 20"/>
          <p:cNvSpPr txBox="1"/>
          <p:nvPr/>
        </p:nvSpPr>
        <p:spPr>
          <a:xfrm>
            <a:off x="1579418" y="277091"/>
            <a:ext cx="84235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000" b="1" dirty="0" smtClean="0">
                <a:solidFill>
                  <a:srgbClr val="FF0000"/>
                </a:solidFill>
              </a:rPr>
              <a:t>Đồ thị vận tốc thời gian của chuyển động thẳng biến đổi đều </a:t>
            </a:r>
            <a:endParaRPr lang="vi-VN" sz="2000" b="1" dirty="0">
              <a:solidFill>
                <a:srgbClr val="FF0000"/>
              </a:solidFill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9D516552-7147-44B2-B9C0-05A99A8194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332" y="1633243"/>
            <a:ext cx="3025410" cy="2254228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90067" y="1599545"/>
            <a:ext cx="4017612" cy="2328874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9057" y="3880064"/>
            <a:ext cx="3072650" cy="926672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96503" y="3921627"/>
            <a:ext cx="3029975" cy="926672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32303" y="5419318"/>
            <a:ext cx="4846740" cy="591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116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9&quot;/&gt;&lt;/TableIndex&gt;&lt;/ShapeTextInfo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9&quot;/&gt;&lt;/TableIndex&gt;&lt;/ShapeTextInfo&gt;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491</TotalTime>
  <Words>999</Words>
  <Application>Microsoft Office PowerPoint</Application>
  <PresentationFormat>Widescreen</PresentationFormat>
  <Paragraphs>143</Paragraphs>
  <Slides>16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ＭＳ Ｐゴシック</vt:lpstr>
      <vt:lpstr>Arial</vt:lpstr>
      <vt:lpstr>Calibri</vt:lpstr>
      <vt:lpstr>Calibri Light</vt:lpstr>
      <vt:lpstr>Cambria Math</vt:lpstr>
      <vt:lpstr>Symbol</vt:lpstr>
      <vt:lpstr>Times New Roman</vt:lpstr>
      <vt:lpstr>游明朝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127</cp:revision>
  <dcterms:created xsi:type="dcterms:W3CDTF">2022-07-29T09:37:57Z</dcterms:created>
  <dcterms:modified xsi:type="dcterms:W3CDTF">2022-08-21T07:43:04Z</dcterms:modified>
</cp:coreProperties>
</file>