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22" r:id="rId3"/>
    <p:sldId id="265" r:id="rId4"/>
    <p:sldId id="307" r:id="rId5"/>
    <p:sldId id="260" r:id="rId6"/>
    <p:sldId id="259" r:id="rId7"/>
    <p:sldId id="345" r:id="rId8"/>
    <p:sldId id="346" r:id="rId9"/>
    <p:sldId id="347" r:id="rId10"/>
    <p:sldId id="349" r:id="rId11"/>
    <p:sldId id="310" r:id="rId12"/>
    <p:sldId id="309" r:id="rId13"/>
    <p:sldId id="351" r:id="rId14"/>
    <p:sldId id="350" r:id="rId15"/>
    <p:sldId id="352" r:id="rId16"/>
    <p:sldId id="353" r:id="rId17"/>
    <p:sldId id="354" r:id="rId18"/>
    <p:sldId id="323" r:id="rId19"/>
    <p:sldId id="261" r:id="rId20"/>
    <p:sldId id="313" r:id="rId21"/>
    <p:sldId id="264" r:id="rId22"/>
    <p:sldId id="355" r:id="rId23"/>
    <p:sldId id="308" r:id="rId24"/>
    <p:sldId id="356" r:id="rId25"/>
    <p:sldId id="273" r:id="rId26"/>
    <p:sldId id="267" r:id="rId27"/>
    <p:sldId id="312" r:id="rId28"/>
    <p:sldId id="280" r:id="rId29"/>
    <p:sldId id="326" r:id="rId30"/>
    <p:sldId id="328" r:id="rId31"/>
    <p:sldId id="332" r:id="rId32"/>
    <p:sldId id="357" r:id="rId33"/>
    <p:sldId id="333" r:id="rId34"/>
    <p:sldId id="358" r:id="rId35"/>
    <p:sldId id="335" r:id="rId36"/>
    <p:sldId id="359" r:id="rId37"/>
    <p:sldId id="340" r:id="rId38"/>
    <p:sldId id="281" r:id="rId39"/>
    <p:sldId id="319" r:id="rId40"/>
    <p:sldId id="283"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587"/>
    <a:srgbClr val="B0E07D"/>
    <a:srgbClr val="FFCC66"/>
    <a:srgbClr val="FFEB95"/>
    <a:srgbClr val="FFCD2F"/>
    <a:srgbClr val="D2E1F0"/>
    <a:srgbClr val="FF9999"/>
    <a:srgbClr val="DDC7FB"/>
    <a:srgbClr val="FFD757"/>
    <a:srgbClr val="472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0" d="100"/>
          <a:sy n="60" d="100"/>
        </p:scale>
        <p:origin x="816" y="52"/>
      </p:cViewPr>
      <p:guideLst>
        <p:guide orient="horz" pos="686"/>
        <p:guide pos="3817"/>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t>2023/9/10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t>‹#›</a:t>
            </a:fld>
            <a:endParaRPr lang="zh-CN" altLang="en-US"/>
          </a:p>
        </p:txBody>
      </p:sp>
    </p:spTree>
    <p:extLst>
      <p:ext uri="{BB962C8B-B14F-4D97-AF65-F5344CB8AC3E}">
        <p14:creationId xmlns:p14="http://schemas.microsoft.com/office/powerpoint/2010/main" val="860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82665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11</a:t>
            </a:fld>
            <a:endParaRPr lang="zh-CN" altLang="en-US"/>
          </a:p>
        </p:txBody>
      </p:sp>
    </p:spTree>
    <p:extLst>
      <p:ext uri="{BB962C8B-B14F-4D97-AF65-F5344CB8AC3E}">
        <p14:creationId xmlns:p14="http://schemas.microsoft.com/office/powerpoint/2010/main" val="76424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12</a:t>
            </a:fld>
            <a:endParaRPr lang="zh-CN" altLang="en-US"/>
          </a:p>
        </p:txBody>
      </p:sp>
    </p:spTree>
    <p:extLst>
      <p:ext uri="{BB962C8B-B14F-4D97-AF65-F5344CB8AC3E}">
        <p14:creationId xmlns:p14="http://schemas.microsoft.com/office/powerpoint/2010/main" val="373629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13</a:t>
            </a:fld>
            <a:endParaRPr lang="zh-CN" altLang="en-US"/>
          </a:p>
        </p:txBody>
      </p:sp>
    </p:spTree>
    <p:extLst>
      <p:ext uri="{BB962C8B-B14F-4D97-AF65-F5344CB8AC3E}">
        <p14:creationId xmlns:p14="http://schemas.microsoft.com/office/powerpoint/2010/main" val="329934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14</a:t>
            </a:fld>
            <a:endParaRPr lang="zh-CN" altLang="en-US"/>
          </a:p>
        </p:txBody>
      </p:sp>
    </p:spTree>
    <p:extLst>
      <p:ext uri="{BB962C8B-B14F-4D97-AF65-F5344CB8AC3E}">
        <p14:creationId xmlns:p14="http://schemas.microsoft.com/office/powerpoint/2010/main" val="393644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15</a:t>
            </a:fld>
            <a:endParaRPr lang="zh-CN" altLang="en-US"/>
          </a:p>
        </p:txBody>
      </p:sp>
    </p:spTree>
    <p:extLst>
      <p:ext uri="{BB962C8B-B14F-4D97-AF65-F5344CB8AC3E}">
        <p14:creationId xmlns:p14="http://schemas.microsoft.com/office/powerpoint/2010/main" val="307721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16</a:t>
            </a:fld>
            <a:endParaRPr lang="zh-CN" altLang="en-US"/>
          </a:p>
        </p:txBody>
      </p:sp>
    </p:spTree>
    <p:extLst>
      <p:ext uri="{BB962C8B-B14F-4D97-AF65-F5344CB8AC3E}">
        <p14:creationId xmlns:p14="http://schemas.microsoft.com/office/powerpoint/2010/main" val="199856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17</a:t>
            </a:fld>
            <a:endParaRPr lang="zh-CN" altLang="en-US"/>
          </a:p>
        </p:txBody>
      </p:sp>
    </p:spTree>
    <p:extLst>
      <p:ext uri="{BB962C8B-B14F-4D97-AF65-F5344CB8AC3E}">
        <p14:creationId xmlns:p14="http://schemas.microsoft.com/office/powerpoint/2010/main" val="179274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18</a:t>
            </a:fld>
            <a:endParaRPr lang="zh-CN" altLang="en-US"/>
          </a:p>
        </p:txBody>
      </p:sp>
    </p:spTree>
    <p:extLst>
      <p:ext uri="{BB962C8B-B14F-4D97-AF65-F5344CB8AC3E}">
        <p14:creationId xmlns:p14="http://schemas.microsoft.com/office/powerpoint/2010/main" val="2059514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19</a:t>
            </a:fld>
            <a:endParaRPr lang="zh-CN" altLang="en-US"/>
          </a:p>
        </p:txBody>
      </p:sp>
    </p:spTree>
    <p:extLst>
      <p:ext uri="{BB962C8B-B14F-4D97-AF65-F5344CB8AC3E}">
        <p14:creationId xmlns:p14="http://schemas.microsoft.com/office/powerpoint/2010/main" val="393715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20</a:t>
            </a:fld>
            <a:endParaRPr lang="zh-CN" altLang="en-US"/>
          </a:p>
        </p:txBody>
      </p:sp>
    </p:spTree>
    <p:extLst>
      <p:ext uri="{BB962C8B-B14F-4D97-AF65-F5344CB8AC3E}">
        <p14:creationId xmlns:p14="http://schemas.microsoft.com/office/powerpoint/2010/main" val="42079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354428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21</a:t>
            </a:fld>
            <a:endParaRPr lang="zh-CN" altLang="en-US"/>
          </a:p>
        </p:txBody>
      </p:sp>
    </p:spTree>
    <p:extLst>
      <p:ext uri="{BB962C8B-B14F-4D97-AF65-F5344CB8AC3E}">
        <p14:creationId xmlns:p14="http://schemas.microsoft.com/office/powerpoint/2010/main" val="2106264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22</a:t>
            </a:fld>
            <a:endParaRPr lang="zh-CN" altLang="en-US"/>
          </a:p>
        </p:txBody>
      </p:sp>
    </p:spTree>
    <p:extLst>
      <p:ext uri="{BB962C8B-B14F-4D97-AF65-F5344CB8AC3E}">
        <p14:creationId xmlns:p14="http://schemas.microsoft.com/office/powerpoint/2010/main" val="258346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23</a:t>
            </a:fld>
            <a:endParaRPr lang="zh-CN" altLang="en-US"/>
          </a:p>
        </p:txBody>
      </p:sp>
    </p:spTree>
    <p:extLst>
      <p:ext uri="{BB962C8B-B14F-4D97-AF65-F5344CB8AC3E}">
        <p14:creationId xmlns:p14="http://schemas.microsoft.com/office/powerpoint/2010/main" val="1452998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24</a:t>
            </a:fld>
            <a:endParaRPr lang="zh-CN" altLang="en-US"/>
          </a:p>
        </p:txBody>
      </p:sp>
    </p:spTree>
    <p:extLst>
      <p:ext uri="{BB962C8B-B14F-4D97-AF65-F5344CB8AC3E}">
        <p14:creationId xmlns:p14="http://schemas.microsoft.com/office/powerpoint/2010/main" val="428426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25</a:t>
            </a:fld>
            <a:endParaRPr lang="zh-CN" altLang="en-US"/>
          </a:p>
        </p:txBody>
      </p:sp>
    </p:spTree>
    <p:extLst>
      <p:ext uri="{BB962C8B-B14F-4D97-AF65-F5344CB8AC3E}">
        <p14:creationId xmlns:p14="http://schemas.microsoft.com/office/powerpoint/2010/main" val="3510793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26</a:t>
            </a:fld>
            <a:endParaRPr lang="zh-CN" altLang="en-US"/>
          </a:p>
        </p:txBody>
      </p:sp>
    </p:spTree>
    <p:extLst>
      <p:ext uri="{BB962C8B-B14F-4D97-AF65-F5344CB8AC3E}">
        <p14:creationId xmlns:p14="http://schemas.microsoft.com/office/powerpoint/2010/main" val="630362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27</a:t>
            </a:fld>
            <a:endParaRPr lang="zh-CN" altLang="en-US"/>
          </a:p>
        </p:txBody>
      </p:sp>
    </p:spTree>
    <p:extLst>
      <p:ext uri="{BB962C8B-B14F-4D97-AF65-F5344CB8AC3E}">
        <p14:creationId xmlns:p14="http://schemas.microsoft.com/office/powerpoint/2010/main" val="2108493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28</a:t>
            </a:fld>
            <a:endParaRPr lang="zh-CN" altLang="en-US"/>
          </a:p>
        </p:txBody>
      </p:sp>
    </p:spTree>
    <p:extLst>
      <p:ext uri="{BB962C8B-B14F-4D97-AF65-F5344CB8AC3E}">
        <p14:creationId xmlns:p14="http://schemas.microsoft.com/office/powerpoint/2010/main" val="163094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29</a:t>
            </a:fld>
            <a:endParaRPr lang="zh-CN" altLang="en-US"/>
          </a:p>
        </p:txBody>
      </p:sp>
    </p:spTree>
    <p:extLst>
      <p:ext uri="{BB962C8B-B14F-4D97-AF65-F5344CB8AC3E}">
        <p14:creationId xmlns:p14="http://schemas.microsoft.com/office/powerpoint/2010/main" val="3859167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31</a:t>
            </a:fld>
            <a:endParaRPr lang="zh-CN" altLang="en-US"/>
          </a:p>
        </p:txBody>
      </p:sp>
    </p:spTree>
    <p:extLst>
      <p:ext uri="{BB962C8B-B14F-4D97-AF65-F5344CB8AC3E}">
        <p14:creationId xmlns:p14="http://schemas.microsoft.com/office/powerpoint/2010/main" val="82775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a:t>
            </a:fld>
            <a:endParaRPr lang="zh-CN" altLang="en-US"/>
          </a:p>
        </p:txBody>
      </p:sp>
    </p:spTree>
    <p:extLst>
      <p:ext uri="{BB962C8B-B14F-4D97-AF65-F5344CB8AC3E}">
        <p14:creationId xmlns:p14="http://schemas.microsoft.com/office/powerpoint/2010/main" val="3883196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32</a:t>
            </a:fld>
            <a:endParaRPr lang="zh-CN" altLang="en-US"/>
          </a:p>
        </p:txBody>
      </p:sp>
    </p:spTree>
    <p:extLst>
      <p:ext uri="{BB962C8B-B14F-4D97-AF65-F5344CB8AC3E}">
        <p14:creationId xmlns:p14="http://schemas.microsoft.com/office/powerpoint/2010/main" val="215710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33</a:t>
            </a:fld>
            <a:endParaRPr lang="zh-CN" altLang="en-US"/>
          </a:p>
        </p:txBody>
      </p:sp>
    </p:spTree>
    <p:extLst>
      <p:ext uri="{BB962C8B-B14F-4D97-AF65-F5344CB8AC3E}">
        <p14:creationId xmlns:p14="http://schemas.microsoft.com/office/powerpoint/2010/main" val="2842605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34</a:t>
            </a:fld>
            <a:endParaRPr lang="zh-CN" altLang="en-US"/>
          </a:p>
        </p:txBody>
      </p:sp>
    </p:spTree>
    <p:extLst>
      <p:ext uri="{BB962C8B-B14F-4D97-AF65-F5344CB8AC3E}">
        <p14:creationId xmlns:p14="http://schemas.microsoft.com/office/powerpoint/2010/main" val="2280848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35</a:t>
            </a:fld>
            <a:endParaRPr lang="zh-CN" altLang="en-US"/>
          </a:p>
        </p:txBody>
      </p:sp>
    </p:spTree>
    <p:extLst>
      <p:ext uri="{BB962C8B-B14F-4D97-AF65-F5344CB8AC3E}">
        <p14:creationId xmlns:p14="http://schemas.microsoft.com/office/powerpoint/2010/main" val="417012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36</a:t>
            </a:fld>
            <a:endParaRPr lang="zh-CN" altLang="en-US"/>
          </a:p>
        </p:txBody>
      </p:sp>
    </p:spTree>
    <p:extLst>
      <p:ext uri="{BB962C8B-B14F-4D97-AF65-F5344CB8AC3E}">
        <p14:creationId xmlns:p14="http://schemas.microsoft.com/office/powerpoint/2010/main" val="2492662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37</a:t>
            </a:fld>
            <a:endParaRPr lang="zh-CN" altLang="en-US"/>
          </a:p>
        </p:txBody>
      </p:sp>
    </p:spTree>
    <p:extLst>
      <p:ext uri="{BB962C8B-B14F-4D97-AF65-F5344CB8AC3E}">
        <p14:creationId xmlns:p14="http://schemas.microsoft.com/office/powerpoint/2010/main" val="1625076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38</a:t>
            </a:fld>
            <a:endParaRPr lang="zh-CN" altLang="en-US"/>
          </a:p>
        </p:txBody>
      </p:sp>
    </p:spTree>
    <p:extLst>
      <p:ext uri="{BB962C8B-B14F-4D97-AF65-F5344CB8AC3E}">
        <p14:creationId xmlns:p14="http://schemas.microsoft.com/office/powerpoint/2010/main" val="326485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39</a:t>
            </a:fld>
            <a:endParaRPr lang="zh-CN" altLang="en-US"/>
          </a:p>
        </p:txBody>
      </p:sp>
    </p:spTree>
    <p:extLst>
      <p:ext uri="{BB962C8B-B14F-4D97-AF65-F5344CB8AC3E}">
        <p14:creationId xmlns:p14="http://schemas.microsoft.com/office/powerpoint/2010/main" val="3419540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40</a:t>
            </a:fld>
            <a:endParaRPr lang="zh-CN" altLang="en-US"/>
          </a:p>
        </p:txBody>
      </p:sp>
    </p:spTree>
    <p:extLst>
      <p:ext uri="{BB962C8B-B14F-4D97-AF65-F5344CB8AC3E}">
        <p14:creationId xmlns:p14="http://schemas.microsoft.com/office/powerpoint/2010/main" val="283452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5</a:t>
            </a:fld>
            <a:endParaRPr lang="zh-CN" altLang="en-US"/>
          </a:p>
        </p:txBody>
      </p:sp>
    </p:spTree>
    <p:extLst>
      <p:ext uri="{BB962C8B-B14F-4D97-AF65-F5344CB8AC3E}">
        <p14:creationId xmlns:p14="http://schemas.microsoft.com/office/powerpoint/2010/main" val="144432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98146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8</a:t>
            </a:fld>
            <a:endParaRPr lang="zh-CN" altLang="en-US"/>
          </a:p>
        </p:txBody>
      </p:sp>
    </p:spTree>
    <p:extLst>
      <p:ext uri="{BB962C8B-B14F-4D97-AF65-F5344CB8AC3E}">
        <p14:creationId xmlns:p14="http://schemas.microsoft.com/office/powerpoint/2010/main" val="181526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9</a:t>
            </a:fld>
            <a:endParaRPr lang="zh-CN" altLang="en-US"/>
          </a:p>
        </p:txBody>
      </p:sp>
    </p:spTree>
    <p:extLst>
      <p:ext uri="{BB962C8B-B14F-4D97-AF65-F5344CB8AC3E}">
        <p14:creationId xmlns:p14="http://schemas.microsoft.com/office/powerpoint/2010/main" val="152305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10</a:t>
            </a:fld>
            <a:endParaRPr lang="zh-CN" altLang="en-US"/>
          </a:p>
        </p:txBody>
      </p:sp>
    </p:spTree>
    <p:extLst>
      <p:ext uri="{BB962C8B-B14F-4D97-AF65-F5344CB8AC3E}">
        <p14:creationId xmlns:p14="http://schemas.microsoft.com/office/powerpoint/2010/main" val="109150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980697370"/>
      </p:ext>
    </p:extLst>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533542942"/>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678239243"/>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061399352"/>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28145391"/>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70426759"/>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850998610"/>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1977405485"/>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234438928"/>
      </p:ext>
    </p:extLst>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892461630"/>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fld id="{D0BF812B-C032-45E8-ABE9-CC3D372FACD1}" type="datetimeFigureOut">
              <a:rPr lang="zh-CN" altLang="en-US" smtClean="0"/>
              <a:t>2023/9/10</a:t>
            </a:fld>
            <a:endParaRPr lang="zh-CN" altLang="en-US"/>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21172289"/>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812B-C032-45E8-ABE9-CC3D372FACD1}" type="datetimeFigureOut">
              <a:rPr lang="zh-CN" altLang="en-US" smtClean="0"/>
              <a:t>2023/9/10</a:t>
            </a:fld>
            <a:endParaRPr lang="zh-CN" altLang="en-US"/>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6.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8.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9.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1.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57.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1.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57.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xml"/><Relationship Id="rId7" Type="http://schemas.openxmlformats.org/officeDocument/2006/relationships/image" Target="../media/image2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4.xml"/><Relationship Id="rId5" Type="http://schemas.openxmlformats.org/officeDocument/2006/relationships/slideLayout" Target="../slideLayouts/slideLayout6.xml"/><Relationship Id="rId10" Type="http://schemas.openxmlformats.org/officeDocument/2006/relationships/image" Target="../media/image18.png"/><Relationship Id="rId4" Type="http://schemas.openxmlformats.org/officeDocument/2006/relationships/tags" Target="../tags/tag5.xml"/><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dpAbWYsl_AM" TargetMode="External"/><Relationship Id="rId3" Type="http://schemas.openxmlformats.org/officeDocument/2006/relationships/image" Target="../media/image21.png"/><Relationship Id="rId7"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40.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63.png"/></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63.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5.emf"/><Relationship Id="rId16" Type="http://schemas.openxmlformats.org/officeDocument/2006/relationships/image" Target="../media/image39.emf"/><Relationship Id="rId1" Type="http://schemas.openxmlformats.org/officeDocument/2006/relationships/slideLayout" Target="../slideLayouts/slideLayout1.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3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8.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382940" y="3414381"/>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13950" y="962812"/>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41342" y="914030"/>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0</a:t>
              </a:r>
              <a:endParaRPr lang="zh-CN" altLang="en-US" sz="4400" b="1" dirty="0">
                <a:solidFill>
                  <a:schemeClr val="bg1"/>
                </a:solidFill>
                <a:latin typeface="Times New Roman" pitchFamily="18" charset="0"/>
                <a:cs typeface="Times New Roman" pitchFamily="18" charset="0"/>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81819" y="1041329"/>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44058" y="1016554"/>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3</a:t>
              </a:r>
              <a:endParaRPr lang="zh-CN" altLang="en-US" sz="4400" b="1" dirty="0">
                <a:solidFill>
                  <a:schemeClr val="bg1"/>
                </a:solidFill>
                <a:latin typeface="Times New Roman" pitchFamily="18" charset="0"/>
                <a:cs typeface="Times New Roman" pitchFamily="18" charset="0"/>
              </a:endParaRPr>
            </a:p>
          </p:txBody>
        </p:sp>
      </p:grpSp>
      <p:sp>
        <p:nvSpPr>
          <p:cNvPr id="128" name="文本框 127">
            <a:extLst>
              <a:ext uri="{FF2B5EF4-FFF2-40B4-BE49-F238E27FC236}">
                <a16:creationId xmlns:a16="http://schemas.microsoft.com/office/drawing/2014/main" id="{938786F9-FDE6-465D-B53F-DA861E3A26F2}"/>
              </a:ext>
            </a:extLst>
          </p:cNvPr>
          <p:cNvSpPr txBox="1"/>
          <p:nvPr/>
        </p:nvSpPr>
        <p:spPr>
          <a:xfrm>
            <a:off x="3755435" y="3398363"/>
            <a:ext cx="4935560" cy="461665"/>
          </a:xfrm>
          <a:prstGeom prst="rect">
            <a:avLst/>
          </a:prstGeom>
          <a:noFill/>
        </p:spPr>
        <p:txBody>
          <a:bodyPr wrap="square" rtlCol="0">
            <a:spAutoFit/>
          </a:bodyPr>
          <a:lstStyle/>
          <a:p>
            <a:pPr algn="ctr"/>
            <a:r>
              <a:rPr lang="en-US" altLang="zh-CN" sz="2400" b="1" dirty="0" err="1">
                <a:latin typeface="Times New Roman" pitchFamily="18" charset="0"/>
                <a:ea typeface="汉仪夏日体W" panose="00020600040101010101" pitchFamily="18" charset="-122"/>
                <a:cs typeface="Times New Roman" pitchFamily="18" charset="0"/>
              </a:rPr>
              <a:t>Môn</a:t>
            </a:r>
            <a:r>
              <a:rPr lang="en-US" altLang="zh-CN" sz="2400" b="1">
                <a:latin typeface="Times New Roman" pitchFamily="18" charset="0"/>
                <a:ea typeface="汉仪夏日体W" panose="00020600040101010101" pitchFamily="18" charset="-122"/>
                <a:cs typeface="Times New Roman" pitchFamily="18" charset="0"/>
              </a:rPr>
              <a:t>: </a:t>
            </a:r>
            <a:r>
              <a:rPr lang="en-US" altLang="zh-CN" sz="2400" b="1" smtClean="0">
                <a:latin typeface="Times New Roman" pitchFamily="18" charset="0"/>
                <a:ea typeface="汉仪夏日体W" panose="00020600040101010101" pitchFamily="18" charset="-122"/>
                <a:cs typeface="Times New Roman" pitchFamily="18" charset="0"/>
              </a:rPr>
              <a:t>…………………………………</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31" name="文本框 130">
            <a:extLst>
              <a:ext uri="{FF2B5EF4-FFF2-40B4-BE49-F238E27FC236}">
                <a16:creationId xmlns:a16="http://schemas.microsoft.com/office/drawing/2014/main" id="{0ADE557D-1BAF-46EA-8AB8-801A3F5ACAE0}"/>
              </a:ext>
            </a:extLst>
          </p:cNvPr>
          <p:cNvSpPr txBox="1"/>
          <p:nvPr/>
        </p:nvSpPr>
        <p:spPr>
          <a:xfrm>
            <a:off x="3673954" y="3959025"/>
            <a:ext cx="4935560" cy="461665"/>
          </a:xfrm>
          <a:prstGeom prst="rect">
            <a:avLst/>
          </a:prstGeom>
          <a:noFill/>
        </p:spPr>
        <p:txBody>
          <a:bodyPr wrap="square" rtlCol="0">
            <a:spAutoFit/>
          </a:bodyPr>
          <a:lstStyle/>
          <a:p>
            <a:pPr algn="ctr"/>
            <a:r>
              <a:rPr lang="en-US" altLang="zh-CN" sz="2400" b="1" dirty="0" err="1">
                <a:latin typeface="Times New Roman" pitchFamily="18" charset="0"/>
                <a:ea typeface="汉仪夏日体W" panose="00020600040101010101" pitchFamily="18" charset="-122"/>
                <a:cs typeface="Times New Roman" pitchFamily="18" charset="0"/>
              </a:rPr>
              <a:t>Giáo</a:t>
            </a:r>
            <a:r>
              <a:rPr lang="en-US" altLang="zh-CN" sz="2400" b="1" dirty="0">
                <a:latin typeface="Times New Roman" pitchFamily="18" charset="0"/>
                <a:ea typeface="汉仪夏日体W" panose="00020600040101010101" pitchFamily="18" charset="-122"/>
                <a:cs typeface="Times New Roman" pitchFamily="18" charset="0"/>
              </a:rPr>
              <a:t> </a:t>
            </a:r>
            <a:r>
              <a:rPr lang="en-US" altLang="zh-CN" sz="2400" b="1" dirty="0" err="1">
                <a:latin typeface="Times New Roman" pitchFamily="18" charset="0"/>
                <a:ea typeface="汉仪夏日体W" panose="00020600040101010101" pitchFamily="18" charset="-122"/>
                <a:cs typeface="Times New Roman" pitchFamily="18" charset="0"/>
              </a:rPr>
              <a:t>viên</a:t>
            </a:r>
            <a:r>
              <a:rPr lang="en-US" altLang="zh-CN" sz="2400" b="1" dirty="0">
                <a:latin typeface="Times New Roman" pitchFamily="18" charset="0"/>
                <a:ea typeface="汉仪夏日体W" panose="00020600040101010101" pitchFamily="18" charset="-122"/>
                <a:cs typeface="Times New Roman" pitchFamily="18" charset="0"/>
              </a:rPr>
              <a:t>: </a:t>
            </a:r>
            <a:r>
              <a:rPr lang="en-US" altLang="zh-CN" sz="2400" b="1" dirty="0" smtClean="0">
                <a:latin typeface="Times New Roman" pitchFamily="18" charset="0"/>
                <a:ea typeface="汉仪夏日体W" panose="00020600040101010101" pitchFamily="18" charset="-122"/>
                <a:cs typeface="Times New Roman" pitchFamily="18" charset="0"/>
              </a:rPr>
              <a:t>…………………..………..</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14" name="文本框 113">
            <a:extLst>
              <a:ext uri="{FF2B5EF4-FFF2-40B4-BE49-F238E27FC236}">
                <a16:creationId xmlns:a16="http://schemas.microsoft.com/office/drawing/2014/main" id="{20209AAE-7B10-467B-B114-249EE1FF1EE3}"/>
              </a:ext>
            </a:extLst>
          </p:cNvPr>
          <p:cNvSpPr txBox="1"/>
          <p:nvPr/>
        </p:nvSpPr>
        <p:spPr>
          <a:xfrm>
            <a:off x="2582952" y="2116108"/>
            <a:ext cx="7624325" cy="1200329"/>
          </a:xfrm>
          <a:prstGeom prst="rect">
            <a:avLst/>
          </a:prstGeom>
          <a:noFill/>
        </p:spPr>
        <p:txBody>
          <a:bodyPr wrap="square" rtlCol="0">
            <a:spAutoFit/>
          </a:bodyPr>
          <a:lstStyle/>
          <a:p>
            <a:pPr algn="ct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Chào</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mừng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các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em</a:t>
            </a: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endParaRPr lang="en-US" altLang="zh-CN" sz="3600" b="1" smtClean="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endParaRPr>
          </a:p>
          <a:p>
            <a:pPr algn="ctr"/>
            <a:r>
              <a:rPr lang="en-US" altLang="zh-CN" sz="3600" b="1" smtClean="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đến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với</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lớp</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học</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38276282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par>
                          <p:cTn id="72" fill="hold">
                            <p:stCondLst>
                              <p:cond delay="5950"/>
                            </p:stCondLst>
                            <p:childTnLst>
                              <p:par>
                                <p:cTn id="73" presetID="2" presetClass="entr" presetSubtype="12" fill="hold" grpId="0" nodeType="afterEffect">
                                  <p:stCondLst>
                                    <p:cond delay="0"/>
                                  </p:stCondLst>
                                  <p:iterate type="lt">
                                    <p:tmPct val="10000"/>
                                  </p:iterate>
                                  <p:childTnLst>
                                    <p:set>
                                      <p:cBhvr>
                                        <p:cTn id="74" dur="1" fill="hold">
                                          <p:stCondLst>
                                            <p:cond delay="0"/>
                                          </p:stCondLst>
                                        </p:cTn>
                                        <p:tgtEl>
                                          <p:spTgt spid="128"/>
                                        </p:tgtEl>
                                        <p:attrNameLst>
                                          <p:attrName>style.visibility</p:attrName>
                                        </p:attrNameLst>
                                      </p:cBhvr>
                                      <p:to>
                                        <p:strVal val="visible"/>
                                      </p:to>
                                    </p:set>
                                    <p:anim calcmode="lin" valueType="num">
                                      <p:cBhvr additive="base">
                                        <p:cTn id="75" dur="500" fill="hold"/>
                                        <p:tgtEl>
                                          <p:spTgt spid="128"/>
                                        </p:tgtEl>
                                        <p:attrNameLst>
                                          <p:attrName>ppt_x</p:attrName>
                                        </p:attrNameLst>
                                      </p:cBhvr>
                                      <p:tavLst>
                                        <p:tav tm="0">
                                          <p:val>
                                            <p:strVal val="0-#ppt_w/2"/>
                                          </p:val>
                                        </p:tav>
                                        <p:tav tm="100000">
                                          <p:val>
                                            <p:strVal val="#ppt_x"/>
                                          </p:val>
                                        </p:tav>
                                      </p:tavLst>
                                    </p:anim>
                                    <p:anim calcmode="lin" valueType="num">
                                      <p:cBhvr additive="base">
                                        <p:cTn id="76" dur="500" fill="hold"/>
                                        <p:tgtEl>
                                          <p:spTgt spid="128"/>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iterate type="lt">
                                    <p:tmPct val="10000"/>
                                  </p:iterate>
                                  <p:childTnLst>
                                    <p:set>
                                      <p:cBhvr>
                                        <p:cTn id="78" dur="1" fill="hold">
                                          <p:stCondLst>
                                            <p:cond delay="0"/>
                                          </p:stCondLst>
                                        </p:cTn>
                                        <p:tgtEl>
                                          <p:spTgt spid="131"/>
                                        </p:tgtEl>
                                        <p:attrNameLst>
                                          <p:attrName>style.visibility</p:attrName>
                                        </p:attrNameLst>
                                      </p:cBhvr>
                                      <p:to>
                                        <p:strVal val="visible"/>
                                      </p:to>
                                    </p:set>
                                    <p:anim calcmode="lin" valueType="num">
                                      <p:cBhvr additive="base">
                                        <p:cTn id="79" dur="500" fill="hold"/>
                                        <p:tgtEl>
                                          <p:spTgt spid="131"/>
                                        </p:tgtEl>
                                        <p:attrNameLst>
                                          <p:attrName>ppt_x</p:attrName>
                                        </p:attrNameLst>
                                      </p:cBhvr>
                                      <p:tavLst>
                                        <p:tav tm="0">
                                          <p:val>
                                            <p:strVal val="1+#ppt_w/2"/>
                                          </p:val>
                                        </p:tav>
                                        <p:tav tm="100000">
                                          <p:val>
                                            <p:strVal val="#ppt_x"/>
                                          </p:val>
                                        </p:tav>
                                      </p:tavLst>
                                    </p:anim>
                                    <p:anim calcmode="lin" valueType="num">
                                      <p:cBhvr additive="base">
                                        <p:cTn id="80"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451133" y="1429267"/>
            <a:ext cx="10106459" cy="43421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r>
              <a:rPr lang="nl-NL" sz="2300" dirty="0">
                <a:latin typeface="Time new roman"/>
              </a:rPr>
              <a:t>* Một số tai nạn vũ khí, cháy, nổ và chất độc hại thường xảy ra trong đời sống là nổ súng, nổ bom, nổ mìn, nổ pháo; cháy nhà, cháy rừng; nổ bình ga; ngộ độc thuốc trừ sâu, thuỷ ngân...</a:t>
            </a:r>
            <a:endParaRPr lang="vi-VN" sz="2300" dirty="0">
              <a:latin typeface="Time new roman"/>
            </a:endParaRPr>
          </a:p>
          <a:p>
            <a:pPr algn="l"/>
            <a:r>
              <a:rPr lang="nl-NL" sz="2300" dirty="0">
                <a:latin typeface="Time new roman"/>
              </a:rPr>
              <a:t> </a:t>
            </a:r>
            <a:endParaRPr lang="vi-VN" sz="2300" dirty="0">
              <a:latin typeface="Time new roman"/>
            </a:endParaRPr>
          </a:p>
          <a:p>
            <a:pPr algn="l"/>
            <a:r>
              <a:rPr lang="nl-NL" sz="2300" dirty="0">
                <a:latin typeface="Time new roman"/>
              </a:rPr>
              <a:t>* Nguy cơ dẫn đến tai nạn vũ khí, cháy, nổ và chất độc hại:</a:t>
            </a:r>
            <a:endParaRPr lang="vi-VN" sz="2300" dirty="0">
              <a:latin typeface="Time new roman"/>
            </a:endParaRPr>
          </a:p>
          <a:p>
            <a:pPr algn="l"/>
            <a:r>
              <a:rPr lang="nl-NL" sz="2300" dirty="0">
                <a:latin typeface="Time new roman"/>
              </a:rPr>
              <a:t>- Bom, mìn còn sót lại sau chiến tranh và việc tàng trữ, sử dụng, buôn bán, vận chuyển trái phép bom mìn, vũ khí, đạn, pháo.</a:t>
            </a:r>
            <a:endParaRPr lang="vi-VN" sz="2300" dirty="0">
              <a:latin typeface="Time new roman"/>
            </a:endParaRPr>
          </a:p>
          <a:p>
            <a:pPr algn="l"/>
            <a:r>
              <a:rPr lang="nl-NL" sz="2300" dirty="0">
                <a:latin typeface="Time new roman"/>
              </a:rPr>
              <a:t>- Cách bảo quản hoá chất và sử dụng hoá chất độc hại,...khong đúng quy định.</a:t>
            </a:r>
            <a:endParaRPr lang="vi-VN" sz="2300" dirty="0">
              <a:latin typeface="Time new roman"/>
            </a:endParaRPr>
          </a:p>
          <a:p>
            <a:pPr algn="l"/>
            <a:r>
              <a:rPr lang="nl-NL" sz="2300" dirty="0">
                <a:latin typeface="Time new roman"/>
              </a:rPr>
              <a:t>- Vứt tàn thuốc lá bừa bãi; chập điện; hàn, khò các vật liệu dễ cháy; đốt hương (nhang), vàng mã; sang chiết ga,...không an toàn.</a:t>
            </a:r>
            <a:endParaRPr lang="en-US" sz="2300" b="1" dirty="0">
              <a:solidFill>
                <a:schemeClr val="accent4">
                  <a:lumMod val="10000"/>
                </a:schemeClr>
              </a:solidFill>
              <a:latin typeface="Time new roman"/>
              <a:cs typeface="Times New Roman" pitchFamily="18" charset="0"/>
            </a:endParaRP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1077218"/>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1</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Một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nguy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dẫn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đến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spTree>
    <p:extLst>
      <p:ext uri="{BB962C8B-B14F-4D97-AF65-F5344CB8AC3E}">
        <p14:creationId xmlns:p14="http://schemas.microsoft.com/office/powerpoint/2010/main" val="32478797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Em</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hãy</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đọc</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các</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trường</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hợp</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sau</a:t>
            </a:r>
            <a:r>
              <a:rPr lang="en-US" sz="2500" b="1" dirty="0" smtClean="0">
                <a:solidFill>
                  <a:schemeClr val="accent4">
                    <a:lumMod val="10000"/>
                  </a:schemeClr>
                </a:solidFill>
                <a:latin typeface="Times New Roman" pitchFamily="18" charset="0"/>
                <a:cs typeface="Times New Roman" pitchFamily="18" charset="0"/>
              </a:rPr>
              <a:t>:  </a:t>
            </a:r>
          </a:p>
        </p:txBody>
      </p:sp>
      <p:sp>
        <p:nvSpPr>
          <p:cNvPr id="2" name="Rectangle 1"/>
          <p:cNvSpPr/>
          <p:nvPr/>
        </p:nvSpPr>
        <p:spPr>
          <a:xfrm>
            <a:off x="1396625" y="1312251"/>
            <a:ext cx="10206831" cy="4708981"/>
          </a:xfrm>
          <a:prstGeom prst="rect">
            <a:avLst/>
          </a:prstGeom>
        </p:spPr>
        <p:txBody>
          <a:bodyPr wrap="square">
            <a:spAutoFit/>
          </a:bodyPr>
          <a:lstStyle/>
          <a:p>
            <a:pPr algn="just"/>
            <a:r>
              <a:rPr lang="vi-VN" sz="2000" b="1" i="1" dirty="0">
                <a:solidFill>
                  <a:srgbClr val="333333"/>
                </a:solidFill>
                <a:latin typeface="Time new roman"/>
              </a:rPr>
              <a:t>Trường hợp 1.</a:t>
            </a:r>
            <a:r>
              <a:rPr lang="vi-VN" sz="2000" i="1" dirty="0">
                <a:solidFill>
                  <a:srgbClr val="333333"/>
                </a:solidFill>
                <a:latin typeface="Time new roman"/>
              </a:rPr>
              <a:t> </a:t>
            </a:r>
            <a:r>
              <a:rPr lang="vi-VN" sz="2000" dirty="0">
                <a:solidFill>
                  <a:srgbClr val="333333"/>
                </a:solidFill>
                <a:latin typeface="Time new roman"/>
              </a:rPr>
              <a:t>Vợ chồng anh D đã tiến hành sang chiết thô sơ ga từ bình loại 12kg sang các bình ga nhỏ để mang đi bán. Trong quá trình sang chiết do thiếu máy móc đã khiến một lượng khí ga bị rò rỉ bao phủ căn phòng. Thời điểm vợ chồng anh D phát hiện ra mùi ga nồng nặc cũng là lúc một tiếng nổ vang lên kèm theo lửa bùng cháy cuồn cuộn. Hai vợ chồng anh D bị sức ép của vụ nổ hất văng ra khỏi phòng và bị bỏng nặng, nhiều nhà bên cạnh cũng bị lửa ập đến làm cháy rụi đồ đạc khiến mọi người vô cùng lo sợ.</a:t>
            </a:r>
          </a:p>
          <a:p>
            <a:pPr algn="just"/>
            <a:r>
              <a:rPr lang="vi-VN" sz="2000" b="1" i="1" dirty="0">
                <a:solidFill>
                  <a:srgbClr val="333333"/>
                </a:solidFill>
                <a:latin typeface="Time new roman"/>
              </a:rPr>
              <a:t>     Trường hợp 2.</a:t>
            </a:r>
            <a:r>
              <a:rPr lang="vi-VN" sz="2000" dirty="0">
                <a:solidFill>
                  <a:srgbClr val="333333"/>
                </a:solidFill>
                <a:latin typeface="Time new roman"/>
              </a:rPr>
              <a:t> Anh H đã tìm hiểu cách chế pháo, trong quá trình thực hiện thì bất ngờ pháo tự chế phát nổ khiến anh H bị chấn thương nặng dẫn tới tử vong. Đồng thời, căn nhà của gia đình anh H cũng bị thiệt hại nghiêm trọng về tài sản.</a:t>
            </a:r>
          </a:p>
          <a:p>
            <a:pPr algn="just"/>
            <a:r>
              <a:rPr lang="vi-VN" sz="2000" dirty="0">
                <a:solidFill>
                  <a:srgbClr val="333333"/>
                </a:solidFill>
                <a:latin typeface="Time new roman"/>
              </a:rPr>
              <a:t>    </a:t>
            </a:r>
            <a:r>
              <a:rPr lang="vi-VN" sz="2000" b="1" i="1" dirty="0">
                <a:solidFill>
                  <a:srgbClr val="333333"/>
                </a:solidFill>
                <a:latin typeface="Time new roman"/>
              </a:rPr>
              <a:t> Trường hợp 3.</a:t>
            </a:r>
            <a:r>
              <a:rPr lang="vi-VN" sz="2000" i="1" dirty="0">
                <a:solidFill>
                  <a:srgbClr val="333333"/>
                </a:solidFill>
                <a:latin typeface="Time new roman"/>
              </a:rPr>
              <a:t> </a:t>
            </a:r>
            <a:r>
              <a:rPr lang="vi-VN" sz="2000" dirty="0">
                <a:solidFill>
                  <a:srgbClr val="333333"/>
                </a:solidFill>
                <a:latin typeface="Time new roman"/>
              </a:rPr>
              <a:t>Chị P dùng một vỏ chai nước ngọt để sang hàng xóm xin ít thuốc diệt giản dạng nước và để trên cửa sổ. Sau khi đi học về, do khát nước, cháu Q con trai chị P đã vội vàng lấy chai nước ngọt xuống uống nên dẫn tới đau bụng, nôn mửa phải đưa đi cấp cứu. Do được các bác sĩ cứu chữa kịp thời nên cháu Q đã không nguy hiểm đến tính mạng.</a:t>
            </a:r>
            <a:endParaRPr lang="vi-VN" sz="2000" b="0" i="0" dirty="0">
              <a:solidFill>
                <a:srgbClr val="333333"/>
              </a:solidFill>
              <a:effectLst/>
              <a:latin typeface="Time new roman"/>
            </a:endParaRPr>
          </a:p>
        </p:txBody>
      </p:sp>
    </p:spTree>
    <p:extLst>
      <p:ext uri="{BB962C8B-B14F-4D97-AF65-F5344CB8AC3E}">
        <p14:creationId xmlns:p14="http://schemas.microsoft.com/office/powerpoint/2010/main" val="39954016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125169" y="327125"/>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sp>
        <p:nvSpPr>
          <p:cNvPr id="35" name="文本框 34">
            <a:extLst>
              <a:ext uri="{FF2B5EF4-FFF2-40B4-BE49-F238E27FC236}">
                <a16:creationId xmlns:a16="http://schemas.microsoft.com/office/drawing/2014/main" id="{9CDE47D1-7F96-49A8-A973-697D239637F9}"/>
              </a:ext>
            </a:extLst>
          </p:cNvPr>
          <p:cNvSpPr txBox="1"/>
          <p:nvPr/>
        </p:nvSpPr>
        <p:spPr>
          <a:xfrm>
            <a:off x="4602317" y="1313179"/>
            <a:ext cx="6301692" cy="861774"/>
          </a:xfrm>
          <a:prstGeom prst="rect">
            <a:avLst/>
          </a:prstGeom>
          <a:noFill/>
        </p:spPr>
        <p:txBody>
          <a:bodyPr wrap="square" rtlCol="0">
            <a:spAutoFit/>
          </a:bodyPr>
          <a:lstStyle/>
          <a:p>
            <a:r>
              <a:rPr lang="vi-VN" sz="2500" b="1" dirty="0" smtClean="0">
                <a:latin typeface="Times New Roman" pitchFamily="18" charset="0"/>
                <a:cs typeface="Times New Roman" pitchFamily="18" charset="0"/>
              </a:rPr>
              <a:t>? Em hãy nêu hậu quả của các vụ tai nạn trong những trường hợp trên? </a:t>
            </a:r>
            <a:endParaRPr lang="vi-VN" sz="2500" b="1" dirty="0">
              <a:latin typeface="Times New Roman" pitchFamily="18" charset="0"/>
              <a:cs typeface="Times New Roman" pitchFamily="18" charset="0"/>
            </a:endParaRPr>
          </a:p>
        </p:txBody>
      </p:sp>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11063452" y="1768034"/>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pic>
        <p:nvPicPr>
          <p:cNvPr id="31" name="Picture 30">
            <a:extLst>
              <a:ext uri="{FF2B5EF4-FFF2-40B4-BE49-F238E27FC236}">
                <a16:creationId xmlns:a16="http://schemas.microsoft.com/office/drawing/2014/main" id="{6BF583CE-90A5-D392-4356-673691AD51E3}"/>
              </a:ext>
            </a:extLst>
          </p:cNvPr>
          <p:cNvPicPr>
            <a:picLocks noChangeAspect="1"/>
          </p:cNvPicPr>
          <p:nvPr/>
        </p:nvPicPr>
        <p:blipFill>
          <a:blip r:embed="rId11"/>
          <a:stretch>
            <a:fillRect/>
          </a:stretch>
        </p:blipFill>
        <p:spPr>
          <a:xfrm>
            <a:off x="1536460" y="914798"/>
            <a:ext cx="2992083" cy="1960330"/>
          </a:xfrm>
          <a:prstGeom prst="rect">
            <a:avLst/>
          </a:prstGeom>
          <a:ln>
            <a:noFill/>
          </a:ln>
          <a:effectLst>
            <a:softEdge rad="112500"/>
          </a:effectLst>
        </p:spPr>
      </p:pic>
      <p:pic>
        <p:nvPicPr>
          <p:cNvPr id="32" name="Picture 31">
            <a:extLst>
              <a:ext uri="{FF2B5EF4-FFF2-40B4-BE49-F238E27FC236}">
                <a16:creationId xmlns:a16="http://schemas.microsoft.com/office/drawing/2014/main" id="{4EB8B1C9-CC0A-FC07-2EDA-D13F14C48DCF}"/>
              </a:ext>
            </a:extLst>
          </p:cNvPr>
          <p:cNvPicPr>
            <a:picLocks noChangeAspect="1"/>
          </p:cNvPicPr>
          <p:nvPr/>
        </p:nvPicPr>
        <p:blipFill>
          <a:blip r:embed="rId12"/>
          <a:stretch>
            <a:fillRect/>
          </a:stretch>
        </p:blipFill>
        <p:spPr>
          <a:xfrm>
            <a:off x="2889345" y="3106988"/>
            <a:ext cx="2926664" cy="2679072"/>
          </a:xfrm>
          <a:prstGeom prst="rect">
            <a:avLst/>
          </a:prstGeom>
          <a:ln>
            <a:noFill/>
          </a:ln>
          <a:effectLst>
            <a:softEdge rad="112500"/>
          </a:effectLst>
        </p:spPr>
      </p:pic>
      <p:sp>
        <p:nvSpPr>
          <p:cNvPr id="2" name="TextBox 1"/>
          <p:cNvSpPr txBox="1"/>
          <p:nvPr/>
        </p:nvSpPr>
        <p:spPr>
          <a:xfrm>
            <a:off x="6027904" y="3865234"/>
            <a:ext cx="5181936" cy="1246495"/>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Em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hãy</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kể</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thêm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hậu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quả</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tai </a:t>
            </a:r>
            <a:r>
              <a:rPr lang="en-US" sz="2500" b="1" dirty="0" err="1" smtClean="0">
                <a:latin typeface="Times New Roman" panose="02020603050405020304" pitchFamily="18" charset="0"/>
                <a:cs typeface="Times New Roman" panose="02020603050405020304" pitchFamily="18" charset="0"/>
              </a:rPr>
              <a:t>nạn</a:t>
            </a:r>
            <a:r>
              <a:rPr lang="en-US" sz="2500" b="1" dirty="0" smtClean="0">
                <a:latin typeface="Times New Roman" panose="02020603050405020304" pitchFamily="18" charset="0"/>
                <a:cs typeface="Times New Roman" panose="02020603050405020304" pitchFamily="18" charset="0"/>
              </a:rPr>
              <a:t> do </a:t>
            </a:r>
            <a:r>
              <a:rPr lang="en-US" sz="2500" b="1" dirty="0" err="1" smtClean="0">
                <a:latin typeface="Times New Roman" panose="02020603050405020304" pitchFamily="18" charset="0"/>
                <a:cs typeface="Times New Roman" panose="02020603050405020304" pitchFamily="18" charset="0"/>
              </a:rPr>
              <a:t>vũ</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khí</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cháy</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nổ</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chất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độc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hại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em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biết</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5959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241814" y="457466"/>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11063452" y="1768034"/>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pic>
        <p:nvPicPr>
          <p:cNvPr id="31" name="Picture 30">
            <a:extLst>
              <a:ext uri="{FF2B5EF4-FFF2-40B4-BE49-F238E27FC236}">
                <a16:creationId xmlns:a16="http://schemas.microsoft.com/office/drawing/2014/main" id="{6BF583CE-90A5-D392-4356-673691AD51E3}"/>
              </a:ext>
            </a:extLst>
          </p:cNvPr>
          <p:cNvPicPr>
            <a:picLocks noChangeAspect="1"/>
          </p:cNvPicPr>
          <p:nvPr/>
        </p:nvPicPr>
        <p:blipFill>
          <a:blip r:embed="rId11"/>
          <a:stretch>
            <a:fillRect/>
          </a:stretch>
        </p:blipFill>
        <p:spPr>
          <a:xfrm>
            <a:off x="2369244" y="1575952"/>
            <a:ext cx="2992083" cy="2982749"/>
          </a:xfrm>
          <a:prstGeom prst="rect">
            <a:avLst/>
          </a:prstGeom>
          <a:ln>
            <a:noFill/>
          </a:ln>
          <a:effectLst>
            <a:softEdge rad="112500"/>
          </a:effectLst>
        </p:spPr>
      </p:pic>
      <p:sp>
        <p:nvSpPr>
          <p:cNvPr id="19" name="Rectangle 18"/>
          <p:cNvSpPr/>
          <p:nvPr/>
        </p:nvSpPr>
        <p:spPr>
          <a:xfrm>
            <a:off x="5965492" y="1674638"/>
            <a:ext cx="5097960" cy="2785378"/>
          </a:xfrm>
          <a:prstGeom prst="rect">
            <a:avLst/>
          </a:prstGeom>
        </p:spPr>
        <p:txBody>
          <a:bodyPr wrap="square">
            <a:spAutoFit/>
          </a:bodyPr>
          <a:lstStyle/>
          <a:p>
            <a:pPr algn="just">
              <a:spcAft>
                <a:spcPts val="0"/>
              </a:spcAft>
            </a:pPr>
            <a:r>
              <a:rPr lang="vi-VN" sz="25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smtClean="0">
                <a:latin typeface="Times New Roman" panose="02020603050405020304" pitchFamily="18" charset="0"/>
                <a:ea typeface="Times New Roman" panose="02020603050405020304" pitchFamily="18" charset="0"/>
                <a:cs typeface="Times New Roman" panose="02020603050405020304" pitchFamily="18" charset="0"/>
              </a:rPr>
              <a:t>Hậu </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quả của các vụ tai nạn trong những trường hợp trên:</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l-NL" sz="2500" dirty="0" smtClean="0">
                <a:latin typeface="Times New Roman" panose="02020603050405020304" pitchFamily="18" charset="0"/>
                <a:ea typeface="Times New Roman" panose="02020603050405020304" pitchFamily="18" charset="0"/>
                <a:cs typeface="Times New Roman" panose="02020603050405020304" pitchFamily="18" charset="0"/>
              </a:rPr>
              <a:t>- TH1</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Cháy nhà, bị thương, và bỏng nặng, tổn hại về vật chất</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l-NL" sz="2500" dirty="0" smtClean="0">
                <a:latin typeface="Times New Roman" panose="02020603050405020304" pitchFamily="18" charset="0"/>
                <a:ea typeface="Times New Roman" panose="02020603050405020304" pitchFamily="18" charset="0"/>
                <a:cs typeface="Times New Roman" panose="02020603050405020304" pitchFamily="18" charset="0"/>
              </a:rPr>
              <a:t>- TH2</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Thiệt hại về tính mạng, thiệt hại nghiêm trọng về tài sản</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500" dirty="0" smtClean="0">
                <a:latin typeface="Times New Roman" panose="02020603050405020304" pitchFamily="18" charset="0"/>
                <a:ea typeface="Times New Roman" panose="02020603050405020304" pitchFamily="18" charset="0"/>
                <a:cs typeface="Times New Roman" panose="02020603050405020304" pitchFamily="18" charset="0"/>
              </a:rPr>
              <a:t>- TH3</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Ngộ</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chất</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39790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17" name="Picture 16"/>
          <p:cNvPicPr/>
          <p:nvPr/>
        </p:nvPicPr>
        <p:blipFill>
          <a:blip r:embed="rId11">
            <a:extLst>
              <a:ext uri="{28A0092B-C50C-407E-A947-70E740481C1C}">
                <a14:useLocalDpi xmlns:a14="http://schemas.microsoft.com/office/drawing/2010/main" val="0"/>
              </a:ext>
            </a:extLst>
          </a:blip>
          <a:srcRect/>
          <a:stretch>
            <a:fillRect/>
          </a:stretch>
        </p:blipFill>
        <p:spPr bwMode="auto">
          <a:xfrm>
            <a:off x="1549642" y="1459282"/>
            <a:ext cx="9479147" cy="4093029"/>
          </a:xfrm>
          <a:prstGeom prst="rect">
            <a:avLst/>
          </a:prstGeom>
          <a:noFill/>
        </p:spPr>
      </p:pic>
    </p:spTree>
    <p:extLst>
      <p:ext uri="{BB962C8B-B14F-4D97-AF65-F5344CB8AC3E}">
        <p14:creationId xmlns:p14="http://schemas.microsoft.com/office/powerpoint/2010/main" val="4105324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2" name="Picture 1"/>
          <p:cNvPicPr>
            <a:picLocks noChangeAspect="1"/>
          </p:cNvPicPr>
          <p:nvPr/>
        </p:nvPicPr>
        <p:blipFill>
          <a:blip r:embed="rId11"/>
          <a:stretch>
            <a:fillRect/>
          </a:stretch>
        </p:blipFill>
        <p:spPr>
          <a:xfrm>
            <a:off x="1466609" y="1398464"/>
            <a:ext cx="10136847" cy="4022793"/>
          </a:xfrm>
          <a:prstGeom prst="rect">
            <a:avLst/>
          </a:prstGeom>
        </p:spPr>
      </p:pic>
    </p:spTree>
    <p:extLst>
      <p:ext uri="{BB962C8B-B14F-4D97-AF65-F5344CB8AC3E}">
        <p14:creationId xmlns:p14="http://schemas.microsoft.com/office/powerpoint/2010/main" val="125601837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16" name="Picture 15"/>
          <p:cNvPicPr/>
          <p:nvPr/>
        </p:nvPicPr>
        <p:blipFill>
          <a:blip r:embed="rId11">
            <a:extLst>
              <a:ext uri="{28A0092B-C50C-407E-A947-70E740481C1C}">
                <a14:useLocalDpi xmlns:a14="http://schemas.microsoft.com/office/drawing/2010/main" val="0"/>
              </a:ext>
            </a:extLst>
          </a:blip>
          <a:srcRect/>
          <a:stretch>
            <a:fillRect/>
          </a:stretch>
        </p:blipFill>
        <p:spPr bwMode="auto">
          <a:xfrm>
            <a:off x="1466609" y="1416752"/>
            <a:ext cx="9942125" cy="3751537"/>
          </a:xfrm>
          <a:prstGeom prst="rect">
            <a:avLst/>
          </a:prstGeom>
          <a:noFill/>
        </p:spPr>
      </p:pic>
    </p:spTree>
    <p:extLst>
      <p:ext uri="{BB962C8B-B14F-4D97-AF65-F5344CB8AC3E}">
        <p14:creationId xmlns:p14="http://schemas.microsoft.com/office/powerpoint/2010/main" val="75799510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156753" y="24196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17" name="Picture 16"/>
          <p:cNvPicPr/>
          <p:nvPr/>
        </p:nvPicPr>
        <p:blipFill>
          <a:blip r:embed="rId11">
            <a:extLst>
              <a:ext uri="{28A0092B-C50C-407E-A947-70E740481C1C}">
                <a14:useLocalDpi xmlns:a14="http://schemas.microsoft.com/office/drawing/2010/main" val="0"/>
              </a:ext>
            </a:extLst>
          </a:blip>
          <a:srcRect/>
          <a:stretch>
            <a:fillRect/>
          </a:stretch>
        </p:blipFill>
        <p:spPr bwMode="auto">
          <a:xfrm>
            <a:off x="1653013" y="1309778"/>
            <a:ext cx="9755721" cy="3618806"/>
          </a:xfrm>
          <a:prstGeom prst="rect">
            <a:avLst/>
          </a:prstGeom>
          <a:noFill/>
        </p:spPr>
      </p:pic>
      <p:sp>
        <p:nvSpPr>
          <p:cNvPr id="2" name="Rectangle 1"/>
          <p:cNvSpPr/>
          <p:nvPr/>
        </p:nvSpPr>
        <p:spPr>
          <a:xfrm>
            <a:off x="1653013" y="4989789"/>
            <a:ext cx="9945651" cy="477054"/>
          </a:xfrm>
          <a:prstGeom prst="rect">
            <a:avLst/>
          </a:prstGeom>
        </p:spPr>
        <p:txBody>
          <a:bodyPr wrap="square">
            <a:spAutoFit/>
          </a:bodyPr>
          <a:lstStyle/>
          <a:p>
            <a:pPr>
              <a:spcAft>
                <a:spcPts val="0"/>
              </a:spcAft>
            </a:pPr>
            <a:r>
              <a:rPr lang="en-US" sz="25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ảnh</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số</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liệu</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thiệt</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hại</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vụ</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cháy</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ngày</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smtClean="0">
                <a:latin typeface="Times New Roman" panose="02020603050405020304" pitchFamily="18" charset="0"/>
                <a:ea typeface="SimSun" panose="02010600030101010101" pitchFamily="2" charset="-122"/>
                <a:cs typeface="Times New Roman" panose="02020603050405020304" pitchFamily="18" charset="0"/>
              </a:rPr>
              <a:t>tại</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quán</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Karaoke</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Hà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Nội</a:t>
            </a:r>
            <a:endParaRPr lang="vi-VN" sz="25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2938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399067" y="985375"/>
            <a:ext cx="9022926" cy="101082"/>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cxnSp>
        <p:nvCxnSpPr>
          <p:cNvPr id="5" name="直接连接符 4">
            <a:extLst>
              <a:ext uri="{FF2B5EF4-FFF2-40B4-BE49-F238E27FC236}">
                <a16:creationId xmlns:a16="http://schemas.microsoft.com/office/drawing/2014/main" id="{EC7215AB-1F63-45C3-82ED-C7128461C95A}"/>
              </a:ext>
            </a:extLst>
          </p:cNvPr>
          <p:cNvCxnSpPr/>
          <p:nvPr/>
        </p:nvCxnSpPr>
        <p:spPr>
          <a:xfrm>
            <a:off x="6096000" y="2400300"/>
            <a:ext cx="0" cy="2076450"/>
          </a:xfrm>
          <a:prstGeom prst="line">
            <a:avLst/>
          </a:prstGeom>
          <a:ln w="12700">
            <a:solidFill>
              <a:srgbClr val="A19587"/>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7A1453E9-500B-4996-9C35-CE6D5C66BBEC}"/>
              </a:ext>
            </a:extLst>
          </p:cNvPr>
          <p:cNvGrpSpPr/>
          <p:nvPr/>
        </p:nvGrpSpPr>
        <p:grpSpPr>
          <a:xfrm>
            <a:off x="256759" y="1896230"/>
            <a:ext cx="2752857" cy="2773992"/>
            <a:chOff x="2710483" y="2018445"/>
            <a:chExt cx="2752857" cy="2773992"/>
          </a:xfrm>
        </p:grpSpPr>
        <p:pic>
          <p:nvPicPr>
            <p:cNvPr id="3" name="图片 2">
              <a:extLst>
                <a:ext uri="{FF2B5EF4-FFF2-40B4-BE49-F238E27FC236}">
                  <a16:creationId xmlns:a16="http://schemas.microsoft.com/office/drawing/2014/main" id="{7E0BD3CA-C362-4357-AC77-14401860F707}"/>
                </a:ext>
              </a:extLst>
            </p:cNvPr>
            <p:cNvPicPr>
              <a:picLocks noChangeAspect="1"/>
            </p:cNvPicPr>
            <p:nvPr/>
          </p:nvPicPr>
          <p:blipFill>
            <a:blip r:embed="rId5"/>
            <a:stretch>
              <a:fillRect/>
            </a:stretch>
          </p:blipFill>
          <p:spPr>
            <a:xfrm>
              <a:off x="2710483" y="2018445"/>
              <a:ext cx="2752857" cy="2773992"/>
            </a:xfrm>
            <a:prstGeom prst="rect">
              <a:avLst/>
            </a:prstGeom>
          </p:spPr>
        </p:pic>
        <p:pic>
          <p:nvPicPr>
            <p:cNvPr id="2" name="图片 1">
              <a:extLst>
                <a:ext uri="{FF2B5EF4-FFF2-40B4-BE49-F238E27FC236}">
                  <a16:creationId xmlns:a16="http://schemas.microsoft.com/office/drawing/2014/main" id="{698368A6-20F7-446D-98BA-F255BFEFFC60}"/>
                </a:ext>
              </a:extLst>
            </p:cNvPr>
            <p:cNvPicPr>
              <a:picLocks noChangeAspect="1"/>
            </p:cNvPicPr>
            <p:nvPr/>
          </p:nvPicPr>
          <p:blipFill rotWithShape="1">
            <a:blip r:embed="rId6"/>
            <a:srcRect l="4088" t="2519" r="7705" b="4275"/>
            <a:stretch/>
          </p:blipFill>
          <p:spPr>
            <a:xfrm>
              <a:off x="3324224" y="2514600"/>
              <a:ext cx="1524001" cy="1762126"/>
            </a:xfrm>
            <a:prstGeom prst="rect">
              <a:avLst/>
            </a:prstGeom>
          </p:spPr>
        </p:pic>
      </p:grpSp>
      <p:grpSp>
        <p:nvGrpSpPr>
          <p:cNvPr id="7" name="组合 6">
            <a:extLst>
              <a:ext uri="{FF2B5EF4-FFF2-40B4-BE49-F238E27FC236}">
                <a16:creationId xmlns:a16="http://schemas.microsoft.com/office/drawing/2014/main" id="{6D6896D3-5C82-48A1-BA11-8F79511770B3}"/>
              </a:ext>
            </a:extLst>
          </p:cNvPr>
          <p:cNvGrpSpPr/>
          <p:nvPr/>
        </p:nvGrpSpPr>
        <p:grpSpPr>
          <a:xfrm>
            <a:off x="8930309" y="1521783"/>
            <a:ext cx="2752857" cy="2773992"/>
            <a:chOff x="6749083" y="2018445"/>
            <a:chExt cx="2752857" cy="2773992"/>
          </a:xfrm>
        </p:grpSpPr>
        <p:pic>
          <p:nvPicPr>
            <p:cNvPr id="11" name="图片 10">
              <a:extLst>
                <a:ext uri="{FF2B5EF4-FFF2-40B4-BE49-F238E27FC236}">
                  <a16:creationId xmlns:a16="http://schemas.microsoft.com/office/drawing/2014/main" id="{03F24BC5-E16F-4998-B085-F6E964C6E608}"/>
                </a:ext>
              </a:extLst>
            </p:cNvPr>
            <p:cNvPicPr>
              <a:picLocks noChangeAspect="1"/>
            </p:cNvPicPr>
            <p:nvPr/>
          </p:nvPicPr>
          <p:blipFill>
            <a:blip r:embed="rId5"/>
            <a:stretch>
              <a:fillRect/>
            </a:stretch>
          </p:blipFill>
          <p:spPr>
            <a:xfrm>
              <a:off x="6749083" y="2018445"/>
              <a:ext cx="2752857" cy="2773992"/>
            </a:xfrm>
            <a:prstGeom prst="rect">
              <a:avLst/>
            </a:prstGeom>
          </p:spPr>
        </p:pic>
        <p:pic>
          <p:nvPicPr>
            <p:cNvPr id="6" name="图片 5">
              <a:extLst>
                <a:ext uri="{FF2B5EF4-FFF2-40B4-BE49-F238E27FC236}">
                  <a16:creationId xmlns:a16="http://schemas.microsoft.com/office/drawing/2014/main" id="{52910A80-EBB1-4243-B352-C501D1F91522}"/>
                </a:ext>
              </a:extLst>
            </p:cNvPr>
            <p:cNvPicPr>
              <a:picLocks noChangeAspect="1"/>
            </p:cNvPicPr>
            <p:nvPr/>
          </p:nvPicPr>
          <p:blipFill>
            <a:blip r:embed="rId7"/>
            <a:stretch>
              <a:fillRect/>
            </a:stretch>
          </p:blipFill>
          <p:spPr>
            <a:xfrm>
              <a:off x="7453413" y="2514600"/>
              <a:ext cx="1511470" cy="1761890"/>
            </a:xfrm>
            <a:prstGeom prst="rect">
              <a:avLst/>
            </a:prstGeom>
          </p:spPr>
        </p:pic>
      </p:grpSp>
      <p:sp>
        <p:nvSpPr>
          <p:cNvPr id="14" name="文本框 13">
            <a:extLst>
              <a:ext uri="{FF2B5EF4-FFF2-40B4-BE49-F238E27FC236}">
                <a16:creationId xmlns:a16="http://schemas.microsoft.com/office/drawing/2014/main" id="{0D22E6A5-265C-4EB9-B178-7F3DCB5DBFE2}"/>
              </a:ext>
            </a:extLst>
          </p:cNvPr>
          <p:cNvSpPr txBox="1"/>
          <p:nvPr/>
        </p:nvSpPr>
        <p:spPr>
          <a:xfrm>
            <a:off x="1511657" y="297309"/>
            <a:ext cx="9900949" cy="523220"/>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2.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Hậu</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quả</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2800" b="1" dirty="0">
              <a:solidFill>
                <a:srgbClr val="C00000"/>
              </a:solidFill>
              <a:latin typeface="Times New Roman" pitchFamily="18" charset="0"/>
              <a:ea typeface="汉仪夏日体W" panose="00020600040101010101" pitchFamily="18" charset="-122"/>
              <a:cs typeface="Times New Roman" pitchFamily="18" charset="0"/>
            </a:endParaRPr>
          </a:p>
        </p:txBody>
      </p:sp>
      <p:sp>
        <p:nvSpPr>
          <p:cNvPr id="8" name="Up Ribbon 7"/>
          <p:cNvSpPr/>
          <p:nvPr/>
        </p:nvSpPr>
        <p:spPr>
          <a:xfrm>
            <a:off x="2991737" y="1360967"/>
            <a:ext cx="5837583" cy="5156791"/>
          </a:xfrm>
          <a:prstGeom prst="ribbon2">
            <a:avLst/>
          </a:prstGeom>
          <a:pattFill prst="pct10">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4480449" y="1360967"/>
            <a:ext cx="2860158" cy="4339650"/>
          </a:xfrm>
          <a:prstGeom prst="rect">
            <a:avLst/>
          </a:prstGeom>
          <a:noFill/>
        </p:spPr>
        <p:txBody>
          <a:bodyPr wrap="square" rtlCol="0">
            <a:spAutoFit/>
          </a:bodyPr>
          <a:lstStyle/>
          <a:p>
            <a:r>
              <a:rPr lang="en-US" sz="2300" b="1" dirty="0" err="1">
                <a:latin typeface="Times New Roman" panose="02020603050405020304" pitchFamily="18" charset="0"/>
                <a:cs typeface="Times New Roman" panose="02020603050405020304" pitchFamily="18" charset="0"/>
              </a:rPr>
              <a:t>Hậu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tai </a:t>
            </a:r>
            <a:r>
              <a:rPr lang="en-US" sz="2300" b="1" dirty="0" err="1">
                <a:latin typeface="Times New Roman" panose="02020603050405020304" pitchFamily="18" charset="0"/>
                <a:cs typeface="Times New Roman" panose="02020603050405020304" pitchFamily="18" charset="0"/>
              </a:rPr>
              <a:t>nạn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độc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Tổn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đến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sức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khoẻ</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mạng</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Thiệt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sản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tế</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hội</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Gây</a:t>
            </a:r>
            <a:r>
              <a:rPr lang="en-US" sz="2300" b="1" dirty="0">
                <a:latin typeface="Times New Roman" panose="02020603050405020304" pitchFamily="18" charset="0"/>
                <a:cs typeface="Times New Roman" panose="02020603050405020304" pitchFamily="18" charset="0"/>
              </a:rPr>
              <a:t> ô </a:t>
            </a:r>
            <a:r>
              <a:rPr lang="en-US" sz="2300" b="1" dirty="0" err="1">
                <a:latin typeface="Times New Roman" panose="02020603050405020304" pitchFamily="18" charset="0"/>
                <a:cs typeface="Times New Roman" panose="02020603050405020304" pitchFamily="18" charset="0"/>
              </a:rPr>
              <a:t>nhiễm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suy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thoái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nguyên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thiên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nhiên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môi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trường</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586546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391"/>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1891"/>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889632" y="1481038"/>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26104" y="115168"/>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502819" y="259494"/>
            <a:ext cx="9187913" cy="1077218"/>
          </a:xfrm>
          <a:prstGeom prst="rect">
            <a:avLst/>
          </a:prstGeom>
          <a:noFill/>
        </p:spPr>
        <p:txBody>
          <a:bodyPr wrap="square" rtlCol="0">
            <a:spAutoFit/>
          </a:bodyPr>
          <a:lstStyle/>
          <a:p>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3</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Quy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định</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bản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pháp</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luật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về</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phòng</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ngừa</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đọc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zh-CN" altLang="en-US" sz="32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16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9" name="图片 8">
            <a:extLst>
              <a:ext uri="{FF2B5EF4-FFF2-40B4-BE49-F238E27FC236}">
                <a16:creationId xmlns:a16="http://schemas.microsoft.com/office/drawing/2014/main" id="{D73BBE72-9FCC-474A-AB38-1C4D93F58B0B}"/>
              </a:ext>
            </a:extLst>
          </p:cNvPr>
          <p:cNvPicPr>
            <a:picLocks noChangeAspect="1"/>
          </p:cNvPicPr>
          <p:nvPr/>
        </p:nvPicPr>
        <p:blipFill>
          <a:blip r:embed="rId5"/>
          <a:stretch>
            <a:fillRect/>
          </a:stretch>
        </p:blipFill>
        <p:spPr>
          <a:xfrm>
            <a:off x="571975" y="1995385"/>
            <a:ext cx="3397605" cy="3359286"/>
          </a:xfrm>
          <a:prstGeom prst="rect">
            <a:avLst/>
          </a:prstGeom>
        </p:spPr>
      </p:pic>
      <p:sp>
        <p:nvSpPr>
          <p:cNvPr id="13" name="文本框 9">
            <a:extLst>
              <a:ext uri="{FF2B5EF4-FFF2-40B4-BE49-F238E27FC236}">
                <a16:creationId xmlns:a16="http://schemas.microsoft.com/office/drawing/2014/main" id="{50185265-879B-488E-A828-27EDCC22B22F}"/>
              </a:ext>
            </a:extLst>
          </p:cNvPr>
          <p:cNvSpPr txBox="1"/>
          <p:nvPr/>
        </p:nvSpPr>
        <p:spPr>
          <a:xfrm>
            <a:off x="826104" y="2769892"/>
            <a:ext cx="2839464" cy="1384995"/>
          </a:xfrm>
          <a:prstGeom prst="rect">
            <a:avLst/>
          </a:prstGeom>
          <a:noFill/>
        </p:spPr>
        <p:txBody>
          <a:bodyPr wrap="square" rtlCol="0">
            <a:spAutoFit/>
          </a:bodyPr>
          <a:lstStyle/>
          <a:p>
            <a:pPr algn="ctr"/>
            <a:r>
              <a:rPr lang="en-US" altLang="zh-CN" sz="2800" b="1" dirty="0" err="1" smtClean="0">
                <a:solidFill>
                  <a:srgbClr val="FF0000"/>
                </a:solidFill>
                <a:latin typeface="Times New Roman" pitchFamily="18" charset="0"/>
                <a:cs typeface="Times New Roman" pitchFamily="18" charset="0"/>
              </a:rPr>
              <a:t>Đọc</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các</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thông</a:t>
            </a:r>
            <a:r>
              <a:rPr lang="en-US" altLang="zh-CN" sz="2800" b="1" dirty="0" smtClean="0">
                <a:solidFill>
                  <a:srgbClr val="FF0000"/>
                </a:solidFill>
                <a:latin typeface="Times New Roman" pitchFamily="18" charset="0"/>
                <a:cs typeface="Times New Roman" pitchFamily="18" charset="0"/>
              </a:rPr>
              <a:t> tin SGK (58-59) </a:t>
            </a:r>
            <a:r>
              <a:rPr lang="en-US" altLang="zh-CN" sz="2800" b="1" dirty="0" err="1" smtClean="0">
                <a:solidFill>
                  <a:srgbClr val="FF0000"/>
                </a:solidFill>
                <a:latin typeface="Times New Roman" pitchFamily="18" charset="0"/>
                <a:cs typeface="Times New Roman" pitchFamily="18" charset="0"/>
              </a:rPr>
              <a:t>và</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trả</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lời</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câu</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hỏi</a:t>
            </a:r>
            <a:endParaRPr lang="zh-CN" altLang="en-US" sz="2800" b="1" dirty="0">
              <a:solidFill>
                <a:srgbClr val="FF0000"/>
              </a:solidFill>
              <a:latin typeface="Times New Roman" pitchFamily="18" charset="0"/>
              <a:cs typeface="Times New Roman" pitchFamily="18" charset="0"/>
            </a:endParaRPr>
          </a:p>
        </p:txBody>
      </p:sp>
      <p:sp>
        <p:nvSpPr>
          <p:cNvPr id="10" name="Rounded Rectangle 9"/>
          <p:cNvSpPr/>
          <p:nvPr/>
        </p:nvSpPr>
        <p:spPr>
          <a:xfrm>
            <a:off x="4663879" y="2225163"/>
            <a:ext cx="5396365" cy="3129508"/>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26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Căn cứ vào thông tin em hãy nhận xét việc thực hiện những quy định của pháp luật về phòng ngừa tai nạn vũ khí, cháy, nổ và các chất độc hại của các chủ thể trong từng trường hợp trên?</a:t>
            </a:r>
            <a:endParaRPr lang="vi-VN" sz="2600" b="1" dirty="0">
              <a:solidFill>
                <a:schemeClr val="tx1"/>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5068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336162" y="511942"/>
            <a:ext cx="3596293" cy="584775"/>
          </a:xfrm>
          <a:prstGeom prst="rect">
            <a:avLst/>
          </a:prstGeom>
          <a:noFill/>
        </p:spPr>
        <p:txBody>
          <a:bodyPr wrap="square" rtlCol="0">
            <a:spAutoFit/>
          </a:bodyPr>
          <a:lstStyle/>
          <a:p>
            <a:pPr algn="ctr">
              <a:lnSpc>
                <a:spcPct val="80000"/>
              </a:lnSpc>
            </a:pPr>
            <a:r>
              <a:rPr lang="en-US" altLang="zh-CN" sz="4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4000" b="1" dirty="0" smtClean="0">
                <a:solidFill>
                  <a:srgbClr val="C00000"/>
                </a:solidFill>
                <a:latin typeface="Times New Roman" pitchFamily="18" charset="0"/>
                <a:ea typeface="汉仪夏日体W" panose="00020600040101010101" pitchFamily="18" charset="-122"/>
                <a:cs typeface="Times New Roman" pitchFamily="18" charset="0"/>
              </a:rPr>
              <a:t>MỞ ĐẦU </a:t>
            </a:r>
            <a:endParaRPr lang="zh-CN" altLang="en-US" sz="40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085088" y="5305083"/>
            <a:ext cx="1237657" cy="1042238"/>
          </a:xfrm>
          <a:prstGeom prst="rect">
            <a:avLst/>
          </a:prstGeom>
        </p:spPr>
      </p:pic>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610101" y="1119390"/>
            <a:ext cx="9993355"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r>
              <a:rPr lang="en-US" sz="2300" i="1" dirty="0" err="1">
                <a:latin typeface="Time new roman"/>
              </a:rPr>
              <a:t>Em</a:t>
            </a:r>
            <a:r>
              <a:rPr lang="en-US" sz="2300" i="1" dirty="0">
                <a:latin typeface="Time new roman"/>
              </a:rPr>
              <a:t> </a:t>
            </a:r>
            <a:r>
              <a:rPr lang="en-US" sz="2300" i="1" dirty="0" err="1">
                <a:latin typeface="Time new roman"/>
              </a:rPr>
              <a:t>hãy</a:t>
            </a:r>
            <a:r>
              <a:rPr lang="en-US" sz="2300" i="1" dirty="0">
                <a:latin typeface="Time new roman"/>
              </a:rPr>
              <a:t> </a:t>
            </a:r>
            <a:r>
              <a:rPr lang="en-US" sz="2300" i="1" dirty="0" err="1">
                <a:latin typeface="Time new roman"/>
              </a:rPr>
              <a:t>cho</a:t>
            </a:r>
            <a:r>
              <a:rPr lang="en-US" sz="2300" i="1" dirty="0">
                <a:latin typeface="Time new roman"/>
              </a:rPr>
              <a:t> </a:t>
            </a:r>
            <a:r>
              <a:rPr lang="en-US" sz="2300" i="1" dirty="0" err="1">
                <a:latin typeface="Time new roman"/>
              </a:rPr>
              <a:t>biết</a:t>
            </a:r>
            <a:r>
              <a:rPr lang="en-US" sz="2300" i="1" dirty="0">
                <a:latin typeface="Time new roman"/>
              </a:rPr>
              <a:t> </a:t>
            </a:r>
            <a:r>
              <a:rPr lang="en-US" sz="2300" i="1" dirty="0" err="1">
                <a:latin typeface="Time new roman"/>
              </a:rPr>
              <a:t>những</a:t>
            </a:r>
            <a:r>
              <a:rPr lang="en-US" sz="2300" i="1" dirty="0">
                <a:latin typeface="Time new roman"/>
              </a:rPr>
              <a:t> </a:t>
            </a:r>
            <a:r>
              <a:rPr lang="en-US" sz="2300" i="1" dirty="0" err="1">
                <a:latin typeface="Time new roman"/>
              </a:rPr>
              <a:t>loại</a:t>
            </a:r>
            <a:r>
              <a:rPr lang="en-US" sz="2300" i="1" dirty="0">
                <a:latin typeface="Time new roman"/>
              </a:rPr>
              <a:t> </a:t>
            </a:r>
            <a:r>
              <a:rPr lang="en-US" sz="2300" i="1" dirty="0" err="1">
                <a:latin typeface="Time new roman"/>
              </a:rPr>
              <a:t>vũ</a:t>
            </a:r>
            <a:r>
              <a:rPr lang="en-US" sz="2300" i="1" dirty="0">
                <a:latin typeface="Time new roman"/>
              </a:rPr>
              <a:t> </a:t>
            </a:r>
            <a:r>
              <a:rPr lang="en-US" sz="2300" i="1" dirty="0" err="1">
                <a:latin typeface="Time new roman"/>
              </a:rPr>
              <a:t>khí</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cháy</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nổ</a:t>
            </a:r>
            <a:r>
              <a:rPr lang="en-US" sz="2300" i="1" dirty="0">
                <a:latin typeface="Time new roman"/>
              </a:rPr>
              <a:t> </a:t>
            </a:r>
            <a:r>
              <a:rPr lang="en-US" sz="2300" i="1" dirty="0" err="1">
                <a:latin typeface="Time new roman"/>
              </a:rPr>
              <a:t>và</a:t>
            </a:r>
            <a:r>
              <a:rPr lang="en-US" sz="2300" i="1" dirty="0">
                <a:latin typeface="Time new roman"/>
              </a:rPr>
              <a:t> </a:t>
            </a:r>
            <a:r>
              <a:rPr lang="en-US" sz="2300" i="1" dirty="0" err="1">
                <a:latin typeface="Time new roman"/>
              </a:rPr>
              <a:t>hoá</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độc</a:t>
            </a:r>
            <a:r>
              <a:rPr lang="en-US" sz="2300" i="1" dirty="0">
                <a:latin typeface="Time new roman"/>
              </a:rPr>
              <a:t> </a:t>
            </a:r>
            <a:r>
              <a:rPr lang="en-US" sz="2300" i="1" dirty="0" err="1">
                <a:latin typeface="Time new roman"/>
              </a:rPr>
              <a:t>hại</a:t>
            </a:r>
            <a:r>
              <a:rPr lang="en-US" sz="2300" i="1" dirty="0">
                <a:latin typeface="Time new roman"/>
              </a:rPr>
              <a:t> </a:t>
            </a:r>
            <a:r>
              <a:rPr lang="en-US" sz="2300" i="1" dirty="0" err="1">
                <a:latin typeface="Time new roman"/>
              </a:rPr>
              <a:t>trong</a:t>
            </a:r>
            <a:r>
              <a:rPr lang="en-US" sz="2300" i="1" dirty="0">
                <a:latin typeface="Time new roman"/>
              </a:rPr>
              <a:t> </a:t>
            </a:r>
            <a:r>
              <a:rPr lang="en-US" sz="2300" i="1" dirty="0" err="1">
                <a:latin typeface="Time new roman"/>
              </a:rPr>
              <a:t>các</a:t>
            </a:r>
            <a:r>
              <a:rPr lang="en-US" sz="2300" i="1" dirty="0">
                <a:latin typeface="Time new roman"/>
              </a:rPr>
              <a:t> </a:t>
            </a:r>
            <a:r>
              <a:rPr lang="en-US" sz="2300" i="1" dirty="0" err="1">
                <a:latin typeface="Time new roman"/>
              </a:rPr>
              <a:t>hình</a:t>
            </a:r>
            <a:r>
              <a:rPr lang="en-US" sz="2300" i="1" dirty="0">
                <a:latin typeface="Time new roman"/>
              </a:rPr>
              <a:t> </a:t>
            </a:r>
            <a:r>
              <a:rPr lang="en-US" sz="2300" i="1" dirty="0" err="1">
                <a:latin typeface="Time new roman"/>
              </a:rPr>
              <a:t>ảnh</a:t>
            </a:r>
            <a:r>
              <a:rPr lang="en-US" sz="2300" i="1" dirty="0">
                <a:latin typeface="Time new roman"/>
              </a:rPr>
              <a:t> </a:t>
            </a:r>
            <a:r>
              <a:rPr lang="en-US" sz="2300" i="1" dirty="0" err="1">
                <a:latin typeface="Time new roman"/>
              </a:rPr>
              <a:t>và</a:t>
            </a:r>
            <a:r>
              <a:rPr lang="en-US" sz="2300" i="1" dirty="0">
                <a:latin typeface="Time new roman"/>
              </a:rPr>
              <a:t> video </a:t>
            </a:r>
            <a:r>
              <a:rPr lang="en-US" sz="2300" i="1" dirty="0" err="1">
                <a:latin typeface="Time new roman"/>
              </a:rPr>
              <a:t>dưới</a:t>
            </a:r>
            <a:r>
              <a:rPr lang="en-US" sz="2300" i="1" dirty="0">
                <a:latin typeface="Time new roman"/>
              </a:rPr>
              <a:t> </a:t>
            </a:r>
            <a:r>
              <a:rPr lang="en-US" sz="2300" i="1" dirty="0" err="1">
                <a:latin typeface="Time new roman"/>
              </a:rPr>
              <a:t>đây</a:t>
            </a:r>
            <a:r>
              <a:rPr lang="en-US" sz="2300" i="1" dirty="0">
                <a:latin typeface="Time new roman"/>
              </a:rPr>
              <a:t> </a:t>
            </a:r>
            <a:r>
              <a:rPr lang="en-US" sz="2300" i="1" dirty="0" err="1">
                <a:latin typeface="Time new roman"/>
              </a:rPr>
              <a:t>có</a:t>
            </a:r>
            <a:r>
              <a:rPr lang="en-US" sz="2300" i="1" dirty="0">
                <a:latin typeface="Time new roman"/>
              </a:rPr>
              <a:t> </a:t>
            </a:r>
            <a:r>
              <a:rPr lang="en-US" sz="2300" i="1" dirty="0" err="1">
                <a:latin typeface="Time new roman"/>
              </a:rPr>
              <a:t>thể</a:t>
            </a:r>
            <a:r>
              <a:rPr lang="en-US" sz="2300" i="1" dirty="0">
                <a:latin typeface="Time new roman"/>
              </a:rPr>
              <a:t> </a:t>
            </a:r>
            <a:r>
              <a:rPr lang="en-US" sz="2300" i="1" dirty="0" err="1">
                <a:latin typeface="Time new roman"/>
              </a:rPr>
              <a:t>gây</a:t>
            </a:r>
            <a:r>
              <a:rPr lang="en-US" sz="2300" i="1" dirty="0">
                <a:latin typeface="Time new roman"/>
              </a:rPr>
              <a:t> </a:t>
            </a:r>
            <a:r>
              <a:rPr lang="en-US" sz="2300" i="1" dirty="0" err="1">
                <a:latin typeface="Time new roman"/>
              </a:rPr>
              <a:t>ra</a:t>
            </a:r>
            <a:r>
              <a:rPr lang="en-US" sz="2300" i="1" dirty="0">
                <a:latin typeface="Time new roman"/>
              </a:rPr>
              <a:t> </a:t>
            </a:r>
            <a:r>
              <a:rPr lang="en-US" sz="2300" i="1" dirty="0" err="1">
                <a:latin typeface="Time new roman"/>
              </a:rPr>
              <a:t>những</a:t>
            </a:r>
            <a:r>
              <a:rPr lang="en-US" sz="2300" i="1" dirty="0">
                <a:latin typeface="Time new roman"/>
              </a:rPr>
              <a:t> tai </a:t>
            </a:r>
            <a:r>
              <a:rPr lang="en-US" sz="2300" i="1" dirty="0" err="1">
                <a:latin typeface="Time new roman"/>
              </a:rPr>
              <a:t>nạn</a:t>
            </a:r>
            <a:r>
              <a:rPr lang="en-US" sz="2300" i="1" dirty="0">
                <a:latin typeface="Time new roman"/>
              </a:rPr>
              <a:t> </a:t>
            </a:r>
            <a:r>
              <a:rPr lang="en-US" sz="2300" i="1" dirty="0" err="1">
                <a:latin typeface="Time new roman"/>
              </a:rPr>
              <a:t>nào</a:t>
            </a:r>
            <a:r>
              <a:rPr lang="en-US" sz="2300" i="1" dirty="0">
                <a:latin typeface="Time new roman"/>
              </a:rPr>
              <a:t>?</a:t>
            </a:r>
            <a:endParaRPr lang="vi-VN" sz="2300" dirty="0">
              <a:latin typeface="Time new roman"/>
            </a:endParaRPr>
          </a:p>
        </p:txBody>
      </p:sp>
      <p:pic>
        <p:nvPicPr>
          <p:cNvPr id="14" name="image55.jpeg"/>
          <p:cNvPicPr/>
          <p:nvPr/>
        </p:nvPicPr>
        <p:blipFill rotWithShape="1">
          <a:blip r:embed="rId10" cstate="print"/>
          <a:srcRect l="8617" t="66979" r="9149" b="5542"/>
          <a:stretch/>
        </p:blipFill>
        <p:spPr bwMode="auto">
          <a:xfrm>
            <a:off x="2147777" y="2057808"/>
            <a:ext cx="8771860" cy="3437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334134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4"/>
                                        </p:tgtEl>
                                        <p:attrNameLst>
                                          <p:attrName>style.visibility</p:attrName>
                                        </p:attrNameLst>
                                      </p:cBhvr>
                                      <p:to>
                                        <p:strVal val="visible"/>
                                      </p:to>
                                    </p:set>
                                    <p:anim calcmode="lin" valueType="num">
                                      <p:cBhvr>
                                        <p:cTn id="28"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4"/>
                                        </p:tgtEl>
                                        <p:attrNameLst>
                                          <p:attrName>ppt_y</p:attrName>
                                        </p:attrNameLst>
                                      </p:cBhvr>
                                      <p:tavLst>
                                        <p:tav tm="0">
                                          <p:val>
                                            <p:strVal val="#ppt_y"/>
                                          </p:val>
                                        </p:tav>
                                        <p:tav tm="100000">
                                          <p:val>
                                            <p:strVal val="#ppt_y"/>
                                          </p:val>
                                        </p:tav>
                                      </p:tavLst>
                                    </p:anim>
                                    <p:anim calcmode="lin" valueType="num">
                                      <p:cBhvr>
                                        <p:cTn id="30"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flipV="1">
            <a:off x="1505153" y="834647"/>
            <a:ext cx="7551934" cy="84603"/>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28438" y="227314"/>
            <a:ext cx="676715" cy="707197"/>
          </a:xfrm>
          <a:prstGeom prst="rect">
            <a:avLst/>
          </a:prstGeom>
        </p:spPr>
      </p:pic>
      <p:pic>
        <p:nvPicPr>
          <p:cNvPr id="4" name="图片 3">
            <a:extLst>
              <a:ext uri="{FF2B5EF4-FFF2-40B4-BE49-F238E27FC236}">
                <a16:creationId xmlns:a16="http://schemas.microsoft.com/office/drawing/2014/main" id="{BF6E4BAA-AC00-42A7-BB78-3471F441AFC2}"/>
              </a:ext>
            </a:extLst>
          </p:cNvPr>
          <p:cNvPicPr>
            <a:picLocks noChangeAspect="1"/>
          </p:cNvPicPr>
          <p:nvPr/>
        </p:nvPicPr>
        <p:blipFill>
          <a:blip r:embed="rId5"/>
          <a:stretch>
            <a:fillRect/>
          </a:stretch>
        </p:blipFill>
        <p:spPr>
          <a:xfrm>
            <a:off x="10535796" y="212053"/>
            <a:ext cx="999831" cy="707197"/>
          </a:xfrm>
          <a:prstGeom prst="rect">
            <a:avLst/>
          </a:prstGeom>
        </p:spPr>
      </p:pic>
      <p:pic>
        <p:nvPicPr>
          <p:cNvPr id="8" name="图片 7">
            <a:extLst>
              <a:ext uri="{FF2B5EF4-FFF2-40B4-BE49-F238E27FC236}">
                <a16:creationId xmlns:a16="http://schemas.microsoft.com/office/drawing/2014/main" id="{50A0CEC8-ACFB-4257-970C-47A86BFF9B39}"/>
              </a:ext>
            </a:extLst>
          </p:cNvPr>
          <p:cNvPicPr>
            <a:picLocks noChangeAspect="1"/>
          </p:cNvPicPr>
          <p:nvPr/>
        </p:nvPicPr>
        <p:blipFill>
          <a:blip r:embed="rId5"/>
          <a:stretch>
            <a:fillRect/>
          </a:stretch>
        </p:blipFill>
        <p:spPr>
          <a:xfrm>
            <a:off x="449604" y="4614409"/>
            <a:ext cx="999831" cy="707197"/>
          </a:xfrm>
          <a:prstGeom prst="rect">
            <a:avLst/>
          </a:prstGeom>
        </p:spPr>
      </p:pic>
      <p:sp>
        <p:nvSpPr>
          <p:cNvPr id="16" name="Rounded Rectangle 15"/>
          <p:cNvSpPr/>
          <p:nvPr/>
        </p:nvSpPr>
        <p:spPr>
          <a:xfrm>
            <a:off x="828439" y="1052513"/>
            <a:ext cx="4753654" cy="1797013"/>
          </a:xfrm>
          <a:prstGeom prst="roundRect">
            <a:avLst/>
          </a:prstGeom>
          <a:pattFill prst="wave">
            <a:fgClr>
              <a:schemeClr val="accent5">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500" b="1" dirty="0">
                <a:solidFill>
                  <a:schemeClr val="tx1"/>
                </a:solidFill>
                <a:latin typeface="Times New Roman" panose="02020603050405020304" pitchFamily="18" charset="0"/>
                <a:cs typeface="Times New Roman" panose="02020603050405020304" pitchFamily="18" charset="0"/>
              </a:rPr>
              <a:t>TH1: Ông D làm như vậy là vi phạm pháp luật về phòng ngừa tai nạn vũ khí, cháy, nổ và các chất độc hại.</a:t>
            </a:r>
            <a:endParaRPr lang="vi-VN" sz="2500" b="1" dirty="0">
              <a:solidFill>
                <a:schemeClr val="tx1"/>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2022696" y="3597794"/>
            <a:ext cx="4860499" cy="2033230"/>
            <a:chOff x="6360970" y="2039495"/>
            <a:chExt cx="4876483" cy="2259531"/>
          </a:xfrm>
        </p:grpSpPr>
        <p:sp>
          <p:nvSpPr>
            <p:cNvPr id="35" name="Rounded Rectangle 34"/>
            <p:cNvSpPr/>
            <p:nvPr/>
          </p:nvSpPr>
          <p:spPr>
            <a:xfrm>
              <a:off x="6360970" y="2039495"/>
              <a:ext cx="4876483" cy="2259531"/>
            </a:xfrm>
            <a:prstGeom prst="roundRect">
              <a:avLst/>
            </a:prstGeom>
            <a:pattFill prst="wave">
              <a:fgClr>
                <a:schemeClr val="accent5">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6515183" y="2089321"/>
              <a:ext cx="4568056" cy="444643"/>
            </a:xfrm>
            <a:prstGeom prst="rect">
              <a:avLst/>
            </a:prstGeom>
            <a:noFill/>
          </p:spPr>
          <p:txBody>
            <a:bodyPr wrap="square" rtlCol="0">
              <a:spAutoFit/>
            </a:bodyPr>
            <a:lstStyle/>
            <a:p>
              <a:pPr algn="just"/>
              <a:r>
                <a:rPr lang="pt-BR" sz="2000" dirty="0" smtClean="0">
                  <a:latin typeface="Time new roman"/>
                </a:rPr>
                <a:t>.</a:t>
              </a:r>
              <a:endParaRPr lang="vi-VN" sz="2000" dirty="0">
                <a:latin typeface="Time new roman"/>
              </a:endParaRPr>
            </a:p>
          </p:txBody>
        </p:sp>
      </p:grpSp>
      <p:sp>
        <p:nvSpPr>
          <p:cNvPr id="38" name="Flowchart: Punched Tape 37"/>
          <p:cNvSpPr/>
          <p:nvPr/>
        </p:nvSpPr>
        <p:spPr>
          <a:xfrm>
            <a:off x="7221311" y="1371600"/>
            <a:ext cx="4168390" cy="3104706"/>
          </a:xfrm>
          <a:prstGeom prst="flowChartPunchedTape">
            <a:avLst/>
          </a:prstGeom>
          <a:pattFill prst="narHorz">
            <a:fgClr>
              <a:srgbClr val="D2E1F0"/>
            </a:fgClr>
            <a:bgClr>
              <a:schemeClr val="bg1"/>
            </a:bgClr>
          </a:pattFill>
          <a:ln>
            <a:solidFill>
              <a:srgbClr val="D2E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TextBox 38"/>
          <p:cNvSpPr txBox="1"/>
          <p:nvPr/>
        </p:nvSpPr>
        <p:spPr>
          <a:xfrm>
            <a:off x="7332588" y="1975223"/>
            <a:ext cx="3945835" cy="2015936"/>
          </a:xfrm>
          <a:prstGeom prst="rect">
            <a:avLst/>
          </a:prstGeom>
          <a:noFill/>
        </p:spPr>
        <p:txBody>
          <a:bodyPr wrap="square" rtlCol="0">
            <a:spAutoFit/>
          </a:bodyPr>
          <a:lstStyle/>
          <a:p>
            <a:pPr algn="just"/>
            <a:r>
              <a:rPr lang="nl-NL" sz="2500" b="1" dirty="0">
                <a:latin typeface="Times New Roman" panose="02020603050405020304" pitchFamily="18" charset="0"/>
                <a:cs typeface="Times New Roman" panose="02020603050405020304" pitchFamily="18" charset="0"/>
              </a:rPr>
              <a:t>TH3: Bà A đã vi phạm luật về sử dụng hoá chất không thuộc danh mục được phép sử dụng trong Luật hoá chất 2007</a:t>
            </a:r>
            <a:endParaRPr lang="vi-VN" sz="25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132028" y="3619762"/>
            <a:ext cx="4553083" cy="2015936"/>
          </a:xfrm>
          <a:prstGeom prst="rect">
            <a:avLst/>
          </a:prstGeom>
        </p:spPr>
        <p:txBody>
          <a:bodyPr wrap="square">
            <a:spAutoFit/>
          </a:bodyPr>
          <a:lstStyle/>
          <a:p>
            <a:pPr algn="just">
              <a:spcAft>
                <a:spcPts val="0"/>
              </a:spcAft>
            </a:pPr>
            <a:r>
              <a:rPr lang="nl-NL" sz="2500" b="1" dirty="0">
                <a:latin typeface="Times New Roman" panose="02020603050405020304" pitchFamily="18" charset="0"/>
                <a:ea typeface="Times New Roman" panose="02020603050405020304" pitchFamily="18" charset="0"/>
                <a:cs typeface="Times New Roman" panose="02020603050405020304" pitchFamily="18" charset="0"/>
              </a:rPr>
              <a:t>TH2: Bạn H chỉ vô tình gây ra cháy, điều này chưa vi phạm pháp luật về phòng ngừa tai nạn vũ khí, cháy, nổ và các chất độc hại.</a:t>
            </a:r>
            <a:endParaRPr lang="vi-VN" sz="25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7595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87331" y="1090131"/>
            <a:ext cx="4532824" cy="50780"/>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grpSp>
        <p:nvGrpSpPr>
          <p:cNvPr id="4" name="Group 3"/>
          <p:cNvGrpSpPr/>
          <p:nvPr/>
        </p:nvGrpSpPr>
        <p:grpSpPr>
          <a:xfrm>
            <a:off x="327618" y="823752"/>
            <a:ext cx="11304049" cy="5049222"/>
            <a:chOff x="1829557" y="2415857"/>
            <a:chExt cx="3828492" cy="2213293"/>
          </a:xfrm>
        </p:grpSpPr>
        <p:pic>
          <p:nvPicPr>
            <p:cNvPr id="10" name="图片 9">
              <a:extLst>
                <a:ext uri="{FF2B5EF4-FFF2-40B4-BE49-F238E27FC236}">
                  <a16:creationId xmlns:a16="http://schemas.microsoft.com/office/drawing/2014/main" id="{8C6E101E-855F-4D7B-889C-BFDB7B31040C}"/>
                </a:ext>
              </a:extLst>
            </p:cNvPr>
            <p:cNvPicPr>
              <a:picLocks noChangeAspect="1"/>
            </p:cNvPicPr>
            <p:nvPr/>
          </p:nvPicPr>
          <p:blipFill>
            <a:blip r:embed="rId5"/>
            <a:stretch>
              <a:fillRect/>
            </a:stretch>
          </p:blipFill>
          <p:spPr>
            <a:xfrm>
              <a:off x="1951517" y="2695682"/>
              <a:ext cx="3706532" cy="1933468"/>
            </a:xfrm>
            <a:prstGeom prst="rect">
              <a:avLst/>
            </a:prstGeom>
          </p:spPr>
        </p:pic>
        <p:grpSp>
          <p:nvGrpSpPr>
            <p:cNvPr id="2" name="组合 1">
              <a:extLst>
                <a:ext uri="{FF2B5EF4-FFF2-40B4-BE49-F238E27FC236}">
                  <a16:creationId xmlns:a16="http://schemas.microsoft.com/office/drawing/2014/main" id="{C1BD4925-0963-4744-AEAF-FC5CD9CCA949}"/>
                </a:ext>
              </a:extLst>
            </p:cNvPr>
            <p:cNvGrpSpPr/>
            <p:nvPr/>
          </p:nvGrpSpPr>
          <p:grpSpPr>
            <a:xfrm>
              <a:off x="1829557" y="2415857"/>
              <a:ext cx="2567461" cy="559649"/>
              <a:chOff x="1829557" y="2415857"/>
              <a:chExt cx="2567461" cy="559649"/>
            </a:xfrm>
          </p:grpSpPr>
          <p:pic>
            <p:nvPicPr>
              <p:cNvPr id="9" name="图片 8">
                <a:extLst>
                  <a:ext uri="{FF2B5EF4-FFF2-40B4-BE49-F238E27FC236}">
                    <a16:creationId xmlns:a16="http://schemas.microsoft.com/office/drawing/2014/main" id="{C2A3C10B-7334-4A92-8D3E-2FA1CD5DB7BB}"/>
                  </a:ext>
                </a:extLst>
              </p:cNvPr>
              <p:cNvPicPr>
                <a:picLocks noChangeAspect="1"/>
              </p:cNvPicPr>
              <p:nvPr/>
            </p:nvPicPr>
            <p:blipFill>
              <a:blip r:embed="rId6"/>
              <a:stretch>
                <a:fillRect/>
              </a:stretch>
            </p:blipFill>
            <p:spPr>
              <a:xfrm>
                <a:off x="1829557" y="2415857"/>
                <a:ext cx="2567461" cy="559649"/>
              </a:xfrm>
              <a:prstGeom prst="rect">
                <a:avLst/>
              </a:prstGeom>
            </p:spPr>
          </p:pic>
          <p:sp>
            <p:nvSpPr>
              <p:cNvPr id="12" name="文本框 11">
                <a:extLst>
                  <a:ext uri="{FF2B5EF4-FFF2-40B4-BE49-F238E27FC236}">
                    <a16:creationId xmlns:a16="http://schemas.microsoft.com/office/drawing/2014/main" id="{84F95C3C-9975-43C8-8869-0CD8324553E5}"/>
                  </a:ext>
                </a:extLst>
              </p:cNvPr>
              <p:cNvSpPr txBox="1"/>
              <p:nvPr/>
            </p:nvSpPr>
            <p:spPr>
              <a:xfrm>
                <a:off x="2118742" y="2579594"/>
                <a:ext cx="1607820" cy="202368"/>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Times New Roman" pitchFamily="18" charset="0"/>
                    <a:cs typeface="Times New Roman" pitchFamily="18" charset="0"/>
                  </a:rPr>
                  <a:t> </a:t>
                </a:r>
                <a:endParaRPr lang="zh-CN" altLang="en-US" sz="2400" b="1" dirty="0">
                  <a:solidFill>
                    <a:schemeClr val="tx1">
                      <a:lumMod val="65000"/>
                      <a:lumOff val="35000"/>
                    </a:schemeClr>
                  </a:solidFill>
                  <a:latin typeface="Times New Roman" pitchFamily="18" charset="0"/>
                  <a:cs typeface="Times New Roman" pitchFamily="18" charset="0"/>
                </a:endParaRPr>
              </a:p>
            </p:txBody>
          </p:sp>
        </p:grpSp>
      </p:grpSp>
      <p:sp>
        <p:nvSpPr>
          <p:cNvPr id="20" name="文本框 19">
            <a:extLst>
              <a:ext uri="{FF2B5EF4-FFF2-40B4-BE49-F238E27FC236}">
                <a16:creationId xmlns:a16="http://schemas.microsoft.com/office/drawing/2014/main" id="{6196D257-E8DF-470C-8599-80F473B3AFCD}"/>
              </a:ext>
            </a:extLst>
          </p:cNvPr>
          <p:cNvSpPr txBox="1"/>
          <p:nvPr/>
        </p:nvSpPr>
        <p:spPr>
          <a:xfrm>
            <a:off x="1429904" y="274027"/>
            <a:ext cx="6415695" cy="461665"/>
          </a:xfrm>
          <a:prstGeom prst="rect">
            <a:avLst/>
          </a:prstGeom>
          <a:noFill/>
        </p:spPr>
        <p:txBody>
          <a:bodyPr wrap="square" rtlCol="0">
            <a:spAutoFit/>
          </a:bodyPr>
          <a:lstStyle/>
          <a:p>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Phiếu</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học</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tập</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2 </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2400" b="1" dirty="0">
              <a:solidFill>
                <a:srgbClr val="C00000"/>
              </a:solidFill>
              <a:latin typeface="Times New Roman" pitchFamily="18" charset="0"/>
              <a:ea typeface="汉仪夏日体W" panose="00020600040101010101" pitchFamily="18" charset="-122"/>
              <a:cs typeface="Times New Roman" pitchFamily="18" charset="0"/>
            </a:endParaRPr>
          </a:p>
        </p:txBody>
      </p:sp>
      <p:sp>
        <p:nvSpPr>
          <p:cNvPr id="6" name="Rectangle 5"/>
          <p:cNvSpPr/>
          <p:nvPr/>
        </p:nvSpPr>
        <p:spPr>
          <a:xfrm>
            <a:off x="505742" y="1285709"/>
            <a:ext cx="6968945" cy="800219"/>
          </a:xfrm>
          <a:prstGeom prst="rect">
            <a:avLst/>
          </a:prstGeom>
        </p:spPr>
        <p:txBody>
          <a:bodyPr wrap="square">
            <a:spAutoFit/>
          </a:bodyPr>
          <a:lstStyle/>
          <a:p>
            <a:pPr>
              <a:spcAft>
                <a:spcPts val="0"/>
              </a:spcAft>
            </a:pPr>
            <a:r>
              <a:rPr lang="nl-NL" sz="2300" b="1" dirty="0">
                <a:latin typeface="Times New Roman" panose="02020603050405020304" pitchFamily="18" charset="0"/>
                <a:ea typeface="Times New Roman" panose="02020603050405020304" pitchFamily="18" charset="0"/>
                <a:cs typeface="Times New Roman" panose="02020603050405020304" pitchFamily="18" charset="0"/>
              </a:rPr>
              <a:t>Em hãy điền chữ thích hợp vào chỗ chấm, sử dụng các từ gợi ý bên dưới</a:t>
            </a:r>
            <a:endParaRPr lang="vi-VN" sz="2300" dirty="0">
              <a:latin typeface=".VnTime"/>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02601521"/>
              </p:ext>
            </p:extLst>
          </p:nvPr>
        </p:nvGraphicFramePr>
        <p:xfrm>
          <a:off x="505743" y="2156866"/>
          <a:ext cx="10864510" cy="4309319"/>
        </p:xfrm>
        <a:graphic>
          <a:graphicData uri="http://schemas.openxmlformats.org/drawingml/2006/table">
            <a:tbl>
              <a:tblPr firstRow="1" firstCol="1" bandRow="1">
                <a:tableStyleId>{5C22544A-7EE6-4342-B048-85BDC9FD1C3A}</a:tableStyleId>
              </a:tblPr>
              <a:tblGrid>
                <a:gridCol w="10864510">
                  <a:extLst>
                    <a:ext uri="{9D8B030D-6E8A-4147-A177-3AD203B41FA5}">
                      <a16:colId xmlns:a16="http://schemas.microsoft.com/office/drawing/2014/main" val="3344874503"/>
                    </a:ext>
                  </a:extLst>
                </a:gridCol>
              </a:tblGrid>
              <a:tr h="4309319">
                <a:tc>
                  <a:txBody>
                    <a:bodyPr/>
                    <a:lstStyle/>
                    <a:p>
                      <a:pPr algn="just">
                        <a:spcAft>
                          <a:spcPts val="0"/>
                        </a:spcAft>
                        <a:tabLst>
                          <a:tab pos="5657850" algn="l"/>
                        </a:tabLst>
                      </a:pPr>
                      <a:r>
                        <a:rPr lang="nl-NL" sz="2300" dirty="0" smtClean="0">
                          <a:solidFill>
                            <a:schemeClr val="tx1"/>
                          </a:solidFill>
                          <a:effectLst/>
                          <a:latin typeface="Times New Roman" panose="02020603050405020304" pitchFamily="18" charset="0"/>
                          <a:cs typeface="Times New Roman" panose="02020603050405020304" pitchFamily="18" charset="0"/>
                        </a:rPr>
                        <a:t>-...........................</a:t>
                      </a:r>
                      <a:r>
                        <a:rPr lang="nl-NL" sz="2300" dirty="0">
                          <a:solidFill>
                            <a:schemeClr val="tx1"/>
                          </a:solidFill>
                          <a:effectLst/>
                          <a:latin typeface="Times New Roman" panose="02020603050405020304" pitchFamily="18" charset="0"/>
                          <a:cs typeface="Times New Roman" panose="02020603050405020304" pitchFamily="18" charset="0"/>
                        </a:rPr>
                        <a:t>các hành vi sản xuất, chế tạo, tàng trữ, vận chuyển, thu gom, chiếm đoạt, sử dụng hoặc..............................các loại vũ khí, chất cháy, chất nổ, chất phóng xạ và các chất độc hại.</a:t>
                      </a:r>
                      <a:endParaRPr lang="vi-VN" sz="230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300" dirty="0">
                          <a:solidFill>
                            <a:schemeClr val="tx1"/>
                          </a:solidFill>
                          <a:effectLst/>
                          <a:latin typeface="Times New Roman" panose="02020603050405020304" pitchFamily="18" charset="0"/>
                          <a:cs typeface="Times New Roman" panose="02020603050405020304" pitchFamily="18" charset="0"/>
                        </a:rPr>
                        <a:t>- Chỉ những cơ quan, tổ chức, cá nhân có đủ......................theo quy định của Nhà nước mới được phép................, ................................và..................vũ khí, chất nổ, chất cháy, chất phóng xạ và các chất độc hại.</a:t>
                      </a:r>
                      <a:endParaRPr lang="vi-VN" sz="230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300" dirty="0">
                          <a:solidFill>
                            <a:schemeClr val="tx1"/>
                          </a:solidFill>
                          <a:effectLst/>
                          <a:latin typeface="Times New Roman" panose="02020603050405020304" pitchFamily="18" charset="0"/>
                          <a:cs typeface="Times New Roman" panose="02020603050405020304" pitchFamily="18" charset="0"/>
                        </a:rPr>
                        <a:t>- Cá nhân, tố chức, cơ quan có.............................bảo quản, vận chuyển, sử dụng vũ khí, chất nổ, chất cháy, chất phóng xạ và các chất độc hại phải được........................, .........................., và được cấp............................, đồng thời, đảm bảo đủ các........................cần thiết và tuân thủ quy định về.................................</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300" dirty="0">
                          <a:solidFill>
                            <a:srgbClr val="00B050"/>
                          </a:solidFill>
                          <a:effectLst/>
                          <a:latin typeface="Times New Roman" panose="02020603050405020304" pitchFamily="18" charset="0"/>
                          <a:cs typeface="Times New Roman" panose="02020603050405020304" pitchFamily="18" charset="0"/>
                        </a:rPr>
                        <a:t>Từ gợi ý: Mua bán trái phép, điều kiện, giữ, nghiêm cấm, trách nhiệm, phương tiện, đào tạo, chuyên chở, huấn luyện, an toàn, sử dụng, giấy chứng nhận	</a:t>
                      </a:r>
                      <a:endParaRPr lang="vi-VN"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304402668"/>
                  </a:ext>
                </a:extLst>
              </a:tr>
            </a:tbl>
          </a:graphicData>
        </a:graphic>
      </p:graphicFrame>
    </p:spTree>
    <p:extLst>
      <p:ext uri="{BB962C8B-B14F-4D97-AF65-F5344CB8AC3E}">
        <p14:creationId xmlns:p14="http://schemas.microsoft.com/office/powerpoint/2010/main" val="41836635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87331" y="1090131"/>
            <a:ext cx="4532824" cy="50780"/>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20" name="文本框 19">
            <a:extLst>
              <a:ext uri="{FF2B5EF4-FFF2-40B4-BE49-F238E27FC236}">
                <a16:creationId xmlns:a16="http://schemas.microsoft.com/office/drawing/2014/main" id="{6196D257-E8DF-470C-8599-80F473B3AFCD}"/>
              </a:ext>
            </a:extLst>
          </p:cNvPr>
          <p:cNvSpPr txBox="1"/>
          <p:nvPr/>
        </p:nvSpPr>
        <p:spPr>
          <a:xfrm>
            <a:off x="1429904" y="274027"/>
            <a:ext cx="6415695" cy="461665"/>
          </a:xfrm>
          <a:prstGeom prst="rect">
            <a:avLst/>
          </a:prstGeom>
          <a:noFill/>
        </p:spPr>
        <p:txBody>
          <a:bodyPr wrap="square" rtlCol="0">
            <a:spAutoFit/>
          </a:bodyPr>
          <a:lstStyle/>
          <a:p>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Phiếu</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học</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tập</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2 </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24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33787756"/>
              </p:ext>
            </p:extLst>
          </p:nvPr>
        </p:nvGraphicFramePr>
        <p:xfrm>
          <a:off x="592801" y="1089025"/>
          <a:ext cx="10815934" cy="4953000"/>
        </p:xfrm>
        <a:graphic>
          <a:graphicData uri="http://schemas.openxmlformats.org/drawingml/2006/table">
            <a:tbl>
              <a:tblPr firstRow="1" firstCol="1" bandRow="1">
                <a:tableStyleId>{5C22544A-7EE6-4342-B048-85BDC9FD1C3A}</a:tableStyleId>
              </a:tblPr>
              <a:tblGrid>
                <a:gridCol w="10815934">
                  <a:extLst>
                    <a:ext uri="{9D8B030D-6E8A-4147-A177-3AD203B41FA5}">
                      <a16:colId xmlns:a16="http://schemas.microsoft.com/office/drawing/2014/main" val="4168545157"/>
                    </a:ext>
                  </a:extLst>
                </a:gridCol>
              </a:tblGrid>
              <a:tr h="0">
                <a:tc>
                  <a:txBody>
                    <a:bodyPr/>
                    <a:lstStyle/>
                    <a:p>
                      <a:pPr>
                        <a:spcAft>
                          <a:spcPts val="0"/>
                        </a:spcAft>
                      </a:pPr>
                      <a:r>
                        <a:rPr lang="nl-NL" sz="2500" b="0" dirty="0">
                          <a:solidFill>
                            <a:schemeClr val="tx1"/>
                          </a:solidFill>
                          <a:effectLst/>
                          <a:latin typeface="Times New Roman" panose="02020603050405020304" pitchFamily="18" charset="0"/>
                          <a:cs typeface="Times New Roman" panose="02020603050405020304" pitchFamily="18" charset="0"/>
                        </a:rPr>
                        <a:t>Em hãy điền chữ thích hợp vào chỗ chấm, sử dụng các từ gợi ý bên dưới</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1" dirty="0">
                          <a:solidFill>
                            <a:schemeClr val="tx1"/>
                          </a:solidFill>
                          <a:effectLst/>
                          <a:latin typeface="Times New Roman" panose="02020603050405020304" pitchFamily="18" charset="0"/>
                          <a:cs typeface="Times New Roman" panose="02020603050405020304" pitchFamily="18" charset="0"/>
                        </a:rPr>
                        <a:t>- Nghiêm cấm </a:t>
                      </a:r>
                      <a:r>
                        <a:rPr lang="nl-NL" sz="2500" b="0" dirty="0">
                          <a:solidFill>
                            <a:schemeClr val="tx1"/>
                          </a:solidFill>
                          <a:effectLst/>
                          <a:latin typeface="Times New Roman" panose="02020603050405020304" pitchFamily="18" charset="0"/>
                          <a:cs typeface="Times New Roman" panose="02020603050405020304" pitchFamily="18" charset="0"/>
                        </a:rPr>
                        <a:t>các hành vi sản xuất, chế tạo, tàng trữ, vận chuyển, thu gom, chiếm đoạt, sử dụng hoặc </a:t>
                      </a:r>
                      <a:r>
                        <a:rPr lang="nl-NL" sz="2500" b="1" dirty="0">
                          <a:solidFill>
                            <a:schemeClr val="tx1"/>
                          </a:solidFill>
                          <a:effectLst/>
                          <a:latin typeface="Times New Roman" panose="02020603050405020304" pitchFamily="18" charset="0"/>
                          <a:cs typeface="Times New Roman" panose="02020603050405020304" pitchFamily="18" charset="0"/>
                        </a:rPr>
                        <a:t>mua bán trái phép</a:t>
                      </a:r>
                      <a:r>
                        <a:rPr lang="nl-NL" sz="2500" b="0" dirty="0">
                          <a:solidFill>
                            <a:schemeClr val="tx1"/>
                          </a:solidFill>
                          <a:effectLst/>
                          <a:latin typeface="Times New Roman" panose="02020603050405020304" pitchFamily="18" charset="0"/>
                          <a:cs typeface="Times New Roman" panose="02020603050405020304" pitchFamily="18" charset="0"/>
                        </a:rPr>
                        <a:t> các loại vũ khí, chất cháy, chất nổ, chất phóng xạ và các chất độc hại.</a:t>
                      </a:r>
                      <a:endParaRPr lang="vi-VN" sz="2500" b="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 Chỉ những cơ quan, tổ chức, cá nhân có đủ </a:t>
                      </a:r>
                      <a:r>
                        <a:rPr lang="nl-NL" sz="2500" b="1" dirty="0">
                          <a:solidFill>
                            <a:schemeClr val="tx1"/>
                          </a:solidFill>
                          <a:effectLst/>
                          <a:latin typeface="Times New Roman" panose="02020603050405020304" pitchFamily="18" charset="0"/>
                          <a:cs typeface="Times New Roman" panose="02020603050405020304" pitchFamily="18" charset="0"/>
                        </a:rPr>
                        <a:t>điều kiện </a:t>
                      </a:r>
                      <a:r>
                        <a:rPr lang="nl-NL" sz="2500" b="0" dirty="0">
                          <a:solidFill>
                            <a:schemeClr val="tx1"/>
                          </a:solidFill>
                          <a:effectLst/>
                          <a:latin typeface="Times New Roman" panose="02020603050405020304" pitchFamily="18" charset="0"/>
                          <a:cs typeface="Times New Roman" panose="02020603050405020304" pitchFamily="18" charset="0"/>
                        </a:rPr>
                        <a:t>theo quy định của Nhà nước mới được phép </a:t>
                      </a:r>
                      <a:r>
                        <a:rPr lang="nl-NL" sz="2500" b="1" dirty="0">
                          <a:solidFill>
                            <a:schemeClr val="tx1"/>
                          </a:solidFill>
                          <a:effectLst/>
                          <a:latin typeface="Times New Roman" panose="02020603050405020304" pitchFamily="18" charset="0"/>
                          <a:cs typeface="Times New Roman" panose="02020603050405020304" pitchFamily="18" charset="0"/>
                        </a:rPr>
                        <a:t>giữ, chuyên chở và sử dụng </a:t>
                      </a:r>
                      <a:r>
                        <a:rPr lang="nl-NL" sz="2500" b="0" dirty="0">
                          <a:solidFill>
                            <a:schemeClr val="tx1"/>
                          </a:solidFill>
                          <a:effectLst/>
                          <a:latin typeface="Times New Roman" panose="02020603050405020304" pitchFamily="18" charset="0"/>
                          <a:cs typeface="Times New Roman" panose="02020603050405020304" pitchFamily="18" charset="0"/>
                        </a:rPr>
                        <a:t>vũ khí, chất nổ, chất cháy, chất phóng xạ và các chất độc hại.</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 Cá nhân, tố chức, cơ quan có </a:t>
                      </a:r>
                      <a:r>
                        <a:rPr lang="nl-NL" sz="2500" b="1" dirty="0">
                          <a:solidFill>
                            <a:schemeClr val="tx1"/>
                          </a:solidFill>
                          <a:effectLst/>
                          <a:latin typeface="Times New Roman" panose="02020603050405020304" pitchFamily="18" charset="0"/>
                          <a:cs typeface="Times New Roman" panose="02020603050405020304" pitchFamily="18" charset="0"/>
                        </a:rPr>
                        <a:t>trách nhiệm </a:t>
                      </a:r>
                      <a:r>
                        <a:rPr lang="nl-NL" sz="2500" b="0" dirty="0">
                          <a:solidFill>
                            <a:schemeClr val="tx1"/>
                          </a:solidFill>
                          <a:effectLst/>
                          <a:latin typeface="Times New Roman" panose="02020603050405020304" pitchFamily="18" charset="0"/>
                          <a:cs typeface="Times New Roman" panose="02020603050405020304" pitchFamily="18" charset="0"/>
                        </a:rPr>
                        <a:t>bảo quản, vận chuyển, sử dụng vũ khí, chất nổ, chất cháy, chất phóng xạ và các chất độc hại phải được </a:t>
                      </a:r>
                      <a:r>
                        <a:rPr lang="nl-NL" sz="2500" b="1" dirty="0">
                          <a:solidFill>
                            <a:schemeClr val="tx1"/>
                          </a:solidFill>
                          <a:effectLst/>
                          <a:latin typeface="Times New Roman" panose="02020603050405020304" pitchFamily="18" charset="0"/>
                          <a:cs typeface="Times New Roman" panose="02020603050405020304" pitchFamily="18" charset="0"/>
                        </a:rPr>
                        <a:t>đào tạo, huấn luyện, </a:t>
                      </a:r>
                      <a:r>
                        <a:rPr lang="nl-NL" sz="2500" b="0" dirty="0">
                          <a:solidFill>
                            <a:schemeClr val="tx1"/>
                          </a:solidFill>
                          <a:effectLst/>
                          <a:latin typeface="Times New Roman" panose="02020603050405020304" pitchFamily="18" charset="0"/>
                          <a:cs typeface="Times New Roman" panose="02020603050405020304" pitchFamily="18" charset="0"/>
                        </a:rPr>
                        <a:t>và được cấp </a:t>
                      </a:r>
                      <a:r>
                        <a:rPr lang="nl-NL" sz="2500" b="1" dirty="0">
                          <a:solidFill>
                            <a:schemeClr val="tx1"/>
                          </a:solidFill>
                          <a:effectLst/>
                          <a:latin typeface="Times New Roman" panose="02020603050405020304" pitchFamily="18" charset="0"/>
                          <a:cs typeface="Times New Roman" panose="02020603050405020304" pitchFamily="18" charset="0"/>
                        </a:rPr>
                        <a:t>giấy chứng nhận</a:t>
                      </a:r>
                      <a:r>
                        <a:rPr lang="nl-NL" sz="2500" b="0" dirty="0">
                          <a:solidFill>
                            <a:schemeClr val="tx1"/>
                          </a:solidFill>
                          <a:effectLst/>
                          <a:latin typeface="Times New Roman" panose="02020603050405020304" pitchFamily="18" charset="0"/>
                          <a:cs typeface="Times New Roman" panose="02020603050405020304" pitchFamily="18" charset="0"/>
                        </a:rPr>
                        <a:t>, đồng thời, đảm bảo đủ các phương tiện cần thiết và tuân thủ quy định về an toàn.</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Từ gợi ý: Mua bán trái phép, điều kiện, giữ, nghiêm cấm, trách nhiệm, phương tiện, đào tạo, chuyên chở, huấn luyện, an toàn, sử dụng, giấy chứng nhận</a:t>
                      </a:r>
                      <a:r>
                        <a:rPr lang="nl-NL" sz="1300" b="0" dirty="0">
                          <a:solidFill>
                            <a:schemeClr val="tx1"/>
                          </a:solidFill>
                          <a:effectLst/>
                        </a:rPr>
                        <a:t>	</a:t>
                      </a:r>
                      <a:endParaRPr lang="vi-VN" sz="1400" b="0" dirty="0">
                        <a:solidFill>
                          <a:schemeClr val="tx1"/>
                        </a:solidFill>
                        <a:effectLst/>
                        <a:latin typeface=".VnTime"/>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002624343"/>
                  </a:ext>
                </a:extLst>
              </a:tr>
            </a:tbl>
          </a:graphicData>
        </a:graphic>
      </p:graphicFrame>
    </p:spTree>
    <p:extLst>
      <p:ext uri="{BB962C8B-B14F-4D97-AF65-F5344CB8AC3E}">
        <p14:creationId xmlns:p14="http://schemas.microsoft.com/office/powerpoint/2010/main" val="2045249472"/>
      </p:ext>
    </p:extLst>
  </p:cSld>
  <p:clrMapOvr>
    <a:masterClrMapping/>
  </p:clrMapOvr>
  <p:transition spd="slow"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50821" y="1119833"/>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56495" y="188505"/>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531622" y="249717"/>
            <a:ext cx="10015336" cy="861774"/>
          </a:xfrm>
          <a:prstGeom prst="rect">
            <a:avLst/>
          </a:prstGeom>
          <a:noFill/>
        </p:spPr>
        <p:txBody>
          <a:bodyPr wrap="square" rtlCol="0">
            <a:spAutoFit/>
          </a:bodyPr>
          <a:lstStyle/>
          <a:p>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4.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Trách</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nhiệm</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công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dân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trong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việc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phòng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ngừa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hại</a:t>
            </a:r>
            <a:endParaRPr lang="en-US" altLang="zh-CN" sz="2500" b="1" dirty="0">
              <a:solidFill>
                <a:srgbClr val="C00000"/>
              </a:solidFill>
              <a:latin typeface="Times New Roman" pitchFamily="18" charset="0"/>
              <a:ea typeface="汉仪夏日体W" panose="00020600040101010101" pitchFamily="18" charset="-122"/>
              <a:cs typeface="Times New Roman" pitchFamily="18" charset="0"/>
            </a:endParaRPr>
          </a:p>
        </p:txBody>
      </p:sp>
      <p:grpSp>
        <p:nvGrpSpPr>
          <p:cNvPr id="17" name="组合 16">
            <a:extLst>
              <a:ext uri="{FF2B5EF4-FFF2-40B4-BE49-F238E27FC236}">
                <a16:creationId xmlns:a16="http://schemas.microsoft.com/office/drawing/2014/main" id="{6F65456A-8F08-4C68-AAFE-28C53797EB37}"/>
              </a:ext>
            </a:extLst>
          </p:cNvPr>
          <p:cNvGrpSpPr/>
          <p:nvPr/>
        </p:nvGrpSpPr>
        <p:grpSpPr>
          <a:xfrm>
            <a:off x="222706" y="720187"/>
            <a:ext cx="11852336" cy="5490180"/>
            <a:chOff x="-328576" y="249717"/>
            <a:chExt cx="11852336" cy="5490180"/>
          </a:xfrm>
        </p:grpSpPr>
        <p:pic>
          <p:nvPicPr>
            <p:cNvPr id="2" name="图片 1">
              <a:extLst>
                <a:ext uri="{FF2B5EF4-FFF2-40B4-BE49-F238E27FC236}">
                  <a16:creationId xmlns:a16="http://schemas.microsoft.com/office/drawing/2014/main" id="{A67E9E7C-A2D3-4B70-A990-B9E4E6BA2F25}"/>
                </a:ext>
              </a:extLst>
            </p:cNvPr>
            <p:cNvPicPr>
              <a:picLocks noChangeAspect="1"/>
            </p:cNvPicPr>
            <p:nvPr/>
          </p:nvPicPr>
          <p:blipFill>
            <a:blip r:embed="rId5"/>
            <a:stretch>
              <a:fillRect/>
            </a:stretch>
          </p:blipFill>
          <p:spPr>
            <a:xfrm>
              <a:off x="8362823" y="249717"/>
              <a:ext cx="3160937" cy="1320666"/>
            </a:xfrm>
            <a:prstGeom prst="rect">
              <a:avLst/>
            </a:prstGeom>
          </p:spPr>
        </p:pic>
        <p:pic>
          <p:nvPicPr>
            <p:cNvPr id="10" name="图片 9">
              <a:extLst>
                <a:ext uri="{FF2B5EF4-FFF2-40B4-BE49-F238E27FC236}">
                  <a16:creationId xmlns:a16="http://schemas.microsoft.com/office/drawing/2014/main"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id="{BD45D809-A2CB-4FB8-9406-6FED3684B3F4}"/>
                </a:ext>
              </a:extLst>
            </p:cNvPr>
            <p:cNvGrpSpPr/>
            <p:nvPr/>
          </p:nvGrpSpPr>
          <p:grpSpPr>
            <a:xfrm>
              <a:off x="236311" y="3458512"/>
              <a:ext cx="2080794" cy="2281385"/>
              <a:chOff x="236311" y="3458512"/>
              <a:chExt cx="2080794" cy="2281385"/>
            </a:xfrm>
          </p:grpSpPr>
          <p:pic>
            <p:nvPicPr>
              <p:cNvPr id="9" name="图片 8">
                <a:extLst>
                  <a:ext uri="{FF2B5EF4-FFF2-40B4-BE49-F238E27FC236}">
                    <a16:creationId xmlns:a16="http://schemas.microsoft.com/office/drawing/2014/main" id="{E60E1AC4-474A-4A2A-94C5-1F03C1601819}"/>
                  </a:ext>
                </a:extLst>
              </p:cNvPr>
              <p:cNvPicPr>
                <a:picLocks noChangeAspect="1"/>
              </p:cNvPicPr>
              <p:nvPr/>
            </p:nvPicPr>
            <p:blipFill>
              <a:blip r:embed="rId6"/>
              <a:stretch>
                <a:fillRect/>
              </a:stretch>
            </p:blipFill>
            <p:spPr>
              <a:xfrm>
                <a:off x="236311" y="3458512"/>
                <a:ext cx="2080794" cy="2281385"/>
              </a:xfrm>
              <a:prstGeom prst="rect">
                <a:avLst/>
              </a:prstGeom>
            </p:spPr>
          </p:pic>
          <p:pic>
            <p:nvPicPr>
              <p:cNvPr id="3" name="图片 2">
                <a:extLst>
                  <a:ext uri="{FF2B5EF4-FFF2-40B4-BE49-F238E27FC236}">
                    <a16:creationId xmlns:a16="http://schemas.microsoft.com/office/drawing/2014/main" id="{87718D3A-BE00-40BC-80CF-0DD1072BD1D2}"/>
                  </a:ext>
                </a:extLst>
              </p:cNvPr>
              <p:cNvPicPr>
                <a:picLocks noChangeAspect="1"/>
              </p:cNvPicPr>
              <p:nvPr/>
            </p:nvPicPr>
            <p:blipFill rotWithShape="1">
              <a:blip r:embed="rId7"/>
              <a:srcRect l="-2086" t="2639" r="2086" b="5398"/>
              <a:stretch/>
            </p:blipFill>
            <p:spPr>
              <a:xfrm>
                <a:off x="456474" y="3790648"/>
                <a:ext cx="1617352" cy="1703536"/>
              </a:xfrm>
              <a:prstGeom prst="rect">
                <a:avLst/>
              </a:prstGeom>
            </p:spPr>
          </p:pic>
        </p:grpSp>
        <p:grpSp>
          <p:nvGrpSpPr>
            <p:cNvPr id="6" name="组合 5">
              <a:extLst>
                <a:ext uri="{FF2B5EF4-FFF2-40B4-BE49-F238E27FC236}">
                  <a16:creationId xmlns:a16="http://schemas.microsoft.com/office/drawing/2014/main" id="{CD91290D-0E37-468F-82FB-5F543E107992}"/>
                </a:ext>
              </a:extLst>
            </p:cNvPr>
            <p:cNvGrpSpPr/>
            <p:nvPr/>
          </p:nvGrpSpPr>
          <p:grpSpPr>
            <a:xfrm>
              <a:off x="236311" y="974860"/>
              <a:ext cx="2080794" cy="2096770"/>
              <a:chOff x="236311" y="974860"/>
              <a:chExt cx="2080794" cy="2096770"/>
            </a:xfrm>
          </p:grpSpPr>
          <p:pic>
            <p:nvPicPr>
              <p:cNvPr id="8" name="图片 7">
                <a:extLst>
                  <a:ext uri="{FF2B5EF4-FFF2-40B4-BE49-F238E27FC236}">
                    <a16:creationId xmlns:a16="http://schemas.microsoft.com/office/drawing/2014/main" id="{22C36A62-D4EF-4666-95EF-1BDD8BCEF34F}"/>
                  </a:ext>
                </a:extLst>
              </p:cNvPr>
              <p:cNvPicPr>
                <a:picLocks noChangeAspect="1"/>
              </p:cNvPicPr>
              <p:nvPr/>
            </p:nvPicPr>
            <p:blipFill>
              <a:blip r:embed="rId6"/>
              <a:stretch>
                <a:fillRect/>
              </a:stretch>
            </p:blipFill>
            <p:spPr>
              <a:xfrm>
                <a:off x="236311" y="974860"/>
                <a:ext cx="2080794" cy="2096770"/>
              </a:xfrm>
              <a:prstGeom prst="rect">
                <a:avLst/>
              </a:prstGeom>
            </p:spPr>
          </p:pic>
          <p:pic>
            <p:nvPicPr>
              <p:cNvPr id="5" name="图片 4">
                <a:extLst>
                  <a:ext uri="{FF2B5EF4-FFF2-40B4-BE49-F238E27FC236}">
                    <a16:creationId xmlns:a16="http://schemas.microsoft.com/office/drawing/2014/main" id="{BE16F67D-9EE9-4205-99EB-2DAE49D6F0B6}"/>
                  </a:ext>
                </a:extLst>
              </p:cNvPr>
              <p:cNvPicPr>
                <a:picLocks noChangeAspect="1"/>
              </p:cNvPicPr>
              <p:nvPr/>
            </p:nvPicPr>
            <p:blipFill>
              <a:blip r:embed="rId8"/>
              <a:stretch>
                <a:fillRect/>
              </a:stretch>
            </p:blipFill>
            <p:spPr>
              <a:xfrm>
                <a:off x="641658" y="1332039"/>
                <a:ext cx="1246984" cy="1382008"/>
              </a:xfrm>
              <a:prstGeom prst="rect">
                <a:avLst/>
              </a:prstGeom>
            </p:spPr>
          </p:pic>
        </p:grpSp>
      </p:grpSp>
      <p:sp>
        <p:nvSpPr>
          <p:cNvPr id="18" name="Rounded Rectangle 17"/>
          <p:cNvSpPr/>
          <p:nvPr/>
        </p:nvSpPr>
        <p:spPr>
          <a:xfrm>
            <a:off x="3042553" y="1380520"/>
            <a:ext cx="8355550" cy="2495918"/>
          </a:xfrm>
          <a:prstGeom prst="roundRect">
            <a:avLst/>
          </a:prstGeom>
          <a:pattFill prst="pct25">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300" b="1" i="1" dirty="0">
                <a:solidFill>
                  <a:schemeClr val="tx1"/>
                </a:solidFill>
                <a:latin typeface="Times New Roman" panose="02020603050405020304" pitchFamily="18" charset="0"/>
                <a:cs typeface="Times New Roman" panose="02020603050405020304" pitchFamily="18" charset="0"/>
              </a:rPr>
              <a:t>Trường hợp.</a:t>
            </a:r>
            <a:r>
              <a:rPr lang="vi-VN" sz="2300" b="1"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Anh M được giao nhiệm vụ là nhân viên bảo vệ kho giấy của Công ty X. Anh biết đây là công việc rất quan trọng vì liên quan đến tài sản của công ty và tính mạng của con người. Do đó, để làm tốt công việc của mình, anh M đã nghiên cứu các quy định của pháp luật về phòng, chống cháy nổ và ghi lại thành một bảng nhiệm vụ để nhắc nhở bản thân thực hiện đúng.</a:t>
            </a:r>
            <a:endParaRPr lang="vi-VN" sz="2300" b="1" dirty="0">
              <a:solidFill>
                <a:schemeClr val="tx1"/>
              </a:solidFill>
              <a:latin typeface="Times New Roman" pitchFamily="18" charset="0"/>
              <a:cs typeface="Times New Roman" pitchFamily="18" charset="0"/>
            </a:endParaRPr>
          </a:p>
        </p:txBody>
      </p:sp>
      <p:sp>
        <p:nvSpPr>
          <p:cNvPr id="21" name="Rounded Rectangle 20"/>
          <p:cNvSpPr/>
          <p:nvPr/>
        </p:nvSpPr>
        <p:spPr>
          <a:xfrm>
            <a:off x="3042553" y="4169793"/>
            <a:ext cx="8619152" cy="2179920"/>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300" b="1" i="1" dirty="0" smtClean="0">
                <a:solidFill>
                  <a:schemeClr val="tx1"/>
                </a:solidFill>
                <a:latin typeface="Times New Roman" panose="02020603050405020304" pitchFamily="18" charset="0"/>
                <a:cs typeface="Times New Roman" panose="02020603050405020304" pitchFamily="18" charset="0"/>
              </a:rPr>
              <a:t>Tình </a:t>
            </a:r>
            <a:r>
              <a:rPr lang="vi-VN" sz="2300" b="1" i="1" dirty="0">
                <a:solidFill>
                  <a:schemeClr val="tx1"/>
                </a:solidFill>
                <a:latin typeface="Times New Roman" panose="02020603050405020304" pitchFamily="18" charset="0"/>
                <a:cs typeface="Times New Roman" panose="02020603050405020304" pitchFamily="18" charset="0"/>
              </a:rPr>
              <a:t>huống.</a:t>
            </a:r>
            <a:r>
              <a:rPr lang="vi-VN" sz="2300" dirty="0">
                <a:solidFill>
                  <a:schemeClr val="tx1"/>
                </a:solidFill>
                <a:latin typeface="Times New Roman" panose="02020603050405020304" pitchFamily="18" charset="0"/>
                <a:cs typeface="Times New Roman" panose="02020603050405020304" pitchFamily="18" charset="0"/>
              </a:rPr>
              <a:t> Em của K có thói quen cắm ấm điện đun nước và để đó đi chơi. K đã nhắc nhở nhưng em lại nói: “Ấm điện có chế độ tự ngắt khi sôi nên anh không phải lo”.</a:t>
            </a:r>
          </a:p>
          <a:p>
            <a:r>
              <a:rPr lang="vi-VN" sz="2300" dirty="0">
                <a:solidFill>
                  <a:schemeClr val="tx1"/>
                </a:solidFill>
                <a:latin typeface="Times New Roman" panose="02020603050405020304" pitchFamily="18" charset="0"/>
                <a:cs typeface="Times New Roman" panose="02020603050405020304" pitchFamily="18" charset="0"/>
              </a:rPr>
              <a:t>a) Em hãy nhận xét thái độ, hành vi của anh M trong trường hợp trên.</a:t>
            </a:r>
          </a:p>
          <a:p>
            <a:r>
              <a:rPr lang="vi-VN" sz="2300" dirty="0">
                <a:solidFill>
                  <a:schemeClr val="tx1"/>
                </a:solidFill>
                <a:latin typeface="Times New Roman" panose="02020603050405020304" pitchFamily="18" charset="0"/>
                <a:cs typeface="Times New Roman" panose="02020603050405020304" pitchFamily="18" charset="0"/>
              </a:rPr>
              <a:t>b) Nếu là K trong tình huống trên, em sẽ giải thích như thế nào để em của K hiểu và sử dụng ẩm điện an toàn?</a:t>
            </a:r>
          </a:p>
        </p:txBody>
      </p:sp>
    </p:spTree>
    <p:extLst>
      <p:ext uri="{BB962C8B-B14F-4D97-AF65-F5344CB8AC3E}">
        <p14:creationId xmlns:p14="http://schemas.microsoft.com/office/powerpoint/2010/main" val="2258023368"/>
      </p:ext>
    </p:extLst>
  </p:cSld>
  <p:clrMapOvr>
    <a:masterClrMapping/>
  </p:clrMapOvr>
  <p:transition spd="slow"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250821" y="1119833"/>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56495" y="188505"/>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531622" y="249717"/>
            <a:ext cx="10015336" cy="861774"/>
          </a:xfrm>
          <a:prstGeom prst="rect">
            <a:avLst/>
          </a:prstGeom>
          <a:noFill/>
        </p:spPr>
        <p:txBody>
          <a:bodyPr wrap="square" rtlCol="0">
            <a:spAutoFit/>
          </a:bodyPr>
          <a:lstStyle/>
          <a:p>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4.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Trách</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nhiệm</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công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dân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trong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việc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phòng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ngừa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hại</a:t>
            </a:r>
            <a:endParaRPr lang="en-US" altLang="zh-CN" sz="2500" b="1" dirty="0">
              <a:solidFill>
                <a:srgbClr val="C00000"/>
              </a:solidFill>
              <a:latin typeface="Times New Roman" pitchFamily="18" charset="0"/>
              <a:ea typeface="汉仪夏日体W" panose="00020600040101010101" pitchFamily="18" charset="-122"/>
              <a:cs typeface="Times New Roman" pitchFamily="18" charset="0"/>
            </a:endParaRPr>
          </a:p>
        </p:txBody>
      </p:sp>
      <p:grpSp>
        <p:nvGrpSpPr>
          <p:cNvPr id="17" name="组合 16">
            <a:extLst>
              <a:ext uri="{FF2B5EF4-FFF2-40B4-BE49-F238E27FC236}">
                <a16:creationId xmlns:a16="http://schemas.microsoft.com/office/drawing/2014/main" id="{6F65456A-8F08-4C68-AAFE-28C53797EB37}"/>
              </a:ext>
            </a:extLst>
          </p:cNvPr>
          <p:cNvGrpSpPr/>
          <p:nvPr/>
        </p:nvGrpSpPr>
        <p:grpSpPr>
          <a:xfrm>
            <a:off x="133320" y="447510"/>
            <a:ext cx="11852336" cy="5490180"/>
            <a:chOff x="-328576" y="249717"/>
            <a:chExt cx="11852336" cy="5490180"/>
          </a:xfrm>
        </p:grpSpPr>
        <p:pic>
          <p:nvPicPr>
            <p:cNvPr id="2" name="图片 1">
              <a:extLst>
                <a:ext uri="{FF2B5EF4-FFF2-40B4-BE49-F238E27FC236}">
                  <a16:creationId xmlns:a16="http://schemas.microsoft.com/office/drawing/2014/main" id="{A67E9E7C-A2D3-4B70-A990-B9E4E6BA2F25}"/>
                </a:ext>
              </a:extLst>
            </p:cNvPr>
            <p:cNvPicPr>
              <a:picLocks noChangeAspect="1"/>
            </p:cNvPicPr>
            <p:nvPr/>
          </p:nvPicPr>
          <p:blipFill>
            <a:blip r:embed="rId5"/>
            <a:stretch>
              <a:fillRect/>
            </a:stretch>
          </p:blipFill>
          <p:spPr>
            <a:xfrm>
              <a:off x="8362823" y="249717"/>
              <a:ext cx="3160937" cy="1320666"/>
            </a:xfrm>
            <a:prstGeom prst="rect">
              <a:avLst/>
            </a:prstGeom>
          </p:spPr>
        </p:pic>
        <p:pic>
          <p:nvPicPr>
            <p:cNvPr id="10" name="图片 9">
              <a:extLst>
                <a:ext uri="{FF2B5EF4-FFF2-40B4-BE49-F238E27FC236}">
                  <a16:creationId xmlns:a16="http://schemas.microsoft.com/office/drawing/2014/main"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id="{BD45D809-A2CB-4FB8-9406-6FED3684B3F4}"/>
                </a:ext>
              </a:extLst>
            </p:cNvPr>
            <p:cNvGrpSpPr/>
            <p:nvPr/>
          </p:nvGrpSpPr>
          <p:grpSpPr>
            <a:xfrm>
              <a:off x="236311" y="3458512"/>
              <a:ext cx="2080794" cy="2281385"/>
              <a:chOff x="236311" y="3458512"/>
              <a:chExt cx="2080794" cy="2281385"/>
            </a:xfrm>
          </p:grpSpPr>
          <p:pic>
            <p:nvPicPr>
              <p:cNvPr id="9" name="图片 8">
                <a:extLst>
                  <a:ext uri="{FF2B5EF4-FFF2-40B4-BE49-F238E27FC236}">
                    <a16:creationId xmlns:a16="http://schemas.microsoft.com/office/drawing/2014/main" id="{E60E1AC4-474A-4A2A-94C5-1F03C1601819}"/>
                  </a:ext>
                </a:extLst>
              </p:cNvPr>
              <p:cNvPicPr>
                <a:picLocks noChangeAspect="1"/>
              </p:cNvPicPr>
              <p:nvPr/>
            </p:nvPicPr>
            <p:blipFill>
              <a:blip r:embed="rId6"/>
              <a:stretch>
                <a:fillRect/>
              </a:stretch>
            </p:blipFill>
            <p:spPr>
              <a:xfrm>
                <a:off x="236311" y="3458512"/>
                <a:ext cx="2080794" cy="2281385"/>
              </a:xfrm>
              <a:prstGeom prst="rect">
                <a:avLst/>
              </a:prstGeom>
            </p:spPr>
          </p:pic>
          <p:pic>
            <p:nvPicPr>
              <p:cNvPr id="3" name="图片 2">
                <a:extLst>
                  <a:ext uri="{FF2B5EF4-FFF2-40B4-BE49-F238E27FC236}">
                    <a16:creationId xmlns:a16="http://schemas.microsoft.com/office/drawing/2014/main" id="{87718D3A-BE00-40BC-80CF-0DD1072BD1D2}"/>
                  </a:ext>
                </a:extLst>
              </p:cNvPr>
              <p:cNvPicPr>
                <a:picLocks noChangeAspect="1"/>
              </p:cNvPicPr>
              <p:nvPr/>
            </p:nvPicPr>
            <p:blipFill rotWithShape="1">
              <a:blip r:embed="rId7"/>
              <a:srcRect l="-2086" t="2639" r="2086" b="5398"/>
              <a:stretch/>
            </p:blipFill>
            <p:spPr>
              <a:xfrm>
                <a:off x="456474" y="3790648"/>
                <a:ext cx="1617352" cy="1703536"/>
              </a:xfrm>
              <a:prstGeom prst="rect">
                <a:avLst/>
              </a:prstGeom>
            </p:spPr>
          </p:pic>
        </p:grpSp>
        <p:grpSp>
          <p:nvGrpSpPr>
            <p:cNvPr id="6" name="组合 5">
              <a:extLst>
                <a:ext uri="{FF2B5EF4-FFF2-40B4-BE49-F238E27FC236}">
                  <a16:creationId xmlns:a16="http://schemas.microsoft.com/office/drawing/2014/main" id="{CD91290D-0E37-468F-82FB-5F543E107992}"/>
                </a:ext>
              </a:extLst>
            </p:cNvPr>
            <p:cNvGrpSpPr/>
            <p:nvPr/>
          </p:nvGrpSpPr>
          <p:grpSpPr>
            <a:xfrm>
              <a:off x="236311" y="974860"/>
              <a:ext cx="2080794" cy="2096770"/>
              <a:chOff x="236311" y="974860"/>
              <a:chExt cx="2080794" cy="2096770"/>
            </a:xfrm>
          </p:grpSpPr>
          <p:pic>
            <p:nvPicPr>
              <p:cNvPr id="8" name="图片 7">
                <a:extLst>
                  <a:ext uri="{FF2B5EF4-FFF2-40B4-BE49-F238E27FC236}">
                    <a16:creationId xmlns:a16="http://schemas.microsoft.com/office/drawing/2014/main" id="{22C36A62-D4EF-4666-95EF-1BDD8BCEF34F}"/>
                  </a:ext>
                </a:extLst>
              </p:cNvPr>
              <p:cNvPicPr>
                <a:picLocks noChangeAspect="1"/>
              </p:cNvPicPr>
              <p:nvPr/>
            </p:nvPicPr>
            <p:blipFill>
              <a:blip r:embed="rId6"/>
              <a:stretch>
                <a:fillRect/>
              </a:stretch>
            </p:blipFill>
            <p:spPr>
              <a:xfrm>
                <a:off x="236311" y="974860"/>
                <a:ext cx="2080794" cy="2096770"/>
              </a:xfrm>
              <a:prstGeom prst="rect">
                <a:avLst/>
              </a:prstGeom>
            </p:spPr>
          </p:pic>
          <p:pic>
            <p:nvPicPr>
              <p:cNvPr id="5" name="图片 4">
                <a:extLst>
                  <a:ext uri="{FF2B5EF4-FFF2-40B4-BE49-F238E27FC236}">
                    <a16:creationId xmlns:a16="http://schemas.microsoft.com/office/drawing/2014/main" id="{BE16F67D-9EE9-4205-99EB-2DAE49D6F0B6}"/>
                  </a:ext>
                </a:extLst>
              </p:cNvPr>
              <p:cNvPicPr>
                <a:picLocks noChangeAspect="1"/>
              </p:cNvPicPr>
              <p:nvPr/>
            </p:nvPicPr>
            <p:blipFill>
              <a:blip r:embed="rId8"/>
              <a:stretch>
                <a:fillRect/>
              </a:stretch>
            </p:blipFill>
            <p:spPr>
              <a:xfrm>
                <a:off x="641658" y="1332039"/>
                <a:ext cx="1246984" cy="1382008"/>
              </a:xfrm>
              <a:prstGeom prst="rect">
                <a:avLst/>
              </a:prstGeom>
            </p:spPr>
          </p:pic>
        </p:grpSp>
      </p:grpSp>
      <p:sp>
        <p:nvSpPr>
          <p:cNvPr id="18" name="Rounded Rectangle 17"/>
          <p:cNvSpPr/>
          <p:nvPr/>
        </p:nvSpPr>
        <p:spPr>
          <a:xfrm>
            <a:off x="2919664" y="1746691"/>
            <a:ext cx="8510336" cy="1663726"/>
          </a:xfrm>
          <a:prstGeom prst="roundRect">
            <a:avLst/>
          </a:prstGeom>
          <a:pattFill prst="pct25">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latin typeface="Times New Roman" panose="02020603050405020304" pitchFamily="18" charset="0"/>
                <a:cs typeface="Times New Roman" panose="02020603050405020304" pitchFamily="18" charset="0"/>
              </a:rPr>
              <a:t>a. Thái độ và hành vi của anh M trong trường hợp trên đã chủ động và tự giác thực hiện, chấp hành nghiêm túc các quy định của pháp luật về phòng ngừa tai nạn vũ khí, cháy, nổ và các chất độc hại.</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2919664" y="4101479"/>
            <a:ext cx="8619152" cy="1391035"/>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latin typeface="Times New Roman" panose="02020603050405020304" pitchFamily="18" charset="0"/>
                <a:cs typeface="Times New Roman" panose="02020603050405020304" pitchFamily="18" charset="0"/>
              </a:rPr>
              <a:t>b. Nếu em là K, em sẽ nói với em là dù ấm điện có chế dộ tự ngắt khi sôi nhưng trong nhiều trường hợp nó vẫn có thể gây cháy nổ và chập điện nếu không rút điện ra khỏi ổ cắm. Vì vậy, để đảm bảo an toàn, em nếu rút điện trước khi đi chơi.</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113822"/>
      </p:ext>
    </p:extLst>
  </p:cSld>
  <p:clrMapOvr>
    <a:masterClrMapping/>
  </p:clrMapOvr>
  <p:transition spd="slow"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7"/>
          <a:stretch>
            <a:fillRect/>
          </a:stretch>
        </p:blipFill>
        <p:spPr>
          <a:xfrm>
            <a:off x="705311" y="1200071"/>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8"/>
          <a:stretch>
            <a:fillRect/>
          </a:stretch>
        </p:blipFill>
        <p:spPr>
          <a:xfrm>
            <a:off x="294729" y="127361"/>
            <a:ext cx="676715" cy="707197"/>
          </a:xfrm>
          <a:prstGeom prst="rect">
            <a:avLst/>
          </a:prstGeom>
        </p:spPr>
      </p:pic>
      <p:sp>
        <p:nvSpPr>
          <p:cNvPr id="9" name="MH_Other_1">
            <a:extLst>
              <a:ext uri="{FF2B5EF4-FFF2-40B4-BE49-F238E27FC236}">
                <a16:creationId xmlns:a16="http://schemas.microsoft.com/office/drawing/2014/main" id="{2DA60AD8-D26E-4905-86CC-C718BDCC58D2}"/>
              </a:ext>
            </a:extLst>
          </p:cNvPr>
          <p:cNvSpPr>
            <a:spLocks noChangeShapeType="1"/>
          </p:cNvSpPr>
          <p:nvPr>
            <p:custDataLst>
              <p:tags r:id="rId1"/>
            </p:custDataLst>
          </p:nvPr>
        </p:nvSpPr>
        <p:spPr bwMode="auto">
          <a:xfrm flipV="1">
            <a:off x="4061334" y="1986011"/>
            <a:ext cx="1868152" cy="1106401"/>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0" name="MH_Other_2">
            <a:extLst>
              <a:ext uri="{FF2B5EF4-FFF2-40B4-BE49-F238E27FC236}">
                <a16:creationId xmlns:a16="http://schemas.microsoft.com/office/drawing/2014/main" id="{97A16BBD-9234-40A1-93B8-5470B2E7A7EE}"/>
              </a:ext>
            </a:extLst>
          </p:cNvPr>
          <p:cNvSpPr>
            <a:spLocks noChangeShapeType="1"/>
          </p:cNvSpPr>
          <p:nvPr>
            <p:custDataLst>
              <p:tags r:id="rId2"/>
            </p:custDataLst>
          </p:nvPr>
        </p:nvSpPr>
        <p:spPr bwMode="auto">
          <a:xfrm flipV="1">
            <a:off x="4043074" y="3198813"/>
            <a:ext cx="1960981" cy="34095"/>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1" name="MH_Other_3">
            <a:extLst>
              <a:ext uri="{FF2B5EF4-FFF2-40B4-BE49-F238E27FC236}">
                <a16:creationId xmlns:a16="http://schemas.microsoft.com/office/drawing/2014/main" id="{8505A9A2-5F41-4454-A841-104624B84A89}"/>
              </a:ext>
            </a:extLst>
          </p:cNvPr>
          <p:cNvSpPr>
            <a:spLocks noChangeShapeType="1"/>
          </p:cNvSpPr>
          <p:nvPr>
            <p:custDataLst>
              <p:tags r:id="rId3"/>
            </p:custDataLst>
          </p:nvPr>
        </p:nvSpPr>
        <p:spPr bwMode="auto">
          <a:xfrm>
            <a:off x="4043074" y="3421018"/>
            <a:ext cx="1874546" cy="864303"/>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2" name="MH_Other_4">
            <a:extLst>
              <a:ext uri="{FF2B5EF4-FFF2-40B4-BE49-F238E27FC236}">
                <a16:creationId xmlns:a16="http://schemas.microsoft.com/office/drawing/2014/main" id="{BFE1E30E-07FD-4184-BEFF-614C2063C503}"/>
              </a:ext>
            </a:extLst>
          </p:cNvPr>
          <p:cNvSpPr>
            <a:spLocks noChangeShapeType="1"/>
          </p:cNvSpPr>
          <p:nvPr>
            <p:custDataLst>
              <p:tags r:id="rId4"/>
            </p:custDataLst>
          </p:nvPr>
        </p:nvSpPr>
        <p:spPr bwMode="auto">
          <a:xfrm>
            <a:off x="3976055" y="3473695"/>
            <a:ext cx="2028000" cy="1778789"/>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grpSp>
        <p:nvGrpSpPr>
          <p:cNvPr id="32" name="组合 31">
            <a:extLst>
              <a:ext uri="{FF2B5EF4-FFF2-40B4-BE49-F238E27FC236}">
                <a16:creationId xmlns:a16="http://schemas.microsoft.com/office/drawing/2014/main" id="{56C518BD-5444-436A-8C7A-4B54AD237733}"/>
              </a:ext>
            </a:extLst>
          </p:cNvPr>
          <p:cNvGrpSpPr/>
          <p:nvPr/>
        </p:nvGrpSpPr>
        <p:grpSpPr>
          <a:xfrm>
            <a:off x="6014245" y="1448593"/>
            <a:ext cx="5482430" cy="847077"/>
            <a:chOff x="5932317" y="2180154"/>
            <a:chExt cx="2838450" cy="659923"/>
          </a:xfrm>
        </p:grpSpPr>
        <p:pic>
          <p:nvPicPr>
            <p:cNvPr id="19" name="图片 18">
              <a:extLst>
                <a:ext uri="{FF2B5EF4-FFF2-40B4-BE49-F238E27FC236}">
                  <a16:creationId xmlns:a16="http://schemas.microsoft.com/office/drawing/2014/main" id="{D5F47E7E-30CE-4F8C-9E2F-74F50D5C1F6F}"/>
                </a:ext>
              </a:extLst>
            </p:cNvPr>
            <p:cNvPicPr>
              <a:picLocks noChangeAspect="1"/>
            </p:cNvPicPr>
            <p:nvPr/>
          </p:nvPicPr>
          <p:blipFill>
            <a:blip r:embed="rId9"/>
            <a:stretch>
              <a:fillRect/>
            </a:stretch>
          </p:blipFill>
          <p:spPr>
            <a:xfrm>
              <a:off x="5932318" y="2180154"/>
              <a:ext cx="2771208" cy="659923"/>
            </a:xfrm>
            <a:prstGeom prst="rect">
              <a:avLst/>
            </a:prstGeom>
          </p:spPr>
        </p:pic>
        <p:sp>
          <p:nvSpPr>
            <p:cNvPr id="26" name="文本框 25">
              <a:extLst>
                <a:ext uri="{FF2B5EF4-FFF2-40B4-BE49-F238E27FC236}">
                  <a16:creationId xmlns:a16="http://schemas.microsoft.com/office/drawing/2014/main" id="{3B65815C-24FD-43C1-B6F3-D9F5317C2F6C}"/>
                </a:ext>
              </a:extLst>
            </p:cNvPr>
            <p:cNvSpPr txBox="1"/>
            <p:nvPr/>
          </p:nvSpPr>
          <p:spPr>
            <a:xfrm>
              <a:off x="5932317" y="2285522"/>
              <a:ext cx="2838450" cy="400110"/>
            </a:xfrm>
            <a:prstGeom prst="rect">
              <a:avLst/>
            </a:prstGeom>
            <a:noFill/>
          </p:spPr>
          <p:txBody>
            <a:bodyPr wrap="square" rtlCol="0">
              <a:spAutoFit/>
            </a:bodyPr>
            <a:lstStyle/>
            <a:p>
              <a:pPr algn="ctr"/>
              <a:endParaRPr lang="zh-CN" altLang="en-US" sz="2000" dirty="0">
                <a:latin typeface="Times New Roman" pitchFamily="18" charset="0"/>
                <a:cs typeface="Times New Roman" pitchFamily="18" charset="0"/>
              </a:endParaRPr>
            </a:p>
          </p:txBody>
        </p:sp>
      </p:grpSp>
      <p:pic>
        <p:nvPicPr>
          <p:cNvPr id="22" name="图片 21">
            <a:extLst>
              <a:ext uri="{FF2B5EF4-FFF2-40B4-BE49-F238E27FC236}">
                <a16:creationId xmlns:a16="http://schemas.microsoft.com/office/drawing/2014/main" id="{7157901E-28B6-4655-B089-FCD8DC982C1D}"/>
              </a:ext>
            </a:extLst>
          </p:cNvPr>
          <p:cNvPicPr>
            <a:picLocks noChangeAspect="1"/>
          </p:cNvPicPr>
          <p:nvPr/>
        </p:nvPicPr>
        <p:blipFill>
          <a:blip r:embed="rId9"/>
          <a:stretch>
            <a:fillRect/>
          </a:stretch>
        </p:blipFill>
        <p:spPr>
          <a:xfrm>
            <a:off x="6014245" y="2404804"/>
            <a:ext cx="5238338" cy="811544"/>
          </a:xfrm>
          <a:prstGeom prst="rect">
            <a:avLst/>
          </a:prstGeom>
        </p:spPr>
      </p:pic>
      <p:pic>
        <p:nvPicPr>
          <p:cNvPr id="23" name="图片 22">
            <a:extLst>
              <a:ext uri="{FF2B5EF4-FFF2-40B4-BE49-F238E27FC236}">
                <a16:creationId xmlns:a16="http://schemas.microsoft.com/office/drawing/2014/main" id="{6B3E0958-B1B9-4CBF-810C-9D5E1BDEAC21}"/>
              </a:ext>
            </a:extLst>
          </p:cNvPr>
          <p:cNvPicPr>
            <a:picLocks noChangeAspect="1"/>
          </p:cNvPicPr>
          <p:nvPr/>
        </p:nvPicPr>
        <p:blipFill>
          <a:blip r:embed="rId9"/>
          <a:stretch>
            <a:fillRect/>
          </a:stretch>
        </p:blipFill>
        <p:spPr>
          <a:xfrm>
            <a:off x="6131233" y="3413613"/>
            <a:ext cx="5365442" cy="961629"/>
          </a:xfrm>
          <a:prstGeom prst="rect">
            <a:avLst/>
          </a:prstGeom>
        </p:spPr>
      </p:pic>
      <p:pic>
        <p:nvPicPr>
          <p:cNvPr id="24" name="图片 23">
            <a:extLst>
              <a:ext uri="{FF2B5EF4-FFF2-40B4-BE49-F238E27FC236}">
                <a16:creationId xmlns:a16="http://schemas.microsoft.com/office/drawing/2014/main" id="{8F46835E-1935-476D-85AE-8D545B27381E}"/>
              </a:ext>
            </a:extLst>
          </p:cNvPr>
          <p:cNvPicPr>
            <a:picLocks noChangeAspect="1"/>
          </p:cNvPicPr>
          <p:nvPr/>
        </p:nvPicPr>
        <p:blipFill>
          <a:blip r:embed="rId9"/>
          <a:stretch>
            <a:fillRect/>
          </a:stretch>
        </p:blipFill>
        <p:spPr>
          <a:xfrm>
            <a:off x="6137216" y="4804012"/>
            <a:ext cx="2247223" cy="659923"/>
          </a:xfrm>
          <a:prstGeom prst="rect">
            <a:avLst/>
          </a:prstGeom>
        </p:spPr>
      </p:pic>
      <p:grpSp>
        <p:nvGrpSpPr>
          <p:cNvPr id="36" name="组合 35">
            <a:extLst>
              <a:ext uri="{FF2B5EF4-FFF2-40B4-BE49-F238E27FC236}">
                <a16:creationId xmlns:a16="http://schemas.microsoft.com/office/drawing/2014/main" id="{ABC9BD06-3D9F-4AD7-94BE-CAD3F161C345}"/>
              </a:ext>
            </a:extLst>
          </p:cNvPr>
          <p:cNvGrpSpPr/>
          <p:nvPr/>
        </p:nvGrpSpPr>
        <p:grpSpPr>
          <a:xfrm>
            <a:off x="0" y="1553352"/>
            <a:ext cx="3976577" cy="3780678"/>
            <a:chOff x="6837018" y="1016554"/>
            <a:chExt cx="768163" cy="890093"/>
          </a:xfrm>
        </p:grpSpPr>
        <p:pic>
          <p:nvPicPr>
            <p:cNvPr id="37" name="图片 36">
              <a:extLst>
                <a:ext uri="{FF2B5EF4-FFF2-40B4-BE49-F238E27FC236}">
                  <a16:creationId xmlns:a16="http://schemas.microsoft.com/office/drawing/2014/main" id="{FE64F8E8-6654-4360-A45A-D2365F883157}"/>
                </a:ext>
              </a:extLst>
            </p:cNvPr>
            <p:cNvPicPr>
              <a:picLocks noChangeAspect="1"/>
            </p:cNvPicPr>
            <p:nvPr/>
          </p:nvPicPr>
          <p:blipFill>
            <a:blip r:embed="rId10"/>
            <a:stretch>
              <a:fillRect/>
            </a:stretch>
          </p:blipFill>
          <p:spPr>
            <a:xfrm>
              <a:off x="6837018" y="1016554"/>
              <a:ext cx="768163" cy="890093"/>
            </a:xfrm>
            <a:prstGeom prst="rect">
              <a:avLst/>
            </a:prstGeom>
          </p:spPr>
        </p:pic>
        <p:sp>
          <p:nvSpPr>
            <p:cNvPr id="38" name="文本框 37">
              <a:extLst>
                <a:ext uri="{FF2B5EF4-FFF2-40B4-BE49-F238E27FC236}">
                  <a16:creationId xmlns:a16="http://schemas.microsoft.com/office/drawing/2014/main" id="{FCAD73CB-9F8C-425F-A946-DC642635F7B8}"/>
                </a:ext>
              </a:extLst>
            </p:cNvPr>
            <p:cNvSpPr txBox="1"/>
            <p:nvPr/>
          </p:nvSpPr>
          <p:spPr>
            <a:xfrm>
              <a:off x="6893024" y="1288450"/>
              <a:ext cx="603474" cy="175035"/>
            </a:xfrm>
            <a:prstGeom prst="rect">
              <a:avLst/>
            </a:prstGeom>
            <a:noFill/>
          </p:spPr>
          <p:txBody>
            <a:bodyPr wrap="square" rtlCol="0">
              <a:spAutoFit/>
            </a:bodyPr>
            <a:lstStyle/>
            <a:p>
              <a:endParaRPr lang="zh-CN" altLang="en-US" sz="2200" b="1" dirty="0">
                <a:solidFill>
                  <a:srgbClr val="C00000"/>
                </a:solidFill>
                <a:latin typeface="Times New Roman" pitchFamily="18" charset="0"/>
                <a:cs typeface="Times New Roman" pitchFamily="18" charset="0"/>
              </a:endParaRPr>
            </a:p>
          </p:txBody>
        </p:sp>
      </p:grpSp>
      <p:sp>
        <p:nvSpPr>
          <p:cNvPr id="39" name="文本框 38">
            <a:extLst>
              <a:ext uri="{FF2B5EF4-FFF2-40B4-BE49-F238E27FC236}">
                <a16:creationId xmlns:a16="http://schemas.microsoft.com/office/drawing/2014/main" id="{73D6E607-81DC-4006-8157-FE0C9B841052}"/>
              </a:ext>
            </a:extLst>
          </p:cNvPr>
          <p:cNvSpPr txBox="1"/>
          <p:nvPr/>
        </p:nvSpPr>
        <p:spPr>
          <a:xfrm>
            <a:off x="971444" y="233732"/>
            <a:ext cx="10525231" cy="954107"/>
          </a:xfrm>
          <a:prstGeom prst="rect">
            <a:avLst/>
          </a:prstGeom>
          <a:noFill/>
        </p:spPr>
        <p:txBody>
          <a:bodyPr wrap="square" rtlCol="0">
            <a:spAutoFit/>
          </a:bodyPr>
          <a:lstStyle/>
          <a:p>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biểu</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hiện</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mà</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em</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vừa</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tìm</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hiểu</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có</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thể</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được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chia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thành</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nhóm</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như</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thế</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nào</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2800" b="1" dirty="0">
              <a:solidFill>
                <a:srgbClr val="C00000"/>
              </a:solidFill>
              <a:latin typeface="Times New Roman" pitchFamily="18" charset="0"/>
              <a:ea typeface="汉仪夏日体W" panose="00020600040101010101" pitchFamily="18" charset="-122"/>
              <a:cs typeface="Times New Roman" pitchFamily="18" charset="0"/>
            </a:endParaRPr>
          </a:p>
        </p:txBody>
      </p:sp>
      <p:sp>
        <p:nvSpPr>
          <p:cNvPr id="2" name="Rectangle 1"/>
          <p:cNvSpPr/>
          <p:nvPr/>
        </p:nvSpPr>
        <p:spPr>
          <a:xfrm>
            <a:off x="606056" y="2034698"/>
            <a:ext cx="2626242" cy="2569934"/>
          </a:xfrm>
          <a:prstGeom prst="rect">
            <a:avLst/>
          </a:prstGeom>
        </p:spPr>
        <p:txBody>
          <a:bodyPr wrap="square">
            <a:spAutoFit/>
          </a:bodyPr>
          <a:lstStyle/>
          <a:p>
            <a:pPr>
              <a:spcAft>
                <a:spcPts val="0"/>
              </a:spcAft>
            </a:pP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may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kẹt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đám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300" b="1" dirty="0">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6234059" y="1466476"/>
            <a:ext cx="4395000" cy="800219"/>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vải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ướt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che</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tránh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khói</a:t>
            </a:r>
            <a:endParaRPr lang="vi-VN" sz="2300" dirty="0">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6070551" y="2425576"/>
            <a:ext cx="4974471" cy="800219"/>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chóng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chỗ</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6234059" y="3538732"/>
            <a:ext cx="5202547" cy="800219"/>
          </a:xfrm>
          <a:prstGeom prst="rect">
            <a:avLst/>
          </a:prstGeom>
        </p:spPr>
        <p:txBody>
          <a:bodyPr wrap="square">
            <a:spAutoFit/>
          </a:bodyPr>
          <a:lstStyle/>
          <a:p>
            <a:pPr>
              <a:spcAft>
                <a:spcPts val="0"/>
              </a:spcAft>
            </a:pPr>
            <a:r>
              <a:rPr lang="en-US" sz="23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tĩnh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hô</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hoán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biết</a:t>
            </a:r>
            <a:endParaRPr lang="vi-VN" sz="2300" dirty="0">
              <a:latin typeface=".VnTime"/>
              <a:ea typeface="Times New Roman" panose="02020603050405020304" pitchFamily="18" charset="0"/>
              <a:cs typeface="Times New Roman" panose="02020603050405020304" pitchFamily="18" charset="0"/>
            </a:endParaRPr>
          </a:p>
        </p:txBody>
      </p:sp>
      <p:sp>
        <p:nvSpPr>
          <p:cNvPr id="6" name="Rectangle 5"/>
          <p:cNvSpPr/>
          <p:nvPr/>
        </p:nvSpPr>
        <p:spPr>
          <a:xfrm>
            <a:off x="6309326" y="4949308"/>
            <a:ext cx="1253292" cy="369332"/>
          </a:xfrm>
          <a:prstGeom prst="rect">
            <a:avLst/>
          </a:prstGeom>
        </p:spPr>
        <p:txBody>
          <a:bodyPr wrap="non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(4)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dirty="0">
                <a:latin typeface="Times New Roman" panose="02020603050405020304" pitchFamily="18" charset="0"/>
                <a:ea typeface="Times New Roman" panose="02020603050405020304" pitchFamily="18" charset="0"/>
                <a:cs typeface="Times New Roman" panose="02020603050405020304" pitchFamily="18" charset="0"/>
              </a:rPr>
              <a:t> 114</a:t>
            </a:r>
            <a:endParaRPr lang="vi-VN"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86206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12764" y="224898"/>
            <a:ext cx="676715" cy="707197"/>
          </a:xfrm>
          <a:prstGeom prst="rect">
            <a:avLst/>
          </a:prstGeom>
        </p:spPr>
      </p:pic>
      <p:grpSp>
        <p:nvGrpSpPr>
          <p:cNvPr id="4" name="组合 3">
            <a:extLst>
              <a:ext uri="{FF2B5EF4-FFF2-40B4-BE49-F238E27FC236}">
                <a16:creationId xmlns:a16="http://schemas.microsoft.com/office/drawing/2014/main" id="{09102096-3E41-46D7-B043-A17D42BFE06A}"/>
              </a:ext>
            </a:extLst>
          </p:cNvPr>
          <p:cNvGrpSpPr/>
          <p:nvPr/>
        </p:nvGrpSpPr>
        <p:grpSpPr>
          <a:xfrm>
            <a:off x="1989552" y="1345039"/>
            <a:ext cx="1970360" cy="2121243"/>
            <a:chOff x="2125869" y="1993041"/>
            <a:chExt cx="1970360" cy="2121243"/>
          </a:xfrm>
        </p:grpSpPr>
        <p:pic>
          <p:nvPicPr>
            <p:cNvPr id="5" name="图片 4">
              <a:extLst>
                <a:ext uri="{FF2B5EF4-FFF2-40B4-BE49-F238E27FC236}">
                  <a16:creationId xmlns:a16="http://schemas.microsoft.com/office/drawing/2014/main" id="{9437F5C5-38BB-4BFA-8C21-1AC1CD67D543}"/>
                </a:ext>
              </a:extLst>
            </p:cNvPr>
            <p:cNvPicPr>
              <a:picLocks noChangeAspect="1"/>
            </p:cNvPicPr>
            <p:nvPr/>
          </p:nvPicPr>
          <p:blipFill>
            <a:blip r:embed="rId5"/>
            <a:stretch>
              <a:fillRect/>
            </a:stretch>
          </p:blipFill>
          <p:spPr>
            <a:xfrm>
              <a:off x="2125869" y="1993041"/>
              <a:ext cx="1970360" cy="2121243"/>
            </a:xfrm>
            <a:prstGeom prst="rect">
              <a:avLst/>
            </a:prstGeom>
          </p:spPr>
        </p:pic>
        <p:pic>
          <p:nvPicPr>
            <p:cNvPr id="3" name="图片 2">
              <a:extLst>
                <a:ext uri="{FF2B5EF4-FFF2-40B4-BE49-F238E27FC236}">
                  <a16:creationId xmlns:a16="http://schemas.microsoft.com/office/drawing/2014/main" id="{92806C13-A6BE-4E79-B842-F890189EF195}"/>
                </a:ext>
              </a:extLst>
            </p:cNvPr>
            <p:cNvPicPr>
              <a:picLocks noChangeAspect="1"/>
            </p:cNvPicPr>
            <p:nvPr/>
          </p:nvPicPr>
          <p:blipFill>
            <a:blip r:embed="rId6"/>
            <a:stretch>
              <a:fillRect/>
            </a:stretch>
          </p:blipFill>
          <p:spPr>
            <a:xfrm>
              <a:off x="2450334" y="2320924"/>
              <a:ext cx="1315216" cy="938443"/>
            </a:xfrm>
            <a:prstGeom prst="roundRect">
              <a:avLst>
                <a:gd name="adj" fmla="val 8141"/>
              </a:avLst>
            </a:prstGeom>
          </p:spPr>
        </p:pic>
      </p:grpSp>
      <p:grpSp>
        <p:nvGrpSpPr>
          <p:cNvPr id="12" name="组合 11">
            <a:extLst>
              <a:ext uri="{FF2B5EF4-FFF2-40B4-BE49-F238E27FC236}">
                <a16:creationId xmlns:a16="http://schemas.microsoft.com/office/drawing/2014/main" id="{9B840DCD-2C75-4D85-8A19-72D9A58EAD8C}"/>
              </a:ext>
            </a:extLst>
          </p:cNvPr>
          <p:cNvGrpSpPr/>
          <p:nvPr/>
        </p:nvGrpSpPr>
        <p:grpSpPr>
          <a:xfrm>
            <a:off x="6815470" y="1178141"/>
            <a:ext cx="3179031" cy="2121243"/>
            <a:chOff x="5116479" y="1993041"/>
            <a:chExt cx="1970360" cy="2121243"/>
          </a:xfrm>
        </p:grpSpPr>
        <p:pic>
          <p:nvPicPr>
            <p:cNvPr id="6" name="图片 5">
              <a:extLst>
                <a:ext uri="{FF2B5EF4-FFF2-40B4-BE49-F238E27FC236}">
                  <a16:creationId xmlns:a16="http://schemas.microsoft.com/office/drawing/2014/main" id="{00F38402-8737-4016-876F-A6ADCB32D4DB}"/>
                </a:ext>
              </a:extLst>
            </p:cNvPr>
            <p:cNvPicPr>
              <a:picLocks noChangeAspect="1"/>
            </p:cNvPicPr>
            <p:nvPr/>
          </p:nvPicPr>
          <p:blipFill>
            <a:blip r:embed="rId5"/>
            <a:stretch>
              <a:fillRect/>
            </a:stretch>
          </p:blipFill>
          <p:spPr>
            <a:xfrm>
              <a:off x="5116479" y="1993041"/>
              <a:ext cx="1970360" cy="2121243"/>
            </a:xfrm>
            <a:prstGeom prst="rect">
              <a:avLst/>
            </a:prstGeom>
          </p:spPr>
        </p:pic>
        <p:pic>
          <p:nvPicPr>
            <p:cNvPr id="11" name="图片 10">
              <a:extLst>
                <a:ext uri="{FF2B5EF4-FFF2-40B4-BE49-F238E27FC236}">
                  <a16:creationId xmlns:a16="http://schemas.microsoft.com/office/drawing/2014/main" id="{E82739A4-953D-4A83-8158-F06DA023B398}"/>
                </a:ext>
              </a:extLst>
            </p:cNvPr>
            <p:cNvPicPr>
              <a:picLocks noChangeAspect="1"/>
            </p:cNvPicPr>
            <p:nvPr/>
          </p:nvPicPr>
          <p:blipFill rotWithShape="1">
            <a:blip r:embed="rId7"/>
            <a:srcRect r="22718"/>
            <a:stretch/>
          </p:blipFill>
          <p:spPr>
            <a:xfrm>
              <a:off x="5458849" y="2326837"/>
              <a:ext cx="1318407" cy="932530"/>
            </a:xfrm>
            <a:prstGeom prst="roundRect">
              <a:avLst>
                <a:gd name="adj" fmla="val 6038"/>
              </a:avLst>
            </a:prstGeom>
          </p:spPr>
        </p:pic>
      </p:grpSp>
      <p:sp>
        <p:nvSpPr>
          <p:cNvPr id="9" name="Rectangle 8"/>
          <p:cNvSpPr/>
          <p:nvPr/>
        </p:nvSpPr>
        <p:spPr>
          <a:xfrm>
            <a:off x="926144" y="3703404"/>
            <a:ext cx="4323937" cy="861774"/>
          </a:xfrm>
          <a:prstGeom prst="rect">
            <a:avLst/>
          </a:prstGeom>
        </p:spPr>
        <p:txBody>
          <a:bodyPr wrap="square">
            <a:spAutoFit/>
          </a:bodyPr>
          <a:lstStyle/>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Em có thể sắp xếp theo thứ tự: (3)- (2)- (1)- (4</a:t>
            </a:r>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latin typeface=".VnTime"/>
              <a:ea typeface="Times New Roman" panose="02020603050405020304" pitchFamily="18" charset="0"/>
              <a:cs typeface="Times New Roman" panose="02020603050405020304" pitchFamily="18" charset="0"/>
            </a:endParaRPr>
          </a:p>
        </p:txBody>
      </p:sp>
      <p:sp>
        <p:nvSpPr>
          <p:cNvPr id="10" name="Rectangle 9"/>
          <p:cNvSpPr/>
          <p:nvPr/>
        </p:nvSpPr>
        <p:spPr>
          <a:xfrm>
            <a:off x="6059488" y="3612031"/>
            <a:ext cx="5476837" cy="2015936"/>
          </a:xfrm>
          <a:prstGeom prst="rect">
            <a:avLst/>
          </a:prstGeom>
        </p:spPr>
        <p:txBody>
          <a:bodyPr wrap="square">
            <a:spAutoFit/>
          </a:bodyPr>
          <a:lstStyle/>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GV cho HS theo dõi video trang bị thêm cho học sinh kỹ năng phòng cháy chữa cháy khi cần thiết theo link sau:</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25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8"/>
              </a:rPr>
              <a:t>https://www.youtube.com/watch?v=dpAbWYsl_AM</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17943"/>
      </p:ext>
    </p:extLst>
  </p:cSld>
  <p:clrMapOvr>
    <a:masterClrMapping/>
  </p:clrMapOvr>
  <p:transition spd="slow"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3"/>
          <a:stretch>
            <a:fillRect/>
          </a:stretch>
        </p:blipFill>
        <p:spPr>
          <a:xfrm>
            <a:off x="722352" y="297309"/>
            <a:ext cx="676715" cy="707197"/>
          </a:xfrm>
          <a:prstGeom prst="rect">
            <a:avLst/>
          </a:prstGeom>
        </p:spPr>
      </p:pic>
      <p:sp>
        <p:nvSpPr>
          <p:cNvPr id="25" name="文本框 24">
            <a:extLst>
              <a:ext uri="{FF2B5EF4-FFF2-40B4-BE49-F238E27FC236}">
                <a16:creationId xmlns:a16="http://schemas.microsoft.com/office/drawing/2014/main" id="{B530A438-E5D1-4114-9650-A1BEE01763C3}"/>
              </a:ext>
            </a:extLst>
          </p:cNvPr>
          <p:cNvSpPr txBox="1"/>
          <p:nvPr/>
        </p:nvSpPr>
        <p:spPr>
          <a:xfrm>
            <a:off x="1497977" y="435463"/>
            <a:ext cx="9196046" cy="430887"/>
          </a:xfrm>
          <a:prstGeom prst="rect">
            <a:avLst/>
          </a:prstGeom>
          <a:noFill/>
        </p:spPr>
        <p:txBody>
          <a:bodyPr wrap="square" rtlCol="0">
            <a:spAutoFit/>
          </a:bodyPr>
          <a:lstStyle/>
          <a:p>
            <a:r>
              <a:rPr lang="vi-VN" sz="2200" b="1" dirty="0" smtClean="0">
                <a:solidFill>
                  <a:srgbClr val="C00000"/>
                </a:solidFill>
                <a:latin typeface="Time new roman"/>
                <a:cs typeface="Arial" panose="020B0604020202020204" pitchFamily="34" charset="0"/>
              </a:rPr>
              <a:t>* Liên hệ bản thân: </a:t>
            </a:r>
            <a:r>
              <a:rPr lang="vi-VN" sz="2200" b="1" dirty="0" smtClean="0">
                <a:solidFill>
                  <a:srgbClr val="C00000"/>
                </a:solidFill>
                <a:latin typeface="Time new roman"/>
                <a:cs typeface="Arial" panose="020B0604020202020204" pitchFamily="34" charset="0"/>
              </a:rPr>
              <a:t> </a:t>
            </a:r>
            <a:endParaRPr lang="vi-VN" sz="2200" b="1" dirty="0">
              <a:solidFill>
                <a:srgbClr val="C00000"/>
              </a:solidFill>
              <a:latin typeface="Time new roman"/>
              <a:cs typeface="Arial" panose="020B0604020202020204" pitchFamily="34" charset="0"/>
            </a:endParaRPr>
          </a:p>
        </p:txBody>
      </p:sp>
      <p:sp>
        <p:nvSpPr>
          <p:cNvPr id="19" name="任意多边形 2">
            <a:extLst>
              <a:ext uri="{FF2B5EF4-FFF2-40B4-BE49-F238E27FC236}">
                <a16:creationId xmlns:a16="http://schemas.microsoft.com/office/drawing/2014/main" id="{DD5027FF-98FC-07D5-016E-F6E6D3F0AD6F}"/>
              </a:ext>
            </a:extLst>
          </p:cNvPr>
          <p:cNvSpPr/>
          <p:nvPr/>
        </p:nvSpPr>
        <p:spPr>
          <a:xfrm>
            <a:off x="366164" y="1004506"/>
            <a:ext cx="7227332" cy="4432198"/>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ln cmpd="tri">
            <a:solidFill>
              <a:schemeClr val="accent6"/>
            </a:solidFill>
          </a:ln>
        </p:spPr>
        <p:style>
          <a:lnRef idx="2">
            <a:schemeClr val="dk1"/>
          </a:lnRef>
          <a:fillRef idx="0">
            <a:schemeClr val="dk1"/>
          </a:fillRef>
          <a:effectRef idx="1">
            <a:schemeClr val="dk1"/>
          </a:effectRef>
          <a:fontRef idx="minor">
            <a:schemeClr val="tx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605448"/>
              </a:solidFill>
            </a:endParaRPr>
          </a:p>
        </p:txBody>
      </p:sp>
      <p:sp>
        <p:nvSpPr>
          <p:cNvPr id="20" name="Content Placeholder 2">
            <a:extLst>
              <a:ext uri="{FF2B5EF4-FFF2-40B4-BE49-F238E27FC236}">
                <a16:creationId xmlns:a16="http://schemas.microsoft.com/office/drawing/2014/main" id="{2319FB44-B08A-CA6F-06C8-42D614CFBEB6}"/>
              </a:ext>
            </a:extLst>
          </p:cNvPr>
          <p:cNvSpPr txBox="1">
            <a:spLocks/>
          </p:cNvSpPr>
          <p:nvPr/>
        </p:nvSpPr>
        <p:spPr>
          <a:xfrm>
            <a:off x="366164" y="1852020"/>
            <a:ext cx="10968143" cy="3722840"/>
          </a:xfrm>
          <a:prstGeom prst="rect">
            <a:avLst/>
          </a:prstGeom>
          <a:solidFill>
            <a:srgbClr val="FF9999"/>
          </a:solidFill>
          <a:ln w="25400" cap="flat" cmpd="sng" algn="ctr">
            <a:noFill/>
            <a:prstDash val="solid"/>
          </a:ln>
          <a:effectLst>
            <a:softEdge rad="127000"/>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r>
              <a:rPr lang="nl-NL" sz="2300" b="1" dirty="0">
                <a:latin typeface="Times New Roman" panose="02020603050405020304" pitchFamily="18" charset="0"/>
                <a:cs typeface="Times New Roman" panose="02020603050405020304" pitchFamily="18" charset="0"/>
              </a:rPr>
              <a:t>- Em nên làm:</a:t>
            </a:r>
            <a:endParaRPr lang="vi-VN" sz="2300" b="1" dirty="0">
              <a:latin typeface="Times New Roman" panose="02020603050405020304" pitchFamily="18" charset="0"/>
              <a:cs typeface="Times New Roman" panose="02020603050405020304" pitchFamily="18" charset="0"/>
            </a:endParaRPr>
          </a:p>
          <a:p>
            <a:pPr algn="l"/>
            <a:r>
              <a:rPr lang="nl-NL"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hiểu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nghiêm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Tuyên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truyền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bè</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mọi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vi </a:t>
            </a:r>
            <a:r>
              <a:rPr lang="en-US" sz="2300" dirty="0" err="1">
                <a:latin typeface="Times New Roman" panose="02020603050405020304" pitchFamily="18" charset="0"/>
                <a:cs typeface="Times New Roman" panose="02020603050405020304" pitchFamily="18" charset="0"/>
              </a:rPr>
              <a:t>vi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phạm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hoặc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xúi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a:t>
            </a:r>
            <a:r>
              <a:rPr lang="en-US" sz="2300" dirty="0">
                <a:latin typeface="Times New Roman" panose="02020603050405020304" pitchFamily="18" charset="0"/>
                <a:cs typeface="Times New Roman" panose="02020603050405020304" pitchFamily="18" charset="0"/>
              </a:rPr>
              <a:t> vi </a:t>
            </a:r>
            <a:r>
              <a:rPr lang="en-US" sz="2300" dirty="0" err="1">
                <a:latin typeface="Times New Roman" panose="02020603050405020304" pitchFamily="18" charset="0"/>
                <a:cs typeface="Times New Roman" panose="02020603050405020304" pitchFamily="18" charset="0"/>
              </a:rPr>
              <a:t>phạm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 </a:t>
            </a:r>
            <a:endParaRPr lang="vi-VN" sz="2300" dirty="0">
              <a:latin typeface="Times New Roman" panose="02020603050405020304" pitchFamily="18" charset="0"/>
              <a:cs typeface="Times New Roman" panose="02020603050405020304" pitchFamily="18" charset="0"/>
            </a:endParaRPr>
          </a:p>
          <a:p>
            <a:pPr algn="l"/>
            <a:r>
              <a:rPr lang="nl-NL" sz="2300" b="1" dirty="0">
                <a:latin typeface="Times New Roman" panose="02020603050405020304" pitchFamily="18" charset="0"/>
                <a:cs typeface="Times New Roman" panose="02020603050405020304" pitchFamily="18" charset="0"/>
              </a:rPr>
              <a:t>- Em không nên làm:</a:t>
            </a:r>
            <a:endParaRPr lang="vi-VN" sz="2300" b="1" dirty="0">
              <a:latin typeface="Times New Roman" panose="02020603050405020304" pitchFamily="18" charset="0"/>
              <a:cs typeface="Times New Roman" panose="02020603050405020304" pitchFamily="18" charset="0"/>
            </a:endParaRPr>
          </a:p>
          <a:p>
            <a:pPr algn="l"/>
            <a:r>
              <a:rPr lang="nl-NL"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trữ</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chuyển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buôn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loại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en-US" sz="2300" b="1" i="1" dirty="0">
              <a:solidFill>
                <a:srgbClr val="0070C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172181" y="525870"/>
            <a:ext cx="6945238" cy="972551"/>
          </a:xfrm>
          <a:prstGeom prst="roundRect">
            <a:avLst/>
          </a:prstGeom>
          <a:solidFill>
            <a:srgbClr val="D2E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latin typeface="Times New Roman" panose="02020603050405020304" pitchFamily="18" charset="0"/>
                <a:cs typeface="Times New Roman" panose="02020603050405020304" pitchFamily="18" charset="0"/>
              </a:rPr>
              <a:t>Theo </a:t>
            </a:r>
            <a:r>
              <a:rPr lang="en-US" sz="2300" b="1" dirty="0" err="1">
                <a:solidFill>
                  <a:schemeClr val="tx1"/>
                </a:solidFill>
                <a:latin typeface="Times New Roman" panose="02020603050405020304" pitchFamily="18" charset="0"/>
                <a:cs typeface="Times New Roman" panose="02020603050405020304" pitchFamily="18" charset="0"/>
              </a:rPr>
              <a:t>em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những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điều</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học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sinh</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cần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không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nên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trong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việc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phòng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ngừa</a:t>
            </a:r>
            <a:r>
              <a:rPr lang="en-US" sz="2300" b="1" dirty="0">
                <a:solidFill>
                  <a:schemeClr val="tx1"/>
                </a:solidFill>
                <a:latin typeface="Times New Roman" panose="02020603050405020304" pitchFamily="18" charset="0"/>
                <a:cs typeface="Times New Roman" panose="02020603050405020304" pitchFamily="18" charset="0"/>
              </a:rPr>
              <a:t> tai </a:t>
            </a:r>
            <a:r>
              <a:rPr lang="en-US" sz="2300" b="1" dirty="0" err="1">
                <a:solidFill>
                  <a:schemeClr val="tx1"/>
                </a:solidFill>
                <a:latin typeface="Times New Roman" panose="02020603050405020304" pitchFamily="18" charset="0"/>
                <a:cs typeface="Times New Roman" panose="02020603050405020304" pitchFamily="18" charset="0"/>
              </a:rPr>
              <a:t>nạn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vũ</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khí</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cháy</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nổ</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các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chất</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độc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hại</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gì</a:t>
            </a:r>
            <a:r>
              <a:rPr lang="en-US" sz="2300" b="1" dirty="0">
                <a:solidFill>
                  <a:schemeClr val="tx1"/>
                </a:solidFill>
                <a:latin typeface="Times New Roman" panose="02020603050405020304" pitchFamily="18" charset="0"/>
                <a:cs typeface="Times New Roman" panose="02020603050405020304" pitchFamily="18" charset="0"/>
              </a:rPr>
              <a:t>?</a:t>
            </a:r>
            <a:endParaRPr lang="vi-VN" sz="23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9070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905"/>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499223" y="1961698"/>
            <a:ext cx="3090003" cy="553998"/>
          </a:xfrm>
          <a:prstGeom prst="rect">
            <a:avLst/>
          </a:prstGeom>
          <a:noFill/>
        </p:spPr>
        <p:txBody>
          <a:bodyPr wrap="square" rtlCol="0">
            <a:spAutoFit/>
          </a:bodyPr>
          <a:lstStyle/>
          <a:p>
            <a:pPr algn="ctr"/>
            <a:r>
              <a:rPr lang="en-US" altLang="zh-CN" sz="3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II/ </a:t>
            </a:r>
            <a:r>
              <a:rPr lang="en-US" altLang="zh-CN" sz="3000" b="1" dirty="0" err="1"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Luyện</a:t>
            </a:r>
            <a:r>
              <a:rPr lang="en-US" altLang="zh-CN" sz="3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3000" b="1" dirty="0" err="1"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tập</a:t>
            </a:r>
            <a:r>
              <a:rPr lang="en-US" altLang="zh-CN" sz="3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endParaRPr lang="zh-CN" altLang="en-US"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38587174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27" name="TextBox 26">
            <a:extLst>
              <a:ext uri="{FF2B5EF4-FFF2-40B4-BE49-F238E27FC236}">
                <a16:creationId xmlns:a16="http://schemas.microsoft.com/office/drawing/2014/main" id="{77D93676-6C9A-04F6-A05B-55242DCA20D0}"/>
              </a:ext>
            </a:extLst>
          </p:cNvPr>
          <p:cNvSpPr txBox="1"/>
          <p:nvPr/>
        </p:nvSpPr>
        <p:spPr>
          <a:xfrm>
            <a:off x="2176897" y="4269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smtClean="0">
                <a:solidFill>
                  <a:srgbClr val="C00000"/>
                </a:solidFill>
                <a:latin typeface="Time new roman"/>
                <a:cs typeface="Arial" panose="020B0604020202020204" pitchFamily="34" charset="0"/>
              </a:rPr>
              <a:t>Bài</a:t>
            </a:r>
            <a:r>
              <a:rPr lang="en-US" sz="2300" b="1" dirty="0" smtClean="0">
                <a:solidFill>
                  <a:srgbClr val="C00000"/>
                </a:solidFill>
                <a:latin typeface="Time new roman"/>
                <a:cs typeface="Arial" panose="020B0604020202020204" pitchFamily="34" charset="0"/>
              </a:rPr>
              <a:t> </a:t>
            </a:r>
            <a:r>
              <a:rPr lang="en-US" sz="2300" b="1" dirty="0" err="1" smtClean="0">
                <a:solidFill>
                  <a:srgbClr val="C00000"/>
                </a:solidFill>
                <a:latin typeface="Time new roman"/>
                <a:cs typeface="Arial" panose="020B0604020202020204" pitchFamily="34" charset="0"/>
              </a:rPr>
              <a:t>tập</a:t>
            </a:r>
            <a:r>
              <a:rPr lang="en-US" sz="2300" b="1" dirty="0" smtClean="0">
                <a:solidFill>
                  <a:srgbClr val="C00000"/>
                </a:solidFill>
                <a:latin typeface="Time new roman"/>
                <a:cs typeface="Arial" panose="020B0604020202020204" pitchFamily="34" charset="0"/>
              </a:rPr>
              <a:t> 1 – SGK / 60 </a:t>
            </a:r>
            <a:endParaRPr lang="en-US" sz="2300" b="1" dirty="0">
              <a:solidFill>
                <a:srgbClr val="C00000"/>
              </a:solidFill>
              <a:latin typeface="Time new roman"/>
              <a:cs typeface="Arial" panose="020B0604020202020204" pitchFamily="34" charset="0"/>
            </a:endParaRPr>
          </a:p>
        </p:txBody>
      </p:sp>
      <p:sp>
        <p:nvSpPr>
          <p:cNvPr id="3" name="Rectangle 2"/>
          <p:cNvSpPr/>
          <p:nvPr/>
        </p:nvSpPr>
        <p:spPr>
          <a:xfrm>
            <a:off x="3188847" y="1408811"/>
            <a:ext cx="7320013" cy="3554819"/>
          </a:xfrm>
          <a:prstGeom prst="rect">
            <a:avLst/>
          </a:prstGeom>
        </p:spPr>
        <p:txBody>
          <a:bodyPr wrap="square">
            <a:spAutoFit/>
          </a:bodyPr>
          <a:lstStyle/>
          <a:p>
            <a:pPr algn="just"/>
            <a:r>
              <a:rPr lang="vi-VN" sz="2500" b="1" dirty="0">
                <a:solidFill>
                  <a:srgbClr val="333333"/>
                </a:solidFill>
                <a:latin typeface="Times New Roman" panose="02020603050405020304" pitchFamily="18" charset="0"/>
                <a:cs typeface="Times New Roman" panose="02020603050405020304" pitchFamily="18" charset="0"/>
              </a:rPr>
              <a:t>Theo em, hành vi nào sau đây vi phạm quy định của pháp luật về phòng ngừa tai nạn vũ khí, cháy, nổ và các chất độc hại? Vì sao?</a:t>
            </a:r>
          </a:p>
          <a:p>
            <a:pPr algn="just"/>
            <a:r>
              <a:rPr lang="vi-VN" sz="2500" b="1" dirty="0">
                <a:solidFill>
                  <a:srgbClr val="333333"/>
                </a:solidFill>
                <a:latin typeface="Times New Roman" panose="02020603050405020304" pitchFamily="18" charset="0"/>
                <a:cs typeface="Times New Roman" panose="02020603050405020304" pitchFamily="18" charset="0"/>
              </a:rPr>
              <a:t>A. Chị Y đã đốt phá rừng làm nương rẫy canh tác.</a:t>
            </a:r>
          </a:p>
          <a:p>
            <a:pPr algn="just"/>
            <a:r>
              <a:rPr lang="vi-VN" sz="2500" b="1" dirty="0">
                <a:solidFill>
                  <a:srgbClr val="333333"/>
                </a:solidFill>
                <a:latin typeface="Times New Roman" panose="02020603050405020304" pitchFamily="18" charset="0"/>
                <a:cs typeface="Times New Roman" panose="02020603050405020304" pitchFamily="18" charset="0"/>
              </a:rPr>
              <a:t>B. Ông T không sử dụng chất nổ trong đánh bắt cá.</a:t>
            </a:r>
          </a:p>
          <a:p>
            <a:pPr algn="just"/>
            <a:r>
              <a:rPr lang="vi-VN" sz="2500" b="1" dirty="0">
                <a:solidFill>
                  <a:srgbClr val="333333"/>
                </a:solidFill>
                <a:latin typeface="Times New Roman" panose="02020603050405020304" pitchFamily="18" charset="0"/>
                <a:cs typeface="Times New Roman" panose="02020603050405020304" pitchFamily="18" charset="0"/>
              </a:rPr>
              <a:t>C. Bà C ngâm trái cây trong chất bảo quản không rõ nguồn gốc và bán cho khách hàng.</a:t>
            </a:r>
          </a:p>
          <a:p>
            <a:pPr algn="just"/>
            <a:r>
              <a:rPr lang="vi-VN" sz="2500" b="1" dirty="0">
                <a:solidFill>
                  <a:srgbClr val="333333"/>
                </a:solidFill>
                <a:latin typeface="Times New Roman" panose="02020603050405020304" pitchFamily="18" charset="0"/>
                <a:cs typeface="Times New Roman" panose="02020603050405020304" pitchFamily="18" charset="0"/>
              </a:rPr>
              <a:t>D. Bạn M tham gia hoạt động tuyên truyền về phòng, chống cháy nổ ở địa phương.</a:t>
            </a:r>
            <a:endParaRPr lang="vi-VN" sz="2500" b="1"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7297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884565"/>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864689" y="119436"/>
            <a:ext cx="676715" cy="707197"/>
          </a:xfrm>
          <a:prstGeom prst="rect">
            <a:avLst/>
          </a:prstGeom>
        </p:spPr>
      </p:pic>
      <p:pic>
        <p:nvPicPr>
          <p:cNvPr id="7" name="图片 6">
            <a:extLst>
              <a:ext uri="{FF2B5EF4-FFF2-40B4-BE49-F238E27FC236}">
                <a16:creationId xmlns:a16="http://schemas.microsoft.com/office/drawing/2014/main" id="{AC444B51-A3EB-4F32-8FC7-705E5DF510B8}"/>
              </a:ext>
            </a:extLst>
          </p:cNvPr>
          <p:cNvPicPr>
            <a:picLocks noChangeAspect="1"/>
          </p:cNvPicPr>
          <p:nvPr/>
        </p:nvPicPr>
        <p:blipFill>
          <a:blip r:embed="rId5"/>
          <a:stretch>
            <a:fillRect/>
          </a:stretch>
        </p:blipFill>
        <p:spPr>
          <a:xfrm>
            <a:off x="2582392" y="1092748"/>
            <a:ext cx="1357337" cy="847417"/>
          </a:xfrm>
          <a:prstGeom prst="rect">
            <a:avLst/>
          </a:prstGeom>
        </p:spPr>
      </p:pic>
      <p:pic>
        <p:nvPicPr>
          <p:cNvPr id="21" name="图片 20">
            <a:extLst>
              <a:ext uri="{FF2B5EF4-FFF2-40B4-BE49-F238E27FC236}">
                <a16:creationId xmlns:a16="http://schemas.microsoft.com/office/drawing/2014/main" id="{E6000DEA-AAE2-441D-9C91-176C5AB42595}"/>
              </a:ext>
            </a:extLst>
          </p:cNvPr>
          <p:cNvPicPr>
            <a:picLocks noChangeAspect="1"/>
          </p:cNvPicPr>
          <p:nvPr/>
        </p:nvPicPr>
        <p:blipFill>
          <a:blip r:embed="rId5"/>
          <a:stretch>
            <a:fillRect/>
          </a:stretch>
        </p:blipFill>
        <p:spPr>
          <a:xfrm>
            <a:off x="8330492" y="1083409"/>
            <a:ext cx="1319437" cy="847417"/>
          </a:xfrm>
          <a:prstGeom prst="rect">
            <a:avLst/>
          </a:prstGeom>
        </p:spPr>
      </p:pic>
      <p:sp>
        <p:nvSpPr>
          <p:cNvPr id="27" name="文本框 26">
            <a:extLst>
              <a:ext uri="{FF2B5EF4-FFF2-40B4-BE49-F238E27FC236}">
                <a16:creationId xmlns:a16="http://schemas.microsoft.com/office/drawing/2014/main" id="{E36390A9-F198-4CF0-8D8D-888187AA8E95}"/>
              </a:ext>
            </a:extLst>
          </p:cNvPr>
          <p:cNvSpPr txBox="1"/>
          <p:nvPr/>
        </p:nvSpPr>
        <p:spPr>
          <a:xfrm>
            <a:off x="1203046" y="1135041"/>
            <a:ext cx="1232148" cy="584775"/>
          </a:xfrm>
          <a:prstGeom prst="rect">
            <a:avLst/>
          </a:prstGeom>
          <a:noFill/>
        </p:spPr>
        <p:txBody>
          <a:bodyPr wrap="square" rtlCol="0">
            <a:spAutoFit/>
          </a:bodyPr>
          <a:lstStyle/>
          <a:p>
            <a:pPr algn="ctr"/>
            <a:r>
              <a:rPr lang="en-US" altLang="zh-CN" sz="3200" dirty="0">
                <a:solidFill>
                  <a:schemeClr val="tx1">
                    <a:lumMod val="65000"/>
                    <a:lumOff val="35000"/>
                  </a:schemeClr>
                </a:solidFill>
                <a:latin typeface="Times New Roman" pitchFamily="18" charset="0"/>
                <a:cs typeface="Times New Roman" pitchFamily="18" charset="0"/>
              </a:rPr>
              <a:t>01</a:t>
            </a:r>
            <a:endParaRPr lang="zh-CN" altLang="en-US" sz="3200" dirty="0">
              <a:solidFill>
                <a:schemeClr val="tx1">
                  <a:lumMod val="65000"/>
                  <a:lumOff val="35000"/>
                </a:schemeClr>
              </a:solidFill>
              <a:latin typeface="Times New Roman" pitchFamily="18" charset="0"/>
              <a:cs typeface="Times New Roman" pitchFamily="18" charset="0"/>
            </a:endParaRPr>
          </a:p>
        </p:txBody>
      </p:sp>
      <p:sp>
        <p:nvSpPr>
          <p:cNvPr id="30" name="文本框 29">
            <a:extLst>
              <a:ext uri="{FF2B5EF4-FFF2-40B4-BE49-F238E27FC236}">
                <a16:creationId xmlns:a16="http://schemas.microsoft.com/office/drawing/2014/main" id="{9CF5A39E-C370-4900-AF0C-8CCE6CAE08F5}"/>
              </a:ext>
            </a:extLst>
          </p:cNvPr>
          <p:cNvSpPr txBox="1"/>
          <p:nvPr/>
        </p:nvSpPr>
        <p:spPr>
          <a:xfrm>
            <a:off x="7105919" y="1170432"/>
            <a:ext cx="1232148" cy="584775"/>
          </a:xfrm>
          <a:prstGeom prst="rect">
            <a:avLst/>
          </a:prstGeom>
          <a:noFill/>
        </p:spPr>
        <p:txBody>
          <a:bodyPr wrap="square" rtlCol="0">
            <a:spAutoFit/>
          </a:bodyPr>
          <a:lstStyle/>
          <a:p>
            <a:pPr algn="ctr"/>
            <a:r>
              <a:rPr lang="en-US" altLang="zh-CN" sz="3200" dirty="0" smtClean="0">
                <a:solidFill>
                  <a:schemeClr val="tx1">
                    <a:lumMod val="65000"/>
                    <a:lumOff val="35000"/>
                  </a:schemeClr>
                </a:solidFill>
                <a:latin typeface="Times New Roman" pitchFamily="18" charset="0"/>
                <a:cs typeface="Times New Roman" pitchFamily="18" charset="0"/>
              </a:rPr>
              <a:t>02</a:t>
            </a:r>
            <a:endParaRPr lang="zh-CN" altLang="en-US" sz="3200" dirty="0">
              <a:solidFill>
                <a:schemeClr val="tx1">
                  <a:lumMod val="65000"/>
                  <a:lumOff val="35000"/>
                </a:schemeClr>
              </a:solidFill>
              <a:latin typeface="Times New Roman" pitchFamily="18" charset="0"/>
              <a:cs typeface="Times New Roman" pitchFamily="18" charset="0"/>
            </a:endParaRPr>
          </a:p>
        </p:txBody>
      </p:sp>
      <p:sp>
        <p:nvSpPr>
          <p:cNvPr id="31" name="文本框 30">
            <a:extLst>
              <a:ext uri="{FF2B5EF4-FFF2-40B4-BE49-F238E27FC236}">
                <a16:creationId xmlns:a16="http://schemas.microsoft.com/office/drawing/2014/main" id="{09BAD5C6-CCF9-4835-9957-8632699A10E4}"/>
              </a:ext>
            </a:extLst>
          </p:cNvPr>
          <p:cNvSpPr txBox="1"/>
          <p:nvPr/>
        </p:nvSpPr>
        <p:spPr>
          <a:xfrm>
            <a:off x="1464668" y="280709"/>
            <a:ext cx="8683183" cy="584775"/>
          </a:xfrm>
          <a:prstGeom prst="rect">
            <a:avLst/>
          </a:prstGeom>
          <a:noFill/>
        </p:spPr>
        <p:txBody>
          <a:bodyPr wrap="square" rtlCol="0">
            <a:spAutoFit/>
          </a:bodyPr>
          <a:lstStyle/>
          <a:p>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Video: </a:t>
            </a:r>
            <a:endParaRPr lang="en-US" altLang="zh-CN"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8" name="Picture 17"/>
          <p:cNvPicPr/>
          <p:nvPr/>
        </p:nvPicPr>
        <p:blipFill>
          <a:blip r:embed="rId6"/>
          <a:stretch>
            <a:fillRect/>
          </a:stretch>
        </p:blipFill>
        <p:spPr>
          <a:xfrm>
            <a:off x="1203046" y="1170433"/>
            <a:ext cx="9780387" cy="4794432"/>
          </a:xfrm>
          <a:prstGeom prst="rect">
            <a:avLst/>
          </a:prstGeom>
        </p:spPr>
      </p:pic>
    </p:spTree>
    <p:extLst>
      <p:ext uri="{BB962C8B-B14F-4D97-AF65-F5344CB8AC3E}">
        <p14:creationId xmlns:p14="http://schemas.microsoft.com/office/powerpoint/2010/main" val="584829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63" y="199192"/>
            <a:ext cx="10766947" cy="1448856"/>
          </a:xfrm>
          <a:prstGeom prst="roundRect">
            <a:avLst/>
          </a:prstGeom>
          <a:solidFill>
            <a:schemeClr val="bg1">
              <a:alpha val="60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20000"/>
              </a:lnSpc>
              <a:buNone/>
            </a:pPr>
            <a:r>
              <a:rPr lang="en-US" dirty="0" err="1">
                <a:solidFill>
                  <a:srgbClr val="FF0000"/>
                </a:solidFill>
                <a:latin typeface="Times New Roman" panose="02020603050405020304" pitchFamily="18" charset="0"/>
                <a:cs typeface="Times New Roman" panose="02020603050405020304" pitchFamily="18" charset="0"/>
              </a:rPr>
              <a:t>Hành</a:t>
            </a:r>
            <a:r>
              <a:rPr lang="en-US" dirty="0">
                <a:solidFill>
                  <a:srgbClr val="FF0000"/>
                </a:solidFill>
                <a:latin typeface="Times New Roman" panose="02020603050405020304" pitchFamily="18" charset="0"/>
                <a:cs typeface="Times New Roman" panose="02020603050405020304" pitchFamily="18" charset="0"/>
              </a:rPr>
              <a:t> vi </a:t>
            </a:r>
            <a:r>
              <a:rPr lang="en-US" dirty="0" err="1">
                <a:solidFill>
                  <a:srgbClr val="FF0000"/>
                </a:solidFill>
                <a:latin typeface="Times New Roman" panose="02020603050405020304" pitchFamily="18" charset="0"/>
                <a:cs typeface="Times New Roman" panose="02020603050405020304" pitchFamily="18" charset="0"/>
              </a:rPr>
              <a:t>vi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ngừa</a:t>
            </a:r>
            <a:r>
              <a:rPr lang="en-US" dirty="0">
                <a:solidFill>
                  <a:srgbClr val="FF0000"/>
                </a:solidFill>
                <a:latin typeface="Times New Roman" panose="02020603050405020304" pitchFamily="18" charset="0"/>
                <a:cs typeface="Times New Roman" panose="02020603050405020304" pitchFamily="18" charset="0"/>
              </a:rPr>
              <a:t> tai </a:t>
            </a:r>
            <a:r>
              <a:rPr lang="en-US" dirty="0" err="1">
                <a:solidFill>
                  <a:srgbClr val="FF0000"/>
                </a:solidFill>
                <a:latin typeface="Times New Roman" panose="02020603050405020304" pitchFamily="18" charset="0"/>
                <a:cs typeface="Times New Roman" panose="02020603050405020304" pitchFamily="18" charset="0"/>
              </a:rPr>
              <a:t>nạn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hại</a:t>
            </a:r>
            <a:r>
              <a:rPr lang="en-US" dirty="0">
                <a:solidFill>
                  <a:srgbClr val="FF0000"/>
                </a:solidFill>
                <a:latin typeface="Times New Roman" panose="02020603050405020304" pitchFamily="18" charset="0"/>
                <a:cs typeface="Times New Roman" panose="02020603050405020304" pitchFamily="18" charset="0"/>
              </a:rPr>
              <a:t>:</a:t>
            </a:r>
            <a:endParaRPr lang="vi-VN"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buNone/>
            </a:pPr>
            <a:endParaRPr lang="en-US" sz="1867"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506E1B7-153E-9BDF-A751-0257A3DCFA36}"/>
              </a:ext>
            </a:extLst>
          </p:cNvPr>
          <p:cNvSpPr txBox="1"/>
          <p:nvPr/>
        </p:nvSpPr>
        <p:spPr>
          <a:xfrm>
            <a:off x="392052" y="2207432"/>
            <a:ext cx="10144814" cy="1379101"/>
          </a:xfrm>
          <a:prstGeom prst="roundRect">
            <a:avLst/>
          </a:prstGeom>
          <a:solidFill>
            <a:schemeClr val="bg1">
              <a:alpha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b="1" dirty="0">
                <a:solidFill>
                  <a:schemeClr val="accent6">
                    <a:lumMod val="75000"/>
                  </a:schemeClr>
                </a:solidFill>
                <a:latin typeface="Times New Roman" panose="02020603050405020304" pitchFamily="18" charset="0"/>
                <a:cs typeface="Times New Roman" panose="02020603050405020304" pitchFamily="18" charset="0"/>
              </a:rPr>
              <a:t>A.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Chị</a:t>
            </a:r>
            <a:r>
              <a:rPr lang="en-US" sz="2500" b="1" dirty="0">
                <a:solidFill>
                  <a:schemeClr val="accent6">
                    <a:lumMod val="75000"/>
                  </a:schemeClr>
                </a:solidFill>
                <a:latin typeface="Times New Roman" panose="02020603050405020304" pitchFamily="18" charset="0"/>
                <a:cs typeface="Times New Roman" panose="02020603050405020304" pitchFamily="18" charset="0"/>
              </a:rPr>
              <a:t> Y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đốt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phá</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nương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rẫy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tác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Bởi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đốt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phá</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vi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bị</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cấm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Phòng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cháy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chữa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cháy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2001,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sửa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đổi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bổ</a:t>
            </a:r>
            <a:r>
              <a:rPr lang="en-US" sz="2500" b="1" dirty="0">
                <a:solidFill>
                  <a:schemeClr val="accent6">
                    <a:lumMod val="75000"/>
                  </a:schemeClr>
                </a:solidFill>
                <a:latin typeface="Times New Roman" panose="02020603050405020304" pitchFamily="18" charset="0"/>
                <a:cs typeface="Times New Roman" panose="02020603050405020304" pitchFamily="18" charset="0"/>
              </a:rPr>
              <a:t> sung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2013</a:t>
            </a:r>
            <a:r>
              <a:rPr lang="en-US" b="1" dirty="0">
                <a:solidFill>
                  <a:schemeClr val="accent6">
                    <a:lumMod val="75000"/>
                  </a:schemeClr>
                </a:solidFill>
              </a:rPr>
              <a:t>.</a:t>
            </a:r>
            <a:endParaRPr lang="vi-VN" b="1" dirty="0">
              <a:solidFill>
                <a:schemeClr val="accent6">
                  <a:lumMod val="75000"/>
                </a:schemeClr>
              </a:solidFill>
            </a:endParaRPr>
          </a:p>
        </p:txBody>
      </p:sp>
      <p:sp>
        <p:nvSpPr>
          <p:cNvPr id="5" name="Content Placeholder 2">
            <a:extLst>
              <a:ext uri="{FF2B5EF4-FFF2-40B4-BE49-F238E27FC236}">
                <a16:creationId xmlns:a16="http://schemas.microsoft.com/office/drawing/2014/main" id="{FE74C93C-DCF3-E880-5086-E1484EB4F38F}"/>
              </a:ext>
            </a:extLst>
          </p:cNvPr>
          <p:cNvSpPr txBox="1">
            <a:spLocks/>
          </p:cNvSpPr>
          <p:nvPr/>
        </p:nvSpPr>
        <p:spPr>
          <a:xfrm>
            <a:off x="1323490" y="4145917"/>
            <a:ext cx="9730332" cy="2314776"/>
          </a:xfrm>
          <a:prstGeom prst="roundRect">
            <a:avLst/>
          </a:prstGeom>
          <a:solidFill>
            <a:schemeClr val="lt1">
              <a:alpha val="60000"/>
            </a:schemeClr>
          </a:solidFill>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en-US" sz="2500" b="1" dirty="0">
                <a:solidFill>
                  <a:schemeClr val="accent6">
                    <a:lumMod val="75000"/>
                  </a:schemeClr>
                </a:solidFill>
                <a:latin typeface="Times New Roman" panose="02020603050405020304" pitchFamily="18" charset="0"/>
                <a:cs typeface="Times New Roman" panose="02020603050405020304" pitchFamily="18" charset="0"/>
              </a:rPr>
              <a:t>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ngâm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trái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cây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rõ</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gốc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bán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khách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Bởi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cấm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2007: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đảm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tiêu</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2500" b="1" dirty="0">
                <a:solidFill>
                  <a:schemeClr val="accent6">
                    <a:lumMod val="75000"/>
                  </a:schemeClr>
                </a:solidFill>
                <a:latin typeface="Times New Roman" panose="02020603050405020304" pitchFamily="18" charset="0"/>
                <a:cs typeface="Times New Roman" panose="02020603050405020304" pitchFamily="18" charset="0"/>
              </a:rPr>
              <a:t>.</a:t>
            </a:r>
            <a:endParaRPr lang="vi-VN" sz="25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D0CE919B-940A-BC42-C854-B1821BF9DCD8}"/>
              </a:ext>
            </a:extLst>
          </p:cNvPr>
          <p:cNvPicPr>
            <a:picLocks noChangeAspect="1"/>
          </p:cNvPicPr>
          <p:nvPr/>
        </p:nvPicPr>
        <p:blipFill>
          <a:blip r:embed="rId2"/>
          <a:stretch>
            <a:fillRect/>
          </a:stretch>
        </p:blipFill>
        <p:spPr>
          <a:xfrm rot="20957767">
            <a:off x="128896" y="957580"/>
            <a:ext cx="1132160" cy="778360"/>
          </a:xfrm>
          <a:prstGeom prst="rect">
            <a:avLst/>
          </a:prstGeom>
        </p:spPr>
      </p:pic>
      <p:pic>
        <p:nvPicPr>
          <p:cNvPr id="8" name="图片 16">
            <a:extLst>
              <a:ext uri="{FF2B5EF4-FFF2-40B4-BE49-F238E27FC236}">
                <a16:creationId xmlns:a16="http://schemas.microsoft.com/office/drawing/2014/main" id="{760EEE84-908C-6F2D-E321-F7A9975F8C69}"/>
              </a:ext>
            </a:extLst>
          </p:cNvPr>
          <p:cNvPicPr>
            <a:picLocks noChangeAspect="1"/>
          </p:cNvPicPr>
          <p:nvPr/>
        </p:nvPicPr>
        <p:blipFill>
          <a:blip r:embed="rId2"/>
          <a:stretch>
            <a:fillRect/>
          </a:stretch>
        </p:blipFill>
        <p:spPr>
          <a:xfrm rot="692199">
            <a:off x="10930945" y="3708400"/>
            <a:ext cx="1006460" cy="691941"/>
          </a:xfrm>
          <a:prstGeom prst="rect">
            <a:avLst/>
          </a:prstGeom>
        </p:spPr>
      </p:pic>
      <p:pic>
        <p:nvPicPr>
          <p:cNvPr id="9" name="图片 16">
            <a:extLst>
              <a:ext uri="{FF2B5EF4-FFF2-40B4-BE49-F238E27FC236}">
                <a16:creationId xmlns:a16="http://schemas.microsoft.com/office/drawing/2014/main" id="{7EE9AD19-A6CF-EE24-DDB5-760FB2BC3D92}"/>
              </a:ext>
            </a:extLst>
          </p:cNvPr>
          <p:cNvPicPr>
            <a:picLocks noChangeAspect="1"/>
          </p:cNvPicPr>
          <p:nvPr/>
        </p:nvPicPr>
        <p:blipFill>
          <a:blip r:embed="rId2"/>
          <a:stretch>
            <a:fillRect/>
          </a:stretch>
        </p:blipFill>
        <p:spPr>
          <a:xfrm rot="20721236">
            <a:off x="94093" y="5411484"/>
            <a:ext cx="1132160" cy="778360"/>
          </a:xfrm>
          <a:prstGeom prst="rect">
            <a:avLst/>
          </a:prstGeom>
        </p:spPr>
      </p:pic>
    </p:spTree>
    <p:extLst>
      <p:ext uri="{BB962C8B-B14F-4D97-AF65-F5344CB8AC3E}">
        <p14:creationId xmlns:p14="http://schemas.microsoft.com/office/powerpoint/2010/main" val="125216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smtClean="0">
                <a:solidFill>
                  <a:srgbClr val="C00000"/>
                </a:solidFill>
                <a:latin typeface="SVN-Cookies" panose="02040603050506020204" pitchFamily="18" charset="0"/>
                <a:cs typeface="Arial" panose="020B0604020202020204" pitchFamily="34" charset="0"/>
              </a:rPr>
              <a:t>Bài</a:t>
            </a:r>
            <a:r>
              <a:rPr lang="en-US" sz="3733" b="1" dirty="0" smtClean="0">
                <a:solidFill>
                  <a:srgbClr val="C00000"/>
                </a:solidFill>
                <a:latin typeface="SVN-Cookies" panose="02040603050506020204" pitchFamily="18" charset="0"/>
                <a:cs typeface="Arial" panose="020B0604020202020204" pitchFamily="34" charset="0"/>
              </a:rPr>
              <a:t> </a:t>
            </a:r>
            <a:r>
              <a:rPr lang="en-US" sz="3733" b="1" dirty="0" err="1" smtClean="0">
                <a:solidFill>
                  <a:srgbClr val="C00000"/>
                </a:solidFill>
                <a:latin typeface="SVN-Cookies" panose="02040603050506020204" pitchFamily="18" charset="0"/>
                <a:cs typeface="Arial" panose="020B0604020202020204" pitchFamily="34" charset="0"/>
              </a:rPr>
              <a:t>tập</a:t>
            </a:r>
            <a:r>
              <a:rPr lang="en-US" sz="3733" b="1" dirty="0" smtClean="0">
                <a:solidFill>
                  <a:srgbClr val="C00000"/>
                </a:solidFill>
                <a:latin typeface="SVN-Cookies" panose="02040603050506020204" pitchFamily="18" charset="0"/>
                <a:cs typeface="Arial" panose="020B0604020202020204" pitchFamily="34" charset="0"/>
              </a:rPr>
              <a:t> 2: </a:t>
            </a:r>
            <a:endParaRPr lang="en-US" sz="3733" b="1" dirty="0">
              <a:solidFill>
                <a:srgbClr val="C00000"/>
              </a:solidFill>
              <a:latin typeface="SVN-Cookies" panose="02040603050506020204" pitchFamily="18" charset="0"/>
              <a:cs typeface="Arial" panose="020B0604020202020204" pitchFamily="34" charset="0"/>
            </a:endParaRPr>
          </a:p>
        </p:txBody>
      </p:sp>
      <p:sp>
        <p:nvSpPr>
          <p:cNvPr id="27" name="Content Placeholder 2">
            <a:extLst>
              <a:ext uri="{FF2B5EF4-FFF2-40B4-BE49-F238E27FC236}">
                <a16:creationId xmlns:a16="http://schemas.microsoft.com/office/drawing/2014/main" id="{D8DA1E78-5084-9C70-0383-AEE0BA2E0AFB}"/>
              </a:ext>
            </a:extLst>
          </p:cNvPr>
          <p:cNvSpPr txBox="1">
            <a:spLocks/>
          </p:cNvSpPr>
          <p:nvPr/>
        </p:nvSpPr>
        <p:spPr>
          <a:xfrm>
            <a:off x="1438033" y="1049273"/>
            <a:ext cx="10066395" cy="4332319"/>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500" dirty="0" smtClean="0">
                <a:latin typeface="Times New Roman" panose="02020603050405020304" pitchFamily="18" charset="0"/>
                <a:cs typeface="Times New Roman" panose="02020603050405020304" pitchFamily="18" charset="0"/>
              </a:rPr>
              <a:t>Gia đình H đã nhập một số hoá chất để phục vụ việc sản xuất kinh doanh. Các hoá chất này dễ cháy, nổ có thể gây nguy hiểm cho mọi người. Tuy nhiên, sau khi mua về, mẹ H để các hoá chất gần khu vực bếp. Thấy vậy, H đã khuyên mẹ nên đưa các hoá chất ra chỗ khác để tránh nguy cơ cháy nổ.</a:t>
            </a:r>
          </a:p>
          <a:p>
            <a:r>
              <a:rPr lang="vi-VN" sz="2500" i="1" dirty="0" smtClean="0">
                <a:solidFill>
                  <a:schemeClr val="accent6">
                    <a:lumMod val="75000"/>
                  </a:schemeClr>
                </a:solidFill>
                <a:latin typeface="Times New Roman" panose="02020603050405020304" pitchFamily="18" charset="0"/>
                <a:cs typeface="Times New Roman" panose="02020603050405020304" pitchFamily="18" charset="0"/>
              </a:rPr>
              <a:t>a) Theo em, việc sắp xếp các hoá chất gần khu vực bếp của mẹ bạn H có thể gây ra những hậu quả gì và có vi phạm quy định của pháp luật về phòng ngừa tai nạn cháy, nổ, các chất độc hại không?</a:t>
            </a:r>
          </a:p>
          <a:p>
            <a:r>
              <a:rPr lang="vi-VN" sz="2500" i="1" dirty="0">
                <a:solidFill>
                  <a:schemeClr val="accent6">
                    <a:lumMod val="75000"/>
                  </a:schemeClr>
                </a:solidFill>
                <a:latin typeface="Times New Roman" panose="02020603050405020304" pitchFamily="18" charset="0"/>
                <a:cs typeface="Times New Roman" panose="02020603050405020304" pitchFamily="18" charset="0"/>
              </a:rPr>
              <a:t>b) Em hãy cho biết việc làm của bạn H đã thực hiện trách nhiệm nào của công dân trong phòng ngừa tai nạn cháy, nổ và các chất độc hại theo quy định của pháp luật.</a:t>
            </a:r>
            <a:endParaRPr lang="vi-VN" sz="2500" i="1" dirty="0" smtClean="0">
              <a:solidFill>
                <a:schemeClr val="accent6">
                  <a:lumMod val="75000"/>
                </a:schemeClr>
              </a:solidFill>
              <a:latin typeface="Times New Roman" panose="02020603050405020304" pitchFamily="18" charset="0"/>
              <a:cs typeface="Times New Roman" panose="02020603050405020304" pitchFamily="18" charset="0"/>
            </a:endParaRPr>
          </a:p>
          <a:p>
            <a:endParaRPr lang="vi-VN" dirty="0"/>
          </a:p>
        </p:txBody>
      </p:sp>
      <p:pic>
        <p:nvPicPr>
          <p:cNvPr id="30" name="Picture 29">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1305" y="4469112"/>
            <a:ext cx="2454849" cy="2553083"/>
          </a:xfrm>
          <a:prstGeom prst="rect">
            <a:avLst/>
          </a:prstGeom>
        </p:spPr>
      </p:pic>
    </p:spTree>
    <p:extLst>
      <p:ext uri="{BB962C8B-B14F-4D97-AF65-F5344CB8AC3E}">
        <p14:creationId xmlns:p14="http://schemas.microsoft.com/office/powerpoint/2010/main" val="802232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smtClean="0">
                <a:solidFill>
                  <a:srgbClr val="C00000"/>
                </a:solidFill>
                <a:latin typeface="SVN-Cookies" panose="02040603050506020204" pitchFamily="18" charset="0"/>
                <a:cs typeface="Arial" panose="020B0604020202020204" pitchFamily="34" charset="0"/>
              </a:rPr>
              <a:t>Bài</a:t>
            </a:r>
            <a:r>
              <a:rPr lang="en-US" sz="3733" b="1" dirty="0" smtClean="0">
                <a:solidFill>
                  <a:srgbClr val="C00000"/>
                </a:solidFill>
                <a:latin typeface="SVN-Cookies" panose="02040603050506020204" pitchFamily="18" charset="0"/>
                <a:cs typeface="Arial" panose="020B0604020202020204" pitchFamily="34" charset="0"/>
              </a:rPr>
              <a:t> </a:t>
            </a:r>
            <a:r>
              <a:rPr lang="en-US" sz="3733" b="1" dirty="0" err="1" smtClean="0">
                <a:solidFill>
                  <a:srgbClr val="C00000"/>
                </a:solidFill>
                <a:latin typeface="SVN-Cookies" panose="02040603050506020204" pitchFamily="18" charset="0"/>
                <a:cs typeface="Arial" panose="020B0604020202020204" pitchFamily="34" charset="0"/>
              </a:rPr>
              <a:t>tập</a:t>
            </a:r>
            <a:r>
              <a:rPr lang="en-US" sz="3733" b="1" dirty="0" smtClean="0">
                <a:solidFill>
                  <a:srgbClr val="C00000"/>
                </a:solidFill>
                <a:latin typeface="SVN-Cookies" panose="02040603050506020204" pitchFamily="18" charset="0"/>
                <a:cs typeface="Arial" panose="020B0604020202020204" pitchFamily="34" charset="0"/>
              </a:rPr>
              <a:t> 2: </a:t>
            </a:r>
            <a:endParaRPr lang="en-US" sz="3733" b="1" dirty="0">
              <a:solidFill>
                <a:srgbClr val="C00000"/>
              </a:solidFill>
              <a:latin typeface="SVN-Cookies" panose="02040603050506020204" pitchFamily="18" charset="0"/>
              <a:cs typeface="Arial" panose="020B0604020202020204" pitchFamily="34" charset="0"/>
            </a:endParaRPr>
          </a:p>
        </p:txBody>
      </p:sp>
      <p:sp>
        <p:nvSpPr>
          <p:cNvPr id="27" name="Content Placeholder 2">
            <a:extLst>
              <a:ext uri="{FF2B5EF4-FFF2-40B4-BE49-F238E27FC236}">
                <a16:creationId xmlns:a16="http://schemas.microsoft.com/office/drawing/2014/main" id="{D8DA1E78-5084-9C70-0383-AEE0BA2E0AFB}"/>
              </a:ext>
            </a:extLst>
          </p:cNvPr>
          <p:cNvSpPr txBox="1">
            <a:spLocks/>
          </p:cNvSpPr>
          <p:nvPr/>
        </p:nvSpPr>
        <p:spPr>
          <a:xfrm>
            <a:off x="1438033" y="1049273"/>
            <a:ext cx="10066395" cy="4834955"/>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Sắp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hậu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ô </a:t>
            </a:r>
            <a:r>
              <a:rPr lang="en-US" sz="2500" dirty="0" err="1">
                <a:latin typeface="Times New Roman" panose="02020603050405020304" pitchFamily="18" charset="0"/>
                <a:cs typeface="Times New Roman" panose="02020603050405020304" pitchFamily="18" charset="0"/>
              </a:rPr>
              <a:t>nhiễm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hóa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vi </a:t>
            </a:r>
            <a:r>
              <a:rPr lang="en-US" sz="2500" dirty="0" err="1">
                <a:latin typeface="Times New Roman" panose="02020603050405020304" pitchFamily="18" charset="0"/>
                <a:cs typeface="Times New Roman" panose="02020603050405020304" pitchFamily="18" charset="0"/>
              </a:rPr>
              <a:t>phạm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bè</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endParaRPr lang="vi-VN" sz="2500" dirty="0">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5513" y="2904446"/>
            <a:ext cx="2454849" cy="2553083"/>
          </a:xfrm>
          <a:prstGeom prst="rect">
            <a:avLst/>
          </a:prstGeom>
        </p:spPr>
      </p:pic>
    </p:spTree>
    <p:extLst>
      <p:ext uri="{BB962C8B-B14F-4D97-AF65-F5344CB8AC3E}">
        <p14:creationId xmlns:p14="http://schemas.microsoft.com/office/powerpoint/2010/main" val="5330526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pic>
        <p:nvPicPr>
          <p:cNvPr id="24" name="Picture 23">
            <a:extLst>
              <a:ext uri="{FF2B5EF4-FFF2-40B4-BE49-F238E27FC236}">
                <a16:creationId xmlns:a16="http://schemas.microsoft.com/office/drawing/2014/main" id="{0A5C3A92-9B3C-D0FA-49AD-C5EAE5A237E7}"/>
              </a:ext>
            </a:extLst>
          </p:cNvPr>
          <p:cNvPicPr>
            <a:picLocks noChangeAspect="1"/>
          </p:cNvPicPr>
          <p:nvPr/>
        </p:nvPicPr>
        <p:blipFill>
          <a:blip r:embed="rId13"/>
          <a:stretch>
            <a:fillRect/>
          </a:stretch>
        </p:blipFill>
        <p:spPr>
          <a:xfrm>
            <a:off x="225067" y="894745"/>
            <a:ext cx="10899231" cy="4991674"/>
          </a:xfrm>
          <a:prstGeom prst="rect">
            <a:avLst/>
          </a:prstGeom>
        </p:spPr>
      </p:pic>
      <p:sp>
        <p:nvSpPr>
          <p:cNvPr id="27" name="TextBox 26">
            <a:extLst>
              <a:ext uri="{FF2B5EF4-FFF2-40B4-BE49-F238E27FC236}">
                <a16:creationId xmlns:a16="http://schemas.microsoft.com/office/drawing/2014/main"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smtClean="0">
                <a:solidFill>
                  <a:srgbClr val="C00000"/>
                </a:solidFill>
                <a:latin typeface="Time new roman"/>
                <a:cs typeface="Arial" panose="020B0604020202020204" pitchFamily="34" charset="0"/>
              </a:rPr>
              <a:t>Bài</a:t>
            </a:r>
            <a:r>
              <a:rPr lang="en-US" sz="2300" b="1" dirty="0" smtClean="0">
                <a:solidFill>
                  <a:srgbClr val="C00000"/>
                </a:solidFill>
                <a:latin typeface="Time new roman"/>
                <a:cs typeface="Arial" panose="020B0604020202020204" pitchFamily="34" charset="0"/>
              </a:rPr>
              <a:t> </a:t>
            </a:r>
            <a:r>
              <a:rPr lang="en-US" sz="2300" b="1" dirty="0" err="1" smtClean="0">
                <a:solidFill>
                  <a:srgbClr val="C00000"/>
                </a:solidFill>
                <a:latin typeface="Time new roman"/>
                <a:cs typeface="Arial" panose="020B0604020202020204" pitchFamily="34" charset="0"/>
              </a:rPr>
              <a:t>tập</a:t>
            </a:r>
            <a:r>
              <a:rPr lang="en-US" sz="2300" b="1" dirty="0" smtClean="0">
                <a:solidFill>
                  <a:srgbClr val="C00000"/>
                </a:solidFill>
                <a:latin typeface="Time new roman"/>
                <a:cs typeface="Arial" panose="020B0604020202020204" pitchFamily="34" charset="0"/>
              </a:rPr>
              <a:t> 3: </a:t>
            </a:r>
            <a:endParaRPr lang="en-US" sz="2300" b="1" dirty="0">
              <a:solidFill>
                <a:srgbClr val="C00000"/>
              </a:solidFill>
              <a:latin typeface="Time new roman"/>
              <a:cs typeface="Arial" panose="020B0604020202020204" pitchFamily="34" charset="0"/>
            </a:endParaRPr>
          </a:p>
        </p:txBody>
      </p:sp>
      <p:sp>
        <p:nvSpPr>
          <p:cNvPr id="3" name="Rectangle 2"/>
          <p:cNvSpPr/>
          <p:nvPr/>
        </p:nvSpPr>
        <p:spPr>
          <a:xfrm>
            <a:off x="4111106" y="1301389"/>
            <a:ext cx="3523071" cy="3631763"/>
          </a:xfrm>
          <a:prstGeom prst="rect">
            <a:avLst/>
          </a:prstGeom>
        </p:spPr>
        <p:txBody>
          <a:bodyPr wrap="square">
            <a:spAutoFit/>
          </a:bodyPr>
          <a:lstStyle/>
          <a:p>
            <a:r>
              <a:rPr lang="vi-VN" sz="2300" b="1" dirty="0">
                <a:solidFill>
                  <a:srgbClr val="333333"/>
                </a:solidFill>
                <a:latin typeface="Times New Roman" panose="02020603050405020304" pitchFamily="18" charset="0"/>
                <a:cs typeface="Times New Roman" panose="02020603050405020304" pitchFamily="18" charset="0"/>
              </a:rPr>
              <a:t>Bài tập 3:</a:t>
            </a:r>
            <a:r>
              <a:rPr lang="vi-VN" sz="2300" dirty="0">
                <a:solidFill>
                  <a:srgbClr val="333333"/>
                </a:solidFill>
                <a:latin typeface="Times New Roman" panose="02020603050405020304" pitchFamily="18" charset="0"/>
                <a:cs typeface="Times New Roman" panose="02020603050405020304" pitchFamily="18" charset="0"/>
              </a:rPr>
              <a:t> S và K cùng nhau tự chế súng đi săn. Tuy nhiên, do sơ suất, K đã làm nổ súng khiến S bị thương phải đưa đi cấp cứu.</a:t>
            </a:r>
          </a:p>
          <a:p>
            <a:r>
              <a:rPr lang="vi-VN" sz="2300" dirty="0">
                <a:solidFill>
                  <a:srgbClr val="333333"/>
                </a:solidFill>
                <a:latin typeface="Times New Roman" panose="02020603050405020304" pitchFamily="18" charset="0"/>
                <a:cs typeface="Times New Roman" panose="02020603050405020304" pitchFamily="18" charset="0"/>
              </a:rPr>
              <a:t>Theo em, hành vi của K và S đã vi phạm quy định nào của pháp luật về phòng ngừa tai nạn vũ khí, cháy nổ?</a:t>
            </a:r>
            <a:endParaRPr lang="vi-VN" sz="23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0752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pic>
        <p:nvPicPr>
          <p:cNvPr id="24" name="Picture 23">
            <a:extLst>
              <a:ext uri="{FF2B5EF4-FFF2-40B4-BE49-F238E27FC236}">
                <a16:creationId xmlns:a16="http://schemas.microsoft.com/office/drawing/2014/main" id="{0A5C3A92-9B3C-D0FA-49AD-C5EAE5A237E7}"/>
              </a:ext>
            </a:extLst>
          </p:cNvPr>
          <p:cNvPicPr>
            <a:picLocks noChangeAspect="1"/>
          </p:cNvPicPr>
          <p:nvPr/>
        </p:nvPicPr>
        <p:blipFill>
          <a:blip r:embed="rId13"/>
          <a:stretch>
            <a:fillRect/>
          </a:stretch>
        </p:blipFill>
        <p:spPr>
          <a:xfrm>
            <a:off x="529073" y="847063"/>
            <a:ext cx="10899231" cy="4991674"/>
          </a:xfrm>
          <a:prstGeom prst="rect">
            <a:avLst/>
          </a:prstGeom>
        </p:spPr>
      </p:pic>
      <p:sp>
        <p:nvSpPr>
          <p:cNvPr id="27" name="TextBox 26">
            <a:extLst>
              <a:ext uri="{FF2B5EF4-FFF2-40B4-BE49-F238E27FC236}">
                <a16:creationId xmlns:a16="http://schemas.microsoft.com/office/drawing/2014/main"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smtClean="0">
                <a:solidFill>
                  <a:srgbClr val="C00000"/>
                </a:solidFill>
                <a:latin typeface="Time new roman"/>
                <a:cs typeface="Arial" panose="020B0604020202020204" pitchFamily="34" charset="0"/>
              </a:rPr>
              <a:t>Bài</a:t>
            </a:r>
            <a:r>
              <a:rPr lang="en-US" sz="2300" b="1" dirty="0" smtClean="0">
                <a:solidFill>
                  <a:srgbClr val="C00000"/>
                </a:solidFill>
                <a:latin typeface="Time new roman"/>
                <a:cs typeface="Arial" panose="020B0604020202020204" pitchFamily="34" charset="0"/>
              </a:rPr>
              <a:t> </a:t>
            </a:r>
            <a:r>
              <a:rPr lang="en-US" sz="2300" b="1" dirty="0" err="1" smtClean="0">
                <a:solidFill>
                  <a:srgbClr val="C00000"/>
                </a:solidFill>
                <a:latin typeface="Time new roman"/>
                <a:cs typeface="Arial" panose="020B0604020202020204" pitchFamily="34" charset="0"/>
              </a:rPr>
              <a:t>tập</a:t>
            </a:r>
            <a:r>
              <a:rPr lang="en-US" sz="2300" b="1" dirty="0" smtClean="0">
                <a:solidFill>
                  <a:srgbClr val="C00000"/>
                </a:solidFill>
                <a:latin typeface="Time new roman"/>
                <a:cs typeface="Arial" panose="020B0604020202020204" pitchFamily="34" charset="0"/>
              </a:rPr>
              <a:t> 3: </a:t>
            </a:r>
            <a:endParaRPr lang="en-US" sz="2300" b="1" dirty="0">
              <a:solidFill>
                <a:srgbClr val="C00000"/>
              </a:solidFill>
              <a:latin typeface="Time new roman"/>
              <a:cs typeface="Arial" panose="020B0604020202020204" pitchFamily="34" charset="0"/>
            </a:endParaRPr>
          </a:p>
        </p:txBody>
      </p:sp>
      <p:sp>
        <p:nvSpPr>
          <p:cNvPr id="4" name="Rectangle 3"/>
          <p:cNvSpPr/>
          <p:nvPr/>
        </p:nvSpPr>
        <p:spPr>
          <a:xfrm>
            <a:off x="4659247" y="1373183"/>
            <a:ext cx="3250094" cy="2215991"/>
          </a:xfrm>
          <a:prstGeom prst="rect">
            <a:avLst/>
          </a:prstGeom>
        </p:spPr>
        <p:txBody>
          <a:bodyPr wrap="square">
            <a:spAutoFit/>
          </a:bodyPr>
          <a:lstStyle/>
          <a:p>
            <a:pPr>
              <a:spcAft>
                <a:spcPts val="0"/>
              </a:spcAft>
            </a:pP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K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S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ngừa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tai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nạn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khí</a:t>
            </a:r>
            <a:endParaRPr lang="vi-VN" sz="23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4654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6672880" y="583187"/>
            <a:ext cx="4621753" cy="4975671"/>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id="{D8DA1E78-5084-9C70-0383-AEE0BA2E0AFB}"/>
              </a:ext>
            </a:extLst>
          </p:cNvPr>
          <p:cNvSpPr txBox="1">
            <a:spLocks/>
          </p:cNvSpPr>
          <p:nvPr/>
        </p:nvSpPr>
        <p:spPr>
          <a:xfrm>
            <a:off x="1530593" y="1121621"/>
            <a:ext cx="5256721" cy="3838174"/>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300" b="1" dirty="0">
                <a:latin typeface="Times New Roman" panose="02020603050405020304" pitchFamily="18" charset="0"/>
                <a:cs typeface="Times New Roman" panose="02020603050405020304" pitchFamily="18" charset="0"/>
              </a:rPr>
              <a:t>Bài tập 4:</a:t>
            </a:r>
            <a:r>
              <a:rPr lang="vi-VN" sz="2300" dirty="0">
                <a:latin typeface="Times New Roman" panose="02020603050405020304" pitchFamily="18" charset="0"/>
                <a:cs typeface="Times New Roman" panose="02020603050405020304" pitchFamily="18" charset="0"/>
              </a:rPr>
              <a:t> Anh A là công nhân làm việc tại tổ cơ khí của Công ty X. Khi tiến hành dùng máy hàn thổi lửa để cắt sắt, do không sử dụng các thiết bị bảo đảm an toàn phòng cháy nên lửa vảy hàn bắn vào các vật dụng dễ cháy và lan nhanh ra cả xưởng thiết bị của công ty.</a:t>
            </a:r>
          </a:p>
          <a:p>
            <a:pPr marL="127000" indent="0">
              <a:buNone/>
            </a:pPr>
            <a:r>
              <a:rPr lang="vi-VN" sz="2300" i="1" dirty="0">
                <a:latin typeface="Times New Roman" panose="02020603050405020304" pitchFamily="18" charset="0"/>
                <a:cs typeface="Times New Roman" panose="02020603050405020304" pitchFamily="18" charset="0"/>
              </a:rPr>
              <a:t>Căn cứ vào các quy định của pháp luật về phòng ngừa tai nạn cháy, nổ, em hãy nhận xét hành vi của anh A.</a:t>
            </a:r>
          </a:p>
        </p:txBody>
      </p:sp>
      <p:pic>
        <p:nvPicPr>
          <p:cNvPr id="34" name="Picture 33">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Tree>
    <p:extLst>
      <p:ext uri="{BB962C8B-B14F-4D97-AF65-F5344CB8AC3E}">
        <p14:creationId xmlns:p14="http://schemas.microsoft.com/office/powerpoint/2010/main" val="14085087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6672880" y="583187"/>
            <a:ext cx="4621753" cy="4975671"/>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smtClean="0">
                <a:solidFill>
                  <a:srgbClr val="C00000"/>
                </a:solidFill>
                <a:latin typeface="SVN-Cookies" panose="02040603050506020204" pitchFamily="18" charset="0"/>
                <a:cs typeface="Arial" panose="020B0604020202020204" pitchFamily="34" charset="0"/>
              </a:rPr>
              <a:t>Bài</a:t>
            </a:r>
            <a:r>
              <a:rPr lang="en-US" sz="3733" b="1" dirty="0" smtClean="0">
                <a:solidFill>
                  <a:srgbClr val="C00000"/>
                </a:solidFill>
                <a:latin typeface="SVN-Cookies" panose="02040603050506020204" pitchFamily="18" charset="0"/>
                <a:cs typeface="Arial" panose="020B0604020202020204" pitchFamily="34" charset="0"/>
              </a:rPr>
              <a:t> </a:t>
            </a:r>
            <a:r>
              <a:rPr lang="en-US" sz="3733" b="1" dirty="0" err="1" smtClean="0">
                <a:solidFill>
                  <a:srgbClr val="C00000"/>
                </a:solidFill>
                <a:latin typeface="SVN-Cookies" panose="02040603050506020204" pitchFamily="18" charset="0"/>
                <a:cs typeface="Arial" panose="020B0604020202020204" pitchFamily="34" charset="0"/>
              </a:rPr>
              <a:t>tập</a:t>
            </a:r>
            <a:r>
              <a:rPr lang="en-US" sz="3733" b="1" dirty="0" smtClean="0">
                <a:solidFill>
                  <a:srgbClr val="C00000"/>
                </a:solidFill>
                <a:latin typeface="SVN-Cookies" panose="02040603050506020204" pitchFamily="18" charset="0"/>
                <a:cs typeface="Arial" panose="020B0604020202020204" pitchFamily="34" charset="0"/>
              </a:rPr>
              <a:t> 4: </a:t>
            </a:r>
            <a:endParaRPr lang="en-US" sz="3733" b="1" dirty="0">
              <a:solidFill>
                <a:srgbClr val="C00000"/>
              </a:solidFill>
              <a:latin typeface="SVN-Cookies" panose="02040603050506020204" pitchFamily="18" charset="0"/>
              <a:cs typeface="Arial" panose="020B0604020202020204" pitchFamily="34" charset="0"/>
            </a:endParaRPr>
          </a:p>
        </p:txBody>
      </p:sp>
      <p:sp>
        <p:nvSpPr>
          <p:cNvPr id="31" name="Content Placeholder 2">
            <a:extLst>
              <a:ext uri="{FF2B5EF4-FFF2-40B4-BE49-F238E27FC236}">
                <a16:creationId xmlns:a16="http://schemas.microsoft.com/office/drawing/2014/main" id="{D8DA1E78-5084-9C70-0383-AEE0BA2E0AFB}"/>
              </a:ext>
            </a:extLst>
          </p:cNvPr>
          <p:cNvSpPr txBox="1">
            <a:spLocks/>
          </p:cNvSpPr>
          <p:nvPr/>
        </p:nvSpPr>
        <p:spPr>
          <a:xfrm>
            <a:off x="1591051" y="1931395"/>
            <a:ext cx="5256721" cy="1831813"/>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None/>
            </a:pP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Tree>
    <p:extLst>
      <p:ext uri="{BB962C8B-B14F-4D97-AF65-F5344CB8AC3E}">
        <p14:creationId xmlns:p14="http://schemas.microsoft.com/office/powerpoint/2010/main" val="7169102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209668" y="726081"/>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6672880" y="583187"/>
            <a:ext cx="4621753" cy="5764450"/>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id="{D8DA1E78-5084-9C70-0383-AEE0BA2E0AFB}"/>
              </a:ext>
            </a:extLst>
          </p:cNvPr>
          <p:cNvSpPr txBox="1">
            <a:spLocks/>
          </p:cNvSpPr>
          <p:nvPr/>
        </p:nvSpPr>
        <p:spPr>
          <a:xfrm>
            <a:off x="7422613" y="1427107"/>
            <a:ext cx="3231418" cy="2677232"/>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None/>
            </a:pPr>
            <a:r>
              <a:rPr lang="en-US" sz="2300" b="1" dirty="0" err="1">
                <a:latin typeface="Times New Roman" panose="02020603050405020304" pitchFamily="18" charset="0"/>
                <a:cs typeface="Times New Roman" panose="02020603050405020304" pitchFamily="18" charset="0"/>
              </a:rPr>
              <a:t>Bài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5: </a:t>
            </a:r>
            <a:r>
              <a:rPr lang="en-US" sz="2300" b="1" dirty="0" err="1">
                <a:latin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sưu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tầm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tấm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gương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dũng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cảm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phòng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ngừa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học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từ</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tấm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gương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đó</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
        <p:nvSpPr>
          <p:cNvPr id="3" name="Rectangle 2"/>
          <p:cNvSpPr/>
          <p:nvPr/>
        </p:nvSpPr>
        <p:spPr>
          <a:xfrm>
            <a:off x="1745450" y="961318"/>
            <a:ext cx="5230689" cy="5047536"/>
          </a:xfrm>
          <a:prstGeom prst="rect">
            <a:avLst/>
          </a:prstGeom>
        </p:spPr>
        <p:txBody>
          <a:bodyPr wrap="square">
            <a:spAutoFit/>
          </a:bodyPr>
          <a:lstStyle/>
          <a:p>
            <a:pPr algn="just"/>
            <a:r>
              <a:rPr lang="en-US" sz="2300" dirty="0" smtClean="0">
                <a:latin typeface="Times New Roman" panose="02020603050405020304" pitchFamily="18" charset="0"/>
                <a:ea typeface="Times New Roman" panose="02020603050405020304" pitchFamily="18" charset="0"/>
              </a:rPr>
              <a:t>	</a:t>
            </a:r>
            <a:r>
              <a:rPr lang="en-US" sz="2300" b="1" dirty="0" err="1" smtClean="0">
                <a:latin typeface="Times New Roman" panose="02020603050405020304" pitchFamily="18" charset="0"/>
                <a:ea typeface="Times New Roman" panose="02020603050405020304" pitchFamily="18" charset="0"/>
              </a:rPr>
              <a:t>Anh</a:t>
            </a:r>
            <a:r>
              <a:rPr lang="en-US" sz="2300" b="1" dirty="0" smtClean="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Văn</a:t>
            </a:r>
            <a:r>
              <a:rPr lang="en-US" sz="2300" b="1" dirty="0">
                <a:latin typeface="Times New Roman" panose="02020603050405020304" pitchFamily="18" charset="0"/>
                <a:ea typeface="Times New Roman" panose="02020603050405020304" pitchFamily="18" charset="0"/>
              </a:rPr>
              <a:t> Nam, </a:t>
            </a:r>
            <a:r>
              <a:rPr lang="en-US" sz="2300" b="1" dirty="0" err="1">
                <a:latin typeface="Times New Roman" panose="02020603050405020304" pitchFamily="18" charset="0"/>
                <a:ea typeface="Times New Roman" panose="02020603050405020304" pitchFamily="18" charset="0"/>
              </a:rPr>
              <a:t>quê</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quán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xã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Thăng</a:t>
            </a:r>
            <a:r>
              <a:rPr lang="en-US" sz="2300" b="1" dirty="0">
                <a:latin typeface="Times New Roman" panose="02020603050405020304" pitchFamily="18" charset="0"/>
                <a:ea typeface="Times New Roman" panose="02020603050405020304" pitchFamily="18" charset="0"/>
              </a:rPr>
              <a:t> Long, </a:t>
            </a:r>
            <a:r>
              <a:rPr lang="en-US" sz="2300" b="1" dirty="0" err="1">
                <a:latin typeface="Times New Roman" panose="02020603050405020304" pitchFamily="18" charset="0"/>
                <a:ea typeface="Times New Roman" panose="02020603050405020304" pitchFamily="18" charset="0"/>
              </a:rPr>
              <a:t>huyện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Nông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Cống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tỉnh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Hóa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cư</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trú</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tại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số</a:t>
            </a:r>
            <a:r>
              <a:rPr lang="en-US" sz="2300" b="1" dirty="0">
                <a:latin typeface="Times New Roman" panose="02020603050405020304" pitchFamily="18" charset="0"/>
                <a:ea typeface="Times New Roman" panose="02020603050405020304" pitchFamily="18" charset="0"/>
              </a:rPr>
              <a:t> 38, </a:t>
            </a:r>
            <a:r>
              <a:rPr lang="en-US" sz="2300" b="1" dirty="0" err="1">
                <a:latin typeface="Times New Roman" panose="02020603050405020304" pitchFamily="18" charset="0"/>
                <a:ea typeface="Times New Roman" panose="02020603050405020304" pitchFamily="18" charset="0"/>
              </a:rPr>
              <a:t>Ngõ</a:t>
            </a:r>
            <a:r>
              <a:rPr lang="en-US" sz="2300" b="1" dirty="0">
                <a:latin typeface="Times New Roman" panose="02020603050405020304" pitchFamily="18" charset="0"/>
                <a:ea typeface="Times New Roman" panose="02020603050405020304" pitchFamily="18" charset="0"/>
              </a:rPr>
              <a:t> 51, </a:t>
            </a:r>
            <a:r>
              <a:rPr lang="en-US" sz="2300" b="1" dirty="0" err="1">
                <a:latin typeface="Times New Roman" panose="02020603050405020304" pitchFamily="18" charset="0"/>
                <a:ea typeface="Times New Roman" panose="02020603050405020304" pitchFamily="18" charset="0"/>
              </a:rPr>
              <a:t>phố</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Khánh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Thiện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phường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Mai, </a:t>
            </a:r>
            <a:r>
              <a:rPr lang="en-US" sz="2300" b="1" dirty="0" err="1">
                <a:latin typeface="Times New Roman" panose="02020603050405020304" pitchFamily="18" charset="0"/>
                <a:ea typeface="Times New Roman" panose="02020603050405020304" pitchFamily="18" charset="0"/>
              </a:rPr>
              <a:t>quận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Hoàng</a:t>
            </a:r>
            <a:r>
              <a:rPr lang="en-US" sz="2300" b="1" dirty="0">
                <a:latin typeface="Times New Roman" panose="02020603050405020304" pitchFamily="18" charset="0"/>
                <a:ea typeface="Times New Roman" panose="02020603050405020304" pitchFamily="18" charset="0"/>
              </a:rPr>
              <a:t> Mai, </a:t>
            </a:r>
            <a:r>
              <a:rPr lang="en-US" sz="2300" b="1" dirty="0" err="1">
                <a:latin typeface="Times New Roman" panose="02020603050405020304" pitchFamily="18" charset="0"/>
                <a:ea typeface="Times New Roman" panose="02020603050405020304" pitchFamily="18" charset="0"/>
              </a:rPr>
              <a:t>thành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phố</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dũng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cảm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cứu</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cháu</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bé</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đám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rPr>
              <a:t>. </a:t>
            </a:r>
            <a:endParaRPr lang="vi-VN" sz="2300" b="1" dirty="0">
              <a:latin typeface="Times New Roman" panose="02020603050405020304" pitchFamily="18" charset="0"/>
              <a:ea typeface="Times New Roman" panose="02020603050405020304" pitchFamily="18" charset="0"/>
            </a:endParaRPr>
          </a:p>
          <a:p>
            <a:pPr algn="just">
              <a:spcAft>
                <a:spcPts val="0"/>
              </a:spcAft>
            </a:pPr>
            <a:r>
              <a:rPr lang="en-US" sz="2300" b="1" dirty="0" smtClean="0">
                <a:latin typeface="Times New Roman" panose="02020603050405020304" pitchFamily="18" charset="0"/>
                <a:ea typeface="Times New Roman" panose="02020603050405020304" pitchFamily="18" charset="0"/>
              </a:rPr>
              <a:t>	</a:t>
            </a:r>
            <a:r>
              <a:rPr lang="en-US" sz="2300" b="1" dirty="0" err="1" smtClean="0">
                <a:latin typeface="Times New Roman" panose="02020603050405020304" pitchFamily="18" charset="0"/>
                <a:ea typeface="Times New Roman" panose="02020603050405020304" pitchFamily="18" charset="0"/>
              </a:rPr>
              <a:t>Anh</a:t>
            </a:r>
            <a:r>
              <a:rPr lang="en-US" sz="2300" b="1" dirty="0" smtClean="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tấm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gương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tốt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xã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hành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động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dũng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cảm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tốt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bụng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Văn</a:t>
            </a:r>
            <a:r>
              <a:rPr lang="en-US" sz="2300" b="1" dirty="0">
                <a:latin typeface="Times New Roman" panose="02020603050405020304" pitchFamily="18" charset="0"/>
                <a:ea typeface="Times New Roman" panose="02020603050405020304" pitchFamily="18" charset="0"/>
              </a:rPr>
              <a:t> Nam </a:t>
            </a:r>
            <a:r>
              <a:rPr lang="en-US" sz="2300" b="1" dirty="0" err="1">
                <a:latin typeface="Times New Roman" panose="02020603050405020304" pitchFamily="18" charset="0"/>
                <a:ea typeface="Times New Roman" panose="02020603050405020304" pitchFamily="18" charset="0"/>
              </a:rPr>
              <a:t>làm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thêm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truyền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thống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đoàn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kết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thân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ái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người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như</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thể</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thân</a:t>
            </a:r>
            <a:r>
              <a:rPr lang="en-US" sz="2300" b="1" dirty="0">
                <a:latin typeface="Times New Roman" panose="02020603050405020304" pitchFamily="18" charset="0"/>
                <a:ea typeface="Times New Roman" panose="02020603050405020304" pitchFamily="18" charset="0"/>
              </a:rPr>
              <a:t> - </a:t>
            </a:r>
            <a:r>
              <a:rPr lang="en-US" sz="2300" b="1" dirty="0" err="1">
                <a:latin typeface="Times New Roman" panose="02020603050405020304" pitchFamily="18" charset="0"/>
                <a:ea typeface="Times New Roman" panose="02020603050405020304" pitchFamily="18" charset="0"/>
              </a:rPr>
              <a:t>vốn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nguồn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sức</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mạnh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dân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tộc</a:t>
            </a:r>
            <a:r>
              <a:rPr lang="en-US" sz="2300" b="1" dirty="0">
                <a:latin typeface="Times New Roman" panose="02020603050405020304" pitchFamily="18" charset="0"/>
                <a:ea typeface="Times New Roman" panose="02020603050405020304" pitchFamily="18" charset="0"/>
              </a:rPr>
              <a:t> ta.</a:t>
            </a:r>
            <a:endParaRPr lang="vi-VN" sz="23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81760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407686" y="1808540"/>
            <a:ext cx="3277738" cy="553998"/>
          </a:xfrm>
          <a:prstGeom prst="rect">
            <a:avLst/>
          </a:prstGeom>
          <a:noFill/>
        </p:spPr>
        <p:txBody>
          <a:bodyPr wrap="square" rtlCol="0">
            <a:spAutoFit/>
          </a:bodyPr>
          <a:lstStyle/>
          <a:p>
            <a:pPr algn="ctr"/>
            <a:r>
              <a:rPr lang="en-US" altLang="zh-CN" sz="3000" b="1" dirty="0" smtClean="0">
                <a:solidFill>
                  <a:schemeClr val="tx1">
                    <a:lumMod val="75000"/>
                    <a:lumOff val="25000"/>
                  </a:schemeClr>
                </a:solidFill>
                <a:latin typeface="Time new roman"/>
                <a:ea typeface="汉仪夏日体W" panose="00020600040101010101" pitchFamily="18" charset="-122"/>
              </a:rPr>
              <a:t>III. VẬN DỤNG </a:t>
            </a:r>
            <a:endParaRPr lang="zh-CN" altLang="en-US" sz="3000" b="1" dirty="0">
              <a:solidFill>
                <a:schemeClr val="tx1">
                  <a:lumMod val="75000"/>
                  <a:lumOff val="25000"/>
                </a:schemeClr>
              </a:solidFill>
              <a:latin typeface="Time new roman"/>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7176566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78819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24" name="文本框 23">
            <a:extLst>
              <a:ext uri="{FF2B5EF4-FFF2-40B4-BE49-F238E27FC236}">
                <a16:creationId xmlns:a16="http://schemas.microsoft.com/office/drawing/2014/main" id="{C983E5A2-B125-4DCA-A781-83D412BD2B9F}"/>
              </a:ext>
            </a:extLst>
          </p:cNvPr>
          <p:cNvSpPr txBox="1"/>
          <p:nvPr/>
        </p:nvSpPr>
        <p:spPr>
          <a:xfrm>
            <a:off x="1502371" y="261338"/>
            <a:ext cx="8108074" cy="584775"/>
          </a:xfrm>
          <a:prstGeom prst="rect">
            <a:avLst/>
          </a:prstGeom>
          <a:noFill/>
        </p:spPr>
        <p:txBody>
          <a:bodyPr wrap="square" rtlCol="0">
            <a:spAutoFit/>
          </a:bodyPr>
          <a:lstStyle/>
          <a:p>
            <a:r>
              <a:rPr lang="en-US" altLang="zh-CN" sz="3200" b="1" dirty="0" err="1" smtClean="0">
                <a:solidFill>
                  <a:srgbClr val="C00000"/>
                </a:solidFill>
                <a:latin typeface="Time new roman"/>
                <a:ea typeface="汉仪夏日体W" panose="00020600040101010101" pitchFamily="18" charset="-122"/>
              </a:rPr>
              <a:t>Quan</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sát</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các</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hình</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ảnh</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sau</a:t>
            </a:r>
            <a:r>
              <a:rPr lang="en-US" altLang="zh-CN" sz="3200" b="1" dirty="0" smtClean="0">
                <a:solidFill>
                  <a:srgbClr val="C00000"/>
                </a:solidFill>
                <a:latin typeface="Time new roman"/>
                <a:ea typeface="汉仪夏日体W" panose="00020600040101010101" pitchFamily="18" charset="-122"/>
              </a:rPr>
              <a:t>: </a:t>
            </a:r>
            <a:r>
              <a:rPr lang="en-US" altLang="zh-CN" sz="3200" b="1" dirty="0" smtClean="0">
                <a:solidFill>
                  <a:srgbClr val="C00000"/>
                </a:solidFill>
                <a:latin typeface="Time new roman"/>
                <a:ea typeface="汉仪夏日体W" panose="00020600040101010101" pitchFamily="18" charset="-122"/>
              </a:rPr>
              <a:t> </a:t>
            </a:r>
            <a:endParaRPr lang="en-US" altLang="zh-CN" b="1" dirty="0">
              <a:solidFill>
                <a:srgbClr val="C00000"/>
              </a:solidFill>
              <a:latin typeface="Time new roman"/>
              <a:ea typeface="汉仪夏日体W" panose="00020600040101010101" pitchFamily="18" charset="-122"/>
            </a:endParaRPr>
          </a:p>
        </p:txBody>
      </p:sp>
      <p:sp>
        <p:nvSpPr>
          <p:cNvPr id="2" name="Rectangle 1"/>
          <p:cNvSpPr/>
          <p:nvPr/>
        </p:nvSpPr>
        <p:spPr>
          <a:xfrm>
            <a:off x="2356189" y="5416755"/>
            <a:ext cx="7254256" cy="954107"/>
          </a:xfrm>
          <a:prstGeom prst="rect">
            <a:avLst/>
          </a:prstGeom>
          <a:solidFill>
            <a:srgbClr val="D2E1F0"/>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V</a:t>
            </a:r>
            <a:r>
              <a:rPr lang="en-US" sz="2800" b="1" dirty="0" err="1" smtClean="0">
                <a:latin typeface="Times New Roman" panose="02020603050405020304" pitchFamily="18" charset="0"/>
                <a:cs typeface="Times New Roman" panose="02020603050405020304" pitchFamily="18" charset="0"/>
              </a:rPr>
              <a:t>iết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HS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p:txBody>
      </p:sp>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824248" y="1004506"/>
            <a:ext cx="10543504" cy="4311773"/>
          </a:xfrm>
          <a:prstGeom prst="rect">
            <a:avLst/>
          </a:prstGeom>
          <a:noFill/>
        </p:spPr>
      </p:pic>
    </p:spTree>
    <p:extLst>
      <p:ext uri="{BB962C8B-B14F-4D97-AF65-F5344CB8AC3E}">
        <p14:creationId xmlns:p14="http://schemas.microsoft.com/office/powerpoint/2010/main" val="2822375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115EC2DD-0638-F591-EFA3-33100DAEED9C}"/>
              </a:ext>
            </a:extLst>
          </p:cNvPr>
          <p:cNvPicPr>
            <a:picLocks noChangeAspect="1"/>
          </p:cNvPicPr>
          <p:nvPr/>
        </p:nvPicPr>
        <p:blipFill>
          <a:blip r:embed="rId2"/>
          <a:stretch>
            <a:fillRect/>
          </a:stretch>
        </p:blipFill>
        <p:spPr>
          <a:xfrm>
            <a:off x="262785" y="3585620"/>
            <a:ext cx="11954911" cy="2458651"/>
          </a:xfrm>
          <a:prstGeom prst="rect">
            <a:avLst/>
          </a:prstGeom>
        </p:spPr>
      </p:pic>
      <p:pic>
        <p:nvPicPr>
          <p:cNvPr id="9" name="图片 13">
            <a:extLst>
              <a:ext uri="{FF2B5EF4-FFF2-40B4-BE49-F238E27FC236}">
                <a16:creationId xmlns:a16="http://schemas.microsoft.com/office/drawing/2014/main"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7" name="TextBox 6">
            <a:extLst>
              <a:ext uri="{FF2B5EF4-FFF2-40B4-BE49-F238E27FC236}">
                <a16:creationId xmlns:a16="http://schemas.microsoft.com/office/drawing/2014/main" id="{3846A19C-B8CD-6DA5-F907-B2231962AAE1}"/>
              </a:ext>
            </a:extLst>
          </p:cNvPr>
          <p:cNvSpPr txBox="1"/>
          <p:nvPr/>
        </p:nvSpPr>
        <p:spPr>
          <a:xfrm>
            <a:off x="3983556" y="102642"/>
            <a:ext cx="5312844"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SVN-Internation" panose="02040603050506020204" pitchFamily="18" charset="0"/>
              </a:rPr>
              <a:t>GIÁO DỤC CÔNG DÂN </a:t>
            </a:r>
            <a:r>
              <a:rPr lang="en-US" sz="3200" dirty="0" smtClean="0">
                <a:solidFill>
                  <a:srgbClr val="FFC000"/>
                </a:solidFill>
                <a:effectLst>
                  <a:outerShdw blurRad="38100" dist="38100" dir="2700000" algn="tl">
                    <a:srgbClr val="000000">
                      <a:alpha val="43137"/>
                    </a:srgbClr>
                  </a:outerShdw>
                </a:effectLst>
                <a:latin typeface="SVN-Internation" panose="02040603050506020204" pitchFamily="18" charset="0"/>
              </a:rPr>
              <a:t>8</a:t>
            </a:r>
            <a:endParaRPr lang="en-US" sz="3200" dirty="0">
              <a:solidFill>
                <a:srgbClr val="FFC000"/>
              </a:solidFill>
              <a:effectLst>
                <a:outerShdw blurRad="38100" dist="38100" dir="2700000" algn="tl">
                  <a:srgbClr val="000000">
                    <a:alpha val="43137"/>
                  </a:srgbClr>
                </a:outerShdw>
              </a:effectLst>
              <a:latin typeface="SVN-Internation" panose="02040603050506020204" pitchFamily="18" charset="0"/>
            </a:endParaRPr>
          </a:p>
        </p:txBody>
      </p:sp>
      <p:sp>
        <p:nvSpPr>
          <p:cNvPr id="8" name="文本框 15">
            <a:extLst>
              <a:ext uri="{FF2B5EF4-FFF2-40B4-BE49-F238E27FC236}">
                <a16:creationId xmlns:a16="http://schemas.microsoft.com/office/drawing/2014/main" id="{23C3C0E4-8725-8ADB-4FCF-637F34159E58}"/>
              </a:ext>
            </a:extLst>
          </p:cNvPr>
          <p:cNvSpPr txBox="1"/>
          <p:nvPr/>
        </p:nvSpPr>
        <p:spPr>
          <a:xfrm>
            <a:off x="5203642" y="834759"/>
            <a:ext cx="1976823" cy="1077218"/>
          </a:xfrm>
          <a:prstGeom prst="rect">
            <a:avLst/>
          </a:prstGeom>
          <a:noFill/>
        </p:spPr>
        <p:txBody>
          <a:bodyPr wrap="non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a:t>
            </a:r>
            <a:r>
              <a:rPr lang="en-US" altLang="zh-CN" sz="6400" dirty="0" smtClean="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9</a:t>
            </a:r>
            <a:endPar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endParaRPr>
          </a:p>
        </p:txBody>
      </p:sp>
      <p:pic>
        <p:nvPicPr>
          <p:cNvPr id="10" name="图片 3">
            <a:extLst>
              <a:ext uri="{FF2B5EF4-FFF2-40B4-BE49-F238E27FC236}">
                <a16:creationId xmlns:a16="http://schemas.microsoft.com/office/drawing/2014/main" id="{5899FEA0-D957-069C-39D2-A6353CCBD658}"/>
              </a:ext>
            </a:extLst>
          </p:cNvPr>
          <p:cNvPicPr>
            <a:picLocks noChangeAspect="1"/>
          </p:cNvPicPr>
          <p:nvPr/>
        </p:nvPicPr>
        <p:blipFill>
          <a:blip r:embed="rId4"/>
          <a:stretch>
            <a:fillRect/>
          </a:stretch>
        </p:blipFill>
        <p:spPr>
          <a:xfrm>
            <a:off x="124756" y="4886924"/>
            <a:ext cx="11712166" cy="1971076"/>
          </a:xfrm>
          <a:prstGeom prst="rect">
            <a:avLst/>
          </a:prstGeom>
        </p:spPr>
      </p:pic>
      <p:pic>
        <p:nvPicPr>
          <p:cNvPr id="12" name="图片 10">
            <a:extLst>
              <a:ext uri="{FF2B5EF4-FFF2-40B4-BE49-F238E27FC236}">
                <a16:creationId xmlns:a16="http://schemas.microsoft.com/office/drawing/2014/main"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a16="http://schemas.microsoft.com/office/drawing/2014/main"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a16="http://schemas.microsoft.com/office/drawing/2014/main" id="{E152F9D5-EA7D-C363-DD90-2518C8D0B0EB}"/>
              </a:ext>
            </a:extLst>
          </p:cNvPr>
          <p:cNvPicPr>
            <a:picLocks noChangeAspect="1"/>
          </p:cNvPicPr>
          <p:nvPr/>
        </p:nvPicPr>
        <p:blipFill>
          <a:blip r:embed="rId7"/>
          <a:stretch>
            <a:fillRect/>
          </a:stretch>
        </p:blipFill>
        <p:spPr>
          <a:xfrm>
            <a:off x="10653658" y="939099"/>
            <a:ext cx="1364823" cy="1931355"/>
          </a:xfrm>
          <a:prstGeom prst="rect">
            <a:avLst/>
          </a:prstGeom>
        </p:spPr>
      </p:pic>
      <p:pic>
        <p:nvPicPr>
          <p:cNvPr id="15" name="图片 16">
            <a:extLst>
              <a:ext uri="{FF2B5EF4-FFF2-40B4-BE49-F238E27FC236}">
                <a16:creationId xmlns:a16="http://schemas.microsoft.com/office/drawing/2014/main"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a16="http://schemas.microsoft.com/office/drawing/2014/main"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a16="http://schemas.microsoft.com/office/drawing/2014/main"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a16="http://schemas.microsoft.com/office/drawing/2014/main"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a16="http://schemas.microsoft.com/office/drawing/2014/main"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a16="http://schemas.microsoft.com/office/drawing/2014/main"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a16="http://schemas.microsoft.com/office/drawing/2014/main"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a16="http://schemas.microsoft.com/office/drawing/2014/main"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a16="http://schemas.microsoft.com/office/drawing/2014/main" id="{190CFE00-3081-9E0C-44DD-2613AC444BE6}"/>
              </a:ext>
            </a:extLst>
          </p:cNvPr>
          <p:cNvPicPr>
            <a:picLocks noChangeAspect="1"/>
          </p:cNvPicPr>
          <p:nvPr/>
        </p:nvPicPr>
        <p:blipFill>
          <a:blip r:embed="rId16"/>
          <a:stretch>
            <a:fillRect/>
          </a:stretch>
        </p:blipFill>
        <p:spPr>
          <a:xfrm>
            <a:off x="237089" y="3413156"/>
            <a:ext cx="2448670" cy="3355162"/>
          </a:xfrm>
          <a:prstGeom prst="rect">
            <a:avLst/>
          </a:prstGeom>
        </p:spPr>
      </p:pic>
      <p:sp>
        <p:nvSpPr>
          <p:cNvPr id="24" name="文本框 21">
            <a:extLst>
              <a:ext uri="{FF2B5EF4-FFF2-40B4-BE49-F238E27FC236}">
                <a16:creationId xmlns:a16="http://schemas.microsoft.com/office/drawing/2014/main"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669851" y="1933211"/>
            <a:ext cx="11348630" cy="1468686"/>
          </a:xfrm>
        </p:spPr>
        <p:txBody>
          <a:bodyPr>
            <a:normAutofit fontScale="90000"/>
          </a:bodyPr>
          <a:lstStyle/>
          <a:p>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a:r>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sz="500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PHÒNG NGỪA TAI NẠN VŨ KHÍ ,</a:t>
            </a:r>
            <a:br>
              <a:rPr lang="en-US" sz="500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sz="500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CHÁY, NỔ VÀ CÁC CHẤT ĐỘC HẠI </a:t>
            </a:r>
            <a:endParaRPr lang="en-US" sz="50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9409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589195" y="2200410"/>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308442" y="2737407"/>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13950" y="751796"/>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41342" y="703014"/>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rPr>
                <a:t>0</a:t>
              </a:r>
              <a:endParaRPr lang="zh-CN" altLang="en-US" sz="4400" b="1" dirty="0">
                <a:solidFill>
                  <a:schemeClr val="bg1"/>
                </a:solidFill>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81819" y="830313"/>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44058" y="805538"/>
            <a:ext cx="768163" cy="1489704"/>
            <a:chOff x="7542534" y="1016554"/>
            <a:chExt cx="768163" cy="1489704"/>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1446550"/>
            </a:xfrm>
            <a:prstGeom prst="rect">
              <a:avLst/>
            </a:prstGeom>
            <a:noFill/>
          </p:spPr>
          <p:txBody>
            <a:bodyPr wrap="square" rtlCol="0">
              <a:spAutoFit/>
            </a:bodyPr>
            <a:lstStyle/>
            <a:p>
              <a:r>
                <a:rPr lang="en-US" altLang="zh-CN" sz="4400" b="1" dirty="0" smtClean="0">
                  <a:solidFill>
                    <a:schemeClr val="bg1"/>
                  </a:solidFill>
                </a:rPr>
                <a:t>3</a:t>
              </a:r>
            </a:p>
            <a:p>
              <a:endParaRPr lang="zh-CN" altLang="en-US" sz="4400" b="1" dirty="0">
                <a:solidFill>
                  <a:schemeClr val="bg1"/>
                </a:solidFill>
              </a:endParaRPr>
            </a:p>
          </p:txBody>
        </p:sp>
      </p:grpSp>
      <p:sp>
        <p:nvSpPr>
          <p:cNvPr id="114" name="文本框 113">
            <a:extLst>
              <a:ext uri="{FF2B5EF4-FFF2-40B4-BE49-F238E27FC236}">
                <a16:creationId xmlns:a16="http://schemas.microsoft.com/office/drawing/2014/main" id="{20209AAE-7B10-467B-B114-249EE1FF1EE3}"/>
              </a:ext>
            </a:extLst>
          </p:cNvPr>
          <p:cNvSpPr txBox="1"/>
          <p:nvPr/>
        </p:nvSpPr>
        <p:spPr>
          <a:xfrm>
            <a:off x="3193009" y="2042166"/>
            <a:ext cx="6690586" cy="1200329"/>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Thanks for listening.</a:t>
            </a:r>
            <a:endParaRPr lang="en-US" altLang="zh-CN"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Welcome to ask questions</a:t>
            </a: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15049889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56558"/>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755767" y="2069941"/>
            <a:ext cx="2833231" cy="707886"/>
          </a:xfrm>
          <a:prstGeom prst="rect">
            <a:avLst/>
          </a:prstGeom>
          <a:noFill/>
        </p:spPr>
        <p:txBody>
          <a:bodyPr wrap="square" rtlCol="0">
            <a:spAutoFit/>
          </a:bodyPr>
          <a:lstStyle/>
          <a:p>
            <a:pPr algn="ctr"/>
            <a:r>
              <a:rPr lang="en-US" altLang="zh-CN" sz="4000" dirty="0" smtClean="0">
                <a:solidFill>
                  <a:schemeClr val="tx1">
                    <a:lumMod val="75000"/>
                    <a:lumOff val="25000"/>
                  </a:schemeClr>
                </a:solidFill>
                <a:latin typeface="Impact" panose="020B0806030902050204" pitchFamily="34" charset="0"/>
                <a:ea typeface="汉仪夏日体W" panose="00020600040101010101" pitchFamily="18" charset="-122"/>
              </a:rPr>
              <a:t>I. KHÁM PHÁ</a:t>
            </a:r>
            <a:endParaRPr lang="zh-CN" altLang="en-US" sz="4000" dirty="0">
              <a:solidFill>
                <a:schemeClr val="tx1">
                  <a:lumMod val="75000"/>
                  <a:lumOff val="25000"/>
                </a:schemeClr>
              </a:solidFill>
              <a:latin typeface="Impact" panose="020B08060309020502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889675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610101" y="1803297"/>
            <a:ext cx="9659431" cy="312110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smtClean="0">
                <a:solidFill>
                  <a:schemeClr val="accent4">
                    <a:lumMod val="10000"/>
                  </a:schemeClr>
                </a:solidFill>
                <a:latin typeface="Times New Roman" pitchFamily="18" charset="0"/>
                <a:cs typeface="Times New Roman" pitchFamily="18" charset="0"/>
              </a:rPr>
              <a:t> </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 new roman"/>
                <a:cs typeface="Times New Roman" pitchFamily="18" charset="0"/>
              </a:rPr>
              <a:t>Em</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hãy</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quan</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sát</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cách</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hình</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ảnh</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và</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trả</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lời</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câu</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hỏi</a:t>
            </a:r>
            <a:r>
              <a:rPr lang="en-US" sz="2500" b="1" dirty="0" smtClean="0">
                <a:solidFill>
                  <a:schemeClr val="accent4">
                    <a:lumMod val="10000"/>
                  </a:schemeClr>
                </a:solidFill>
                <a:latin typeface="Time new roman"/>
                <a:cs typeface="Times New Roman" pitchFamily="18" charset="0"/>
              </a:rPr>
              <a:t>:</a:t>
            </a:r>
          </a:p>
          <a:p>
            <a:pPr algn="l" fontAlgn="base"/>
            <a:endParaRPr lang="nl-NL" sz="2500" b="1" dirty="0" smtClean="0">
              <a:latin typeface="Time new roman"/>
            </a:endParaRPr>
          </a:p>
          <a:p>
            <a:pPr algn="l" fontAlgn="base"/>
            <a:r>
              <a:rPr lang="nl-NL" sz="2500" b="1" dirty="0" smtClean="0">
                <a:latin typeface="Time new roman"/>
              </a:rPr>
              <a:t>a. Em </a:t>
            </a:r>
            <a:r>
              <a:rPr lang="nl-NL" sz="2500" b="1" dirty="0">
                <a:latin typeface="Time new roman"/>
              </a:rPr>
              <a:t>hãy xác đinh các nguy cơ có thể dẫn đến tai nạn trong từng hình ảnh trên</a:t>
            </a:r>
            <a:r>
              <a:rPr lang="nl-NL" sz="2500" b="1" dirty="0" smtClean="0">
                <a:latin typeface="Time new roman"/>
              </a:rPr>
              <a:t>?</a:t>
            </a:r>
          </a:p>
          <a:p>
            <a:pPr algn="l" fontAlgn="base"/>
            <a:endParaRPr lang="vi-VN" sz="2500" b="1" dirty="0">
              <a:latin typeface="Time new roman"/>
            </a:endParaRPr>
          </a:p>
          <a:p>
            <a:pPr algn="l" fontAlgn="base"/>
            <a:r>
              <a:rPr lang="nl-NL" sz="2500" b="1" dirty="0">
                <a:latin typeface="Time new roman"/>
              </a:rPr>
              <a:t>b. Em hãy kể thêm các hành động khác có nguy cơ xảy ra tai nạn do vũ khí, cháy, nổ và chất độc hại</a:t>
            </a:r>
            <a:r>
              <a:rPr lang="nl-NL" sz="2500" b="1" dirty="0" smtClean="0">
                <a:latin typeface="Time new roman"/>
              </a:rPr>
              <a:t>.</a:t>
            </a:r>
            <a:r>
              <a:rPr lang="en-US" sz="2500" b="1" dirty="0" smtClean="0">
                <a:solidFill>
                  <a:schemeClr val="accent4">
                    <a:lumMod val="10000"/>
                  </a:schemeClr>
                </a:solidFill>
                <a:latin typeface="Times New Roman" pitchFamily="18" charset="0"/>
                <a:cs typeface="Times New Roman" pitchFamily="18" charset="0"/>
              </a:rPr>
              <a:t> </a:t>
            </a:r>
            <a:endParaRPr lang="en-US" sz="2500" b="1" dirty="0">
              <a:solidFill>
                <a:schemeClr val="accent4">
                  <a:lumMod val="10000"/>
                </a:schemeClr>
              </a:solidFill>
              <a:latin typeface="Times New Roman" pitchFamily="18" charset="0"/>
              <a:cs typeface="Times New Roman" pitchFamily="18" charset="0"/>
            </a:endParaRP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1077218"/>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1</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Một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nguy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dẫn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đến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spTree>
    <p:extLst>
      <p:ext uri="{BB962C8B-B14F-4D97-AF65-F5344CB8AC3E}">
        <p14:creationId xmlns:p14="http://schemas.microsoft.com/office/powerpoint/2010/main" val="642498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0675" y="400587"/>
            <a:ext cx="10166916" cy="5447320"/>
          </a:xfrm>
          <a:prstGeom prst="rect">
            <a:avLst/>
          </a:prstGeom>
        </p:spPr>
      </p:pic>
    </p:spTree>
    <p:extLst>
      <p:ext uri="{BB962C8B-B14F-4D97-AF65-F5344CB8AC3E}">
        <p14:creationId xmlns:p14="http://schemas.microsoft.com/office/powerpoint/2010/main" val="7244876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2" fill="hold" nodeType="withEffect">
                                  <p:stCondLst>
                                    <p:cond delay="25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fill="hold"/>
                                        <p:tgtEl>
                                          <p:spTgt spid="138"/>
                                        </p:tgtEl>
                                        <p:attrNameLst>
                                          <p:attrName>ppt_x</p:attrName>
                                        </p:attrNameLst>
                                      </p:cBhvr>
                                      <p:tavLst>
                                        <p:tav tm="0">
                                          <p:val>
                                            <p:strVal val="1+#ppt_w/2"/>
                                          </p:val>
                                        </p:tav>
                                        <p:tav tm="100000">
                                          <p:val>
                                            <p:strVal val="#ppt_x"/>
                                          </p:val>
                                        </p:tav>
                                      </p:tavLst>
                                    </p:anim>
                                    <p:anim calcmode="lin" valueType="num">
                                      <p:cBhvr additive="base">
                                        <p:cTn id="20" dur="500" fill="hold"/>
                                        <p:tgtEl>
                                          <p:spTgt spid="1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82317726"/>
              </p:ext>
            </p:extLst>
          </p:nvPr>
        </p:nvGraphicFramePr>
        <p:xfrm>
          <a:off x="1610102" y="1147601"/>
          <a:ext cx="9894326" cy="4328166"/>
        </p:xfrm>
        <a:graphic>
          <a:graphicData uri="http://schemas.openxmlformats.org/drawingml/2006/table">
            <a:tbl>
              <a:tblPr firstRow="1" firstCol="1" bandRow="1">
                <a:tableStyleId>{5C22544A-7EE6-4342-B048-85BDC9FD1C3A}</a:tableStyleId>
              </a:tblPr>
              <a:tblGrid>
                <a:gridCol w="5417417">
                  <a:extLst>
                    <a:ext uri="{9D8B030D-6E8A-4147-A177-3AD203B41FA5}">
                      <a16:colId xmlns:a16="http://schemas.microsoft.com/office/drawing/2014/main" val="3893403789"/>
                    </a:ext>
                  </a:extLst>
                </a:gridCol>
                <a:gridCol w="4476909">
                  <a:extLst>
                    <a:ext uri="{9D8B030D-6E8A-4147-A177-3AD203B41FA5}">
                      <a16:colId xmlns:a16="http://schemas.microsoft.com/office/drawing/2014/main" val="1450791340"/>
                    </a:ext>
                  </a:extLst>
                </a:gridCol>
              </a:tblGrid>
              <a:tr h="431164">
                <a:tc>
                  <a:txBody>
                    <a:bodyPr/>
                    <a:lstStyle/>
                    <a:p>
                      <a:pPr algn="ctr">
                        <a:spcAft>
                          <a:spcPts val="0"/>
                        </a:spcAft>
                      </a:pPr>
                      <a:r>
                        <a:rPr lang="en-US" sz="2300" dirty="0" err="1">
                          <a:solidFill>
                            <a:schemeClr val="tx1"/>
                          </a:solidFill>
                          <a:effectLst/>
                          <a:latin typeface="Time new roman"/>
                        </a:rPr>
                        <a:t>Hành</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a:solidFill>
                            <a:schemeClr val="tx1"/>
                          </a:solidFill>
                          <a:effectLst/>
                          <a:latin typeface="Time new roman"/>
                        </a:rPr>
                        <a:t>Nguy cơ</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12101866"/>
                  </a:ext>
                </a:extLst>
              </a:tr>
              <a:tr h="628518">
                <a:tc>
                  <a:txBody>
                    <a:bodyPr/>
                    <a:lstStyle/>
                    <a:p>
                      <a:pPr>
                        <a:spcAft>
                          <a:spcPts val="0"/>
                        </a:spcAft>
                      </a:pPr>
                      <a:r>
                        <a:rPr lang="en-US" sz="2300" dirty="0">
                          <a:solidFill>
                            <a:schemeClr val="tx1"/>
                          </a:solidFill>
                          <a:effectLst/>
                          <a:latin typeface="Time new roman"/>
                        </a:rPr>
                        <a:t>1. </a:t>
                      </a:r>
                      <a:r>
                        <a:rPr lang="en-US" sz="2300" dirty="0" err="1">
                          <a:solidFill>
                            <a:schemeClr val="tx1"/>
                          </a:solidFill>
                          <a:effectLst/>
                          <a:latin typeface="Time new roman"/>
                        </a:rPr>
                        <a:t>Nghe</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929614013"/>
                  </a:ext>
                </a:extLst>
              </a:tr>
              <a:tr h="431164">
                <a:tc>
                  <a:txBody>
                    <a:bodyPr/>
                    <a:lstStyle/>
                    <a:p>
                      <a:pPr>
                        <a:spcAft>
                          <a:spcPts val="0"/>
                        </a:spcAft>
                      </a:pPr>
                      <a:r>
                        <a:rPr lang="en-US" sz="2300" dirty="0">
                          <a:solidFill>
                            <a:schemeClr val="tx1"/>
                          </a:solidFill>
                          <a:effectLst/>
                          <a:latin typeface="Time new roman"/>
                        </a:rPr>
                        <a:t>2. </a:t>
                      </a:r>
                      <a:r>
                        <a:rPr lang="en-US" sz="2300" dirty="0" err="1">
                          <a:solidFill>
                            <a:schemeClr val="tx1"/>
                          </a:solidFill>
                          <a:effectLst/>
                          <a:latin typeface="Time new roman"/>
                        </a:rPr>
                        <a:t>Cưa</a:t>
                      </a: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37817912"/>
                  </a:ext>
                </a:extLst>
              </a:tr>
              <a:tr h="603924">
                <a:tc>
                  <a:txBody>
                    <a:bodyPr/>
                    <a:lstStyle/>
                    <a:p>
                      <a:pPr>
                        <a:spcAft>
                          <a:spcPts val="0"/>
                        </a:spcAft>
                      </a:pPr>
                      <a:r>
                        <a:rPr lang="en-US" sz="2300" dirty="0">
                          <a:solidFill>
                            <a:schemeClr val="tx1"/>
                          </a:solidFill>
                          <a:effectLst/>
                          <a:latin typeface="Time new roman"/>
                        </a:rPr>
                        <a:t>3.Dùng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cắm</a:t>
                      </a:r>
                      <a:r>
                        <a:rPr lang="en-US" sz="2300" dirty="0">
                          <a:solidFill>
                            <a:schemeClr val="tx1"/>
                          </a:solidFill>
                          <a:effectLst/>
                          <a:latin typeface="Time new roman"/>
                        </a:rPr>
                        <a:t> </a:t>
                      </a:r>
                      <a:r>
                        <a:rPr lang="en-US" sz="2300" dirty="0" err="1">
                          <a:solidFill>
                            <a:schemeClr val="tx1"/>
                          </a:solidFill>
                          <a:effectLst/>
                          <a:latin typeface="Time new roman"/>
                        </a:rPr>
                        <a:t>sạc</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028367531"/>
                  </a:ext>
                </a:extLst>
              </a:tr>
              <a:tr h="939906">
                <a:tc>
                  <a:txBody>
                    <a:bodyPr/>
                    <a:lstStyle/>
                    <a:p>
                      <a:pPr>
                        <a:spcAft>
                          <a:spcPts val="0"/>
                        </a:spcAft>
                      </a:pPr>
                      <a:r>
                        <a:rPr lang="en-US" sz="2300" dirty="0">
                          <a:solidFill>
                            <a:schemeClr val="tx1"/>
                          </a:solidFill>
                          <a:effectLst/>
                          <a:latin typeface="Time new roman"/>
                        </a:rPr>
                        <a:t>4. </a:t>
                      </a:r>
                      <a:r>
                        <a:rPr lang="en-US" sz="2300" dirty="0" err="1">
                          <a:solidFill>
                            <a:schemeClr val="tx1"/>
                          </a:solidFill>
                          <a:effectLst/>
                          <a:latin typeface="Time new roman"/>
                        </a:rPr>
                        <a:t>Thực</a:t>
                      </a:r>
                      <a:r>
                        <a:rPr lang="en-US" sz="2300" dirty="0">
                          <a:solidFill>
                            <a:schemeClr val="tx1"/>
                          </a:solidFill>
                          <a:effectLst/>
                          <a:latin typeface="Time new roman"/>
                        </a:rPr>
                        <a:t> </a:t>
                      </a:r>
                      <a:r>
                        <a:rPr lang="en-US" sz="2300" dirty="0" err="1">
                          <a:solidFill>
                            <a:schemeClr val="tx1"/>
                          </a:solidFill>
                          <a:effectLst/>
                          <a:latin typeface="Time new roman"/>
                        </a:rPr>
                        <a:t>hiện</a:t>
                      </a:r>
                      <a:r>
                        <a:rPr lang="en-US" sz="2300" dirty="0">
                          <a:solidFill>
                            <a:schemeClr val="tx1"/>
                          </a:solidFill>
                          <a:effectLst/>
                          <a:latin typeface="Time new roman"/>
                        </a:rPr>
                        <a:t> </a:t>
                      </a:r>
                      <a:r>
                        <a:rPr lang="en-US" sz="2300" dirty="0" err="1">
                          <a:solidFill>
                            <a:schemeClr val="tx1"/>
                          </a:solidFill>
                          <a:effectLst/>
                          <a:latin typeface="Time new roman"/>
                        </a:rPr>
                        <a:t>thí</a:t>
                      </a:r>
                      <a:r>
                        <a:rPr lang="en-US" sz="2300" dirty="0">
                          <a:solidFill>
                            <a:schemeClr val="tx1"/>
                          </a:solidFill>
                          <a:effectLst/>
                          <a:latin typeface="Time new roman"/>
                        </a:rPr>
                        <a:t> </a:t>
                      </a:r>
                      <a:r>
                        <a:rPr lang="en-US" sz="2300" dirty="0" err="1">
                          <a:solidFill>
                            <a:schemeClr val="tx1"/>
                          </a:solidFill>
                          <a:effectLst/>
                          <a:latin typeface="Time new roman"/>
                        </a:rPr>
                        <a:t>nghiệm</a:t>
                      </a:r>
                      <a:r>
                        <a:rPr lang="en-US" sz="2300" dirty="0">
                          <a:solidFill>
                            <a:schemeClr val="tx1"/>
                          </a:solidFill>
                          <a:effectLst/>
                          <a:latin typeface="Time new roman"/>
                        </a:rPr>
                        <a:t> </a:t>
                      </a:r>
                      <a:r>
                        <a:rPr lang="en-US" sz="2300" dirty="0" err="1">
                          <a:solidFill>
                            <a:schemeClr val="tx1"/>
                          </a:solidFill>
                          <a:effectLst/>
                          <a:latin typeface="Time new roman"/>
                        </a:rPr>
                        <a:t>không</a:t>
                      </a:r>
                      <a:r>
                        <a:rPr lang="en-US" sz="2300" dirty="0">
                          <a:solidFill>
                            <a:schemeClr val="tx1"/>
                          </a:solidFill>
                          <a:effectLst/>
                          <a:latin typeface="Time new roman"/>
                        </a:rPr>
                        <a:t> </a:t>
                      </a:r>
                      <a:r>
                        <a:rPr lang="en-US" sz="2300" dirty="0" err="1">
                          <a:solidFill>
                            <a:schemeClr val="tx1"/>
                          </a:solidFill>
                          <a:effectLst/>
                          <a:latin typeface="Time new roman"/>
                        </a:rPr>
                        <a:t>đúng</a:t>
                      </a:r>
                      <a:r>
                        <a:rPr lang="en-US" sz="2300" dirty="0">
                          <a:solidFill>
                            <a:schemeClr val="tx1"/>
                          </a:solidFill>
                          <a:effectLst/>
                          <a:latin typeface="Time new roman"/>
                        </a:rPr>
                        <a:t> </a:t>
                      </a:r>
                      <a:r>
                        <a:rPr lang="en-US" sz="2300" dirty="0" err="1">
                          <a:solidFill>
                            <a:schemeClr val="tx1"/>
                          </a:solidFill>
                          <a:effectLst/>
                          <a:latin typeface="Time new roman"/>
                        </a:rPr>
                        <a:t>quy</a:t>
                      </a:r>
                      <a:r>
                        <a:rPr lang="en-US" sz="2300" dirty="0">
                          <a:solidFill>
                            <a:schemeClr val="tx1"/>
                          </a:solidFill>
                          <a:effectLst/>
                          <a:latin typeface="Time new roman"/>
                        </a:rPr>
                        <a:t> </a:t>
                      </a:r>
                      <a:r>
                        <a:rPr lang="en-US" sz="2300" dirty="0" err="1">
                          <a:solidFill>
                            <a:schemeClr val="tx1"/>
                          </a:solidFill>
                          <a:effectLst/>
                          <a:latin typeface="Time new roman"/>
                        </a:rPr>
                        <a:t>trình</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95003313"/>
                  </a:ext>
                </a:extLst>
              </a:tr>
              <a:tr h="1293490">
                <a:tc>
                  <a:txBody>
                    <a:bodyPr/>
                    <a:lstStyle/>
                    <a:p>
                      <a:pPr>
                        <a:spcAft>
                          <a:spcPts val="0"/>
                        </a:spcAft>
                      </a:pPr>
                      <a:r>
                        <a:rPr lang="en-US" sz="2300" dirty="0">
                          <a:solidFill>
                            <a:schemeClr val="tx1"/>
                          </a:solidFill>
                          <a:effectLst/>
                          <a:latin typeface="Time new roman"/>
                        </a:rPr>
                        <a:t> 5. </a:t>
                      </a:r>
                      <a:r>
                        <a:rPr lang="en-US" sz="2300" dirty="0" err="1">
                          <a:solidFill>
                            <a:schemeClr val="tx1"/>
                          </a:solidFill>
                          <a:effectLst/>
                          <a:latin typeface="Time new roman"/>
                        </a:rPr>
                        <a:t>Vứt</a:t>
                      </a:r>
                      <a:r>
                        <a:rPr lang="en-US" sz="2300" dirty="0">
                          <a:solidFill>
                            <a:schemeClr val="tx1"/>
                          </a:solidFill>
                          <a:effectLst/>
                          <a:latin typeface="Time new roman"/>
                        </a:rPr>
                        <a:t> </a:t>
                      </a:r>
                      <a:r>
                        <a:rPr lang="en-US" sz="2300" dirty="0" err="1">
                          <a:solidFill>
                            <a:schemeClr val="tx1"/>
                          </a:solidFill>
                          <a:effectLst/>
                          <a:latin typeface="Time new roman"/>
                        </a:rPr>
                        <a:t>tàn</a:t>
                      </a:r>
                      <a:r>
                        <a:rPr lang="en-US" sz="2300" dirty="0">
                          <a:solidFill>
                            <a:schemeClr val="tx1"/>
                          </a:solidFill>
                          <a:effectLst/>
                          <a:latin typeface="Time new roman"/>
                        </a:rPr>
                        <a:t> </a:t>
                      </a:r>
                      <a:r>
                        <a:rPr lang="en-US" sz="2300" dirty="0" err="1">
                          <a:solidFill>
                            <a:schemeClr val="tx1"/>
                          </a:solidFill>
                          <a:effectLst/>
                          <a:latin typeface="Time new roman"/>
                        </a:rPr>
                        <a:t>thuốc</a:t>
                      </a:r>
                      <a:r>
                        <a:rPr lang="en-US" sz="2300" dirty="0">
                          <a:solidFill>
                            <a:schemeClr val="tx1"/>
                          </a:solidFill>
                          <a:effectLst/>
                          <a:latin typeface="Time new roman"/>
                        </a:rPr>
                        <a:t> </a:t>
                      </a:r>
                      <a:r>
                        <a:rPr lang="en-US" sz="2300" dirty="0" err="1">
                          <a:solidFill>
                            <a:schemeClr val="tx1"/>
                          </a:solidFill>
                          <a:effectLst/>
                          <a:latin typeface="Time new roman"/>
                        </a:rPr>
                        <a:t>lá</a:t>
                      </a:r>
                      <a:r>
                        <a:rPr lang="en-US" sz="2300" dirty="0">
                          <a:solidFill>
                            <a:schemeClr val="tx1"/>
                          </a:solidFill>
                          <a:effectLst/>
                          <a:latin typeface="Time new roman"/>
                        </a:rPr>
                        <a:t> </a:t>
                      </a:r>
                      <a:r>
                        <a:rPr lang="en-US" sz="2300" dirty="0" err="1">
                          <a:solidFill>
                            <a:schemeClr val="tx1"/>
                          </a:solidFill>
                          <a:effectLst/>
                          <a:latin typeface="Time new roman"/>
                        </a:rPr>
                        <a:t>còn</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rừng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561491093"/>
                  </a:ext>
                </a:extLst>
              </a:tr>
            </a:tbl>
          </a:graphicData>
        </a:graphic>
      </p:graphicFrame>
    </p:spTree>
    <p:extLst>
      <p:ext uri="{BB962C8B-B14F-4D97-AF65-F5344CB8AC3E}">
        <p14:creationId xmlns:p14="http://schemas.microsoft.com/office/powerpoint/2010/main" val="20839823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18988475"/>
              </p:ext>
            </p:extLst>
          </p:nvPr>
        </p:nvGraphicFramePr>
        <p:xfrm>
          <a:off x="1636729" y="1226204"/>
          <a:ext cx="9803904" cy="4524678"/>
        </p:xfrm>
        <a:graphic>
          <a:graphicData uri="http://schemas.openxmlformats.org/drawingml/2006/table">
            <a:tbl>
              <a:tblPr firstRow="1" firstCol="1" bandRow="1">
                <a:tableStyleId>{5C22544A-7EE6-4342-B048-85BDC9FD1C3A}</a:tableStyleId>
              </a:tblPr>
              <a:tblGrid>
                <a:gridCol w="5367909">
                  <a:extLst>
                    <a:ext uri="{9D8B030D-6E8A-4147-A177-3AD203B41FA5}">
                      <a16:colId xmlns:a16="http://schemas.microsoft.com/office/drawing/2014/main" val="707411645"/>
                    </a:ext>
                  </a:extLst>
                </a:gridCol>
                <a:gridCol w="4435995">
                  <a:extLst>
                    <a:ext uri="{9D8B030D-6E8A-4147-A177-3AD203B41FA5}">
                      <a16:colId xmlns:a16="http://schemas.microsoft.com/office/drawing/2014/main" val="4263979675"/>
                    </a:ext>
                  </a:extLst>
                </a:gridCol>
              </a:tblGrid>
              <a:tr h="315738">
                <a:tc>
                  <a:txBody>
                    <a:bodyPr/>
                    <a:lstStyle/>
                    <a:p>
                      <a:pPr algn="ctr">
                        <a:spcAft>
                          <a:spcPts val="0"/>
                        </a:spcAft>
                      </a:pPr>
                      <a:r>
                        <a:rPr lang="en-US" sz="2300" dirty="0" err="1">
                          <a:solidFill>
                            <a:schemeClr val="tx1"/>
                          </a:solidFill>
                          <a:effectLst/>
                          <a:latin typeface="Time new roman"/>
                        </a:rPr>
                        <a:t>Hành</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en-US" sz="2300" dirty="0" err="1">
                          <a:solidFill>
                            <a:schemeClr val="tx1"/>
                          </a:solidFill>
                          <a:effectLst/>
                          <a:latin typeface="Time new roman"/>
                        </a:rPr>
                        <a:t>Nguy</a:t>
                      </a:r>
                      <a:r>
                        <a:rPr lang="en-US" sz="2300" dirty="0">
                          <a:solidFill>
                            <a:schemeClr val="tx1"/>
                          </a:solidFill>
                          <a:effectLst/>
                          <a:latin typeface="Time new roman"/>
                        </a:rPr>
                        <a:t> </a:t>
                      </a:r>
                      <a:r>
                        <a:rPr lang="en-US" sz="2300" dirty="0" err="1">
                          <a:solidFill>
                            <a:schemeClr val="tx1"/>
                          </a:solidFill>
                          <a:effectLst/>
                          <a:latin typeface="Time new roman"/>
                        </a:rPr>
                        <a:t>cơ</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758451834"/>
                  </a:ext>
                </a:extLst>
              </a:tr>
              <a:tr h="631476">
                <a:tc>
                  <a:txBody>
                    <a:bodyPr/>
                    <a:lstStyle/>
                    <a:p>
                      <a:pPr>
                        <a:spcAft>
                          <a:spcPts val="0"/>
                        </a:spcAft>
                      </a:pPr>
                      <a:r>
                        <a:rPr lang="en-US" sz="2300" dirty="0">
                          <a:solidFill>
                            <a:schemeClr val="tx1"/>
                          </a:solidFill>
                          <a:effectLst/>
                          <a:latin typeface="Time new roman"/>
                        </a:rPr>
                        <a:t>1. </a:t>
                      </a:r>
                      <a:r>
                        <a:rPr lang="en-US" sz="2300" dirty="0" err="1">
                          <a:solidFill>
                            <a:schemeClr val="tx1"/>
                          </a:solidFill>
                          <a:effectLst/>
                          <a:latin typeface="Time new roman"/>
                        </a:rPr>
                        <a:t>Nghe</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cây</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794492159"/>
                  </a:ext>
                </a:extLst>
              </a:tr>
              <a:tr h="947214">
                <a:tc>
                  <a:txBody>
                    <a:bodyPr/>
                    <a:lstStyle/>
                    <a:p>
                      <a:pPr>
                        <a:spcAft>
                          <a:spcPts val="0"/>
                        </a:spcAft>
                      </a:pPr>
                      <a:r>
                        <a:rPr lang="en-US" sz="2300" dirty="0">
                          <a:solidFill>
                            <a:schemeClr val="tx1"/>
                          </a:solidFill>
                          <a:effectLst/>
                          <a:latin typeface="Time new roman"/>
                        </a:rPr>
                        <a:t>2. </a:t>
                      </a:r>
                      <a:r>
                        <a:rPr lang="en-US" sz="2300" dirty="0" err="1">
                          <a:solidFill>
                            <a:schemeClr val="tx1"/>
                          </a:solidFill>
                          <a:effectLst/>
                          <a:latin typeface="Time new roman"/>
                        </a:rPr>
                        <a:t>Cưa</a:t>
                      </a: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r>
                        <a:rPr lang="en-US" sz="2300" dirty="0">
                          <a:solidFill>
                            <a:schemeClr val="tx1"/>
                          </a:solidFill>
                          <a:effectLst/>
                          <a:latin typeface="Time new roman"/>
                        </a:rPr>
                        <a:t> </a:t>
                      </a:r>
                      <a:r>
                        <a:rPr lang="en-US" sz="2300" dirty="0" err="1">
                          <a:solidFill>
                            <a:schemeClr val="tx1"/>
                          </a:solidFill>
                          <a:effectLst/>
                          <a:latin typeface="Time new roman"/>
                        </a:rPr>
                        <a:t>còn</a:t>
                      </a:r>
                      <a:r>
                        <a:rPr lang="en-US" sz="2300" dirty="0">
                          <a:solidFill>
                            <a:schemeClr val="tx1"/>
                          </a:solidFill>
                          <a:effectLst/>
                          <a:latin typeface="Time new roman"/>
                        </a:rPr>
                        <a:t> </a:t>
                      </a:r>
                      <a:r>
                        <a:rPr lang="en-US" sz="2300" dirty="0" err="1">
                          <a:solidFill>
                            <a:schemeClr val="tx1"/>
                          </a:solidFill>
                          <a:effectLst/>
                          <a:latin typeface="Time new roman"/>
                        </a:rPr>
                        <a:t>sót</a:t>
                      </a:r>
                      <a:r>
                        <a:rPr lang="en-US" sz="2300" dirty="0">
                          <a:solidFill>
                            <a:schemeClr val="tx1"/>
                          </a:solidFill>
                          <a:effectLst/>
                          <a:latin typeface="Time new roman"/>
                        </a:rPr>
                        <a:t> </a:t>
                      </a:r>
                      <a:r>
                        <a:rPr lang="en-US" sz="2300" dirty="0" err="1">
                          <a:solidFill>
                            <a:schemeClr val="tx1"/>
                          </a:solidFill>
                          <a:effectLst/>
                          <a:latin typeface="Time new roman"/>
                        </a:rPr>
                        <a:t>lại</a:t>
                      </a:r>
                      <a:r>
                        <a:rPr lang="en-US" sz="2300" dirty="0">
                          <a:solidFill>
                            <a:schemeClr val="tx1"/>
                          </a:solidFill>
                          <a:effectLst/>
                          <a:latin typeface="Time new roman"/>
                        </a:rPr>
                        <a:t> </a:t>
                      </a:r>
                      <a:r>
                        <a:rPr lang="en-US" sz="2300" dirty="0" err="1">
                          <a:solidFill>
                            <a:schemeClr val="tx1"/>
                          </a:solidFill>
                          <a:effectLst/>
                          <a:latin typeface="Time new roman"/>
                        </a:rPr>
                        <a:t>bên</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sẽ</a:t>
                      </a:r>
                      <a:r>
                        <a:rPr lang="en-US" sz="2300" dirty="0">
                          <a:solidFill>
                            <a:schemeClr val="tx1"/>
                          </a:solidFill>
                          <a:effectLst/>
                          <a:latin typeface="Time new roman"/>
                        </a:rPr>
                        <a:t> </a:t>
                      </a:r>
                      <a:r>
                        <a:rPr lang="en-US" sz="2300" dirty="0" err="1">
                          <a:solidFill>
                            <a:schemeClr val="tx1"/>
                          </a:solidFill>
                          <a:effectLst/>
                          <a:latin typeface="Time new roman"/>
                        </a:rPr>
                        <a:t>phát</a:t>
                      </a:r>
                      <a:r>
                        <a:rPr lang="en-US" sz="2300" dirty="0">
                          <a:solidFill>
                            <a:schemeClr val="tx1"/>
                          </a:solidFill>
                          <a:effectLst/>
                          <a:latin typeface="Time new roman"/>
                        </a:rPr>
                        <a:t> </a:t>
                      </a:r>
                      <a:r>
                        <a:rPr lang="en-US" sz="2300" dirty="0" err="1">
                          <a:solidFill>
                            <a:schemeClr val="tx1"/>
                          </a:solidFill>
                          <a:effectLst/>
                          <a:latin typeface="Time new roman"/>
                        </a:rPr>
                        <a:t>nổ</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500429416"/>
                  </a:ext>
                </a:extLst>
              </a:tr>
              <a:tr h="631476">
                <a:tc>
                  <a:txBody>
                    <a:bodyPr/>
                    <a:lstStyle/>
                    <a:p>
                      <a:pPr>
                        <a:spcAft>
                          <a:spcPts val="0"/>
                        </a:spcAft>
                      </a:pPr>
                      <a:r>
                        <a:rPr lang="en-US" sz="2300" dirty="0">
                          <a:solidFill>
                            <a:schemeClr val="tx1"/>
                          </a:solidFill>
                          <a:effectLst/>
                          <a:latin typeface="Time new roman"/>
                        </a:rPr>
                        <a:t>3.Dùng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cắm</a:t>
                      </a:r>
                      <a:r>
                        <a:rPr lang="en-US" sz="2300" dirty="0">
                          <a:solidFill>
                            <a:schemeClr val="tx1"/>
                          </a:solidFill>
                          <a:effectLst/>
                          <a:latin typeface="Time new roman"/>
                        </a:rPr>
                        <a:t> </a:t>
                      </a:r>
                      <a:r>
                        <a:rPr lang="en-US" sz="2300" dirty="0" err="1">
                          <a:solidFill>
                            <a:schemeClr val="tx1"/>
                          </a:solidFill>
                          <a:effectLst/>
                          <a:latin typeface="Time new roman"/>
                        </a:rPr>
                        <a:t>sạc</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Chập</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gây</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nổ</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761253408"/>
                  </a:ext>
                </a:extLst>
              </a:tr>
              <a:tr h="947214">
                <a:tc>
                  <a:txBody>
                    <a:bodyPr/>
                    <a:lstStyle/>
                    <a:p>
                      <a:pPr>
                        <a:spcAft>
                          <a:spcPts val="0"/>
                        </a:spcAft>
                      </a:pPr>
                      <a:r>
                        <a:rPr lang="en-US" sz="2300">
                          <a:solidFill>
                            <a:schemeClr val="tx1"/>
                          </a:solidFill>
                          <a:effectLst/>
                          <a:latin typeface="Time new roman"/>
                        </a:rPr>
                        <a:t>4. Thực hiện thí nghiệm không đúng quy trình</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Hoá</a:t>
                      </a:r>
                      <a:r>
                        <a:rPr lang="en-US" sz="2300" dirty="0">
                          <a:solidFill>
                            <a:schemeClr val="tx1"/>
                          </a:solidFill>
                          <a:effectLst/>
                          <a:latin typeface="Time new roman"/>
                        </a:rPr>
                        <a:t> </a:t>
                      </a:r>
                      <a:r>
                        <a:rPr lang="en-US" sz="2300" dirty="0" err="1">
                          <a:solidFill>
                            <a:schemeClr val="tx1"/>
                          </a:solidFill>
                          <a:effectLst/>
                          <a:latin typeface="Time new roman"/>
                        </a:rPr>
                        <a:t>chất</a:t>
                      </a:r>
                      <a:r>
                        <a:rPr lang="en-US" sz="2300" dirty="0">
                          <a:solidFill>
                            <a:schemeClr val="tx1"/>
                          </a:solidFill>
                          <a:effectLst/>
                          <a:latin typeface="Time new roman"/>
                        </a:rPr>
                        <a:t> </a:t>
                      </a:r>
                      <a:r>
                        <a:rPr lang="en-US" sz="2300" dirty="0" err="1">
                          <a:solidFill>
                            <a:schemeClr val="tx1"/>
                          </a:solidFill>
                          <a:effectLst/>
                          <a:latin typeface="Time new roman"/>
                        </a:rPr>
                        <a:t>bị</a:t>
                      </a:r>
                      <a:r>
                        <a:rPr lang="en-US" sz="2300" dirty="0">
                          <a:solidFill>
                            <a:schemeClr val="tx1"/>
                          </a:solidFill>
                          <a:effectLst/>
                          <a:latin typeface="Time new roman"/>
                        </a:rPr>
                        <a:t> </a:t>
                      </a:r>
                      <a:r>
                        <a:rPr lang="en-US" sz="2300" dirty="0" err="1">
                          <a:solidFill>
                            <a:schemeClr val="tx1"/>
                          </a:solidFill>
                          <a:effectLst/>
                          <a:latin typeface="Time new roman"/>
                        </a:rPr>
                        <a:t>rơi</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gây</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phòng</a:t>
                      </a:r>
                      <a:r>
                        <a:rPr lang="en-US" sz="2300" dirty="0">
                          <a:solidFill>
                            <a:schemeClr val="tx1"/>
                          </a:solidFill>
                          <a:effectLst/>
                          <a:latin typeface="Time new roman"/>
                        </a:rPr>
                        <a:t> </a:t>
                      </a:r>
                      <a:r>
                        <a:rPr lang="en-US" sz="2300" dirty="0" err="1">
                          <a:solidFill>
                            <a:schemeClr val="tx1"/>
                          </a:solidFill>
                          <a:effectLst/>
                          <a:latin typeface="Time new roman"/>
                        </a:rPr>
                        <a:t>thí</a:t>
                      </a:r>
                      <a:r>
                        <a:rPr lang="en-US" sz="2300" dirty="0">
                          <a:solidFill>
                            <a:schemeClr val="tx1"/>
                          </a:solidFill>
                          <a:effectLst/>
                          <a:latin typeface="Time new roman"/>
                        </a:rPr>
                        <a:t> </a:t>
                      </a:r>
                      <a:r>
                        <a:rPr lang="en-US" sz="2300" dirty="0" err="1">
                          <a:solidFill>
                            <a:schemeClr val="tx1"/>
                          </a:solidFill>
                          <a:effectLst/>
                          <a:latin typeface="Time new roman"/>
                        </a:rPr>
                        <a:t>nghiệm</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67938941"/>
                  </a:ext>
                </a:extLst>
              </a:tr>
              <a:tr h="947214">
                <a:tc>
                  <a:txBody>
                    <a:bodyPr/>
                    <a:lstStyle/>
                    <a:p>
                      <a:pPr>
                        <a:spcAft>
                          <a:spcPts val="0"/>
                        </a:spcAft>
                      </a:pPr>
                      <a:r>
                        <a:rPr lang="en-US" sz="2300">
                          <a:solidFill>
                            <a:schemeClr val="tx1"/>
                          </a:solidFill>
                          <a:effectLst/>
                          <a:latin typeface="Time new roman"/>
                        </a:rPr>
                        <a:t> 5. Vứt tàn thuốc lá còn đang cháy trong rừng</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rừng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108358915"/>
                  </a:ext>
                </a:extLst>
              </a:tr>
            </a:tbl>
          </a:graphicData>
        </a:graphic>
      </p:graphicFrame>
    </p:spTree>
    <p:extLst>
      <p:ext uri="{BB962C8B-B14F-4D97-AF65-F5344CB8AC3E}">
        <p14:creationId xmlns:p14="http://schemas.microsoft.com/office/powerpoint/2010/main" val="13211876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手绘课件PPT"/>
</p:tagLst>
</file>

<file path=ppt/tags/tag2.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4"/>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2343</Words>
  <PresentationFormat>Widescreen</PresentationFormat>
  <Paragraphs>201</Paragraphs>
  <Slides>40</Slides>
  <Notes>38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SimSun</vt:lpstr>
      <vt:lpstr>.VnTime</vt:lpstr>
      <vt:lpstr>Arial</vt:lpstr>
      <vt:lpstr>等线</vt:lpstr>
      <vt:lpstr>Impact</vt:lpstr>
      <vt:lpstr>inpin heiti</vt:lpstr>
      <vt:lpstr>Raleway</vt:lpstr>
      <vt:lpstr>SVN-Cookies</vt:lpstr>
      <vt:lpstr>SVN-Internation</vt:lpstr>
      <vt:lpstr>Tahoma</vt:lpstr>
      <vt:lpstr>Time new roman</vt:lpstr>
      <vt:lpstr>Times New Roman</vt:lpstr>
      <vt:lpstr>YF补 汉仪夏日体+黑白emoji</vt:lpstr>
      <vt:lpstr>幼圆</vt:lpstr>
      <vt:lpstr>汉仪夏日体W</vt:lpstr>
      <vt:lpstr>https://www.freeppt7.com</vt:lpstr>
      <vt:lpstr>PowerPoint Presentation</vt:lpstr>
      <vt:lpstr>PowerPoint Presentation</vt:lpstr>
      <vt:lpstr>PowerPoint Presentation</vt:lpstr>
      <vt:lpstr> PHÒNG NGỪA TAI NẠN VŨ KHÍ , CHÁY, NỔ VÀ CÁC CHẤT ĐỘC HẠI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2017-08-01T03:24:34Z</dcterms:created>
  <dcterms:modified xsi:type="dcterms:W3CDTF">2023-09-10T05:09:28Z</dcterms:modified>
</cp:coreProperties>
</file>