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5" r:id="rId2"/>
    <p:sldId id="268" r:id="rId3"/>
    <p:sldId id="276" r:id="rId4"/>
    <p:sldId id="277" r:id="rId5"/>
    <p:sldId id="291" r:id="rId6"/>
    <p:sldId id="292" r:id="rId7"/>
    <p:sldId id="278" r:id="rId8"/>
    <p:sldId id="279" r:id="rId9"/>
    <p:sldId id="293" r:id="rId10"/>
    <p:sldId id="294" r:id="rId11"/>
    <p:sldId id="296" r:id="rId12"/>
    <p:sldId id="295" r:id="rId13"/>
    <p:sldId id="298" r:id="rId14"/>
    <p:sldId id="300" r:id="rId15"/>
    <p:sldId id="269" r:id="rId16"/>
    <p:sldId id="301" r:id="rId17"/>
    <p:sldId id="306" r:id="rId18"/>
    <p:sldId id="307" r:id="rId19"/>
    <p:sldId id="274" r:id="rId20"/>
    <p:sldId id="302" r:id="rId21"/>
    <p:sldId id="285" r:id="rId22"/>
    <p:sldId id="305" r:id="rId23"/>
    <p:sldId id="286" r:id="rId24"/>
    <p:sldId id="287" r:id="rId25"/>
    <p:sldId id="288" r:id="rId26"/>
    <p:sldId id="290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eu Phan Van" initials="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9900"/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 varScale="1">
        <p:scale>
          <a:sx n="69" d="100"/>
          <a:sy n="69" d="100"/>
        </p:scale>
        <p:origin x="115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2AE6AD-85FC-4D19-982E-C897AC9B726F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A32B1B-3212-4D08-96B7-0BCEA3FDE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1D92F2-67C2-4CC7-8BF3-D50589ECE19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words that may be new to</a:t>
            </a:r>
            <a:r>
              <a:rPr lang="en-US" baseline="0" dirty="0"/>
              <a:t> your students. Review / go through very quickly those your students are familiar with.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32B1B-3212-4D08-96B7-0BCEA3FDEF3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words that may be new to</a:t>
            </a:r>
            <a:r>
              <a:rPr lang="en-US" baseline="0" dirty="0"/>
              <a:t> your students. Review / go through very quickly those your students are familiar with.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32B1B-3212-4D08-96B7-0BCEA3FDEF3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1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words that may be new to</a:t>
            </a:r>
            <a:r>
              <a:rPr lang="en-US" baseline="0" dirty="0"/>
              <a:t> your students. Review / go through very quickly those your students are familiar with.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32B1B-3212-4D08-96B7-0BCEA3FDEF3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52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words that may be new to</a:t>
            </a:r>
            <a:r>
              <a:rPr lang="en-US" baseline="0" dirty="0"/>
              <a:t> your students. Review / go through very quickly those your students are familiar with.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32B1B-3212-4D08-96B7-0BCEA3FDEF3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45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A32B1B-3212-4D08-96B7-0BCEA3FDEF3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6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8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2213" y="6550025"/>
            <a:ext cx="712787" cy="273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575" y="6326188"/>
            <a:ext cx="704850" cy="5286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00" y="6586538"/>
            <a:ext cx="168275" cy="192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9425" y="6586538"/>
            <a:ext cx="1682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7" name="TextBox 9"/>
          <p:cNvSpPr txBox="1"/>
          <p:nvPr userDrawn="1"/>
        </p:nvSpPr>
        <p:spPr>
          <a:xfrm>
            <a:off x="153988" y="0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Unit 1</a:t>
            </a:r>
          </a:p>
        </p:txBody>
      </p:sp>
      <p:pic>
        <p:nvPicPr>
          <p:cNvPr id="8" name="Picture 1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6421438"/>
            <a:ext cx="29416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03902B61-7955-3B88-0438-04BBFE4C46FE}"/>
              </a:ext>
            </a:extLst>
          </p:cNvPr>
          <p:cNvSpPr txBox="1"/>
          <p:nvPr userDrawn="1"/>
        </p:nvSpPr>
        <p:spPr>
          <a:xfrm>
            <a:off x="11065559" y="-24086"/>
            <a:ext cx="99944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Overview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8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2213" y="6550025"/>
            <a:ext cx="712787" cy="273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15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575" y="6326188"/>
            <a:ext cx="704850" cy="5286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6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00" y="6586538"/>
            <a:ext cx="168275" cy="192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7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9425" y="6586538"/>
            <a:ext cx="1682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6421438"/>
            <a:ext cx="29416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EF1E883F-0DFA-3AEB-5E91-236490885BFE}"/>
              </a:ext>
            </a:extLst>
          </p:cNvPr>
          <p:cNvSpPr txBox="1"/>
          <p:nvPr userDrawn="1"/>
        </p:nvSpPr>
        <p:spPr>
          <a:xfrm>
            <a:off x="153988" y="0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Unit 1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6CE91CB1-8237-3CA3-2204-74AF0C835B35}"/>
              </a:ext>
            </a:extLst>
          </p:cNvPr>
          <p:cNvSpPr txBox="1"/>
          <p:nvPr userDrawn="1"/>
        </p:nvSpPr>
        <p:spPr>
          <a:xfrm>
            <a:off x="11065559" y="-24086"/>
            <a:ext cx="99944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Overview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6AEF-4757-4FEA-9EA0-6715152BE6F4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0F257-D69D-4B14-A39B-E847FAAE4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12A5059-499F-4B94-8127-D71A24B55658}" type="datetimeFigureOut">
              <a:rPr lang="en-US"/>
              <a:pPr>
                <a:defRPr/>
              </a:pPr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9247D83-92BD-4085-BB87-3357B5A19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ransition spd="med">
    <p:split orient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23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microsoft.com/office/2007/relationships/media" Target="../media/media9.mp3"/><Relationship Id="rId18" Type="http://schemas.openxmlformats.org/officeDocument/2006/relationships/audio" Target="../media/media11.mp3"/><Relationship Id="rId3" Type="http://schemas.microsoft.com/office/2007/relationships/media" Target="../media/media4.mp3"/><Relationship Id="rId21" Type="http://schemas.microsoft.com/office/2007/relationships/media" Target="../media/media13.mp3"/><Relationship Id="rId7" Type="http://schemas.microsoft.com/office/2007/relationships/media" Target="../media/media6.mp3"/><Relationship Id="rId12" Type="http://schemas.openxmlformats.org/officeDocument/2006/relationships/audio" Target="../media/media8.mp3"/><Relationship Id="rId17" Type="http://schemas.microsoft.com/office/2007/relationships/media" Target="../media/media11.mp3"/><Relationship Id="rId25" Type="http://schemas.openxmlformats.org/officeDocument/2006/relationships/image" Target="../media/image22.png"/><Relationship Id="rId2" Type="http://schemas.openxmlformats.org/officeDocument/2006/relationships/audio" Target="../media/media3.mp3"/><Relationship Id="rId16" Type="http://schemas.openxmlformats.org/officeDocument/2006/relationships/audio" Target="../media/media10.mp3"/><Relationship Id="rId20" Type="http://schemas.openxmlformats.org/officeDocument/2006/relationships/audio" Target="../media/media12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microsoft.com/office/2007/relationships/media" Target="../media/media8.mp3"/><Relationship Id="rId24" Type="http://schemas.openxmlformats.org/officeDocument/2006/relationships/notesSlide" Target="../notesSlides/notesSlide2.xml"/><Relationship Id="rId5" Type="http://schemas.microsoft.com/office/2007/relationships/media" Target="../media/media5.mp3"/><Relationship Id="rId15" Type="http://schemas.microsoft.com/office/2007/relationships/media" Target="../media/media10.mp3"/><Relationship Id="rId23" Type="http://schemas.openxmlformats.org/officeDocument/2006/relationships/slideLayout" Target="../slideLayouts/slideLayout2.xml"/><Relationship Id="rId10" Type="http://schemas.openxmlformats.org/officeDocument/2006/relationships/audio" Target="../media/media7.mp3"/><Relationship Id="rId19" Type="http://schemas.microsoft.com/office/2007/relationships/media" Target="../media/media12.mp3"/><Relationship Id="rId4" Type="http://schemas.openxmlformats.org/officeDocument/2006/relationships/audio" Target="../media/media4.mp3"/><Relationship Id="rId9" Type="http://schemas.microsoft.com/office/2007/relationships/media" Target="../media/media7.mp3"/><Relationship Id="rId14" Type="http://schemas.openxmlformats.org/officeDocument/2006/relationships/audio" Target="../media/media9.mp3"/><Relationship Id="rId22" Type="http://schemas.openxmlformats.org/officeDocument/2006/relationships/audio" Target="../media/media13.mp3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p3"/><Relationship Id="rId13" Type="http://schemas.microsoft.com/office/2007/relationships/media" Target="../media/media20.mp3"/><Relationship Id="rId18" Type="http://schemas.openxmlformats.org/officeDocument/2006/relationships/audio" Target="../media/media22.mp3"/><Relationship Id="rId26" Type="http://schemas.openxmlformats.org/officeDocument/2006/relationships/notesSlide" Target="../notesSlides/notesSlide3.xml"/><Relationship Id="rId3" Type="http://schemas.microsoft.com/office/2007/relationships/media" Target="../media/media15.mp3"/><Relationship Id="rId21" Type="http://schemas.microsoft.com/office/2007/relationships/media" Target="../media/media24.mp3"/><Relationship Id="rId7" Type="http://schemas.microsoft.com/office/2007/relationships/media" Target="../media/media17.mp3"/><Relationship Id="rId12" Type="http://schemas.openxmlformats.org/officeDocument/2006/relationships/audio" Target="../media/media19.mp3"/><Relationship Id="rId17" Type="http://schemas.microsoft.com/office/2007/relationships/media" Target="../media/media22.mp3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6" Type="http://schemas.openxmlformats.org/officeDocument/2006/relationships/audio" Target="../media/media21.mp3"/><Relationship Id="rId20" Type="http://schemas.openxmlformats.org/officeDocument/2006/relationships/audio" Target="../media/media23.mp3"/><Relationship Id="rId1" Type="http://schemas.microsoft.com/office/2007/relationships/media" Target="../media/media14.mp3"/><Relationship Id="rId6" Type="http://schemas.openxmlformats.org/officeDocument/2006/relationships/audio" Target="../media/media16.mp3"/><Relationship Id="rId11" Type="http://schemas.microsoft.com/office/2007/relationships/media" Target="../media/media19.mp3"/><Relationship Id="rId24" Type="http://schemas.openxmlformats.org/officeDocument/2006/relationships/audio" Target="../media/media25.mp3"/><Relationship Id="rId5" Type="http://schemas.microsoft.com/office/2007/relationships/media" Target="../media/media16.mp3"/><Relationship Id="rId15" Type="http://schemas.microsoft.com/office/2007/relationships/media" Target="../media/media21.mp3"/><Relationship Id="rId23" Type="http://schemas.microsoft.com/office/2007/relationships/media" Target="../media/media25.mp3"/><Relationship Id="rId10" Type="http://schemas.openxmlformats.org/officeDocument/2006/relationships/audio" Target="../media/media18.mp3"/><Relationship Id="rId19" Type="http://schemas.microsoft.com/office/2007/relationships/media" Target="../media/media23.mp3"/><Relationship Id="rId4" Type="http://schemas.openxmlformats.org/officeDocument/2006/relationships/audio" Target="../media/media15.mp3"/><Relationship Id="rId9" Type="http://schemas.microsoft.com/office/2007/relationships/media" Target="../media/media18.mp3"/><Relationship Id="rId14" Type="http://schemas.openxmlformats.org/officeDocument/2006/relationships/audio" Target="../media/media20.mp3"/><Relationship Id="rId22" Type="http://schemas.openxmlformats.org/officeDocument/2006/relationships/audio" Target="../media/media24.mp3"/><Relationship Id="rId27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1800" y="-236538"/>
            <a:ext cx="13055600" cy="733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5364163" y="2018040"/>
            <a:ext cx="63436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1: Home &amp; Places</a:t>
            </a:r>
          </a:p>
          <a:p>
            <a:pPr algn="ctr"/>
            <a:r>
              <a:rPr lang="en-US" sz="4800" b="1" dirty="0">
                <a:solidFill>
                  <a:srgbClr val="009900"/>
                </a:solidFill>
                <a:latin typeface="Calibri" pitchFamily="34" charset="0"/>
              </a:rPr>
              <a:t>Overview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Pages 20-21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357188" y="406400"/>
            <a:ext cx="10910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000" b="1" dirty="0">
                <a:solidFill>
                  <a:schemeClr val="hlink"/>
                </a:solidFill>
                <a:latin typeface="Calibri" pitchFamily="34" charset="0"/>
              </a:rPr>
              <a:t>2</a:t>
            </a:r>
            <a:r>
              <a:rPr lang="en-US" sz="3200" dirty="0">
                <a:solidFill>
                  <a:schemeClr val="hlink"/>
                </a:solidFill>
                <a:latin typeface="Calibri" pitchFamily="34" charset="0"/>
              </a:rPr>
              <a:t> Listen, point and say. What are these words in your language?</a:t>
            </a:r>
            <a:r>
              <a:rPr lang="en-US" sz="3200" dirty="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" y="1117600"/>
            <a:ext cx="11044238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76725"/>
            <a:ext cx="26146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7325" y="4254500"/>
            <a:ext cx="198437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825" y="4165600"/>
            <a:ext cx="238601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4237038"/>
            <a:ext cx="23717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6763" y="4213225"/>
            <a:ext cx="23431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D1-15">
            <a:hlinkClick r:id="" action="ppaction://media"/>
            <a:extLst>
              <a:ext uri="{FF2B5EF4-FFF2-40B4-BE49-F238E27FC236}">
                <a16:creationId xmlns:a16="http://schemas.microsoft.com/office/drawing/2014/main" id="{F1A2238C-C1A8-4652-AB3F-45277D5199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59563" y="49212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963771" y="5812188"/>
            <a:ext cx="761224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3000" dirty="0">
                <a:latin typeface="Calibri" pitchFamily="34" charset="0"/>
              </a:rPr>
              <a:t>carpet 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/ˈ</a:t>
            </a:r>
            <a:r>
              <a:rPr lang="en-US" sz="3000" dirty="0" err="1">
                <a:solidFill>
                  <a:srgbClr val="FF0000"/>
                </a:solidFill>
                <a:latin typeface="Calibri" pitchFamily="34" charset="0"/>
              </a:rPr>
              <a:t>kɑːpɪt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>
                <a:solidFill>
                  <a:schemeClr val="hlink"/>
                </a:solidFill>
                <a:latin typeface="Calibri" pitchFamily="34" charset="0"/>
              </a:rPr>
              <a:t>(n): </a:t>
            </a:r>
            <a:r>
              <a:rPr lang="en-US" sz="3000" dirty="0" err="1">
                <a:latin typeface="Calibri" pitchFamily="34" charset="0"/>
              </a:rPr>
              <a:t>tấm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thảm</a:t>
            </a:r>
            <a:endParaRPr lang="en-US" sz="3000" dirty="0">
              <a:latin typeface="Calibri" pitchFamily="34" charset="0"/>
            </a:endParaRPr>
          </a:p>
        </p:txBody>
      </p:sp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600222" y="284754"/>
            <a:ext cx="2049463" cy="57943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Vocabulary</a:t>
            </a:r>
          </a:p>
        </p:txBody>
      </p:sp>
      <p:pic>
        <p:nvPicPr>
          <p:cNvPr id="2" name="curtains">
            <a:hlinkClick r:id="" action="ppaction://media"/>
            <a:extLst>
              <a:ext uri="{FF2B5EF4-FFF2-40B4-BE49-F238E27FC236}">
                <a16:creationId xmlns:a16="http://schemas.microsoft.com/office/drawing/2014/main" id="{61AECAE2-D002-485C-BB23-A770DA810D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597664" y="198744"/>
            <a:ext cx="609600" cy="609600"/>
          </a:xfrm>
          <a:prstGeom prst="rect">
            <a:avLst/>
          </a:prstGeom>
        </p:spPr>
      </p:pic>
      <p:pic>
        <p:nvPicPr>
          <p:cNvPr id="3" name="pillows">
            <a:hlinkClick r:id="" action="ppaction://media"/>
            <a:extLst>
              <a:ext uri="{FF2B5EF4-FFF2-40B4-BE49-F238E27FC236}">
                <a16:creationId xmlns:a16="http://schemas.microsoft.com/office/drawing/2014/main" id="{C6A955DC-6BE1-48B0-994E-2100E11015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616420" y="228637"/>
            <a:ext cx="609600" cy="609600"/>
          </a:xfrm>
          <a:prstGeom prst="rect">
            <a:avLst/>
          </a:prstGeom>
        </p:spPr>
      </p:pic>
      <p:pic>
        <p:nvPicPr>
          <p:cNvPr id="4" name="bed">
            <a:hlinkClick r:id="" action="ppaction://media"/>
            <a:extLst>
              <a:ext uri="{FF2B5EF4-FFF2-40B4-BE49-F238E27FC236}">
                <a16:creationId xmlns:a16="http://schemas.microsoft.com/office/drawing/2014/main" id="{2D2D9E00-2387-40B5-A695-A892F75660B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597664" y="225669"/>
            <a:ext cx="609600" cy="609600"/>
          </a:xfrm>
          <a:prstGeom prst="rect">
            <a:avLst/>
          </a:prstGeom>
        </p:spPr>
      </p:pic>
      <p:pic>
        <p:nvPicPr>
          <p:cNvPr id="5" name="toilet">
            <a:hlinkClick r:id="" action="ppaction://media"/>
            <a:extLst>
              <a:ext uri="{FF2B5EF4-FFF2-40B4-BE49-F238E27FC236}">
                <a16:creationId xmlns:a16="http://schemas.microsoft.com/office/drawing/2014/main" id="{9010ABD2-3EC8-44E1-9EEB-7A25F26A618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710202" y="238919"/>
            <a:ext cx="609600" cy="609600"/>
          </a:xfrm>
          <a:prstGeom prst="rect">
            <a:avLst/>
          </a:prstGeom>
        </p:spPr>
      </p:pic>
      <p:pic>
        <p:nvPicPr>
          <p:cNvPr id="6" name="bath">
            <a:hlinkClick r:id="" action="ppaction://media"/>
            <a:extLst>
              <a:ext uri="{FF2B5EF4-FFF2-40B4-BE49-F238E27FC236}">
                <a16:creationId xmlns:a16="http://schemas.microsoft.com/office/drawing/2014/main" id="{00F07060-D99D-40BB-B0FF-FC5010AB1DB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607042" y="254489"/>
            <a:ext cx="609600" cy="609600"/>
          </a:xfrm>
          <a:prstGeom prst="rect">
            <a:avLst/>
          </a:prstGeom>
        </p:spPr>
      </p:pic>
      <p:pic>
        <p:nvPicPr>
          <p:cNvPr id="7" name="washbasin">
            <a:hlinkClick r:id="" action="ppaction://media"/>
            <a:extLst>
              <a:ext uri="{FF2B5EF4-FFF2-40B4-BE49-F238E27FC236}">
                <a16:creationId xmlns:a16="http://schemas.microsoft.com/office/drawing/2014/main" id="{6569F6E4-182E-49EE-9378-CA1BBA70AE7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649244" y="184334"/>
            <a:ext cx="609600" cy="609600"/>
          </a:xfrm>
          <a:prstGeom prst="rect">
            <a:avLst/>
          </a:prstGeom>
        </p:spPr>
      </p:pic>
      <p:pic>
        <p:nvPicPr>
          <p:cNvPr id="8" name="desk">
            <a:hlinkClick r:id="" action="ppaction://media"/>
            <a:extLst>
              <a:ext uri="{FF2B5EF4-FFF2-40B4-BE49-F238E27FC236}">
                <a16:creationId xmlns:a16="http://schemas.microsoft.com/office/drawing/2014/main" id="{FC936C95-B5E5-40BB-A356-300745AB449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658622" y="238919"/>
            <a:ext cx="609600" cy="609600"/>
          </a:xfrm>
          <a:prstGeom prst="rect">
            <a:avLst/>
          </a:prstGeom>
        </p:spPr>
      </p:pic>
      <p:pic>
        <p:nvPicPr>
          <p:cNvPr id="9" name="wardrobe">
            <a:hlinkClick r:id="" action="ppaction://media"/>
            <a:extLst>
              <a:ext uri="{FF2B5EF4-FFF2-40B4-BE49-F238E27FC236}">
                <a16:creationId xmlns:a16="http://schemas.microsoft.com/office/drawing/2014/main" id="{B815EDA0-37F9-4B4F-A105-5C9F56701C4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658622" y="238919"/>
            <a:ext cx="609600" cy="609600"/>
          </a:xfrm>
          <a:prstGeom prst="rect">
            <a:avLst/>
          </a:prstGeom>
        </p:spPr>
      </p:pic>
      <p:pic>
        <p:nvPicPr>
          <p:cNvPr id="10" name="single bed">
            <a:hlinkClick r:id="" action="ppaction://media"/>
            <a:extLst>
              <a:ext uri="{FF2B5EF4-FFF2-40B4-BE49-F238E27FC236}">
                <a16:creationId xmlns:a16="http://schemas.microsoft.com/office/drawing/2014/main" id="{1BFD9B7F-8C69-48FD-BDE3-BCE775FAF1B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668000" y="219832"/>
            <a:ext cx="609600" cy="609600"/>
          </a:xfrm>
          <a:prstGeom prst="rect">
            <a:avLst/>
          </a:prstGeom>
        </p:spPr>
      </p:pic>
      <p:pic>
        <p:nvPicPr>
          <p:cNvPr id="11" name="bedside cabinet">
            <a:hlinkClick r:id="" action="ppaction://media"/>
            <a:extLst>
              <a:ext uri="{FF2B5EF4-FFF2-40B4-BE49-F238E27FC236}">
                <a16:creationId xmlns:a16="http://schemas.microsoft.com/office/drawing/2014/main" id="{F6419A76-EAF6-49A6-AC9A-3F7E74ECEC8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668000" y="159117"/>
            <a:ext cx="609600" cy="609600"/>
          </a:xfrm>
          <a:prstGeom prst="rect">
            <a:avLst/>
          </a:prstGeom>
        </p:spPr>
      </p:pic>
      <p:pic>
        <p:nvPicPr>
          <p:cNvPr id="12" name="carpet">
            <a:hlinkClick r:id="" action="ppaction://media"/>
            <a:extLst>
              <a:ext uri="{FF2B5EF4-FFF2-40B4-BE49-F238E27FC236}">
                <a16:creationId xmlns:a16="http://schemas.microsoft.com/office/drawing/2014/main" id="{735308C5-C849-4757-BD58-A6C772A01707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668000" y="209550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D7C32F-6C74-486E-8038-7D45AFA20B46}"/>
              </a:ext>
            </a:extLst>
          </p:cNvPr>
          <p:cNvSpPr txBox="1"/>
          <p:nvPr/>
        </p:nvSpPr>
        <p:spPr>
          <a:xfrm>
            <a:off x="963771" y="942155"/>
            <a:ext cx="82612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FontTx/>
              <a:buChar char="•"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curtain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/ˈ</a:t>
            </a:r>
            <a:r>
              <a:rPr lang="en-US" sz="3000" dirty="0" err="1">
                <a:solidFill>
                  <a:srgbClr val="FF0000"/>
                </a:solidFill>
                <a:latin typeface="Calibri" pitchFamily="34" charset="0"/>
              </a:rPr>
              <a:t>kɜːtən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(n):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tấm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màn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tấm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rèm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A0B446-7AEE-4DB2-AD0D-2065CDAAF990}"/>
              </a:ext>
            </a:extLst>
          </p:cNvPr>
          <p:cNvSpPr txBox="1"/>
          <p:nvPr/>
        </p:nvSpPr>
        <p:spPr>
          <a:xfrm>
            <a:off x="963771" y="1419978"/>
            <a:ext cx="61546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pillow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/ˈ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pɪləʊ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(n):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gối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974A94-964B-43A6-B6CA-F75391CFE88E}"/>
              </a:ext>
            </a:extLst>
          </p:cNvPr>
          <p:cNvSpPr txBox="1"/>
          <p:nvPr/>
        </p:nvSpPr>
        <p:spPr>
          <a:xfrm>
            <a:off x="963771" y="1907352"/>
            <a:ext cx="61546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bed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/bed/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(n):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giường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8F2D56-921F-4200-9BBD-CBF92558E701}"/>
              </a:ext>
            </a:extLst>
          </p:cNvPr>
          <p:cNvSpPr txBox="1"/>
          <p:nvPr/>
        </p:nvSpPr>
        <p:spPr>
          <a:xfrm>
            <a:off x="963771" y="2386939"/>
            <a:ext cx="61546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toilet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/ˈ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tɔɪlət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(n):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nhà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vệ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sinh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5B9692-1CAE-42CE-A5ED-7BBE94D1514B}"/>
              </a:ext>
            </a:extLst>
          </p:cNvPr>
          <p:cNvSpPr txBox="1"/>
          <p:nvPr/>
        </p:nvSpPr>
        <p:spPr>
          <a:xfrm>
            <a:off x="963771" y="2861758"/>
            <a:ext cx="61546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bath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bɑːθ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(n):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bồn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tắm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32938-9955-4CA8-B7E8-F68AADC50E1E}"/>
              </a:ext>
            </a:extLst>
          </p:cNvPr>
          <p:cNvSpPr txBox="1"/>
          <p:nvPr/>
        </p:nvSpPr>
        <p:spPr>
          <a:xfrm>
            <a:off x="963771" y="3350853"/>
            <a:ext cx="714990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FontTx/>
              <a:buChar char="•"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washbasin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/ˈ</a:t>
            </a:r>
            <a:r>
              <a:rPr lang="en-US" sz="3000" dirty="0" err="1">
                <a:solidFill>
                  <a:srgbClr val="FF0000"/>
                </a:solidFill>
                <a:latin typeface="Calibri" pitchFamily="34" charset="0"/>
              </a:rPr>
              <a:t>wɒʃˌbeɪsən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(n):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bồn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rửa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tay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44568D-4BFE-4AE2-9400-FE71D2094527}"/>
              </a:ext>
            </a:extLst>
          </p:cNvPr>
          <p:cNvSpPr txBox="1"/>
          <p:nvPr/>
        </p:nvSpPr>
        <p:spPr>
          <a:xfrm>
            <a:off x="963771" y="3834511"/>
            <a:ext cx="7267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desk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/desk/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(n):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bàn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học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bàn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làm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việc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920DBE-2A31-48C8-A5E9-0EE3270A5974}"/>
              </a:ext>
            </a:extLst>
          </p:cNvPr>
          <p:cNvSpPr txBox="1"/>
          <p:nvPr/>
        </p:nvSpPr>
        <p:spPr>
          <a:xfrm>
            <a:off x="963771" y="4325584"/>
            <a:ext cx="76122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wardrobe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/ˈ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wɔːdrəʊb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(n):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tủ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quần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áo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03FE99-D3DB-446F-8377-8B126D8D997A}"/>
              </a:ext>
            </a:extLst>
          </p:cNvPr>
          <p:cNvSpPr txBox="1"/>
          <p:nvPr/>
        </p:nvSpPr>
        <p:spPr>
          <a:xfrm>
            <a:off x="963771" y="4789315"/>
            <a:ext cx="8186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FontTx/>
              <a:buChar char="•"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single bed 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ˌ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sɪŋɡ</a:t>
            </a:r>
            <a:r>
              <a:rPr lang="en-US" sz="3000" dirty="0" err="1">
                <a:solidFill>
                  <a:srgbClr val="FF0000"/>
                </a:solidFill>
                <a:latin typeface="Calibri" pitchFamily="34" charset="0"/>
              </a:rPr>
              <a:t>ə</a:t>
            </a:r>
            <a:r>
              <a:rPr lang="en-US" sz="3000" dirty="0" err="1">
                <a:solidFill>
                  <a:srgbClr val="FF0000"/>
                </a:solidFill>
                <a:latin typeface="+mn-lt"/>
              </a:rPr>
              <a:t>l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ˈ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bed/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(n):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giường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đơn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4E7912-85A0-49D6-B535-B5E0692DFAD7}"/>
              </a:ext>
            </a:extLst>
          </p:cNvPr>
          <p:cNvSpPr txBox="1"/>
          <p:nvPr/>
        </p:nvSpPr>
        <p:spPr>
          <a:xfrm>
            <a:off x="963770" y="5279295"/>
            <a:ext cx="99480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FontTx/>
              <a:buChar char="•"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bedside cabinet 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2800" dirty="0">
                <a:solidFill>
                  <a:srgbClr val="FF0000"/>
                </a:solidFill>
              </a:rPr>
              <a:t>ˌ</a:t>
            </a:r>
            <a:r>
              <a:rPr lang="en-US" sz="3000" dirty="0" err="1">
                <a:solidFill>
                  <a:srgbClr val="FF0000"/>
                </a:solidFill>
                <a:latin typeface="Calibri" pitchFamily="34" charset="0"/>
              </a:rPr>
              <a:t>bedsaɪd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ˈ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kæbɪnət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(n):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tủ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đầu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giường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8672" name="TextBox 28671">
            <a:extLst>
              <a:ext uri="{FF2B5EF4-FFF2-40B4-BE49-F238E27FC236}">
                <a16:creationId xmlns:a16="http://schemas.microsoft.com/office/drawing/2014/main" id="{2A1E1331-B849-413C-9761-749C125E514A}"/>
              </a:ext>
            </a:extLst>
          </p:cNvPr>
          <p:cNvSpPr txBox="1"/>
          <p:nvPr/>
        </p:nvSpPr>
        <p:spPr>
          <a:xfrm>
            <a:off x="2695855" y="352425"/>
            <a:ext cx="4740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+mn-lt"/>
              </a:rPr>
              <a:t>Listen and repeat.</a:t>
            </a:r>
            <a:endParaRPr lang="vi-VN" sz="3200">
              <a:latin typeface="+mn-lt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8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2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5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281335" y="5818767"/>
            <a:ext cx="5356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sz="3000" dirty="0">
                <a:latin typeface="Calibri" pitchFamily="34" charset="0"/>
              </a:rPr>
              <a:t>fireplace 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/ˈ</a:t>
            </a:r>
            <a:r>
              <a:rPr lang="en-US" sz="3000" dirty="0" err="1">
                <a:solidFill>
                  <a:srgbClr val="FF0000"/>
                </a:solidFill>
                <a:latin typeface="Calibri" pitchFamily="34" charset="0"/>
              </a:rPr>
              <a:t>faɪəpleɪs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>
                <a:solidFill>
                  <a:schemeClr val="hlink"/>
                </a:solidFill>
                <a:latin typeface="Calibri" pitchFamily="34" charset="0"/>
              </a:rPr>
              <a:t>(n):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lò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sưởi</a:t>
            </a:r>
            <a:endParaRPr lang="en-US" sz="3000" dirty="0"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3407F-BCB0-4616-B153-E06D96D79D66}"/>
              </a:ext>
            </a:extLst>
          </p:cNvPr>
          <p:cNvSpPr txBox="1"/>
          <p:nvPr/>
        </p:nvSpPr>
        <p:spPr>
          <a:xfrm>
            <a:off x="1295849" y="685264"/>
            <a:ext cx="61546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sink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sɪŋk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(n):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bồn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rửa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bát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030D5-3225-490B-8206-AF08DA6A0637}"/>
              </a:ext>
            </a:extLst>
          </p:cNvPr>
          <p:cNvSpPr txBox="1"/>
          <p:nvPr/>
        </p:nvSpPr>
        <p:spPr>
          <a:xfrm>
            <a:off x="1282198" y="1126785"/>
            <a:ext cx="95695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cupboard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/ˈ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kʌbəd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(n):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tủ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bếp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tủ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ly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tủ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chạn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03F59-A264-43A2-8D17-58386FD2C81C}"/>
              </a:ext>
            </a:extLst>
          </p:cNvPr>
          <p:cNvSpPr txBox="1"/>
          <p:nvPr/>
        </p:nvSpPr>
        <p:spPr>
          <a:xfrm>
            <a:off x="1281335" y="1588638"/>
            <a:ext cx="68217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cooker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/ˈ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kʊkə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(r)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(n):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bếp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F70179-27BA-43F8-AE51-702ECD103E7E}"/>
              </a:ext>
            </a:extLst>
          </p:cNvPr>
          <p:cNvSpPr txBox="1"/>
          <p:nvPr/>
        </p:nvSpPr>
        <p:spPr>
          <a:xfrm>
            <a:off x="1281335" y="2059693"/>
            <a:ext cx="68217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fridge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frɪdʒ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(n):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tủ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lạnh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F66CE3-B2AD-4C76-8150-F91456671824}"/>
              </a:ext>
            </a:extLst>
          </p:cNvPr>
          <p:cNvSpPr txBox="1"/>
          <p:nvPr/>
        </p:nvSpPr>
        <p:spPr>
          <a:xfrm>
            <a:off x="1281335" y="2474028"/>
            <a:ext cx="68217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table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/ˈ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teɪbl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(n):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bàn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9174D1-59E8-475B-A98C-5536CF482221}"/>
              </a:ext>
            </a:extLst>
          </p:cNvPr>
          <p:cNvSpPr txBox="1"/>
          <p:nvPr/>
        </p:nvSpPr>
        <p:spPr>
          <a:xfrm>
            <a:off x="1281335" y="2932613"/>
            <a:ext cx="68217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FontTx/>
              <a:buChar char="•"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chair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</a:t>
            </a:r>
            <a:r>
              <a:rPr lang="en-US" sz="3000" dirty="0" err="1">
                <a:solidFill>
                  <a:srgbClr val="FF0000"/>
                </a:solidFill>
                <a:latin typeface="Calibri" pitchFamily="34" charset="0"/>
              </a:rPr>
              <a:t>tʃeə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(r)/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(n):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ghế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2DFFF6-17AD-4BDE-AADA-0ADA86C1DCE8}"/>
              </a:ext>
            </a:extLst>
          </p:cNvPr>
          <p:cNvSpPr txBox="1"/>
          <p:nvPr/>
        </p:nvSpPr>
        <p:spPr>
          <a:xfrm>
            <a:off x="1281335" y="3390490"/>
            <a:ext cx="68217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sofa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/ˈ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səʊfə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(n):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ghế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sô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pha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A7D8D3-36DC-4D79-86F1-07A23F8A4951}"/>
              </a:ext>
            </a:extLst>
          </p:cNvPr>
          <p:cNvSpPr txBox="1"/>
          <p:nvPr/>
        </p:nvSpPr>
        <p:spPr>
          <a:xfrm>
            <a:off x="1295849" y="3890787"/>
            <a:ext cx="80554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FontTx/>
              <a:buChar char="•"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coffee table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/ˈ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kɒfi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ˌ</a:t>
            </a:r>
            <a:r>
              <a:rPr lang="en-US" sz="3000" dirty="0" err="1">
                <a:solidFill>
                  <a:srgbClr val="FF0000"/>
                </a:solidFill>
                <a:latin typeface="Calibri" pitchFamily="34" charset="0"/>
              </a:rPr>
              <a:t>teɪbəl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(n):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bàn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phê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8EDE4F-0B24-469C-909E-00ED0A717C00}"/>
              </a:ext>
            </a:extLst>
          </p:cNvPr>
          <p:cNvSpPr txBox="1"/>
          <p:nvPr/>
        </p:nvSpPr>
        <p:spPr>
          <a:xfrm>
            <a:off x="1281335" y="4383287"/>
            <a:ext cx="68072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FontTx/>
              <a:buChar char="•"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armchair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/ˈ</a:t>
            </a:r>
            <a:r>
              <a:rPr lang="en-US" sz="3000" dirty="0" err="1">
                <a:solidFill>
                  <a:srgbClr val="FF0000"/>
                </a:solidFill>
                <a:latin typeface="Calibri" pitchFamily="34" charset="0"/>
              </a:rPr>
              <a:t>ɑːmtʃeə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(r)/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(n):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ghế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bành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A3EC7D-8F1D-4D12-989C-51B761C03B7A}"/>
              </a:ext>
            </a:extLst>
          </p:cNvPr>
          <p:cNvSpPr txBox="1"/>
          <p:nvPr/>
        </p:nvSpPr>
        <p:spPr>
          <a:xfrm>
            <a:off x="1266821" y="4848512"/>
            <a:ext cx="68072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lamp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læmp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(n):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đèn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09FE25-3D6E-4224-8E6F-AB8E89FDFD9E}"/>
              </a:ext>
            </a:extLst>
          </p:cNvPr>
          <p:cNvSpPr txBox="1"/>
          <p:nvPr/>
        </p:nvSpPr>
        <p:spPr>
          <a:xfrm>
            <a:off x="1266821" y="5349461"/>
            <a:ext cx="68072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painting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/ˈ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peɪntɪŋ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/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(n):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bức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tranh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23" name="sink">
            <a:hlinkClick r:id="" action="ppaction://media"/>
            <a:extLst>
              <a:ext uri="{FF2B5EF4-FFF2-40B4-BE49-F238E27FC236}">
                <a16:creationId xmlns:a16="http://schemas.microsoft.com/office/drawing/2014/main" id="{5899AE78-A236-4B6A-AA4C-48E385C667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130972" y="393791"/>
            <a:ext cx="609600" cy="609600"/>
          </a:xfrm>
          <a:prstGeom prst="rect">
            <a:avLst/>
          </a:prstGeom>
        </p:spPr>
      </p:pic>
      <p:pic>
        <p:nvPicPr>
          <p:cNvPr id="25" name="cupboards">
            <a:hlinkClick r:id="" action="ppaction://media"/>
            <a:extLst>
              <a:ext uri="{FF2B5EF4-FFF2-40B4-BE49-F238E27FC236}">
                <a16:creationId xmlns:a16="http://schemas.microsoft.com/office/drawing/2014/main" id="{E527588E-8F58-4226-BF66-8C4EE84E08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087428" y="352663"/>
            <a:ext cx="609600" cy="609600"/>
          </a:xfrm>
          <a:prstGeom prst="rect">
            <a:avLst/>
          </a:prstGeom>
        </p:spPr>
      </p:pic>
      <p:pic>
        <p:nvPicPr>
          <p:cNvPr id="26" name="cooker">
            <a:hlinkClick r:id="" action="ppaction://media"/>
            <a:extLst>
              <a:ext uri="{FF2B5EF4-FFF2-40B4-BE49-F238E27FC236}">
                <a16:creationId xmlns:a16="http://schemas.microsoft.com/office/drawing/2014/main" id="{F1C71A1E-D5B7-4D7F-8B38-5E5582D499A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130972" y="381718"/>
            <a:ext cx="609600" cy="609600"/>
          </a:xfrm>
          <a:prstGeom prst="rect">
            <a:avLst/>
          </a:prstGeom>
        </p:spPr>
      </p:pic>
      <p:pic>
        <p:nvPicPr>
          <p:cNvPr id="27" name="fridge">
            <a:hlinkClick r:id="" action="ppaction://media"/>
            <a:extLst>
              <a:ext uri="{FF2B5EF4-FFF2-40B4-BE49-F238E27FC236}">
                <a16:creationId xmlns:a16="http://schemas.microsoft.com/office/drawing/2014/main" id="{4EDE2230-F21B-4FFB-9E16-ACF83482ADE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058400" y="366592"/>
            <a:ext cx="609600" cy="609600"/>
          </a:xfrm>
          <a:prstGeom prst="rect">
            <a:avLst/>
          </a:prstGeom>
        </p:spPr>
      </p:pic>
      <p:pic>
        <p:nvPicPr>
          <p:cNvPr id="28" name="table">
            <a:hlinkClick r:id="" action="ppaction://media"/>
            <a:extLst>
              <a:ext uri="{FF2B5EF4-FFF2-40B4-BE49-F238E27FC236}">
                <a16:creationId xmlns:a16="http://schemas.microsoft.com/office/drawing/2014/main" id="{FB41AD5A-EB54-425D-B1A8-F5EA0F92D61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116458" y="412971"/>
            <a:ext cx="609600" cy="609600"/>
          </a:xfrm>
          <a:prstGeom prst="rect">
            <a:avLst/>
          </a:prstGeom>
        </p:spPr>
      </p:pic>
      <p:pic>
        <p:nvPicPr>
          <p:cNvPr id="29" name="chairs">
            <a:hlinkClick r:id="" action="ppaction://media"/>
            <a:extLst>
              <a:ext uri="{FF2B5EF4-FFF2-40B4-BE49-F238E27FC236}">
                <a16:creationId xmlns:a16="http://schemas.microsoft.com/office/drawing/2014/main" id="{6FB2F2A8-9AD0-46EF-81E7-858B54CF003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014857" y="393791"/>
            <a:ext cx="609600" cy="609600"/>
          </a:xfrm>
          <a:prstGeom prst="rect">
            <a:avLst/>
          </a:prstGeom>
        </p:spPr>
      </p:pic>
      <p:pic>
        <p:nvPicPr>
          <p:cNvPr id="30" name="sofa">
            <a:hlinkClick r:id="" action="ppaction://media"/>
            <a:extLst>
              <a:ext uri="{FF2B5EF4-FFF2-40B4-BE49-F238E27FC236}">
                <a16:creationId xmlns:a16="http://schemas.microsoft.com/office/drawing/2014/main" id="{0787EFB4-8054-48A2-B9E9-DC1EEA4BF1E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087429" y="399644"/>
            <a:ext cx="609600" cy="609600"/>
          </a:xfrm>
          <a:prstGeom prst="rect">
            <a:avLst/>
          </a:prstGeom>
        </p:spPr>
      </p:pic>
      <p:pic>
        <p:nvPicPr>
          <p:cNvPr id="31" name="coffee table">
            <a:hlinkClick r:id="" action="ppaction://media"/>
            <a:extLst>
              <a:ext uri="{FF2B5EF4-FFF2-40B4-BE49-F238E27FC236}">
                <a16:creationId xmlns:a16="http://schemas.microsoft.com/office/drawing/2014/main" id="{88B08549-EB0E-49E7-AF04-5DD725F4A00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087429" y="333540"/>
            <a:ext cx="609600" cy="609600"/>
          </a:xfrm>
          <a:prstGeom prst="rect">
            <a:avLst/>
          </a:prstGeom>
        </p:spPr>
      </p:pic>
      <p:pic>
        <p:nvPicPr>
          <p:cNvPr id="47104" name="armchair">
            <a:hlinkClick r:id="" action="ppaction://media"/>
            <a:extLst>
              <a:ext uri="{FF2B5EF4-FFF2-40B4-BE49-F238E27FC236}">
                <a16:creationId xmlns:a16="http://schemas.microsoft.com/office/drawing/2014/main" id="{CA697FF3-1879-418A-B58A-BA332896966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145487" y="333540"/>
            <a:ext cx="609600" cy="609600"/>
          </a:xfrm>
          <a:prstGeom prst="rect">
            <a:avLst/>
          </a:prstGeom>
        </p:spPr>
      </p:pic>
      <p:pic>
        <p:nvPicPr>
          <p:cNvPr id="47105" name="lamp">
            <a:hlinkClick r:id="" action="ppaction://media"/>
            <a:extLst>
              <a:ext uri="{FF2B5EF4-FFF2-40B4-BE49-F238E27FC236}">
                <a16:creationId xmlns:a16="http://schemas.microsoft.com/office/drawing/2014/main" id="{DB23EFEB-C9FD-43DA-AD3B-CAFF7F9005C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087429" y="446568"/>
            <a:ext cx="609600" cy="609600"/>
          </a:xfrm>
          <a:prstGeom prst="rect">
            <a:avLst/>
          </a:prstGeom>
        </p:spPr>
      </p:pic>
      <p:pic>
        <p:nvPicPr>
          <p:cNvPr id="47106" name="painting">
            <a:hlinkClick r:id="" action="ppaction://media"/>
            <a:extLst>
              <a:ext uri="{FF2B5EF4-FFF2-40B4-BE49-F238E27FC236}">
                <a16:creationId xmlns:a16="http://schemas.microsoft.com/office/drawing/2014/main" id="{36134BC2-E9C0-4D7B-A57B-36C42579903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087429" y="380464"/>
            <a:ext cx="609600" cy="609600"/>
          </a:xfrm>
          <a:prstGeom prst="rect">
            <a:avLst/>
          </a:prstGeom>
        </p:spPr>
      </p:pic>
      <p:pic>
        <p:nvPicPr>
          <p:cNvPr id="47107" name="fireplace">
            <a:hlinkClick r:id="" action="ppaction://media"/>
            <a:extLst>
              <a:ext uri="{FF2B5EF4-FFF2-40B4-BE49-F238E27FC236}">
                <a16:creationId xmlns:a16="http://schemas.microsoft.com/office/drawing/2014/main" id="{B3160882-9A50-4BEC-B95E-9A43B739AF90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0087429" y="3335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04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05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06"/>
                </p:tgtEl>
              </p:cMediaNode>
            </p:audio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0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6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3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9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3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09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1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06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29" fill="hold"/>
                                        <p:tgtEl>
                                          <p:spTgt spid="47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198" fill="hold"/>
                                        <p:tgtEl>
                                          <p:spTgt spid="47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990" fill="hold"/>
                                        <p:tgtEl>
                                          <p:spTgt spid="47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34" fill="hold"/>
                                        <p:tgtEl>
                                          <p:spTgt spid="47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900113" y="1222375"/>
            <a:ext cx="109728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000" dirty="0">
                <a:latin typeface="Calibri" pitchFamily="34" charset="0"/>
              </a:rPr>
              <a:t>curtain 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/ˈ</a:t>
            </a:r>
            <a:r>
              <a:rPr lang="en-US" sz="3000" dirty="0" err="1">
                <a:solidFill>
                  <a:srgbClr val="FF0000"/>
                </a:solidFill>
                <a:latin typeface="Calibri" pitchFamily="34" charset="0"/>
              </a:rPr>
              <a:t>kɜːtən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>
                <a:solidFill>
                  <a:schemeClr val="hlink"/>
                </a:solidFill>
                <a:latin typeface="Calibri" pitchFamily="34" charset="0"/>
              </a:rPr>
              <a:t>(n): </a:t>
            </a:r>
            <a:r>
              <a:rPr lang="en-US" sz="3000" dirty="0" err="1">
                <a:latin typeface="Calibri" pitchFamily="34" charset="0"/>
              </a:rPr>
              <a:t>tấm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màn</a:t>
            </a:r>
            <a:r>
              <a:rPr lang="en-US" sz="3000" dirty="0">
                <a:latin typeface="Calibri" pitchFamily="34" charset="0"/>
              </a:rPr>
              <a:t>/ </a:t>
            </a:r>
            <a:r>
              <a:rPr lang="en-US" sz="3000" dirty="0" err="1">
                <a:latin typeface="Calibri" pitchFamily="34" charset="0"/>
              </a:rPr>
              <a:t>tấm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rèm</a:t>
            </a:r>
            <a:endParaRPr lang="en-US" sz="30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3000" dirty="0">
                <a:latin typeface="Calibri" pitchFamily="34" charset="0"/>
              </a:rPr>
              <a:t>pillow 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/ˈ</a:t>
            </a:r>
            <a:r>
              <a:rPr lang="en-US" sz="3000" dirty="0" err="1">
                <a:solidFill>
                  <a:srgbClr val="FF0000"/>
                </a:solidFill>
                <a:latin typeface="Calibri" pitchFamily="34" charset="0"/>
              </a:rPr>
              <a:t>pɪləʊ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>
                <a:solidFill>
                  <a:schemeClr val="hlink"/>
                </a:solidFill>
                <a:latin typeface="Calibri" pitchFamily="34" charset="0"/>
              </a:rPr>
              <a:t>(n): </a:t>
            </a:r>
            <a:r>
              <a:rPr lang="en-US" sz="3000" dirty="0" err="1">
                <a:latin typeface="Calibri" pitchFamily="34" charset="0"/>
              </a:rPr>
              <a:t>cái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gối</a:t>
            </a:r>
            <a:endParaRPr lang="en-US" sz="30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3000" dirty="0">
                <a:latin typeface="Calibri" pitchFamily="34" charset="0"/>
              </a:rPr>
              <a:t>bed 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/bed/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>
                <a:solidFill>
                  <a:schemeClr val="hlink"/>
                </a:solidFill>
                <a:latin typeface="Calibri" pitchFamily="34" charset="0"/>
              </a:rPr>
              <a:t>(n): </a:t>
            </a:r>
            <a:r>
              <a:rPr lang="en-US" sz="3000" dirty="0" err="1">
                <a:latin typeface="Calibri" pitchFamily="34" charset="0"/>
              </a:rPr>
              <a:t>cái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giường</a:t>
            </a:r>
            <a:endParaRPr lang="en-US" sz="30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3000" dirty="0">
                <a:latin typeface="Calibri" pitchFamily="34" charset="0"/>
              </a:rPr>
              <a:t>toilet 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/ˈ</a:t>
            </a:r>
            <a:r>
              <a:rPr lang="en-US" sz="3000" dirty="0" err="1">
                <a:solidFill>
                  <a:srgbClr val="FF0000"/>
                </a:solidFill>
                <a:latin typeface="Calibri" pitchFamily="34" charset="0"/>
              </a:rPr>
              <a:t>tɔɪlət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>
                <a:solidFill>
                  <a:schemeClr val="hlink"/>
                </a:solidFill>
                <a:latin typeface="Calibri" pitchFamily="34" charset="0"/>
              </a:rPr>
              <a:t>(n): </a:t>
            </a:r>
            <a:r>
              <a:rPr lang="en-US" sz="3000" dirty="0" err="1">
                <a:latin typeface="Calibri" pitchFamily="34" charset="0"/>
              </a:rPr>
              <a:t>nhà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vệ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sinh</a:t>
            </a:r>
            <a:r>
              <a:rPr lang="en-US" sz="3000" dirty="0">
                <a:latin typeface="Calibri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3000" dirty="0">
                <a:latin typeface="Calibri" pitchFamily="34" charset="0"/>
              </a:rPr>
              <a:t>bath 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000" dirty="0" err="1">
                <a:solidFill>
                  <a:srgbClr val="FF0000"/>
                </a:solidFill>
                <a:latin typeface="Calibri" pitchFamily="34" charset="0"/>
              </a:rPr>
              <a:t>bɑːθ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>
                <a:solidFill>
                  <a:schemeClr val="hlink"/>
                </a:solidFill>
                <a:latin typeface="Calibri" pitchFamily="34" charset="0"/>
              </a:rPr>
              <a:t>(n): </a:t>
            </a:r>
            <a:r>
              <a:rPr lang="en-US" sz="3000" dirty="0" err="1">
                <a:latin typeface="Calibri" pitchFamily="34" charset="0"/>
              </a:rPr>
              <a:t>bồn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tắm</a:t>
            </a:r>
            <a:endParaRPr lang="en-US" sz="30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3000" dirty="0">
                <a:latin typeface="Calibri" pitchFamily="34" charset="0"/>
              </a:rPr>
              <a:t>washbasin 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/ˈ</a:t>
            </a:r>
            <a:r>
              <a:rPr lang="en-US" sz="3000" dirty="0" err="1">
                <a:solidFill>
                  <a:srgbClr val="FF0000"/>
                </a:solidFill>
                <a:latin typeface="Calibri" pitchFamily="34" charset="0"/>
              </a:rPr>
              <a:t>wɒʃˌbeɪsn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>
                <a:solidFill>
                  <a:schemeClr val="hlink"/>
                </a:solidFill>
                <a:latin typeface="Calibri" pitchFamily="34" charset="0"/>
              </a:rPr>
              <a:t>(n): </a:t>
            </a:r>
            <a:r>
              <a:rPr lang="en-US" sz="3000" dirty="0" err="1">
                <a:latin typeface="Calibri" pitchFamily="34" charset="0"/>
              </a:rPr>
              <a:t>bồn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rửa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tay</a:t>
            </a:r>
            <a:endParaRPr lang="en-US" sz="30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3000" dirty="0">
                <a:latin typeface="Calibri" pitchFamily="34" charset="0"/>
              </a:rPr>
              <a:t>desk 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/desk/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>
                <a:solidFill>
                  <a:schemeClr val="hlink"/>
                </a:solidFill>
                <a:latin typeface="Calibri" pitchFamily="34" charset="0"/>
              </a:rPr>
              <a:t>(n): </a:t>
            </a:r>
            <a:r>
              <a:rPr lang="en-US" sz="3000" dirty="0" err="1">
                <a:latin typeface="Calibri" pitchFamily="34" charset="0"/>
              </a:rPr>
              <a:t>bàn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học</a:t>
            </a:r>
            <a:r>
              <a:rPr lang="en-US" sz="3000" dirty="0">
                <a:latin typeface="Calibri" pitchFamily="34" charset="0"/>
              </a:rPr>
              <a:t>/ </a:t>
            </a:r>
            <a:r>
              <a:rPr lang="en-US" sz="3000" dirty="0" err="1">
                <a:latin typeface="Calibri" pitchFamily="34" charset="0"/>
              </a:rPr>
              <a:t>bàn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làm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việc</a:t>
            </a:r>
            <a:endParaRPr lang="en-US" sz="30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3000" dirty="0">
                <a:latin typeface="Calibri" pitchFamily="34" charset="0"/>
              </a:rPr>
              <a:t>wardrobe 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/ˈ</a:t>
            </a:r>
            <a:r>
              <a:rPr lang="en-US" sz="3000" dirty="0" err="1">
                <a:solidFill>
                  <a:srgbClr val="FF0000"/>
                </a:solidFill>
                <a:latin typeface="Calibri" pitchFamily="34" charset="0"/>
              </a:rPr>
              <a:t>wɔːdrəʊb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>
                <a:solidFill>
                  <a:schemeClr val="hlink"/>
                </a:solidFill>
                <a:latin typeface="Calibri" pitchFamily="34" charset="0"/>
              </a:rPr>
              <a:t>(n): </a:t>
            </a:r>
            <a:r>
              <a:rPr lang="en-US" sz="3000" dirty="0" err="1">
                <a:latin typeface="Calibri" pitchFamily="34" charset="0"/>
              </a:rPr>
              <a:t>tủ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quần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áo</a:t>
            </a:r>
            <a:endParaRPr lang="en-US" sz="30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3000" dirty="0">
                <a:latin typeface="Calibri" pitchFamily="34" charset="0"/>
              </a:rPr>
              <a:t>single bed 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/ˌ</a:t>
            </a:r>
            <a:r>
              <a:rPr lang="en-US" sz="3000" dirty="0" err="1">
                <a:solidFill>
                  <a:srgbClr val="FF0000"/>
                </a:solidFill>
                <a:latin typeface="Calibri" pitchFamily="34" charset="0"/>
              </a:rPr>
              <a:t>sɪŋɡəl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 ˈbed/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>
                <a:solidFill>
                  <a:schemeClr val="hlink"/>
                </a:solidFill>
                <a:latin typeface="Calibri" pitchFamily="34" charset="0"/>
              </a:rPr>
              <a:t>(n): </a:t>
            </a:r>
            <a:r>
              <a:rPr lang="en-US" sz="3000" dirty="0" err="1">
                <a:latin typeface="Calibri" pitchFamily="34" charset="0"/>
              </a:rPr>
              <a:t>giường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đơn</a:t>
            </a:r>
            <a:endParaRPr lang="en-US" sz="30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3000" dirty="0">
                <a:latin typeface="Calibri" pitchFamily="34" charset="0"/>
              </a:rPr>
              <a:t>bedside cabinet 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/ˌ</a:t>
            </a:r>
            <a:r>
              <a:rPr lang="en-US" sz="3000" dirty="0" err="1">
                <a:solidFill>
                  <a:srgbClr val="FF0000"/>
                </a:solidFill>
                <a:latin typeface="Calibri" pitchFamily="34" charset="0"/>
              </a:rPr>
              <a:t>bedsaɪd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 ˈ</a:t>
            </a:r>
            <a:r>
              <a:rPr lang="en-US" sz="3000" dirty="0" err="1">
                <a:solidFill>
                  <a:srgbClr val="FF0000"/>
                </a:solidFill>
                <a:latin typeface="Calibri" pitchFamily="34" charset="0"/>
              </a:rPr>
              <a:t>kæbɪnət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>
                <a:solidFill>
                  <a:schemeClr val="hlink"/>
                </a:solidFill>
                <a:latin typeface="Calibri" pitchFamily="34" charset="0"/>
              </a:rPr>
              <a:t>(n </a:t>
            </a:r>
            <a:r>
              <a:rPr lang="en-US" sz="3000" dirty="0" err="1">
                <a:solidFill>
                  <a:schemeClr val="hlink"/>
                </a:solidFill>
                <a:latin typeface="Calibri" pitchFamily="34" charset="0"/>
              </a:rPr>
              <a:t>phr</a:t>
            </a:r>
            <a:r>
              <a:rPr lang="en-US" sz="3000" dirty="0">
                <a:solidFill>
                  <a:schemeClr val="hlink"/>
                </a:solidFill>
                <a:latin typeface="Calibri" pitchFamily="34" charset="0"/>
              </a:rPr>
              <a:t>): </a:t>
            </a:r>
            <a:r>
              <a:rPr lang="en-US" sz="3000" dirty="0" err="1">
                <a:latin typeface="Calibri" pitchFamily="34" charset="0"/>
              </a:rPr>
              <a:t>tủ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đầu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giường</a:t>
            </a:r>
            <a:endParaRPr lang="en-US" sz="30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3000" dirty="0">
                <a:latin typeface="Calibri" pitchFamily="34" charset="0"/>
              </a:rPr>
              <a:t>carpet 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/ˈ</a:t>
            </a:r>
            <a:r>
              <a:rPr lang="en-US" sz="3000" dirty="0" err="1">
                <a:solidFill>
                  <a:srgbClr val="FF0000"/>
                </a:solidFill>
                <a:latin typeface="Calibri" pitchFamily="34" charset="0"/>
              </a:rPr>
              <a:t>kɑːpɪt</a:t>
            </a: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>
                <a:solidFill>
                  <a:schemeClr val="hlink"/>
                </a:solidFill>
                <a:latin typeface="Calibri" pitchFamily="34" charset="0"/>
              </a:rPr>
              <a:t>(n): </a:t>
            </a:r>
            <a:r>
              <a:rPr lang="en-US" sz="3000" dirty="0" err="1">
                <a:latin typeface="Calibri" pitchFamily="34" charset="0"/>
              </a:rPr>
              <a:t>tấm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thảm</a:t>
            </a:r>
            <a:endParaRPr lang="en-US" sz="3000" dirty="0">
              <a:latin typeface="Calibri" pitchFamily="34" charset="0"/>
            </a:endParaRP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914400" y="558800"/>
            <a:ext cx="2049463" cy="57943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vocabulary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3097213" y="623888"/>
            <a:ext cx="1266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Stress</a:t>
            </a:r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1341438" y="1255713"/>
            <a:ext cx="190500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1289050" y="1673225"/>
            <a:ext cx="190500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1303338" y="2633663"/>
            <a:ext cx="190500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1433513" y="3562350"/>
            <a:ext cx="190500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Oval 9"/>
          <p:cNvSpPr>
            <a:spLocks noChangeArrowheads="1"/>
          </p:cNvSpPr>
          <p:nvPr/>
        </p:nvSpPr>
        <p:spPr bwMode="auto">
          <a:xfrm>
            <a:off x="1435100" y="4446588"/>
            <a:ext cx="190500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Oval 10"/>
          <p:cNvSpPr>
            <a:spLocks noChangeArrowheads="1"/>
          </p:cNvSpPr>
          <p:nvPr/>
        </p:nvSpPr>
        <p:spPr bwMode="auto">
          <a:xfrm>
            <a:off x="1273175" y="4887913"/>
            <a:ext cx="190500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Oval 11"/>
          <p:cNvSpPr>
            <a:spLocks noChangeArrowheads="1"/>
          </p:cNvSpPr>
          <p:nvPr/>
        </p:nvSpPr>
        <p:spPr bwMode="auto">
          <a:xfrm>
            <a:off x="1398588" y="5346171"/>
            <a:ext cx="190500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2644775" y="5360988"/>
            <a:ext cx="190500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Oval 13"/>
          <p:cNvSpPr>
            <a:spLocks noChangeArrowheads="1"/>
          </p:cNvSpPr>
          <p:nvPr/>
        </p:nvSpPr>
        <p:spPr bwMode="auto">
          <a:xfrm>
            <a:off x="1331913" y="5846763"/>
            <a:ext cx="190500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  <p:bldP spid="501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919163" y="502791"/>
            <a:ext cx="770313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sz="3000" dirty="0">
                <a:latin typeface="Calibri" pitchFamily="34" charset="0"/>
              </a:rPr>
              <a:t>sink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</a:rPr>
              <a:t>sɪŋk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hlink"/>
                </a:solidFill>
                <a:latin typeface="Calibri" pitchFamily="34" charset="0"/>
              </a:rPr>
              <a:t>(n):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bồn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rửa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bát</a:t>
            </a:r>
            <a:endParaRPr lang="en-US" sz="32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3200" dirty="0">
                <a:latin typeface="Calibri" pitchFamily="34" charset="0"/>
              </a:rPr>
              <a:t>cupboard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</a:rPr>
              <a:t>kʌbəd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hlink"/>
                </a:solidFill>
                <a:latin typeface="Calibri" pitchFamily="34" charset="0"/>
              </a:rPr>
              <a:t>(n):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tủ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bếp</a:t>
            </a:r>
            <a:r>
              <a:rPr lang="en-US" sz="3200" dirty="0">
                <a:latin typeface="Calibri" pitchFamily="34" charset="0"/>
              </a:rPr>
              <a:t>, </a:t>
            </a:r>
            <a:r>
              <a:rPr lang="en-US" sz="3200" dirty="0" err="1">
                <a:latin typeface="Calibri" pitchFamily="34" charset="0"/>
              </a:rPr>
              <a:t>tủ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ly</a:t>
            </a:r>
            <a:r>
              <a:rPr lang="en-US" sz="3200" dirty="0">
                <a:latin typeface="Calibri" pitchFamily="34" charset="0"/>
              </a:rPr>
              <a:t>, </a:t>
            </a:r>
            <a:r>
              <a:rPr lang="en-US" sz="3200" dirty="0" err="1">
                <a:latin typeface="Calibri" pitchFamily="34" charset="0"/>
              </a:rPr>
              <a:t>tủ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chạn</a:t>
            </a:r>
            <a:endParaRPr lang="en-US" sz="32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3200" dirty="0">
                <a:latin typeface="Calibri" pitchFamily="34" charset="0"/>
              </a:rPr>
              <a:t>cooker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</a:rPr>
              <a:t>kʊkə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(r)/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hlink"/>
                </a:solidFill>
                <a:latin typeface="Calibri" pitchFamily="34" charset="0"/>
              </a:rPr>
              <a:t>(n):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cái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bếp</a:t>
            </a:r>
            <a:endParaRPr lang="en-US" sz="32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3200" dirty="0">
                <a:latin typeface="Calibri" pitchFamily="34" charset="0"/>
              </a:rPr>
              <a:t>fridge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</a:rPr>
              <a:t>frɪdʒ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hlink"/>
                </a:solidFill>
                <a:latin typeface="Calibri" pitchFamily="34" charset="0"/>
              </a:rPr>
              <a:t>(n):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tủ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lạnh</a:t>
            </a:r>
            <a:endParaRPr lang="en-US" sz="32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3200" dirty="0">
                <a:latin typeface="Calibri" pitchFamily="34" charset="0"/>
              </a:rPr>
              <a:t>table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</a:rPr>
              <a:t>teɪbl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hlink"/>
                </a:solidFill>
                <a:latin typeface="Calibri" pitchFamily="34" charset="0"/>
              </a:rPr>
              <a:t>(n):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bàn</a:t>
            </a:r>
            <a:endParaRPr lang="en-US" sz="32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3200" dirty="0">
                <a:latin typeface="Calibri" pitchFamily="34" charset="0"/>
              </a:rPr>
              <a:t>chair 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</a:rPr>
              <a:t>tʃeə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(r)/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hlink"/>
                </a:solidFill>
                <a:latin typeface="Calibri" pitchFamily="34" charset="0"/>
              </a:rPr>
              <a:t>(n):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ghế</a:t>
            </a:r>
            <a:endParaRPr lang="en-US" sz="32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3200" dirty="0">
                <a:latin typeface="Calibri" pitchFamily="34" charset="0"/>
              </a:rPr>
              <a:t>sofa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</a:rPr>
              <a:t>səʊfə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hlink"/>
                </a:solidFill>
                <a:latin typeface="Calibri" pitchFamily="34" charset="0"/>
              </a:rPr>
              <a:t>(n):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ghế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sô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pha</a:t>
            </a:r>
            <a:endParaRPr lang="en-US" sz="32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3200" dirty="0">
                <a:latin typeface="Calibri" pitchFamily="34" charset="0"/>
              </a:rPr>
              <a:t>coffee table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</a:rPr>
              <a:t>kɒfi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 ˌ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</a:rPr>
              <a:t>teɪbəl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hlink"/>
                </a:solidFill>
                <a:latin typeface="Calibri" pitchFamily="34" charset="0"/>
              </a:rPr>
              <a:t>(n):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bàn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cà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phê</a:t>
            </a:r>
            <a:endParaRPr lang="en-US" sz="32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3200" dirty="0">
                <a:latin typeface="Calibri" pitchFamily="34" charset="0"/>
              </a:rPr>
              <a:t>armchair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</a:rPr>
              <a:t>ɑːmtʃeə</a:t>
            </a: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(r)/</a:t>
            </a:r>
            <a:r>
              <a:rPr lang="en-US" sz="3200"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hlink"/>
                </a:solidFill>
                <a:latin typeface="Calibri" pitchFamily="34" charset="0"/>
              </a:rPr>
              <a:t>(n):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ghế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bành</a:t>
            </a:r>
            <a:endParaRPr lang="en-US" sz="32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3200" dirty="0">
                <a:latin typeface="Calibri" pitchFamily="34" charset="0"/>
              </a:rPr>
              <a:t>lamp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</a:rPr>
              <a:t>læmp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hlink"/>
                </a:solidFill>
                <a:latin typeface="Calibri" pitchFamily="34" charset="0"/>
              </a:rPr>
              <a:t>(n):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cái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đèn</a:t>
            </a:r>
            <a:endParaRPr lang="en-US" sz="32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3200" dirty="0">
                <a:latin typeface="Calibri" pitchFamily="34" charset="0"/>
              </a:rPr>
              <a:t>painting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</a:rPr>
              <a:t>peɪntɪŋ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hlink"/>
                </a:solidFill>
                <a:latin typeface="Calibri" pitchFamily="34" charset="0"/>
              </a:rPr>
              <a:t>(n):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bức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tranh</a:t>
            </a:r>
            <a:endParaRPr lang="en-US" sz="32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3200" dirty="0">
                <a:latin typeface="Calibri" pitchFamily="34" charset="0"/>
              </a:rPr>
              <a:t>fireplace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</a:rPr>
              <a:t>faɪəpleɪs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>
                <a:solidFill>
                  <a:schemeClr val="hlink"/>
                </a:solidFill>
                <a:latin typeface="Calibri" pitchFamily="34" charset="0"/>
              </a:rPr>
              <a:t>(n):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lò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sưởi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400175" y="1042989"/>
            <a:ext cx="190500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533525" y="1550988"/>
            <a:ext cx="190500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343025" y="2493963"/>
            <a:ext cx="190500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1400175" y="3497263"/>
            <a:ext cx="190500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1373188" y="3984625"/>
            <a:ext cx="190500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2462213" y="4013200"/>
            <a:ext cx="190500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1222375" y="4486275"/>
            <a:ext cx="190500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1414463" y="5473700"/>
            <a:ext cx="190500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1341438" y="5900738"/>
            <a:ext cx="190500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 animBg="1"/>
      <p:bldP spid="52229" grpId="0" animBg="1"/>
      <p:bldP spid="52230" grpId="0" animBg="1"/>
      <p:bldP spid="52231" grpId="0" animBg="1"/>
      <p:bldP spid="52232" grpId="0" animBg="1"/>
      <p:bldP spid="52233" grpId="0" animBg="1"/>
      <p:bldP spid="52234" grpId="0" animBg="1"/>
      <p:bldP spid="522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2057" y="563638"/>
            <a:ext cx="8777514" cy="585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8"/>
          <p:cNvSpPr txBox="1">
            <a:spLocks noChangeArrowheads="1"/>
          </p:cNvSpPr>
          <p:nvPr/>
        </p:nvSpPr>
        <p:spPr bwMode="auto">
          <a:xfrm>
            <a:off x="4860131" y="3803424"/>
            <a:ext cx="24717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Calibri" pitchFamily="34" charset="0"/>
              </a:rPr>
              <a:t>Practice</a:t>
            </a:r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0810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085850" y="482600"/>
            <a:ext cx="11106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000" b="1">
                <a:solidFill>
                  <a:schemeClr val="hlink"/>
                </a:solidFill>
                <a:latin typeface="Calibri" pitchFamily="34" charset="0"/>
              </a:rPr>
              <a:t>3</a:t>
            </a:r>
            <a:r>
              <a:rPr lang="en-US" sz="3200">
                <a:solidFill>
                  <a:schemeClr val="hlink"/>
                </a:solidFill>
                <a:latin typeface="Calibri" pitchFamily="34" charset="0"/>
              </a:rPr>
              <a:t> Complete the table with the number of the words in Exercise 2. 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" y="1304925"/>
            <a:ext cx="10704513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4235450"/>
            <a:ext cx="11964987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982913" y="4370388"/>
            <a:ext cx="441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3486150" y="4367213"/>
            <a:ext cx="441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4065588" y="4367213"/>
            <a:ext cx="441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570411" y="4369436"/>
            <a:ext cx="655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210174" y="4367848"/>
            <a:ext cx="655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5821361" y="4385311"/>
            <a:ext cx="655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6459536" y="4386898"/>
            <a:ext cx="655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17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7045324" y="4364672"/>
            <a:ext cx="655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18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7631111" y="4364673"/>
            <a:ext cx="6556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19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8242299" y="4367213"/>
            <a:ext cx="655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20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3211513" y="4841875"/>
            <a:ext cx="655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3801111" y="4831238"/>
            <a:ext cx="655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21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3062288" y="5346700"/>
            <a:ext cx="655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542348" y="5349876"/>
            <a:ext cx="655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4030345" y="5348288"/>
            <a:ext cx="655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4536758" y="5348288"/>
            <a:ext cx="6556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4917758" y="5349875"/>
            <a:ext cx="655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5509895" y="5351463"/>
            <a:ext cx="655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6090920" y="5346700"/>
            <a:ext cx="655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22</a:t>
            </a: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6775133" y="5346700"/>
            <a:ext cx="655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23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  <p:bldP spid="48137" grpId="0"/>
      <p:bldP spid="48138" grpId="0"/>
      <p:bldP spid="48139" grpId="0"/>
      <p:bldP spid="48140" grpId="0"/>
      <p:bldP spid="48141" grpId="0"/>
      <p:bldP spid="48142" grpId="0"/>
      <p:bldP spid="48143" grpId="0"/>
      <p:bldP spid="48144" grpId="0"/>
      <p:bldP spid="48145" grpId="0"/>
      <p:bldP spid="48146" grpId="0"/>
      <p:bldP spid="48147" grpId="0"/>
      <p:bldP spid="48148" grpId="0"/>
      <p:bldP spid="48149" grpId="0"/>
      <p:bldP spid="48150" grpId="0"/>
      <p:bldP spid="48151" grpId="0"/>
      <p:bldP spid="48152" grpId="0"/>
      <p:bldP spid="48153" grpId="0"/>
      <p:bldP spid="48154" grpId="0"/>
      <p:bldP spid="481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2863" y="577850"/>
            <a:ext cx="2905125" cy="57943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Further practice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070225" y="630238"/>
            <a:ext cx="6411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chemeClr val="hlink"/>
                </a:solidFill>
                <a:latin typeface="Calibri" pitchFamily="34" charset="0"/>
              </a:rPr>
              <a:t>Label the rooms in the pictures (A-E). </a:t>
            </a: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8" y="1281113"/>
            <a:ext cx="41036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285875" y="3640138"/>
            <a:ext cx="315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300">
                <a:solidFill>
                  <a:srgbClr val="FF0000"/>
                </a:solidFill>
                <a:latin typeface="Calibri" pitchFamily="34" charset="0"/>
              </a:rPr>
              <a:t>h i l d         e d r o o m</a:t>
            </a:r>
          </a:p>
        </p:txBody>
      </p:sp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6600" y="1312863"/>
            <a:ext cx="36242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513" y="1346200"/>
            <a:ext cx="3900487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3988" y="4119563"/>
            <a:ext cx="37338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9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075" y="4122738"/>
            <a:ext cx="37131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6048375" y="3644900"/>
            <a:ext cx="1873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>
                <a:solidFill>
                  <a:srgbClr val="FF0000"/>
                </a:solidFill>
                <a:latin typeface="Calibri" pitchFamily="34" charset="0"/>
              </a:rPr>
              <a:t>a t h r o o m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9036050" y="3529013"/>
            <a:ext cx="31559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>
                <a:solidFill>
                  <a:srgbClr val="FF0000"/>
                </a:solidFill>
                <a:latin typeface="Calibri" pitchFamily="34" charset="0"/>
              </a:rPr>
              <a:t>a r e n t s        e d r o o m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4246563" y="6042025"/>
            <a:ext cx="1873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>
                <a:solidFill>
                  <a:srgbClr val="FF0000"/>
                </a:solidFill>
                <a:latin typeface="Calibri" pitchFamily="34" charset="0"/>
              </a:rPr>
              <a:t>i t c h e n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7762875" y="6115050"/>
            <a:ext cx="22875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>
                <a:solidFill>
                  <a:srgbClr val="FF0000"/>
                </a:solidFill>
                <a:latin typeface="Calibri" pitchFamily="34" charset="0"/>
              </a:rPr>
              <a:t>i v i n g       o o m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  <p:bldP spid="53260" grpId="0"/>
      <p:bldP spid="53261" grpId="0"/>
      <p:bldP spid="53262" grpId="0"/>
      <p:bldP spid="532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2863" y="577850"/>
            <a:ext cx="2905125" cy="57943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Further practice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038475" y="557213"/>
            <a:ext cx="7435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chemeClr val="hlink"/>
                </a:solidFill>
                <a:latin typeface="Calibri" pitchFamily="34" charset="0"/>
              </a:rPr>
              <a:t>Look at the pictures. Answer the questions. </a:t>
            </a: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813"/>
            <a:ext cx="53467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2463" y="1335088"/>
            <a:ext cx="28448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6975" y="1273175"/>
            <a:ext cx="26828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263" y="3030538"/>
            <a:ext cx="295433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8413" y="3019425"/>
            <a:ext cx="28448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5988" y="4714875"/>
            <a:ext cx="27813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2497138" y="1531938"/>
            <a:ext cx="1804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living room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2497138" y="2612230"/>
            <a:ext cx="1630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bathroom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775744" y="3692523"/>
            <a:ext cx="1247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kitchen</a:t>
            </a: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2356962" y="476488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child’s bedroom</a:t>
            </a: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2124869" y="5868034"/>
            <a:ext cx="2787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parents’ bedroom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034" y="665921"/>
            <a:ext cx="9667875" cy="570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2697163" y="3057282"/>
            <a:ext cx="37496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Calibri" pitchFamily="34" charset="0"/>
              </a:rPr>
              <a:t>Production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2563" y="1774825"/>
            <a:ext cx="3257550" cy="66198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5738" y="2786063"/>
            <a:ext cx="3257550" cy="66198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88913" y="4692650"/>
            <a:ext cx="3255962" cy="66198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1613" y="5759450"/>
            <a:ext cx="3255962" cy="6619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79388" y="3749675"/>
            <a:ext cx="3257550" cy="66198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FFFF"/>
                </a:solidFill>
                <a:cs typeface="Arial" charset="0"/>
              </a:rPr>
              <a:t>Speaking </a:t>
            </a: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4788" y="658813"/>
            <a:ext cx="3255962" cy="66198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872" y="490818"/>
            <a:ext cx="4174591" cy="5876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528" y="494145"/>
            <a:ext cx="417459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08108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189038" y="542925"/>
            <a:ext cx="6278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000" b="1">
                <a:solidFill>
                  <a:schemeClr val="hlink"/>
                </a:solidFill>
                <a:latin typeface="Calibri" pitchFamily="34" charset="0"/>
              </a:rPr>
              <a:t>4</a:t>
            </a:r>
            <a:r>
              <a:rPr lang="en-US" sz="3200">
                <a:solidFill>
                  <a:schemeClr val="hlink"/>
                </a:solidFill>
                <a:latin typeface="Calibri" pitchFamily="34" charset="0"/>
              </a:rPr>
              <a:t> Ask and answer as in the example.</a:t>
            </a:r>
            <a:r>
              <a:rPr lang="en-US"/>
              <a:t> 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247073" y="1859340"/>
            <a:ext cx="502759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i="1" dirty="0">
                <a:solidFill>
                  <a:schemeClr val="hlink"/>
                </a:solidFill>
                <a:latin typeface="Calibri" pitchFamily="34" charset="0"/>
              </a:rPr>
              <a:t>A: </a:t>
            </a:r>
            <a:r>
              <a:rPr lang="en-US" sz="3200" i="1" u="sng" dirty="0">
                <a:solidFill>
                  <a:schemeClr val="hlink"/>
                </a:solidFill>
                <a:latin typeface="Calibri" pitchFamily="34" charset="0"/>
              </a:rPr>
              <a:t>Where’s</a:t>
            </a:r>
            <a:r>
              <a:rPr lang="en-US" sz="3200" i="1" dirty="0">
                <a:solidFill>
                  <a:schemeClr val="hlink"/>
                </a:solidFill>
                <a:latin typeface="Calibri" pitchFamily="34" charset="0"/>
              </a:rPr>
              <a:t> the </a:t>
            </a:r>
            <a:r>
              <a:rPr lang="en-US" sz="3200" i="1" u="sng" dirty="0">
                <a:solidFill>
                  <a:schemeClr val="hlink"/>
                </a:solidFill>
                <a:latin typeface="Calibri" pitchFamily="34" charset="0"/>
              </a:rPr>
              <a:t>single bed</a:t>
            </a:r>
            <a:r>
              <a:rPr lang="en-US" sz="3200" i="1" dirty="0">
                <a:solidFill>
                  <a:schemeClr val="hlink"/>
                </a:solidFill>
                <a:latin typeface="Calibri" pitchFamily="34" charset="0"/>
              </a:rPr>
              <a:t>?</a:t>
            </a:r>
          </a:p>
          <a:p>
            <a:endParaRPr lang="en-US" sz="3200" i="1" dirty="0">
              <a:solidFill>
                <a:schemeClr val="hlink"/>
              </a:solidFill>
              <a:latin typeface="Calibri" pitchFamily="34" charset="0"/>
            </a:endParaRPr>
          </a:p>
          <a:p>
            <a:r>
              <a:rPr lang="en-US" sz="3200" i="1" dirty="0">
                <a:solidFill>
                  <a:schemeClr val="hlink"/>
                </a:solidFill>
                <a:latin typeface="Calibri" pitchFamily="34" charset="0"/>
              </a:rPr>
              <a:t>B: </a:t>
            </a:r>
            <a:r>
              <a:rPr lang="en-US" sz="3200" i="1" u="sng" dirty="0">
                <a:solidFill>
                  <a:schemeClr val="hlink"/>
                </a:solidFill>
                <a:latin typeface="Calibri" pitchFamily="34" charset="0"/>
              </a:rPr>
              <a:t>It’s</a:t>
            </a:r>
            <a:r>
              <a:rPr lang="en-US" sz="3200" i="1" dirty="0">
                <a:solidFill>
                  <a:schemeClr val="hlink"/>
                </a:solidFill>
                <a:latin typeface="Calibri" pitchFamily="34" charset="0"/>
              </a:rPr>
              <a:t> in the </a:t>
            </a:r>
            <a:r>
              <a:rPr lang="en-US" sz="3200" i="1" u="sng" dirty="0">
                <a:solidFill>
                  <a:schemeClr val="hlink"/>
                </a:solidFill>
                <a:latin typeface="Calibri" pitchFamily="34" charset="0"/>
              </a:rPr>
              <a:t>child’s bedroom</a:t>
            </a:r>
            <a:r>
              <a:rPr lang="en-US" sz="3200" i="1" dirty="0">
                <a:solidFill>
                  <a:schemeClr val="hlink"/>
                </a:solidFill>
                <a:latin typeface="Calibri" pitchFamily="34" charset="0"/>
              </a:rPr>
              <a:t>.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6165"/>
            <a:ext cx="92297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42913" y="1519238"/>
            <a:ext cx="1144428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hlink"/>
                </a:solidFill>
                <a:latin typeface="Calibri" pitchFamily="34" charset="0"/>
              </a:rPr>
              <a:t>Write a paragraph (about 60 words) to describe your house.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i="1" dirty="0">
                <a:solidFill>
                  <a:schemeClr val="hlink"/>
                </a:solidFill>
                <a:latin typeface="Calibri" pitchFamily="34" charset="0"/>
              </a:rPr>
              <a:t> How many rooms are there?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i="1" dirty="0">
                <a:solidFill>
                  <a:schemeClr val="hlink"/>
                </a:solidFill>
                <a:latin typeface="Calibri" pitchFamily="34" charset="0"/>
              </a:rPr>
              <a:t> Which furniture/appliances are there in each room?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" y="616226"/>
            <a:ext cx="10058400" cy="574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33375" y="696913"/>
            <a:ext cx="4275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Today’s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5003" y="1893888"/>
            <a:ext cx="4344987" cy="22891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Rooms of a house</a:t>
            </a:r>
          </a:p>
          <a:p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Furniture/appliances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888" y="1393825"/>
            <a:ext cx="11871325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the vocabularies and grammar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</a:rPr>
              <a:t>TA 6 Right on WB 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(p. 12).</a:t>
            </a:r>
            <a:endParaRPr lang="en-US" sz="3600" i="1" dirty="0">
              <a:solidFill>
                <a:srgbClr val="FF0000"/>
              </a:solidFill>
              <a:latin typeface="Calibri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</a:rPr>
              <a:t>TA 6 Right on Grammar bank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(p. 65).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  <a:latin typeface="Calibri" pitchFamily="34" charset="0"/>
              </a:rPr>
              <a:t>TA 6 Right on Notebook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(pp. 10-11).</a:t>
            </a:r>
            <a:endParaRPr lang="en-US" sz="3600" i="1" dirty="0">
              <a:solidFill>
                <a:srgbClr val="FF0000"/>
              </a:solidFill>
              <a:latin typeface="Calibri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Prepare the next lesson (p. 22 SB)</a:t>
            </a:r>
            <a:endParaRPr lang="en-US" sz="3600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2192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666750" y="4968875"/>
            <a:ext cx="3541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C000"/>
                </a:solidFill>
                <a:latin typeface="Calibri" pitchFamily="34" charset="0"/>
              </a:rPr>
              <a:t>Enjoy your day!</a:t>
            </a:r>
            <a:endParaRPr lang="en-US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250" y="611188"/>
            <a:ext cx="3181350" cy="6635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914400" y="1381125"/>
            <a:ext cx="108331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- Revise vocabulary about rooms/places of a house.</a:t>
            </a:r>
          </a:p>
          <a:p>
            <a:pPr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Revise vocabulary about furniture and appliances.</a:t>
            </a:r>
          </a:p>
          <a:p>
            <a:pPr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asking and answering questions about the house.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878" y="552450"/>
            <a:ext cx="100584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143875" y="552450"/>
            <a:ext cx="4025900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3805238" y="736600"/>
            <a:ext cx="4778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hlink"/>
                </a:solidFill>
                <a:latin typeface="Calibri" pitchFamily="34" charset="0"/>
              </a:rPr>
              <a:t>Answer the questions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223963" y="2049463"/>
            <a:ext cx="96170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 dirty="0">
                <a:solidFill>
                  <a:srgbClr val="FF0000"/>
                </a:solidFill>
                <a:latin typeface="Calibri" pitchFamily="34" charset="0"/>
              </a:rPr>
              <a:t>How many rooms are there in your house?</a:t>
            </a:r>
          </a:p>
          <a:p>
            <a:pPr>
              <a:spcBef>
                <a:spcPct val="50000"/>
              </a:spcBef>
            </a:pPr>
            <a:r>
              <a:rPr lang="en-US" sz="4000" i="1" dirty="0">
                <a:solidFill>
                  <a:srgbClr val="FF0000"/>
                </a:solidFill>
                <a:latin typeface="Calibri" pitchFamily="34" charset="0"/>
              </a:rPr>
              <a:t>What are they?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225" y="588963"/>
            <a:ext cx="38481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88" y="1319213"/>
            <a:ext cx="3733800" cy="50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063" y="1371600"/>
            <a:ext cx="3573462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775" y="1425575"/>
            <a:ext cx="3451225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Line 9"/>
          <p:cNvSpPr>
            <a:spLocks noChangeShapeType="1"/>
          </p:cNvSpPr>
          <p:nvPr/>
        </p:nvSpPr>
        <p:spPr bwMode="auto">
          <a:xfrm>
            <a:off x="4410075" y="1462088"/>
            <a:ext cx="0" cy="4846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10"/>
          <p:cNvSpPr>
            <a:spLocks noChangeShapeType="1"/>
          </p:cNvSpPr>
          <p:nvPr/>
        </p:nvSpPr>
        <p:spPr bwMode="auto">
          <a:xfrm>
            <a:off x="8264525" y="1355725"/>
            <a:ext cx="0" cy="4846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0513" y="1265238"/>
            <a:ext cx="87058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peech Bubble: Rectangle with Corners Rounded 8"/>
          <p:cNvSpPr/>
          <p:nvPr/>
        </p:nvSpPr>
        <p:spPr>
          <a:xfrm>
            <a:off x="5303838" y="725488"/>
            <a:ext cx="3756025" cy="739775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365" y="680225"/>
            <a:ext cx="10287000" cy="56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4767236" y="4051286"/>
            <a:ext cx="40020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alibri" pitchFamily="34" charset="0"/>
              </a:rPr>
              <a:t>Presentation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250825" y="390525"/>
            <a:ext cx="119411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000" b="1" dirty="0">
                <a:solidFill>
                  <a:schemeClr val="hlink"/>
                </a:solidFill>
                <a:latin typeface="Calibri" pitchFamily="34" charset="0"/>
              </a:rPr>
              <a:t>1</a:t>
            </a:r>
            <a:r>
              <a:rPr lang="en-US" sz="3200" dirty="0">
                <a:solidFill>
                  <a:schemeClr val="hlink"/>
                </a:solidFill>
                <a:latin typeface="Calibri" pitchFamily="34" charset="0"/>
              </a:rPr>
              <a:t> Match the rooms (1-5) to the pictures (A-E). Listen and check, then repeat. </a:t>
            </a:r>
          </a:p>
        </p:txBody>
      </p:sp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" y="1681163"/>
            <a:ext cx="26146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1938" y="1733550"/>
            <a:ext cx="198437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425" y="1644650"/>
            <a:ext cx="238601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650" y="3900488"/>
            <a:ext cx="2371725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2725" y="3859213"/>
            <a:ext cx="23431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21"/>
          <p:cNvSpPr>
            <a:spLocks noChangeArrowheads="1"/>
          </p:cNvSpPr>
          <p:nvPr/>
        </p:nvSpPr>
        <p:spPr bwMode="auto">
          <a:xfrm>
            <a:off x="8558213" y="1300163"/>
            <a:ext cx="363378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dirty="0">
                <a:solidFill>
                  <a:srgbClr val="231F20"/>
                </a:solidFill>
                <a:latin typeface="Calibri" pitchFamily="34" charset="0"/>
              </a:rPr>
              <a:t>child’s bedroom</a:t>
            </a:r>
          </a:p>
          <a:p>
            <a:endParaRPr lang="en-US" sz="3600" dirty="0">
              <a:solidFill>
                <a:srgbClr val="231F20"/>
              </a:solidFill>
              <a:latin typeface="Calibri" pitchFamily="34" charset="0"/>
            </a:endParaRPr>
          </a:p>
          <a:p>
            <a:r>
              <a:rPr lang="en-US" sz="3600" dirty="0">
                <a:solidFill>
                  <a:srgbClr val="231F20"/>
                </a:solidFill>
                <a:latin typeface="Calibri" pitchFamily="34" charset="0"/>
              </a:rPr>
              <a:t>kitchen</a:t>
            </a:r>
          </a:p>
          <a:p>
            <a:endParaRPr lang="en-US" sz="3600" dirty="0">
              <a:solidFill>
                <a:srgbClr val="231F20"/>
              </a:solidFill>
              <a:latin typeface="Calibri" pitchFamily="34" charset="0"/>
            </a:endParaRPr>
          </a:p>
          <a:p>
            <a:r>
              <a:rPr lang="en-US" sz="3600" dirty="0">
                <a:solidFill>
                  <a:srgbClr val="231F20"/>
                </a:solidFill>
                <a:latin typeface="Calibri" pitchFamily="34" charset="0"/>
              </a:rPr>
              <a:t>bathroom</a:t>
            </a:r>
            <a:br>
              <a:rPr lang="en-US" sz="3600" dirty="0">
                <a:solidFill>
                  <a:srgbClr val="231F20"/>
                </a:solidFill>
                <a:latin typeface="Calibri" pitchFamily="34" charset="0"/>
              </a:rPr>
            </a:br>
            <a:endParaRPr lang="en-US" sz="3600" dirty="0">
              <a:solidFill>
                <a:srgbClr val="231F20"/>
              </a:solidFill>
              <a:latin typeface="Calibri" pitchFamily="34" charset="0"/>
            </a:endParaRPr>
          </a:p>
          <a:p>
            <a:r>
              <a:rPr lang="en-US" sz="3600" dirty="0">
                <a:solidFill>
                  <a:srgbClr val="231F20"/>
                </a:solidFill>
                <a:latin typeface="Calibri" pitchFamily="34" charset="0"/>
              </a:rPr>
              <a:t>parents’ bedroom</a:t>
            </a:r>
            <a:br>
              <a:rPr lang="en-US" sz="3600" dirty="0">
                <a:solidFill>
                  <a:srgbClr val="231F20"/>
                </a:solidFill>
                <a:latin typeface="Calibri" pitchFamily="34" charset="0"/>
              </a:rPr>
            </a:br>
            <a:endParaRPr lang="en-US" sz="3600" dirty="0">
              <a:solidFill>
                <a:srgbClr val="231F20"/>
              </a:solidFill>
              <a:latin typeface="Calibri" pitchFamily="34" charset="0"/>
            </a:endParaRPr>
          </a:p>
          <a:p>
            <a:r>
              <a:rPr lang="en-US" sz="3600" dirty="0">
                <a:solidFill>
                  <a:srgbClr val="231F20"/>
                </a:solidFill>
                <a:latin typeface="Calibri" pitchFamily="34" charset="0"/>
              </a:rPr>
              <a:t>living room</a:t>
            </a:r>
            <a:endParaRPr lang="en-US" sz="3600" dirty="0">
              <a:latin typeface="Calibri" pitchFamily="34" charset="0"/>
            </a:endParaRPr>
          </a:p>
        </p:txBody>
      </p:sp>
      <p:graphicFrame>
        <p:nvGraphicFramePr>
          <p:cNvPr id="42017" name="Group 33"/>
          <p:cNvGraphicFramePr>
            <a:graphicFrameLocks noGrp="1"/>
          </p:cNvGraphicFramePr>
          <p:nvPr/>
        </p:nvGraphicFramePr>
        <p:xfrm>
          <a:off x="5461000" y="2536825"/>
          <a:ext cx="416560" cy="26035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FrutigerLTStd-Bold"/>
                          <a:cs typeface="Arial" charset="0"/>
                        </a:rPr>
                        <a:t>1 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AEEF"/>
                          </a:solidFill>
                          <a:effectLst/>
                          <a:latin typeface="FrutigerLTStd-Roman"/>
                          <a:cs typeface="Arial" charset="0"/>
                        </a:rPr>
                        <a:t>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635" name="Rectangle 34"/>
          <p:cNvSpPr>
            <a:spLocks noChangeArrowheads="1"/>
          </p:cNvSpPr>
          <p:nvPr/>
        </p:nvSpPr>
        <p:spPr bwMode="auto">
          <a:xfrm>
            <a:off x="5461000" y="2963863"/>
            <a:ext cx="1841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br>
              <a:rPr lang="en-US" sz="1100"/>
            </a:br>
            <a:endParaRPr lang="en-US"/>
          </a:p>
        </p:txBody>
      </p:sp>
      <p:graphicFrame>
        <p:nvGraphicFramePr>
          <p:cNvPr id="42028" name="Group 44"/>
          <p:cNvGraphicFramePr>
            <a:graphicFrameLocks noGrp="1"/>
          </p:cNvGraphicFramePr>
          <p:nvPr/>
        </p:nvGraphicFramePr>
        <p:xfrm>
          <a:off x="5461000" y="3498850"/>
          <a:ext cx="208280" cy="26035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FrutigerLTStd-Bold"/>
                          <a:cs typeface="Arial" charset="0"/>
                        </a:rPr>
                        <a:t>2 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638" name="Rectangle 45"/>
          <p:cNvSpPr>
            <a:spLocks noChangeArrowheads="1"/>
          </p:cNvSpPr>
          <p:nvPr/>
        </p:nvSpPr>
        <p:spPr bwMode="auto">
          <a:xfrm>
            <a:off x="5461000" y="3925888"/>
            <a:ext cx="1841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br>
              <a:rPr lang="en-US" sz="1100"/>
            </a:br>
            <a:endParaRPr lang="en-US"/>
          </a:p>
        </p:txBody>
      </p:sp>
      <p:graphicFrame>
        <p:nvGraphicFramePr>
          <p:cNvPr id="42039" name="Group 55"/>
          <p:cNvGraphicFramePr>
            <a:graphicFrameLocks noGrp="1"/>
          </p:cNvGraphicFramePr>
          <p:nvPr/>
        </p:nvGraphicFramePr>
        <p:xfrm>
          <a:off x="5461000" y="4460875"/>
          <a:ext cx="208280" cy="26035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FrutigerLTStd-Bold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641" name="Rectangle 56"/>
          <p:cNvSpPr>
            <a:spLocks noChangeArrowheads="1"/>
          </p:cNvSpPr>
          <p:nvPr/>
        </p:nvSpPr>
        <p:spPr bwMode="auto">
          <a:xfrm>
            <a:off x="5461000" y="4721225"/>
            <a:ext cx="18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br>
              <a:rPr lang="en-US" sz="1100"/>
            </a:br>
            <a:br>
              <a:rPr lang="en-US"/>
            </a:br>
            <a:endParaRPr lang="en-US"/>
          </a:p>
        </p:txBody>
      </p:sp>
      <p:sp>
        <p:nvSpPr>
          <p:cNvPr id="26642" name="Rectangle 78"/>
          <p:cNvSpPr>
            <a:spLocks noChangeArrowheads="1"/>
          </p:cNvSpPr>
          <p:nvPr/>
        </p:nvSpPr>
        <p:spPr bwMode="auto">
          <a:xfrm>
            <a:off x="7613650" y="1504950"/>
            <a:ext cx="442913" cy="427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Calibri" pitchFamily="34" charset="0"/>
              </a:rPr>
              <a:t>1</a:t>
            </a:r>
          </a:p>
        </p:txBody>
      </p:sp>
      <p:sp>
        <p:nvSpPr>
          <p:cNvPr id="26643" name="Rectangle 79"/>
          <p:cNvSpPr>
            <a:spLocks noChangeArrowheads="1"/>
          </p:cNvSpPr>
          <p:nvPr/>
        </p:nvSpPr>
        <p:spPr bwMode="auto">
          <a:xfrm>
            <a:off x="7620000" y="2513013"/>
            <a:ext cx="442913" cy="4270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Calibri" pitchFamily="34" charset="0"/>
              </a:rPr>
              <a:t>2</a:t>
            </a:r>
          </a:p>
        </p:txBody>
      </p:sp>
      <p:sp>
        <p:nvSpPr>
          <p:cNvPr id="26644" name="Rectangle 80"/>
          <p:cNvSpPr>
            <a:spLocks noChangeArrowheads="1"/>
          </p:cNvSpPr>
          <p:nvPr/>
        </p:nvSpPr>
        <p:spPr bwMode="auto">
          <a:xfrm>
            <a:off x="7634288" y="3562350"/>
            <a:ext cx="442912" cy="427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Calibri" pitchFamily="34" charset="0"/>
              </a:rPr>
              <a:t>3</a:t>
            </a:r>
          </a:p>
        </p:txBody>
      </p:sp>
      <p:sp>
        <p:nvSpPr>
          <p:cNvPr id="26645" name="Rectangle 81"/>
          <p:cNvSpPr>
            <a:spLocks noChangeArrowheads="1"/>
          </p:cNvSpPr>
          <p:nvPr/>
        </p:nvSpPr>
        <p:spPr bwMode="auto">
          <a:xfrm>
            <a:off x="7648575" y="4724400"/>
            <a:ext cx="442913" cy="427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Calibri" pitchFamily="34" charset="0"/>
              </a:rPr>
              <a:t>4</a:t>
            </a:r>
          </a:p>
        </p:txBody>
      </p:sp>
      <p:sp>
        <p:nvSpPr>
          <p:cNvPr id="26646" name="Rectangle 82"/>
          <p:cNvSpPr>
            <a:spLocks noChangeArrowheads="1"/>
          </p:cNvSpPr>
          <p:nvPr/>
        </p:nvSpPr>
        <p:spPr bwMode="auto">
          <a:xfrm>
            <a:off x="7664450" y="5756275"/>
            <a:ext cx="442913" cy="427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Calibri" pitchFamily="34" charset="0"/>
              </a:rPr>
              <a:t>5</a:t>
            </a:r>
          </a:p>
        </p:txBody>
      </p:sp>
      <p:sp>
        <p:nvSpPr>
          <p:cNvPr id="42068" name="Text Box 84"/>
          <p:cNvSpPr txBox="1">
            <a:spLocks noChangeArrowheads="1"/>
          </p:cNvSpPr>
          <p:nvPr/>
        </p:nvSpPr>
        <p:spPr bwMode="auto">
          <a:xfrm>
            <a:off x="114300" y="1741488"/>
            <a:ext cx="51593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42069" name="Text Box 85"/>
          <p:cNvSpPr txBox="1">
            <a:spLocks noChangeArrowheads="1"/>
          </p:cNvSpPr>
          <p:nvPr/>
        </p:nvSpPr>
        <p:spPr bwMode="auto">
          <a:xfrm>
            <a:off x="2846388" y="1762125"/>
            <a:ext cx="493663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42070" name="Text Box 86"/>
          <p:cNvSpPr txBox="1">
            <a:spLocks noChangeArrowheads="1"/>
          </p:cNvSpPr>
          <p:nvPr/>
        </p:nvSpPr>
        <p:spPr bwMode="auto">
          <a:xfrm>
            <a:off x="4956175" y="1717675"/>
            <a:ext cx="51593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42071" name="Text Box 87"/>
          <p:cNvSpPr txBox="1">
            <a:spLocks noChangeArrowheads="1"/>
          </p:cNvSpPr>
          <p:nvPr/>
        </p:nvSpPr>
        <p:spPr bwMode="auto">
          <a:xfrm>
            <a:off x="1268413" y="3913188"/>
            <a:ext cx="515937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42072" name="Text Box 88"/>
          <p:cNvSpPr txBox="1">
            <a:spLocks noChangeArrowheads="1"/>
          </p:cNvSpPr>
          <p:nvPr/>
        </p:nvSpPr>
        <p:spPr bwMode="auto">
          <a:xfrm>
            <a:off x="4041775" y="3929063"/>
            <a:ext cx="51593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E</a:t>
            </a:r>
          </a:p>
        </p:txBody>
      </p:sp>
      <p:pic>
        <p:nvPicPr>
          <p:cNvPr id="2" name="CD1-14">
            <a:hlinkClick r:id="" action="ppaction://media"/>
            <a:extLst>
              <a:ext uri="{FF2B5EF4-FFF2-40B4-BE49-F238E27FC236}">
                <a16:creationId xmlns:a16="http://schemas.microsoft.com/office/drawing/2014/main" id="{7AA15611-1C06-4728-92A2-53C4BA4AB4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40051" y="91463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2.59259E-6 L 0.25719 -0.0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8 3.7037E-6 L 0.56211 -0.211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27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1.11111E-6 L 0.43359 0.25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3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4721E-6 0.01042 L 0.65664 0.425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00" y="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603E-6 -6.66667E-6 L 0.33737 0.25578 " pathEditMode="relative" ptsTypes="AA">
                                      <p:cBhvr>
                                        <p:cTn id="22" dur="2000" fill="hold"/>
                                        <p:tgtEl>
                                          <p:spTgt spid="4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49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2068" grpId="0" animBg="1"/>
      <p:bldP spid="42069" grpId="0" animBg="1"/>
      <p:bldP spid="42070" grpId="0" animBg="1"/>
      <p:bldP spid="42071" grpId="0" animBg="1"/>
      <p:bldP spid="4207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1019</Words>
  <Application>Microsoft Office PowerPoint</Application>
  <PresentationFormat>Widescreen</PresentationFormat>
  <Paragraphs>165</Paragraphs>
  <Slides>26</Slides>
  <Notes>6</Notes>
  <HiddenSlides>0</HiddenSlides>
  <MMClips>25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FrutigerLTStd-Bold</vt:lpstr>
      <vt:lpstr>FrutigerLTStd-Roman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Vũ Trần Gia Bửu</cp:lastModifiedBy>
  <cp:revision>85</cp:revision>
  <dcterms:created xsi:type="dcterms:W3CDTF">2021-09-24T06:18:33Z</dcterms:created>
  <dcterms:modified xsi:type="dcterms:W3CDTF">2023-08-02T07:07:47Z</dcterms:modified>
</cp:coreProperties>
</file>