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73" r:id="rId4"/>
    <p:sldId id="260" r:id="rId5"/>
    <p:sldId id="261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8" r:id="rId23"/>
    <p:sldId id="266" r:id="rId25"/>
    <p:sldId id="262" r:id="rId26"/>
    <p:sldId id="267" r:id="rId27"/>
    <p:sldId id="268" r:id="rId28"/>
    <p:sldId id="274" r:id="rId29"/>
    <p:sldId id="310" r:id="rId30"/>
    <p:sldId id="311" r:id="rId31"/>
    <p:sldId id="312" r:id="rId32"/>
    <p:sldId id="313" r:id="rId33"/>
    <p:sldId id="264" r:id="rId34"/>
    <p:sldId id="270" r:id="rId35"/>
    <p:sldId id="271" r:id="rId36"/>
    <p:sldId id="272" r:id="rId37"/>
    <p:sldId id="263" r:id="rId38"/>
    <p:sldId id="275" r:id="rId39"/>
  </p:sldIdLst>
  <p:sldSz cx="12192000" cy="6858000"/>
  <p:notesSz cx="9144000" cy="6858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0C9"/>
    <a:srgbClr val="CC00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92"/>
    <p:restoredTop sz="92359"/>
  </p:normalViewPr>
  <p:slideViewPr>
    <p:cSldViewPr showGuides="1">
      <p:cViewPr>
        <p:scale>
          <a:sx n="66" d="100"/>
          <a:sy n="66" d="100"/>
        </p:scale>
        <p:origin x="-1602" y="-510"/>
      </p:cViewPr>
      <p:guideLst>
        <p:guide orient="horz" pos="2132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C155D8-BFC0-43E1-8AFF-7FE9B468977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vi-VN" altLang="x-none" dirty="0"/>
              <a:t>Bấm để sửa kiểu văn bản Bản cái</a:t>
            </a:r>
            <a:endParaRPr lang="vi-VN" altLang="x-none" dirty="0"/>
          </a:p>
          <a:p>
            <a:pPr lvl="1"/>
            <a:r>
              <a:rPr lang="vi-VN" altLang="x-none" dirty="0"/>
              <a:t>Mức hai</a:t>
            </a:r>
            <a:endParaRPr lang="vi-VN" altLang="x-none" dirty="0"/>
          </a:p>
          <a:p>
            <a:pPr lvl="2"/>
            <a:r>
              <a:rPr lang="vi-VN" altLang="x-none" dirty="0"/>
              <a:t>Mức ba</a:t>
            </a:r>
            <a:endParaRPr lang="vi-VN" altLang="x-none" dirty="0"/>
          </a:p>
          <a:p>
            <a:pPr lvl="3"/>
            <a:r>
              <a:rPr lang="vi-VN" altLang="x-none" dirty="0"/>
              <a:t>Mức bốn</a:t>
            </a:r>
            <a:endParaRPr lang="vi-VN" altLang="x-none" dirty="0"/>
          </a:p>
          <a:p>
            <a:pPr lvl="4"/>
            <a:r>
              <a:rPr lang="vi-VN" altLang="x-none" dirty="0"/>
              <a:t>Mức năm</a:t>
            </a:r>
            <a:endParaRPr dirty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en-US" altLang="vi-VN" sz="1200" dirty="0"/>
            </a:fld>
            <a:endParaRPr lang="en-US" altLang="vi-V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solidFill>
                  <a:schemeClr val="tx1"/>
                </a:solidFill>
                <a:latin typeface="Arial" panose="020B0604020202020204" pitchFamily="34" charset="0"/>
              </a:rPr>
            </a:fld>
            <a:endParaRPr lang="en-US" altLang="vi-VN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vi-VN" alt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vi-VN" altLang="vi-V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43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vi-VN" alt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 lvl="0"/>
            <a:fld id="{9A0DB2DC-4C9A-4742-B13C-FB6460FD3503}" type="slidenum">
              <a:rPr lang="en-US" altLang="en-US">
                <a:latin typeface="Garamond" panose="02020404030301010803" pitchFamily="18" charset="0"/>
              </a:rPr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e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5.emf"/><Relationship Id="rId1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e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8.emf"/><Relationship Id="rId1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wmf"/><Relationship Id="rId2" Type="http://schemas.openxmlformats.org/officeDocument/2006/relationships/oleObject" Target="../embeddings/oleObject20.bin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5.wmf"/><Relationship Id="rId1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vatgia.com/1136/152981/pin-r20c-um1.html" TargetMode="External"/><Relationship Id="rId3" Type="http://schemas.openxmlformats.org/officeDocument/2006/relationships/image" Target="../media/image12.jpeg"/><Relationship Id="rId2" Type="http://schemas.openxmlformats.org/officeDocument/2006/relationships/hyperlink" Target="http://images.google.com.vn/imgres?imgurl=http://www.we-reiniging.nl/files/Image/Accus%2520Laders/Accu2V.jpg&amp;imgrefurl=http://autovietnam.wordpress.com/2007/04/22/nhung-dieu-can-biet-ac-quy-o-to/&amp;h=408&amp;w=340&amp;sz=44&amp;hl=vi&amp;start=18&amp;usg=__xZACWD-OSiYIzeTxxP8PaFg_kAw=&amp;tbnid=h48BlqQa9jbVNM:&amp;tbnh=125&amp;tbnw=104&amp;prev=/images%3Fq%3Dac%2Bquy%26gbv%3D2%26hl%3Dvi%26sa%3DG" TargetMode="Externa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39265" y="1124268"/>
            <a:ext cx="8713788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algn="ctr" eaLnBrk="1" hangingPunct="1"/>
            <a:r>
              <a:rPr lang="en-US" altLang="en-US" sz="54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BÀI 7:</a:t>
            </a:r>
            <a:r>
              <a:rPr lang="en-US" altLang="en-US" sz="54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en-US" sz="5400" b="1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54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DÒNG ĐIỆN KHÔNG ĐỔI. </a:t>
            </a:r>
            <a:endParaRPr lang="en-US" altLang="en-US" sz="5400" b="1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54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NGUỒN ĐIỆN (TIẾT 2)</a:t>
            </a:r>
            <a:endParaRPr lang="en-US" altLang="en-US" sz="5400" b="1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057" name="Group 209"/>
          <p:cNvGrpSpPr/>
          <p:nvPr/>
        </p:nvGrpSpPr>
        <p:grpSpPr>
          <a:xfrm>
            <a:off x="2555875" y="3181350"/>
            <a:ext cx="3352800" cy="457200"/>
            <a:chOff x="192" y="1920"/>
            <a:chExt cx="2112" cy="288"/>
          </a:xfrm>
        </p:grpSpPr>
        <p:sp>
          <p:nvSpPr>
            <p:cNvPr id="2058" name="Line 210"/>
            <p:cNvSpPr/>
            <p:nvPr/>
          </p:nvSpPr>
          <p:spPr>
            <a:xfrm>
              <a:off x="192" y="2064"/>
              <a:ext cx="2112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9" name="Rectangle 211"/>
            <p:cNvSpPr/>
            <p:nvPr/>
          </p:nvSpPr>
          <p:spPr>
            <a:xfrm>
              <a:off x="912" y="1920"/>
              <a:ext cx="672" cy="288"/>
            </a:xfrm>
            <a:prstGeom prst="rect">
              <a:avLst/>
            </a:prstGeom>
            <a:solidFill>
              <a:srgbClr val="80808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ctr" anchorCtr="0">
              <a:flatTx/>
            </a:bodyPr>
            <a:p>
              <a:pPr algn="ctr"/>
              <a:r>
                <a:rPr sz="3200" b="1">
                  <a:latin typeface="Times New Roman" panose="02020603050405020304" pitchFamily="18" charset="0"/>
                </a:rPr>
                <a:t>R</a:t>
              </a:r>
              <a:endParaRPr sz="3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60" name="Group 212"/>
          <p:cNvGrpSpPr/>
          <p:nvPr/>
        </p:nvGrpSpPr>
        <p:grpSpPr>
          <a:xfrm>
            <a:off x="2555875" y="3376613"/>
            <a:ext cx="3352800" cy="2624137"/>
            <a:chOff x="192" y="1488"/>
            <a:chExt cx="2112" cy="1653"/>
          </a:xfrm>
        </p:grpSpPr>
        <p:sp>
          <p:nvSpPr>
            <p:cNvPr id="2061" name="Line 213"/>
            <p:cNvSpPr/>
            <p:nvPr/>
          </p:nvSpPr>
          <p:spPr>
            <a:xfrm>
              <a:off x="192" y="2757"/>
              <a:ext cx="912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2062" name="Line 214"/>
            <p:cNvSpPr/>
            <p:nvPr/>
          </p:nvSpPr>
          <p:spPr>
            <a:xfrm>
              <a:off x="192" y="1488"/>
              <a:ext cx="0" cy="129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3" name="Line 215"/>
            <p:cNvSpPr/>
            <p:nvPr/>
          </p:nvSpPr>
          <p:spPr>
            <a:xfrm>
              <a:off x="2304" y="1488"/>
              <a:ext cx="0" cy="129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4" name="Line 216"/>
            <p:cNvSpPr/>
            <p:nvPr/>
          </p:nvSpPr>
          <p:spPr>
            <a:xfrm>
              <a:off x="1344" y="2760"/>
              <a:ext cx="960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2065" name="Rectangle 217"/>
            <p:cNvSpPr/>
            <p:nvPr/>
          </p:nvSpPr>
          <p:spPr>
            <a:xfrm>
              <a:off x="1056" y="2901"/>
              <a:ext cx="288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U</a:t>
              </a:r>
              <a:endParaRPr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066" name="Rectangle 218"/>
            <p:cNvSpPr/>
            <p:nvPr/>
          </p:nvSpPr>
          <p:spPr>
            <a:xfrm>
              <a:off x="1008" y="2448"/>
              <a:ext cx="192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-</a:t>
              </a:r>
              <a:endParaRPr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067" name="Rectangle 219"/>
            <p:cNvSpPr/>
            <p:nvPr/>
          </p:nvSpPr>
          <p:spPr>
            <a:xfrm>
              <a:off x="1248" y="2448"/>
              <a:ext cx="192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+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20"/>
          <p:cNvGrpSpPr/>
          <p:nvPr/>
        </p:nvGrpSpPr>
        <p:grpSpPr>
          <a:xfrm>
            <a:off x="2617788" y="5124450"/>
            <a:ext cx="242887" cy="152400"/>
            <a:chOff x="231" y="2568"/>
            <a:chExt cx="153" cy="96"/>
          </a:xfrm>
        </p:grpSpPr>
        <p:sp>
          <p:nvSpPr>
            <p:cNvPr id="2069" name="Line 221"/>
            <p:cNvSpPr/>
            <p:nvPr/>
          </p:nvSpPr>
          <p:spPr>
            <a:xfrm flipH="1">
              <a:off x="231" y="2664"/>
              <a:ext cx="153" cy="0"/>
            </a:xfrm>
            <a:prstGeom prst="line">
              <a:avLst/>
            </a:prstGeom>
            <a:ln w="9525" cap="flat" cmpd="sng">
              <a:solidFill>
                <a:srgbClr val="FF9933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2070" name="Rectangle 222"/>
            <p:cNvSpPr/>
            <p:nvPr/>
          </p:nvSpPr>
          <p:spPr>
            <a:xfrm>
              <a:off x="279" y="2568"/>
              <a:ext cx="4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1000" b="1">
                  <a:latin typeface="Times New Roman" panose="02020603050405020304" pitchFamily="18" charset="0"/>
                </a:rPr>
                <a:t>I</a:t>
              </a:r>
              <a:endParaRPr sz="10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23"/>
          <p:cNvGrpSpPr/>
          <p:nvPr/>
        </p:nvGrpSpPr>
        <p:grpSpPr>
          <a:xfrm>
            <a:off x="4384675" y="5137150"/>
            <a:ext cx="242888" cy="152400"/>
            <a:chOff x="1344" y="2576"/>
            <a:chExt cx="153" cy="96"/>
          </a:xfrm>
        </p:grpSpPr>
        <p:sp>
          <p:nvSpPr>
            <p:cNvPr id="2072" name="Line 224"/>
            <p:cNvSpPr/>
            <p:nvPr/>
          </p:nvSpPr>
          <p:spPr>
            <a:xfrm flipH="1">
              <a:off x="1344" y="2672"/>
              <a:ext cx="153" cy="0"/>
            </a:xfrm>
            <a:prstGeom prst="line">
              <a:avLst/>
            </a:prstGeom>
            <a:ln w="9525" cap="flat" cmpd="sng">
              <a:solidFill>
                <a:srgbClr val="FF9933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2073" name="Rectangle 225"/>
            <p:cNvSpPr/>
            <p:nvPr/>
          </p:nvSpPr>
          <p:spPr>
            <a:xfrm>
              <a:off x="1392" y="2576"/>
              <a:ext cx="4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1000" b="1">
                  <a:latin typeface="Times New Roman" panose="02020603050405020304" pitchFamily="18" charset="0"/>
                </a:rPr>
                <a:t>I</a:t>
              </a:r>
              <a:endParaRPr sz="10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226"/>
          <p:cNvGrpSpPr/>
          <p:nvPr/>
        </p:nvGrpSpPr>
        <p:grpSpPr>
          <a:xfrm>
            <a:off x="5603875" y="3498850"/>
            <a:ext cx="242888" cy="152400"/>
            <a:chOff x="864" y="2448"/>
            <a:chExt cx="153" cy="96"/>
          </a:xfrm>
        </p:grpSpPr>
        <p:sp>
          <p:nvSpPr>
            <p:cNvPr id="2075" name="Line 227"/>
            <p:cNvSpPr/>
            <p:nvPr/>
          </p:nvSpPr>
          <p:spPr>
            <a:xfrm flipH="1">
              <a:off x="864" y="2448"/>
              <a:ext cx="153" cy="0"/>
            </a:xfrm>
            <a:prstGeom prst="line">
              <a:avLst/>
            </a:prstGeom>
            <a:ln w="9525" cap="flat" cmpd="sng">
              <a:solidFill>
                <a:srgbClr val="FF9933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76" name="Rectangle 228"/>
            <p:cNvSpPr/>
            <p:nvPr/>
          </p:nvSpPr>
          <p:spPr>
            <a:xfrm>
              <a:off x="912" y="2448"/>
              <a:ext cx="4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1000" b="1">
                  <a:latin typeface="Times New Roman" panose="02020603050405020304" pitchFamily="18" charset="0"/>
                </a:rPr>
                <a:t>I</a:t>
              </a:r>
              <a:endParaRPr sz="10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229"/>
          <p:cNvGrpSpPr/>
          <p:nvPr/>
        </p:nvGrpSpPr>
        <p:grpSpPr>
          <a:xfrm>
            <a:off x="2687638" y="3509963"/>
            <a:ext cx="82550" cy="228600"/>
            <a:chOff x="240" y="1536"/>
            <a:chExt cx="52" cy="144"/>
          </a:xfrm>
        </p:grpSpPr>
        <p:sp>
          <p:nvSpPr>
            <p:cNvPr id="2078" name="Rectangle 230"/>
            <p:cNvSpPr/>
            <p:nvPr/>
          </p:nvSpPr>
          <p:spPr>
            <a:xfrm>
              <a:off x="244" y="1536"/>
              <a:ext cx="4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1000" b="1">
                  <a:latin typeface="Times New Roman" panose="02020603050405020304" pitchFamily="18" charset="0"/>
                </a:rPr>
                <a:t>I</a:t>
              </a:r>
              <a:endParaRPr sz="1000" b="1">
                <a:latin typeface="Times New Roman" panose="02020603050405020304" pitchFamily="18" charset="0"/>
              </a:endParaRPr>
            </a:p>
          </p:txBody>
        </p:sp>
        <p:sp>
          <p:nvSpPr>
            <p:cNvPr id="2079" name="Line 231"/>
            <p:cNvSpPr/>
            <p:nvPr/>
          </p:nvSpPr>
          <p:spPr>
            <a:xfrm flipV="1">
              <a:off x="240" y="1536"/>
              <a:ext cx="0" cy="144"/>
            </a:xfrm>
            <a:prstGeom prst="line">
              <a:avLst/>
            </a:prstGeom>
            <a:ln w="9525" cap="flat" cmpd="sng">
              <a:solidFill>
                <a:srgbClr val="FF9933"/>
              </a:solidFill>
              <a:prstDash val="solid"/>
              <a:headEnd type="triangle" w="med" len="med"/>
              <a:tailEnd type="none" w="med" len="med"/>
            </a:ln>
          </p:spPr>
        </p:sp>
      </p:grpSp>
      <p:grpSp>
        <p:nvGrpSpPr>
          <p:cNvPr id="8" name="Group 232"/>
          <p:cNvGrpSpPr/>
          <p:nvPr/>
        </p:nvGrpSpPr>
        <p:grpSpPr>
          <a:xfrm>
            <a:off x="5711825" y="5086350"/>
            <a:ext cx="95250" cy="228600"/>
            <a:chOff x="2180" y="2544"/>
            <a:chExt cx="60" cy="144"/>
          </a:xfrm>
        </p:grpSpPr>
        <p:sp>
          <p:nvSpPr>
            <p:cNvPr id="2081" name="Rectangle 233"/>
            <p:cNvSpPr/>
            <p:nvPr/>
          </p:nvSpPr>
          <p:spPr>
            <a:xfrm>
              <a:off x="2180" y="2592"/>
              <a:ext cx="4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1000" b="1">
                  <a:latin typeface="Times New Roman" panose="02020603050405020304" pitchFamily="18" charset="0"/>
                </a:rPr>
                <a:t>I</a:t>
              </a:r>
              <a:endParaRPr sz="1000" b="1">
                <a:latin typeface="Times New Roman" panose="02020603050405020304" pitchFamily="18" charset="0"/>
              </a:endParaRPr>
            </a:p>
          </p:txBody>
        </p:sp>
        <p:sp>
          <p:nvSpPr>
            <p:cNvPr id="2082" name="Line 234"/>
            <p:cNvSpPr/>
            <p:nvPr/>
          </p:nvSpPr>
          <p:spPr>
            <a:xfrm flipV="1">
              <a:off x="2240" y="2544"/>
              <a:ext cx="0" cy="144"/>
            </a:xfrm>
            <a:prstGeom prst="line">
              <a:avLst/>
            </a:prstGeom>
            <a:ln w="9525" cap="flat" cmpd="sng">
              <a:solidFill>
                <a:srgbClr val="FF9933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91371" name="Oval 235"/>
          <p:cNvSpPr/>
          <p:nvPr/>
        </p:nvSpPr>
        <p:spPr>
          <a:xfrm>
            <a:off x="3381375" y="5353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72" name="Oval 236"/>
          <p:cNvSpPr/>
          <p:nvPr/>
        </p:nvSpPr>
        <p:spPr>
          <a:xfrm>
            <a:off x="3927475" y="5353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73" name="Oval 237"/>
          <p:cNvSpPr/>
          <p:nvPr/>
        </p:nvSpPr>
        <p:spPr>
          <a:xfrm>
            <a:off x="2847975" y="535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74" name="Oval 238"/>
          <p:cNvSpPr/>
          <p:nvPr/>
        </p:nvSpPr>
        <p:spPr>
          <a:xfrm rot="5400000">
            <a:off x="2522538" y="48577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75" name="Oval 239"/>
          <p:cNvSpPr/>
          <p:nvPr/>
        </p:nvSpPr>
        <p:spPr>
          <a:xfrm rot="5400000">
            <a:off x="2517775" y="5327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76" name="Oval 240"/>
          <p:cNvSpPr/>
          <p:nvPr/>
        </p:nvSpPr>
        <p:spPr>
          <a:xfrm rot="5400000">
            <a:off x="2511425" y="3740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77" name="Oval 241"/>
          <p:cNvSpPr/>
          <p:nvPr/>
        </p:nvSpPr>
        <p:spPr>
          <a:xfrm rot="5400000">
            <a:off x="2511425" y="4311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78" name="Oval 242"/>
          <p:cNvSpPr/>
          <p:nvPr/>
        </p:nvSpPr>
        <p:spPr>
          <a:xfrm>
            <a:off x="5375275" y="535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79" name="Oval 243"/>
          <p:cNvSpPr/>
          <p:nvPr/>
        </p:nvSpPr>
        <p:spPr>
          <a:xfrm>
            <a:off x="4841875" y="535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80" name="Oval 244"/>
          <p:cNvSpPr/>
          <p:nvPr/>
        </p:nvSpPr>
        <p:spPr>
          <a:xfrm rot="5400000">
            <a:off x="5875338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81" name="Oval 245"/>
          <p:cNvSpPr/>
          <p:nvPr/>
        </p:nvSpPr>
        <p:spPr>
          <a:xfrm rot="5400000">
            <a:off x="5870575" y="5346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82" name="Oval 246"/>
          <p:cNvSpPr/>
          <p:nvPr/>
        </p:nvSpPr>
        <p:spPr>
          <a:xfrm rot="5400000">
            <a:off x="5864225" y="375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83" name="Oval 247"/>
          <p:cNvSpPr/>
          <p:nvPr/>
        </p:nvSpPr>
        <p:spPr>
          <a:xfrm rot="5400000">
            <a:off x="5864225" y="4330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84" name="Oval 248"/>
          <p:cNvSpPr/>
          <p:nvPr/>
        </p:nvSpPr>
        <p:spPr>
          <a:xfrm>
            <a:off x="3054350" y="3365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85" name="Oval 249"/>
          <p:cNvSpPr/>
          <p:nvPr/>
        </p:nvSpPr>
        <p:spPr>
          <a:xfrm>
            <a:off x="2517775" y="33718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>
                <a:latin typeface="Times New Roman" panose="02020603050405020304" pitchFamily="18" charset="0"/>
              </a:rPr>
              <a:t>-</a:t>
            </a:r>
            <a:endParaRPr sz="1200">
              <a:latin typeface="Times New Roman" panose="02020603050405020304" pitchFamily="18" charset="0"/>
            </a:endParaRPr>
          </a:p>
        </p:txBody>
      </p:sp>
      <p:sp>
        <p:nvSpPr>
          <p:cNvPr id="91386" name="Oval 250"/>
          <p:cNvSpPr/>
          <p:nvPr/>
        </p:nvSpPr>
        <p:spPr>
          <a:xfrm>
            <a:off x="4740275" y="3365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87" name="Oval 251"/>
          <p:cNvSpPr/>
          <p:nvPr/>
        </p:nvSpPr>
        <p:spPr>
          <a:xfrm>
            <a:off x="5349875" y="3365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88" name="Oval 252"/>
          <p:cNvSpPr/>
          <p:nvPr/>
        </p:nvSpPr>
        <p:spPr>
          <a:xfrm rot="5400000">
            <a:off x="5870575" y="3365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89" name="Oval 253"/>
          <p:cNvSpPr/>
          <p:nvPr/>
        </p:nvSpPr>
        <p:spPr>
          <a:xfrm>
            <a:off x="3659188" y="3360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90" name="Oval 254"/>
          <p:cNvSpPr/>
          <p:nvPr/>
        </p:nvSpPr>
        <p:spPr>
          <a:xfrm>
            <a:off x="4211638" y="33670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92" name="Rectangle 256"/>
          <p:cNvSpPr/>
          <p:nvPr/>
        </p:nvSpPr>
        <p:spPr>
          <a:xfrm>
            <a:off x="4765675" y="5467350"/>
            <a:ext cx="5334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endParaRPr sz="100">
              <a:latin typeface="Arial Black" panose="020B0A04020102020204" pitchFamily="34" charset="0"/>
            </a:endParaRPr>
          </a:p>
        </p:txBody>
      </p:sp>
      <p:sp>
        <p:nvSpPr>
          <p:cNvPr id="91393" name="Rectangle 257"/>
          <p:cNvSpPr/>
          <p:nvPr/>
        </p:nvSpPr>
        <p:spPr>
          <a:xfrm>
            <a:off x="4918075" y="5467350"/>
            <a:ext cx="304800" cy="152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endParaRPr sz="100">
              <a:latin typeface="Arial Black" panose="020B0A04020102020204" pitchFamily="34" charset="0"/>
            </a:endParaRPr>
          </a:p>
        </p:txBody>
      </p:sp>
      <p:sp>
        <p:nvSpPr>
          <p:cNvPr id="2112" name="Rectangle 208"/>
          <p:cNvSpPr/>
          <p:nvPr/>
        </p:nvSpPr>
        <p:spPr>
          <a:xfrm>
            <a:off x="5094288" y="5229225"/>
            <a:ext cx="73025" cy="1571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113" name="Rectangle 255"/>
          <p:cNvSpPr/>
          <p:nvPr/>
        </p:nvSpPr>
        <p:spPr>
          <a:xfrm>
            <a:off x="5060950" y="5300663"/>
            <a:ext cx="144463" cy="1714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00">
              <a:latin typeface="Arial Black" panose="020B0A04020102020204" pitchFamily="34" charset="0"/>
            </a:endParaRPr>
          </a:p>
        </p:txBody>
      </p:sp>
      <p:pic>
        <p:nvPicPr>
          <p:cNvPr id="2114" name="Picture 21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2263" y="3213100"/>
            <a:ext cx="2533650" cy="2506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15" name="Rectangle 208"/>
          <p:cNvSpPr/>
          <p:nvPr/>
        </p:nvSpPr>
        <p:spPr>
          <a:xfrm>
            <a:off x="8869363" y="5181600"/>
            <a:ext cx="73025" cy="1571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116" name="Rectangle 255"/>
          <p:cNvSpPr/>
          <p:nvPr/>
        </p:nvSpPr>
        <p:spPr>
          <a:xfrm>
            <a:off x="8836025" y="5253038"/>
            <a:ext cx="144463" cy="1714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5834 0.0004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9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6 L -0.05417 -0.0004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9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33333E-6 L -0.0625 -3.33333E-6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91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3.33333E-6 L -0.05556 3.33333E-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91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093 L -0.03334 -0.00185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91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278 L -0.00069 -0.07129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91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278 L -0.00174 -0.0861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91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00121 -0.07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91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37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833 L 0.00191 -0.04537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91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2.22222E-6 L 0.05955 2.22222E-6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91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5937 -0.00093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9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48148E-6 L 0.07361 0.0009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9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37 L 0.05955 0.00463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91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463 L 0.00052 0.06111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91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7 L 0.00191 0.09166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9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0017 0.07408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91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55 L -0.00139 0.05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9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-0.05833 0.0004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9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902 L -0.00452 0.2152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12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555 L 0.11007 0.0111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3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7 L 0.12847 0.007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2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185 L -0.31805 -0.0037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1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833 L -0.00035 -0.2194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185 L 0.0658 0.00278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91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0185 L 0.05816 0.00185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91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71" grpId="0" bldLvl="0" animBg="1"/>
      <p:bldP spid="91371" grpId="1" bldLvl="0" animBg="1"/>
      <p:bldP spid="91372" grpId="0" bldLvl="0" animBg="1"/>
      <p:bldP spid="91372" grpId="1" bldLvl="0" animBg="1"/>
      <p:bldP spid="91373" grpId="0" bldLvl="0" animBg="1"/>
      <p:bldP spid="91373" grpId="1" bldLvl="0" animBg="1"/>
      <p:bldP spid="91374" grpId="0" bldLvl="0" animBg="1"/>
      <p:bldP spid="91374" grpId="1" bldLvl="0" animBg="1"/>
      <p:bldP spid="91375" grpId="0" bldLvl="0" animBg="1"/>
      <p:bldP spid="91375" grpId="1" bldLvl="0" animBg="1"/>
      <p:bldP spid="91376" grpId="0" bldLvl="0" animBg="1"/>
      <p:bldP spid="91376" grpId="1" bldLvl="0" animBg="1"/>
      <p:bldP spid="91377" grpId="0" bldLvl="0" animBg="1"/>
      <p:bldP spid="91377" grpId="1" bldLvl="0" animBg="1"/>
      <p:bldP spid="91378" grpId="0" bldLvl="0" animBg="1"/>
      <p:bldP spid="91378" grpId="1" bldLvl="0" animBg="1"/>
      <p:bldP spid="91379" grpId="0" bldLvl="0" animBg="1"/>
      <p:bldP spid="91379" grpId="1" bldLvl="0" animBg="1"/>
      <p:bldP spid="91380" grpId="0" bldLvl="0" animBg="1"/>
      <p:bldP spid="91380" grpId="1" bldLvl="0" animBg="1"/>
      <p:bldP spid="91381" grpId="0" bldLvl="0" animBg="1"/>
      <p:bldP spid="91381" grpId="1" bldLvl="0" animBg="1"/>
      <p:bldP spid="91382" grpId="0" bldLvl="0" animBg="1"/>
      <p:bldP spid="91382" grpId="1" bldLvl="0" animBg="1"/>
      <p:bldP spid="91383" grpId="0" bldLvl="0" animBg="1"/>
      <p:bldP spid="91383" grpId="1" bldLvl="0" animBg="1"/>
      <p:bldP spid="91384" grpId="0" bldLvl="0" animBg="1"/>
      <p:bldP spid="91384" grpId="1" bldLvl="0" animBg="1"/>
      <p:bldP spid="91385" grpId="0" bldLvl="0" animBg="1"/>
      <p:bldP spid="91385" grpId="1" bldLvl="0" animBg="1"/>
      <p:bldP spid="91386" grpId="0" bldLvl="0" animBg="1"/>
      <p:bldP spid="91386" grpId="1" bldLvl="0" animBg="1"/>
      <p:bldP spid="91387" grpId="0" bldLvl="0" animBg="1"/>
      <p:bldP spid="91387" grpId="1" bldLvl="0" animBg="1"/>
      <p:bldP spid="91388" grpId="0" bldLvl="0" animBg="1"/>
      <p:bldP spid="91388" grpId="1" bldLvl="0" animBg="1"/>
      <p:bldP spid="91388" grpId="2" bldLvl="0" animBg="1"/>
      <p:bldP spid="91389" grpId="0" bldLvl="0" animBg="1"/>
      <p:bldP spid="91389" grpId="1" bldLvl="0" animBg="1"/>
      <p:bldP spid="91390" grpId="0" bldLvl="0" animBg="1"/>
      <p:bldP spid="91390" grpId="1" bldLvl="0" animBg="1"/>
      <p:bldP spid="91392" grpId="0" animBg="1"/>
      <p:bldP spid="913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870710" y="3657600"/>
            <a:ext cx="6978015" cy="108013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174625" algn="just" eaLnBrk="1" hangingPunct="1">
              <a:buNone/>
            </a:pPr>
            <a:r>
              <a:rPr lang="en-US" altLang="vi-VN" sz="28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 tạo ra dòng điện chạy trong mạch.</a:t>
            </a:r>
            <a:endParaRPr lang="en-US" altLang="vi-VN" sz="2800" b="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779" name="Group 3"/>
          <p:cNvGrpSpPr/>
          <p:nvPr/>
        </p:nvGrpSpPr>
        <p:grpSpPr>
          <a:xfrm>
            <a:off x="1748155" y="1106805"/>
            <a:ext cx="8489315" cy="2386965"/>
            <a:chOff x="-861" y="210"/>
            <a:chExt cx="6621" cy="1678"/>
          </a:xfrm>
        </p:grpSpPr>
        <p:grpSp>
          <p:nvGrpSpPr>
            <p:cNvPr id="33796" name="Group 4"/>
            <p:cNvGrpSpPr/>
            <p:nvPr/>
          </p:nvGrpSpPr>
          <p:grpSpPr>
            <a:xfrm>
              <a:off x="-861" y="416"/>
              <a:ext cx="4058" cy="1472"/>
              <a:chOff x="-861" y="416"/>
              <a:chExt cx="4058" cy="1472"/>
            </a:xfrm>
          </p:grpSpPr>
          <p:sp>
            <p:nvSpPr>
              <p:cNvPr id="75781" name="Rectangle 5"/>
              <p:cNvSpPr>
                <a:spLocks noChangeArrowheads="1"/>
              </p:cNvSpPr>
              <p:nvPr/>
            </p:nvSpPr>
            <p:spPr bwMode="auto">
              <a:xfrm>
                <a:off x="-861" y="482"/>
                <a:ext cx="4058" cy="140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p>
                <a:pPr indent="544830" algn="just" eaLnBrk="1" hangingPunct="1">
                  <a:buNone/>
                </a:pP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 phận n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của mạch điện (hình vẽ) tạo ra dòng điện chạy trong mạch điện n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khi đóng công tắc K? </a:t>
                </a:r>
                <a:endPara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aphicFrame>
            <p:nvGraphicFramePr>
              <p:cNvPr id="33812" name="Object 6"/>
              <p:cNvGraphicFramePr>
                <a:graphicFrameLocks noChangeAspect="1"/>
              </p:cNvGraphicFramePr>
              <p:nvPr/>
            </p:nvGraphicFramePr>
            <p:xfrm>
              <a:off x="-713" y="416"/>
              <a:ext cx="498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8" name="" r:id="rId1" imgW="228600" imgH="177800" progId="Equation.3">
                      <p:embed/>
                    </p:oleObj>
                  </mc:Choice>
                  <mc:Fallback>
                    <p:oleObj name="" r:id="rId1" imgW="228600" imgH="177800" progId="Equation.3">
                      <p:embed/>
                      <p:pic>
                        <p:nvPicPr>
                          <p:cNvPr id="0" name="Picture 3087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-713" y="416"/>
                            <a:ext cx="498" cy="408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 w="28575" cap="flat" cmpd="sng">
                            <a:solidFill>
                              <a:srgbClr val="000000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3797" name="Group 7"/>
            <p:cNvGrpSpPr/>
            <p:nvPr/>
          </p:nvGrpSpPr>
          <p:grpSpPr>
            <a:xfrm>
              <a:off x="3311" y="210"/>
              <a:ext cx="2449" cy="1406"/>
              <a:chOff x="3107" y="935"/>
              <a:chExt cx="2449" cy="1406"/>
            </a:xfrm>
          </p:grpSpPr>
          <p:grpSp>
            <p:nvGrpSpPr>
              <p:cNvPr id="33798" name="Group 8"/>
              <p:cNvGrpSpPr/>
              <p:nvPr/>
            </p:nvGrpSpPr>
            <p:grpSpPr>
              <a:xfrm>
                <a:off x="3288" y="1162"/>
                <a:ext cx="2041" cy="1043"/>
                <a:chOff x="3107" y="1026"/>
                <a:chExt cx="2041" cy="1043"/>
              </a:xfrm>
            </p:grpSpPr>
            <p:sp>
              <p:nvSpPr>
                <p:cNvPr id="33800" name="Line 9"/>
                <p:cNvSpPr/>
                <p:nvPr/>
              </p:nvSpPr>
              <p:spPr>
                <a:xfrm>
                  <a:off x="3107" y="1162"/>
                  <a:ext cx="1043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01" name="Line 10"/>
                <p:cNvSpPr/>
                <p:nvPr/>
              </p:nvSpPr>
              <p:spPr>
                <a:xfrm>
                  <a:off x="4241" y="1162"/>
                  <a:ext cx="90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02" name="Line 11"/>
                <p:cNvSpPr/>
                <p:nvPr/>
              </p:nvSpPr>
              <p:spPr>
                <a:xfrm>
                  <a:off x="4150" y="1026"/>
                  <a:ext cx="0" cy="27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03" name="Line 12"/>
                <p:cNvSpPr/>
                <p:nvPr/>
              </p:nvSpPr>
              <p:spPr>
                <a:xfrm>
                  <a:off x="4241" y="1071"/>
                  <a:ext cx="0" cy="18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04" name="Line 13"/>
                <p:cNvSpPr/>
                <p:nvPr/>
              </p:nvSpPr>
              <p:spPr>
                <a:xfrm>
                  <a:off x="3107" y="1162"/>
                  <a:ext cx="0" cy="771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05" name="Line 14"/>
                <p:cNvSpPr/>
                <p:nvPr/>
              </p:nvSpPr>
              <p:spPr>
                <a:xfrm>
                  <a:off x="3107" y="1933"/>
                  <a:ext cx="408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06" name="Line 15"/>
                <p:cNvSpPr/>
                <p:nvPr/>
              </p:nvSpPr>
              <p:spPr>
                <a:xfrm>
                  <a:off x="3651" y="1933"/>
                  <a:ext cx="72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07" name="AutoShape 16"/>
                <p:cNvSpPr/>
                <p:nvPr/>
              </p:nvSpPr>
              <p:spPr>
                <a:xfrm>
                  <a:off x="4377" y="1842"/>
                  <a:ext cx="181" cy="227"/>
                </a:xfrm>
                <a:prstGeom prst="flowChartSummingJunction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3200" b="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8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n"/>
                    <a:defRPr sz="24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vi-VN" altLang="vi-VN" sz="3300" b="1" dirty="0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08" name="Line 17"/>
                <p:cNvSpPr/>
                <p:nvPr/>
              </p:nvSpPr>
              <p:spPr>
                <a:xfrm>
                  <a:off x="4558" y="1933"/>
                  <a:ext cx="590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09" name="Line 18"/>
                <p:cNvSpPr/>
                <p:nvPr/>
              </p:nvSpPr>
              <p:spPr>
                <a:xfrm>
                  <a:off x="5148" y="1162"/>
                  <a:ext cx="0" cy="771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810" name="Line 19"/>
                <p:cNvSpPr/>
                <p:nvPr/>
              </p:nvSpPr>
              <p:spPr>
                <a:xfrm flipH="1">
                  <a:off x="3515" y="1797"/>
                  <a:ext cx="91" cy="13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5796" name="Rectangle 20"/>
              <p:cNvSpPr>
                <a:spLocks noChangeArrowheads="1"/>
              </p:cNvSpPr>
              <p:nvPr/>
            </p:nvSpPr>
            <p:spPr bwMode="auto">
              <a:xfrm>
                <a:off x="3107" y="935"/>
                <a:ext cx="2449" cy="140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>
                <a:lvl1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4572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9144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13716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18288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54483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                  +        -</a:t>
                </a: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           K                           Bóng đèn</a:t>
                </a: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endParaRPr kumimoji="0" lang="en-US" altLang="vi-VN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6802" name="Group 2"/>
          <p:cNvGrpSpPr/>
          <p:nvPr/>
        </p:nvGrpSpPr>
        <p:grpSpPr>
          <a:xfrm>
            <a:off x="1862455" y="778510"/>
            <a:ext cx="8506460" cy="2865755"/>
            <a:chOff x="-676" y="174"/>
            <a:chExt cx="6595" cy="2167"/>
          </a:xfrm>
        </p:grpSpPr>
        <p:grpSp>
          <p:nvGrpSpPr>
            <p:cNvPr id="34820" name="Group 3"/>
            <p:cNvGrpSpPr/>
            <p:nvPr/>
          </p:nvGrpSpPr>
          <p:grpSpPr>
            <a:xfrm>
              <a:off x="-676" y="174"/>
              <a:ext cx="4100" cy="2167"/>
              <a:chOff x="-676" y="174"/>
              <a:chExt cx="4100" cy="2167"/>
            </a:xfrm>
          </p:grpSpPr>
          <p:sp>
            <p:nvSpPr>
              <p:cNvPr id="76804" name="Rectangle 4"/>
              <p:cNvSpPr>
                <a:spLocks noChangeArrowheads="1"/>
              </p:cNvSpPr>
              <p:nvPr/>
            </p:nvSpPr>
            <p:spPr bwMode="auto">
              <a:xfrm>
                <a:off x="-676" y="246"/>
                <a:ext cx="4100" cy="20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p>
                <a:pPr indent="544830" algn="just" eaLnBrk="1" hangingPunct="1">
                  <a:buNone/>
                </a:pP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Nếu mắc mạch điện theo sơ đồ ( hình vẽ) thì số chỉ của vôn kế v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vôn ghi trên nguồn điện có mối liên hệ gì? Điều đó cho biết có gì tồn tại giữa hai cực của nguồn điện?    </a:t>
                </a:r>
                <a:endPara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aphicFrame>
            <p:nvGraphicFramePr>
              <p:cNvPr id="34834" name="Object 5"/>
              <p:cNvGraphicFramePr>
                <a:graphicFrameLocks noChangeAspect="1"/>
              </p:cNvGraphicFramePr>
              <p:nvPr/>
            </p:nvGraphicFramePr>
            <p:xfrm>
              <a:off x="-633" y="174"/>
              <a:ext cx="534" cy="3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" r:id="rId1" imgW="228600" imgH="177800" progId="Equation.3">
                      <p:embed/>
                    </p:oleObj>
                  </mc:Choice>
                  <mc:Fallback>
                    <p:oleObj name="" r:id="rId1" imgW="228600" imgH="177800" progId="Equation.3">
                      <p:embed/>
                      <p:pic>
                        <p:nvPicPr>
                          <p:cNvPr id="0" name="Picture 3088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-633" y="174"/>
                            <a:ext cx="534" cy="367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4821" name="Group 6"/>
            <p:cNvGrpSpPr/>
            <p:nvPr/>
          </p:nvGrpSpPr>
          <p:grpSpPr>
            <a:xfrm>
              <a:off x="3470" y="346"/>
              <a:ext cx="2449" cy="1406"/>
              <a:chOff x="3152" y="2523"/>
              <a:chExt cx="2449" cy="1406"/>
            </a:xfrm>
          </p:grpSpPr>
          <p:sp>
            <p:nvSpPr>
              <p:cNvPr id="76807" name="Rectangle 7"/>
              <p:cNvSpPr>
                <a:spLocks noChangeArrowheads="1"/>
              </p:cNvSpPr>
              <p:nvPr/>
            </p:nvSpPr>
            <p:spPr bwMode="auto">
              <a:xfrm>
                <a:off x="3152" y="2523"/>
                <a:ext cx="2449" cy="140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>
                <a:lvl1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4572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9144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13716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18288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54483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                  +      -</a:t>
                </a: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                          +           - </a:t>
                </a: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                               V </a:t>
                </a: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endParaRPr kumimoji="0" lang="en-US" altLang="vi-VN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4823" name="Group 8"/>
              <p:cNvGrpSpPr/>
              <p:nvPr/>
            </p:nvGrpSpPr>
            <p:grpSpPr>
              <a:xfrm>
                <a:off x="3288" y="2659"/>
                <a:ext cx="2041" cy="1089"/>
                <a:chOff x="3288" y="2659"/>
                <a:chExt cx="2041" cy="1089"/>
              </a:xfrm>
            </p:grpSpPr>
            <p:sp>
              <p:nvSpPr>
                <p:cNvPr id="34824" name="Line 9"/>
                <p:cNvSpPr/>
                <p:nvPr/>
              </p:nvSpPr>
              <p:spPr>
                <a:xfrm>
                  <a:off x="3288" y="2795"/>
                  <a:ext cx="1043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4825" name="Line 10"/>
                <p:cNvSpPr/>
                <p:nvPr/>
              </p:nvSpPr>
              <p:spPr>
                <a:xfrm>
                  <a:off x="4422" y="2795"/>
                  <a:ext cx="90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4826" name="Line 11"/>
                <p:cNvSpPr/>
                <p:nvPr/>
              </p:nvSpPr>
              <p:spPr>
                <a:xfrm>
                  <a:off x="4331" y="2659"/>
                  <a:ext cx="0" cy="27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4827" name="Line 12"/>
                <p:cNvSpPr/>
                <p:nvPr/>
              </p:nvSpPr>
              <p:spPr>
                <a:xfrm>
                  <a:off x="4422" y="2704"/>
                  <a:ext cx="0" cy="18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4828" name="Line 13"/>
                <p:cNvSpPr/>
                <p:nvPr/>
              </p:nvSpPr>
              <p:spPr>
                <a:xfrm>
                  <a:off x="3288" y="2795"/>
                  <a:ext cx="0" cy="81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4829" name="Line 14"/>
                <p:cNvSpPr/>
                <p:nvPr/>
              </p:nvSpPr>
              <p:spPr>
                <a:xfrm>
                  <a:off x="3288" y="3612"/>
                  <a:ext cx="953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4830" name="Line 15"/>
                <p:cNvSpPr/>
                <p:nvPr/>
              </p:nvSpPr>
              <p:spPr>
                <a:xfrm>
                  <a:off x="4513" y="3612"/>
                  <a:ext cx="81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4831" name="Line 16"/>
                <p:cNvSpPr/>
                <p:nvPr/>
              </p:nvSpPr>
              <p:spPr>
                <a:xfrm>
                  <a:off x="5329" y="2795"/>
                  <a:ext cx="0" cy="81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4832" name="Oval 17"/>
                <p:cNvSpPr/>
                <p:nvPr/>
              </p:nvSpPr>
              <p:spPr>
                <a:xfrm>
                  <a:off x="4241" y="3476"/>
                  <a:ext cx="272" cy="272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3200" b="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8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n"/>
                    <a:defRPr sz="24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vi-VN" altLang="vi-VN" sz="3300" b="1" dirty="0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2015490" y="3829050"/>
            <a:ext cx="7259320" cy="16738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544830" algn="just" eaLnBrk="1" hangingPunct="1">
              <a:buNone/>
            </a:pPr>
            <a:r>
              <a:rPr lang="en-US" altLang="vi-VN" sz="28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chỉ của vôn kế bằng số vôn ghi trên nguồn điện. Điều đó cho biết giữa hai cực của nguồn điện có tồn tại một hiệu điện thế.</a:t>
            </a:r>
            <a:endParaRPr lang="en-US" altLang="vi-VN" sz="2800" b="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667000" y="857250"/>
            <a:ext cx="7315835" cy="100584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347980" algn="ctr" eaLnBrk="1" hangingPunct="1">
              <a:buNone/>
            </a:pPr>
            <a:r>
              <a:rPr lang="en-US" altLang="vi-VN" sz="54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nguồn điện?</a:t>
            </a:r>
            <a:endParaRPr lang="en-US" altLang="vi-VN" sz="54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890395" y="1917065"/>
            <a:ext cx="7621905" cy="22682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544830" algn="just" eaLnBrk="1" hangingPunct="1">
              <a:buNone/>
            </a:pPr>
            <a:r>
              <a:rPr lang="en-US" altLang="vi-VN" sz="405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 duy trì hiệu điện thế giữa hai cực của nguồn điện.</a:t>
            </a:r>
            <a:endParaRPr lang="en-US" altLang="vi-VN" sz="4050" b="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ldLvl="0" animBg="1"/>
      <p:bldP spid="7782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Text Box 2"/>
          <p:cNvSpPr txBox="1"/>
          <p:nvPr/>
        </p:nvSpPr>
        <p:spPr>
          <a:xfrm>
            <a:off x="3238500" y="2800350"/>
            <a:ext cx="54864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Quan sát tiếp mô hình thí nghiệm</a:t>
            </a:r>
            <a:endParaRPr lang="en-US" altLang="vi-VN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/>
          <p:nvPr/>
        </p:nvSpPr>
        <p:spPr>
          <a:xfrm>
            <a:off x="3524250" y="1828800"/>
            <a:ext cx="2457450" cy="3086100"/>
          </a:xfrm>
          <a:prstGeom prst="rect">
            <a:avLst/>
          </a:prstGeom>
          <a:solidFill>
            <a:srgbClr val="CC99FF"/>
          </a:solidFill>
          <a:ln w="127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 useBgFill="1">
        <p:nvSpPr>
          <p:cNvPr id="39939" name="Rectangle 3"/>
          <p:cNvSpPr/>
          <p:nvPr/>
        </p:nvSpPr>
        <p:spPr>
          <a:xfrm>
            <a:off x="3810000" y="2114550"/>
            <a:ext cx="1885950" cy="25146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Rectangle 4"/>
          <p:cNvSpPr/>
          <p:nvPr/>
        </p:nvSpPr>
        <p:spPr>
          <a:xfrm>
            <a:off x="3295650" y="2571750"/>
            <a:ext cx="685800" cy="154305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vi-VN" sz="1350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39941" name="Line 5"/>
          <p:cNvSpPr/>
          <p:nvPr/>
        </p:nvSpPr>
        <p:spPr>
          <a:xfrm>
            <a:off x="3524250" y="2743200"/>
            <a:ext cx="228600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2" name="Line 6"/>
          <p:cNvSpPr/>
          <p:nvPr/>
        </p:nvSpPr>
        <p:spPr>
          <a:xfrm>
            <a:off x="3638550" y="2600325"/>
            <a:ext cx="0" cy="257175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3" name="Line 7"/>
          <p:cNvSpPr/>
          <p:nvPr/>
        </p:nvSpPr>
        <p:spPr>
          <a:xfrm>
            <a:off x="3524250" y="3943350"/>
            <a:ext cx="214313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6024" name="Text Box 8"/>
          <p:cNvSpPr txBox="1"/>
          <p:nvPr/>
        </p:nvSpPr>
        <p:spPr>
          <a:xfrm>
            <a:off x="3752850" y="2228850"/>
            <a:ext cx="8001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cao</a:t>
            </a:r>
            <a:endParaRPr lang="en-US" altLang="vi-VN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25" name="Text Box 9"/>
          <p:cNvSpPr txBox="1"/>
          <p:nvPr/>
        </p:nvSpPr>
        <p:spPr>
          <a:xfrm>
            <a:off x="3752850" y="4229100"/>
            <a:ext cx="8001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thấp</a:t>
            </a:r>
            <a:endParaRPr lang="en-US" altLang="vi-VN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26" name="Text Box 10"/>
          <p:cNvSpPr txBox="1"/>
          <p:nvPr/>
        </p:nvSpPr>
        <p:spPr>
          <a:xfrm rot="-5400000">
            <a:off x="3810000" y="3257550"/>
            <a:ext cx="8001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altLang="vi-VN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6027" name="Group 11"/>
          <p:cNvGrpSpPr/>
          <p:nvPr/>
        </p:nvGrpSpPr>
        <p:grpSpPr>
          <a:xfrm>
            <a:off x="3581400" y="3543300"/>
            <a:ext cx="171450" cy="171450"/>
            <a:chOff x="720" y="2256"/>
            <a:chExt cx="144" cy="144"/>
          </a:xfrm>
        </p:grpSpPr>
        <p:sp>
          <p:nvSpPr>
            <p:cNvPr id="39956" name="Oval 12"/>
            <p:cNvSpPr/>
            <p:nvPr/>
          </p:nvSpPr>
          <p:spPr>
            <a:xfrm>
              <a:off x="720" y="2256"/>
              <a:ext cx="144" cy="144"/>
            </a:xfrm>
            <a:prstGeom prst="ellipse">
              <a:avLst/>
            </a:prstGeom>
            <a:solidFill>
              <a:srgbClr val="FF0066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vi-VN" altLang="vi-VN" sz="3000" dirty="0">
                <a:latin typeface="Verdana" panose="020B0604030504040204" pitchFamily="34" charset="0"/>
              </a:endParaRPr>
            </a:p>
          </p:txBody>
        </p:sp>
        <p:sp>
          <p:nvSpPr>
            <p:cNvPr id="39957" name="Line 13"/>
            <p:cNvSpPr/>
            <p:nvPr/>
          </p:nvSpPr>
          <p:spPr>
            <a:xfrm flipV="1">
              <a:off x="744" y="2316"/>
              <a:ext cx="9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6030" name="Group 14"/>
          <p:cNvGrpSpPr/>
          <p:nvPr/>
        </p:nvGrpSpPr>
        <p:grpSpPr>
          <a:xfrm>
            <a:off x="3352800" y="2914650"/>
            <a:ext cx="400050" cy="414338"/>
            <a:chOff x="576" y="1728"/>
            <a:chExt cx="336" cy="348"/>
          </a:xfrm>
        </p:grpSpPr>
        <p:grpSp>
          <p:nvGrpSpPr>
            <p:cNvPr id="39949" name="Group 15"/>
            <p:cNvGrpSpPr/>
            <p:nvPr/>
          </p:nvGrpSpPr>
          <p:grpSpPr>
            <a:xfrm>
              <a:off x="768" y="1728"/>
              <a:ext cx="144" cy="144"/>
              <a:chOff x="1392" y="480"/>
              <a:chExt cx="144" cy="144"/>
            </a:xfrm>
          </p:grpSpPr>
          <p:sp>
            <p:nvSpPr>
              <p:cNvPr id="39953" name="Oval 16"/>
              <p:cNvSpPr/>
              <p:nvPr/>
            </p:nvSpPr>
            <p:spPr>
              <a:xfrm>
                <a:off x="1392" y="480"/>
                <a:ext cx="144" cy="144"/>
              </a:xfrm>
              <a:prstGeom prst="ellipse">
                <a:avLst/>
              </a:prstGeom>
              <a:solidFill>
                <a:srgbClr val="FF0066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None/>
                </a:pPr>
                <a:endParaRPr lang="vi-VN" altLang="vi-VN" sz="3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9954" name="Line 17"/>
              <p:cNvSpPr/>
              <p:nvPr/>
            </p:nvSpPr>
            <p:spPr>
              <a:xfrm flipV="1">
                <a:off x="1416" y="540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55" name="Line 18"/>
              <p:cNvSpPr/>
              <p:nvPr/>
            </p:nvSpPr>
            <p:spPr>
              <a:xfrm flipH="1">
                <a:off x="1464" y="492"/>
                <a:ext cx="0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950" name="Group 19"/>
            <p:cNvGrpSpPr/>
            <p:nvPr/>
          </p:nvGrpSpPr>
          <p:grpSpPr>
            <a:xfrm>
              <a:off x="576" y="1728"/>
              <a:ext cx="192" cy="348"/>
              <a:chOff x="576" y="1728"/>
              <a:chExt cx="192" cy="348"/>
            </a:xfrm>
          </p:grpSpPr>
          <p:sp>
            <p:nvSpPr>
              <p:cNvPr id="39951" name="Text Box 20"/>
              <p:cNvSpPr txBox="1"/>
              <p:nvPr/>
            </p:nvSpPr>
            <p:spPr>
              <a:xfrm>
                <a:off x="576" y="1728"/>
                <a:ext cx="192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vi-VN" sz="21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I</a:t>
                </a:r>
                <a:endParaRPr lang="en-US" altLang="vi-VN" sz="2100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52" name="Line 21"/>
              <p:cNvSpPr/>
              <p:nvPr/>
            </p:nvSpPr>
            <p:spPr>
              <a:xfrm>
                <a:off x="576" y="1728"/>
                <a:ext cx="14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11111E-6 L -3.33333E-6 -0.32037 L 0.31111 -0.32037 L 0.31667 0.22037 L -3.33333E-6 0.22037 L -3.33333E-6 1.11111E-6 Z " pathEditMode="relative" rAng="0" ptsTypes="FAFFFF">
                                      <p:cBhvr>
                                        <p:cTn id="22" dur="3000" spd="-100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0417 -0.2044 L 0.31666 -0.2044 L 0.31805 0.3419 L -0.00139 0.3419 L 3.33333E-6 -1.48148E-6 Z " pathEditMode="relative" rAng="0" ptsTypes="FAFFFF">
                                      <p:cBhvr>
                                        <p:cTn id="31" dur="3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/>
      <p:bldP spid="860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/>
          <p:nvPr/>
        </p:nvSpPr>
        <p:spPr>
          <a:xfrm>
            <a:off x="3524250" y="1828800"/>
            <a:ext cx="2457450" cy="3086100"/>
          </a:xfrm>
          <a:prstGeom prst="rect">
            <a:avLst/>
          </a:prstGeom>
          <a:solidFill>
            <a:srgbClr val="CC99FF"/>
          </a:solidFill>
          <a:ln w="127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 useBgFill="1">
        <p:nvSpPr>
          <p:cNvPr id="40963" name="Rectangle 3"/>
          <p:cNvSpPr/>
          <p:nvPr/>
        </p:nvSpPr>
        <p:spPr>
          <a:xfrm>
            <a:off x="3810000" y="2114550"/>
            <a:ext cx="1885950" cy="25146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Rectangle 4"/>
          <p:cNvSpPr/>
          <p:nvPr/>
        </p:nvSpPr>
        <p:spPr>
          <a:xfrm>
            <a:off x="3295650" y="2571750"/>
            <a:ext cx="685800" cy="154305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vi-VN" sz="1350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0965" name="Line 5"/>
          <p:cNvSpPr/>
          <p:nvPr/>
        </p:nvSpPr>
        <p:spPr>
          <a:xfrm>
            <a:off x="3524250" y="2743200"/>
            <a:ext cx="228600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6" name="Line 6"/>
          <p:cNvSpPr/>
          <p:nvPr/>
        </p:nvSpPr>
        <p:spPr>
          <a:xfrm>
            <a:off x="3638550" y="2600325"/>
            <a:ext cx="0" cy="257175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7" name="Line 7"/>
          <p:cNvSpPr/>
          <p:nvPr/>
        </p:nvSpPr>
        <p:spPr>
          <a:xfrm>
            <a:off x="3524250" y="3943350"/>
            <a:ext cx="214313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7048" name="Text Box 8"/>
          <p:cNvSpPr txBox="1"/>
          <p:nvPr/>
        </p:nvSpPr>
        <p:spPr>
          <a:xfrm>
            <a:off x="2667000" y="2171700"/>
            <a:ext cx="8001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cao</a:t>
            </a:r>
            <a:endParaRPr lang="en-US" altLang="vi-VN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49" name="Text Box 9"/>
          <p:cNvSpPr txBox="1"/>
          <p:nvPr/>
        </p:nvSpPr>
        <p:spPr>
          <a:xfrm>
            <a:off x="2667000" y="4229100"/>
            <a:ext cx="8001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thấp</a:t>
            </a:r>
            <a:endParaRPr lang="en-US" altLang="vi-VN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50" name="Text Box 10"/>
          <p:cNvSpPr txBox="1"/>
          <p:nvPr/>
        </p:nvSpPr>
        <p:spPr>
          <a:xfrm rot="-5400000">
            <a:off x="3810000" y="3257550"/>
            <a:ext cx="8001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altLang="vi-VN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7051" name="Group 11"/>
          <p:cNvGrpSpPr/>
          <p:nvPr/>
        </p:nvGrpSpPr>
        <p:grpSpPr>
          <a:xfrm>
            <a:off x="3524250" y="3257550"/>
            <a:ext cx="228600" cy="171450"/>
            <a:chOff x="1392" y="480"/>
            <a:chExt cx="144" cy="144"/>
          </a:xfrm>
        </p:grpSpPr>
        <p:sp>
          <p:nvSpPr>
            <p:cNvPr id="41007" name="Oval 12"/>
            <p:cNvSpPr/>
            <p:nvPr/>
          </p:nvSpPr>
          <p:spPr>
            <a:xfrm>
              <a:off x="1392" y="480"/>
              <a:ext cx="144" cy="144"/>
            </a:xfrm>
            <a:prstGeom prst="ellipse">
              <a:avLst/>
            </a:prstGeom>
            <a:solidFill>
              <a:srgbClr val="FF0066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vi-VN" altLang="vi-VN" sz="3000" dirty="0">
                <a:latin typeface="Verdana" panose="020B0604030504040204" pitchFamily="34" charset="0"/>
              </a:endParaRPr>
            </a:p>
          </p:txBody>
        </p:sp>
        <p:sp>
          <p:nvSpPr>
            <p:cNvPr id="41008" name="Line 13"/>
            <p:cNvSpPr/>
            <p:nvPr/>
          </p:nvSpPr>
          <p:spPr>
            <a:xfrm flipV="1">
              <a:off x="1416" y="540"/>
              <a:ext cx="9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09" name="Line 14"/>
            <p:cNvSpPr/>
            <p:nvPr/>
          </p:nvSpPr>
          <p:spPr>
            <a:xfrm flipH="1">
              <a:off x="1464" y="492"/>
              <a:ext cx="0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7055" name="Group 15"/>
          <p:cNvGrpSpPr/>
          <p:nvPr/>
        </p:nvGrpSpPr>
        <p:grpSpPr>
          <a:xfrm>
            <a:off x="4610100" y="1257300"/>
            <a:ext cx="628650" cy="514350"/>
            <a:chOff x="1584" y="336"/>
            <a:chExt cx="528" cy="432"/>
          </a:xfrm>
        </p:grpSpPr>
        <p:grpSp>
          <p:nvGrpSpPr>
            <p:cNvPr id="41003" name="Group 16"/>
            <p:cNvGrpSpPr/>
            <p:nvPr/>
          </p:nvGrpSpPr>
          <p:grpSpPr>
            <a:xfrm>
              <a:off x="1632" y="336"/>
              <a:ext cx="288" cy="379"/>
              <a:chOff x="0" y="2016"/>
              <a:chExt cx="336" cy="595"/>
            </a:xfrm>
          </p:grpSpPr>
          <p:sp>
            <p:nvSpPr>
              <p:cNvPr id="41005" name="Text Box 17"/>
              <p:cNvSpPr txBox="1"/>
              <p:nvPr/>
            </p:nvSpPr>
            <p:spPr>
              <a:xfrm>
                <a:off x="0" y="2065"/>
                <a:ext cx="336" cy="5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vi-VN" sz="2100" dirty="0">
                    <a:latin typeface="Times New Roman" panose="02020603050405020304" pitchFamily="18" charset="0"/>
                  </a:rPr>
                  <a:t>E</a:t>
                </a:r>
                <a:endParaRPr lang="en-US" altLang="vi-VN" sz="21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06" name="Line 18"/>
              <p:cNvSpPr/>
              <p:nvPr/>
            </p:nvSpPr>
            <p:spPr>
              <a:xfrm>
                <a:off x="0" y="2016"/>
                <a:ext cx="24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41004" name="AutoShape 19"/>
            <p:cNvSpPr/>
            <p:nvPr/>
          </p:nvSpPr>
          <p:spPr>
            <a:xfrm>
              <a:off x="1584" y="672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7060" name="Group 20"/>
          <p:cNvGrpSpPr/>
          <p:nvPr/>
        </p:nvGrpSpPr>
        <p:grpSpPr>
          <a:xfrm>
            <a:off x="6210300" y="3429000"/>
            <a:ext cx="457200" cy="565572"/>
            <a:chOff x="2832" y="2064"/>
            <a:chExt cx="384" cy="475"/>
          </a:xfrm>
        </p:grpSpPr>
        <p:grpSp>
          <p:nvGrpSpPr>
            <p:cNvPr id="40999" name="Group 21"/>
            <p:cNvGrpSpPr/>
            <p:nvPr/>
          </p:nvGrpSpPr>
          <p:grpSpPr>
            <a:xfrm>
              <a:off x="2928" y="2160"/>
              <a:ext cx="288" cy="379"/>
              <a:chOff x="0" y="2016"/>
              <a:chExt cx="336" cy="595"/>
            </a:xfrm>
          </p:grpSpPr>
          <p:sp>
            <p:nvSpPr>
              <p:cNvPr id="41001" name="Text Box 22"/>
              <p:cNvSpPr txBox="1"/>
              <p:nvPr/>
            </p:nvSpPr>
            <p:spPr>
              <a:xfrm>
                <a:off x="0" y="2065"/>
                <a:ext cx="336" cy="5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vi-VN" sz="2100" dirty="0">
                    <a:latin typeface="Times New Roman" panose="02020603050405020304" pitchFamily="18" charset="0"/>
                  </a:rPr>
                  <a:t>E</a:t>
                </a:r>
                <a:endParaRPr lang="en-US" altLang="vi-VN" sz="21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02" name="Line 23"/>
              <p:cNvSpPr/>
              <p:nvPr/>
            </p:nvSpPr>
            <p:spPr>
              <a:xfrm>
                <a:off x="0" y="2016"/>
                <a:ext cx="24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41000" name="AutoShape 24"/>
            <p:cNvSpPr/>
            <p:nvPr/>
          </p:nvSpPr>
          <p:spPr>
            <a:xfrm>
              <a:off x="2832" y="2064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7065" name="Group 25"/>
          <p:cNvGrpSpPr/>
          <p:nvPr/>
        </p:nvGrpSpPr>
        <p:grpSpPr>
          <a:xfrm>
            <a:off x="4324350" y="1885950"/>
            <a:ext cx="457200" cy="171450"/>
            <a:chOff x="1392" y="864"/>
            <a:chExt cx="384" cy="144"/>
          </a:xfrm>
        </p:grpSpPr>
        <p:grpSp>
          <p:nvGrpSpPr>
            <p:cNvPr id="40994" name="Group 26"/>
            <p:cNvGrpSpPr/>
            <p:nvPr/>
          </p:nvGrpSpPr>
          <p:grpSpPr>
            <a:xfrm>
              <a:off x="1392" y="864"/>
              <a:ext cx="144" cy="144"/>
              <a:chOff x="1392" y="480"/>
              <a:chExt cx="144" cy="144"/>
            </a:xfrm>
          </p:grpSpPr>
          <p:sp>
            <p:nvSpPr>
              <p:cNvPr id="40996" name="Oval 27"/>
              <p:cNvSpPr/>
              <p:nvPr/>
            </p:nvSpPr>
            <p:spPr>
              <a:xfrm>
                <a:off x="1392" y="480"/>
                <a:ext cx="144" cy="144"/>
              </a:xfrm>
              <a:prstGeom prst="ellipse">
                <a:avLst/>
              </a:prstGeom>
              <a:solidFill>
                <a:srgbClr val="FF0066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None/>
                </a:pPr>
                <a:endParaRPr lang="vi-VN" altLang="vi-VN" sz="3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0997" name="Line 28"/>
              <p:cNvSpPr/>
              <p:nvPr/>
            </p:nvSpPr>
            <p:spPr>
              <a:xfrm flipV="1">
                <a:off x="1416" y="540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998" name="Line 29"/>
              <p:cNvSpPr/>
              <p:nvPr/>
            </p:nvSpPr>
            <p:spPr>
              <a:xfrm flipH="1">
                <a:off x="1464" y="492"/>
                <a:ext cx="0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995" name="AutoShape 30"/>
            <p:cNvSpPr/>
            <p:nvPr/>
          </p:nvSpPr>
          <p:spPr>
            <a:xfrm>
              <a:off x="1536" y="912"/>
              <a:ext cx="240" cy="48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7071" name="Group 31"/>
          <p:cNvGrpSpPr/>
          <p:nvPr/>
        </p:nvGrpSpPr>
        <p:grpSpPr>
          <a:xfrm>
            <a:off x="4438650" y="4972050"/>
            <a:ext cx="514350" cy="679872"/>
            <a:chOff x="1488" y="3456"/>
            <a:chExt cx="432" cy="571"/>
          </a:xfrm>
        </p:grpSpPr>
        <p:grpSp>
          <p:nvGrpSpPr>
            <p:cNvPr id="40989" name="Group 32"/>
            <p:cNvGrpSpPr/>
            <p:nvPr/>
          </p:nvGrpSpPr>
          <p:grpSpPr>
            <a:xfrm>
              <a:off x="1536" y="3648"/>
              <a:ext cx="288" cy="379"/>
              <a:chOff x="0" y="2016"/>
              <a:chExt cx="336" cy="595"/>
            </a:xfrm>
          </p:grpSpPr>
          <p:sp>
            <p:nvSpPr>
              <p:cNvPr id="40992" name="Text Box 33"/>
              <p:cNvSpPr txBox="1"/>
              <p:nvPr/>
            </p:nvSpPr>
            <p:spPr>
              <a:xfrm>
                <a:off x="0" y="2065"/>
                <a:ext cx="336" cy="5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vi-VN" sz="2100" dirty="0">
                    <a:latin typeface="Times New Roman" panose="02020603050405020304" pitchFamily="18" charset="0"/>
                  </a:rPr>
                  <a:t>E</a:t>
                </a:r>
                <a:endParaRPr lang="en-US" altLang="vi-VN" sz="21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93" name="Line 34"/>
              <p:cNvSpPr/>
              <p:nvPr/>
            </p:nvSpPr>
            <p:spPr>
              <a:xfrm>
                <a:off x="0" y="2016"/>
                <a:ext cx="240" cy="0"/>
              </a:xfrm>
              <a:prstGeom prst="line">
                <a:avLst/>
              </a:prstGeom>
              <a:ln w="9525">
                <a:noFill/>
              </a:ln>
            </p:spPr>
          </p:sp>
        </p:grpSp>
        <p:sp>
          <p:nvSpPr>
            <p:cNvPr id="40990" name="AutoShape 35"/>
            <p:cNvSpPr/>
            <p:nvPr/>
          </p:nvSpPr>
          <p:spPr>
            <a:xfrm>
              <a:off x="1488" y="345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91" name="Line 36"/>
            <p:cNvSpPr/>
            <p:nvPr/>
          </p:nvSpPr>
          <p:spPr>
            <a:xfrm>
              <a:off x="1536" y="3696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aphicFrame>
        <p:nvGraphicFramePr>
          <p:cNvPr id="87077" name="Object 37"/>
          <p:cNvGraphicFramePr>
            <a:graphicFrameLocks noChangeAspect="1"/>
          </p:cNvGraphicFramePr>
          <p:nvPr>
            <p:ph sz="half" idx="1" hasCustomPrompt="1"/>
          </p:nvPr>
        </p:nvGraphicFramePr>
        <p:xfrm>
          <a:off x="4667250" y="2114550"/>
          <a:ext cx="296466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" imgW="153670" imgH="235585" progId="Equation.3">
                  <p:embed/>
                </p:oleObj>
              </mc:Choice>
              <mc:Fallback>
                <p:oleObj name="" r:id="rId1" imgW="153670" imgH="235585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667250" y="2114550"/>
                        <a:ext cx="296466" cy="4000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78" name="Text Box 38"/>
          <p:cNvSpPr txBox="1"/>
          <p:nvPr/>
        </p:nvSpPr>
        <p:spPr>
          <a:xfrm>
            <a:off x="6302375" y="1583690"/>
            <a:ext cx="5005070" cy="18148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Theo bạn, bên 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trong 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nguồn điện có phải lực điện làm điện tích dương dịch chuyển từ (-) sang (+) hay không?</a:t>
            </a:r>
            <a:endParaRPr lang="en-US" altLang="vi-VN" sz="28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79" name="AutoShape 39"/>
          <p:cNvSpPr/>
          <p:nvPr/>
        </p:nvSpPr>
        <p:spPr>
          <a:xfrm>
            <a:off x="3581400" y="2971800"/>
            <a:ext cx="114300" cy="28575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7080" name="Group 40"/>
          <p:cNvGrpSpPr/>
          <p:nvPr/>
        </p:nvGrpSpPr>
        <p:grpSpPr>
          <a:xfrm>
            <a:off x="3295650" y="3371850"/>
            <a:ext cx="400050" cy="400050"/>
            <a:chOff x="528" y="2112"/>
            <a:chExt cx="336" cy="336"/>
          </a:xfrm>
        </p:grpSpPr>
        <p:sp>
          <p:nvSpPr>
            <p:cNvPr id="40987" name="AutoShape 41"/>
            <p:cNvSpPr/>
            <p:nvPr/>
          </p:nvSpPr>
          <p:spPr>
            <a:xfrm>
              <a:off x="768" y="2160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0988" name="Object 42"/>
            <p:cNvGraphicFramePr>
              <a:graphicFrameLocks noChangeAspect="1"/>
            </p:cNvGraphicFramePr>
            <p:nvPr/>
          </p:nvGraphicFramePr>
          <p:xfrm>
            <a:off x="528" y="2112"/>
            <a:ext cx="24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3" imgW="153670" imgH="235585" progId="Equation.3">
                    <p:embed/>
                  </p:oleObj>
                </mc:Choice>
                <mc:Fallback>
                  <p:oleObj name="" r:id="rId3" imgW="153670" imgH="235585" progId="Equation.3">
                    <p:embed/>
                    <p:pic>
                      <p:nvPicPr>
                        <p:cNvPr id="0" name="Picture 3089"/>
                        <p:cNvPicPr/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28" y="2112"/>
                          <a:ext cx="249" cy="3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7083" name="Object 43"/>
          <p:cNvGraphicFramePr>
            <a:graphicFrameLocks noGrp="1" noChangeAspect="1"/>
          </p:cNvGraphicFramePr>
          <p:nvPr>
            <p:ph sz="half" idx="2" hasCustomPrompt="1"/>
          </p:nvPr>
        </p:nvGraphicFramePr>
        <p:xfrm>
          <a:off x="3244454" y="2743200"/>
          <a:ext cx="27027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5" imgW="117475" imgH="235585" progId="Equation.3">
                  <p:embed/>
                </p:oleObj>
              </mc:Choice>
              <mc:Fallback>
                <p:oleObj name="" r:id="rId5" imgW="117475" imgH="235585" progId="Equation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244454" y="2743200"/>
                        <a:ext cx="270272" cy="4286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84" name="Text Box 44"/>
          <p:cNvSpPr txBox="1"/>
          <p:nvPr/>
        </p:nvSpPr>
        <p:spPr>
          <a:xfrm>
            <a:off x="6324600" y="4171950"/>
            <a:ext cx="4990465" cy="181483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Không, lực điện đóng vai trò là lực cản trở chuyển động. lực làm chuyển động là lực lạ ( Lực này khác bản chất với lực điện)</a:t>
            </a:r>
            <a:endParaRPr lang="en-US" altLang="vi-VN" sz="28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7085" name="Group 45"/>
          <p:cNvGrpSpPr/>
          <p:nvPr/>
        </p:nvGrpSpPr>
        <p:grpSpPr>
          <a:xfrm>
            <a:off x="2781300" y="2914650"/>
            <a:ext cx="400050" cy="622722"/>
            <a:chOff x="96" y="1728"/>
            <a:chExt cx="336" cy="523"/>
          </a:xfrm>
        </p:grpSpPr>
        <p:grpSp>
          <p:nvGrpSpPr>
            <p:cNvPr id="40983" name="Group 46"/>
            <p:cNvGrpSpPr/>
            <p:nvPr/>
          </p:nvGrpSpPr>
          <p:grpSpPr>
            <a:xfrm>
              <a:off x="96" y="1872"/>
              <a:ext cx="288" cy="379"/>
              <a:chOff x="0" y="2016"/>
              <a:chExt cx="336" cy="595"/>
            </a:xfrm>
          </p:grpSpPr>
          <p:sp>
            <p:nvSpPr>
              <p:cNvPr id="40985" name="Text Box 47"/>
              <p:cNvSpPr txBox="1"/>
              <p:nvPr/>
            </p:nvSpPr>
            <p:spPr>
              <a:xfrm>
                <a:off x="0" y="2065"/>
                <a:ext cx="336" cy="5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vi-VN" sz="2100" dirty="0">
                    <a:latin typeface="Times New Roman" panose="02020603050405020304" pitchFamily="18" charset="0"/>
                  </a:rPr>
                  <a:t>E</a:t>
                </a:r>
                <a:endParaRPr lang="en-US" altLang="vi-VN" sz="21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86" name="Line 48"/>
              <p:cNvSpPr/>
              <p:nvPr/>
            </p:nvSpPr>
            <p:spPr>
              <a:xfrm>
                <a:off x="0" y="2016"/>
                <a:ext cx="24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40984" name="AutoShape 49"/>
            <p:cNvSpPr/>
            <p:nvPr/>
          </p:nvSpPr>
          <p:spPr>
            <a:xfrm>
              <a:off x="336" y="1728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7078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0139 -0.25926 L 0.31666 -0.26111 L 0.31944 0.27778 L -0.00139 0.27778 L 3.33333E-6 -3.33333E-6 Z " pathEditMode="relative" rAng="0" ptsTypes="FAFFFF">
                                      <p:cBhvr>
                                        <p:cTn id="49" dur="3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/>
      <p:bldP spid="87049" grpId="0"/>
      <p:bldP spid="87050" grpId="0"/>
      <p:bldP spid="87079" grpId="0" bldLvl="0" animBg="1"/>
      <p:bldP spid="8708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924560" y="710565"/>
            <a:ext cx="10053955" cy="13944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347980" algn="just" eaLnBrk="1" hangingPunct="1">
              <a:buNone/>
            </a:pPr>
            <a:r>
              <a:rPr lang="en-US" altLang="vi-VN" sz="32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Lực lạ l</a:t>
            </a:r>
            <a:r>
              <a:rPr lang="en-US" altLang="vi-VN" sz="32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vi-VN" sz="32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271905" y="1245870"/>
            <a:ext cx="9679940" cy="26225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544830" algn="just" eaLnBrk="1" hangingPunct="1">
              <a:buNone/>
            </a:pP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tách các electron khỏi nguyên tử v</a:t>
            </a: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chuyển các electron hay ion dương ra khỏi mỗi cực của nguồn điện được gọi l</a:t>
            </a: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lực lạ. </a:t>
            </a:r>
            <a:endParaRPr lang="en-US" altLang="vi-VN" sz="3200" b="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924560" y="3215640"/>
            <a:ext cx="10053955" cy="110934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347980" algn="just" eaLnBrk="1" hangingPunct="1">
              <a:buNone/>
            </a:pPr>
            <a:r>
              <a:rPr lang="en-US" altLang="vi-VN" sz="3200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Tác dụng của lực lạ :</a:t>
            </a:r>
            <a:endParaRPr lang="en-US" altLang="vi-VN" sz="3200" dirty="0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271905" y="3500755"/>
            <a:ext cx="9679940" cy="246951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544830" algn="just" eaLnBrk="1" hangingPunct="1">
              <a:buNone/>
            </a:pP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cho hai cực của nguồn điện được tích điện khác nhau v</a:t>
            </a: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đó duy trì hiệu điện thế giữa hai cực của nó. </a:t>
            </a:r>
            <a:endParaRPr lang="en-US" altLang="vi-VN" sz="3200" b="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ldLvl="0" animBg="1"/>
      <p:bldP spid="78851" grpId="0" bldLvl="0" animBg="1"/>
      <p:bldP spid="78852" grpId="0" bldLvl="0" animBg="1"/>
      <p:bldP spid="7885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AutoShape 5"/>
          <p:cNvSpPr/>
          <p:nvPr/>
        </p:nvSpPr>
        <p:spPr>
          <a:xfrm>
            <a:off x="2110105" y="958215"/>
            <a:ext cx="7853680" cy="760095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/>
          </p:cNvSpPr>
          <p:nvPr>
            <p:ph type="title" hasCustomPrompt="1"/>
          </p:nvPr>
        </p:nvSpPr>
        <p:spPr>
          <a:xfrm>
            <a:off x="1730375" y="1028700"/>
            <a:ext cx="8640445" cy="600710"/>
          </a:xfrm>
        </p:spPr>
        <p:txBody>
          <a:bodyPr vert="horz" wrap="square" lIns="68580" tIns="34290" rIns="68580" bIns="34290" anchor="ctr" anchorCtr="0"/>
          <a:p>
            <a:pPr eaLnBrk="1" hangingPunct="1"/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IV.Suất điện động của nguồn điện</a:t>
            </a:r>
            <a:endParaRPr lang="en-US" altLang="vi-VN" sz="4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idx="1" hasCustomPrompt="1"/>
          </p:nvPr>
        </p:nvSpPr>
        <p:spPr>
          <a:xfrm>
            <a:off x="3352800" y="1885950"/>
            <a:ext cx="6087110" cy="571500"/>
          </a:xfrm>
        </p:spPr>
        <p:txBody>
          <a:bodyPr vert="horz" wrap="square" lIns="68580" tIns="34290" rIns="68580" bIns="34290" anchor="t" anchorCtr="0"/>
          <a:p>
            <a:pPr eaLnBrk="1" hangingPunct="1"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1.Công của nguồn điện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3792220" y="3140710"/>
            <a:ext cx="6201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Quan sát lại mô hình thí nghiệm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4"/>
          <p:cNvSpPr/>
          <p:nvPr/>
        </p:nvSpPr>
        <p:spPr>
          <a:xfrm>
            <a:off x="3524250" y="1828800"/>
            <a:ext cx="2457450" cy="3086100"/>
          </a:xfrm>
          <a:prstGeom prst="rect">
            <a:avLst/>
          </a:prstGeom>
          <a:solidFill>
            <a:srgbClr val="CC99FF"/>
          </a:solidFill>
          <a:ln w="127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 useBgFill="1">
        <p:nvSpPr>
          <p:cNvPr id="44035" name="Rectangle 5"/>
          <p:cNvSpPr/>
          <p:nvPr/>
        </p:nvSpPr>
        <p:spPr>
          <a:xfrm>
            <a:off x="3810000" y="2114550"/>
            <a:ext cx="1885950" cy="25146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6"/>
          <p:cNvSpPr/>
          <p:nvPr/>
        </p:nvSpPr>
        <p:spPr>
          <a:xfrm>
            <a:off x="3295650" y="2571750"/>
            <a:ext cx="685800" cy="154305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vi-VN" sz="1350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4037" name="Line 7"/>
          <p:cNvSpPr/>
          <p:nvPr/>
        </p:nvSpPr>
        <p:spPr>
          <a:xfrm>
            <a:off x="3524250" y="2743200"/>
            <a:ext cx="228600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38" name="Line 8"/>
          <p:cNvSpPr/>
          <p:nvPr/>
        </p:nvSpPr>
        <p:spPr>
          <a:xfrm>
            <a:off x="3638550" y="2600325"/>
            <a:ext cx="0" cy="257175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39" name="Line 9"/>
          <p:cNvSpPr/>
          <p:nvPr/>
        </p:nvSpPr>
        <p:spPr>
          <a:xfrm>
            <a:off x="3524250" y="3943350"/>
            <a:ext cx="214313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6" name="Text Box 10"/>
          <p:cNvSpPr txBox="1"/>
          <p:nvPr/>
        </p:nvSpPr>
        <p:spPr>
          <a:xfrm>
            <a:off x="2667000" y="2171700"/>
            <a:ext cx="8001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cao</a:t>
            </a:r>
            <a:endParaRPr lang="en-US" altLang="vi-VN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Text Box 11"/>
          <p:cNvSpPr txBox="1"/>
          <p:nvPr/>
        </p:nvSpPr>
        <p:spPr>
          <a:xfrm>
            <a:off x="2667000" y="4229100"/>
            <a:ext cx="8001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thấp</a:t>
            </a:r>
            <a:endParaRPr lang="en-US" altLang="vi-VN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8" name="Text Box 12"/>
          <p:cNvSpPr txBox="1"/>
          <p:nvPr/>
        </p:nvSpPr>
        <p:spPr>
          <a:xfrm rot="-5400000">
            <a:off x="3810000" y="3257550"/>
            <a:ext cx="8001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altLang="vi-VN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233" name="Group 17"/>
          <p:cNvGrpSpPr/>
          <p:nvPr/>
        </p:nvGrpSpPr>
        <p:grpSpPr>
          <a:xfrm>
            <a:off x="3524250" y="3257550"/>
            <a:ext cx="228600" cy="171450"/>
            <a:chOff x="1392" y="480"/>
            <a:chExt cx="144" cy="144"/>
          </a:xfrm>
        </p:grpSpPr>
        <p:sp>
          <p:nvSpPr>
            <p:cNvPr id="44079" name="Oval 18"/>
            <p:cNvSpPr/>
            <p:nvPr/>
          </p:nvSpPr>
          <p:spPr>
            <a:xfrm>
              <a:off x="1392" y="480"/>
              <a:ext cx="144" cy="144"/>
            </a:xfrm>
            <a:prstGeom prst="ellipse">
              <a:avLst/>
            </a:prstGeom>
            <a:solidFill>
              <a:srgbClr val="FF0066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vi-VN" altLang="vi-VN" sz="3000" dirty="0">
                <a:latin typeface="Verdana" panose="020B0604030504040204" pitchFamily="34" charset="0"/>
              </a:endParaRPr>
            </a:p>
          </p:txBody>
        </p:sp>
        <p:sp>
          <p:nvSpPr>
            <p:cNvPr id="44080" name="Line 19"/>
            <p:cNvSpPr/>
            <p:nvPr/>
          </p:nvSpPr>
          <p:spPr>
            <a:xfrm flipV="1">
              <a:off x="1416" y="540"/>
              <a:ext cx="9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81" name="Line 20"/>
            <p:cNvSpPr/>
            <p:nvPr/>
          </p:nvSpPr>
          <p:spPr>
            <a:xfrm flipH="1">
              <a:off x="1464" y="492"/>
              <a:ext cx="0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59" name="Group 43"/>
          <p:cNvGrpSpPr/>
          <p:nvPr/>
        </p:nvGrpSpPr>
        <p:grpSpPr>
          <a:xfrm>
            <a:off x="4610100" y="1257300"/>
            <a:ext cx="628650" cy="514350"/>
            <a:chOff x="1584" y="336"/>
            <a:chExt cx="528" cy="432"/>
          </a:xfrm>
        </p:grpSpPr>
        <p:grpSp>
          <p:nvGrpSpPr>
            <p:cNvPr id="44075" name="Group 31"/>
            <p:cNvGrpSpPr/>
            <p:nvPr/>
          </p:nvGrpSpPr>
          <p:grpSpPr>
            <a:xfrm>
              <a:off x="1632" y="336"/>
              <a:ext cx="288" cy="379"/>
              <a:chOff x="0" y="2016"/>
              <a:chExt cx="336" cy="595"/>
            </a:xfrm>
          </p:grpSpPr>
          <p:sp>
            <p:nvSpPr>
              <p:cNvPr id="44077" name="Text Box 32"/>
              <p:cNvSpPr txBox="1"/>
              <p:nvPr/>
            </p:nvSpPr>
            <p:spPr>
              <a:xfrm>
                <a:off x="0" y="2065"/>
                <a:ext cx="336" cy="5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vi-VN" sz="2100" dirty="0">
                    <a:latin typeface="Times New Roman" panose="02020603050405020304" pitchFamily="18" charset="0"/>
                  </a:rPr>
                  <a:t>E</a:t>
                </a:r>
                <a:endParaRPr lang="en-US" altLang="vi-VN" sz="21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078" name="Line 33"/>
              <p:cNvSpPr/>
              <p:nvPr/>
            </p:nvSpPr>
            <p:spPr>
              <a:xfrm>
                <a:off x="0" y="2016"/>
                <a:ext cx="24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44076" name="AutoShape 40"/>
            <p:cNvSpPr/>
            <p:nvPr/>
          </p:nvSpPr>
          <p:spPr>
            <a:xfrm>
              <a:off x="1584" y="672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60" name="Group 44"/>
          <p:cNvGrpSpPr/>
          <p:nvPr/>
        </p:nvGrpSpPr>
        <p:grpSpPr>
          <a:xfrm>
            <a:off x="6210300" y="3429000"/>
            <a:ext cx="457200" cy="565572"/>
            <a:chOff x="2832" y="2064"/>
            <a:chExt cx="384" cy="475"/>
          </a:xfrm>
        </p:grpSpPr>
        <p:grpSp>
          <p:nvGrpSpPr>
            <p:cNvPr id="44071" name="Group 34"/>
            <p:cNvGrpSpPr/>
            <p:nvPr/>
          </p:nvGrpSpPr>
          <p:grpSpPr>
            <a:xfrm>
              <a:off x="2928" y="2160"/>
              <a:ext cx="288" cy="379"/>
              <a:chOff x="0" y="2016"/>
              <a:chExt cx="336" cy="595"/>
            </a:xfrm>
          </p:grpSpPr>
          <p:sp>
            <p:nvSpPr>
              <p:cNvPr id="44073" name="Text Box 35"/>
              <p:cNvSpPr txBox="1"/>
              <p:nvPr/>
            </p:nvSpPr>
            <p:spPr>
              <a:xfrm>
                <a:off x="0" y="2065"/>
                <a:ext cx="336" cy="5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vi-VN" sz="2100" dirty="0">
                    <a:latin typeface="Times New Roman" panose="02020603050405020304" pitchFamily="18" charset="0"/>
                  </a:rPr>
                  <a:t>E</a:t>
                </a:r>
                <a:endParaRPr lang="en-US" altLang="vi-VN" sz="21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074" name="Line 36"/>
              <p:cNvSpPr/>
              <p:nvPr/>
            </p:nvSpPr>
            <p:spPr>
              <a:xfrm>
                <a:off x="0" y="2016"/>
                <a:ext cx="24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44072" name="AutoShape 41"/>
            <p:cNvSpPr/>
            <p:nvPr/>
          </p:nvSpPr>
          <p:spPr>
            <a:xfrm>
              <a:off x="2832" y="2064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80" name="Group 64"/>
          <p:cNvGrpSpPr/>
          <p:nvPr/>
        </p:nvGrpSpPr>
        <p:grpSpPr>
          <a:xfrm>
            <a:off x="4324350" y="1885950"/>
            <a:ext cx="457200" cy="171450"/>
            <a:chOff x="1392" y="864"/>
            <a:chExt cx="384" cy="144"/>
          </a:xfrm>
        </p:grpSpPr>
        <p:grpSp>
          <p:nvGrpSpPr>
            <p:cNvPr id="44066" name="Group 47"/>
            <p:cNvGrpSpPr/>
            <p:nvPr/>
          </p:nvGrpSpPr>
          <p:grpSpPr>
            <a:xfrm>
              <a:off x="1392" y="864"/>
              <a:ext cx="144" cy="144"/>
              <a:chOff x="1392" y="480"/>
              <a:chExt cx="144" cy="144"/>
            </a:xfrm>
          </p:grpSpPr>
          <p:sp>
            <p:nvSpPr>
              <p:cNvPr id="44068" name="Oval 48"/>
              <p:cNvSpPr/>
              <p:nvPr/>
            </p:nvSpPr>
            <p:spPr>
              <a:xfrm>
                <a:off x="1392" y="480"/>
                <a:ext cx="144" cy="144"/>
              </a:xfrm>
              <a:prstGeom prst="ellipse">
                <a:avLst/>
              </a:prstGeom>
              <a:solidFill>
                <a:srgbClr val="FF0066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None/>
                </a:pPr>
                <a:endParaRPr lang="vi-VN" altLang="vi-VN" sz="3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4069" name="Line 49"/>
              <p:cNvSpPr/>
              <p:nvPr/>
            </p:nvSpPr>
            <p:spPr>
              <a:xfrm flipV="1">
                <a:off x="1416" y="540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70" name="Line 50"/>
              <p:cNvSpPr/>
              <p:nvPr/>
            </p:nvSpPr>
            <p:spPr>
              <a:xfrm flipH="1">
                <a:off x="1464" y="492"/>
                <a:ext cx="0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4067" name="AutoShape 51"/>
            <p:cNvSpPr/>
            <p:nvPr/>
          </p:nvSpPr>
          <p:spPr>
            <a:xfrm>
              <a:off x="1536" y="912"/>
              <a:ext cx="240" cy="48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78" name="Group 62"/>
          <p:cNvGrpSpPr/>
          <p:nvPr/>
        </p:nvGrpSpPr>
        <p:grpSpPr>
          <a:xfrm>
            <a:off x="4438650" y="4972050"/>
            <a:ext cx="514350" cy="679872"/>
            <a:chOff x="1488" y="3456"/>
            <a:chExt cx="432" cy="571"/>
          </a:xfrm>
        </p:grpSpPr>
        <p:grpSp>
          <p:nvGrpSpPr>
            <p:cNvPr id="44061" name="Group 37"/>
            <p:cNvGrpSpPr/>
            <p:nvPr/>
          </p:nvGrpSpPr>
          <p:grpSpPr>
            <a:xfrm>
              <a:off x="1536" y="3648"/>
              <a:ext cx="288" cy="379"/>
              <a:chOff x="0" y="2016"/>
              <a:chExt cx="336" cy="595"/>
            </a:xfrm>
          </p:grpSpPr>
          <p:sp>
            <p:nvSpPr>
              <p:cNvPr id="44064" name="Text Box 38"/>
              <p:cNvSpPr txBox="1"/>
              <p:nvPr/>
            </p:nvSpPr>
            <p:spPr>
              <a:xfrm>
                <a:off x="0" y="2065"/>
                <a:ext cx="336" cy="5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vi-VN" sz="2100" dirty="0">
                    <a:latin typeface="Times New Roman" panose="02020603050405020304" pitchFamily="18" charset="0"/>
                  </a:rPr>
                  <a:t>E</a:t>
                </a:r>
                <a:endParaRPr lang="en-US" altLang="vi-VN" sz="21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065" name="Line 39"/>
              <p:cNvSpPr/>
              <p:nvPr/>
            </p:nvSpPr>
            <p:spPr>
              <a:xfrm>
                <a:off x="0" y="2016"/>
                <a:ext cx="240" cy="0"/>
              </a:xfrm>
              <a:prstGeom prst="line">
                <a:avLst/>
              </a:prstGeom>
              <a:ln w="9525">
                <a:noFill/>
              </a:ln>
            </p:spPr>
          </p:sp>
        </p:grpSp>
        <p:sp>
          <p:nvSpPr>
            <p:cNvPr id="44062" name="AutoShape 42"/>
            <p:cNvSpPr/>
            <p:nvPr/>
          </p:nvSpPr>
          <p:spPr>
            <a:xfrm>
              <a:off x="1488" y="345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63" name="Line 61"/>
            <p:cNvSpPr/>
            <p:nvPr/>
          </p:nvSpPr>
          <p:spPr>
            <a:xfrm>
              <a:off x="1536" y="3696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aphicFrame>
        <p:nvGraphicFramePr>
          <p:cNvPr id="9309" name="Object 93"/>
          <p:cNvGraphicFramePr>
            <a:graphicFrameLocks noChangeAspect="1"/>
          </p:cNvGraphicFramePr>
          <p:nvPr>
            <p:ph sz="half" idx="1" hasCustomPrompt="1"/>
          </p:nvPr>
        </p:nvGraphicFramePr>
        <p:xfrm>
          <a:off x="4667250" y="2114550"/>
          <a:ext cx="296466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153670" imgH="235585" progId="Equation.3">
                  <p:embed/>
                </p:oleObj>
              </mc:Choice>
              <mc:Fallback>
                <p:oleObj name="" r:id="rId1" imgW="153670" imgH="235585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667250" y="2114550"/>
                        <a:ext cx="296466" cy="4000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2" name="AutoShape 106"/>
          <p:cNvSpPr/>
          <p:nvPr/>
        </p:nvSpPr>
        <p:spPr>
          <a:xfrm>
            <a:off x="3581400" y="2971800"/>
            <a:ext cx="114300" cy="28575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327" name="Group 111"/>
          <p:cNvGrpSpPr/>
          <p:nvPr/>
        </p:nvGrpSpPr>
        <p:grpSpPr>
          <a:xfrm>
            <a:off x="3295650" y="3371850"/>
            <a:ext cx="400050" cy="400050"/>
            <a:chOff x="528" y="2112"/>
            <a:chExt cx="336" cy="336"/>
          </a:xfrm>
        </p:grpSpPr>
        <p:sp>
          <p:nvSpPr>
            <p:cNvPr id="44059" name="AutoShape 107"/>
            <p:cNvSpPr/>
            <p:nvPr/>
          </p:nvSpPr>
          <p:spPr>
            <a:xfrm>
              <a:off x="768" y="2160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4060" name="Object 108"/>
            <p:cNvGraphicFramePr>
              <a:graphicFrameLocks noChangeAspect="1"/>
            </p:cNvGraphicFramePr>
            <p:nvPr/>
          </p:nvGraphicFramePr>
          <p:xfrm>
            <a:off x="528" y="2112"/>
            <a:ext cx="24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3" imgW="153670" imgH="235585" progId="Equation.3">
                    <p:embed/>
                  </p:oleObj>
                </mc:Choice>
                <mc:Fallback>
                  <p:oleObj name="" r:id="rId3" imgW="153670" imgH="235585" progId="Equation.3">
                    <p:embed/>
                    <p:pic>
                      <p:nvPicPr>
                        <p:cNvPr id="0" name="Picture 3092"/>
                        <p:cNvPicPr/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28" y="2112"/>
                          <a:ext cx="249" cy="3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325" name="Object 109"/>
          <p:cNvGraphicFramePr>
            <a:graphicFrameLocks noGrp="1" noChangeAspect="1"/>
          </p:cNvGraphicFramePr>
          <p:nvPr>
            <p:ph sz="half" idx="2" hasCustomPrompt="1"/>
          </p:nvPr>
        </p:nvGraphicFramePr>
        <p:xfrm>
          <a:off x="3244454" y="2743200"/>
          <a:ext cx="27027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5" imgW="117475" imgH="235585" progId="Equation.3">
                  <p:embed/>
                </p:oleObj>
              </mc:Choice>
              <mc:Fallback>
                <p:oleObj name="" r:id="rId5" imgW="117475" imgH="235585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244454" y="2743200"/>
                        <a:ext cx="270272" cy="4286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9" name="Text Box 113"/>
          <p:cNvSpPr txBox="1"/>
          <p:nvPr/>
        </p:nvSpPr>
        <p:spPr>
          <a:xfrm>
            <a:off x="6724650" y="1600200"/>
            <a:ext cx="4472940" cy="119888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Theo bạn, bên trong nguồn điện lực điện thực hiện công gì? Lực lạ thực hiện công gì?</a:t>
            </a:r>
            <a:endParaRPr lang="en-US" altLang="vi-VN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335" name="Group 119"/>
          <p:cNvGrpSpPr/>
          <p:nvPr/>
        </p:nvGrpSpPr>
        <p:grpSpPr>
          <a:xfrm>
            <a:off x="2781300" y="2914650"/>
            <a:ext cx="400050" cy="622722"/>
            <a:chOff x="96" y="1728"/>
            <a:chExt cx="336" cy="523"/>
          </a:xfrm>
        </p:grpSpPr>
        <p:grpSp>
          <p:nvGrpSpPr>
            <p:cNvPr id="44055" name="Group 115"/>
            <p:cNvGrpSpPr/>
            <p:nvPr/>
          </p:nvGrpSpPr>
          <p:grpSpPr>
            <a:xfrm>
              <a:off x="96" y="1872"/>
              <a:ext cx="288" cy="379"/>
              <a:chOff x="0" y="2016"/>
              <a:chExt cx="336" cy="595"/>
            </a:xfrm>
          </p:grpSpPr>
          <p:sp>
            <p:nvSpPr>
              <p:cNvPr id="44057" name="Text Box 116"/>
              <p:cNvSpPr txBox="1"/>
              <p:nvPr/>
            </p:nvSpPr>
            <p:spPr>
              <a:xfrm>
                <a:off x="0" y="2065"/>
                <a:ext cx="336" cy="5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vi-VN" sz="2100" dirty="0">
                    <a:latin typeface="Times New Roman" panose="02020603050405020304" pitchFamily="18" charset="0"/>
                  </a:rPr>
                  <a:t>E</a:t>
                </a:r>
                <a:endParaRPr lang="en-US" altLang="vi-VN" sz="21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058" name="Line 117"/>
              <p:cNvSpPr/>
              <p:nvPr/>
            </p:nvSpPr>
            <p:spPr>
              <a:xfrm>
                <a:off x="0" y="2016"/>
                <a:ext cx="24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44056" name="AutoShape 118"/>
            <p:cNvSpPr/>
            <p:nvPr/>
          </p:nvSpPr>
          <p:spPr>
            <a:xfrm>
              <a:off x="336" y="1728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33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336" name="Text Box 120"/>
          <p:cNvSpPr txBox="1"/>
          <p:nvPr/>
        </p:nvSpPr>
        <p:spPr>
          <a:xfrm>
            <a:off x="6781800" y="3486150"/>
            <a:ext cx="4628515" cy="15684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i="1" dirty="0">
                <a:latin typeface="Times New Roman" panose="02020603050405020304" pitchFamily="18" charset="0"/>
              </a:rPr>
              <a:t>Bên trong nguồn điện : Lực điện thực hiện công cản. Lực lạ thực hiện 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một công thắng công cản của lực điện.</a:t>
            </a:r>
            <a:endParaRPr lang="en-US" altLang="vi-VN" sz="24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0139 -0.25926 L 0.31666 -0.26111 L 0.31944 0.27778 L -0.00139 0.27778 L 3.33333E-6 -3.33333E-6 Z " pathEditMode="relative" rAng="0" ptsTypes="FAFFFF">
                                      <p:cBhvr>
                                        <p:cTn id="44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322" grpId="0" bldLvl="0" animBg="1"/>
      <p:bldP spid="9329" grpId="0" bldLvl="0" animBg="1"/>
      <p:bldP spid="933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AutoShape 6"/>
          <p:cNvSpPr/>
          <p:nvPr/>
        </p:nvSpPr>
        <p:spPr>
          <a:xfrm>
            <a:off x="3196590" y="689610"/>
            <a:ext cx="5356860" cy="92583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/>
          </p:cNvSpPr>
          <p:nvPr>
            <p:ph type="title" hasCustomPrompt="1"/>
          </p:nvPr>
        </p:nvSpPr>
        <p:spPr>
          <a:xfrm>
            <a:off x="2550160" y="575310"/>
            <a:ext cx="6574790" cy="1073785"/>
          </a:xfrm>
          <a:ln w="57150"/>
        </p:spPr>
        <p:txBody>
          <a:bodyPr vert="horz" wrap="square" lIns="68580" tIns="34290" rIns="68580" bIns="34290" anchor="ctr" anchorCtr="0"/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Công của nguồn điện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 hasCustomPrompt="1"/>
          </p:nvPr>
        </p:nvSpPr>
        <p:spPr>
          <a:xfrm>
            <a:off x="1325245" y="1661160"/>
            <a:ext cx="9227185" cy="1481455"/>
          </a:xfrm>
        </p:spPr>
        <p:txBody>
          <a:bodyPr vert="horz" wrap="square" lIns="68580" tIns="34290" rIns="68580" bIns="34290" anchor="t" anchorCtr="0"/>
          <a:p>
            <a:pPr marL="0" indent="0" algn="just"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Công của lực lạ thực hiện làm dịch chuyển các điện tích qua nguồn được gọi là công của nguồn điện.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10247" name="Rectangle 7"/>
          <p:cNvSpPr/>
          <p:nvPr/>
        </p:nvSpPr>
        <p:spPr>
          <a:xfrm>
            <a:off x="1473835" y="4972050"/>
            <a:ext cx="89649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Không, nguồn điện chỉ có vai trò như một “máy bơm điện </a:t>
            </a:r>
            <a:r>
              <a:rPr lang="en-US" altLang="vi-VN" sz="4000" b="1" dirty="0">
                <a:latin typeface="Times New Roman" panose="02020603050405020304" pitchFamily="18" charset="0"/>
              </a:rPr>
              <a:t>tích”.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10248" name="Rectangle 8"/>
          <p:cNvSpPr/>
          <p:nvPr/>
        </p:nvSpPr>
        <p:spPr>
          <a:xfrm>
            <a:off x="2607310" y="3632835"/>
            <a:ext cx="6574790" cy="1110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Nguồn điện có tác dụng tạo thêm các điện tích không?</a:t>
            </a:r>
            <a:endParaRPr lang="en-US" altLang="vi-VN" sz="4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8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itle 28673"/>
          <p:cNvSpPr>
            <a:spLocks noGrp="1"/>
          </p:cNvSpPr>
          <p:nvPr>
            <p:ph type="title"/>
          </p:nvPr>
        </p:nvSpPr>
        <p:spPr>
          <a:xfrm>
            <a:off x="47625" y="44450"/>
            <a:ext cx="11991340" cy="857250"/>
          </a:xfrm>
        </p:spPr>
        <p:txBody>
          <a:bodyPr anchor="ctr" anchorCtr="0"/>
          <a:p>
            <a:pPr algn="l"/>
            <a:r>
              <a:rPr sz="4000" b="1" u="sng">
                <a:latin typeface="Times New Roman" panose="02020603050405020304" pitchFamily="18" charset="0"/>
              </a:rPr>
              <a:t>I.</a:t>
            </a:r>
            <a:r>
              <a:rPr lang="en-US" sz="4000" b="1" u="sng">
                <a:latin typeface="Times New Roman" panose="02020603050405020304" pitchFamily="18" charset="0"/>
              </a:rPr>
              <a:t> </a:t>
            </a:r>
            <a:r>
              <a:rPr sz="4000" b="1" u="sng">
                <a:latin typeface="Times New Roman" panose="02020603050405020304" pitchFamily="18" charset="0"/>
              </a:rPr>
              <a:t>DÒNG ĐIỆN </a:t>
            </a:r>
            <a:endParaRPr sz="4000" b="1" u="sng">
              <a:latin typeface="Times New Roman" panose="02020603050405020304" pitchFamily="18" charset="0"/>
            </a:endParaRPr>
          </a:p>
        </p:txBody>
      </p:sp>
      <p:sp>
        <p:nvSpPr>
          <p:cNvPr id="28675" name="Text Placeholder 28674"/>
          <p:cNvSpPr>
            <a:spLocks noGrp="1"/>
          </p:cNvSpPr>
          <p:nvPr>
            <p:ph type="body" idx="1"/>
          </p:nvPr>
        </p:nvSpPr>
        <p:spPr>
          <a:xfrm>
            <a:off x="31750" y="901700"/>
            <a:ext cx="11991340" cy="3394075"/>
          </a:xfrm>
        </p:spPr>
        <p:txBody>
          <a:bodyPr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sz="3600">
                <a:latin typeface="Times New Roman" panose="02020603050405020304" pitchFamily="18" charset="0"/>
              </a:rPr>
              <a:t>1. </a:t>
            </a:r>
            <a:r>
              <a:rPr sz="3600" err="1">
                <a:latin typeface="Times New Roman" panose="02020603050405020304" pitchFamily="18" charset="0"/>
              </a:rPr>
              <a:t>Định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nghĩa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dòng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điện</a:t>
            </a:r>
            <a:r>
              <a:rPr sz="3600">
                <a:latin typeface="Times New Roman" panose="02020603050405020304" pitchFamily="18" charset="0"/>
              </a:rPr>
              <a:t>. </a:t>
            </a:r>
            <a:r>
              <a:rPr sz="3600" err="1">
                <a:latin typeface="Times New Roman" panose="02020603050405020304" pitchFamily="18" charset="0"/>
              </a:rPr>
              <a:t>Chiều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dòng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điện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quy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ước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như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thế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nào</a:t>
            </a:r>
            <a:r>
              <a:rPr sz="3600">
                <a:latin typeface="Times New Roman" panose="02020603050405020304" pitchFamily="18" charset="0"/>
              </a:rPr>
              <a:t>?</a:t>
            </a:r>
            <a:endParaRPr sz="360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sz="3600">
                <a:latin typeface="Times New Roman" panose="02020603050405020304" pitchFamily="18" charset="0"/>
              </a:rPr>
              <a:t>2. </a:t>
            </a:r>
            <a:r>
              <a:rPr sz="3600" err="1">
                <a:latin typeface="Times New Roman" panose="02020603050405020304" pitchFamily="18" charset="0"/>
              </a:rPr>
              <a:t>Dòng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điện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trong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kim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loại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là</a:t>
            </a:r>
            <a:r>
              <a:rPr sz="3600">
                <a:latin typeface="Times New Roman" panose="02020603050405020304" pitchFamily="18" charset="0"/>
              </a:rPr>
              <a:t> </a:t>
            </a:r>
            <a:endParaRPr sz="360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sz="3600" err="1">
                <a:latin typeface="Times New Roman" panose="02020603050405020304" pitchFamily="18" charset="0"/>
              </a:rPr>
              <a:t>dòng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hạt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gì</a:t>
            </a:r>
            <a:r>
              <a:rPr sz="3600">
                <a:latin typeface="Times New Roman" panose="02020603050405020304" pitchFamily="18" charset="0"/>
              </a:rPr>
              <a:t>, </a:t>
            </a:r>
            <a:r>
              <a:rPr sz="3600" err="1">
                <a:latin typeface="Times New Roman" panose="02020603050405020304" pitchFamily="18" charset="0"/>
              </a:rPr>
              <a:t>chuyển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động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thế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nào</a:t>
            </a:r>
            <a:r>
              <a:rPr sz="3600">
                <a:latin typeface="Times New Roman" panose="02020603050405020304" pitchFamily="18" charset="0"/>
              </a:rPr>
              <a:t>?</a:t>
            </a:r>
            <a:endParaRPr sz="360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sz="3600">
                <a:latin typeface="Times New Roman" panose="02020603050405020304" pitchFamily="18" charset="0"/>
              </a:rPr>
              <a:t>3. </a:t>
            </a:r>
            <a:r>
              <a:rPr sz="3600" err="1">
                <a:latin typeface="Times New Roman" panose="02020603050405020304" pitchFamily="18" charset="0"/>
              </a:rPr>
              <a:t>Các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tác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dụng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của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dòng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điện</a:t>
            </a:r>
            <a:r>
              <a:rPr sz="3600">
                <a:latin typeface="Times New Roman" panose="02020603050405020304" pitchFamily="18" charset="0"/>
              </a:rPr>
              <a:t> ?</a:t>
            </a:r>
            <a:endParaRPr sz="360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sz="3600">
                <a:latin typeface="Times New Roman" panose="02020603050405020304" pitchFamily="18" charset="0"/>
              </a:rPr>
              <a:t>4. </a:t>
            </a:r>
            <a:r>
              <a:rPr sz="3600" err="1">
                <a:latin typeface="Times New Roman" panose="02020603050405020304" pitchFamily="18" charset="0"/>
              </a:rPr>
              <a:t>Dụng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cụ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nào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để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đo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dòng</a:t>
            </a:r>
            <a:r>
              <a:rPr sz="3600">
                <a:latin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</a:rPr>
              <a:t>điện</a:t>
            </a:r>
            <a:r>
              <a:rPr sz="3600">
                <a:latin typeface="Times New Roman" panose="02020603050405020304" pitchFamily="18" charset="0"/>
              </a:rPr>
              <a:t> ?</a:t>
            </a:r>
            <a:endParaRPr sz="3600">
              <a:latin typeface="Times New Roman" panose="02020603050405020304" pitchFamily="18" charset="0"/>
            </a:endParaRPr>
          </a:p>
        </p:txBody>
      </p:sp>
      <p:grpSp>
        <p:nvGrpSpPr>
          <p:cNvPr id="28676" name="Group 209"/>
          <p:cNvGrpSpPr/>
          <p:nvPr/>
        </p:nvGrpSpPr>
        <p:grpSpPr>
          <a:xfrm>
            <a:off x="6910388" y="2943225"/>
            <a:ext cx="3352800" cy="457200"/>
            <a:chOff x="192" y="1920"/>
            <a:chExt cx="2112" cy="288"/>
          </a:xfrm>
        </p:grpSpPr>
        <p:sp>
          <p:nvSpPr>
            <p:cNvPr id="28677" name="Line 210"/>
            <p:cNvSpPr/>
            <p:nvPr/>
          </p:nvSpPr>
          <p:spPr>
            <a:xfrm>
              <a:off x="192" y="2064"/>
              <a:ext cx="2112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78" name="Rectangle 211"/>
            <p:cNvSpPr/>
            <p:nvPr/>
          </p:nvSpPr>
          <p:spPr>
            <a:xfrm>
              <a:off x="912" y="1920"/>
              <a:ext cx="672" cy="288"/>
            </a:xfrm>
            <a:prstGeom prst="rect">
              <a:avLst/>
            </a:prstGeom>
            <a:solidFill>
              <a:srgbClr val="80808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ctr" anchorCtr="0">
              <a:flatTx/>
            </a:bodyPr>
            <a:p>
              <a:pPr algn="ctr"/>
              <a:r>
                <a:rPr sz="3200" b="1">
                  <a:latin typeface="Times New Roman" panose="02020603050405020304" pitchFamily="18" charset="0"/>
                </a:rPr>
                <a:t>R</a:t>
              </a:r>
              <a:endParaRPr sz="3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679" name="Group 212"/>
          <p:cNvGrpSpPr/>
          <p:nvPr/>
        </p:nvGrpSpPr>
        <p:grpSpPr>
          <a:xfrm>
            <a:off x="6910388" y="3138488"/>
            <a:ext cx="3352800" cy="2624137"/>
            <a:chOff x="192" y="1488"/>
            <a:chExt cx="2112" cy="1653"/>
          </a:xfrm>
        </p:grpSpPr>
        <p:sp>
          <p:nvSpPr>
            <p:cNvPr id="28680" name="Line 213"/>
            <p:cNvSpPr/>
            <p:nvPr/>
          </p:nvSpPr>
          <p:spPr>
            <a:xfrm>
              <a:off x="192" y="2757"/>
              <a:ext cx="912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28681" name="Line 214"/>
            <p:cNvSpPr/>
            <p:nvPr/>
          </p:nvSpPr>
          <p:spPr>
            <a:xfrm>
              <a:off x="192" y="1488"/>
              <a:ext cx="0" cy="129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2" name="Line 215"/>
            <p:cNvSpPr/>
            <p:nvPr/>
          </p:nvSpPr>
          <p:spPr>
            <a:xfrm>
              <a:off x="2304" y="1488"/>
              <a:ext cx="0" cy="129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3" name="Line 216"/>
            <p:cNvSpPr/>
            <p:nvPr/>
          </p:nvSpPr>
          <p:spPr>
            <a:xfrm>
              <a:off x="1344" y="2760"/>
              <a:ext cx="960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28684" name="Rectangle 217"/>
            <p:cNvSpPr/>
            <p:nvPr/>
          </p:nvSpPr>
          <p:spPr>
            <a:xfrm>
              <a:off x="1056" y="2901"/>
              <a:ext cx="288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U</a:t>
              </a:r>
              <a:endParaRPr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8685" name="Rectangle 218"/>
            <p:cNvSpPr/>
            <p:nvPr/>
          </p:nvSpPr>
          <p:spPr>
            <a:xfrm>
              <a:off x="1008" y="2448"/>
              <a:ext cx="192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-</a:t>
              </a:r>
              <a:endParaRPr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8686" name="Rectangle 219"/>
            <p:cNvSpPr/>
            <p:nvPr/>
          </p:nvSpPr>
          <p:spPr>
            <a:xfrm>
              <a:off x="1248" y="2448"/>
              <a:ext cx="192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+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20"/>
          <p:cNvGrpSpPr/>
          <p:nvPr/>
        </p:nvGrpSpPr>
        <p:grpSpPr>
          <a:xfrm>
            <a:off x="6972300" y="4886325"/>
            <a:ext cx="242888" cy="152400"/>
            <a:chOff x="231" y="2568"/>
            <a:chExt cx="153" cy="96"/>
          </a:xfrm>
        </p:grpSpPr>
        <p:sp>
          <p:nvSpPr>
            <p:cNvPr id="28688" name="Line 221"/>
            <p:cNvSpPr/>
            <p:nvPr/>
          </p:nvSpPr>
          <p:spPr>
            <a:xfrm flipH="1">
              <a:off x="231" y="2664"/>
              <a:ext cx="153" cy="0"/>
            </a:xfrm>
            <a:prstGeom prst="line">
              <a:avLst/>
            </a:prstGeom>
            <a:ln w="9525" cap="flat" cmpd="sng">
              <a:solidFill>
                <a:srgbClr val="FF9933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28689" name="Rectangle 222"/>
            <p:cNvSpPr/>
            <p:nvPr/>
          </p:nvSpPr>
          <p:spPr>
            <a:xfrm>
              <a:off x="279" y="2568"/>
              <a:ext cx="4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1000" b="1">
                  <a:latin typeface="Times New Roman" panose="02020603050405020304" pitchFamily="18" charset="0"/>
                </a:rPr>
                <a:t>I</a:t>
              </a:r>
              <a:endParaRPr sz="10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23"/>
          <p:cNvGrpSpPr/>
          <p:nvPr/>
        </p:nvGrpSpPr>
        <p:grpSpPr>
          <a:xfrm>
            <a:off x="8739188" y="4899025"/>
            <a:ext cx="242887" cy="152400"/>
            <a:chOff x="1344" y="2576"/>
            <a:chExt cx="153" cy="96"/>
          </a:xfrm>
        </p:grpSpPr>
        <p:sp>
          <p:nvSpPr>
            <p:cNvPr id="28691" name="Line 224"/>
            <p:cNvSpPr/>
            <p:nvPr/>
          </p:nvSpPr>
          <p:spPr>
            <a:xfrm flipH="1">
              <a:off x="1344" y="2672"/>
              <a:ext cx="153" cy="0"/>
            </a:xfrm>
            <a:prstGeom prst="line">
              <a:avLst/>
            </a:prstGeom>
            <a:ln w="9525" cap="flat" cmpd="sng">
              <a:solidFill>
                <a:srgbClr val="FF9933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28692" name="Rectangle 225"/>
            <p:cNvSpPr/>
            <p:nvPr/>
          </p:nvSpPr>
          <p:spPr>
            <a:xfrm>
              <a:off x="1392" y="2576"/>
              <a:ext cx="4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1000" b="1">
                  <a:latin typeface="Times New Roman" panose="02020603050405020304" pitchFamily="18" charset="0"/>
                </a:rPr>
                <a:t>I</a:t>
              </a:r>
              <a:endParaRPr sz="10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226"/>
          <p:cNvGrpSpPr/>
          <p:nvPr/>
        </p:nvGrpSpPr>
        <p:grpSpPr>
          <a:xfrm>
            <a:off x="9958388" y="3260725"/>
            <a:ext cx="242887" cy="152400"/>
            <a:chOff x="864" y="2448"/>
            <a:chExt cx="153" cy="96"/>
          </a:xfrm>
        </p:grpSpPr>
        <p:sp>
          <p:nvSpPr>
            <p:cNvPr id="28694" name="Line 227"/>
            <p:cNvSpPr/>
            <p:nvPr/>
          </p:nvSpPr>
          <p:spPr>
            <a:xfrm flipH="1">
              <a:off x="864" y="2448"/>
              <a:ext cx="153" cy="0"/>
            </a:xfrm>
            <a:prstGeom prst="line">
              <a:avLst/>
            </a:prstGeom>
            <a:ln w="9525" cap="flat" cmpd="sng">
              <a:solidFill>
                <a:srgbClr val="FF9933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8695" name="Rectangle 228"/>
            <p:cNvSpPr/>
            <p:nvPr/>
          </p:nvSpPr>
          <p:spPr>
            <a:xfrm>
              <a:off x="912" y="2448"/>
              <a:ext cx="4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1000" b="1">
                  <a:latin typeface="Times New Roman" panose="02020603050405020304" pitchFamily="18" charset="0"/>
                </a:rPr>
                <a:t>I</a:t>
              </a:r>
              <a:endParaRPr sz="10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229"/>
          <p:cNvGrpSpPr/>
          <p:nvPr/>
        </p:nvGrpSpPr>
        <p:grpSpPr>
          <a:xfrm>
            <a:off x="7042150" y="3271838"/>
            <a:ext cx="82550" cy="228600"/>
            <a:chOff x="240" y="1536"/>
            <a:chExt cx="52" cy="144"/>
          </a:xfrm>
        </p:grpSpPr>
        <p:sp>
          <p:nvSpPr>
            <p:cNvPr id="28697" name="Rectangle 230"/>
            <p:cNvSpPr/>
            <p:nvPr/>
          </p:nvSpPr>
          <p:spPr>
            <a:xfrm>
              <a:off x="244" y="1536"/>
              <a:ext cx="4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1000" b="1">
                  <a:latin typeface="Times New Roman" panose="02020603050405020304" pitchFamily="18" charset="0"/>
                </a:rPr>
                <a:t>I</a:t>
              </a:r>
              <a:endParaRPr sz="1000" b="1">
                <a:latin typeface="Times New Roman" panose="02020603050405020304" pitchFamily="18" charset="0"/>
              </a:endParaRPr>
            </a:p>
          </p:txBody>
        </p:sp>
        <p:sp>
          <p:nvSpPr>
            <p:cNvPr id="28698" name="Line 231"/>
            <p:cNvSpPr/>
            <p:nvPr/>
          </p:nvSpPr>
          <p:spPr>
            <a:xfrm flipV="1">
              <a:off x="240" y="1536"/>
              <a:ext cx="0" cy="144"/>
            </a:xfrm>
            <a:prstGeom prst="line">
              <a:avLst/>
            </a:prstGeom>
            <a:ln w="9525" cap="flat" cmpd="sng">
              <a:solidFill>
                <a:srgbClr val="FF9933"/>
              </a:solidFill>
              <a:prstDash val="solid"/>
              <a:headEnd type="triangle" w="med" len="med"/>
              <a:tailEnd type="none" w="med" len="med"/>
            </a:ln>
          </p:spPr>
        </p:sp>
      </p:grpSp>
      <p:grpSp>
        <p:nvGrpSpPr>
          <p:cNvPr id="8" name="Group 232"/>
          <p:cNvGrpSpPr/>
          <p:nvPr/>
        </p:nvGrpSpPr>
        <p:grpSpPr>
          <a:xfrm>
            <a:off x="10066338" y="4848225"/>
            <a:ext cx="95250" cy="228600"/>
            <a:chOff x="2180" y="2544"/>
            <a:chExt cx="60" cy="144"/>
          </a:xfrm>
        </p:grpSpPr>
        <p:sp>
          <p:nvSpPr>
            <p:cNvPr id="28700" name="Rectangle 233"/>
            <p:cNvSpPr/>
            <p:nvPr/>
          </p:nvSpPr>
          <p:spPr>
            <a:xfrm>
              <a:off x="2180" y="2592"/>
              <a:ext cx="4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sz="1000" b="1">
                  <a:latin typeface="Times New Roman" panose="02020603050405020304" pitchFamily="18" charset="0"/>
                </a:rPr>
                <a:t>I</a:t>
              </a:r>
              <a:endParaRPr sz="1000" b="1">
                <a:latin typeface="Times New Roman" panose="02020603050405020304" pitchFamily="18" charset="0"/>
              </a:endParaRPr>
            </a:p>
          </p:txBody>
        </p:sp>
        <p:sp>
          <p:nvSpPr>
            <p:cNvPr id="28701" name="Line 234"/>
            <p:cNvSpPr/>
            <p:nvPr/>
          </p:nvSpPr>
          <p:spPr>
            <a:xfrm flipV="1">
              <a:off x="2240" y="2544"/>
              <a:ext cx="0" cy="144"/>
            </a:xfrm>
            <a:prstGeom prst="line">
              <a:avLst/>
            </a:prstGeom>
            <a:ln w="9525" cap="flat" cmpd="sng">
              <a:solidFill>
                <a:srgbClr val="FF9933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91371" name="Oval 235"/>
          <p:cNvSpPr/>
          <p:nvPr/>
        </p:nvSpPr>
        <p:spPr>
          <a:xfrm>
            <a:off x="7735888" y="51149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72" name="Oval 236"/>
          <p:cNvSpPr/>
          <p:nvPr/>
        </p:nvSpPr>
        <p:spPr>
          <a:xfrm>
            <a:off x="8281988" y="51149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73" name="Oval 237"/>
          <p:cNvSpPr/>
          <p:nvPr/>
        </p:nvSpPr>
        <p:spPr>
          <a:xfrm>
            <a:off x="7202488" y="5121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74" name="Oval 238"/>
          <p:cNvSpPr/>
          <p:nvPr/>
        </p:nvSpPr>
        <p:spPr>
          <a:xfrm rot="5400000">
            <a:off x="6877050" y="46196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75" name="Oval 239"/>
          <p:cNvSpPr/>
          <p:nvPr/>
        </p:nvSpPr>
        <p:spPr>
          <a:xfrm rot="5400000">
            <a:off x="6872288" y="50895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76" name="Oval 240"/>
          <p:cNvSpPr/>
          <p:nvPr/>
        </p:nvSpPr>
        <p:spPr>
          <a:xfrm rot="5400000">
            <a:off x="6865938" y="35020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77" name="Oval 241"/>
          <p:cNvSpPr/>
          <p:nvPr/>
        </p:nvSpPr>
        <p:spPr>
          <a:xfrm rot="5400000">
            <a:off x="6865938" y="40735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78" name="Oval 242"/>
          <p:cNvSpPr/>
          <p:nvPr/>
        </p:nvSpPr>
        <p:spPr>
          <a:xfrm>
            <a:off x="9729788" y="5121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79" name="Oval 243"/>
          <p:cNvSpPr/>
          <p:nvPr/>
        </p:nvSpPr>
        <p:spPr>
          <a:xfrm>
            <a:off x="9196388" y="5121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80" name="Oval 244"/>
          <p:cNvSpPr/>
          <p:nvPr/>
        </p:nvSpPr>
        <p:spPr>
          <a:xfrm rot="5400000">
            <a:off x="10229850" y="46386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81" name="Oval 245"/>
          <p:cNvSpPr/>
          <p:nvPr/>
        </p:nvSpPr>
        <p:spPr>
          <a:xfrm rot="5400000">
            <a:off x="10225088" y="510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82" name="Oval 246"/>
          <p:cNvSpPr/>
          <p:nvPr/>
        </p:nvSpPr>
        <p:spPr>
          <a:xfrm rot="5400000">
            <a:off x="10218738" y="35210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83" name="Oval 247"/>
          <p:cNvSpPr/>
          <p:nvPr/>
        </p:nvSpPr>
        <p:spPr>
          <a:xfrm rot="5400000">
            <a:off x="10218738" y="4092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84" name="Oval 248"/>
          <p:cNvSpPr/>
          <p:nvPr/>
        </p:nvSpPr>
        <p:spPr>
          <a:xfrm>
            <a:off x="7408863" y="3127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85" name="Oval 249"/>
          <p:cNvSpPr/>
          <p:nvPr/>
        </p:nvSpPr>
        <p:spPr>
          <a:xfrm>
            <a:off x="6872288" y="31337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>
                <a:latin typeface="Times New Roman" panose="02020603050405020304" pitchFamily="18" charset="0"/>
              </a:rPr>
              <a:t>-</a:t>
            </a:r>
            <a:endParaRPr sz="1200">
              <a:latin typeface="Times New Roman" panose="02020603050405020304" pitchFamily="18" charset="0"/>
            </a:endParaRPr>
          </a:p>
        </p:txBody>
      </p:sp>
      <p:sp>
        <p:nvSpPr>
          <p:cNvPr id="91386" name="Oval 250"/>
          <p:cNvSpPr/>
          <p:nvPr/>
        </p:nvSpPr>
        <p:spPr>
          <a:xfrm>
            <a:off x="9094788" y="3127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87" name="Oval 251"/>
          <p:cNvSpPr/>
          <p:nvPr/>
        </p:nvSpPr>
        <p:spPr>
          <a:xfrm>
            <a:off x="9704388" y="3127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88" name="Oval 252"/>
          <p:cNvSpPr/>
          <p:nvPr/>
        </p:nvSpPr>
        <p:spPr>
          <a:xfrm rot="5400000">
            <a:off x="10225088" y="3127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400" b="1">
                <a:latin typeface="Times New Roman" panose="02020603050405020304" pitchFamily="18" charset="0"/>
              </a:rPr>
              <a:t>I</a:t>
            </a:r>
            <a:endParaRPr sz="400" b="1">
              <a:latin typeface="Times New Roman" panose="02020603050405020304" pitchFamily="18" charset="0"/>
            </a:endParaRPr>
          </a:p>
        </p:txBody>
      </p:sp>
      <p:sp>
        <p:nvSpPr>
          <p:cNvPr id="91389" name="Oval 253"/>
          <p:cNvSpPr/>
          <p:nvPr/>
        </p:nvSpPr>
        <p:spPr>
          <a:xfrm>
            <a:off x="8013700" y="31226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90" name="Oval 254"/>
          <p:cNvSpPr/>
          <p:nvPr/>
        </p:nvSpPr>
        <p:spPr>
          <a:xfrm>
            <a:off x="8566150" y="31289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0" tIns="0" rIns="0" bIns="0" anchor="ctr" anchorCtr="0"/>
          <a:p>
            <a:pPr algn="ctr"/>
            <a:r>
              <a:rPr sz="1200" b="1">
                <a:latin typeface="Times New Roman" panose="02020603050405020304" pitchFamily="18" charset="0"/>
              </a:rPr>
              <a:t>-</a:t>
            </a:r>
            <a:endParaRPr sz="1200" b="1">
              <a:latin typeface="Times New Roman" panose="02020603050405020304" pitchFamily="18" charset="0"/>
            </a:endParaRPr>
          </a:p>
        </p:txBody>
      </p:sp>
      <p:sp>
        <p:nvSpPr>
          <p:cNvPr id="91392" name="Rectangle 256"/>
          <p:cNvSpPr/>
          <p:nvPr/>
        </p:nvSpPr>
        <p:spPr>
          <a:xfrm>
            <a:off x="9120188" y="5229225"/>
            <a:ext cx="5334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endParaRPr sz="100">
              <a:latin typeface="Arial Black" panose="020B0A04020102020204" pitchFamily="34" charset="0"/>
            </a:endParaRPr>
          </a:p>
        </p:txBody>
      </p:sp>
      <p:sp>
        <p:nvSpPr>
          <p:cNvPr id="91393" name="Rectangle 257"/>
          <p:cNvSpPr/>
          <p:nvPr/>
        </p:nvSpPr>
        <p:spPr>
          <a:xfrm>
            <a:off x="9272588" y="5229225"/>
            <a:ext cx="304800" cy="152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endParaRPr sz="100">
              <a:latin typeface="Arial Black" panose="020B0A04020102020204" pitchFamily="34" charset="0"/>
            </a:endParaRPr>
          </a:p>
        </p:txBody>
      </p:sp>
      <p:sp>
        <p:nvSpPr>
          <p:cNvPr id="28724" name="Rectangle 208"/>
          <p:cNvSpPr/>
          <p:nvPr/>
        </p:nvSpPr>
        <p:spPr>
          <a:xfrm>
            <a:off x="9448800" y="4991100"/>
            <a:ext cx="73025" cy="1571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8725" name="Rectangle 255"/>
          <p:cNvSpPr/>
          <p:nvPr/>
        </p:nvSpPr>
        <p:spPr>
          <a:xfrm>
            <a:off x="9415463" y="5062538"/>
            <a:ext cx="144462" cy="1714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5834 0.0004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9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6 L -0.05417 -0.0004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9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33333E-6 L -0.0625 -3.33333E-6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91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3.33333E-6 L -0.05556 3.33333E-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91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093 L -0.03334 -0.00185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91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278 L -0.00069 -0.07129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91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278 L -0.00174 -0.0861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91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00121 -0.07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91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37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833 L 0.00191 -0.04537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91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2.22222E-6 L 0.05955 2.22222E-6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91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5937 -0.00093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9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48148E-6 L 0.07361 0.0009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9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37 L 0.05955 0.00463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91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463 L 0.00052 0.06111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91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7 L 0.00191 0.09166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9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0017 0.07408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91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55 L -0.00139 0.05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9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-0.05833 0.0004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9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902 L -0.00452 0.2152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12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555 L 0.11007 0.0111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3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7 L 0.12847 0.007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2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185 L -0.31805 -0.0037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1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833 L -0.00035 -0.2194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185 L 0.0658 0.00278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91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0185 L 0.05816 0.00185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91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71" grpId="0" bldLvl="0" animBg="1"/>
      <p:bldP spid="91371" grpId="1" bldLvl="0" animBg="1"/>
      <p:bldP spid="91372" grpId="0" bldLvl="0" animBg="1"/>
      <p:bldP spid="91372" grpId="1" bldLvl="0" animBg="1"/>
      <p:bldP spid="91373" grpId="0" bldLvl="0" animBg="1"/>
      <p:bldP spid="91373" grpId="1" bldLvl="0" animBg="1"/>
      <p:bldP spid="91374" grpId="0" bldLvl="0" animBg="1"/>
      <p:bldP spid="91374" grpId="1" bldLvl="0" animBg="1"/>
      <p:bldP spid="91375" grpId="0" bldLvl="0" animBg="1"/>
      <p:bldP spid="91375" grpId="1" bldLvl="0" animBg="1"/>
      <p:bldP spid="91376" grpId="0" bldLvl="0" animBg="1"/>
      <p:bldP spid="91376" grpId="1" bldLvl="0" animBg="1"/>
      <p:bldP spid="91377" grpId="0" bldLvl="0" animBg="1"/>
      <p:bldP spid="91377" grpId="1" bldLvl="0" animBg="1"/>
      <p:bldP spid="91378" grpId="0" bldLvl="0" animBg="1"/>
      <p:bldP spid="91378" grpId="1" bldLvl="0" animBg="1"/>
      <p:bldP spid="91379" grpId="0" bldLvl="0" animBg="1"/>
      <p:bldP spid="91379" grpId="1" bldLvl="0" animBg="1"/>
      <p:bldP spid="91380" grpId="0" bldLvl="0" animBg="1"/>
      <p:bldP spid="91380" grpId="1" bldLvl="0" animBg="1"/>
      <p:bldP spid="91381" grpId="0" bldLvl="0" animBg="1"/>
      <p:bldP spid="91381" grpId="1" bldLvl="0" animBg="1"/>
      <p:bldP spid="91382" grpId="0" bldLvl="0" animBg="1"/>
      <p:bldP spid="91382" grpId="1" bldLvl="0" animBg="1"/>
      <p:bldP spid="91383" grpId="0" bldLvl="0" animBg="1"/>
      <p:bldP spid="91383" grpId="1" bldLvl="0" animBg="1"/>
      <p:bldP spid="91384" grpId="0" bldLvl="0" animBg="1"/>
      <p:bldP spid="91384" grpId="1" bldLvl="0" animBg="1"/>
      <p:bldP spid="91385" grpId="0" bldLvl="0" animBg="1"/>
      <p:bldP spid="91385" grpId="1" bldLvl="0" animBg="1"/>
      <p:bldP spid="91386" grpId="0" bldLvl="0" animBg="1"/>
      <p:bldP spid="91386" grpId="1" bldLvl="0" animBg="1"/>
      <p:bldP spid="91387" grpId="0" bldLvl="0" animBg="1"/>
      <p:bldP spid="91387" grpId="1" bldLvl="0" animBg="1"/>
      <p:bldP spid="91388" grpId="0" bldLvl="0" animBg="1"/>
      <p:bldP spid="91388" grpId="1" bldLvl="0" animBg="1"/>
      <p:bldP spid="91388" grpId="2" bldLvl="0" animBg="1"/>
      <p:bldP spid="91389" grpId="0" bldLvl="0" animBg="1"/>
      <p:bldP spid="91389" grpId="1" bldLvl="0" animBg="1"/>
      <p:bldP spid="91390" grpId="0" bldLvl="0" animBg="1"/>
      <p:bldP spid="91390" grpId="1" bldLvl="0" animBg="1"/>
      <p:bldP spid="91392" grpId="0" animBg="1"/>
      <p:bldP spid="913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AutoShape 2"/>
          <p:cNvSpPr/>
          <p:nvPr/>
        </p:nvSpPr>
        <p:spPr>
          <a:xfrm>
            <a:off x="3361055" y="908685"/>
            <a:ext cx="5587365" cy="99822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title" hasCustomPrompt="1"/>
          </p:nvPr>
        </p:nvSpPr>
        <p:spPr>
          <a:xfrm>
            <a:off x="2774950" y="980440"/>
            <a:ext cx="6527165" cy="938530"/>
          </a:xfrm>
          <a:ln w="57150"/>
        </p:spPr>
        <p:txBody>
          <a:bodyPr vert="horz" wrap="square" lIns="68580" tIns="34290" rIns="68580" bIns="34290" anchor="ctr" anchorCtr="0"/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Công của nguồn điện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2" name="Rectangle 4"/>
          <p:cNvSpPr>
            <a:spLocks noGrp="1"/>
          </p:cNvSpPr>
          <p:nvPr>
            <p:ph idx="1" hasCustomPrompt="1"/>
          </p:nvPr>
        </p:nvSpPr>
        <p:spPr>
          <a:xfrm>
            <a:off x="1278255" y="2286000"/>
            <a:ext cx="9101455" cy="1079500"/>
          </a:xfrm>
        </p:spPr>
        <p:txBody>
          <a:bodyPr vert="horz" wrap="square" lIns="68580" tIns="34290" rIns="68580" bIns="34290" anchor="t" anchorCtr="0"/>
          <a:p>
            <a:pPr eaLnBrk="1" hangingPunct="1">
              <a:buNone/>
            </a:pP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Nguồn điện có phải là một nguồn năng lượng không? Vì sao?</a:t>
            </a:r>
            <a:endParaRPr lang="en-US" altLang="vi-VN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3" name="Rectangle 5"/>
          <p:cNvSpPr/>
          <p:nvPr/>
        </p:nvSpPr>
        <p:spPr>
          <a:xfrm>
            <a:off x="767715" y="3860800"/>
            <a:ext cx="1043241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Nguồn điện là một nguồn năng lượng (vì nó có khả năng thực hiện công khi dịch chuyển </a:t>
            </a:r>
            <a:r>
              <a:rPr lang="en-US" altLang="vi-VN" sz="4000" b="1" dirty="0">
                <a:latin typeface="Times New Roman" panose="02020603050405020304" pitchFamily="18" charset="0"/>
              </a:rPr>
              <a:t>các điện tích bên trong nguồn điện)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9092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AutoShape 12"/>
          <p:cNvSpPr/>
          <p:nvPr/>
        </p:nvSpPr>
        <p:spPr>
          <a:xfrm>
            <a:off x="1919605" y="188595"/>
            <a:ext cx="7770495" cy="812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/>
          </p:cNvSpPr>
          <p:nvPr>
            <p:ph type="title" hasCustomPrompt="1"/>
          </p:nvPr>
        </p:nvSpPr>
        <p:spPr>
          <a:xfrm>
            <a:off x="3181350" y="1371600"/>
            <a:ext cx="5943600" cy="536972"/>
          </a:xfrm>
          <a:ln w="76200"/>
        </p:spPr>
        <p:txBody>
          <a:bodyPr vert="horz" wrap="square" lIns="68580" tIns="34290" rIns="68580" bIns="34290" anchor="ctr" anchorCtr="0"/>
          <a:p>
            <a:pPr eaLnBrk="1" hangingPunct="1"/>
            <a:b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40" name="Object 7"/>
          <p:cNvGraphicFramePr>
            <a:graphicFrameLocks noChangeAspect="1"/>
          </p:cNvGraphicFramePr>
          <p:nvPr/>
        </p:nvGraphicFramePr>
        <p:xfrm>
          <a:off x="5695950" y="241816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" imgW="127000" imgH="203200" progId="Equation.3">
                  <p:embed/>
                </p:oleObj>
              </mc:Choice>
              <mc:Fallback>
                <p:oleObj name="" r:id="rId1" imgW="127000" imgH="203200" progId="Equation.3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95950" y="2418160"/>
                        <a:ext cx="28575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8"/>
          <p:cNvSpPr txBox="1"/>
          <p:nvPr/>
        </p:nvSpPr>
        <p:spPr>
          <a:xfrm>
            <a:off x="911860" y="3384630"/>
            <a:ext cx="4800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thức: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>
            <p:ph idx="1" hasCustomPrompt="1"/>
          </p:nvPr>
        </p:nvGraphicFramePr>
        <p:xfrm>
          <a:off x="4224020" y="3223895"/>
          <a:ext cx="1247775" cy="96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419100" imgH="419100" progId="Equation.3">
                  <p:embed/>
                </p:oleObj>
              </mc:Choice>
              <mc:Fallback>
                <p:oleObj name="" r:id="rId3" imgW="419100" imgH="419100" progId="Equation.3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4224020" y="3223895"/>
                        <a:ext cx="1247775" cy="967105"/>
                      </a:xfrm>
                      <a:prstGeom prst="rect">
                        <a:avLst/>
                      </a:prstGeom>
                      <a:solidFill>
                        <a:srgbClr val="AEFD67">
                          <a:alpha val="100000"/>
                        </a:srgbClr>
                      </a:solidFill>
                      <a:ln>
                        <a:solidFill>
                          <a:srgbClr val="AEFD67">
                            <a:alpha val="100000"/>
                          </a:srgb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11"/>
          <p:cNvSpPr txBox="1"/>
          <p:nvPr/>
        </p:nvSpPr>
        <p:spPr>
          <a:xfrm>
            <a:off x="854075" y="4279900"/>
            <a:ext cx="8997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Đơn vị</a:t>
            </a:r>
            <a:r>
              <a:rPr lang="en-US" alt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 </a:t>
            </a:r>
            <a:r>
              <a:rPr lang="en-US" alt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( 1V = 1J/C)</a:t>
            </a:r>
            <a:endParaRPr lang="en-US" altLang="vi-VN" sz="3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60" name="Text Box 13"/>
          <p:cNvSpPr txBox="1"/>
          <p:nvPr/>
        </p:nvSpPr>
        <p:spPr>
          <a:xfrm>
            <a:off x="2146300" y="210820"/>
            <a:ext cx="78682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Suất điện động của nguồn điện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Hộp Văn bản 1"/>
          <p:cNvSpPr txBox="1"/>
          <p:nvPr/>
        </p:nvSpPr>
        <p:spPr>
          <a:xfrm>
            <a:off x="911860" y="1196340"/>
            <a:ext cx="1071308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Định nghĩa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suất điện động của nguồn điện là đại lượng 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trưng cho khả năng thực hiện công của nguồn điện và được đo bằng thương số của công A của lực lạ thực hiện khi dịch chuyển một điện tích dương qNgược chiều Điện trường và độ 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của điện tích đó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562610" y="5236845"/>
            <a:ext cx="92436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vi-VN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của suất điện động trong hệ SI </a:t>
            </a:r>
            <a:r>
              <a:rPr lang="en-US" altLang="vi-VN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vôn </a:t>
            </a:r>
            <a:r>
              <a:rPr lang="en-US" altLang="vi-VN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(V).</a:t>
            </a:r>
            <a:endParaRPr lang="en-US" altLang="vi-VN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charRg st="0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5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048385" y="836930"/>
            <a:ext cx="9927590" cy="441198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30000"/>
              </a:lnSpc>
            </a:pPr>
            <a:r>
              <a:rPr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sz="36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GUỒN ĐIỆN</a:t>
            </a:r>
            <a:endParaRPr lang="vi-VN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3600" b="1" i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3600" b="1" i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16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charRg st="45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130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5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charRg st="145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4"/>
          <p:cNvSpPr/>
          <p:nvPr/>
        </p:nvSpPr>
        <p:spPr>
          <a:xfrm>
            <a:off x="2102168" y="908685"/>
            <a:ext cx="8785225" cy="5128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35305" algn="ctr">
              <a:lnSpc>
                <a:spcPct val="130000"/>
              </a:lnSpc>
            </a:pP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2800" b="1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2800" b="1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800" b="1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2800" b="1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vi-VN" sz="2800" b="1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800" b="1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altLang="vi-VN" sz="2800" i="1" dirty="0">
              <a:solidFill>
                <a:srgbClr val="0210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305" algn="just">
              <a:lnSpc>
                <a:spcPct val="130000"/>
              </a:lnSpc>
            </a:pP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305" algn="just">
              <a:lnSpc>
                <a:spcPct val="130000"/>
              </a:lnSpc>
            </a:pP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305" algn="just">
              <a:lnSpc>
                <a:spcPct val="130000"/>
              </a:lnSpc>
            </a:pP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altLang="vi-VN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63525" y="260350"/>
            <a:ext cx="9088120" cy="56311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sz="3600" b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sz="3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3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alt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alt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alt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3600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altLang="x-none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4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34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7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charRg st="57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1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161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4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charRg st="194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08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charRg st="208" end="3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703388" y="562610"/>
            <a:ext cx="8856663" cy="5077460"/>
          </a:xfrm>
          <a:prstGeom prst="rect">
            <a:avLst/>
          </a:prstGeom>
        </p:spPr>
        <p:txBody>
          <a:bodyPr>
            <a:spAutoFit/>
          </a:bodyPr>
          <a:p>
            <a:pPr indent="535305"/>
            <a:r>
              <a:rPr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alt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305"/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alt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305"/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305"/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305"/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vi-VN" alt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305" algn="ctr"/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sz="3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(V).</a:t>
            </a:r>
            <a:endParaRPr sz="36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35" y="3140710"/>
            <a:ext cx="1828800" cy="971550"/>
          </a:xfrm>
          <a:prstGeom prst="rect">
            <a:avLst/>
          </a:prstGeom>
          <a:noFill/>
          <a:ln w="63500" cap="flat" cmpd="sng">
            <a:solidFill>
              <a:srgbClr val="00FF00">
                <a:alpha val="78038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9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59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9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169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8" name="Title 2969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sz="5400" b="1">
                <a:solidFill>
                  <a:srgbClr val="CC0000"/>
                </a:solidFill>
                <a:latin typeface="Times New Roman" panose="02020603050405020304" pitchFamily="18" charset="0"/>
              </a:rPr>
              <a:t>V. PIN VÀ ÁC QUY</a:t>
            </a:r>
            <a:endParaRPr sz="5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Placeholder 29698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>
              <a:buNone/>
            </a:pPr>
            <a:r>
              <a:rPr>
                <a:solidFill>
                  <a:srgbClr val="0210C9"/>
                </a:solidFill>
                <a:latin typeface="Times New Roman" panose="02020603050405020304" pitchFamily="18" charset="0"/>
              </a:rPr>
              <a:t>“</a:t>
            </a:r>
            <a:r>
              <a:rPr err="1">
                <a:solidFill>
                  <a:srgbClr val="0210C9"/>
                </a:solidFill>
                <a:latin typeface="Times New Roman" panose="02020603050405020304" pitchFamily="18" charset="0"/>
              </a:rPr>
              <a:t>Không</a:t>
            </a:r>
            <a:r>
              <a:rPr>
                <a:solidFill>
                  <a:srgbClr val="0210C9"/>
                </a:solidFill>
                <a:latin typeface="Times New Roman" panose="02020603050405020304" pitchFamily="18" charset="0"/>
              </a:rPr>
              <a:t> </a:t>
            </a:r>
            <a:r>
              <a:rPr err="1">
                <a:solidFill>
                  <a:srgbClr val="0210C9"/>
                </a:solidFill>
                <a:latin typeface="Times New Roman" panose="02020603050405020304" pitchFamily="18" charset="0"/>
              </a:rPr>
              <a:t>học</a:t>
            </a:r>
            <a:r>
              <a:rPr>
                <a:solidFill>
                  <a:srgbClr val="0210C9"/>
                </a:solidFill>
                <a:latin typeface="Times New Roman" panose="02020603050405020304" pitchFamily="18" charset="0"/>
              </a:rPr>
              <a:t> </a:t>
            </a:r>
            <a:r>
              <a:rPr err="1">
                <a:solidFill>
                  <a:srgbClr val="0210C9"/>
                </a:solidFill>
                <a:latin typeface="Times New Roman" panose="02020603050405020304" pitchFamily="18" charset="0"/>
              </a:rPr>
              <a:t>giảm</a:t>
            </a:r>
            <a:r>
              <a:rPr>
                <a:solidFill>
                  <a:srgbClr val="0210C9"/>
                </a:solidFill>
                <a:latin typeface="Times New Roman" panose="02020603050405020304" pitchFamily="18" charset="0"/>
              </a:rPr>
              <a:t> </a:t>
            </a:r>
            <a:r>
              <a:rPr err="1">
                <a:solidFill>
                  <a:srgbClr val="0210C9"/>
                </a:solidFill>
                <a:latin typeface="Times New Roman" panose="02020603050405020304" pitchFamily="18" charset="0"/>
              </a:rPr>
              <a:t>tải</a:t>
            </a:r>
            <a:r>
              <a:rPr>
                <a:solidFill>
                  <a:srgbClr val="0210C9"/>
                </a:solidFill>
                <a:latin typeface="Times New Roman" panose="02020603050405020304" pitchFamily="18" charset="0"/>
              </a:rPr>
              <a:t>”</a:t>
            </a:r>
            <a:endParaRPr>
              <a:solidFill>
                <a:srgbClr val="0210C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Picture 47105" descr="hb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503238"/>
            <a:ext cx="7696200" cy="478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4" name="Rectangles 47107"/>
          <p:cNvSpPr/>
          <p:nvPr/>
        </p:nvSpPr>
        <p:spPr>
          <a:xfrm>
            <a:off x="2546350" y="5454650"/>
            <a:ext cx="705421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>
                <a:solidFill>
                  <a:srgbClr val="CC6600"/>
                </a:solidFill>
                <a:latin typeface="Times New Roman" panose="02020603050405020304" pitchFamily="18" charset="0"/>
              </a:rPr>
              <a:t>Máy phát điện: lực lạ là lực từ trường</a:t>
            </a:r>
            <a:endParaRPr lang="en-US" altLang="zh-CN" sz="3600">
              <a:solidFill>
                <a:srgbClr val="CC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5057" name="Picture 48129" descr="mat tr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085" y="477520"/>
            <a:ext cx="10294620" cy="6031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6081" name="Picture 49153" descr="hb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381000"/>
            <a:ext cx="10620375" cy="6023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-113665" y="116205"/>
            <a:ext cx="1233805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algn="ctr" eaLnBrk="1" hangingPunct="1"/>
            <a:r>
              <a:rPr lang="en-US" altLang="en-US" sz="3600" b="1" u="sng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II. </a:t>
            </a:r>
            <a:r>
              <a:rPr lang="en-US" altLang="en-US" sz="3600" b="1" u="sng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CƯỜNG ĐỘ DÒNG ĐIỆN. DÒNG ĐIỆN KHÔNG ĐỔI</a:t>
            </a:r>
            <a:endParaRPr lang="en-US" altLang="en-US" sz="3600" b="1" u="sng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3113" name="Table 3112"/>
          <p:cNvGraphicFramePr/>
          <p:nvPr/>
        </p:nvGraphicFramePr>
        <p:xfrm>
          <a:off x="1631950" y="908685"/>
          <a:ext cx="9098280" cy="5713095"/>
        </p:xfrm>
        <a:graphic>
          <a:graphicData uri="http://schemas.openxmlformats.org/drawingml/2006/table">
            <a:tbl>
              <a:tblPr/>
              <a:tblGrid>
                <a:gridCol w="2901950"/>
                <a:gridCol w="3162300"/>
                <a:gridCol w="3034030"/>
              </a:tblGrid>
              <a:tr h="110934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74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77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21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rPr>
                        <a:t> </a:t>
                      </a: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550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21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34293" marB="3429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872038" y="1124268"/>
            <a:ext cx="22399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indent="92075" algn="ctr" eaLnBrk="1" hangingPunct="1"/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Cường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độ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điện</a:t>
            </a:r>
            <a:endParaRPr lang="en-US" altLang="en-US" sz="2100" b="1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8062278" y="1160463"/>
            <a:ext cx="22399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indent="92075" algn="ctr" eaLnBrk="1" hangingPunct="1"/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điện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không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đổi</a:t>
            </a:r>
            <a:endParaRPr lang="en-US" altLang="en-US" sz="2100" b="1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1774825" y="2347913"/>
            <a:ext cx="22336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indent="92075" algn="ctr" eaLnBrk="1" hangingPunct="1"/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Ý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nghĩa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lý</a:t>
            </a:r>
            <a:endParaRPr lang="en-US" altLang="en-US" sz="2100" b="1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indent="92075" algn="ctr" eaLnBrk="1" hangingPunct="1"/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nghĩa</a:t>
            </a:r>
            <a:endParaRPr lang="en-US" altLang="en-US" sz="2100" b="1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2209800" y="3597910"/>
            <a:ext cx="1384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indent="92075" algn="just" eaLnBrk="1" hangingPunct="1"/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Biểu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thức</a:t>
            </a:r>
            <a:endParaRPr lang="en-US" altLang="en-US" sz="2100" b="1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1774825" y="4836478"/>
            <a:ext cx="266541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indent="92075" algn="ctr" eaLnBrk="1" hangingPunct="1"/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Ý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nghĩa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lý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đơn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vị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đại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lượng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biểu</a:t>
            </a: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thức</a:t>
            </a:r>
            <a:endParaRPr lang="en-US" altLang="en-US" sz="2100" b="1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4630738" y="2187575"/>
            <a:ext cx="30146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indent="92075" algn="just" eaLnBrk="1" hangingPunct="1"/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đại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lượng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đặc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trưng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cho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tác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dụng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mạnh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yếu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điện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en-US" sz="2100" b="1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7780338" y="2187575"/>
            <a:ext cx="277971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indent="92075" algn="just" eaLnBrk="1" hangingPunct="1"/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điện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chiều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cường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độ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không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thay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đổi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theo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thời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gian</a:t>
            </a:r>
            <a:endParaRPr lang="en-US" altLang="en-US" sz="2100" b="1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7824788" y="4725035"/>
            <a:ext cx="27352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indent="92075" algn="just" eaLnBrk="1" hangingPunct="1"/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I 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(A):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cường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độ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điện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b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q 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(C):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điện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lượng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dịch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chuyển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b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(s):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thời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gian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q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dịch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chuyển</a:t>
            </a:r>
            <a:endParaRPr lang="en-US" altLang="en-US" sz="2100" b="1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3105" name="Object 45"/>
          <p:cNvGraphicFramePr>
            <a:graphicFrameLocks noChangeAspect="1"/>
          </p:cNvGraphicFramePr>
          <p:nvPr/>
        </p:nvGraphicFramePr>
        <p:xfrm>
          <a:off x="6035675" y="3348038"/>
          <a:ext cx="122238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4300" imgH="215900" progId="Equation.3">
                  <p:embed/>
                </p:oleObj>
              </mc:Choice>
              <mc:Fallback>
                <p:oleObj name="" r:id="rId1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5675" y="3348038"/>
                        <a:ext cx="122238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46"/>
          <p:cNvGraphicFramePr>
            <a:graphicFrameLocks noChangeAspect="1"/>
          </p:cNvGraphicFramePr>
          <p:nvPr/>
        </p:nvGraphicFramePr>
        <p:xfrm>
          <a:off x="5295583" y="3644900"/>
          <a:ext cx="139223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482600" imgH="393700" progId="Equation.DSMT4">
                  <p:embed/>
                </p:oleObj>
              </mc:Choice>
              <mc:Fallback>
                <p:oleObj name="" r:id="rId3" imgW="482600" imgH="3937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5583" y="3644900"/>
                        <a:ext cx="1392237" cy="649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7" name="Object 47"/>
          <p:cNvGraphicFramePr>
            <a:graphicFrameLocks noChangeAspect="1"/>
          </p:cNvGraphicFramePr>
          <p:nvPr/>
        </p:nvGraphicFramePr>
        <p:xfrm>
          <a:off x="8533765" y="3601720"/>
          <a:ext cx="1136650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393700" imgH="393700" progId="Equation.DSMT4">
                  <p:embed/>
                </p:oleObj>
              </mc:Choice>
              <mc:Fallback>
                <p:oleObj name="" r:id="rId5" imgW="393700" imgH="3937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33765" y="3601720"/>
                        <a:ext cx="1136650" cy="67437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4550410" y="4657725"/>
            <a:ext cx="304419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indent="92075" eaLnBrk="1" hangingPunct="1"/>
            <a:r>
              <a:rPr lang="en-US" altLang="en-US" sz="21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I 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(A):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cường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độ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điện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b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sym typeface="Symbol" panose="05050102010706020507" charset="0"/>
              </a:rPr>
              <a:t>q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(C):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điện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lượng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dịch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chuyển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b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sym typeface="Symbol" panose="05050102010706020507" charset="0"/>
              </a:rPr>
              <a:t>t 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(s):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thời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gian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q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dịch</a:t>
            </a:r>
            <a:r>
              <a:rPr lang="en-US" altLang="en-US" sz="21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100" b="1" err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chuyển</a:t>
            </a:r>
            <a:endParaRPr lang="en-US" altLang="en-US" sz="2100" b="1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842000" y="3238500"/>
            <a:ext cx="322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sym typeface="Symbol" panose="05050102010706020507" charset="0"/>
              </a:rPr>
              <a:t></a:t>
            </a:r>
            <a:endParaRPr lang="en-US">
              <a:sym typeface="Symbol" panose="05050102010706020507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7105" name="Picture 50178" descr="nha may nhiet dien can tho">
            <a:hlinkClick r:id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605" y="99060"/>
            <a:ext cx="10756900" cy="661606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7106" name="Object 50180">
            <a:hlinkClick r:id=""/>
          </p:cNvPr>
          <p:cNvGraphicFramePr/>
          <p:nvPr/>
        </p:nvGraphicFramePr>
        <p:xfrm>
          <a:off x="9982200" y="61849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2" imgW="296545" imgH="296545" progId="Flash.Movie">
                  <p:embed/>
                </p:oleObj>
              </mc:Choice>
              <mc:Fallback>
                <p:oleObj name="" r:id="rId2" imgW="296545" imgH="296545" progId="Flash.Movie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82200" y="6184900"/>
                        <a:ext cx="5334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s 50181"/>
          <p:cNvSpPr/>
          <p:nvPr/>
        </p:nvSpPr>
        <p:spPr>
          <a:xfrm>
            <a:off x="2133600" y="457200"/>
            <a:ext cx="3581400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NHÀ MÁY NHIỆT 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ĐIỆN PHẢ LẠI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1"/>
          <p:cNvSpPr/>
          <p:nvPr/>
        </p:nvSpPr>
        <p:spPr>
          <a:xfrm>
            <a:off x="3359468" y="260033"/>
            <a:ext cx="5656580" cy="6559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lnSpc>
                <a:spcPct val="102000"/>
              </a:lnSpc>
            </a:pPr>
            <a:r>
              <a:rPr lang="en-US" altLang="vi-VN" sz="36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 MỞ RỘNG </a:t>
            </a:r>
            <a:endParaRPr lang="en-US" altLang="vi-VN" sz="3600" b="1" i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2"/>
          <p:cNvSpPr/>
          <p:nvPr/>
        </p:nvSpPr>
        <p:spPr>
          <a:xfrm>
            <a:off x="1919605" y="1052513"/>
            <a:ext cx="85693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35305"/>
            <a:r>
              <a:rPr lang="en-US" altLang="vi-V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vi-VN" sz="3600" b="1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855" y="2205355"/>
            <a:ext cx="5252720" cy="4376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45" y="2204720"/>
            <a:ext cx="5066665" cy="4396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2290" name="Picture 1"/>
          <p:cNvPicPr>
            <a:picLocks noChangeAspect="1"/>
          </p:cNvPicPr>
          <p:nvPr/>
        </p:nvPicPr>
        <p:blipFill>
          <a:blip r:embed="rId1"/>
          <a:srcRect l="8479" r="10020"/>
          <a:stretch>
            <a:fillRect/>
          </a:stretch>
        </p:blipFill>
        <p:spPr>
          <a:xfrm>
            <a:off x="1416050" y="476250"/>
            <a:ext cx="10050780" cy="5741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59055"/>
            <a:ext cx="5954395" cy="395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855" y="2228850"/>
            <a:ext cx="6224270" cy="4566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"/>
          <p:cNvPicPr>
            <a:picLocks noChangeAspect="1"/>
          </p:cNvPicPr>
          <p:nvPr/>
        </p:nvPicPr>
        <p:blipFill>
          <a:blip r:embed="rId1"/>
          <a:srcRect t="8672" b="8943"/>
          <a:stretch>
            <a:fillRect/>
          </a:stretch>
        </p:blipFill>
        <p:spPr>
          <a:xfrm>
            <a:off x="33655" y="62230"/>
            <a:ext cx="12134215" cy="6786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1847850" y="1647825"/>
            <a:ext cx="9495790" cy="2748280"/>
          </a:xfrm>
          <a:prstGeom prst="rect">
            <a:avLst/>
          </a:prstGeom>
        </p:spPr>
        <p:txBody>
          <a:bodyPr wrap="square">
            <a:spAutoFit/>
          </a:bodyPr>
          <a:p>
            <a:pPr indent="535305" algn="just">
              <a:lnSpc>
                <a:spcPct val="120000"/>
              </a:lnSpc>
            </a:pPr>
            <a:r>
              <a:rPr lang="vi-VN" altLang="x-none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12V.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C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x-none" sz="3600" dirty="0">
              <a:solidFill>
                <a:srgbClr val="0210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1"/>
          <p:cNvSpPr/>
          <p:nvPr/>
        </p:nvSpPr>
        <p:spPr>
          <a:xfrm>
            <a:off x="3934143" y="764540"/>
            <a:ext cx="4323080" cy="6559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lnSpc>
                <a:spcPct val="102000"/>
              </a:lnSpc>
            </a:pPr>
            <a:r>
              <a:rPr lang="en-US" altLang="vi-VN" sz="36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TẬPVẬN DỤNG</a:t>
            </a:r>
            <a:endParaRPr lang="en-US" altLang="vi-VN" sz="3600" b="1" i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1"/>
          <p:cNvSpPr/>
          <p:nvPr/>
        </p:nvSpPr>
        <p:spPr>
          <a:xfrm>
            <a:off x="3904298" y="1047750"/>
            <a:ext cx="4323080" cy="6559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lnSpc>
                <a:spcPct val="102000"/>
              </a:lnSpc>
            </a:pPr>
            <a:r>
              <a:rPr lang="en-US" altLang="vi-VN" sz="36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TẬPVẬN DỤNG</a:t>
            </a:r>
            <a:endParaRPr lang="en-US" altLang="vi-VN" sz="3600" b="1" i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000" y="1987550"/>
            <a:ext cx="11243310" cy="2084070"/>
          </a:xfrm>
          <a:prstGeom prst="rect">
            <a:avLst/>
          </a:prstGeom>
        </p:spPr>
        <p:txBody>
          <a:bodyPr wrap="square">
            <a:spAutoFit/>
          </a:bodyPr>
          <a:p>
            <a:pPr indent="535305" algn="just">
              <a:lnSpc>
                <a:spcPct val="120000"/>
              </a:lnSpc>
            </a:pPr>
            <a:r>
              <a:rPr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tập </a:t>
            </a:r>
            <a:r>
              <a:rPr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3.10</a:t>
            </a:r>
            <a:r>
              <a:rPr sz="3600" i="1" baseline="300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sz="3600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sz="3600" i="1" err="1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</a:t>
            </a:r>
            <a:r>
              <a:rPr sz="3600">
                <a:solidFill>
                  <a:srgbClr val="021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3600" dirty="0">
              <a:solidFill>
                <a:srgbClr val="0210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29285" y="989330"/>
            <a:ext cx="10725150" cy="423354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02000"/>
              </a:lnSpc>
            </a:pPr>
            <a:r>
              <a:rPr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altLang="x-none" sz="4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2000"/>
              </a:lnSpc>
            </a:pP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2000"/>
              </a:lnSpc>
            </a:pP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fr-FR" altLang="x-none" sz="320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endParaRPr lang="vi-VN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2000"/>
              </a:lnSpc>
            </a:pP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(pin,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x-none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altLang="x-none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endParaRPr lang="vi-VN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2000"/>
              </a:lnSpc>
            </a:pPr>
            <a:r>
              <a:rPr lang="fr-FR" altLang="x-none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?	</a:t>
            </a:r>
            <a:endParaRPr lang="vi-VN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2000"/>
              </a:lnSpc>
            </a:pP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altLang="x-none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fr-FR" altLang="x-none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x-none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alt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fr-FR" altLang="x-none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704975" y="260350"/>
            <a:ext cx="5532120" cy="62738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347980" algn="just" eaLnBrk="1" hangingPunct="1">
              <a:buNone/>
            </a:pPr>
            <a:r>
              <a:rPr lang="en-US" altLang="vi-VN" sz="3600" b="1" u="sng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NGUỒN ĐIỆN</a:t>
            </a:r>
            <a:endParaRPr lang="en-US" altLang="vi-VN" sz="3600" b="1" u="sng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7608570" y="980440"/>
            <a:ext cx="3446780" cy="54038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174625" algn="just" eaLnBrk="1" hangingPunct="1">
              <a:buNone/>
            </a:pPr>
            <a:r>
              <a:rPr lang="en-US" altLang="vi-VN" sz="3200" b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C5 v</a:t>
            </a:r>
            <a:r>
              <a:rPr lang="en-US" altLang="vi-VN" sz="3200" b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C6</a:t>
            </a:r>
            <a:endParaRPr lang="en-US" altLang="vi-VN" sz="3200" b="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684" name="Group 4"/>
          <p:cNvGrpSpPr/>
          <p:nvPr/>
        </p:nvGrpSpPr>
        <p:grpSpPr>
          <a:xfrm>
            <a:off x="1458253" y="1772391"/>
            <a:ext cx="4046855" cy="2280920"/>
            <a:chOff x="124" y="412"/>
            <a:chExt cx="2359" cy="1406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124" y="412"/>
              <a:ext cx="2359" cy="14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p>
              <a:pPr indent="544830" algn="just" eaLnBrk="1" hangingPunct="1">
                <a:buNone/>
              </a:pPr>
              <a:r>
                <a: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Các vật cho dòng điện chạy qua được gọi l</a:t>
              </a:r>
              <a:r>
                <a: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 vật gì? Các hạt mang điện trong các vật loại n</a:t>
              </a:r>
              <a:r>
                <a: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 có đặc điểm gì?</a:t>
              </a:r>
              <a:endParaRPr lang="en-US" altLang="vi-VN" sz="2800" b="0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28687" name="Object 6"/>
            <p:cNvGraphicFramePr>
              <a:graphicFrameLocks noChangeAspect="1"/>
            </p:cNvGraphicFramePr>
            <p:nvPr/>
          </p:nvGraphicFramePr>
          <p:xfrm>
            <a:off x="260" y="457"/>
            <a:ext cx="363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228600" imgH="177800" progId="Equation.3">
                    <p:embed/>
                  </p:oleObj>
                </mc:Choice>
                <mc:Fallback>
                  <p:oleObj name="" r:id="rId1" imgW="228600" imgH="177800" progId="Equation.3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60" y="457"/>
                          <a:ext cx="363" cy="28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687" name="Group 7"/>
          <p:cNvGrpSpPr/>
          <p:nvPr/>
        </p:nvGrpSpPr>
        <p:grpSpPr>
          <a:xfrm>
            <a:off x="1491376" y="4436110"/>
            <a:ext cx="4046855" cy="2280920"/>
            <a:chOff x="100" y="482"/>
            <a:chExt cx="2359" cy="1406"/>
          </a:xfrm>
        </p:grpSpPr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100" y="482"/>
              <a:ext cx="2359" cy="14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p>
              <a:pPr indent="544830" algn="just" eaLnBrk="1" hangingPunct="1">
                <a:buNone/>
              </a:pPr>
              <a:r>
                <a: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 hai đầu một đoạn mạch hoặc giữa hai đầu bóng đèn phải có điều kiện gì để có dòng điện chạy qua chúng? </a:t>
              </a:r>
              <a:endParaRPr lang="en-US" altLang="vi-VN" sz="2800" b="0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28685" name="Object 9"/>
            <p:cNvGraphicFramePr>
              <a:graphicFrameLocks noChangeAspect="1"/>
            </p:cNvGraphicFramePr>
            <p:nvPr/>
          </p:nvGraphicFramePr>
          <p:xfrm>
            <a:off x="224" y="492"/>
            <a:ext cx="363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3" imgW="228600" imgH="177800" progId="Equation.3">
                    <p:embed/>
                  </p:oleObj>
                </mc:Choice>
                <mc:Fallback>
                  <p:oleObj name="" r:id="rId3" imgW="228600" imgH="177800" progId="Equation.3">
                    <p:embed/>
                    <p:pic>
                      <p:nvPicPr>
                        <p:cNvPr id="0" name="Picture 308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4" y="492"/>
                          <a:ext cx="363" cy="28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690" name="Line 10"/>
          <p:cNvSpPr/>
          <p:nvPr/>
        </p:nvSpPr>
        <p:spPr>
          <a:xfrm flipV="1">
            <a:off x="1673860" y="4262120"/>
            <a:ext cx="9041130" cy="3746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456680" y="1754505"/>
            <a:ext cx="4474210" cy="22809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262255" algn="just" eaLnBrk="1" hangingPunct="1">
              <a:buNone/>
            </a:pPr>
            <a:r>
              <a:rPr lang="en-US" altLang="vi-VN" sz="28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vật cho dòng điện chạy qua được gọi l</a:t>
            </a:r>
            <a:r>
              <a:rPr lang="en-US" altLang="vi-VN" sz="28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vật dẫn. Các hạt mang điện trong các vật loại n</a:t>
            </a:r>
            <a:r>
              <a:rPr lang="en-US" altLang="vi-VN" sz="28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có thể dịch chuyển tự do.</a:t>
            </a:r>
            <a:endParaRPr lang="en-US" altLang="vi-VN" sz="2800" b="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92" name="AutoShape 12"/>
          <p:cNvSpPr/>
          <p:nvPr/>
        </p:nvSpPr>
        <p:spPr>
          <a:xfrm>
            <a:off x="5867400" y="2457450"/>
            <a:ext cx="323850" cy="43219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3" name="AutoShape 13"/>
          <p:cNvSpPr/>
          <p:nvPr/>
        </p:nvSpPr>
        <p:spPr>
          <a:xfrm>
            <a:off x="5924550" y="4686300"/>
            <a:ext cx="323850" cy="43219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33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6381750" y="4389120"/>
            <a:ext cx="4046855" cy="22809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262255" algn="just" eaLnBrk="1" hangingPunct="1">
              <a:buNone/>
            </a:pPr>
            <a:r>
              <a:rPr lang="en-US" altLang="vi-VN" sz="28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 hai đầu một đoạn mạch hoặc giữa hai đầu bóng đèn phải có hiệu điện thế để có dòng điện chạy qua chúng.</a:t>
            </a:r>
            <a:endParaRPr lang="en-US" altLang="vi-VN" sz="2800" b="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1847850" y="1059815"/>
            <a:ext cx="74104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174625" algn="just" eaLnBrk="1" hangingPunct="1">
              <a:buNone/>
            </a:pPr>
            <a:r>
              <a:rPr lang="en-US" altLang="vi-VN" sz="3200" b="1" i="1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để có dòng điện:</a:t>
            </a:r>
            <a:endParaRPr lang="en-US" altLang="vi-VN" sz="3200" b="1" i="1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ldLvl="0" animBg="1"/>
      <p:bldP spid="71683" grpId="0" bldLvl="0" animBg="1"/>
      <p:bldP spid="71691" grpId="0" bldLvl="0" animBg="1"/>
      <p:bldP spid="71692" grpId="0" bldLvl="0" animBg="1"/>
      <p:bldP spid="71693" grpId="0" bldLvl="0" animBg="1"/>
      <p:bldP spid="71694" grpId="0" bldLvl="0" animBg="1"/>
      <p:bldP spid="7169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667000" y="857250"/>
            <a:ext cx="6506766" cy="100607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347980" algn="just" eaLnBrk="1" hangingPunct="1">
              <a:buNone/>
            </a:pPr>
            <a:r>
              <a:rPr lang="en-US" altLang="vi-VN" sz="100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để có dòng điện?</a:t>
            </a:r>
            <a:endParaRPr lang="en-US" altLang="vi-VN" sz="100" dirty="0">
              <a:solidFill>
                <a:srgbClr val="FF00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944370" y="2343150"/>
            <a:ext cx="8272780" cy="22682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544830" algn="just" eaLnBrk="1" hangingPunct="1">
              <a:buNone/>
            </a:pPr>
            <a:r>
              <a:rPr lang="en-US" altLang="vi-VN" sz="40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để có dòng điện l</a:t>
            </a:r>
            <a:r>
              <a:rPr lang="en-US" altLang="vi-VN" sz="40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phải có một hiệu điện thế đặt v</a:t>
            </a:r>
            <a:r>
              <a:rPr lang="en-US" altLang="vi-VN" sz="40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hai đầu vật dẫn điện.</a:t>
            </a:r>
            <a:r>
              <a:rPr lang="en-US" altLang="vi-VN" sz="44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4400" b="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ldLvl="0" animBg="1"/>
      <p:bldP spid="7270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1735" y="116840"/>
            <a:ext cx="474535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347980" algn="just" eaLnBrk="1" hangingPunct="1">
              <a:buNone/>
            </a:pPr>
            <a:r>
              <a:rPr lang="en-US" altLang="vi-VN" sz="3600" b="1" i="1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Nguồn điện</a:t>
            </a:r>
            <a:endParaRPr lang="en-US" altLang="vi-VN" sz="3600" b="1" i="1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93690" y="555625"/>
            <a:ext cx="6062345" cy="54038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indent="174625" algn="just" eaLnBrk="1" hangingPunct="1">
              <a:buNone/>
            </a:pPr>
            <a:r>
              <a:rPr lang="en-US" altLang="vi-VN" sz="3200" b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C7, C8 v</a:t>
            </a:r>
            <a:r>
              <a:rPr lang="en-US" altLang="vi-VN" sz="3200" b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C9</a:t>
            </a:r>
            <a:endParaRPr lang="en-US" altLang="vi-VN" sz="3200" b="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732" name="Group 4"/>
          <p:cNvGrpSpPr/>
          <p:nvPr/>
        </p:nvGrpSpPr>
        <p:grpSpPr>
          <a:xfrm>
            <a:off x="1181735" y="1268873"/>
            <a:ext cx="9796145" cy="683117"/>
            <a:chOff x="340" y="361"/>
            <a:chExt cx="5080" cy="574"/>
          </a:xfrm>
        </p:grpSpPr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340" y="527"/>
              <a:ext cx="5080" cy="4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p>
              <a:pPr indent="544830" algn="just" eaLnBrk="1" hangingPunct="1">
                <a:buNone/>
              </a:pPr>
              <a:r>
                <a:rPr lang="en-US" altLang="vi-VN" sz="1875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Hãy kể tên </a:t>
              </a:r>
              <a:r>
                <a: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các nguồn điện thường dùng?</a:t>
              </a:r>
              <a:br>
                <a: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vi-VN" sz="2800" b="0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30762" name="Object 6"/>
            <p:cNvGraphicFramePr>
              <a:graphicFrameLocks noChangeAspect="1"/>
            </p:cNvGraphicFramePr>
            <p:nvPr/>
          </p:nvGraphicFramePr>
          <p:xfrm>
            <a:off x="358" y="361"/>
            <a:ext cx="385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1" imgW="228600" imgH="177800" progId="Equation.3">
                    <p:embed/>
                  </p:oleObj>
                </mc:Choice>
                <mc:Fallback>
                  <p:oleObj name="" r:id="rId1" imgW="228600" imgH="177800" progId="Equation.3">
                    <p:embed/>
                    <p:pic>
                      <p:nvPicPr>
                        <p:cNvPr id="0" name="Picture 308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58" y="361"/>
                          <a:ext cx="385" cy="40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735" name="Line 7"/>
          <p:cNvSpPr/>
          <p:nvPr/>
        </p:nvSpPr>
        <p:spPr>
          <a:xfrm flipV="1">
            <a:off x="1228725" y="1859280"/>
            <a:ext cx="10444480" cy="5715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73736" name="Group 8"/>
          <p:cNvGrpSpPr/>
          <p:nvPr/>
        </p:nvGrpSpPr>
        <p:grpSpPr>
          <a:xfrm>
            <a:off x="1143000" y="2038363"/>
            <a:ext cx="10052637" cy="1761958"/>
            <a:chOff x="364" y="823"/>
            <a:chExt cx="6471" cy="1480"/>
          </a:xfrm>
        </p:grpSpPr>
        <p:grpSp>
          <p:nvGrpSpPr>
            <p:cNvPr id="30745" name="Group 9"/>
            <p:cNvGrpSpPr/>
            <p:nvPr/>
          </p:nvGrpSpPr>
          <p:grpSpPr>
            <a:xfrm>
              <a:off x="364" y="823"/>
              <a:ext cx="2722" cy="1202"/>
              <a:chOff x="364" y="823"/>
              <a:chExt cx="2722" cy="1202"/>
            </a:xfrm>
          </p:grpSpPr>
          <p:sp>
            <p:nvSpPr>
              <p:cNvPr id="73738" name="Rectangle 10"/>
              <p:cNvSpPr>
                <a:spLocks noChangeArrowheads="1"/>
              </p:cNvSpPr>
              <p:nvPr/>
            </p:nvSpPr>
            <p:spPr bwMode="auto">
              <a:xfrm>
                <a:off x="364" y="1068"/>
                <a:ext cx="2722" cy="9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p>
                <a:pPr indent="544830" algn="just" eaLnBrk="1" hangingPunct="1">
                  <a:buNone/>
                </a:pP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Bộ phận n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của mạch điện (hình vẽ) tạo ra dòng điện chạy trong 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mạch điện? </a:t>
                </a:r>
                <a:endPara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aphicFrame>
            <p:nvGraphicFramePr>
              <p:cNvPr id="30760" name="Object 11"/>
              <p:cNvGraphicFramePr>
                <a:graphicFrameLocks noChangeAspect="1"/>
              </p:cNvGraphicFramePr>
              <p:nvPr/>
            </p:nvGraphicFramePr>
            <p:xfrm>
              <a:off x="419" y="823"/>
              <a:ext cx="482" cy="4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" r:id="rId3" imgW="228600" imgH="177800" progId="Equation.3">
                      <p:embed/>
                    </p:oleObj>
                  </mc:Choice>
                  <mc:Fallback>
                    <p:oleObj name="" r:id="rId3" imgW="228600" imgH="177800" progId="Equation.3">
                      <p:embed/>
                      <p:pic>
                        <p:nvPicPr>
                          <p:cNvPr id="0" name="Picture 3083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19" y="823"/>
                            <a:ext cx="482" cy="411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746" name="Group 12"/>
            <p:cNvGrpSpPr/>
            <p:nvPr/>
          </p:nvGrpSpPr>
          <p:grpSpPr>
            <a:xfrm>
              <a:off x="3492" y="1162"/>
              <a:ext cx="2041" cy="1043"/>
              <a:chOff x="3107" y="1026"/>
              <a:chExt cx="2041" cy="1043"/>
            </a:xfrm>
          </p:grpSpPr>
          <p:sp>
            <p:nvSpPr>
              <p:cNvPr id="30748" name="Line 13"/>
              <p:cNvSpPr/>
              <p:nvPr/>
            </p:nvSpPr>
            <p:spPr>
              <a:xfrm>
                <a:off x="3107" y="1162"/>
                <a:ext cx="104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9" name="Line 14"/>
              <p:cNvSpPr/>
              <p:nvPr/>
            </p:nvSpPr>
            <p:spPr>
              <a:xfrm>
                <a:off x="4241" y="1162"/>
                <a:ext cx="90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0" name="Line 15"/>
              <p:cNvSpPr/>
              <p:nvPr/>
            </p:nvSpPr>
            <p:spPr>
              <a:xfrm>
                <a:off x="4150" y="1026"/>
                <a:ext cx="0" cy="27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1" name="Line 16"/>
              <p:cNvSpPr/>
              <p:nvPr/>
            </p:nvSpPr>
            <p:spPr>
              <a:xfrm>
                <a:off x="4241" y="1071"/>
                <a:ext cx="0" cy="18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2" name="Line 17"/>
              <p:cNvSpPr/>
              <p:nvPr/>
            </p:nvSpPr>
            <p:spPr>
              <a:xfrm>
                <a:off x="3107" y="1162"/>
                <a:ext cx="0" cy="77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3" name="Line 18"/>
              <p:cNvSpPr/>
              <p:nvPr/>
            </p:nvSpPr>
            <p:spPr>
              <a:xfrm>
                <a:off x="3107" y="1933"/>
                <a:ext cx="40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4" name="Line 19"/>
              <p:cNvSpPr/>
              <p:nvPr/>
            </p:nvSpPr>
            <p:spPr>
              <a:xfrm>
                <a:off x="3651" y="1933"/>
                <a:ext cx="72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5" name="AutoShape 20"/>
              <p:cNvSpPr/>
              <p:nvPr/>
            </p:nvSpPr>
            <p:spPr>
              <a:xfrm>
                <a:off x="4377" y="1842"/>
                <a:ext cx="181" cy="227"/>
              </a:xfrm>
              <a:prstGeom prst="flowChartSummingJunction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 b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28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56" name="Line 21"/>
              <p:cNvSpPr/>
              <p:nvPr/>
            </p:nvSpPr>
            <p:spPr>
              <a:xfrm>
                <a:off x="4558" y="1933"/>
                <a:ext cx="59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7" name="Line 22"/>
              <p:cNvSpPr/>
              <p:nvPr/>
            </p:nvSpPr>
            <p:spPr>
              <a:xfrm>
                <a:off x="5148" y="1162"/>
                <a:ext cx="0" cy="77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8" name="Line 23"/>
              <p:cNvSpPr/>
              <p:nvPr/>
            </p:nvSpPr>
            <p:spPr>
              <a:xfrm flipH="1">
                <a:off x="3515" y="1797"/>
                <a:ext cx="91" cy="13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73752" name="Rectangle 24"/>
            <p:cNvSpPr>
              <a:spLocks noChangeArrowheads="1"/>
            </p:cNvSpPr>
            <p:nvPr/>
          </p:nvSpPr>
          <p:spPr bwMode="auto">
            <a:xfrm>
              <a:off x="3880" y="849"/>
              <a:ext cx="2955" cy="14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 indent="544830" algn="ctr">
                <a:defRPr sz="6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indent="544830" algn="ctr">
                <a:defRPr sz="6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indent="544830" algn="ctr">
                <a:defRPr sz="6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indent="544830" algn="ctr">
                <a:defRPr sz="6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indent="544830" algn="ctr">
                <a:defRPr sz="6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457200" indent="544830" algn="ctr" fontAlgn="base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914400" indent="544830" algn="ctr" fontAlgn="base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1371600" indent="544830" algn="ctr" fontAlgn="base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1828800" indent="544830" algn="ctr" fontAlgn="base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54483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        -</a:t>
              </a:r>
              <a:b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</a:br>
              <a:b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</a:b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K           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Bóng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đèn</a:t>
              </a:r>
              <a:b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</a:b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3753" name="Group 25"/>
          <p:cNvGrpSpPr/>
          <p:nvPr/>
        </p:nvGrpSpPr>
        <p:grpSpPr>
          <a:xfrm>
            <a:off x="1229129" y="3792855"/>
            <a:ext cx="10987955" cy="2235835"/>
            <a:chOff x="-1270" y="2523"/>
            <a:chExt cx="7261" cy="1904"/>
          </a:xfrm>
        </p:grpSpPr>
        <p:grpSp>
          <p:nvGrpSpPr>
            <p:cNvPr id="30730" name="Group 26"/>
            <p:cNvGrpSpPr/>
            <p:nvPr/>
          </p:nvGrpSpPr>
          <p:grpSpPr>
            <a:xfrm>
              <a:off x="-1270" y="2704"/>
              <a:ext cx="4474" cy="1723"/>
              <a:chOff x="-1270" y="2704"/>
              <a:chExt cx="4474" cy="1723"/>
            </a:xfrm>
          </p:grpSpPr>
          <p:sp>
            <p:nvSpPr>
              <p:cNvPr id="73755" name="Rectangle 27"/>
              <p:cNvSpPr>
                <a:spLocks noChangeArrowheads="1"/>
              </p:cNvSpPr>
              <p:nvPr/>
            </p:nvSpPr>
            <p:spPr bwMode="auto">
              <a:xfrm>
                <a:off x="-1256" y="2704"/>
                <a:ext cx="4460" cy="17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p>
                <a:pPr indent="544830" algn="just" eaLnBrk="1" hangingPunct="1">
                  <a:buNone/>
                </a:pP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Nếu mắc mạch điện theo sơ đồ ( hình vẽ) thì số chỉ của vôn kế v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vôn ghi trên nguồn điện có mối liên 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gì? Điều đó </a:t>
                </a:r>
                <a:r>
                  <a:rPr lang="en-US" altLang="vi-VN" sz="2800" b="0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biết có gì tồn tại giữa hai cực của nguồn điện?    </a:t>
                </a:r>
                <a:endParaRPr lang="en-US" altLang="vi-VN" sz="28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30744" name="Object 28"/>
              <p:cNvGraphicFramePr>
                <a:graphicFrameLocks noChangeAspect="1"/>
              </p:cNvGraphicFramePr>
              <p:nvPr/>
            </p:nvGraphicFramePr>
            <p:xfrm>
              <a:off x="-1270" y="2789"/>
              <a:ext cx="450" cy="4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7" name="" r:id="rId5" imgW="228600" imgH="177800" progId="Equation.3">
                      <p:embed/>
                    </p:oleObj>
                  </mc:Choice>
                  <mc:Fallback>
                    <p:oleObj name="" r:id="rId5" imgW="228600" imgH="177800" progId="Equation.3">
                      <p:embed/>
                      <p:pic>
                        <p:nvPicPr>
                          <p:cNvPr id="0" name="Picture 3086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-1270" y="2789"/>
                            <a:ext cx="450" cy="405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731" name="Group 29"/>
            <p:cNvGrpSpPr/>
            <p:nvPr/>
          </p:nvGrpSpPr>
          <p:grpSpPr>
            <a:xfrm>
              <a:off x="3447" y="2523"/>
              <a:ext cx="2544" cy="1406"/>
              <a:chOff x="3288" y="2523"/>
              <a:chExt cx="2544" cy="1406"/>
            </a:xfrm>
          </p:grpSpPr>
          <p:sp>
            <p:nvSpPr>
              <p:cNvPr id="73758" name="Rectangle 30"/>
              <p:cNvSpPr>
                <a:spLocks noChangeArrowheads="1"/>
              </p:cNvSpPr>
              <p:nvPr/>
            </p:nvSpPr>
            <p:spPr bwMode="auto">
              <a:xfrm>
                <a:off x="3383" y="2523"/>
                <a:ext cx="2449" cy="140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>
                <a:lvl1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indent="544830" algn="ctr"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4572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9144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13716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1828800" indent="544830" algn="ctr" fontAlgn="base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54483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              +      -</a:t>
                </a: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                          +           - </a:t>
                </a: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                               V </a:t>
                </a:r>
                <a:br>
                  <a:rPr kumimoji="0" lang="en-US" altLang="vi-VN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</a:br>
                <a:endParaRPr kumimoji="0" lang="en-US" altLang="vi-VN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0733" name="Group 31"/>
              <p:cNvGrpSpPr/>
              <p:nvPr/>
            </p:nvGrpSpPr>
            <p:grpSpPr>
              <a:xfrm>
                <a:off x="3288" y="2659"/>
                <a:ext cx="2041" cy="1089"/>
                <a:chOff x="3288" y="2659"/>
                <a:chExt cx="2041" cy="1089"/>
              </a:xfrm>
            </p:grpSpPr>
            <p:sp>
              <p:nvSpPr>
                <p:cNvPr id="30734" name="Line 32"/>
                <p:cNvSpPr/>
                <p:nvPr/>
              </p:nvSpPr>
              <p:spPr>
                <a:xfrm>
                  <a:off x="3288" y="2795"/>
                  <a:ext cx="1043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35" name="Line 33"/>
                <p:cNvSpPr/>
                <p:nvPr/>
              </p:nvSpPr>
              <p:spPr>
                <a:xfrm>
                  <a:off x="4422" y="2795"/>
                  <a:ext cx="90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36" name="Line 34"/>
                <p:cNvSpPr/>
                <p:nvPr/>
              </p:nvSpPr>
              <p:spPr>
                <a:xfrm>
                  <a:off x="4331" y="2659"/>
                  <a:ext cx="0" cy="27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37" name="Line 35"/>
                <p:cNvSpPr/>
                <p:nvPr/>
              </p:nvSpPr>
              <p:spPr>
                <a:xfrm>
                  <a:off x="4422" y="2704"/>
                  <a:ext cx="0" cy="18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38" name="Line 36"/>
                <p:cNvSpPr/>
                <p:nvPr/>
              </p:nvSpPr>
              <p:spPr>
                <a:xfrm>
                  <a:off x="3288" y="2795"/>
                  <a:ext cx="0" cy="81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39" name="Line 37"/>
                <p:cNvSpPr/>
                <p:nvPr/>
              </p:nvSpPr>
              <p:spPr>
                <a:xfrm>
                  <a:off x="3288" y="3612"/>
                  <a:ext cx="953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40" name="Line 38"/>
                <p:cNvSpPr/>
                <p:nvPr/>
              </p:nvSpPr>
              <p:spPr>
                <a:xfrm>
                  <a:off x="4513" y="3612"/>
                  <a:ext cx="81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41" name="Line 39"/>
                <p:cNvSpPr/>
                <p:nvPr/>
              </p:nvSpPr>
              <p:spPr>
                <a:xfrm>
                  <a:off x="5329" y="2795"/>
                  <a:ext cx="0" cy="81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42" name="Oval 40"/>
                <p:cNvSpPr/>
                <p:nvPr/>
              </p:nvSpPr>
              <p:spPr>
                <a:xfrm>
                  <a:off x="4241" y="3476"/>
                  <a:ext cx="272" cy="272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3200" b="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8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n"/>
                    <a:defRPr sz="24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vi-VN" altLang="vi-VN" sz="3300" b="1" dirty="0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3769" name="Line 41"/>
          <p:cNvSpPr/>
          <p:nvPr/>
        </p:nvSpPr>
        <p:spPr>
          <a:xfrm>
            <a:off x="1228725" y="3784600"/>
            <a:ext cx="10445115" cy="1016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Hộp Văn bản 1"/>
          <p:cNvSpPr txBox="1"/>
          <p:nvPr/>
        </p:nvSpPr>
        <p:spPr>
          <a:xfrm>
            <a:off x="1977390" y="6122035"/>
            <a:ext cx="8254365" cy="65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just">
              <a:lnSpc>
                <a:spcPct val="130000"/>
              </a:lnSpc>
              <a:buNone/>
            </a:pPr>
            <a:r>
              <a:rPr lang="en-US" altLang="vi-VN" sz="2800" dirty="0">
                <a:solidFill>
                  <a:srgbClr val="0005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 duy trì hiệu điện thế giữa hai cực của nó.</a:t>
            </a:r>
            <a:endParaRPr lang="en-US" altLang="vi-VN" sz="2800" dirty="0">
              <a:solidFill>
                <a:srgbClr val="00051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ldLvl="0" animBg="1"/>
      <p:bldP spid="73731" grpId="0" bldLvl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754" name="Group 2"/>
          <p:cNvGrpSpPr/>
          <p:nvPr/>
        </p:nvGrpSpPr>
        <p:grpSpPr>
          <a:xfrm>
            <a:off x="1582420" y="1428750"/>
            <a:ext cx="9316085" cy="1076325"/>
            <a:chOff x="362" y="258"/>
            <a:chExt cx="5398" cy="904"/>
          </a:xfrm>
        </p:grpSpPr>
        <p:sp>
          <p:nvSpPr>
            <p:cNvPr id="74755" name="Rectangle 3"/>
            <p:cNvSpPr>
              <a:spLocks noChangeArrowheads="1"/>
            </p:cNvSpPr>
            <p:nvPr/>
          </p:nvSpPr>
          <p:spPr bwMode="auto">
            <a:xfrm>
              <a:off x="362" y="527"/>
              <a:ext cx="5398" cy="6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p>
              <a:pPr indent="544830" eaLnBrk="1" hangingPunct="1">
                <a:buNone/>
              </a:pPr>
              <a:r>
                <a:rPr lang="en-US" altLang="vi-VN" sz="32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altLang="vi-VN" sz="32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kể tên một số các nguồn điện thường dùng?</a:t>
              </a:r>
              <a:br>
                <a:rPr lang="en-US" altLang="vi-VN" sz="3200" b="0" dirty="0">
                  <a:solidFill>
                    <a:schemeClr val="tx1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vi-VN" sz="3200" b="0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31749" name="Object 4"/>
            <p:cNvGraphicFramePr>
              <a:graphicFrameLocks noChangeAspect="1"/>
            </p:cNvGraphicFramePr>
            <p:nvPr/>
          </p:nvGraphicFramePr>
          <p:xfrm>
            <a:off x="431" y="258"/>
            <a:ext cx="589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1" imgW="228600" imgH="177800" progId="Equation.3">
                    <p:embed/>
                  </p:oleObj>
                </mc:Choice>
                <mc:Fallback>
                  <p:oleObj name="" r:id="rId1" imgW="228600" imgH="177800" progId="Equation.3">
                    <p:embed/>
                    <p:pic>
                      <p:nvPicPr>
                        <p:cNvPr id="0" name="Picture 308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31" y="258"/>
                          <a:ext cx="589" cy="46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666875" y="2400300"/>
            <a:ext cx="8794115" cy="240728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eaLnBrk="1" hangingPunct="1">
              <a:buNone/>
            </a:pP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loại pin,</a:t>
            </a:r>
            <a:b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Acquy,</a:t>
            </a:r>
            <a:b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Đinamô ở xe đạp,</a:t>
            </a:r>
            <a:b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 lấy điện trong mạng điện gia đình</a:t>
            </a:r>
            <a:endParaRPr lang="en-US" altLang="vi-VN" sz="3200" b="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Rot="1" noChangeArrowheads="1"/>
          </p:cNvSpPr>
          <p:nvPr>
            <p:ph type="title" hasCustomPrompt="1"/>
          </p:nvPr>
        </p:nvSpPr>
        <p:spPr/>
        <p:txBody>
          <a:bodyPr vert="horz" wrap="square" lIns="68580" tIns="34290" rIns="68580" bIns="34290" numCol="1" anchor="ctr" anchorCtr="0" compatLnSpc="1"/>
          <a:p>
            <a:pPr eaLnBrk="1" hangingPunct="1">
              <a:buNone/>
            </a:pPr>
            <a:r>
              <a:rPr lang="en-US" altLang="vi-VN" sz="3000" dirty="0">
                <a:solidFill>
                  <a:srgbClr val="FF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nguồn điện trong thực tế</a:t>
            </a:r>
            <a:r>
              <a:rPr lang="en-US" altLang="vi-VN" sz="3000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000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3124200" y="2057400"/>
            <a:ext cx="6172200" cy="3394472"/>
          </a:xfrm>
        </p:spPr>
        <p:txBody>
          <a:bodyPr vert="horz" wrap="square" lIns="68580" tIns="34290" rIns="68580" bIns="3429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vi-VN" altLang="vi-VN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48" name="Picture 4" descr="800px-Portable_electrical_generator_ang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8700" y="2228850"/>
            <a:ext cx="4525566" cy="33944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949" name="Group 5"/>
          <p:cNvGrpSpPr/>
          <p:nvPr/>
        </p:nvGrpSpPr>
        <p:grpSpPr>
          <a:xfrm>
            <a:off x="3181350" y="3829050"/>
            <a:ext cx="2000250" cy="1657350"/>
            <a:chOff x="3312" y="2256"/>
            <a:chExt cx="768" cy="816"/>
          </a:xfrm>
        </p:grpSpPr>
        <p:sp>
          <p:nvSpPr>
            <p:cNvPr id="32777" name="AutoShape 6"/>
            <p:cNvSpPr/>
            <p:nvPr/>
          </p:nvSpPr>
          <p:spPr>
            <a:xfrm flipH="1">
              <a:off x="3312" y="2256"/>
              <a:ext cx="768" cy="816"/>
            </a:xfrm>
            <a:prstGeom prst="wedgeRectCallout">
              <a:avLst>
                <a:gd name="adj1" fmla="val -92972"/>
                <a:gd name="adj2" fmla="val -137745"/>
              </a:avLst>
            </a:prstGeom>
            <a:noFill/>
            <a:ln w="9525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1350" dirty="0">
                <a:latin typeface="Arial" panose="020B0604020202020204" pitchFamily="34" charset="0"/>
              </a:endParaRPr>
            </a:p>
          </p:txBody>
        </p:sp>
        <p:pic>
          <p:nvPicPr>
            <p:cNvPr id="32778" name="Picture 7" descr="Accu2V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8" y="2256"/>
              <a:ext cx="720" cy="79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2952" name="Group 8"/>
          <p:cNvGrpSpPr/>
          <p:nvPr/>
        </p:nvGrpSpPr>
        <p:grpSpPr>
          <a:xfrm>
            <a:off x="3295650" y="2457450"/>
            <a:ext cx="1200150" cy="1141810"/>
            <a:chOff x="2544" y="1608"/>
            <a:chExt cx="783" cy="622"/>
          </a:xfrm>
        </p:grpSpPr>
        <p:pic>
          <p:nvPicPr>
            <p:cNvPr id="32775" name="Picture 9" descr="small_hkr1190448683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4" y="1632"/>
              <a:ext cx="768" cy="5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6" name="AutoShape 10"/>
            <p:cNvSpPr/>
            <p:nvPr/>
          </p:nvSpPr>
          <p:spPr>
            <a:xfrm flipH="1">
              <a:off x="2561" y="1608"/>
              <a:ext cx="766" cy="622"/>
            </a:xfrm>
            <a:prstGeom prst="wedgeRectCallout">
              <a:avLst>
                <a:gd name="adj1" fmla="val -181514"/>
                <a:gd name="adj2" fmla="val -62662"/>
              </a:avLst>
            </a:prstGeom>
            <a:noFill/>
            <a:ln w="0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135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6496</Words>
  <Application>WPS Presentation</Application>
  <PresentationFormat/>
  <Paragraphs>349</Paragraphs>
  <Slides>36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36</vt:i4>
      </vt:variant>
    </vt:vector>
  </HeadingPairs>
  <TitlesOfParts>
    <vt:vector size="68" baseType="lpstr">
      <vt:lpstr>Arial</vt:lpstr>
      <vt:lpstr>SimSun</vt:lpstr>
      <vt:lpstr>Wingdings</vt:lpstr>
      <vt:lpstr>Garamond</vt:lpstr>
      <vt:lpstr>Calibri</vt:lpstr>
      <vt:lpstr>Times New Roman</vt:lpstr>
      <vt:lpstr>Arial Black</vt:lpstr>
      <vt:lpstr>Symbol</vt:lpstr>
      <vt:lpstr>Microsoft YaHei</vt:lpstr>
      <vt:lpstr>Arial Unicode MS</vt:lpstr>
      <vt:lpstr>Verdana</vt:lpstr>
      <vt:lpstr>Office Theme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Flash.Movie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I. DÒNG ĐIỆN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Một số nguồn điện trong thực tế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IV.Suất điện động của nguồn điện</vt:lpstr>
      <vt:lpstr>PowerPoint 演示文稿</vt:lpstr>
      <vt:lpstr>1. Công của nguồn điện</vt:lpstr>
      <vt:lpstr>1. Công của nguồn điện</vt:lpstr>
      <vt:lpstr> </vt:lpstr>
      <vt:lpstr>PowerPoint 演示文稿</vt:lpstr>
      <vt:lpstr>PowerPoint 演示文稿</vt:lpstr>
      <vt:lpstr>PowerPoint 演示文稿</vt:lpstr>
      <vt:lpstr>PowerPoint 演示文稿</vt:lpstr>
      <vt:lpstr>V. PIN VÀ ÁC QUY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Bµi 7:</dc:title>
  <dc:creator>Microsoft Cop.</dc:creator>
  <cp:lastModifiedBy>PC</cp:lastModifiedBy>
  <cp:revision>132</cp:revision>
  <dcterms:created xsi:type="dcterms:W3CDTF">2007-11-21T12:51:00Z</dcterms:created>
  <dcterms:modified xsi:type="dcterms:W3CDTF">2021-08-21T04:43:52Z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0B21E3DF676F4886BC67FF2F33342723</vt:lpwstr>
  </property>
  <property fmtid="{D5CDD505-2E9C-101B-9397-08002B2CF9AE}" pid="3" name="KSOProductBuildVer">
    <vt:lpwstr>1033-11.2.0.10258</vt:lpwstr>
  </property>
</Properties>
</file>