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326" r:id="rId17"/>
    <p:sldId id="277" r:id="rId18"/>
    <p:sldId id="276" r:id="rId19"/>
    <p:sldId id="327" r:id="rId20"/>
    <p:sldId id="328"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87A"/>
    <a:srgbClr val="CE9F6B"/>
    <a:srgbClr val="774529"/>
    <a:srgbClr val="D8D9D6"/>
    <a:srgbClr val="E1E6AB"/>
    <a:srgbClr val="9CA886"/>
    <a:srgbClr val="868A71"/>
    <a:srgbClr val="D3B9AA"/>
    <a:srgbClr val="FAFAF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94660"/>
  </p:normalViewPr>
  <p:slideViewPr>
    <p:cSldViewPr snapToGrid="0">
      <p:cViewPr>
        <p:scale>
          <a:sx n="75" d="100"/>
          <a:sy n="75" d="100"/>
        </p:scale>
        <p:origin x="235"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8338723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2547058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238403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427E3C-0A13-4F11-A4B7-0E61075260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0F07D52-65F3-4C38-86F5-3968524C9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850A9C-F9D8-4AC5-B3C3-5C9EC29F722E}"/>
              </a:ext>
            </a:extLst>
          </p:cNvPr>
          <p:cNvSpPr>
            <a:spLocks noGrp="1" noChangeArrowheads="1"/>
          </p:cNvSpPr>
          <p:nvPr>
            <p:ph type="sldNum" sz="quarter" idx="12"/>
          </p:nvPr>
        </p:nvSpPr>
        <p:spPr>
          <a:ln/>
        </p:spPr>
        <p:txBody>
          <a:bodyPr/>
          <a:lstStyle>
            <a:lvl1pPr>
              <a:defRPr/>
            </a:lvl1pPr>
          </a:lstStyle>
          <a:p>
            <a:fld id="{82D498DD-69AD-4E24-B333-C2B24032E15F}" type="slidenum">
              <a:rPr lang="en-US" altLang="en-US"/>
              <a:pPr/>
              <a:t>‹#›</a:t>
            </a:fld>
            <a:endParaRPr lang="en-US" altLang="en-US"/>
          </a:p>
        </p:txBody>
      </p:sp>
    </p:spTree>
    <p:extLst>
      <p:ext uri="{BB962C8B-B14F-4D97-AF65-F5344CB8AC3E}">
        <p14:creationId xmlns:p14="http://schemas.microsoft.com/office/powerpoint/2010/main" val="435897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97B6A8-A8CE-45A7-9FAC-169C1C46A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0911E-268A-43E3-9269-EC9EDEE0B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CCD50D-B082-4122-9C6D-85DEF3C0A285}"/>
              </a:ext>
            </a:extLst>
          </p:cNvPr>
          <p:cNvSpPr>
            <a:spLocks noGrp="1" noChangeArrowheads="1"/>
          </p:cNvSpPr>
          <p:nvPr>
            <p:ph type="sldNum" sz="quarter" idx="12"/>
          </p:nvPr>
        </p:nvSpPr>
        <p:spPr>
          <a:ln/>
        </p:spPr>
        <p:txBody>
          <a:bodyPr/>
          <a:lstStyle>
            <a:lvl1pPr>
              <a:defRPr/>
            </a:lvl1pPr>
          </a:lstStyle>
          <a:p>
            <a:fld id="{BB63595F-1BF9-4184-9A7A-DA456456468F}" type="slidenum">
              <a:rPr lang="en-US" altLang="en-US"/>
              <a:pPr/>
              <a:t>‹#›</a:t>
            </a:fld>
            <a:endParaRPr lang="en-US" altLang="en-US"/>
          </a:p>
        </p:txBody>
      </p:sp>
    </p:spTree>
    <p:extLst>
      <p:ext uri="{BB962C8B-B14F-4D97-AF65-F5344CB8AC3E}">
        <p14:creationId xmlns:p14="http://schemas.microsoft.com/office/powerpoint/2010/main" val="9008376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662F0F-F92B-4ACE-A280-996B9923A686}"/>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68B2036-AAAB-4C46-AD3E-8165EFCCA3E3}" type="datetimeFigureOut">
              <a:rPr lang="en-US"/>
              <a:pPr>
                <a:defRPr/>
              </a:pPr>
              <a:t>5/18/2021</a:t>
            </a:fld>
            <a:endParaRPr lang="en-US"/>
          </a:p>
        </p:txBody>
      </p:sp>
      <p:sp>
        <p:nvSpPr>
          <p:cNvPr id="5" name="Footer Placeholder 4">
            <a:extLst>
              <a:ext uri="{FF2B5EF4-FFF2-40B4-BE49-F238E27FC236}">
                <a16:creationId xmlns:a16="http://schemas.microsoft.com/office/drawing/2014/main" id="{972EF406-4AF9-4966-9EFB-716F25EADEE3}"/>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4973221-4D4A-4DF4-B0A1-49BC6107B91E}"/>
              </a:ext>
            </a:extLst>
          </p:cNvPr>
          <p:cNvSpPr>
            <a:spLocks noGrp="1"/>
          </p:cNvSpPr>
          <p:nvPr>
            <p:ph type="sldNum" sz="quarter" idx="12"/>
          </p:nvPr>
        </p:nvSpPr>
        <p:spPr/>
        <p:txBody>
          <a:bodyPr/>
          <a:lstStyle>
            <a:lvl1pPr>
              <a:defRPr>
                <a:latin typeface=".VnTime" panose="020B7200000000000000" pitchFamily="34" charset="0"/>
              </a:defRPr>
            </a:lvl1pPr>
          </a:lstStyle>
          <a:p>
            <a:fld id="{4A9BEEA1-2ACE-49AB-9EB8-51D49778AA7E}" type="slidenum">
              <a:rPr lang="en-US" altLang="en-US"/>
              <a:pPr/>
              <a:t>‹#›</a:t>
            </a:fld>
            <a:endParaRPr lang="en-US" altLang="en-US"/>
          </a:p>
        </p:txBody>
      </p:sp>
    </p:spTree>
    <p:extLst>
      <p:ext uri="{BB962C8B-B14F-4D97-AF65-F5344CB8AC3E}">
        <p14:creationId xmlns:p14="http://schemas.microsoft.com/office/powerpoint/2010/main" val="28680667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EAFFA-F26C-4B04-A0D8-9C41EEA4BDB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5AF5B543-B1E6-4BDB-9E96-3538116282ED}" type="datetimeFigureOut">
              <a:rPr lang="en-US"/>
              <a:pPr>
                <a:defRPr/>
              </a:pPr>
              <a:t>5/18/2021</a:t>
            </a:fld>
            <a:endParaRPr lang="en-US"/>
          </a:p>
        </p:txBody>
      </p:sp>
      <p:sp>
        <p:nvSpPr>
          <p:cNvPr id="5" name="Footer Placeholder 4">
            <a:extLst>
              <a:ext uri="{FF2B5EF4-FFF2-40B4-BE49-F238E27FC236}">
                <a16:creationId xmlns:a16="http://schemas.microsoft.com/office/drawing/2014/main" id="{FBECA626-DAE0-4510-9F31-D0253695587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452F9A6-CABF-43FC-8888-A6AF1C0E5628}"/>
              </a:ext>
            </a:extLst>
          </p:cNvPr>
          <p:cNvSpPr>
            <a:spLocks noGrp="1"/>
          </p:cNvSpPr>
          <p:nvPr>
            <p:ph type="sldNum" sz="quarter" idx="12"/>
          </p:nvPr>
        </p:nvSpPr>
        <p:spPr/>
        <p:txBody>
          <a:bodyPr/>
          <a:lstStyle>
            <a:lvl1pPr>
              <a:defRPr>
                <a:latin typeface=".VnTime" panose="020B7200000000000000" pitchFamily="34" charset="0"/>
              </a:defRPr>
            </a:lvl1pPr>
          </a:lstStyle>
          <a:p>
            <a:fld id="{85901A6C-932C-46E0-9374-00F54DA4DBE4}" type="slidenum">
              <a:rPr lang="en-US" altLang="en-US"/>
              <a:pPr/>
              <a:t>‹#›</a:t>
            </a:fld>
            <a:endParaRPr lang="en-US" altLang="en-US"/>
          </a:p>
        </p:txBody>
      </p:sp>
    </p:spTree>
    <p:extLst>
      <p:ext uri="{BB962C8B-B14F-4D97-AF65-F5344CB8AC3E}">
        <p14:creationId xmlns:p14="http://schemas.microsoft.com/office/powerpoint/2010/main" val="1517868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CEF32-D9AD-4A92-9C29-EE2C67737734}"/>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3F1E8636-6ADE-4F5A-8007-97492ED44871}" type="datetimeFigureOut">
              <a:rPr lang="en-US"/>
              <a:pPr>
                <a:defRPr/>
              </a:pPr>
              <a:t>5/18/2021</a:t>
            </a:fld>
            <a:endParaRPr lang="en-US"/>
          </a:p>
        </p:txBody>
      </p:sp>
      <p:sp>
        <p:nvSpPr>
          <p:cNvPr id="5" name="Footer Placeholder 4">
            <a:extLst>
              <a:ext uri="{FF2B5EF4-FFF2-40B4-BE49-F238E27FC236}">
                <a16:creationId xmlns:a16="http://schemas.microsoft.com/office/drawing/2014/main" id="{00745370-6460-45D0-9263-7EE69CF3C058}"/>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126B14C-40A3-4856-81CD-D52F6484C022}"/>
              </a:ext>
            </a:extLst>
          </p:cNvPr>
          <p:cNvSpPr>
            <a:spLocks noGrp="1"/>
          </p:cNvSpPr>
          <p:nvPr>
            <p:ph type="sldNum" sz="quarter" idx="12"/>
          </p:nvPr>
        </p:nvSpPr>
        <p:spPr/>
        <p:txBody>
          <a:bodyPr/>
          <a:lstStyle>
            <a:lvl1pPr>
              <a:defRPr>
                <a:latin typeface=".VnTime" panose="020B7200000000000000" pitchFamily="34" charset="0"/>
              </a:defRPr>
            </a:lvl1pPr>
          </a:lstStyle>
          <a:p>
            <a:fld id="{5D531C6A-BC69-45C4-A05D-FF5A0C85F9B8}" type="slidenum">
              <a:rPr lang="en-US" altLang="en-US"/>
              <a:pPr/>
              <a:t>‹#›</a:t>
            </a:fld>
            <a:endParaRPr lang="en-US" altLang="en-US"/>
          </a:p>
        </p:txBody>
      </p:sp>
    </p:spTree>
    <p:extLst>
      <p:ext uri="{BB962C8B-B14F-4D97-AF65-F5344CB8AC3E}">
        <p14:creationId xmlns:p14="http://schemas.microsoft.com/office/powerpoint/2010/main" val="14658092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50DB9-6D67-422D-B61D-97F0E053BB5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6640A369-ED34-441B-83A7-3950D3B7A2E2}" type="datetimeFigureOut">
              <a:rPr lang="en-US"/>
              <a:pPr>
                <a:defRPr/>
              </a:pPr>
              <a:t>5/18/2021</a:t>
            </a:fld>
            <a:endParaRPr lang="en-US"/>
          </a:p>
        </p:txBody>
      </p:sp>
      <p:sp>
        <p:nvSpPr>
          <p:cNvPr id="6" name="Footer Placeholder 5">
            <a:extLst>
              <a:ext uri="{FF2B5EF4-FFF2-40B4-BE49-F238E27FC236}">
                <a16:creationId xmlns:a16="http://schemas.microsoft.com/office/drawing/2014/main" id="{BF8C0006-9EC9-4690-B221-311807C8159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E78BB64-19AB-4875-81F5-7F0033DAFE4E}"/>
              </a:ext>
            </a:extLst>
          </p:cNvPr>
          <p:cNvSpPr>
            <a:spLocks noGrp="1"/>
          </p:cNvSpPr>
          <p:nvPr>
            <p:ph type="sldNum" sz="quarter" idx="12"/>
          </p:nvPr>
        </p:nvSpPr>
        <p:spPr/>
        <p:txBody>
          <a:bodyPr/>
          <a:lstStyle>
            <a:lvl1pPr>
              <a:defRPr>
                <a:latin typeface=".VnTime" panose="020B7200000000000000" pitchFamily="34" charset="0"/>
              </a:defRPr>
            </a:lvl1pPr>
          </a:lstStyle>
          <a:p>
            <a:fld id="{45887CBF-6A1D-450F-847B-8403E0DFC058}" type="slidenum">
              <a:rPr lang="en-US" altLang="en-US"/>
              <a:pPr/>
              <a:t>‹#›</a:t>
            </a:fld>
            <a:endParaRPr lang="en-US" altLang="en-US"/>
          </a:p>
        </p:txBody>
      </p:sp>
    </p:spTree>
    <p:extLst>
      <p:ext uri="{BB962C8B-B14F-4D97-AF65-F5344CB8AC3E}">
        <p14:creationId xmlns:p14="http://schemas.microsoft.com/office/powerpoint/2010/main" val="19837314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4296E-B33A-4DAA-9FA9-E64D6A7542D9}"/>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7E60BDB7-033D-483F-80A9-A343301802CD}" type="datetimeFigureOut">
              <a:rPr lang="en-US"/>
              <a:pPr>
                <a:defRPr/>
              </a:pPr>
              <a:t>5/18/2021</a:t>
            </a:fld>
            <a:endParaRPr lang="en-US"/>
          </a:p>
        </p:txBody>
      </p:sp>
      <p:sp>
        <p:nvSpPr>
          <p:cNvPr id="8" name="Footer Placeholder 7">
            <a:extLst>
              <a:ext uri="{FF2B5EF4-FFF2-40B4-BE49-F238E27FC236}">
                <a16:creationId xmlns:a16="http://schemas.microsoft.com/office/drawing/2014/main" id="{A172EC4D-3EC7-43DE-976A-D9DFF3627409}"/>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85DEBC68-B943-4779-874F-5F13B3815E57}"/>
              </a:ext>
            </a:extLst>
          </p:cNvPr>
          <p:cNvSpPr>
            <a:spLocks noGrp="1"/>
          </p:cNvSpPr>
          <p:nvPr>
            <p:ph type="sldNum" sz="quarter" idx="12"/>
          </p:nvPr>
        </p:nvSpPr>
        <p:spPr/>
        <p:txBody>
          <a:bodyPr/>
          <a:lstStyle>
            <a:lvl1pPr>
              <a:defRPr>
                <a:latin typeface=".VnTime" panose="020B7200000000000000" pitchFamily="34" charset="0"/>
              </a:defRPr>
            </a:lvl1pPr>
          </a:lstStyle>
          <a:p>
            <a:fld id="{35316426-99E5-4A6B-B9B9-BF4FE0541A03}" type="slidenum">
              <a:rPr lang="en-US" altLang="en-US"/>
              <a:pPr/>
              <a:t>‹#›</a:t>
            </a:fld>
            <a:endParaRPr lang="en-US" altLang="en-US"/>
          </a:p>
        </p:txBody>
      </p:sp>
    </p:spTree>
    <p:extLst>
      <p:ext uri="{BB962C8B-B14F-4D97-AF65-F5344CB8AC3E}">
        <p14:creationId xmlns:p14="http://schemas.microsoft.com/office/powerpoint/2010/main" val="13391142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D10FB-6A55-42FF-A957-79C0FA66A95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E2F66877-1AD9-4481-8C6A-F64ADAAA6E08}" type="datetimeFigureOut">
              <a:rPr lang="en-US"/>
              <a:pPr>
                <a:defRPr/>
              </a:pPr>
              <a:t>5/18/2021</a:t>
            </a:fld>
            <a:endParaRPr lang="en-US"/>
          </a:p>
        </p:txBody>
      </p:sp>
      <p:sp>
        <p:nvSpPr>
          <p:cNvPr id="4" name="Footer Placeholder 3">
            <a:extLst>
              <a:ext uri="{FF2B5EF4-FFF2-40B4-BE49-F238E27FC236}">
                <a16:creationId xmlns:a16="http://schemas.microsoft.com/office/drawing/2014/main" id="{4FCB7134-9EEF-45D8-8A20-AFFD522F64E4}"/>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F82CA4-0A4E-4A2A-9660-DA2DCD53A3D6}"/>
              </a:ext>
            </a:extLst>
          </p:cNvPr>
          <p:cNvSpPr>
            <a:spLocks noGrp="1"/>
          </p:cNvSpPr>
          <p:nvPr>
            <p:ph type="sldNum" sz="quarter" idx="12"/>
          </p:nvPr>
        </p:nvSpPr>
        <p:spPr/>
        <p:txBody>
          <a:bodyPr/>
          <a:lstStyle>
            <a:lvl1pPr>
              <a:defRPr>
                <a:latin typeface=".VnTime" panose="020B7200000000000000" pitchFamily="34" charset="0"/>
              </a:defRPr>
            </a:lvl1pPr>
          </a:lstStyle>
          <a:p>
            <a:fld id="{808E98BA-B628-48CC-9313-514D56528ADD}" type="slidenum">
              <a:rPr lang="en-US" altLang="en-US"/>
              <a:pPr/>
              <a:t>‹#›</a:t>
            </a:fld>
            <a:endParaRPr lang="en-US" altLang="en-US"/>
          </a:p>
        </p:txBody>
      </p:sp>
    </p:spTree>
    <p:extLst>
      <p:ext uri="{BB962C8B-B14F-4D97-AF65-F5344CB8AC3E}">
        <p14:creationId xmlns:p14="http://schemas.microsoft.com/office/powerpoint/2010/main" val="28867325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3081140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674C7-76D7-47DA-A71F-FE748F0A722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CCC5C39-92A2-4170-9379-79221ECE57F3}" type="datetimeFigureOut">
              <a:rPr lang="en-US"/>
              <a:pPr>
                <a:defRPr/>
              </a:pPr>
              <a:t>5/18/2021</a:t>
            </a:fld>
            <a:endParaRPr lang="en-US"/>
          </a:p>
        </p:txBody>
      </p:sp>
      <p:sp>
        <p:nvSpPr>
          <p:cNvPr id="3" name="Footer Placeholder 2">
            <a:extLst>
              <a:ext uri="{FF2B5EF4-FFF2-40B4-BE49-F238E27FC236}">
                <a16:creationId xmlns:a16="http://schemas.microsoft.com/office/drawing/2014/main" id="{19E33119-81E8-4307-8F50-5F7FB63D38ED}"/>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D37E94AC-5FCB-49EF-92A9-82FB33C5E9EF}"/>
              </a:ext>
            </a:extLst>
          </p:cNvPr>
          <p:cNvSpPr>
            <a:spLocks noGrp="1"/>
          </p:cNvSpPr>
          <p:nvPr>
            <p:ph type="sldNum" sz="quarter" idx="12"/>
          </p:nvPr>
        </p:nvSpPr>
        <p:spPr/>
        <p:txBody>
          <a:bodyPr/>
          <a:lstStyle>
            <a:lvl1pPr>
              <a:defRPr>
                <a:latin typeface=".VnTime" panose="020B7200000000000000" pitchFamily="34" charset="0"/>
              </a:defRPr>
            </a:lvl1pPr>
          </a:lstStyle>
          <a:p>
            <a:fld id="{FFE02FF9-F8C5-4392-AA37-904D20EF532B}" type="slidenum">
              <a:rPr lang="en-US" altLang="en-US"/>
              <a:pPr/>
              <a:t>‹#›</a:t>
            </a:fld>
            <a:endParaRPr lang="en-US" altLang="en-US"/>
          </a:p>
        </p:txBody>
      </p:sp>
    </p:spTree>
    <p:extLst>
      <p:ext uri="{BB962C8B-B14F-4D97-AF65-F5344CB8AC3E}">
        <p14:creationId xmlns:p14="http://schemas.microsoft.com/office/powerpoint/2010/main" val="3843240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D50578-7256-453D-A21C-75DC1C90D095}"/>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77250DC-9AFA-47C3-A385-CBFA6E3C8E73}" type="datetimeFigureOut">
              <a:rPr lang="en-US"/>
              <a:pPr>
                <a:defRPr/>
              </a:pPr>
              <a:t>5/18/2021</a:t>
            </a:fld>
            <a:endParaRPr lang="en-US"/>
          </a:p>
        </p:txBody>
      </p:sp>
      <p:sp>
        <p:nvSpPr>
          <p:cNvPr id="6" name="Footer Placeholder 5">
            <a:extLst>
              <a:ext uri="{FF2B5EF4-FFF2-40B4-BE49-F238E27FC236}">
                <a16:creationId xmlns:a16="http://schemas.microsoft.com/office/drawing/2014/main" id="{05A30030-0989-4ED8-9DEC-9F8859BE6B47}"/>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8743998-88F5-4A3C-846B-F53CEE96FC49}"/>
              </a:ext>
            </a:extLst>
          </p:cNvPr>
          <p:cNvSpPr>
            <a:spLocks noGrp="1"/>
          </p:cNvSpPr>
          <p:nvPr>
            <p:ph type="sldNum" sz="quarter" idx="12"/>
          </p:nvPr>
        </p:nvSpPr>
        <p:spPr/>
        <p:txBody>
          <a:bodyPr/>
          <a:lstStyle>
            <a:lvl1pPr>
              <a:defRPr>
                <a:latin typeface=".VnTime" panose="020B7200000000000000" pitchFamily="34" charset="0"/>
              </a:defRPr>
            </a:lvl1pPr>
          </a:lstStyle>
          <a:p>
            <a:fld id="{715084CE-2410-4045-8F07-C7229229A405}" type="slidenum">
              <a:rPr lang="en-US" altLang="en-US"/>
              <a:pPr/>
              <a:t>‹#›</a:t>
            </a:fld>
            <a:endParaRPr lang="en-US" altLang="en-US"/>
          </a:p>
        </p:txBody>
      </p:sp>
    </p:spTree>
    <p:extLst>
      <p:ext uri="{BB962C8B-B14F-4D97-AF65-F5344CB8AC3E}">
        <p14:creationId xmlns:p14="http://schemas.microsoft.com/office/powerpoint/2010/main" val="38655046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DBAC58D-D3EA-440D-B715-131973A7138B}"/>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BAA3A7EE-4F14-4047-8D74-A93413503B46}" type="datetimeFigureOut">
              <a:rPr lang="en-US"/>
              <a:pPr>
                <a:defRPr/>
              </a:pPr>
              <a:t>5/18/2021</a:t>
            </a:fld>
            <a:endParaRPr lang="en-US"/>
          </a:p>
        </p:txBody>
      </p:sp>
      <p:sp>
        <p:nvSpPr>
          <p:cNvPr id="6" name="Footer Placeholder 5">
            <a:extLst>
              <a:ext uri="{FF2B5EF4-FFF2-40B4-BE49-F238E27FC236}">
                <a16:creationId xmlns:a16="http://schemas.microsoft.com/office/drawing/2014/main" id="{F773B5BE-BEC8-48FE-947B-768DFC10DFE0}"/>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2199316-79AE-44A2-86C7-FB00130DDDB8}"/>
              </a:ext>
            </a:extLst>
          </p:cNvPr>
          <p:cNvSpPr>
            <a:spLocks noGrp="1"/>
          </p:cNvSpPr>
          <p:nvPr>
            <p:ph type="sldNum" sz="quarter" idx="12"/>
          </p:nvPr>
        </p:nvSpPr>
        <p:spPr/>
        <p:txBody>
          <a:bodyPr/>
          <a:lstStyle>
            <a:lvl1pPr>
              <a:defRPr>
                <a:latin typeface=".VnTime" panose="020B7200000000000000" pitchFamily="34" charset="0"/>
              </a:defRPr>
            </a:lvl1pPr>
          </a:lstStyle>
          <a:p>
            <a:fld id="{F9E07196-7F76-472D-A6BB-B93046DC4006}" type="slidenum">
              <a:rPr lang="en-US" altLang="en-US"/>
              <a:pPr/>
              <a:t>‹#›</a:t>
            </a:fld>
            <a:endParaRPr lang="en-US" altLang="en-US"/>
          </a:p>
        </p:txBody>
      </p:sp>
    </p:spTree>
    <p:extLst>
      <p:ext uri="{BB962C8B-B14F-4D97-AF65-F5344CB8AC3E}">
        <p14:creationId xmlns:p14="http://schemas.microsoft.com/office/powerpoint/2010/main" val="17452227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440B1-4A82-4FA1-BFCE-7BC36F3F1292}"/>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18B654BD-51D0-462F-8326-7C1D1DEEDE17}" type="datetimeFigureOut">
              <a:rPr lang="en-US"/>
              <a:pPr>
                <a:defRPr/>
              </a:pPr>
              <a:t>5/18/2021</a:t>
            </a:fld>
            <a:endParaRPr lang="en-US"/>
          </a:p>
        </p:txBody>
      </p:sp>
      <p:sp>
        <p:nvSpPr>
          <p:cNvPr id="5" name="Footer Placeholder 4">
            <a:extLst>
              <a:ext uri="{FF2B5EF4-FFF2-40B4-BE49-F238E27FC236}">
                <a16:creationId xmlns:a16="http://schemas.microsoft.com/office/drawing/2014/main" id="{2859ED4D-497F-4242-809C-085DCB40E751}"/>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4B96D76-D43C-4E03-8A79-4EF81563FDC7}"/>
              </a:ext>
            </a:extLst>
          </p:cNvPr>
          <p:cNvSpPr>
            <a:spLocks noGrp="1"/>
          </p:cNvSpPr>
          <p:nvPr>
            <p:ph type="sldNum" sz="quarter" idx="12"/>
          </p:nvPr>
        </p:nvSpPr>
        <p:spPr/>
        <p:txBody>
          <a:bodyPr/>
          <a:lstStyle>
            <a:lvl1pPr>
              <a:defRPr>
                <a:latin typeface=".VnTime" panose="020B7200000000000000" pitchFamily="34" charset="0"/>
              </a:defRPr>
            </a:lvl1pPr>
          </a:lstStyle>
          <a:p>
            <a:fld id="{93DE2642-408A-406D-BD8F-88EDC6DB4F86}" type="slidenum">
              <a:rPr lang="en-US" altLang="en-US"/>
              <a:pPr/>
              <a:t>‹#›</a:t>
            </a:fld>
            <a:endParaRPr lang="en-US" altLang="en-US"/>
          </a:p>
        </p:txBody>
      </p:sp>
    </p:spTree>
    <p:extLst>
      <p:ext uri="{BB962C8B-B14F-4D97-AF65-F5344CB8AC3E}">
        <p14:creationId xmlns:p14="http://schemas.microsoft.com/office/powerpoint/2010/main" val="301172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71CA3-F5C1-4E96-9C8A-DFBEC03FF841}"/>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9D8A85B7-B005-4AA0-A3AC-B650CA77C751}" type="datetimeFigureOut">
              <a:rPr lang="en-US"/>
              <a:pPr>
                <a:defRPr/>
              </a:pPr>
              <a:t>5/18/2021</a:t>
            </a:fld>
            <a:endParaRPr lang="en-US"/>
          </a:p>
        </p:txBody>
      </p:sp>
      <p:sp>
        <p:nvSpPr>
          <p:cNvPr id="5" name="Footer Placeholder 4">
            <a:extLst>
              <a:ext uri="{FF2B5EF4-FFF2-40B4-BE49-F238E27FC236}">
                <a16:creationId xmlns:a16="http://schemas.microsoft.com/office/drawing/2014/main" id="{84C64E39-4488-416D-8796-8F657F2593FC}"/>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D7F8807-963B-4410-96EC-1F4D8999F4A0}"/>
              </a:ext>
            </a:extLst>
          </p:cNvPr>
          <p:cNvSpPr>
            <a:spLocks noGrp="1"/>
          </p:cNvSpPr>
          <p:nvPr>
            <p:ph type="sldNum" sz="quarter" idx="12"/>
          </p:nvPr>
        </p:nvSpPr>
        <p:spPr/>
        <p:txBody>
          <a:bodyPr/>
          <a:lstStyle>
            <a:lvl1pPr>
              <a:defRPr>
                <a:latin typeface=".VnTime" panose="020B7200000000000000" pitchFamily="34" charset="0"/>
              </a:defRPr>
            </a:lvl1pPr>
          </a:lstStyle>
          <a:p>
            <a:fld id="{67E51D83-D559-44EE-AC53-0CB1AA014C5C}" type="slidenum">
              <a:rPr lang="en-US" altLang="en-US"/>
              <a:pPr/>
              <a:t>‹#›</a:t>
            </a:fld>
            <a:endParaRPr lang="en-US" altLang="en-US"/>
          </a:p>
        </p:txBody>
      </p:sp>
    </p:spTree>
    <p:extLst>
      <p:ext uri="{BB962C8B-B14F-4D97-AF65-F5344CB8AC3E}">
        <p14:creationId xmlns:p14="http://schemas.microsoft.com/office/powerpoint/2010/main" val="29025340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592293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418390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391990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614511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4104694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833131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t>5/18/2021</a:t>
            </a:fld>
            <a:endParaRPr lang="en-US"/>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9989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t>5/18/2021</a:t>
            </a:fld>
            <a:endParaRPr lang="en-US"/>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t>‹#›</a:t>
            </a:fld>
            <a:endParaRPr lang="en-US"/>
          </a:p>
        </p:txBody>
      </p:sp>
    </p:spTree>
    <p:extLst>
      <p:ext uri="{BB962C8B-B14F-4D97-AF65-F5344CB8AC3E}">
        <p14:creationId xmlns:p14="http://schemas.microsoft.com/office/powerpoint/2010/main" val="241970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377972E-9AC7-446D-935F-2C1C5D9151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673B608-5FAC-4E71-8867-E009C18A337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45D466-1D20-4336-B454-6B6F63CEB0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A58A26A-0F08-488D-8165-5BD5247D1BB9}" type="datetimeFigureOut">
              <a:rPr lang="en-US"/>
              <a:pPr>
                <a:defRPr/>
              </a:pPr>
              <a:t>5/18/2021</a:t>
            </a:fld>
            <a:endParaRPr lang="en-US"/>
          </a:p>
        </p:txBody>
      </p:sp>
      <p:sp>
        <p:nvSpPr>
          <p:cNvPr id="5" name="Footer Placeholder 4">
            <a:extLst>
              <a:ext uri="{FF2B5EF4-FFF2-40B4-BE49-F238E27FC236}">
                <a16:creationId xmlns:a16="http://schemas.microsoft.com/office/drawing/2014/main" id="{0FD2799B-755D-4792-AB29-4A6A29B877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C206FEC5-02A4-4655-88D1-BAB497F10D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94F9732-2028-4107-9DD4-46576EE16226}" type="slidenum">
              <a:rPr lang="en-US" altLang="en-US"/>
              <a:pPr/>
              <a:t>‹#›</a:t>
            </a:fld>
            <a:endParaRPr lang="en-US" altLang="en-US"/>
          </a:p>
        </p:txBody>
      </p:sp>
    </p:spTree>
    <p:extLst>
      <p:ext uri="{BB962C8B-B14F-4D97-AF65-F5344CB8AC3E}">
        <p14:creationId xmlns:p14="http://schemas.microsoft.com/office/powerpoint/2010/main" val="4239661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Lục Vân Tiên cứu Kiều Nguyệt Nga (14 mẫu) - Văn 9">
            <a:extLst>
              <a:ext uri="{FF2B5EF4-FFF2-40B4-BE49-F238E27FC236}">
                <a16:creationId xmlns:a16="http://schemas.microsoft.com/office/drawing/2014/main" id="{AF65912B-4427-4DE1-8E36-1DECA91A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1B0294-F3A2-4931-829B-96E32ECCF93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950FD36-69D9-4937-B90C-8E5A5A96F028}"/>
              </a:ext>
            </a:extLst>
          </p:cNvPr>
          <p:cNvSpPr txBox="1"/>
          <p:nvPr/>
        </p:nvSpPr>
        <p:spPr>
          <a:xfrm>
            <a:off x="1158240" y="1188720"/>
            <a:ext cx="10499926" cy="923330"/>
          </a:xfrm>
          <a:prstGeom prst="rect">
            <a:avLst/>
          </a:prstGeom>
          <a:noFill/>
        </p:spPr>
        <p:txBody>
          <a:bodyPr wrap="none" rtlCol="0">
            <a:spAutoFit/>
          </a:bodyPr>
          <a:lstStyle/>
          <a:p>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Kiều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p:txBody>
      </p:sp>
      <p:sp>
        <p:nvSpPr>
          <p:cNvPr id="6" name="TextBox 5">
            <a:extLst>
              <a:ext uri="{FF2B5EF4-FFF2-40B4-BE49-F238E27FC236}">
                <a16:creationId xmlns:a16="http://schemas.microsoft.com/office/drawing/2014/main" id="{A2067B5B-3249-4698-95BA-59CC65DDE4B4}"/>
              </a:ext>
            </a:extLst>
          </p:cNvPr>
          <p:cNvSpPr txBox="1"/>
          <p:nvPr/>
        </p:nvSpPr>
        <p:spPr>
          <a:xfrm>
            <a:off x="533834" y="480834"/>
            <a:ext cx="2836033" cy="707886"/>
          </a:xfrm>
          <a:prstGeom prst="rect">
            <a:avLst/>
          </a:prstGeom>
          <a:noFill/>
        </p:spPr>
        <p:txBody>
          <a:bodyPr wrap="none" rtlCol="0">
            <a:spAutoFit/>
          </a:bodyPr>
          <a:lstStyle/>
          <a:p>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EBBC698B-FA5A-417D-B618-75EF8040A81E}"/>
              </a:ext>
            </a:extLst>
          </p:cNvPr>
          <p:cNvSpPr txBox="1"/>
          <p:nvPr/>
        </p:nvSpPr>
        <p:spPr>
          <a:xfrm>
            <a:off x="6639994" y="2354233"/>
            <a:ext cx="5117106" cy="707886"/>
          </a:xfrm>
          <a:prstGeom prst="rect">
            <a:avLst/>
          </a:prstGeom>
          <a:noFill/>
        </p:spPr>
        <p:txBody>
          <a:bodyPr wrap="none" rtlCol="0">
            <a:spAutoFit/>
          </a:bodyPr>
          <a:lstStyle/>
          <a:p>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Chiểu</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23238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9D073F-E53E-44F8-A369-EF40431A3199}"/>
              </a:ext>
            </a:extLst>
          </p:cNvPr>
          <p:cNvSpPr>
            <a:spLocks noChangeArrowheads="1"/>
          </p:cNvSpPr>
          <p:nvPr/>
        </p:nvSpPr>
        <p:spPr bwMode="auto">
          <a:xfrm>
            <a:off x="474563" y="471488"/>
            <a:ext cx="6625180"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Lâu</a:t>
            </a:r>
            <a:r>
              <a:rPr lang="en-US" sz="2800" i="1" dirty="0">
                <a:solidFill>
                  <a:srgbClr val="0033CC"/>
                </a:solidFill>
                <a:latin typeface="Times New Roman" pitchFamily="18" charset="0"/>
              </a:rPr>
              <a:t> la </a:t>
            </a:r>
            <a:r>
              <a:rPr lang="en-US" sz="2800" i="1" dirty="0" err="1">
                <a:solidFill>
                  <a:srgbClr val="0033CC"/>
                </a:solidFill>
                <a:latin typeface="Times New Roman" pitchFamily="18" charset="0"/>
              </a:rPr>
              <a:t>bốn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phía</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vỡ</a:t>
            </a:r>
            <a:r>
              <a:rPr lang="en-US" sz="28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Đều</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quang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gươm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giáo</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tìm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đàng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chạy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ngay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Phong</a:t>
            </a:r>
            <a:r>
              <a:rPr lang="en-US" sz="2800" i="1" dirty="0">
                <a:solidFill>
                  <a:srgbClr val="0033CC"/>
                </a:solidFill>
                <a:latin typeface="Times New Roman" pitchFamily="18" charset="0"/>
              </a:rPr>
              <a:t> Lai </a:t>
            </a:r>
            <a:r>
              <a:rPr lang="en-US" sz="2800" i="1" dirty="0" err="1">
                <a:solidFill>
                  <a:srgbClr val="0033CC"/>
                </a:solidFill>
                <a:latin typeface="Times New Roman" pitchFamily="18" charset="0"/>
              </a:rPr>
              <a:t>trở</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chẳng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kịp</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Bị</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Tiên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một</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gậy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thác</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rày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thân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vong</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800" i="1" dirty="0">
              <a:solidFill>
                <a:srgbClr val="0033CC"/>
              </a:solidFill>
              <a:latin typeface="Times New Roman" pitchFamily="18" charset="0"/>
            </a:endParaRPr>
          </a:p>
        </p:txBody>
      </p:sp>
      <p:pic>
        <p:nvPicPr>
          <p:cNvPr id="9218" name="Picture 2" descr="Mũi Tên Vector Hình ảnh PNG | Vector và các tập tin PSD | Tải về miễn phí  trên Pngtree">
            <a:extLst>
              <a:ext uri="{FF2B5EF4-FFF2-40B4-BE49-F238E27FC236}">
                <a16:creationId xmlns:a16="http://schemas.microsoft.com/office/drawing/2014/main" id="{581CEA71-7161-419E-99DA-D64AF6F07C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600148">
            <a:off x="5810938" y="1716333"/>
            <a:ext cx="936203" cy="936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uc Van Tien danh cuop cuu Kieu Nguyet Nga">
            <a:extLst>
              <a:ext uri="{FF2B5EF4-FFF2-40B4-BE49-F238E27FC236}">
                <a16:creationId xmlns:a16="http://schemas.microsoft.com/office/drawing/2014/main" id="{685A81FD-7481-4C8E-86A0-21F91D78F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743" y="0"/>
            <a:ext cx="4617694" cy="304800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53429A-C2F2-4282-B6AA-ECB73FFE45FE}"/>
              </a:ext>
            </a:extLst>
          </p:cNvPr>
          <p:cNvSpPr txBox="1"/>
          <p:nvPr/>
        </p:nvSpPr>
        <p:spPr>
          <a:xfrm>
            <a:off x="231494" y="2779829"/>
            <a:ext cx="11771453" cy="1815882"/>
          </a:xfrm>
          <a:prstGeom prst="rect">
            <a:avLst/>
          </a:prstGeom>
          <a:noFill/>
          <a:ln w="12700">
            <a:solidFill>
              <a:srgbClr val="FFC000"/>
            </a:solidFill>
            <a:prstDash val="lgDash"/>
          </a:ln>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Lai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p>
        </p:txBody>
      </p:sp>
      <p:sp>
        <p:nvSpPr>
          <p:cNvPr id="7" name="Wave 6">
            <a:extLst>
              <a:ext uri="{FF2B5EF4-FFF2-40B4-BE49-F238E27FC236}">
                <a16:creationId xmlns:a16="http://schemas.microsoft.com/office/drawing/2014/main" id="{98A08F7E-9546-480D-9ADA-934D4B047F0C}"/>
              </a:ext>
            </a:extLst>
          </p:cNvPr>
          <p:cNvSpPr/>
          <p:nvPr/>
        </p:nvSpPr>
        <p:spPr>
          <a:xfrm>
            <a:off x="210273" y="4780625"/>
            <a:ext cx="11771453" cy="1892461"/>
          </a:xfrm>
          <a:prstGeom prst="wave">
            <a:avLst/>
          </a:prstGeom>
          <a:solidFill>
            <a:srgbClr val="D8D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Nhịp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ngắn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gọn</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Khẳng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3460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3954EB07-7D82-40AE-A79A-3919869F87CA}"/>
              </a:ext>
            </a:extLst>
          </p:cNvPr>
          <p:cNvSpPr/>
          <p:nvPr/>
        </p:nvSpPr>
        <p:spPr>
          <a:xfrm>
            <a:off x="4105155" y="5977780"/>
            <a:ext cx="3237053"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21EA1B-A595-4BAD-98B7-B517E2AF6B80}"/>
              </a:ext>
            </a:extLst>
          </p:cNvPr>
          <p:cNvSpPr/>
          <p:nvPr/>
        </p:nvSpPr>
        <p:spPr>
          <a:xfrm>
            <a:off x="434533" y="496626"/>
            <a:ext cx="3118896" cy="5306992"/>
          </a:xfrm>
          <a:prstGeom prst="rect">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Lục Vân Tiên – Sách Điện Tử">
            <a:extLst>
              <a:ext uri="{FF2B5EF4-FFF2-40B4-BE49-F238E27FC236}">
                <a16:creationId xmlns:a16="http://schemas.microsoft.com/office/drawing/2014/main" id="{99BA7329-5094-4D69-86D2-F4BEE1112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42" y="914400"/>
            <a:ext cx="3801802" cy="5702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rrow: Pentagon 4">
            <a:extLst>
              <a:ext uri="{FF2B5EF4-FFF2-40B4-BE49-F238E27FC236}">
                <a16:creationId xmlns:a16="http://schemas.microsoft.com/office/drawing/2014/main" id="{9C4A2ADD-BCF3-4CF1-B27E-BA5951A40FCF}"/>
              </a:ext>
            </a:extLst>
          </p:cNvPr>
          <p:cNvSpPr/>
          <p:nvPr/>
        </p:nvSpPr>
        <p:spPr>
          <a:xfrm flipH="1">
            <a:off x="9309904" y="357729"/>
            <a:ext cx="2882096"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
            <a:extLst>
              <a:ext uri="{FF2B5EF4-FFF2-40B4-BE49-F238E27FC236}">
                <a16:creationId xmlns:a16="http://schemas.microsoft.com/office/drawing/2014/main" id="{C78971A8-470F-4995-940B-AB2F938F6607}"/>
              </a:ext>
            </a:extLst>
          </p:cNvPr>
          <p:cNvSpPr txBox="1">
            <a:spLocks noChangeArrowheads="1"/>
          </p:cNvSpPr>
          <p:nvPr/>
        </p:nvSpPr>
        <p:spPr bwMode="auto">
          <a:xfrm>
            <a:off x="5006594" y="2034495"/>
            <a:ext cx="70465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vũ</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khí</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đơn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sơ</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xông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thẳng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vào</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bọn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cướp</a:t>
            </a:r>
            <a:r>
              <a:rPr lang="en-US" altLang="en-US" i="1" dirty="0">
                <a:solidFill>
                  <a:srgbClr val="C00000"/>
                </a:solidFill>
                <a:latin typeface="Times New Roman" panose="02020603050405020304" pitchFamily="18" charset="0"/>
                <a:cs typeface="Times New Roman" panose="02020603050405020304" pitchFamily="18" charset="0"/>
              </a:rPr>
              <a:t>, LVT </a:t>
            </a:r>
            <a:r>
              <a:rPr lang="en-US" altLang="en-US" i="1" dirty="0" err="1">
                <a:solidFill>
                  <a:srgbClr val="C00000"/>
                </a:solidFill>
                <a:latin typeface="Times New Roman" panose="02020603050405020304" pitchFamily="18" charset="0"/>
                <a:cs typeface="Times New Roman" panose="02020603050405020304" pitchFamily="18" charset="0"/>
              </a:rPr>
              <a:t>được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coi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người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anh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hùng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làm</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việc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cái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đức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vị</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vong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thân</a:t>
            </a:r>
            <a:r>
              <a:rPr lang="en-US" altLang="en-US" i="1" dirty="0">
                <a:solidFill>
                  <a:srgbClr val="C0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DCD81B2-12D2-478C-89DD-32F35605823A}"/>
              </a:ext>
            </a:extLst>
          </p:cNvPr>
          <p:cNvSpPr txBox="1"/>
          <p:nvPr/>
        </p:nvSpPr>
        <p:spPr>
          <a:xfrm>
            <a:off x="5006594" y="4290831"/>
            <a:ext cx="6907660"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5371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AC14D0C-C299-40AE-9403-4F833D489999}"/>
              </a:ext>
            </a:extLst>
          </p:cNvPr>
          <p:cNvSpPr txBox="1"/>
          <p:nvPr/>
        </p:nvSpPr>
        <p:spPr>
          <a:xfrm>
            <a:off x="5548479" y="113646"/>
            <a:ext cx="6356227" cy="553998"/>
          </a:xfrm>
          <a:prstGeom prst="rect">
            <a:avLst/>
          </a:prstGeom>
          <a:noFill/>
        </p:spPr>
        <p:txBody>
          <a:bodyPr wrap="none" rtlCol="0">
            <a:spAutoFit/>
          </a:bodyPr>
          <a:lstStyle/>
          <a:p>
            <a:r>
              <a:rPr lang="en-US" sz="3000" b="1" i="1" dirty="0">
                <a:solidFill>
                  <a:srgbClr val="C00000"/>
                </a:solidFill>
                <a:latin typeface="Times New Roman" panose="02020603050405020304" pitchFamily="18" charset="0"/>
                <a:cs typeface="Times New Roman" panose="02020603050405020304" pitchFamily="18" charset="0"/>
              </a:rPr>
              <a:t>b. Khi </a:t>
            </a:r>
            <a:r>
              <a:rPr lang="en-US" sz="3000" b="1" i="1" dirty="0" err="1">
                <a:solidFill>
                  <a:srgbClr val="C00000"/>
                </a:solidFill>
                <a:latin typeface="Times New Roman" panose="02020603050405020304" pitchFamily="18" charset="0"/>
                <a:cs typeface="Times New Roman" panose="02020603050405020304" pitchFamily="18" charset="0"/>
              </a:rPr>
              <a:t>trò</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chuyện</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với</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Kiều</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Nguyệt</a:t>
            </a:r>
            <a:r>
              <a:rPr lang="en-US" sz="3000" b="1" i="1" dirty="0">
                <a:solidFill>
                  <a:srgbClr val="C00000"/>
                </a:solidFill>
                <a:latin typeface="Times New Roman" panose="02020603050405020304" pitchFamily="18" charset="0"/>
                <a:cs typeface="Times New Roman" panose="02020603050405020304" pitchFamily="18" charset="0"/>
              </a:rPr>
              <a:t> Nga</a:t>
            </a:r>
          </a:p>
        </p:txBody>
      </p:sp>
      <p:sp>
        <p:nvSpPr>
          <p:cNvPr id="10" name="TextBox 9">
            <a:extLst>
              <a:ext uri="{FF2B5EF4-FFF2-40B4-BE49-F238E27FC236}">
                <a16:creationId xmlns:a16="http://schemas.microsoft.com/office/drawing/2014/main" id="{F8B3CD63-18BD-491A-88D6-490C9D322795}"/>
              </a:ext>
            </a:extLst>
          </p:cNvPr>
          <p:cNvSpPr txBox="1"/>
          <p:nvPr/>
        </p:nvSpPr>
        <p:spPr>
          <a:xfrm>
            <a:off x="5760477" y="835044"/>
            <a:ext cx="6105644" cy="5632311"/>
          </a:xfrm>
          <a:prstGeom prst="rect">
            <a:avLst/>
          </a:prstGeom>
          <a:noFill/>
          <a:ln w="19050">
            <a:solidFill>
              <a:schemeClr val="tx1"/>
            </a:solid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Dẹp rồi lũ kiến chòm ong,</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Hỏi: “Ai than khóc ở trong xe này?”</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Vân Tiên nghe nói liền cười: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ơn há dễ trông người trả 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Này đà rõ đặng nguồn cơn,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Nào ai tính thiệt so hơn làm gì?</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Nhớ câu kiến ngãi bất vi,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95179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A54533-62DA-4F89-9BA9-4D6A30079BAA}"/>
              </a:ext>
            </a:extLst>
          </p:cNvPr>
          <p:cNvSpPr txBox="1"/>
          <p:nvPr/>
        </p:nvSpPr>
        <p:spPr>
          <a:xfrm>
            <a:off x="3081414" y="243311"/>
            <a:ext cx="6105644" cy="4524315"/>
          </a:xfrm>
          <a:prstGeom prst="rect">
            <a:avLst/>
          </a:prstGeom>
          <a:noFill/>
          <a:ln w="19050">
            <a:no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Vân Tiên nghe nói liền cười: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ơn há dễ trông người trả 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Này đà rõ đặng nguồn cơn,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Nào ai tính thiệt so hơn làm gì?</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Nhớ câu kiến ngãi bất vi,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người thế ấy cũng phi anh h</a:t>
            </a:r>
            <a:r>
              <a:rPr lang="en-US" sz="2400" i="1" dirty="0">
                <a:latin typeface="Times New Roman" panose="02020603050405020304" pitchFamily="18" charset="0"/>
                <a:cs typeface="Times New Roman" panose="02020603050405020304" pitchFamily="18" charset="0"/>
              </a:rPr>
              <a:t>ù</a:t>
            </a:r>
            <a:r>
              <a:rPr lang="vi-VN" sz="2400" b="0" i="1" dirty="0">
                <a:effectLst/>
                <a:latin typeface="Times New Roman" panose="02020603050405020304" pitchFamily="18" charset="0"/>
                <a:cs typeface="Times New Roman" panose="02020603050405020304" pitchFamily="18" charset="0"/>
              </a:rPr>
              <a:t>ng</a:t>
            </a:r>
            <a:r>
              <a:rPr lang="en-US" sz="2400" b="0" i="1"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74BF15C-D0FC-459A-87C3-A3B7F95E7E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455272" y="1182582"/>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trọn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dirty="0">
                <a:solidFill>
                  <a:srgbClr val="2B5481"/>
                </a:solidFill>
                <a:latin typeface="Times New Roman" panose="02020603050405020304" pitchFamily="18" charset="0"/>
              </a:rPr>
              <a:t>«khoan khoan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ngồi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đó</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...phận trai»</a:t>
            </a:r>
            <a:r>
              <a:rPr lang="en-US" altLang="en-US" sz="2800" b="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D5E1259-0897-4100-ABBF-527C737729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1236445"/>
            <a:ext cx="802513" cy="85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id="{EF151741-74E2-4AD8-BA1F-969876709BBC}"/>
              </a:ext>
            </a:extLst>
          </p:cNvPr>
          <p:cNvSpPr txBox="1">
            <a:spLocks noChangeArrowheads="1"/>
          </p:cNvSpPr>
          <p:nvPr/>
        </p:nvSpPr>
        <p:spPr bwMode="auto">
          <a:xfrm>
            <a:off x="8302906" y="1958159"/>
            <a:ext cx="3625290"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Ân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cần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hỏi</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han</a:t>
            </a:r>
            <a:r>
              <a:rPr lang="vi-VN" altLang="en-US" sz="2800" b="1" dirty="0">
                <a:solidFill>
                  <a:srgbClr val="2B5481"/>
                </a:solidFill>
                <a:latin typeface="Times New Roman" panose="02020603050405020304" pitchFamily="18" charset="0"/>
              </a:rPr>
              <a:t>: </a:t>
            </a:r>
            <a:r>
              <a:rPr lang="en-US" altLang="en-US" sz="2800" b="1" dirty="0">
                <a:solidFill>
                  <a:srgbClr val="2B5481"/>
                </a:solidFill>
                <a:latin typeface="Times New Roman" panose="02020603050405020304" pitchFamily="18" charset="0"/>
              </a:rPr>
              <a:t>“</a:t>
            </a:r>
            <a:r>
              <a:rPr lang="en-US" altLang="en-US" sz="2800" dirty="0">
                <a:solidFill>
                  <a:srgbClr val="2B5481"/>
                </a:solidFill>
                <a:latin typeface="Times New Roman" panose="02020603050405020304" pitchFamily="18" charset="0"/>
              </a:rPr>
              <a:t>con </a:t>
            </a:r>
            <a:r>
              <a:rPr lang="en-US" altLang="en-US" sz="2800" dirty="0" err="1">
                <a:solidFill>
                  <a:srgbClr val="2B5481"/>
                </a:solidFill>
                <a:latin typeface="Times New Roman" panose="02020603050405020304" pitchFamily="18" charset="0"/>
              </a:rPr>
              <a:t>gái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nhà</a:t>
            </a:r>
            <a:r>
              <a:rPr lang="en-US" altLang="en-US" sz="2800" dirty="0">
                <a:solidFill>
                  <a:srgbClr val="2B5481"/>
                </a:solidFill>
                <a:latin typeface="Times New Roman" panose="02020603050405020304" pitchFamily="18" charset="0"/>
              </a:rPr>
              <a:t> ai, </a:t>
            </a:r>
            <a:r>
              <a:rPr lang="en-US" altLang="en-US" sz="2800" dirty="0" err="1">
                <a:solidFill>
                  <a:srgbClr val="2B5481"/>
                </a:solidFill>
                <a:latin typeface="Times New Roman" panose="02020603050405020304" pitchFamily="18" charset="0"/>
              </a:rPr>
              <a:t>đi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đâu</a:t>
            </a:r>
            <a:r>
              <a:rPr lang="en-US" altLang="en-US" sz="2800"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id="{8DB984ED-EAE8-4CBC-9EF5-7F4B0C2F67B8}"/>
              </a:ext>
            </a:extLst>
          </p:cNvPr>
          <p:cNvSpPr txBox="1">
            <a:spLocks noChangeArrowheads="1"/>
          </p:cNvSpPr>
          <p:nvPr/>
        </p:nvSpPr>
        <p:spPr bwMode="auto">
          <a:xfrm>
            <a:off x="313959" y="3254347"/>
            <a:ext cx="3226925"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b="1" i="1" dirty="0">
                <a:solidFill>
                  <a:srgbClr val="2B5481"/>
                </a:solidFill>
                <a:latin typeface="Times New Roman" panose="02020603050405020304" pitchFamily="18" charset="0"/>
              </a:rPr>
              <a:t>Làm ơn há dễ trông người trả ơn</a:t>
            </a:r>
            <a:r>
              <a:rPr lang="en-US" altLang="en-US" sz="2800" b="1"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82535C02-7FA8-44E2-97D6-47D0067428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624" y="2553780"/>
            <a:ext cx="984118" cy="893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id="{1B8AA738-858D-428D-BEB6-B256E7437BC2}"/>
              </a:ext>
            </a:extLst>
          </p:cNvPr>
          <p:cNvSpPr txBox="1">
            <a:spLocks noChangeArrowheads="1"/>
          </p:cNvSpPr>
          <p:nvPr/>
        </p:nvSpPr>
        <p:spPr bwMode="auto">
          <a:xfrm>
            <a:off x="8378149" y="4547009"/>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chemeClr val="accent1">
                    <a:lumMod val="75000"/>
                  </a:schemeClr>
                </a:solidFill>
                <a:latin typeface="Times New Roman" panose="02020603050405020304" pitchFamily="18" charset="0"/>
              </a:rPr>
              <a:t>Quan </a:t>
            </a:r>
            <a:r>
              <a:rPr lang="en-US" altLang="en-US" sz="2800" b="1" dirty="0" err="1">
                <a:solidFill>
                  <a:schemeClr val="accent1">
                    <a:lumMod val="75000"/>
                  </a:schemeClr>
                </a:solidFill>
                <a:latin typeface="Times New Roman" panose="02020603050405020304" pitchFamily="18" charset="0"/>
              </a:rPr>
              <a:t>niệm</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lẽ</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sống</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của</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người</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anh</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hùng</a:t>
            </a:r>
            <a:endParaRPr lang="en-US" altLang="en-US" sz="2800" b="1" dirty="0">
              <a:solidFill>
                <a:schemeClr val="accent1">
                  <a:lumMod val="75000"/>
                </a:scheme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4B49AB68-F87D-4B88-B328-2E14A806A0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06B3FA6C-DD8D-450A-808A-442DAE36D731}"/>
              </a:ext>
            </a:extLst>
          </p:cNvPr>
          <p:cNvCxnSpPr/>
          <p:nvPr/>
        </p:nvCxnSpPr>
        <p:spPr>
          <a:xfrm>
            <a:off x="4626015" y="4271215"/>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67CFE4-86DE-4924-8E34-84CAFCAEA4DC}"/>
              </a:ext>
            </a:extLst>
          </p:cNvPr>
          <p:cNvCxnSpPr>
            <a:cxnSpLocks/>
          </p:cNvCxnSpPr>
          <p:nvPr/>
        </p:nvCxnSpPr>
        <p:spPr>
          <a:xfrm>
            <a:off x="3777205" y="4662915"/>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0AB7BBF0-0704-455F-B4FC-637F23FC2BC0}"/>
              </a:ext>
            </a:extLst>
          </p:cNvPr>
          <p:cNvSpPr txBox="1">
            <a:spLocks noChangeArrowheads="1"/>
          </p:cNvSpPr>
          <p:nvPr/>
        </p:nvSpPr>
        <p:spPr bwMode="auto">
          <a:xfrm>
            <a:off x="362914" y="5793845"/>
            <a:ext cx="114430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i="1" dirty="0">
                <a:solidFill>
                  <a:srgbClr val="C00000"/>
                </a:solidFill>
                <a:latin typeface="Times New Roman" panose="02020603050405020304" pitchFamily="18" charset="0"/>
              </a:rPr>
              <a:t>=&gt; </a:t>
            </a:r>
            <a:r>
              <a:rPr lang="en-US" altLang="en-US" sz="2800" b="1" i="1" dirty="0" err="1">
                <a:solidFill>
                  <a:srgbClr val="C00000"/>
                </a:solidFill>
                <a:latin typeface="Times New Roman" panose="02020603050405020304" pitchFamily="18" charset="0"/>
              </a:rPr>
              <a:t>Lục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Tiên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hình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ảnh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lý</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tưởng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tác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giả</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gửi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gắm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niềm</a:t>
            </a:r>
            <a:r>
              <a:rPr lang="en-US" altLang="en-US" sz="2800" b="1" i="1" dirty="0">
                <a:solidFill>
                  <a:srgbClr val="C00000"/>
                </a:solidFill>
                <a:latin typeface="Times New Roman" panose="02020603050405020304" pitchFamily="18" charset="0"/>
              </a:rPr>
              <a:t> tin </a:t>
            </a:r>
            <a:r>
              <a:rPr lang="en-US" altLang="en-US" sz="2800" b="1" i="1" dirty="0" err="1">
                <a:solidFill>
                  <a:srgbClr val="C00000"/>
                </a:solidFill>
                <a:latin typeface="Times New Roman" panose="02020603050405020304" pitchFamily="18" charset="0"/>
              </a:rPr>
              <a:t>và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khát</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vọng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về</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trang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anh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hùng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vì</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loạn</a:t>
            </a:r>
            <a:r>
              <a:rPr lang="en-US" altLang="en-US" sz="2800" b="1" i="1" dirty="0">
                <a:solidFill>
                  <a:srgbClr val="C00000"/>
                </a:solidFill>
                <a:latin typeface="Times New Roman" panose="02020603050405020304" pitchFamily="18" charset="0"/>
              </a:rPr>
              <a:t>.</a:t>
            </a:r>
          </a:p>
        </p:txBody>
      </p:sp>
      <p:sp>
        <p:nvSpPr>
          <p:cNvPr id="17" name="Arrow: Pentagon 16">
            <a:extLst>
              <a:ext uri="{FF2B5EF4-FFF2-40B4-BE49-F238E27FC236}">
                <a16:creationId xmlns:a16="http://schemas.microsoft.com/office/drawing/2014/main"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85129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1"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5D88BE8-09F8-4803-A861-E5DBFECBE3FE}"/>
              </a:ext>
            </a:extLst>
          </p:cNvPr>
          <p:cNvSpPr/>
          <p:nvPr/>
        </p:nvSpPr>
        <p:spPr>
          <a:xfrm>
            <a:off x="-890954" y="-1266093"/>
            <a:ext cx="6986954" cy="9683261"/>
          </a:xfrm>
          <a:custGeom>
            <a:avLst/>
            <a:gdLst>
              <a:gd name="connsiteX0" fmla="*/ 767080 w 5217160"/>
              <a:gd name="connsiteY0" fmla="*/ 0 h 7945120"/>
              <a:gd name="connsiteX1" fmla="*/ 5217160 w 5217160"/>
              <a:gd name="connsiteY1" fmla="*/ 3972560 h 7945120"/>
              <a:gd name="connsiteX2" fmla="*/ 767080 w 5217160"/>
              <a:gd name="connsiteY2" fmla="*/ 7945120 h 7945120"/>
              <a:gd name="connsiteX3" fmla="*/ 89377 w 5217160"/>
              <a:gd name="connsiteY3" fmla="*/ 7899347 h 7945120"/>
              <a:gd name="connsiteX4" fmla="*/ 0 w 5217160"/>
              <a:gd name="connsiteY4" fmla="*/ 7885099 h 7945120"/>
              <a:gd name="connsiteX5" fmla="*/ 0 w 5217160"/>
              <a:gd name="connsiteY5" fmla="*/ 60021 h 7945120"/>
              <a:gd name="connsiteX6" fmla="*/ 89377 w 5217160"/>
              <a:gd name="connsiteY6" fmla="*/ 45773 h 7945120"/>
              <a:gd name="connsiteX7" fmla="*/ 767080 w 5217160"/>
              <a:gd name="connsiteY7" fmla="*/ 0 h 794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7160" h="7945120">
                <a:moveTo>
                  <a:pt x="767080" y="0"/>
                </a:moveTo>
                <a:cubicBezTo>
                  <a:pt x="3224791" y="0"/>
                  <a:pt x="5217160" y="1778576"/>
                  <a:pt x="5217160" y="3972560"/>
                </a:cubicBezTo>
                <a:cubicBezTo>
                  <a:pt x="5217160" y="6166544"/>
                  <a:pt x="3224791" y="7945120"/>
                  <a:pt x="767080" y="7945120"/>
                </a:cubicBezTo>
                <a:cubicBezTo>
                  <a:pt x="536670" y="7945120"/>
                  <a:pt x="310349" y="7929488"/>
                  <a:pt x="89377" y="7899347"/>
                </a:cubicBezTo>
                <a:lnTo>
                  <a:pt x="0" y="7885099"/>
                </a:lnTo>
                <a:lnTo>
                  <a:pt x="0" y="60021"/>
                </a:lnTo>
                <a:lnTo>
                  <a:pt x="89377" y="45773"/>
                </a:lnTo>
                <a:cubicBezTo>
                  <a:pt x="310349" y="15632"/>
                  <a:pt x="536670" y="0"/>
                  <a:pt x="767080" y="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D0280FAB-9C2E-4033-9A1A-B361DC172560}"/>
              </a:ext>
            </a:extLst>
          </p:cNvPr>
          <p:cNvSpPr txBox="1"/>
          <p:nvPr/>
        </p:nvSpPr>
        <p:spPr>
          <a:xfrm>
            <a:off x="5400040" y="193040"/>
            <a:ext cx="5178021" cy="584775"/>
          </a:xfrm>
          <a:prstGeom prst="rect">
            <a:avLst/>
          </a:prstGeom>
          <a:noFill/>
        </p:spPr>
        <p:txBody>
          <a:bodyPr wrap="none" rtlCol="0">
            <a:spAutoFit/>
          </a:bodyPr>
          <a:lstStyle/>
          <a:p>
            <a:r>
              <a:rPr lang="vi-VN" sz="3200" b="1" i="1" dirty="0">
                <a:solidFill>
                  <a:srgbClr val="FF0000"/>
                </a:solidFill>
                <a:latin typeface="+mj-lt"/>
              </a:rPr>
              <a:t>2. Nhân vật Kiều Nguyệt Nga</a:t>
            </a:r>
            <a:endParaRPr lang="en-US" sz="3200" b="1" i="1" dirty="0">
              <a:solidFill>
                <a:srgbClr val="FF0000"/>
              </a:solidFill>
              <a:latin typeface="+mj-lt"/>
            </a:endParaRPr>
          </a:p>
        </p:txBody>
      </p:sp>
      <p:sp>
        <p:nvSpPr>
          <p:cNvPr id="19" name="Rectangle 16">
            <a:extLst>
              <a:ext uri="{FF2B5EF4-FFF2-40B4-BE49-F238E27FC236}">
                <a16:creationId xmlns:a16="http://schemas.microsoft.com/office/drawing/2014/main" id="{54DC0DEB-4D41-445B-A057-E83EDAC82327}"/>
              </a:ext>
            </a:extLst>
          </p:cNvPr>
          <p:cNvSpPr>
            <a:spLocks noChangeArrowheads="1"/>
          </p:cNvSpPr>
          <p:nvPr/>
        </p:nvSpPr>
        <p:spPr bwMode="auto">
          <a:xfrm>
            <a:off x="6096000" y="1063517"/>
            <a:ext cx="577595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altLang="en-US" sz="2800" b="1" i="0" u="none" strike="noStrike" kern="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Hiện lên qua ngôn ngữ đối thoại với Lục Vân Tiên</a:t>
            </a:r>
            <a:r>
              <a:rPr kumimoji="0" lang="en-US"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a:t>
            </a:r>
            <a:endPar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vi-VN" altLang="en-US" sz="2800" b="1" i="0" u="none" strike="noStrike" kern="0" cap="none" spc="0" normalizeH="0" baseline="0" noProof="0" dirty="0">
                <a:ln>
                  <a:noFill/>
                </a:ln>
                <a:solidFill>
                  <a:srgbClr val="C00000"/>
                </a:solidFill>
                <a:effectLst/>
                <a:uLnTx/>
                <a:uFillTx/>
              </a:rPr>
              <a:t>  </a:t>
            </a:r>
            <a:r>
              <a:rPr kumimoji="0" lang="en-US" altLang="en-US" sz="2800" b="1" i="0" u="none" strike="noStrike" kern="0" cap="none" spc="0" normalizeH="0" baseline="0" noProof="0" dirty="0">
                <a:ln>
                  <a:noFill/>
                </a:ln>
                <a:solidFill>
                  <a:srgbClr val="C00000"/>
                </a:solidFill>
                <a:effectLst/>
                <a:uLnTx/>
                <a:uFillTx/>
              </a:rPr>
              <a:t>+ </a:t>
            </a:r>
            <a:r>
              <a:rPr kumimoji="0" lang="vi-VN" altLang="en-US" sz="2800" b="1" i="0" u="none" strike="noStrike" kern="0" cap="none" spc="0" normalizeH="0" baseline="0" noProof="0" dirty="0">
                <a:ln>
                  <a:noFill/>
                </a:ln>
                <a:solidFill>
                  <a:srgbClr val="C00000"/>
                </a:solidFill>
                <a:effectLst/>
                <a:uLnTx/>
                <a:uFillTx/>
                <a:latin typeface="+mj-lt"/>
              </a:rPr>
              <a:t>Cách xưng hô của nàng vừa trân trọng, vừa khiêm nhường: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Trước xe quân tử tạm ngồi,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Xin cho tiện thiếp lạy rồi sẽ thưa.</a:t>
            </a:r>
            <a:endParaRPr lang="en-US" altLang="en-US" sz="2800" kern="0" dirty="0">
              <a:solidFill>
                <a:srgbClr val="2B5481"/>
              </a:solidFill>
              <a:latin typeface="+mj-lt"/>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2B5481"/>
                </a:solidFill>
                <a:effectLst/>
                <a:uLnTx/>
                <a:uFillTx/>
                <a:latin typeface="+mj-lt"/>
              </a:rPr>
              <a:t>   </a:t>
            </a:r>
            <a:r>
              <a:rPr kumimoji="0" lang="en-US" altLang="en-US" sz="2800" b="1" i="0" u="none" strike="noStrike" kern="0" cap="none" spc="0" normalizeH="0" baseline="0" noProof="0" dirty="0">
                <a:ln>
                  <a:noFill/>
                </a:ln>
                <a:solidFill>
                  <a:srgbClr val="C00000"/>
                </a:solidFill>
                <a:effectLst/>
                <a:uLnTx/>
                <a:uFillTx/>
                <a:latin typeface="+mj-lt"/>
              </a:rPr>
              <a:t>+ </a:t>
            </a:r>
            <a:r>
              <a:rPr kumimoji="0" lang="vi-VN" altLang="en-US" sz="2800" b="1" i="0" u="none" strike="noStrike" kern="0" cap="none" spc="0" normalizeH="0" baseline="0" noProof="0" dirty="0">
                <a:ln>
                  <a:noFill/>
                </a:ln>
                <a:solidFill>
                  <a:srgbClr val="C00000"/>
                </a:solidFill>
                <a:effectLst/>
                <a:uLnTx/>
                <a:uFillTx/>
                <a:latin typeface="+mj-lt"/>
              </a:rPr>
              <a:t>Nói năng dịu dàng, mực thước: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Làm con đâu dám cãi cha,</a:t>
            </a:r>
            <a:endParaRPr kumimoji="0" lang="vi-VN" altLang="en-US" sz="2800" b="0" i="0" u="none" strike="noStrike" kern="0" cap="none" spc="0" normalizeH="0" baseline="0" noProof="0" dirty="0">
              <a:ln>
                <a:noFill/>
              </a:ln>
              <a:solidFill>
                <a:srgbClr val="2B5481"/>
              </a:solidFill>
              <a:effectLst/>
              <a:uLnTx/>
              <a:uFillTx/>
              <a:latin typeface="+mj-lt"/>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Ví dầu ngàn dặm đàng xa cũng đành.</a:t>
            </a:r>
            <a:endParaRPr kumimoji="0" lang="en-US" altLang="en-US" sz="2800" b="1" i="0" u="none" strike="noStrike" kern="0" cap="none" spc="0" normalizeH="0" baseline="0" noProof="0" dirty="0">
              <a:ln>
                <a:noFill/>
              </a:ln>
              <a:solidFill>
                <a:srgbClr val="2B5481"/>
              </a:solidFill>
              <a:effectLst/>
              <a:uLnTx/>
              <a:uFillTx/>
              <a:latin typeface="+mj-lt"/>
            </a:endParaRPr>
          </a:p>
        </p:txBody>
      </p:sp>
      <p:sp>
        <p:nvSpPr>
          <p:cNvPr id="20" name="Text Box 26">
            <a:extLst>
              <a:ext uri="{FF2B5EF4-FFF2-40B4-BE49-F238E27FC236}">
                <a16:creationId xmlns:a16="http://schemas.microsoft.com/office/drawing/2014/main" id="{7BCA9F66-560C-4BC6-8BED-2980FDC18FA7}"/>
              </a:ext>
            </a:extLst>
          </p:cNvPr>
          <p:cNvSpPr txBox="1">
            <a:spLocks noChangeArrowheads="1"/>
          </p:cNvSpPr>
          <p:nvPr/>
        </p:nvSpPr>
        <p:spPr bwMode="auto">
          <a:xfrm>
            <a:off x="5870689" y="5215256"/>
            <a:ext cx="5974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 typeface="Symbol" panose="05050102010706020507" pitchFamily="18" charset="2"/>
              <a:buChar char="Þ"/>
            </a:pPr>
            <a:r>
              <a:rPr lang="vi-VN" altLang="en-US" sz="2800" b="1" i="1" dirty="0">
                <a:solidFill>
                  <a:srgbClr val="FF00FF"/>
                </a:solidFill>
                <a:latin typeface="Times New Roman" panose="02020603050405020304" pitchFamily="18" charset="0"/>
              </a:rPr>
              <a:t>Cô gái khuê các, nết na, thùy mị, có học thức biết trọng tình nghĩa</a:t>
            </a:r>
            <a:r>
              <a:rPr lang="en-US" altLang="en-US" sz="2800" b="1" i="1" dirty="0">
                <a:solidFill>
                  <a:srgbClr val="FF00FF"/>
                </a:solidFill>
                <a:latin typeface="Times New Roman" panose="02020603050405020304" pitchFamily="18" charset="0"/>
              </a:rPr>
              <a:t>.</a:t>
            </a:r>
          </a:p>
        </p:txBody>
      </p:sp>
    </p:spTree>
    <p:extLst>
      <p:ext uri="{BB962C8B-B14F-4D97-AF65-F5344CB8AC3E}">
        <p14:creationId xmlns:p14="http://schemas.microsoft.com/office/powerpoint/2010/main" val="3306815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heel(1)">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wipe(down)">
                                      <p:cBhvr>
                                        <p:cTn id="25" dur="500"/>
                                        <p:tgtEl>
                                          <p:spTgt spid="1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wipe(down)">
                                      <p:cBhvr>
                                        <p:cTn id="28" dur="500"/>
                                        <p:tgtEl>
                                          <p:spTgt spid="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down)">
                                      <p:cBhvr>
                                        <p:cTn id="33" dur="500"/>
                                        <p:tgtEl>
                                          <p:spTgt spid="1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wipe(down)">
                                      <p:cBhvr>
                                        <p:cTn id="36" dur="500"/>
                                        <p:tgtEl>
                                          <p:spTgt spid="1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wipe(down)">
                                      <p:cBhvr>
                                        <p:cTn id="39" dur="500"/>
                                        <p:tgtEl>
                                          <p:spTgt spid="1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a:extLst>
              <a:ext uri="{FF2B5EF4-FFF2-40B4-BE49-F238E27FC236}">
                <a16:creationId xmlns:a16="http://schemas.microsoft.com/office/drawing/2014/main" id="{EB031352-69F7-4F50-8720-E6FBC6519B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59326" y="1295401"/>
            <a:ext cx="164941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699" name="Picture 2">
            <a:extLst>
              <a:ext uri="{FF2B5EF4-FFF2-40B4-BE49-F238E27FC236}">
                <a16:creationId xmlns:a16="http://schemas.microsoft.com/office/drawing/2014/main" id="{E80AC582-1569-4F6D-9557-1D3DE480F2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15877716">
            <a:off x="4418945" y="1020364"/>
            <a:ext cx="669925" cy="89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3">
            <a:extLst>
              <a:ext uri="{FF2B5EF4-FFF2-40B4-BE49-F238E27FC236}">
                <a16:creationId xmlns:a16="http://schemas.microsoft.com/office/drawing/2014/main" id="{08AEFAFA-A1E3-45F7-9F8C-86B1CDC49E5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212044" y="1635125"/>
            <a:ext cx="98701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4">
            <a:extLst>
              <a:ext uri="{FF2B5EF4-FFF2-40B4-BE49-F238E27FC236}">
                <a16:creationId xmlns:a16="http://schemas.microsoft.com/office/drawing/2014/main" id="{72AA4052-B3C6-4947-B975-15117D9F2EB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410374">
            <a:off x="4664076" y="2771775"/>
            <a:ext cx="14827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2" name="Picture 5">
            <a:extLst>
              <a:ext uri="{FF2B5EF4-FFF2-40B4-BE49-F238E27FC236}">
                <a16:creationId xmlns:a16="http://schemas.microsoft.com/office/drawing/2014/main" id="{D8173695-D77D-4CF7-B23E-4E37623DC05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053916" y="2514601"/>
            <a:ext cx="10514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3" name="Picture 6">
            <a:extLst>
              <a:ext uri="{FF2B5EF4-FFF2-40B4-BE49-F238E27FC236}">
                <a16:creationId xmlns:a16="http://schemas.microsoft.com/office/drawing/2014/main" id="{2D6992B6-90C8-40BF-92F5-B889CC91133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94002" y="2532064"/>
            <a:ext cx="81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7">
            <a:extLst>
              <a:ext uri="{FF2B5EF4-FFF2-40B4-BE49-F238E27FC236}">
                <a16:creationId xmlns:a16="http://schemas.microsoft.com/office/drawing/2014/main" id="{438D54B5-CF71-4284-AE4A-1E5C81CB9E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376251" y="2444751"/>
            <a:ext cx="72914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5" name="Picture 8">
            <a:extLst>
              <a:ext uri="{FF2B5EF4-FFF2-40B4-BE49-F238E27FC236}">
                <a16:creationId xmlns:a16="http://schemas.microsoft.com/office/drawing/2014/main" id="{37B0EA3F-0A56-4BF4-B07B-D826AA4ACE3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83264" y="2035175"/>
            <a:ext cx="15573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6" name="Picture 9">
            <a:extLst>
              <a:ext uri="{FF2B5EF4-FFF2-40B4-BE49-F238E27FC236}">
                <a16:creationId xmlns:a16="http://schemas.microsoft.com/office/drawing/2014/main" id="{82BE142D-2F72-4050-B606-6BCDCC360FB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869114" y="1593850"/>
            <a:ext cx="4714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7" name="Picture 10">
            <a:extLst>
              <a:ext uri="{FF2B5EF4-FFF2-40B4-BE49-F238E27FC236}">
                <a16:creationId xmlns:a16="http://schemas.microsoft.com/office/drawing/2014/main" id="{3EDE3FA7-F367-40B5-A61B-434804C1F5AE}"/>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327901" y="830264"/>
            <a:ext cx="428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8" name="Picture 11">
            <a:extLst>
              <a:ext uri="{FF2B5EF4-FFF2-40B4-BE49-F238E27FC236}">
                <a16:creationId xmlns:a16="http://schemas.microsoft.com/office/drawing/2014/main" id="{0E84FFEF-3E7F-42BC-B068-888A29B37F8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7296151" y="1562101"/>
            <a:ext cx="62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9" name="Picture 12">
            <a:extLst>
              <a:ext uri="{FF2B5EF4-FFF2-40B4-BE49-F238E27FC236}">
                <a16:creationId xmlns:a16="http://schemas.microsoft.com/office/drawing/2014/main" id="{12F787D4-5A42-4268-A5E0-51701866890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184400"/>
            <a:ext cx="6429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0" name="Picture 13">
            <a:extLst>
              <a:ext uri="{FF2B5EF4-FFF2-40B4-BE49-F238E27FC236}">
                <a16:creationId xmlns:a16="http://schemas.microsoft.com/office/drawing/2014/main" id="{10781A4E-F6A5-4750-9215-202B95F096CA}"/>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7275513" y="2919414"/>
            <a:ext cx="4810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1" name="Picture 14">
            <a:extLst>
              <a:ext uri="{FF2B5EF4-FFF2-40B4-BE49-F238E27FC236}">
                <a16:creationId xmlns:a16="http://schemas.microsoft.com/office/drawing/2014/main" id="{DEBD03A7-EF40-4EB2-8A9A-8A1FDC5DE28A}"/>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7258051" y="3640139"/>
            <a:ext cx="625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2" name="Picture 15">
            <a:extLst>
              <a:ext uri="{FF2B5EF4-FFF2-40B4-BE49-F238E27FC236}">
                <a16:creationId xmlns:a16="http://schemas.microsoft.com/office/drawing/2014/main" id="{1C488155-276C-44BF-9035-3A2ECD79E887}"/>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7254875" y="3627438"/>
            <a:ext cx="5461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3" name="Picture 16">
            <a:extLst>
              <a:ext uri="{FF2B5EF4-FFF2-40B4-BE49-F238E27FC236}">
                <a16:creationId xmlns:a16="http://schemas.microsoft.com/office/drawing/2014/main" id="{429B167A-A853-48FA-9588-1E384E06F3D7}"/>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7253288" y="3627438"/>
            <a:ext cx="5000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4" name="Picture 17">
            <a:extLst>
              <a:ext uri="{FF2B5EF4-FFF2-40B4-BE49-F238E27FC236}">
                <a16:creationId xmlns:a16="http://schemas.microsoft.com/office/drawing/2014/main" id="{BAE26B39-B582-4E8D-9F92-F53F2F3C98F0}"/>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rot="21148455">
            <a:off x="6330950" y="3098801"/>
            <a:ext cx="10033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5" name="Picture 18">
            <a:extLst>
              <a:ext uri="{FF2B5EF4-FFF2-40B4-BE49-F238E27FC236}">
                <a16:creationId xmlns:a16="http://schemas.microsoft.com/office/drawing/2014/main" id="{245E53D3-8D93-417E-ADFF-DBD65685A7A9}"/>
              </a:ext>
            </a:extLst>
          </p:cNvPr>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rot="15534735">
            <a:off x="7553302" y="5090134"/>
            <a:ext cx="864581" cy="1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6" name="Picture 19">
            <a:extLst>
              <a:ext uri="{FF2B5EF4-FFF2-40B4-BE49-F238E27FC236}">
                <a16:creationId xmlns:a16="http://schemas.microsoft.com/office/drawing/2014/main" id="{B640F165-C32D-44DC-9885-CC1962B5E63B}"/>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6951664" y="5449889"/>
            <a:ext cx="473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398E6B92-6B1A-4883-AEED-306618F7D0A5}"/>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4984751" y="3046414"/>
            <a:ext cx="13890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50CE4CB-60BB-498D-8D44-B9696C01668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rot="21155211">
            <a:off x="6075364" y="5046664"/>
            <a:ext cx="568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2">
            <a:extLst>
              <a:ext uri="{FF2B5EF4-FFF2-40B4-BE49-F238E27FC236}">
                <a16:creationId xmlns:a16="http://schemas.microsoft.com/office/drawing/2014/main" id="{C7319398-6C8E-4533-8121-8E997B46100B}"/>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5402264" y="2903539"/>
            <a:ext cx="13477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7857E019-A114-4971-8D03-9B195597ACFC}"/>
              </a:ext>
            </a:extLst>
          </p:cNvPr>
          <p:cNvSpPr/>
          <p:nvPr/>
        </p:nvSpPr>
        <p:spPr>
          <a:xfrm>
            <a:off x="3884614" y="228600"/>
            <a:ext cx="5259387"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LỤC VÂN TIÊN CỨU KIỀU NGUYỆT NGA</a:t>
            </a:r>
          </a:p>
        </p:txBody>
      </p:sp>
      <p:sp>
        <p:nvSpPr>
          <p:cNvPr id="26" name="Rounded Rectangle 25">
            <a:extLst>
              <a:ext uri="{FF2B5EF4-FFF2-40B4-BE49-F238E27FC236}">
                <a16:creationId xmlns:a16="http://schemas.microsoft.com/office/drawing/2014/main" id="{777D4841-CAC4-4A40-9B5F-CBBBAA8BA8C3}"/>
              </a:ext>
            </a:extLst>
          </p:cNvPr>
          <p:cNvSpPr/>
          <p:nvPr/>
        </p:nvSpPr>
        <p:spPr>
          <a:xfrm>
            <a:off x="4808538" y="1511300"/>
            <a:ext cx="906462"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TÁC GIẢ</a:t>
            </a:r>
          </a:p>
        </p:txBody>
      </p:sp>
      <p:sp>
        <p:nvSpPr>
          <p:cNvPr id="27" name="Rounded Rectangle 26">
            <a:extLst>
              <a:ext uri="{FF2B5EF4-FFF2-40B4-BE49-F238E27FC236}">
                <a16:creationId xmlns:a16="http://schemas.microsoft.com/office/drawing/2014/main" id="{D2A385B2-7B1E-41C1-B346-ED64791803B0}"/>
              </a:ext>
            </a:extLst>
          </p:cNvPr>
          <p:cNvSpPr/>
          <p:nvPr/>
        </p:nvSpPr>
        <p:spPr>
          <a:xfrm>
            <a:off x="99756" y="667755"/>
            <a:ext cx="4724400" cy="7277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1.Cuộc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Nguyễn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Chiểu</a:t>
            </a:r>
            <a:r>
              <a:rPr lang="en-US" sz="1400" dirty="0">
                <a:solidFill>
                  <a:prstClr val="black"/>
                </a:solidFill>
                <a:latin typeface="Times New Roman" pitchFamily="18" charset="0"/>
                <a:cs typeface="Times New Roman" pitchFamily="18" charset="0"/>
              </a:rPr>
              <a:t> (1822-1888)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mù</a:t>
            </a:r>
            <a:r>
              <a:rPr lang="en-US" sz="1400" dirty="0">
                <a:solidFill>
                  <a:prstClr val="black"/>
                </a:solidFill>
                <a:latin typeface="Times New Roman" pitchFamily="18" charset="0"/>
                <a:cs typeface="Times New Roman" pitchFamily="18" charset="0"/>
              </a:rPr>
              <a:t> ở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hiến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yêu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nước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khuất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giặc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ngoại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xâm</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28" name="Rounded Rectangle 27">
            <a:extLst>
              <a:ext uri="{FF2B5EF4-FFF2-40B4-BE49-F238E27FC236}">
                <a16:creationId xmlns:a16="http://schemas.microsoft.com/office/drawing/2014/main" id="{6E10761B-48C8-4405-92BC-685ED44BA1CD}"/>
              </a:ext>
            </a:extLst>
          </p:cNvPr>
          <p:cNvSpPr/>
          <p:nvPr/>
        </p:nvSpPr>
        <p:spPr>
          <a:xfrm>
            <a:off x="250056" y="1586822"/>
            <a:ext cx="4423800" cy="8350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2. </a:t>
            </a:r>
            <a:r>
              <a:rPr lang="en-US" sz="1400" b="1" dirty="0" err="1">
                <a:solidFill>
                  <a:prstClr val="black"/>
                </a:solidFill>
                <a:latin typeface="Times New Roman" pitchFamily="18" charset="0"/>
                <a:cs typeface="Times New Roman" pitchFamily="18" charset="0"/>
              </a:rPr>
              <a:t>Sự</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nghiệp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sáng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 </a:t>
            </a:r>
          </a:p>
          <a:p>
            <a:pPr marL="171450" indent="-171450">
              <a:buFontTx/>
              <a:buChar char="-"/>
              <a:defRPr/>
            </a:pP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văn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Pháp</a:t>
            </a:r>
            <a:r>
              <a:rPr lang="en-US" sz="1400" dirty="0">
                <a:solidFill>
                  <a:prstClr val="black"/>
                </a:solidFill>
                <a:latin typeface="Times New Roman" pitchFamily="18" charset="0"/>
                <a:cs typeface="Times New Roman" pitchFamily="18" charset="0"/>
              </a:rPr>
              <a:t>.</a:t>
            </a:r>
          </a:p>
          <a:p>
            <a:pPr marL="171450" indent="-171450">
              <a:buFontTx/>
              <a:buChar cha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Nôm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Từ-Hà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Mậu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Tiều</a:t>
            </a:r>
            <a:r>
              <a:rPr lang="en-US" sz="1400" dirty="0">
                <a:solidFill>
                  <a:prstClr val="black"/>
                </a:solidFill>
                <a:latin typeface="Times New Roman" pitchFamily="18" charset="0"/>
                <a:cs typeface="Times New Roman" pitchFamily="18" charset="0"/>
              </a:rPr>
              <a:t> y </a:t>
            </a:r>
            <a:r>
              <a:rPr lang="en-US" sz="1400" dirty="0" err="1">
                <a:solidFill>
                  <a:prstClr val="black"/>
                </a:solidFill>
                <a:latin typeface="Times New Roman" pitchFamily="18" charset="0"/>
                <a:cs typeface="Times New Roman" pitchFamily="18" charset="0"/>
              </a:rPr>
              <a:t>thuật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vấn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Lục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Tiên</a:t>
            </a:r>
            <a:r>
              <a:rPr lang="en-US" sz="1400" dirty="0">
                <a:solidFill>
                  <a:prstClr val="black"/>
                </a:solidFill>
                <a:latin typeface="Times New Roman" pitchFamily="18" charset="0"/>
                <a:cs typeface="Times New Roman" pitchFamily="18" charset="0"/>
              </a:rPr>
              <a:t>.</a:t>
            </a:r>
          </a:p>
        </p:txBody>
      </p:sp>
      <p:sp>
        <p:nvSpPr>
          <p:cNvPr id="29" name="Rounded Rectangle 28">
            <a:extLst>
              <a:ext uri="{FF2B5EF4-FFF2-40B4-BE49-F238E27FC236}">
                <a16:creationId xmlns:a16="http://schemas.microsoft.com/office/drawing/2014/main" id="{62BB5E33-68FD-497C-84BE-438CB1DA9F19}"/>
              </a:ext>
            </a:extLst>
          </p:cNvPr>
          <p:cNvSpPr/>
          <p:nvPr/>
        </p:nvSpPr>
        <p:spPr>
          <a:xfrm>
            <a:off x="3532124" y="2514600"/>
            <a:ext cx="1649477"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TÁC PHẨM</a:t>
            </a:r>
          </a:p>
        </p:txBody>
      </p:sp>
      <p:sp>
        <p:nvSpPr>
          <p:cNvPr id="30" name="Rounded Rectangle 29">
            <a:extLst>
              <a:ext uri="{FF2B5EF4-FFF2-40B4-BE49-F238E27FC236}">
                <a16:creationId xmlns:a16="http://schemas.microsoft.com/office/drawing/2014/main" id="{BF1813C9-189E-49CE-9772-CE8E500A4C2A}"/>
              </a:ext>
            </a:extLst>
          </p:cNvPr>
          <p:cNvSpPr/>
          <p:nvPr/>
        </p:nvSpPr>
        <p:spPr>
          <a:xfrm>
            <a:off x="131426" y="2760982"/>
            <a:ext cx="4396045" cy="5111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gồm</a:t>
            </a:r>
            <a:r>
              <a:rPr lang="en-US" sz="1400" dirty="0">
                <a:solidFill>
                  <a:prstClr val="black"/>
                </a:solidFill>
                <a:latin typeface="Times New Roman" pitchFamily="18" charset="0"/>
                <a:cs typeface="Times New Roman" pitchFamily="18" charset="0"/>
              </a:rPr>
              <a:t> 2082 </a:t>
            </a:r>
            <a:r>
              <a:rPr lang="en-US" sz="1400" dirty="0" err="1">
                <a:solidFill>
                  <a:prstClr val="black"/>
                </a:solidFill>
                <a:latin typeface="Times New Roman" pitchFamily="18" charset="0"/>
                <a:cs typeface="Times New Roman" pitchFamily="18" charset="0"/>
              </a:rPr>
              <a:t>câu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luc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bát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hồi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nội</a:t>
            </a:r>
            <a:r>
              <a:rPr lang="en-US" sz="1400" dirty="0">
                <a:solidFill>
                  <a:prstClr val="black"/>
                </a:solidFill>
                <a:latin typeface="Times New Roman" pitchFamily="18" charset="0"/>
                <a:cs typeface="Times New Roman" pitchFamily="18" charset="0"/>
              </a:rPr>
              <a:t> dung </a:t>
            </a:r>
            <a:r>
              <a:rPr lang="en-US" sz="1400" dirty="0" err="1">
                <a:solidFill>
                  <a:prstClr val="black"/>
                </a:solidFill>
                <a:latin typeface="Times New Roman" pitchFamily="18" charset="0"/>
                <a:cs typeface="Times New Roman" pitchFamily="18" charset="0"/>
              </a:rPr>
              <a:t>đạo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đề</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cao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a:t>
            </a:r>
          </a:p>
        </p:txBody>
      </p:sp>
      <p:sp>
        <p:nvSpPr>
          <p:cNvPr id="31" name="Rounded Rectangle 30">
            <a:extLst>
              <a:ext uri="{FF2B5EF4-FFF2-40B4-BE49-F238E27FC236}">
                <a16:creationId xmlns:a16="http://schemas.microsoft.com/office/drawing/2014/main" id="{242261FF-2626-4332-853C-21EF184DD36F}"/>
              </a:ext>
            </a:extLst>
          </p:cNvPr>
          <p:cNvSpPr/>
          <p:nvPr/>
        </p:nvSpPr>
        <p:spPr>
          <a:xfrm>
            <a:off x="376802" y="3462339"/>
            <a:ext cx="4423800" cy="100701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Tóm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tắt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truyện</a:t>
            </a:r>
            <a:r>
              <a:rPr lang="en-US" sz="1400" b="1"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xoay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quanh</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nh</a:t>
            </a:r>
            <a:r>
              <a:rPr lang="en-US" sz="1400" dirty="0">
                <a:solidFill>
                  <a:prstClr val="black"/>
                </a:solidFill>
                <a:latin typeface="Times New Roman" pitchFamily="18" charset="0"/>
                <a:cs typeface="Times New Roman" pitchFamily="18" charset="0"/>
              </a:rPr>
              <a:t>/</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KNN</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giúp</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vẫn</a:t>
            </a:r>
            <a:r>
              <a:rPr lang="en-US" sz="1400" dirty="0">
                <a:solidFill>
                  <a:prstClr val="black"/>
                </a:solidFill>
                <a:latin typeface="Times New Roman" pitchFamily="18" charset="0"/>
                <a:cs typeface="Times New Roman" pitchFamily="18" charset="0"/>
              </a:rPr>
              <a:t> 1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LVT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nhau</a:t>
            </a:r>
            <a:r>
              <a:rPr lang="en-US" sz="1400" dirty="0">
                <a:solidFill>
                  <a:prstClr val="black"/>
                </a:solidFill>
                <a:latin typeface="Times New Roman" pitchFamily="18" charset="0"/>
                <a:cs typeface="Times New Roman" pitchFamily="18" charset="0"/>
              </a:rPr>
              <a:t>.</a:t>
            </a:r>
          </a:p>
        </p:txBody>
      </p:sp>
      <p:sp>
        <p:nvSpPr>
          <p:cNvPr id="32" name="Rounded Rectangle 31">
            <a:extLst>
              <a:ext uri="{FF2B5EF4-FFF2-40B4-BE49-F238E27FC236}">
                <a16:creationId xmlns:a16="http://schemas.microsoft.com/office/drawing/2014/main" id="{CA094D34-FE5F-4677-A7FF-53E7CD10AD2C}"/>
              </a:ext>
            </a:extLst>
          </p:cNvPr>
          <p:cNvSpPr/>
          <p:nvPr/>
        </p:nvSpPr>
        <p:spPr>
          <a:xfrm>
            <a:off x="256701" y="4676458"/>
            <a:ext cx="4423800" cy="8778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Vị</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Đoạn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nằm</a:t>
            </a:r>
            <a:r>
              <a:rPr lang="en-US" sz="1400" dirty="0">
                <a:solidFill>
                  <a:prstClr val="black"/>
                </a:solidFill>
                <a:latin typeface="Times New Roman" pitchFamily="18" charset="0"/>
                <a:cs typeface="Times New Roman" pitchFamily="18" charset="0"/>
              </a:rPr>
              <a:t> ở </a:t>
            </a:r>
            <a:r>
              <a:rPr lang="en-US" sz="1400" dirty="0" err="1">
                <a:solidFill>
                  <a:prstClr val="black"/>
                </a:solidFill>
                <a:latin typeface="Times New Roman" pitchFamily="18" charset="0"/>
                <a:cs typeface="Times New Roman" pitchFamily="18" charset="0"/>
              </a:rPr>
              <a:t>phần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đầu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a:t>
            </a:r>
          </a:p>
          <a:p>
            <a:pPr>
              <a:defRPr/>
            </a:pPr>
            <a:r>
              <a:rPr lang="en-US" sz="1400" b="1" dirty="0" err="1">
                <a:solidFill>
                  <a:prstClr val="black"/>
                </a:solidFill>
                <a:latin typeface="Times New Roman" pitchFamily="18" charset="0"/>
                <a:cs typeface="Times New Roman" pitchFamily="18" charset="0"/>
              </a:rPr>
              <a:t>Đại</a:t>
            </a:r>
            <a:r>
              <a:rPr lang="en-US" sz="1400" b="1" dirty="0">
                <a:solidFill>
                  <a:prstClr val="black"/>
                </a:solidFill>
                <a:latin typeface="Times New Roman" pitchFamily="18" charset="0"/>
                <a:cs typeface="Times New Roman" pitchFamily="18" charset="0"/>
              </a:rPr>
              <a:t> ý:</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trên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đường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bon </a:t>
            </a:r>
            <a:r>
              <a:rPr lang="en-US" sz="1400" dirty="0" err="1">
                <a:solidFill>
                  <a:prstClr val="black"/>
                </a:solidFill>
                <a:latin typeface="Times New Roman" pitchFamily="18" charset="0"/>
                <a:cs typeface="Times New Roman" pitchFamily="18" charset="0"/>
              </a:rPr>
              <a:t>cướp,chàng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tan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cô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gái</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muốn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nhưng</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từ</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chối</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33" name="Rounded Rectangle 32">
            <a:extLst>
              <a:ext uri="{FF2B5EF4-FFF2-40B4-BE49-F238E27FC236}">
                <a16:creationId xmlns:a16="http://schemas.microsoft.com/office/drawing/2014/main" id="{AE16319E-FB5B-4AB7-A7EA-D08B468FFEDC}"/>
              </a:ext>
            </a:extLst>
          </p:cNvPr>
          <p:cNvSpPr/>
          <p:nvPr/>
        </p:nvSpPr>
        <p:spPr>
          <a:xfrm>
            <a:off x="6172201" y="2184400"/>
            <a:ext cx="1154113"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NỘI DUNG</a:t>
            </a:r>
          </a:p>
        </p:txBody>
      </p:sp>
      <p:sp>
        <p:nvSpPr>
          <p:cNvPr id="34" name="Rounded Rectangle 33">
            <a:extLst>
              <a:ext uri="{FF2B5EF4-FFF2-40B4-BE49-F238E27FC236}">
                <a16:creationId xmlns:a16="http://schemas.microsoft.com/office/drawing/2014/main" id="{BB49190A-86D8-45C3-B2B3-6B69EB236E3D}"/>
              </a:ext>
            </a:extLst>
          </p:cNvPr>
          <p:cNvSpPr/>
          <p:nvPr/>
        </p:nvSpPr>
        <p:spPr>
          <a:xfrm>
            <a:off x="6356507" y="1624667"/>
            <a:ext cx="1396843" cy="3066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LVT</a:t>
            </a:r>
          </a:p>
        </p:txBody>
      </p:sp>
      <p:sp>
        <p:nvSpPr>
          <p:cNvPr id="35" name="Rounded Rectangle 34">
            <a:extLst>
              <a:ext uri="{FF2B5EF4-FFF2-40B4-BE49-F238E27FC236}">
                <a16:creationId xmlns:a16="http://schemas.microsoft.com/office/drawing/2014/main" id="{3B43BB39-2623-4F51-B259-44418C6E2D7E}"/>
              </a:ext>
            </a:extLst>
          </p:cNvPr>
          <p:cNvSpPr/>
          <p:nvPr/>
        </p:nvSpPr>
        <p:spPr>
          <a:xfrm>
            <a:off x="7653338" y="688976"/>
            <a:ext cx="4438906" cy="93071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đánh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cướp</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Vũ</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bản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anh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hùng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việc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đức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vị</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vong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thân</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6" name="Rounded Rectangle 35">
            <a:extLst>
              <a:ext uri="{FF2B5EF4-FFF2-40B4-BE49-F238E27FC236}">
                <a16:creationId xmlns:a16="http://schemas.microsoft.com/office/drawing/2014/main" id="{A1FD5049-3509-493E-A86D-6DB9BE95EC55}"/>
              </a:ext>
            </a:extLst>
          </p:cNvPr>
          <p:cNvSpPr/>
          <p:nvPr/>
        </p:nvSpPr>
        <p:spPr>
          <a:xfrm>
            <a:off x="7659688" y="1930402"/>
            <a:ext cx="4400886" cy="889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trò</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chuyện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với</a:t>
            </a:r>
            <a:r>
              <a:rPr lang="en-US" sz="1400" b="1"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hậu</a:t>
            </a:r>
            <a:r>
              <a:rPr lang="en-US" sz="1400" dirty="0">
                <a:solidFill>
                  <a:prstClr val="black"/>
                </a:solidFill>
                <a:latin typeface="Times New Roman" pitchFamily="18" charset="0"/>
                <a:cs typeface="Times New Roman" pitchFamily="18" charset="0"/>
              </a:rPr>
              <a:t> ( </a:t>
            </a:r>
            <a:r>
              <a:rPr lang="en-US" sz="1400" dirty="0" err="1">
                <a:solidFill>
                  <a:prstClr val="black"/>
                </a:solidFill>
                <a:latin typeface="Times New Roman" pitchFamily="18" charset="0"/>
                <a:cs typeface="Times New Roman" pitchFamily="18" charset="0"/>
              </a:rPr>
              <a:t>không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lợi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dụng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kẻ</a:t>
            </a:r>
            <a:r>
              <a:rPr lang="en-US" sz="1400" dirty="0">
                <a:solidFill>
                  <a:prstClr val="black"/>
                </a:solidFill>
                <a:latin typeface="Times New Roman" pitchFamily="18" charset="0"/>
                <a:cs typeface="Times New Roman" pitchFamily="18" charset="0"/>
              </a:rPr>
              <a:t> ban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trong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trực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Trọng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khinh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tài</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7" name="Rounded Rectangle 36">
            <a:extLst>
              <a:ext uri="{FF2B5EF4-FFF2-40B4-BE49-F238E27FC236}">
                <a16:creationId xmlns:a16="http://schemas.microsoft.com/office/drawing/2014/main" id="{D13CCADA-F54E-45DB-A898-AEA523989FF6}"/>
              </a:ext>
            </a:extLst>
          </p:cNvPr>
          <p:cNvSpPr/>
          <p:nvPr/>
        </p:nvSpPr>
        <p:spPr>
          <a:xfrm>
            <a:off x="6866942" y="3508375"/>
            <a:ext cx="1968500" cy="279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KNN</a:t>
            </a:r>
          </a:p>
        </p:txBody>
      </p:sp>
      <p:sp>
        <p:nvSpPr>
          <p:cNvPr id="38" name="Rounded Rectangle 37">
            <a:extLst>
              <a:ext uri="{FF2B5EF4-FFF2-40B4-BE49-F238E27FC236}">
                <a16:creationId xmlns:a16="http://schemas.microsoft.com/office/drawing/2014/main" id="{AB5F6189-198B-44C7-95CA-422F9E598DA5}"/>
              </a:ext>
            </a:extLst>
          </p:cNvPr>
          <p:cNvSpPr/>
          <p:nvPr/>
        </p:nvSpPr>
        <p:spPr>
          <a:xfrm>
            <a:off x="7696200" y="3021014"/>
            <a:ext cx="1930400" cy="2555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Xưng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khiêm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nhường</a:t>
            </a:r>
            <a:endParaRPr lang="en-US" sz="1400" dirty="0">
              <a:solidFill>
                <a:prstClr val="black"/>
              </a:solidFill>
              <a:latin typeface="Times New Roman" pitchFamily="18" charset="0"/>
              <a:cs typeface="Times New Roman" pitchFamily="18" charset="0"/>
            </a:endParaRPr>
          </a:p>
        </p:txBody>
      </p:sp>
      <p:sp>
        <p:nvSpPr>
          <p:cNvPr id="39" name="Rounded Rectangle 38">
            <a:extLst>
              <a:ext uri="{FF2B5EF4-FFF2-40B4-BE49-F238E27FC236}">
                <a16:creationId xmlns:a16="http://schemas.microsoft.com/office/drawing/2014/main" id="{C6140377-ED69-413C-806A-F96E39AACF79}"/>
              </a:ext>
            </a:extLst>
          </p:cNvPr>
          <p:cNvSpPr/>
          <p:nvPr/>
        </p:nvSpPr>
        <p:spPr>
          <a:xfrm>
            <a:off x="7653338" y="3900490"/>
            <a:ext cx="2572702" cy="2873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năng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thước</a:t>
            </a:r>
            <a:r>
              <a:rPr lang="en-US" sz="1400" dirty="0">
                <a:solidFill>
                  <a:prstClr val="black"/>
                </a:solidFill>
                <a:latin typeface="Times New Roman" pitchFamily="18" charset="0"/>
                <a:cs typeface="Times New Roman" pitchFamily="18" charset="0"/>
              </a:rPr>
              <a:t>.</a:t>
            </a:r>
          </a:p>
        </p:txBody>
      </p:sp>
      <p:sp>
        <p:nvSpPr>
          <p:cNvPr id="40" name="Rounded Rectangle 39">
            <a:extLst>
              <a:ext uri="{FF2B5EF4-FFF2-40B4-BE49-F238E27FC236}">
                <a16:creationId xmlns:a16="http://schemas.microsoft.com/office/drawing/2014/main" id="{14471084-2AF2-4FB4-889D-C67948035FFD}"/>
              </a:ext>
            </a:extLst>
          </p:cNvPr>
          <p:cNvSpPr/>
          <p:nvPr/>
        </p:nvSpPr>
        <p:spPr>
          <a:xfrm>
            <a:off x="7653338" y="4310064"/>
            <a:ext cx="3228022" cy="30479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rõ</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khúc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thành</a:t>
            </a:r>
            <a:endParaRPr lang="en-US" sz="1400" dirty="0">
              <a:solidFill>
                <a:prstClr val="black"/>
              </a:solidFill>
              <a:latin typeface="Times New Roman" pitchFamily="18" charset="0"/>
              <a:cs typeface="Times New Roman" pitchFamily="18" charset="0"/>
            </a:endParaRPr>
          </a:p>
        </p:txBody>
      </p:sp>
      <p:sp>
        <p:nvSpPr>
          <p:cNvPr id="41" name="Rounded Rectangle 40">
            <a:extLst>
              <a:ext uri="{FF2B5EF4-FFF2-40B4-BE49-F238E27FC236}">
                <a16:creationId xmlns:a16="http://schemas.microsoft.com/office/drawing/2014/main" id="{C0EC326C-7E4C-481F-9777-6CA40367AA3B}"/>
              </a:ext>
            </a:extLst>
          </p:cNvPr>
          <p:cNvSpPr/>
          <p:nvPr/>
        </p:nvSpPr>
        <p:spPr>
          <a:xfrm>
            <a:off x="7653338" y="4759326"/>
            <a:ext cx="4438906" cy="5746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a:solidFill>
                  <a:prstClr val="black"/>
                </a:solidFill>
                <a:latin typeface="Times New Roman" pitchFamily="18" charset="0"/>
                <a:cs typeface="Times New Roman" pitchFamily="18" charset="0"/>
              </a:rPr>
              <a:t>Con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đã</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tự</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a:t>
            </a:r>
          </a:p>
        </p:txBody>
      </p:sp>
      <p:sp>
        <p:nvSpPr>
          <p:cNvPr id="42" name="Rounded Rectangle 41">
            <a:extLst>
              <a:ext uri="{FF2B5EF4-FFF2-40B4-BE49-F238E27FC236}">
                <a16:creationId xmlns:a16="http://schemas.microsoft.com/office/drawing/2014/main" id="{9557862E-FD07-49C2-A9A2-91FD1B9EABC7}"/>
              </a:ext>
            </a:extLst>
          </p:cNvPr>
          <p:cNvSpPr/>
          <p:nvPr/>
        </p:nvSpPr>
        <p:spPr>
          <a:xfrm>
            <a:off x="6982315" y="5446714"/>
            <a:ext cx="644816" cy="2794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NT</a:t>
            </a:r>
          </a:p>
        </p:txBody>
      </p:sp>
      <p:sp>
        <p:nvSpPr>
          <p:cNvPr id="43" name="Rounded Rectangle 42">
            <a:extLst>
              <a:ext uri="{FF2B5EF4-FFF2-40B4-BE49-F238E27FC236}">
                <a16:creationId xmlns:a16="http://schemas.microsoft.com/office/drawing/2014/main" id="{C6C103B1-1098-4891-940A-C8D12E47F794}"/>
              </a:ext>
            </a:extLst>
          </p:cNvPr>
          <p:cNvSpPr/>
          <p:nvPr/>
        </p:nvSpPr>
        <p:spPr>
          <a:xfrm>
            <a:off x="7783387" y="5676773"/>
            <a:ext cx="4486531" cy="4509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miêu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tả</a:t>
            </a:r>
            <a:r>
              <a:rPr lang="en-US" sz="1400" dirty="0">
                <a:solidFill>
                  <a:prstClr val="black"/>
                </a:solidFill>
                <a:latin typeface="Times New Roman" pitchFamily="18" charset="0"/>
                <a:cs typeface="Times New Roman" pitchFamily="18" charset="0"/>
              </a:rPr>
              <a:t> qua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chỉ</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gũi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gian</a:t>
            </a:r>
            <a:r>
              <a:rPr lang="en-US" sz="1400" dirty="0">
                <a:solidFill>
                  <a:prstClr val="black"/>
                </a:solidFill>
                <a:latin typeface="Times New Roman" pitchFamily="18" charset="0"/>
                <a:cs typeface="Times New Roman" pitchFamily="18" charset="0"/>
              </a:rPr>
              <a:t>.</a:t>
            </a:r>
          </a:p>
        </p:txBody>
      </p:sp>
      <p:sp>
        <p:nvSpPr>
          <p:cNvPr id="44" name="Rounded Rectangle 43">
            <a:extLst>
              <a:ext uri="{FF2B5EF4-FFF2-40B4-BE49-F238E27FC236}">
                <a16:creationId xmlns:a16="http://schemas.microsoft.com/office/drawing/2014/main" id="{E1237B6B-B60B-4B4C-BAC1-E54A352F5702}"/>
              </a:ext>
            </a:extLst>
          </p:cNvPr>
          <p:cNvSpPr/>
          <p:nvPr/>
        </p:nvSpPr>
        <p:spPr>
          <a:xfrm>
            <a:off x="6951662" y="6248400"/>
            <a:ext cx="4935537" cy="49557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Ngôn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mộc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mạc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hằng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mang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sắc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địa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phương</a:t>
            </a:r>
            <a:r>
              <a:rPr lang="en-US" sz="1400" dirty="0">
                <a:solidFill>
                  <a:prstClr val="black"/>
                </a:solidFill>
                <a:latin typeface="Times New Roman" pitchFamily="18" charset="0"/>
                <a:cs typeface="Times New Roman" pitchFamily="18" charset="0"/>
              </a:rPr>
              <a:t>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a:t>
            </a:r>
          </a:p>
        </p:txBody>
      </p:sp>
      <p:sp>
        <p:nvSpPr>
          <p:cNvPr id="45" name="Rounded Rectangle 44">
            <a:extLst>
              <a:ext uri="{FF2B5EF4-FFF2-40B4-BE49-F238E27FC236}">
                <a16:creationId xmlns:a16="http://schemas.microsoft.com/office/drawing/2014/main" id="{6A5EFA5C-8260-4AB8-9FD7-B3F58405FFDD}"/>
              </a:ext>
            </a:extLst>
          </p:cNvPr>
          <p:cNvSpPr/>
          <p:nvPr/>
        </p:nvSpPr>
        <p:spPr>
          <a:xfrm>
            <a:off x="4908550" y="5235575"/>
            <a:ext cx="1797050" cy="2111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Ý NGHĨA VĂN BẢN</a:t>
            </a:r>
          </a:p>
        </p:txBody>
      </p:sp>
      <p:sp>
        <p:nvSpPr>
          <p:cNvPr id="46" name="Rounded Rectangle 45">
            <a:extLst>
              <a:ext uri="{FF2B5EF4-FFF2-40B4-BE49-F238E27FC236}">
                <a16:creationId xmlns:a16="http://schemas.microsoft.com/office/drawing/2014/main" id="{959A3FC5-902B-48C3-8D8C-79A21A8EC0C6}"/>
              </a:ext>
            </a:extLst>
          </p:cNvPr>
          <p:cNvSpPr/>
          <p:nvPr/>
        </p:nvSpPr>
        <p:spPr>
          <a:xfrm>
            <a:off x="746760" y="5761447"/>
            <a:ext cx="5471579" cy="75075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Đoạn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trích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ngợi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phẩm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chất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đẹp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hai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nhân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vật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Lục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Tiên</a:t>
            </a:r>
            <a:r>
              <a:rPr lang="en-US" sz="1400" b="1" dirty="0">
                <a:solidFill>
                  <a:prstClr val="black"/>
                </a:solidFill>
                <a:latin typeface="Times New Roman" pitchFamily="18" charset="0"/>
                <a:cs typeface="Times New Roman" pitchFamily="18" charset="0"/>
              </a:rPr>
              <a:t> – </a:t>
            </a:r>
            <a:r>
              <a:rPr lang="en-US" sz="1400" b="1" dirty="0" err="1">
                <a:solidFill>
                  <a:prstClr val="black"/>
                </a:solidFill>
                <a:latin typeface="Times New Roman" pitchFamily="18" charset="0"/>
                <a:cs typeface="Times New Roman" pitchFamily="18" charset="0"/>
              </a:rPr>
              <a:t>Kiều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Nguyệt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và</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khát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vọng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hành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đạo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cứu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giả</a:t>
            </a:r>
            <a:endParaRPr lang="en-US" sz="1400" b="1" dirty="0">
              <a:solidFill>
                <a:prstClr val="black"/>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99"/>
          </a:fgClr>
          <a:bgClr>
            <a:schemeClr val="bg1"/>
          </a:bgClr>
        </a:pattFill>
        <a:effectLst/>
      </p:bgPr>
    </p:bg>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id="{7A4C13E2-E552-4238-80E7-F746CCDA58A7}"/>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24696" name="Group 120">
            <a:extLst>
              <a:ext uri="{FF2B5EF4-FFF2-40B4-BE49-F238E27FC236}">
                <a16:creationId xmlns:a16="http://schemas.microsoft.com/office/drawing/2014/main" id="{3B179128-0A34-49A6-8441-16D6F4FA9B1D}"/>
              </a:ext>
            </a:extLst>
          </p:cNvPr>
          <p:cNvGraphicFramePr>
            <a:graphicFrameLocks noGrp="1"/>
          </p:cNvGraphicFramePr>
          <p:nvPr>
            <p:ph sz="quarter" idx="2"/>
            <p:extLst>
              <p:ext uri="{D42A27DB-BD31-4B8C-83A1-F6EECF244321}">
                <p14:modId xmlns:p14="http://schemas.microsoft.com/office/powerpoint/2010/main" val="3333159324"/>
              </p:ext>
            </p:extLst>
          </p:nvPr>
        </p:nvGraphicFramePr>
        <p:xfrm>
          <a:off x="457200" y="1371601"/>
          <a:ext cx="11277600" cy="3601355"/>
        </p:xfrm>
        <a:graphic>
          <a:graphicData uri="http://schemas.openxmlformats.org/drawingml/2006/table">
            <a:tbl>
              <a:tblPr/>
              <a:tblGrid>
                <a:gridCol w="2794668">
                  <a:extLst>
                    <a:ext uri="{9D8B030D-6E8A-4147-A177-3AD203B41FA5}">
                      <a16:colId xmlns:a16="http://schemas.microsoft.com/office/drawing/2014/main" val="20000"/>
                    </a:ext>
                  </a:extLst>
                </a:gridCol>
                <a:gridCol w="2749327">
                  <a:extLst>
                    <a:ext uri="{9D8B030D-6E8A-4147-A177-3AD203B41FA5}">
                      <a16:colId xmlns:a16="http://schemas.microsoft.com/office/drawing/2014/main" val="20001"/>
                    </a:ext>
                  </a:extLst>
                </a:gridCol>
                <a:gridCol w="2866803">
                  <a:extLst>
                    <a:ext uri="{9D8B030D-6E8A-4147-A177-3AD203B41FA5}">
                      <a16:colId xmlns:a16="http://schemas.microsoft.com/office/drawing/2014/main" val="20002"/>
                    </a:ext>
                  </a:extLst>
                </a:gridCol>
                <a:gridCol w="2866802">
                  <a:extLst>
                    <a:ext uri="{9D8B030D-6E8A-4147-A177-3AD203B41FA5}">
                      <a16:colId xmlns:a16="http://schemas.microsoft.com/office/drawing/2014/main" val="20003"/>
                    </a:ext>
                  </a:extLst>
                </a:gridCol>
              </a:tblGrid>
              <a:tr h="3064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Lục</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Vân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Tiên</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2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0598" name="Text Box 58">
            <a:extLst>
              <a:ext uri="{FF2B5EF4-FFF2-40B4-BE49-F238E27FC236}">
                <a16:creationId xmlns:a16="http://schemas.microsoft.com/office/drawing/2014/main" id="{F71D896C-D777-49AE-BAFD-71EDBF888707}"/>
              </a:ext>
            </a:extLst>
          </p:cNvPr>
          <p:cNvSpPr txBox="1">
            <a:spLocks noChangeArrowheads="1"/>
          </p:cNvSpPr>
          <p:nvPr/>
        </p:nvSpPr>
        <p:spPr bwMode="auto">
          <a:xfrm>
            <a:off x="1104900" y="438241"/>
            <a:ext cx="10447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PHÂN BIỆT SẮC THÁI LỜI THOẠI MỖI NHÂN VẬT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24690" name="Text Box 114">
            <a:extLst>
              <a:ext uri="{FF2B5EF4-FFF2-40B4-BE49-F238E27FC236}">
                <a16:creationId xmlns:a16="http://schemas.microsoft.com/office/drawing/2014/main" id="{46FB3EC9-C3DF-4466-A936-2ACE6826D4E4}"/>
              </a:ext>
            </a:extLst>
          </p:cNvPr>
          <p:cNvSpPr txBox="1">
            <a:spLocks noChangeArrowheads="1"/>
          </p:cNvSpPr>
          <p:nvPr/>
        </p:nvSpPr>
        <p:spPr bwMode="auto">
          <a:xfrm>
            <a:off x="845820" y="3173292"/>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vi-VN" altLang="en-US" sz="2800" b="1" dirty="0">
                <a:solidFill>
                  <a:srgbClr val="FF0000"/>
                </a:solidFill>
                <a:latin typeface="Times New Roman" panose="02020603050405020304" pitchFamily="18" charset="0"/>
                <a:cs typeface="Times New Roman" panose="02020603050405020304" pitchFamily="18" charset="0"/>
              </a:rPr>
              <a:t>Dứt khoát</a:t>
            </a:r>
            <a:r>
              <a:rPr lang="pt-BR" altLang="en-US" sz="2800" b="1" dirty="0">
                <a:solidFill>
                  <a:srgbClr val="FF0000"/>
                </a:solidFill>
                <a:latin typeface="Times New Roman" panose="02020603050405020304" pitchFamily="18" charset="0"/>
                <a:cs typeface="Times New Roman" panose="02020603050405020304" pitchFamily="18" charset="0"/>
              </a:rPr>
              <a:t>, căm tức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3" name="Text Box 117">
            <a:extLst>
              <a:ext uri="{FF2B5EF4-FFF2-40B4-BE49-F238E27FC236}">
                <a16:creationId xmlns:a16="http://schemas.microsoft.com/office/drawing/2014/main" id="{688C9471-507E-44CC-826C-79A7B1AA4A96}"/>
              </a:ext>
            </a:extLst>
          </p:cNvPr>
          <p:cNvSpPr txBox="1">
            <a:spLocks noChangeArrowheads="1"/>
          </p:cNvSpPr>
          <p:nvPr/>
        </p:nvSpPr>
        <p:spPr bwMode="auto">
          <a:xfrm>
            <a:off x="3642360" y="3008343"/>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Mềm mỏng, chân thành, chính trực.</a:t>
            </a:r>
            <a:r>
              <a:rPr lang="pt-BR"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4" name="Text Box 118">
            <a:extLst>
              <a:ext uri="{FF2B5EF4-FFF2-40B4-BE49-F238E27FC236}">
                <a16:creationId xmlns:a16="http://schemas.microsoft.com/office/drawing/2014/main" id="{4E183487-B5A4-42CB-80C3-9FC0BB8DC024}"/>
              </a:ext>
            </a:extLst>
          </p:cNvPr>
          <p:cNvSpPr txBox="1">
            <a:spLocks noChangeArrowheads="1"/>
          </p:cNvSpPr>
          <p:nvPr/>
        </p:nvSpPr>
        <p:spPr bwMode="auto">
          <a:xfrm>
            <a:off x="5989320" y="3223786"/>
            <a:ext cx="2880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1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Khiêm nhường, mực thước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5" name="Text Box 119">
            <a:extLst>
              <a:ext uri="{FF2B5EF4-FFF2-40B4-BE49-F238E27FC236}">
                <a16:creationId xmlns:a16="http://schemas.microsoft.com/office/drawing/2014/main" id="{A979410E-F7F3-439E-8240-59280E45EEB3}"/>
              </a:ext>
            </a:extLst>
          </p:cNvPr>
          <p:cNvSpPr txBox="1">
            <a:spLocks noChangeArrowheads="1"/>
          </p:cNvSpPr>
          <p:nvPr/>
        </p:nvSpPr>
        <p:spPr bwMode="auto">
          <a:xfrm>
            <a:off x="8961120" y="3257477"/>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Hống hách, </a:t>
            </a:r>
            <a:r>
              <a:rPr lang="vi-VN" altLang="en-US" sz="2800" b="1" dirty="0">
                <a:solidFill>
                  <a:srgbClr val="FF0000"/>
                </a:solidFill>
                <a:latin typeface="Times New Roman" panose="02020603050405020304" pitchFamily="18" charset="0"/>
                <a:cs typeface="Times New Roman" panose="02020603050405020304" pitchFamily="18" charset="0"/>
              </a:rPr>
              <a:t>ngông nghênh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7" name="Text Box 121">
            <a:extLst>
              <a:ext uri="{FF2B5EF4-FFF2-40B4-BE49-F238E27FC236}">
                <a16:creationId xmlns:a16="http://schemas.microsoft.com/office/drawing/2014/main" id="{C52D5DC3-544F-4368-8F60-0E5EF0EB6EA3}"/>
              </a:ext>
            </a:extLst>
          </p:cNvPr>
          <p:cNvSpPr txBox="1">
            <a:spLocks noChangeArrowheads="1"/>
          </p:cNvSpPr>
          <p:nvPr/>
        </p:nvSpPr>
        <p:spPr bwMode="auto">
          <a:xfrm>
            <a:off x="2095500" y="5198714"/>
            <a:ext cx="80010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Ngôn ngữ đối thoại phong phú.</a:t>
            </a:r>
          </a:p>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Phù hợp với tình tiết câu chuyện.</a:t>
            </a:r>
            <a:endParaRPr lang="en-US" altLang="en-US" b="1" dirty="0">
              <a:solidFill>
                <a:srgbClr val="0033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30E741A-089D-4B16-BD21-082531EC6D23}"/>
              </a:ext>
            </a:extLst>
          </p:cNvPr>
          <p:cNvSpPr/>
          <p:nvPr/>
        </p:nvSpPr>
        <p:spPr>
          <a:xfrm>
            <a:off x="-15240" y="-52688"/>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C6D17A-1728-4A57-829E-3EA13F0029A2}"/>
              </a:ext>
            </a:extLst>
          </p:cNvPr>
          <p:cNvSpPr/>
          <p:nvPr/>
        </p:nvSpPr>
        <p:spPr>
          <a:xfrm>
            <a:off x="10591800" y="6629400"/>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690"/>
                                        </p:tgtEl>
                                        <p:attrNameLst>
                                          <p:attrName>style.visibility</p:attrName>
                                        </p:attrNameLst>
                                      </p:cBhvr>
                                      <p:to>
                                        <p:strVal val="visible"/>
                                      </p:to>
                                    </p:set>
                                    <p:animEffect transition="in" filter="diamond(out)">
                                      <p:cBhvr>
                                        <p:cTn id="7" dur="1000"/>
                                        <p:tgtEl>
                                          <p:spTgt spid="2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693"/>
                                        </p:tgtEl>
                                        <p:attrNameLst>
                                          <p:attrName>style.visibility</p:attrName>
                                        </p:attrNameLst>
                                      </p:cBhvr>
                                      <p:to>
                                        <p:strVal val="visible"/>
                                      </p:to>
                                    </p:set>
                                    <p:animEffect transition="in" filter="diamond(out)">
                                      <p:cBhvr>
                                        <p:cTn id="12" dur="1000"/>
                                        <p:tgtEl>
                                          <p:spTgt spid="24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694"/>
                                        </p:tgtEl>
                                        <p:attrNameLst>
                                          <p:attrName>style.visibility</p:attrName>
                                        </p:attrNameLst>
                                      </p:cBhvr>
                                      <p:to>
                                        <p:strVal val="visible"/>
                                      </p:to>
                                    </p:set>
                                    <p:animEffect transition="in" filter="diamond(out)">
                                      <p:cBhvr>
                                        <p:cTn id="17" dur="1000"/>
                                        <p:tgtEl>
                                          <p:spTgt spid="24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4695"/>
                                        </p:tgtEl>
                                        <p:attrNameLst>
                                          <p:attrName>style.visibility</p:attrName>
                                        </p:attrNameLst>
                                      </p:cBhvr>
                                      <p:to>
                                        <p:strVal val="visible"/>
                                      </p:to>
                                    </p:set>
                                    <p:animEffect transition="in" filter="diamond(out)">
                                      <p:cBhvr>
                                        <p:cTn id="22" dur="1000"/>
                                        <p:tgtEl>
                                          <p:spTgt spid="24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4697">
                                            <p:txEl>
                                              <p:pRg st="0" end="0"/>
                                            </p:txEl>
                                          </p:spTgt>
                                        </p:tgtEl>
                                        <p:attrNameLst>
                                          <p:attrName>style.visibility</p:attrName>
                                        </p:attrNameLst>
                                      </p:cBhvr>
                                      <p:to>
                                        <p:strVal val="visible"/>
                                      </p:to>
                                    </p:set>
                                    <p:animEffect transition="in" filter="strips(downRight)">
                                      <p:cBhvr>
                                        <p:cTn id="27" dur="1000"/>
                                        <p:tgtEl>
                                          <p:spTgt spid="246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4697">
                                            <p:txEl>
                                              <p:pRg st="1" end="1"/>
                                            </p:txEl>
                                          </p:spTgt>
                                        </p:tgtEl>
                                        <p:attrNameLst>
                                          <p:attrName>style.visibility</p:attrName>
                                        </p:attrNameLst>
                                      </p:cBhvr>
                                      <p:to>
                                        <p:strVal val="visible"/>
                                      </p:to>
                                    </p:set>
                                    <p:animEffect transition="in" filter="strips(downRight)">
                                      <p:cBhvr>
                                        <p:cTn id="32" dur="1000"/>
                                        <p:tgtEl>
                                          <p:spTgt spid="2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0" grpId="0"/>
      <p:bldP spid="24693" grpId="0"/>
      <p:bldP spid="24694" grpId="0"/>
      <p:bldP spid="246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Group 5">
            <a:extLst>
              <a:ext uri="{FF2B5EF4-FFF2-40B4-BE49-F238E27FC236}">
                <a16:creationId xmlns:a16="http://schemas.microsoft.com/office/drawing/2014/main" id="{A53EE015-D32A-4447-B505-F6320A0F56B8}"/>
              </a:ext>
            </a:extLst>
          </p:cNvPr>
          <p:cNvGraphicFramePr>
            <a:graphicFrameLocks noGrp="1"/>
          </p:cNvGraphicFramePr>
          <p:nvPr>
            <p:ph sz="half" idx="2"/>
            <p:extLst>
              <p:ext uri="{D42A27DB-BD31-4B8C-83A1-F6EECF244321}">
                <p14:modId xmlns:p14="http://schemas.microsoft.com/office/powerpoint/2010/main" val="2136829110"/>
              </p:ext>
            </p:extLst>
          </p:nvPr>
        </p:nvGraphicFramePr>
        <p:xfrm>
          <a:off x="318451" y="854976"/>
          <a:ext cx="11658600" cy="5681547"/>
        </p:xfrm>
        <a:graphic>
          <a:graphicData uri="http://schemas.openxmlformats.org/drawingml/2006/table">
            <a:tbl>
              <a:tblPr/>
              <a:tblGrid>
                <a:gridCol w="2352174">
                  <a:extLst>
                    <a:ext uri="{9D8B030D-6E8A-4147-A177-3AD203B41FA5}">
                      <a16:colId xmlns:a16="http://schemas.microsoft.com/office/drawing/2014/main" val="20000"/>
                    </a:ext>
                  </a:extLst>
                </a:gridCol>
                <a:gridCol w="4041006">
                  <a:extLst>
                    <a:ext uri="{9D8B030D-6E8A-4147-A177-3AD203B41FA5}">
                      <a16:colId xmlns:a16="http://schemas.microsoft.com/office/drawing/2014/main" val="20001"/>
                    </a:ext>
                  </a:extLst>
                </a:gridCol>
                <a:gridCol w="5265420">
                  <a:extLst>
                    <a:ext uri="{9D8B030D-6E8A-4147-A177-3AD203B41FA5}">
                      <a16:colId xmlns:a16="http://schemas.microsoft.com/office/drawing/2014/main" val="20002"/>
                    </a:ext>
                  </a:extLst>
                </a:gridCol>
              </a:tblGrid>
              <a:tr h="179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KiÒu</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ChÞ</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em</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Thóy</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ë </a:t>
                      </a:r>
                      <a:r>
                        <a:rPr kumimoji="0" lang="en-US" sz="2800" b="1" i="0" u="none" strike="noStrike" cap="none" normalizeH="0" baseline="0" dirty="0" err="1">
                          <a:ln>
                            <a:noFill/>
                          </a:ln>
                          <a:solidFill>
                            <a:srgbClr val="006600"/>
                          </a:solidFill>
                          <a:effectLst/>
                          <a:latin typeface=".VnTime" pitchFamily="34" charset="0"/>
                        </a:rPr>
                        <a:t>lÇu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err="1">
                          <a:ln>
                            <a:noFill/>
                          </a:ln>
                          <a:solidFill>
                            <a:srgbClr val="006600"/>
                          </a:solidFill>
                          <a:effectLst/>
                          <a:latin typeface="Times New Roman" pitchFamily="18" charset="0"/>
                          <a:cs typeface="Times New Roman" pitchFamily="18" charset="0"/>
                        </a:rPr>
                        <a:t>ư</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BÝch</a:t>
                      </a:r>
                      <a:r>
                        <a:rPr kumimoji="0" lang="en-US" sz="2800" b="0"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lôc</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v©n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tiªn</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Lôc</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V©n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Tiªn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cøu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NguyÖt</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Ngôn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03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Phương</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thức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khắc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họa</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1604" name="Text Box 4">
            <a:extLst>
              <a:ext uri="{FF2B5EF4-FFF2-40B4-BE49-F238E27FC236}">
                <a16:creationId xmlns:a16="http://schemas.microsoft.com/office/drawing/2014/main" id="{39BCB633-79F9-49F6-B0BF-9FD765B696C0}"/>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3575" name="Text Box 23">
            <a:extLst>
              <a:ext uri="{FF2B5EF4-FFF2-40B4-BE49-F238E27FC236}">
                <a16:creationId xmlns:a16="http://schemas.microsoft.com/office/drawing/2014/main" id="{A2FFD819-3B1E-4561-8BB5-A8D2C73C7DCB}"/>
              </a:ext>
            </a:extLst>
          </p:cNvPr>
          <p:cNvSpPr txBox="1">
            <a:spLocks noChangeArrowheads="1"/>
          </p:cNvSpPr>
          <p:nvPr/>
        </p:nvSpPr>
        <p:spPr bwMode="auto">
          <a:xfrm>
            <a:off x="2718751" y="2836713"/>
            <a:ext cx="37887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Trau chuốt, gợi tả, sử dụng nhiều hình ảnh ước lệ.</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576" name="Text Box 24">
            <a:extLst>
              <a:ext uri="{FF2B5EF4-FFF2-40B4-BE49-F238E27FC236}">
                <a16:creationId xmlns:a16="http://schemas.microsoft.com/office/drawing/2014/main" id="{7A536306-5AEC-4DC8-BF20-2DC0564B5B96}"/>
              </a:ext>
            </a:extLst>
          </p:cNvPr>
          <p:cNvSpPr txBox="1">
            <a:spLocks noChangeArrowheads="1"/>
          </p:cNvSpPr>
          <p:nvPr/>
        </p:nvSpPr>
        <p:spPr bwMode="auto">
          <a:xfrm>
            <a:off x="6912768" y="2787809"/>
            <a:ext cx="47291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800" b="1" dirty="0" err="1">
                <a:solidFill>
                  <a:srgbClr val="FF0000"/>
                </a:solidFill>
                <a:latin typeface="Times New Roman" panose="02020603050405020304" pitchFamily="18" charset="0"/>
                <a:cs typeface="Times New Roman" panose="02020603050405020304" pitchFamily="18" charset="0"/>
              </a:rPr>
              <a:t>Bình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sắc</a:t>
            </a:r>
            <a:r>
              <a:rPr lang="en-US" altLang="en-US" sz="2800" b="1" dirty="0">
                <a:solidFill>
                  <a:srgbClr val="FF0000"/>
                </a:solidFill>
                <a:latin typeface="Times New Roman" panose="02020603050405020304" pitchFamily="18" charset="0"/>
                <a:cs typeface="Times New Roman" panose="02020603050405020304" pitchFamily="18" charset="0"/>
              </a:rPr>
              <a:t> Nam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hợp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truyện</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23577" name="Text Box 25">
            <a:extLst>
              <a:ext uri="{FF2B5EF4-FFF2-40B4-BE49-F238E27FC236}">
                <a16:creationId xmlns:a16="http://schemas.microsoft.com/office/drawing/2014/main" id="{3057CC5D-9EFA-4598-B905-D39993ED19F0}"/>
              </a:ext>
            </a:extLst>
          </p:cNvPr>
          <p:cNvSpPr txBox="1">
            <a:spLocks noChangeArrowheads="1"/>
          </p:cNvSpPr>
          <p:nvPr/>
        </p:nvSpPr>
        <p:spPr bwMode="auto">
          <a:xfrm>
            <a:off x="2895600" y="4690653"/>
            <a:ext cx="43891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pt-BR"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chủ</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yếu</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ngoại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hình</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nội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tâm</a:t>
            </a:r>
            <a:r>
              <a:rPr lang="en-US" altLang="en-US" sz="2800" b="1" dirty="0">
                <a:solidFill>
                  <a:srgbClr val="003300"/>
                </a:solidFill>
                <a:latin typeface="Times New Roman" panose="02020603050405020304" pitchFamily="18" charset="0"/>
                <a:cs typeface="Times New Roman" panose="02020603050405020304" pitchFamily="18" charset="0"/>
              </a:rPr>
              <a:t>.</a:t>
            </a:r>
          </a:p>
        </p:txBody>
      </p:sp>
      <p:sp>
        <p:nvSpPr>
          <p:cNvPr id="23578" name="Text Box 26">
            <a:extLst>
              <a:ext uri="{FF2B5EF4-FFF2-40B4-BE49-F238E27FC236}">
                <a16:creationId xmlns:a16="http://schemas.microsoft.com/office/drawing/2014/main" id="{88356E61-6A61-4D23-9FB0-334D2959E0EF}"/>
              </a:ext>
            </a:extLst>
          </p:cNvPr>
          <p:cNvSpPr txBox="1">
            <a:spLocks noChangeArrowheads="1"/>
          </p:cNvSpPr>
          <p:nvPr/>
        </p:nvSpPr>
        <p:spPr bwMode="auto">
          <a:xfrm>
            <a:off x="6749733" y="4785402"/>
            <a:ext cx="51755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nhân</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vật</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cử</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chỉ</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lời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nói</a:t>
            </a:r>
            <a:endParaRPr lang="en-US" altLang="en-US" sz="2800" b="1" dirty="0">
              <a:solidFill>
                <a:srgbClr val="0033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endParaRPr lang="en-US" altLang="en-US" sz="2800" b="1" dirty="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animEffect transition="in" filter="strips(downRight)">
                                      <p:cBhvr>
                                        <p:cTn id="7" dur="2000"/>
                                        <p:tgtEl>
                                          <p:spTgt spid="2357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576"/>
                                        </p:tgtEl>
                                        <p:attrNameLst>
                                          <p:attrName>style.visibility</p:attrName>
                                        </p:attrNameLst>
                                      </p:cBhvr>
                                      <p:to>
                                        <p:strVal val="visible"/>
                                      </p:to>
                                    </p:set>
                                    <p:animEffect transition="in" filter="strips(downRight)">
                                      <p:cBhvr>
                                        <p:cTn id="10" dur="2000"/>
                                        <p:tgtEl>
                                          <p:spTgt spid="23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577">
                                            <p:txEl>
                                              <p:pRg st="0" end="0"/>
                                            </p:txEl>
                                          </p:spTgt>
                                        </p:tgtEl>
                                        <p:attrNameLst>
                                          <p:attrName>style.visibility</p:attrName>
                                        </p:attrNameLst>
                                      </p:cBhvr>
                                      <p:to>
                                        <p:strVal val="visible"/>
                                      </p:to>
                                    </p:set>
                                    <p:animEffect transition="in" filter="wipe(left)">
                                      <p:cBhvr>
                                        <p:cTn id="15" dur="1000"/>
                                        <p:tgtEl>
                                          <p:spTgt spid="2357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wipe(left)">
                                      <p:cBhvr>
                                        <p:cTn id="18" dur="1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p:bldP spid="23576" grpId="0"/>
      <p:bldP spid="23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uyễn Đình Chiểu và văn hóa Lục Vân Tiên">
            <a:extLst>
              <a:ext uri="{FF2B5EF4-FFF2-40B4-BE49-F238E27FC236}">
                <a16:creationId xmlns:a16="http://schemas.microsoft.com/office/drawing/2014/main" id="{94141C41-848B-450D-A9C4-B302C0FE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9712"/>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A323A7-CF93-4173-9D54-1EAB174CF108}"/>
              </a:ext>
            </a:extLst>
          </p:cNvPr>
          <p:cNvSpPr txBox="1"/>
          <p:nvPr/>
        </p:nvSpPr>
        <p:spPr>
          <a:xfrm>
            <a:off x="243840" y="203200"/>
            <a:ext cx="11521440" cy="1200329"/>
          </a:xfrm>
          <a:prstGeom prst="rect">
            <a:avLst/>
          </a:prstGeom>
          <a:noFill/>
        </p:spPr>
        <p:txBody>
          <a:bodyPr wrap="square">
            <a:spAutoFit/>
          </a:bodyPr>
          <a:lstStyle/>
          <a:p>
            <a:pPr algn="just"/>
            <a:r>
              <a:rPr lang="en-US" sz="2400" b="1" i="1" dirty="0" err="1">
                <a:solidFill>
                  <a:srgbClr val="C00000"/>
                </a:solidFill>
                <a:effectLst/>
                <a:latin typeface="Times New Roman" panose="02020603050405020304" pitchFamily="18" charset="0"/>
                <a:cs typeface="Times New Roman" panose="02020603050405020304" pitchFamily="18" charset="0"/>
              </a:rPr>
              <a:t>Hãy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tìm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chi </a:t>
            </a:r>
            <a:r>
              <a:rPr lang="en-US" sz="2400" b="1" i="1" dirty="0" err="1">
                <a:solidFill>
                  <a:srgbClr val="C00000"/>
                </a:solidFill>
                <a:effectLst/>
                <a:latin typeface="Times New Roman" panose="02020603050405020304" pitchFamily="18" charset="0"/>
                <a:cs typeface="Times New Roman" panose="02020603050405020304" pitchFamily="18" charset="0"/>
              </a:rPr>
              <a:t>tiết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giống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khác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giữa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sử</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giả</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với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cuộc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đời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chính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Lục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Tiên</a:t>
            </a:r>
            <a:r>
              <a:rPr lang="en-US" sz="2400" b="1" i="1" dirty="0">
                <a:solidFill>
                  <a:srgbClr val="C00000"/>
                </a:solidFill>
                <a:effectLst/>
                <a:latin typeface="Times New Roman" panose="02020603050405020304" pitchFamily="18" charset="0"/>
                <a:cs typeface="Times New Roman" panose="02020603050405020304" pitchFamily="18" charset="0"/>
              </a:rPr>
              <a:t>. Qua </a:t>
            </a:r>
            <a:r>
              <a:rPr lang="en-US" sz="2400" b="1" i="1" dirty="0" err="1">
                <a:solidFill>
                  <a:srgbClr val="C00000"/>
                </a:solidFill>
                <a:effectLst/>
                <a:latin typeface="Times New Roman" panose="02020603050405020304" pitchFamily="18" charset="0"/>
                <a:cs typeface="Times New Roman" panose="02020603050405020304" pitchFamily="18" charset="0"/>
              </a:rPr>
              <a:t>đó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em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suy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nghĩ</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gì</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về</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điều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tâm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huyết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Nguyễn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Đình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muôn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gửi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gắm</a:t>
            </a:r>
            <a:r>
              <a:rPr lang="en-US" sz="2400" b="1" i="1" dirty="0">
                <a:solidFill>
                  <a:srgbClr val="C00000"/>
                </a:solidFill>
                <a:effectLst/>
                <a:latin typeface="Times New Roman" panose="02020603050405020304" pitchFamily="18" charset="0"/>
                <a:cs typeface="Times New Roman" panose="02020603050405020304" pitchFamily="18" charset="0"/>
              </a:rPr>
              <a:t> ở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yêu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quý</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của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mình</a:t>
            </a:r>
            <a:r>
              <a:rPr lang="en-US" sz="2400" b="1" i="1" dirty="0">
                <a:solidFill>
                  <a:srgbClr val="C00000"/>
                </a:solidFill>
                <a:effectLst/>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9D8A8C-4C97-45F0-B78A-EE8409F15D8A}"/>
              </a:ext>
            </a:extLst>
          </p:cNvPr>
          <p:cNvSpPr txBox="1"/>
          <p:nvPr/>
        </p:nvSpPr>
        <p:spPr>
          <a:xfrm>
            <a:off x="243840" y="1488004"/>
            <a:ext cx="11704320" cy="4893647"/>
          </a:xfrm>
          <a:prstGeom prst="rect">
            <a:avLst/>
          </a:prstGeom>
          <a:noFill/>
        </p:spPr>
        <p:txBody>
          <a:bodyPr wrap="square">
            <a:spAutoFit/>
          </a:bodyPr>
          <a:lstStyle/>
          <a:p>
            <a:r>
              <a:rPr lang="vi-VN" sz="2400" b="1" dirty="0">
                <a:solidFill>
                  <a:srgbClr val="002060"/>
                </a:solidFill>
                <a:latin typeface="+mj-lt"/>
              </a:rPr>
              <a:t>Giống nhau:</a:t>
            </a:r>
            <a:endParaRPr lang="en-US" sz="2400" b="1" i="0" dirty="0">
              <a:solidFill>
                <a:srgbClr val="002060"/>
              </a:solidFill>
              <a:effectLst/>
              <a:latin typeface="+mj-lt"/>
            </a:endParaRPr>
          </a:p>
          <a:p>
            <a:r>
              <a:rPr lang="vi-VN" sz="2400" b="0" i="0" dirty="0">
                <a:effectLst/>
                <a:latin typeface="+mj-lt"/>
              </a:rPr>
              <a:t>a. Cuộc đời: Có thể nói nhân vật Lục Vân Tiên chính là bóng dáng cuộc đời của Nguyễn Đình Chiểu: Cả hai đều nghe tin mẹ mất trên đường đi thi, về quê chịu tang mẹ, bị đau mắt và bị mù, và bị bội hôn.</a:t>
            </a:r>
            <a:br>
              <a:rPr lang="vi-VN" sz="2400" dirty="0">
                <a:latin typeface="+mj-lt"/>
              </a:rPr>
            </a:br>
            <a:r>
              <a:rPr lang="vi-VN" sz="2400" b="0" i="0" dirty="0">
                <a:effectLst/>
                <a:latin typeface="+mj-lt"/>
              </a:rPr>
              <a:t>b. Sự nghiệp: Cả hai đều có sự nghiệp rỡ ràng: Lục Vân Tiên đỗ Trạng Nguyên, cầm quân thắng giặc. Nguyễn Đình Chiểu thì "vung bút thành thơ đuổi giặc thù" .</a:t>
            </a:r>
            <a:endParaRPr lang="en-US" sz="2400" b="0" i="0" dirty="0">
              <a:effectLst/>
              <a:latin typeface="+mj-lt"/>
            </a:endParaRPr>
          </a:p>
          <a:p>
            <a:r>
              <a:rPr lang="vi-VN" sz="2400" b="1" i="0" dirty="0">
                <a:solidFill>
                  <a:srgbClr val="002060"/>
                </a:solidFill>
                <a:effectLst/>
                <a:latin typeface="+mj-lt"/>
              </a:rPr>
              <a:t>Khác nhau</a:t>
            </a:r>
            <a:endParaRPr lang="en-US" sz="2400" b="1" i="0" dirty="0">
              <a:solidFill>
                <a:srgbClr val="002060"/>
              </a:solidFill>
              <a:effectLst/>
              <a:latin typeface="+mj-lt"/>
            </a:endParaRPr>
          </a:p>
          <a:p>
            <a:r>
              <a:rPr lang="vi-VN" sz="2400" b="0" i="0" dirty="0">
                <a:effectLst/>
                <a:latin typeface="+mj-lt"/>
              </a:rPr>
              <a:t>* Lục Vân Tiên được chữa sáng mắt, còn Nguyễn Đình Chiểu vẫn chịu cảnh "Thà đui mà giữ đạo nhà" ... Ông vẫn bị mù, về quê bốc thuốc, dạy học, liên lạc với các sĩ phu yêu nước và sáng tác thơ văn chống Pháp.</a:t>
            </a:r>
            <a:br>
              <a:rPr lang="vi-VN" sz="2400" dirty="0">
                <a:latin typeface="+mj-lt"/>
              </a:rPr>
            </a:br>
            <a:r>
              <a:rPr lang="vi-VN" sz="2400" b="0" i="0" dirty="0">
                <a:effectLst/>
                <a:latin typeface="+mj-lt"/>
              </a:rPr>
              <a:t>* Lục Vân Tiên là một nhân vật được hư cấu trong tác phẩm "Lục Vân Tiên" của Nguyễn Đình Chiểu, còn Nguyễn Đình Chiểu là một nhà thơ, nhà văn có thật trong lịch sử và Văn học Việt Nam cuối thế kỷ XIX đầu thế kỷ XX</a:t>
            </a:r>
            <a:endParaRPr lang="en-US" sz="2400" dirty="0">
              <a:latin typeface="+mj-lt"/>
            </a:endParaRPr>
          </a:p>
        </p:txBody>
      </p:sp>
    </p:spTree>
    <p:extLst>
      <p:ext uri="{BB962C8B-B14F-4D97-AF65-F5344CB8AC3E}">
        <p14:creationId xmlns:p14="http://schemas.microsoft.com/office/powerpoint/2010/main" val="4147366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473A3B-168B-4CF7-8B0E-63C162648C8E}"/>
              </a:ext>
            </a:extLst>
          </p:cNvPr>
          <p:cNvSpPr txBox="1"/>
          <p:nvPr/>
        </p:nvSpPr>
        <p:spPr>
          <a:xfrm>
            <a:off x="182880" y="221456"/>
            <a:ext cx="11724640"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cs typeface="Times New Roman" panose="02020603050405020304" pitchFamily="18" charset="0"/>
              </a:rPr>
              <a:t>Vì</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sao</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Lục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Vân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Tiên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cứu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Kiều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Nguyệt</a:t>
            </a:r>
            <a:r>
              <a:rPr lang="en-US" sz="3200" b="1" i="1" dirty="0">
                <a:solidFill>
                  <a:srgbClr val="FF0000"/>
                </a:solidFill>
                <a:effectLst/>
                <a:latin typeface="Times New Roman" panose="02020603050405020304" pitchFamily="18" charset="0"/>
                <a:cs typeface="Times New Roman" panose="02020603050405020304" pitchFamily="18" charset="0"/>
              </a:rPr>
              <a:t> Nga </a:t>
            </a:r>
            <a:r>
              <a:rPr lang="en-US" sz="3200" b="1" i="1" dirty="0" err="1">
                <a:solidFill>
                  <a:srgbClr val="FF0000"/>
                </a:solidFill>
                <a:effectLst/>
                <a:latin typeface="Times New Roman" panose="02020603050405020304" pitchFamily="18" charset="0"/>
                <a:cs typeface="Times New Roman" panose="02020603050405020304" pitchFamily="18" charset="0"/>
              </a:rPr>
              <a:t>đã</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thể</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hiện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rõ</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tính</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chất</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dân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gian</a:t>
            </a:r>
            <a:r>
              <a:rPr lang="en-US" sz="3200" b="1" i="1" dirty="0">
                <a:solidFill>
                  <a:srgbClr val="FF0000"/>
                </a:solidFill>
                <a:effectLst/>
                <a:latin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78F1A4-9542-426A-A4F3-348BEA1E4937}"/>
              </a:ext>
            </a:extLst>
          </p:cNvPr>
          <p:cNvSpPr txBox="1"/>
          <p:nvPr/>
        </p:nvSpPr>
        <p:spPr>
          <a:xfrm>
            <a:off x="4800574" y="1298674"/>
            <a:ext cx="7274560" cy="5016758"/>
          </a:xfrm>
          <a:prstGeom prst="rect">
            <a:avLst/>
          </a:prstGeom>
          <a:noFill/>
        </p:spPr>
        <p:txBody>
          <a:bodyPr wrap="square">
            <a:spAutoFit/>
          </a:bodyPr>
          <a:lstStyle/>
          <a:p>
            <a:pPr algn="just"/>
            <a:r>
              <a:rPr lang="vi-VN" sz="3200" b="0" i="0" dirty="0">
                <a:effectLst/>
                <a:latin typeface="+mj-lt"/>
              </a:rPr>
              <a:t>Truyện Lục Vân Tiên cứu Kiều Nguyệt Nga đã thể hiện rõ tính chất dân gian bởi lẽ truyện có kiểu kết cấu ước lệ theo khôn mẫu của truyện truyền thống: người tốt gặp gian truân, bị kẻ xấu hãm hại nhưng được phù trợ và cứu giúp, cuối cùng được đền đáp xứng đáng, kẻ xấu bị trừng trị. Đây là loại truyện thể hiện khát vòng cháy bỏng của nhân dân: ở hiền gặp lành, cái thiện chiến thắng cái ác.</a:t>
            </a:r>
          </a:p>
        </p:txBody>
      </p:sp>
      <p:pic>
        <p:nvPicPr>
          <p:cNvPr id="9" name="Picture 8" descr="Luc Van Tien danh cuop cuu Kieu Nguyet Nga">
            <a:extLst>
              <a:ext uri="{FF2B5EF4-FFF2-40B4-BE49-F238E27FC236}">
                <a16:creationId xmlns:a16="http://schemas.microsoft.com/office/drawing/2014/main" id="{D99E4014-8335-47CF-82D9-8F62D8B9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03680"/>
            <a:ext cx="4617694" cy="490728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1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guyễn Đình Chiểu (1822 – 1888) | THƯ VIỆN DẠY &amp; HỌC">
            <a:extLst>
              <a:ext uri="{FF2B5EF4-FFF2-40B4-BE49-F238E27FC236}">
                <a16:creationId xmlns:a16="http://schemas.microsoft.com/office/drawing/2014/main" id="{283CCCE2-B5C8-4A9C-91ED-396473EB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9FF74E-0A0C-431D-A41D-4FBC1B048DA7}"/>
              </a:ext>
            </a:extLst>
          </p:cNvPr>
          <p:cNvSpPr txBox="1"/>
          <p:nvPr/>
        </p:nvSpPr>
        <p:spPr>
          <a:xfrm>
            <a:off x="336293" y="0"/>
            <a:ext cx="390042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A2515C-25FD-4E8F-9667-51324585B7F4}"/>
              </a:ext>
            </a:extLst>
          </p:cNvPr>
          <p:cNvSpPr txBox="1"/>
          <p:nvPr/>
        </p:nvSpPr>
        <p:spPr>
          <a:xfrm>
            <a:off x="336293" y="546983"/>
            <a:ext cx="1859805"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0" name="Rectangle 51">
            <a:extLst>
              <a:ext uri="{FF2B5EF4-FFF2-40B4-BE49-F238E27FC236}">
                <a16:creationId xmlns:a16="http://schemas.microsoft.com/office/drawing/2014/main" id="{36D159CD-EC1B-4727-8B02-1A5BCADEE945}"/>
              </a:ext>
            </a:extLst>
          </p:cNvPr>
          <p:cNvSpPr>
            <a:spLocks noChangeArrowheads="1"/>
          </p:cNvSpPr>
          <p:nvPr/>
        </p:nvSpPr>
        <p:spPr bwMode="auto">
          <a:xfrm>
            <a:off x="160076" y="2932250"/>
            <a:ext cx="7584670" cy="2400657"/>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Cuộc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Gặp</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nhiều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trắc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trở</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gian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truân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tấm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gương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chói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nghị</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lực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hiến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cho</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bất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khuất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giặc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ngọai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xâm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160076" y="1231106"/>
            <a:ext cx="7584670" cy="1477328"/>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Nguyễn</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Đình</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lang="en-US" altLang="en-US" sz="3000" kern="0" dirty="0">
                <a:solidFill>
                  <a:schemeClr val="tx1"/>
                </a:solidFill>
                <a:latin typeface="Times New Roman" panose="02020603050405020304" pitchFamily="18" charset="0"/>
                <a:cs typeface="Times New Roman" panose="02020603050405020304" pitchFamily="18" charset="0"/>
              </a:rPr>
              <a:t>1</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822 – 1888)</a:t>
            </a:r>
          </a:p>
          <a:p>
            <a:pPr marR="0" lvl="0" defTabSz="914400" eaLnBrk="0" fontAlgn="base" latinLnBrk="0" hangingPunct="0">
              <a:lnSpc>
                <a:spcPct val="100000"/>
              </a:lnSpc>
              <a:spcBef>
                <a:spcPct val="0"/>
              </a:spcBef>
              <a:spcAft>
                <a:spcPct val="0"/>
              </a:spcAft>
              <a:buClrTx/>
              <a:buSzTx/>
              <a:tabLst/>
              <a:defRPr/>
            </a:pPr>
            <a:r>
              <a:rPr lang="en-US" altLang="en-US" sz="3000" kern="0" dirty="0">
                <a:solidFill>
                  <a:schemeClr val="tx1"/>
                </a:solidFill>
                <a:latin typeface="Times New Roman" panose="02020603050405020304" pitchFamily="18" charset="0"/>
                <a:cs typeface="Times New Roman" panose="02020603050405020304" pitchFamily="18" charset="0"/>
              </a:rPr>
              <a:t>- C</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òn</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gọi</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Đồ</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p>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Quê</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ở Gia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Định</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a:t>
            </a:r>
          </a:p>
        </p:txBody>
      </p:sp>
      <p:sp>
        <p:nvSpPr>
          <p:cNvPr id="12" name="Rectangle 51">
            <a:extLst>
              <a:ext uri="{FF2B5EF4-FFF2-40B4-BE49-F238E27FC236}">
                <a16:creationId xmlns:a16="http://schemas.microsoft.com/office/drawing/2014/main" id="{209D6617-421F-4809-947F-D4F764C16F3C}"/>
              </a:ext>
            </a:extLst>
          </p:cNvPr>
          <p:cNvSpPr>
            <a:spLocks noChangeArrowheads="1"/>
          </p:cNvSpPr>
          <p:nvPr/>
        </p:nvSpPr>
        <p:spPr bwMode="auto">
          <a:xfrm>
            <a:off x="118023" y="5609907"/>
            <a:ext cx="7626723" cy="1015663"/>
          </a:xfrm>
          <a:prstGeom prst="rect">
            <a:avLst/>
          </a:prstGeom>
          <a:solidFill>
            <a:schemeClr val="accent5">
              <a:lumMod val="60000"/>
              <a:lumOff val="40000"/>
            </a:schemeClr>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Sáng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nhiều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phẩm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khích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lệ</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tinh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thần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yêu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nước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và</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đấu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nhân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dân</a:t>
            </a:r>
            <a:r>
              <a:rPr lang="en-US" altLang="en-US" sz="3000" dirty="0">
                <a:latin typeface="Times New Roman" panose="02020603050405020304" pitchFamily="18" charset="0"/>
              </a:rPr>
              <a:t> Nam </a:t>
            </a:r>
            <a:r>
              <a:rPr lang="en-US" altLang="en-US" sz="3000" dirty="0" err="1">
                <a:latin typeface="Times New Roman" panose="02020603050405020304" pitchFamily="18" charset="0"/>
              </a:rPr>
              <a:t>Bộ</a:t>
            </a:r>
            <a:r>
              <a:rPr lang="en-US" altLang="en-US" sz="3000" dirty="0">
                <a:latin typeface="Times New Roman" panose="02020603050405020304" pitchFamily="18" charset="0"/>
              </a:rPr>
              <a:t>.</a:t>
            </a:r>
          </a:p>
        </p:txBody>
      </p:sp>
    </p:spTree>
    <p:extLst>
      <p:ext uri="{BB962C8B-B14F-4D97-AF65-F5344CB8AC3E}">
        <p14:creationId xmlns:p14="http://schemas.microsoft.com/office/powerpoint/2010/main" val="3233183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p:val>
                                            <p:strVal val="#ppt_x"/>
                                          </p:val>
                                        </p:tav>
                                      </p:tavLst>
                                    </p:anim>
                                    <p:anim calcmode="lin" valueType="num">
                                      <p:cBhvr additive="base">
                                        <p:cTn id="8" dur="10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100000">
                                          <p:val>
                                            <p:strVal val="#ppt_x"/>
                                          </p:val>
                                        </p:tav>
                                        <p:tav>
                                          <p:val>
                                            <p:strVal val="#ppt_x"/>
                                          </p:val>
                                        </p:tav>
                                      </p:tavLst>
                                    </p:anim>
                                    <p:anim calcmode="lin" valueType="num">
                                      <p:cBhvr additive="base">
                                        <p:cTn id="14" dur="10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350A23-921F-40C4-998E-85AE37780BBC}"/>
              </a:ext>
            </a:extLst>
          </p:cNvPr>
          <p:cNvSpPr txBox="1"/>
          <p:nvPr/>
        </p:nvSpPr>
        <p:spPr>
          <a:xfrm>
            <a:off x="182880" y="166499"/>
            <a:ext cx="11623040" cy="954107"/>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cs typeface="Times New Roman" panose="02020603050405020304" pitchFamily="18" charset="0"/>
              </a:rPr>
              <a:t>Viết</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văn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kể</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lại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trò</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chuyện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giữa</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Kiều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Nguyệt</a:t>
            </a:r>
            <a:r>
              <a:rPr lang="en-US" sz="2800" b="1" i="1" dirty="0">
                <a:solidFill>
                  <a:srgbClr val="FF0000"/>
                </a:solidFill>
                <a:effectLst/>
                <a:latin typeface="Times New Roman" panose="02020603050405020304" pitchFamily="18" charset="0"/>
                <a:cs typeface="Times New Roman" panose="02020603050405020304" pitchFamily="18" charset="0"/>
              </a:rPr>
              <a:t> Nga </a:t>
            </a:r>
            <a:r>
              <a:rPr lang="en-US" sz="2800" b="1" i="1" dirty="0" err="1">
                <a:solidFill>
                  <a:srgbClr val="FF0000"/>
                </a:solidFill>
                <a:effectLst/>
                <a:latin typeface="Times New Roman" panose="02020603050405020304" pitchFamily="18" charset="0"/>
                <a:cs typeface="Times New Roman" panose="02020603050405020304" pitchFamily="18" charset="0"/>
              </a:rPr>
              <a:t>và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Lục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Vân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Tiên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sự</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dụng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yếu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tố</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miêu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tả</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nội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tâm</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Lục Vân Tiên lên lịch 2019 - Báo Phụ Nữ">
            <a:extLst>
              <a:ext uri="{FF2B5EF4-FFF2-40B4-BE49-F238E27FC236}">
                <a16:creationId xmlns:a16="http://schemas.microsoft.com/office/drawing/2014/main" id="{0E7D00A5-6505-47ED-B81A-7101E61B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639" y="1292647"/>
            <a:ext cx="4195321" cy="52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D3E513-A5BC-4D0B-A533-530C94ECAFF4}"/>
              </a:ext>
            </a:extLst>
          </p:cNvPr>
          <p:cNvSpPr txBox="1"/>
          <p:nvPr/>
        </p:nvSpPr>
        <p:spPr>
          <a:xfrm>
            <a:off x="284480" y="1524873"/>
            <a:ext cx="7426960" cy="4832092"/>
          </a:xfrm>
          <a:prstGeom prst="rect">
            <a:avLst/>
          </a:prstGeom>
          <a:noFill/>
        </p:spPr>
        <p:txBody>
          <a:bodyPr wrap="square">
            <a:spAutoFit/>
          </a:bodyPr>
          <a:lstStyle/>
          <a:p>
            <a:pPr algn="just"/>
            <a:r>
              <a:rPr lang="vi-VN" sz="2800" b="0" i="0" dirty="0">
                <a:effectLst/>
                <a:latin typeface="+mj-lt"/>
              </a:rPr>
              <a:t>Sau một phen hoảng hốt, lũ cướp đã bị người thiếu niên đánh bại, tôi không khỏi thở phào nhẹ nhõm. May mắn thay, đã có người ra tay nghĩa hiệp tôi mới có thể bảo toàn tính mạng, bảo toàn trinh tiết này. Tôi không dám nghĩ nếu như người anh hùng đó không xuất hiện chuyện xảy ra sau đó sẽ như thế nào nữa. Hoàng hồn nhưng vẫn còn sợ hãi, tôi vẫn ngồi trong xe không dám bước ra ngoài nửa bước. Người anh hùng khôi ngô ấy tiến lại gần xe ân ần hỏi han. Tôi vô cùng cảm kích trước cử chỉ nghĩa hiệp này của chàng.</a:t>
            </a:r>
            <a:endParaRPr lang="en-US" sz="2800" dirty="0">
              <a:latin typeface="+mj-lt"/>
            </a:endParaRPr>
          </a:p>
        </p:txBody>
      </p:sp>
    </p:spTree>
    <p:extLst>
      <p:ext uri="{BB962C8B-B14F-4D97-AF65-F5344CB8AC3E}">
        <p14:creationId xmlns:p14="http://schemas.microsoft.com/office/powerpoint/2010/main" val="17210266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ăn tế nghĩa sĩ Cần Giuộc | Kiến thức Wiki | Fandom">
            <a:extLst>
              <a:ext uri="{FF2B5EF4-FFF2-40B4-BE49-F238E27FC236}">
                <a16:creationId xmlns:a16="http://schemas.microsoft.com/office/drawing/2014/main" id="{4BB1FA31-7C38-4627-B346-D1DA65D1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id="{A260F349-423A-402D-BE70-760BF66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id="{D917E990-819B-4E77-A850-8BB8DB693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Truyền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bá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đạo</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làm</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người</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8" name="Text Box 19">
            <a:extLst>
              <a:ext uri="{FF2B5EF4-FFF2-40B4-BE49-F238E27FC236}">
                <a16:creationId xmlns:a16="http://schemas.microsoft.com/office/drawing/2014/main"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Truyện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dài</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nêu</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cao</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y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đức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10" name="Text Box 19">
            <a:extLst>
              <a:ext uri="{FF2B5EF4-FFF2-40B4-BE49-F238E27FC236}">
                <a16:creationId xmlns:a16="http://schemas.microsoft.com/office/drawing/2014/main" id="{A52A55FA-652D-4C66-A137-2A9A8C769BF0}"/>
              </a:ext>
            </a:extLst>
          </p:cNvPr>
          <p:cNvSpPr>
            <a:spLocks noChangeArrowheads="1"/>
          </p:cNvSpPr>
          <p:nvPr/>
        </p:nvSpPr>
        <p:spPr bwMode="auto">
          <a:xfrm>
            <a:off x="218440" y="5773978"/>
            <a:ext cx="34493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Cổ</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vũ</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ý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cứu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Tree>
    <p:extLst>
      <p:ext uri="{BB962C8B-B14F-4D97-AF65-F5344CB8AC3E}">
        <p14:creationId xmlns:p14="http://schemas.microsoft.com/office/powerpoint/2010/main" val="40923640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Tinh thần nhân đạo nhân dân trong truyện Lục Vân Tiên | Trường THPT Vĩnh  Viễn TPHCM">
            <a:extLst>
              <a:ext uri="{FF2B5EF4-FFF2-40B4-BE49-F238E27FC236}">
                <a16:creationId xmlns:a16="http://schemas.microsoft.com/office/drawing/2014/main" id="{F227518F-FE88-4456-9637-17F4E77C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08" y="2748253"/>
            <a:ext cx="4645970" cy="3653837"/>
          </a:xfrm>
          <a:prstGeom prst="rect">
            <a:avLst/>
          </a:prstGeom>
          <a:noFill/>
          <a:effectLst>
            <a:outerShdw blurRad="50800" dist="50800" dir="5400000" algn="ctr" rotWithShape="0">
              <a:srgbClr val="000000">
                <a:alpha val="0"/>
              </a:srgbClr>
            </a:outerShdw>
            <a:softEdge rad="12700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67683C-15F2-4A31-A4A6-B0027F51E507}"/>
              </a:ext>
            </a:extLst>
          </p:cNvPr>
          <p:cNvSpPr/>
          <p:nvPr/>
        </p:nvSpPr>
        <p:spPr>
          <a:xfrm>
            <a:off x="416688" y="1504710"/>
            <a:ext cx="3273707" cy="4364942"/>
          </a:xfrm>
          <a:prstGeom prst="rect">
            <a:avLst/>
          </a:prstGeom>
          <a:solidFill>
            <a:srgbClr val="D3B9AA"/>
          </a:solidFill>
          <a:ln>
            <a:solidFill>
              <a:schemeClr val="bg1"/>
            </a:solidFill>
          </a:ln>
          <a:effectLst>
            <a:glow rad="127000">
              <a:schemeClr val="accent1">
                <a:alpha val="0"/>
              </a:schemeClr>
            </a:glow>
            <a:outerShdw blurRad="50800" dist="50800" dir="5400000" algn="ctr" rotWithShape="0">
              <a:srgbClr val="000000"/>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D6EC64-6208-499B-9A49-1A9E9010EDA0}"/>
              </a:ext>
            </a:extLst>
          </p:cNvPr>
          <p:cNvSpPr txBox="1"/>
          <p:nvPr/>
        </p:nvSpPr>
        <p:spPr>
          <a:xfrm>
            <a:off x="277792" y="150471"/>
            <a:ext cx="5280805"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4098" name="Picture 2" descr="Lục Vân Tiên – Wikipedia tiếng Việt">
            <a:extLst>
              <a:ext uri="{FF2B5EF4-FFF2-40B4-BE49-F238E27FC236}">
                <a16:creationId xmlns:a16="http://schemas.microsoft.com/office/drawing/2014/main" id="{BA644E4F-8276-460C-9C55-722FF705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9888" y="2316547"/>
            <a:ext cx="4364941" cy="3273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FC999-B063-4D45-A7E9-7CA837EF3A48}"/>
              </a:ext>
            </a:extLst>
          </p:cNvPr>
          <p:cNvSpPr txBox="1"/>
          <p:nvPr/>
        </p:nvSpPr>
        <p:spPr>
          <a:xfrm>
            <a:off x="769146" y="6202035"/>
            <a:ext cx="2921249"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a:t>
            </a:r>
          </a:p>
        </p:txBody>
      </p:sp>
      <p:pic>
        <p:nvPicPr>
          <p:cNvPr id="410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1F2E774B-36E5-482F-8687-01F54DA1BF7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97288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id="{4ACB82B6-EAF8-4554-9FD8-4480D8A75AD7}"/>
              </a:ext>
            </a:extLst>
          </p:cNvPr>
          <p:cNvSpPr txBox="1">
            <a:spLocks noChangeArrowheads="1"/>
          </p:cNvSpPr>
          <p:nvPr/>
        </p:nvSpPr>
        <p:spPr bwMode="auto">
          <a:xfrm>
            <a:off x="5471505" y="3830814"/>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Dài</a:t>
            </a:r>
            <a:r>
              <a:rPr lang="en-US" altLang="en-US" sz="2800" dirty="0">
                <a:solidFill>
                  <a:srgbClr val="002060"/>
                </a:solidFill>
                <a:latin typeface="Times New Roman" panose="02020603050405020304" pitchFamily="18" charset="0"/>
              </a:rPr>
              <a:t> 2082 </a:t>
            </a:r>
            <a:r>
              <a:rPr lang="en-US" altLang="en-US" sz="2800" dirty="0" err="1">
                <a:solidFill>
                  <a:srgbClr val="002060"/>
                </a:solidFill>
                <a:latin typeface="Times New Roman" panose="02020603050405020304" pitchFamily="18" charset="0"/>
              </a:rPr>
              <a:t>câu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Lục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bát</a:t>
            </a:r>
            <a:endParaRPr lang="en-US" altLang="en-US" sz="2800" dirty="0">
              <a:solidFill>
                <a:srgbClr val="002060"/>
              </a:solidFill>
              <a:latin typeface="Times New Roman" panose="02020603050405020304" pitchFamily="18" charset="0"/>
            </a:endParaRPr>
          </a:p>
        </p:txBody>
      </p:sp>
      <p:sp>
        <p:nvSpPr>
          <p:cNvPr id="13" name="Text Box 22">
            <a:extLst>
              <a:ext uri="{FF2B5EF4-FFF2-40B4-BE49-F238E27FC236}">
                <a16:creationId xmlns:a16="http://schemas.microsoft.com/office/drawing/2014/main" id="{BCE0C1F5-F78F-46DC-9795-7467F13243BC}"/>
              </a:ext>
            </a:extLst>
          </p:cNvPr>
          <p:cNvSpPr txBox="1">
            <a:spLocks noChangeArrowheads="1"/>
          </p:cNvSpPr>
          <p:nvPr/>
        </p:nvSpPr>
        <p:spPr bwMode="auto">
          <a:xfrm>
            <a:off x="5471505" y="1403770"/>
            <a:ext cx="821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err="1">
                <a:solidFill>
                  <a:srgbClr val="2B5481"/>
                </a:solidFill>
                <a:latin typeface="Times New Roman" panose="02020603050405020304" pitchFamily="18" charset="0"/>
              </a:rPr>
              <a:t>Viết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đầu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những</a:t>
            </a:r>
            <a:r>
              <a:rPr lang="en-US" altLang="en-US" sz="2800" dirty="0">
                <a:solidFill>
                  <a:srgbClr val="FFFFFF"/>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năm</a:t>
            </a:r>
            <a:r>
              <a:rPr lang="en-US" altLang="en-US" sz="2800" dirty="0">
                <a:solidFill>
                  <a:srgbClr val="2B5481"/>
                </a:solidFill>
                <a:latin typeface="Times New Roman" panose="02020603050405020304" pitchFamily="18" charset="0"/>
              </a:rPr>
              <a:t> 50 </a:t>
            </a:r>
            <a:r>
              <a:rPr lang="en-US" altLang="en-US" sz="2800" dirty="0" err="1">
                <a:solidFill>
                  <a:srgbClr val="2B5481"/>
                </a:solidFill>
                <a:latin typeface="Times New Roman" panose="02020603050405020304" pitchFamily="18" charset="0"/>
              </a:rPr>
              <a:t>của</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thế</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kỷ</a:t>
            </a:r>
            <a:r>
              <a:rPr lang="en-US" altLang="en-US" sz="2800" dirty="0">
                <a:solidFill>
                  <a:srgbClr val="2B5481"/>
                </a:solidFill>
                <a:latin typeface="Times New Roman" panose="02020603050405020304" pitchFamily="18" charset="0"/>
              </a:rPr>
              <a:t> 19. </a:t>
            </a:r>
          </a:p>
        </p:txBody>
      </p:sp>
      <p:sp>
        <p:nvSpPr>
          <p:cNvPr id="15" name="Text Box 22">
            <a:extLst>
              <a:ext uri="{FF2B5EF4-FFF2-40B4-BE49-F238E27FC236}">
                <a16:creationId xmlns:a16="http://schemas.microsoft.com/office/drawing/2014/main" id="{E156B9AC-71F6-4909-AEA0-F22DF1B79754}"/>
              </a:ext>
            </a:extLst>
          </p:cNvPr>
          <p:cNvSpPr txBox="1">
            <a:spLocks noChangeArrowheads="1"/>
          </p:cNvSpPr>
          <p:nvPr/>
        </p:nvSpPr>
        <p:spPr bwMode="auto">
          <a:xfrm>
            <a:off x="5471505" y="2238330"/>
            <a:ext cx="62073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Cốt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do </a:t>
            </a:r>
            <a:r>
              <a:rPr lang="en-US" altLang="en-US" sz="2800" dirty="0" err="1">
                <a:solidFill>
                  <a:srgbClr val="002060"/>
                </a:solidFill>
                <a:latin typeface="Times New Roman" panose="02020603050405020304" pitchFamily="18" charset="0"/>
              </a:rPr>
              <a:t>nhà</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tạo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Kết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cấu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chương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hồi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xoay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quanh</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diễn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biến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cuộc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đời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những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nhân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vật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chính</a:t>
            </a:r>
            <a:r>
              <a:rPr lang="en-US" altLang="en-US" sz="2800" dirty="0">
                <a:solidFill>
                  <a:srgbClr val="002060"/>
                </a:solidFill>
                <a:latin typeface="Times New Roman" panose="02020603050405020304" pitchFamily="18" charset="0"/>
              </a:rPr>
              <a:t>.</a:t>
            </a:r>
          </a:p>
        </p:txBody>
      </p:sp>
      <p:pic>
        <p:nvPicPr>
          <p:cNvPr id="16"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A6CD45F9-91B0-484E-AEDF-04D41E853C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2068317"/>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3175899"/>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a:extLst>
              <a:ext uri="{FF2B5EF4-FFF2-40B4-BE49-F238E27FC236}">
                <a16:creationId xmlns:a16="http://schemas.microsoft.com/office/drawing/2014/main" id="{9BB0E6A0-8D91-45FB-9131-E6392B1CE5AD}"/>
              </a:ext>
            </a:extLst>
          </p:cNvPr>
          <p:cNvSpPr txBox="1">
            <a:spLocks noChangeArrowheads="1"/>
          </p:cNvSpPr>
          <p:nvPr/>
        </p:nvSpPr>
        <p:spPr bwMode="auto">
          <a:xfrm>
            <a:off x="5471505" y="4739542"/>
            <a:ext cx="3942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err="1">
                <a:solidFill>
                  <a:srgbClr val="002060"/>
                </a:solidFill>
                <a:latin typeface="Times New Roman" panose="02020603050405020304" pitchFamily="18" charset="0"/>
              </a:rPr>
              <a:t>Thể</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loại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Nôm</a:t>
            </a:r>
            <a:endParaRPr lang="en-US" altLang="en-US" sz="2800" dirty="0">
              <a:solidFill>
                <a:srgbClr val="002060"/>
              </a:solidFill>
              <a:latin typeface="Times New Roman" panose="02020603050405020304" pitchFamily="18" charset="0"/>
            </a:endParaRPr>
          </a:p>
        </p:txBody>
      </p:sp>
      <p:pic>
        <p:nvPicPr>
          <p:cNvPr id="21"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BCCA2F84-E340-4E64-A2A7-77DF772F13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232513" y="427133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828BB1-59E2-4B14-8567-5C378A7F8BFD}"/>
              </a:ext>
            </a:extLst>
          </p:cNvPr>
          <p:cNvSpPr/>
          <p:nvPr/>
        </p:nvSpPr>
        <p:spPr>
          <a:xfrm>
            <a:off x="4326492" y="5992094"/>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32A850-914F-4216-A77D-3F68A85F4E0D}"/>
              </a:ext>
            </a:extLst>
          </p:cNvPr>
          <p:cNvSpPr/>
          <p:nvPr/>
        </p:nvSpPr>
        <p:spPr>
          <a:xfrm>
            <a:off x="9534684" y="0"/>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704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down)">
                                      <p:cBhvr>
                                        <p:cTn id="28" dur="500"/>
                                        <p:tgtEl>
                                          <p:spTgt spid="410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ục Vân Tiên cứu Kiều Nguyệt Nga (Ngữ văn 9) - YouTube">
            <a:extLst>
              <a:ext uri="{FF2B5EF4-FFF2-40B4-BE49-F238E27FC236}">
                <a16:creationId xmlns:a16="http://schemas.microsoft.com/office/drawing/2014/main" id="{3947D0A4-FE3C-4504-812C-7AE2B3F07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7" t="13532" r="3111" b="25033"/>
          <a:stretch/>
        </p:blipFill>
        <p:spPr bwMode="auto">
          <a:xfrm>
            <a:off x="223005" y="0"/>
            <a:ext cx="5759647" cy="274463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4" name="Picture 4" descr="Soạn bài Lục Vân Tiên gặp nạn ( trích Lục Vân Tiên của Nguyễn Đình Chiểu) -  Nhóm Những Ước Mơ Xanh">
            <a:extLst>
              <a:ext uri="{FF2B5EF4-FFF2-40B4-BE49-F238E27FC236}">
                <a16:creationId xmlns:a16="http://schemas.microsoft.com/office/drawing/2014/main" id="{0B167447-CDBC-43B8-9D4D-EFE854C0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52" y="0"/>
            <a:ext cx="4955543" cy="29459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126" name="Picture 6" descr="Top 10 Bài văn phân tích đoạn trích &quot;Lục Vân Tiên cứu Kiều Nguyệt Nga&quot; của  Nguyễn Đình Chiểu - Toplist.vn">
            <a:extLst>
              <a:ext uri="{FF2B5EF4-FFF2-40B4-BE49-F238E27FC236}">
                <a16:creationId xmlns:a16="http://schemas.microsoft.com/office/drawing/2014/main" id="{46313ED3-BFE7-4206-B68B-243A0446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2" y="3499656"/>
            <a:ext cx="6064547" cy="252524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8" name="Picture 8" descr="HƯỚNG DẪN Cách phân tích Lục Vân Tiên cứu Kiều Nguyệt Nga">
            <a:extLst>
              <a:ext uri="{FF2B5EF4-FFF2-40B4-BE49-F238E27FC236}">
                <a16:creationId xmlns:a16="http://schemas.microsoft.com/office/drawing/2014/main" id="{0A3D04E8-F6D7-4B80-AD3A-CCAC40C6BC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585"/>
          <a:stretch/>
        </p:blipFill>
        <p:spPr bwMode="auto">
          <a:xfrm>
            <a:off x="6497802" y="3126594"/>
            <a:ext cx="5621040" cy="304589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Block Arc 3">
            <a:extLst>
              <a:ext uri="{FF2B5EF4-FFF2-40B4-BE49-F238E27FC236}">
                <a16:creationId xmlns:a16="http://schemas.microsoft.com/office/drawing/2014/main" id="{DDD640D0-4866-4C5D-8F52-5BB8B49060E1}"/>
              </a:ext>
            </a:extLst>
          </p:cNvPr>
          <p:cNvSpPr/>
          <p:nvPr/>
        </p:nvSpPr>
        <p:spPr>
          <a:xfrm rot="18742823">
            <a:off x="446274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7A093EDA-3CBD-4899-B8EB-233263412307}"/>
              </a:ext>
            </a:extLst>
          </p:cNvPr>
          <p:cNvSpPr/>
          <p:nvPr/>
        </p:nvSpPr>
        <p:spPr>
          <a:xfrm rot="2929692">
            <a:off x="659066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29D02317-DD24-40BF-9AA3-BE7558C4C8B2}"/>
              </a:ext>
            </a:extLst>
          </p:cNvPr>
          <p:cNvSpPr/>
          <p:nvPr/>
        </p:nvSpPr>
        <p:spPr>
          <a:xfrm rot="8744937">
            <a:off x="6585647"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81C01948-F243-4546-93F9-AE9D59EE4F1F}"/>
              </a:ext>
            </a:extLst>
          </p:cNvPr>
          <p:cNvSpPr/>
          <p:nvPr/>
        </p:nvSpPr>
        <p:spPr>
          <a:xfrm rot="12680442">
            <a:off x="4489345"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A3E47C1-1390-4FD0-BFC5-61D1CFB5483A}"/>
              </a:ext>
            </a:extLst>
          </p:cNvPr>
          <p:cNvSpPr txBox="1"/>
          <p:nvPr/>
        </p:nvSpPr>
        <p:spPr>
          <a:xfrm>
            <a:off x="4908269" y="2541819"/>
            <a:ext cx="2105641"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a:t>
            </a:r>
          </a:p>
        </p:txBody>
      </p:sp>
      <p:sp>
        <p:nvSpPr>
          <p:cNvPr id="9" name="TextBox 8">
            <a:extLst>
              <a:ext uri="{FF2B5EF4-FFF2-40B4-BE49-F238E27FC236}">
                <a16:creationId xmlns:a16="http://schemas.microsoft.com/office/drawing/2014/main" id="{81BD305B-A4F3-49C8-BD2D-573200960FF0}"/>
              </a:ext>
            </a:extLst>
          </p:cNvPr>
          <p:cNvSpPr txBox="1"/>
          <p:nvPr/>
        </p:nvSpPr>
        <p:spPr>
          <a:xfrm>
            <a:off x="4732457" y="3083190"/>
            <a:ext cx="258545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Lục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Tiên</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1" name="Rectangle 4">
            <a:extLst>
              <a:ext uri="{FF2B5EF4-FFF2-40B4-BE49-F238E27FC236}">
                <a16:creationId xmlns:a16="http://schemas.microsoft.com/office/drawing/2014/main" id="{EEED5986-74E9-4EFD-A4CD-79EF12F2E93B}"/>
              </a:ext>
            </a:extLst>
          </p:cNvPr>
          <p:cNvSpPr>
            <a:spLocks noChangeArrowheads="1"/>
          </p:cNvSpPr>
          <p:nvPr/>
        </p:nvSpPr>
        <p:spPr bwMode="auto">
          <a:xfrm>
            <a:off x="-440813" y="2549945"/>
            <a:ext cx="5261176" cy="8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đánh</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cướp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a:t>
            </a:r>
          </a:p>
        </p:txBody>
      </p:sp>
      <p:sp>
        <p:nvSpPr>
          <p:cNvPr id="12" name="Rectangle 4">
            <a:extLst>
              <a:ext uri="{FF2B5EF4-FFF2-40B4-BE49-F238E27FC236}">
                <a16:creationId xmlns:a16="http://schemas.microsoft.com/office/drawing/2014/main" id="{8115119C-801B-4525-8862-E6E483D18519}"/>
              </a:ext>
            </a:extLst>
          </p:cNvPr>
          <p:cNvSpPr>
            <a:spLocks noChangeArrowheads="1"/>
          </p:cNvSpPr>
          <p:nvPr/>
        </p:nvSpPr>
        <p:spPr bwMode="auto">
          <a:xfrm>
            <a:off x="6975437" y="5674475"/>
            <a:ext cx="514340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lại</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sum </a:t>
            </a:r>
            <a:r>
              <a:rPr lang="en-US" sz="2600" b="1" i="1" dirty="0" err="1">
                <a:solidFill>
                  <a:srgbClr val="0033CC"/>
                </a:solidFill>
                <a:latin typeface="Times New Roman" pitchFamily="18" charset="0"/>
              </a:rPr>
              <a:t>vầy</a:t>
            </a:r>
            <a:r>
              <a:rPr lang="en-US" sz="2600" b="1" i="1" dirty="0">
                <a:solidFill>
                  <a:srgbClr val="0033CC"/>
                </a:solidFill>
                <a:latin typeface="Times New Roman" pitchFamily="18" charset="0"/>
              </a:rPr>
              <a:t>.</a:t>
            </a:r>
          </a:p>
        </p:txBody>
      </p:sp>
      <p:sp>
        <p:nvSpPr>
          <p:cNvPr id="14" name="Rectangle 4">
            <a:extLst>
              <a:ext uri="{FF2B5EF4-FFF2-40B4-BE49-F238E27FC236}">
                <a16:creationId xmlns:a16="http://schemas.microsoft.com/office/drawing/2014/main" id="{A230B3D3-CA7A-4AEE-AF3C-6B07C678DE5C}"/>
              </a:ext>
            </a:extLst>
          </p:cNvPr>
          <p:cNvSpPr>
            <a:spLocks noChangeArrowheads="1"/>
          </p:cNvSpPr>
          <p:nvPr/>
        </p:nvSpPr>
        <p:spPr bwMode="auto">
          <a:xfrm>
            <a:off x="8026016" y="2590316"/>
            <a:ext cx="3832045" cy="5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a:t>
            </a:r>
          </a:p>
        </p:txBody>
      </p:sp>
      <p:sp>
        <p:nvSpPr>
          <p:cNvPr id="16" name="Rectangle 4">
            <a:extLst>
              <a:ext uri="{FF2B5EF4-FFF2-40B4-BE49-F238E27FC236}">
                <a16:creationId xmlns:a16="http://schemas.microsoft.com/office/drawing/2014/main" id="{2B032BF7-A720-41F4-912F-71D1E6FEB772}"/>
              </a:ext>
            </a:extLst>
          </p:cNvPr>
          <p:cNvSpPr>
            <a:spLocks noChangeArrowheads="1"/>
          </p:cNvSpPr>
          <p:nvPr/>
        </p:nvSpPr>
        <p:spPr bwMode="auto">
          <a:xfrm>
            <a:off x="-79677" y="5674475"/>
            <a:ext cx="48121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endParaRPr lang="en-US" sz="2600" b="1" i="1" dirty="0">
              <a:solidFill>
                <a:srgbClr val="0033CC"/>
              </a:solidFill>
              <a:latin typeface="Times New Roman" pitchFamily="18" charset="0"/>
            </a:endParaRPr>
          </a:p>
          <a:p>
            <a:pPr marL="342900" indent="-342900" algn="ctr" fontAlgn="base">
              <a:spcBef>
                <a:spcPct val="20000"/>
              </a:spcBef>
              <a:spcAft>
                <a:spcPct val="0"/>
              </a:spcAft>
              <a:buClr>
                <a:srgbClr val="00CCFF"/>
              </a:buClr>
              <a:buSzPct val="65000"/>
              <a:buFont typeface="Wingdings" pitchFamily="2" charset="2"/>
              <a:buNone/>
              <a:defRPr/>
            </a:pPr>
            <a:endParaRPr lang="en-US" sz="2800" b="1" i="1" dirty="0">
              <a:solidFill>
                <a:srgbClr val="0033CC"/>
              </a:solidFill>
              <a:latin typeface="Times New Roman" pitchFamily="18" charset="0"/>
            </a:endParaRPr>
          </a:p>
        </p:txBody>
      </p:sp>
    </p:spTree>
    <p:extLst>
      <p:ext uri="{BB962C8B-B14F-4D97-AF65-F5344CB8AC3E}">
        <p14:creationId xmlns:p14="http://schemas.microsoft.com/office/powerpoint/2010/main" val="2253368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00"/>
                                        <p:tgtEl>
                                          <p:spTgt spid="51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wipe(down)">
                                      <p:cBhvr>
                                        <p:cTn id="37" dur="500"/>
                                        <p:tgtEl>
                                          <p:spTgt spid="51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nodeType="withEffect">
                                  <p:stCondLst>
                                    <p:cond delay="0"/>
                                  </p:stCondLst>
                                  <p:childTnLst>
                                    <p:set>
                                      <p:cBhvr>
                                        <p:cTn id="50" dur="1" fill="hold">
                                          <p:stCondLst>
                                            <p:cond delay="0"/>
                                          </p:stCondLst>
                                        </p:cTn>
                                        <p:tgtEl>
                                          <p:spTgt spid="5128"/>
                                        </p:tgtEl>
                                        <p:attrNameLst>
                                          <p:attrName>style.visibility</p:attrName>
                                        </p:attrNameLst>
                                      </p:cBhvr>
                                      <p:to>
                                        <p:strVal val="visible"/>
                                      </p:to>
                                    </p:set>
                                    <p:animEffect transition="in" filter="wipe(down)">
                                      <p:cBhvr>
                                        <p:cTn id="51" dur="500"/>
                                        <p:tgtEl>
                                          <p:spTgt spid="51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id="{A9C6527D-85BF-40B2-AED5-2185AF5F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40" y="137160"/>
            <a:ext cx="4084320" cy="352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id="{403F550B-ED31-4D62-A1AD-64952B87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5" y="3867405"/>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rrow: Pentagon 3">
            <a:extLst>
              <a:ext uri="{FF2B5EF4-FFF2-40B4-BE49-F238E27FC236}">
                <a16:creationId xmlns:a16="http://schemas.microsoft.com/office/drawing/2014/main"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Nguyệt</a:t>
            </a:r>
            <a:r>
              <a:rPr lang="en-US" sz="3200" i="1" dirty="0">
                <a:latin typeface="Times New Roman" panose="02020603050405020304" pitchFamily="18" charset="0"/>
                <a:cs typeface="Times New Roman" panose="02020603050405020304" pitchFamily="18" charset="0"/>
              </a:rPr>
              <a:t> Nga”</a:t>
            </a:r>
          </a:p>
        </p:txBody>
      </p:sp>
      <p:pic>
        <p:nvPicPr>
          <p:cNvPr id="6150"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3D7D22D6-F4C9-4A17-8D2B-6E1334262D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92308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5AAF3B-9BE8-41FF-8D23-7881CD6FE447}"/>
              </a:ext>
            </a:extLst>
          </p:cNvPr>
          <p:cNvSpPr txBox="1"/>
          <p:nvPr/>
        </p:nvSpPr>
        <p:spPr>
          <a:xfrm>
            <a:off x="1266894" y="2122862"/>
            <a:ext cx="3180679"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trích</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0D7F92-C3DD-4B17-A530-5D3A32DE6C1B}"/>
              </a:ext>
            </a:extLst>
          </p:cNvPr>
          <p:cNvSpPr txBox="1"/>
          <p:nvPr/>
        </p:nvSpPr>
        <p:spPr>
          <a:xfrm>
            <a:off x="1266894" y="2645188"/>
            <a:ext cx="4884671"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74292EC-55F3-4D19-B18A-6D2D9D20CDB2}"/>
              </a:ext>
            </a:extLst>
          </p:cNvPr>
          <p:cNvSpPr/>
          <p:nvPr/>
        </p:nvSpPr>
        <p:spPr>
          <a:xfrm flipV="1">
            <a:off x="4516055" y="3562884"/>
            <a:ext cx="3159889" cy="6480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6E792502-E55B-486A-B29D-1BE3CDEDFD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36086" y="270651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3B76E06-867C-466B-9EAB-38471A30AAED}"/>
              </a:ext>
            </a:extLst>
          </p:cNvPr>
          <p:cNvSpPr txBox="1"/>
          <p:nvPr/>
        </p:nvSpPr>
        <p:spPr>
          <a:xfrm>
            <a:off x="3725988" y="3905025"/>
            <a:ext cx="2896947"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p>
        </p:txBody>
      </p:sp>
      <p:sp>
        <p:nvSpPr>
          <p:cNvPr id="13" name="Rectangle 26">
            <a:extLst>
              <a:ext uri="{FF2B5EF4-FFF2-40B4-BE49-F238E27FC236}">
                <a16:creationId xmlns:a16="http://schemas.microsoft.com/office/drawing/2014/main" id="{1E57ADFD-3B90-4BFA-A1A7-89AA1E9E11D8}"/>
              </a:ext>
            </a:extLst>
          </p:cNvPr>
          <p:cNvSpPr>
            <a:spLocks noChangeArrowheads="1"/>
          </p:cNvSpPr>
          <p:nvPr/>
        </p:nvSpPr>
        <p:spPr bwMode="auto">
          <a:xfrm>
            <a:off x="3650559" y="4520407"/>
            <a:ext cx="814520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ts val="600"/>
              </a:spcBef>
              <a:spcAft>
                <a:spcPts val="600"/>
              </a:spcAft>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1 (14 </a:t>
            </a:r>
            <a:r>
              <a:rPr lang="en-US" altLang="en-US" sz="2800" i="1" dirty="0" err="1">
                <a:latin typeface="Times New Roman" panose="02020603050405020304" pitchFamily="18" charset="0"/>
              </a:rPr>
              <a:t>câu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đánh</a:t>
            </a:r>
            <a:r>
              <a:rPr lang="en-US" altLang="en-US" sz="2800" i="1" dirty="0">
                <a:latin typeface="Times New Roman" panose="02020603050405020304" pitchFamily="18" charset="0"/>
              </a:rPr>
              <a:t> tan </a:t>
            </a:r>
            <a:r>
              <a:rPr lang="en-US" altLang="en-US" sz="2800" i="1" dirty="0" err="1">
                <a:latin typeface="Times New Roman" panose="02020603050405020304" pitchFamily="18" charset="0"/>
              </a:rPr>
              <a:t>bọn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cướp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diệt</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cầm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Phong</a:t>
            </a:r>
            <a:r>
              <a:rPr lang="en-US" altLang="en-US" sz="2800" i="1" dirty="0">
                <a:latin typeface="Times New Roman" panose="02020603050405020304" pitchFamily="18" charset="0"/>
              </a:rPr>
              <a:t> Lai.</a:t>
            </a:r>
          </a:p>
          <a:p>
            <a:pPr algn="just" eaLnBrk="0" fontAlgn="base" hangingPunct="0">
              <a:spcBef>
                <a:spcPts val="600"/>
              </a:spcBef>
              <a:spcAft>
                <a:spcPts val="600"/>
              </a:spcAft>
              <a:buFontTx/>
              <a:buChar char="-"/>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2 (</a:t>
            </a:r>
            <a:r>
              <a:rPr lang="en-US" altLang="en-US" sz="2800" i="1" dirty="0" err="1">
                <a:latin typeface="Times New Roman" panose="02020603050405020304" pitchFamily="18" charset="0"/>
              </a:rPr>
              <a:t>còn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lại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Cuộc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trò</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chuyện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giữa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Kiều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Nguyệt</a:t>
            </a:r>
            <a:r>
              <a:rPr lang="en-US" altLang="en-US" sz="2800" i="1" dirty="0">
                <a:latin typeface="Times New Roman" panose="02020603050405020304" pitchFamily="18" charset="0"/>
              </a:rPr>
              <a:t> Nga.</a:t>
            </a:r>
          </a:p>
        </p:txBody>
      </p:sp>
    </p:spTree>
    <p:extLst>
      <p:ext uri="{BB962C8B-B14F-4D97-AF65-F5344CB8AC3E}">
        <p14:creationId xmlns:p14="http://schemas.microsoft.com/office/powerpoint/2010/main" val="17723953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14B5AB-5BA4-49CD-A3A1-7DE1B07554D5}"/>
              </a:ext>
            </a:extLst>
          </p:cNvPr>
          <p:cNvSpPr/>
          <p:nvPr/>
        </p:nvSpPr>
        <p:spPr>
          <a:xfrm>
            <a:off x="0" y="5150734"/>
            <a:ext cx="12192000" cy="1707266"/>
          </a:xfrm>
          <a:prstGeom prst="rect">
            <a:avLst/>
          </a:prstGeom>
          <a:solidFill>
            <a:srgbClr val="9CA8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1. NHÂN VẬT LỤC VÂN TIÊN</a:t>
            </a:r>
          </a:p>
          <a:p>
            <a:pPr algn="ctr"/>
            <a:r>
              <a:rPr lang="en-US" sz="3600" i="1" dirty="0">
                <a:solidFill>
                  <a:schemeClr val="tx1"/>
                </a:solidFill>
                <a:latin typeface="Times New Roman" panose="02020603050405020304" pitchFamily="18" charset="0"/>
                <a:cs typeface="Times New Roman" panose="02020603050405020304" pitchFamily="18" charset="0"/>
              </a:rPr>
              <a:t>a. </a:t>
            </a:r>
            <a:r>
              <a:rPr lang="en-US" sz="3600" i="1" dirty="0" err="1">
                <a:solidFill>
                  <a:schemeClr val="tx1"/>
                </a:solidFill>
                <a:latin typeface="Times New Roman" panose="02020603050405020304" pitchFamily="18" charset="0"/>
                <a:cs typeface="Times New Roman" panose="02020603050405020304" pitchFamily="18" charset="0"/>
              </a:rPr>
              <a:t>Lục</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Vân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Tiên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đánh</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cướp</a:t>
            </a:r>
            <a:endParaRPr lang="en-US" sz="3600" i="1" dirty="0">
              <a:solidFill>
                <a:schemeClr val="tx1"/>
              </a:solidFill>
              <a:latin typeface="Times New Roman" panose="02020603050405020304" pitchFamily="18" charset="0"/>
              <a:cs typeface="Times New Roman" panose="02020603050405020304" pitchFamily="18" charset="0"/>
            </a:endParaRPr>
          </a:p>
        </p:txBody>
      </p:sp>
      <p:pic>
        <p:nvPicPr>
          <p:cNvPr id="4" name="Picture 5" descr="Luc Van Tien danh cuop cuu Kieu Nguyet Nga">
            <a:extLst>
              <a:ext uri="{FF2B5EF4-FFF2-40B4-BE49-F238E27FC236}">
                <a16:creationId xmlns:a16="http://schemas.microsoft.com/office/drawing/2014/main" id="{9E161704-3A50-4348-B89B-09ADEF269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1" y="-92597"/>
            <a:ext cx="12477508" cy="5613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2519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quang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89353" y="1355430"/>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bẻ</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cây</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gậy</a:t>
            </a:r>
            <a:endPar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69207" y="1880487"/>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vào</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đánh</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bọn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cướp</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6095" y="2342152"/>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Tả</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đột</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hữu</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38623" y="3473688"/>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Bớ</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đảng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hung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đồ</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125223" y="330590"/>
            <a:ext cx="2697656" cy="40741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6094" y="7178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6092" y="3028942"/>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FEB91D-FB66-41FE-BB3B-3AA496E91617}"/>
              </a:ext>
            </a:extLst>
          </p:cNvPr>
          <p:cNvSpPr txBox="1"/>
          <p:nvPr/>
        </p:nvSpPr>
        <p:spPr>
          <a:xfrm>
            <a:off x="6206201" y="4246020"/>
            <a:ext cx="5685219" cy="1384995"/>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Sử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mạnh</a:t>
            </a:r>
            <a:r>
              <a:rPr lang="en-US" sz="2800" dirty="0">
                <a:solidFill>
                  <a:srgbClr val="C00000"/>
                </a:solidFill>
                <a:latin typeface="Times New Roman" panose="02020603050405020304" pitchFamily="18" charset="0"/>
                <a:cs typeface="Times New Roman" panose="02020603050405020304" pitchFamily="18" charset="0"/>
              </a:rPr>
              <a:t>, so </a:t>
            </a:r>
            <a:r>
              <a:rPr lang="en-US" sz="2800" dirty="0" err="1">
                <a:solidFill>
                  <a:srgbClr val="C00000"/>
                </a:solidFill>
                <a:latin typeface="Times New Roman" panose="02020603050405020304" pitchFamily="18" charset="0"/>
                <a:cs typeface="Times New Roman" panose="02020603050405020304" pitchFamily="18" charset="0"/>
              </a:rPr>
              <a:t>sánh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hành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nhẹn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dứt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khoát</a:t>
            </a:r>
            <a:r>
              <a:rPr lang="en-US" sz="2800" dirty="0">
                <a:solidFill>
                  <a:srgbClr val="C00000"/>
                </a:solidFill>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8D7B7D19-FE2A-4F90-ABB8-22C32F6494ED}"/>
              </a:ext>
            </a:extLst>
          </p:cNvPr>
          <p:cNvCxnSpPr>
            <a:cxnSpLocks/>
          </p:cNvCxnSpPr>
          <p:nvPr/>
        </p:nvCxnSpPr>
        <p:spPr>
          <a:xfrm flipV="1">
            <a:off x="358811" y="4562859"/>
            <a:ext cx="5127589" cy="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430F65-CC00-4F01-A947-55635AAE5FA7}"/>
              </a:ext>
            </a:extLst>
          </p:cNvPr>
          <p:cNvSpPr txBox="1"/>
          <p:nvPr/>
        </p:nvSpPr>
        <p:spPr>
          <a:xfrm>
            <a:off x="6179842" y="5663115"/>
            <a:ext cx="5984051" cy="954107"/>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nghĩa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coi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trọng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lẽ</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phải</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35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wipe(down)">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P spid="16" grpId="0" animBg="1"/>
      <p:bldP spid="18" grpId="0" animBg="1"/>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ghé</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Bẻ</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nhằm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vô</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Kêu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đảng</a:t>
            </a:r>
            <a:r>
              <a:rPr lang="en-US" sz="2400" i="1" dirty="0">
                <a:solidFill>
                  <a:srgbClr val="0033CC"/>
                </a:solidFill>
                <a:latin typeface="Times New Roman" pitchFamily="18" charset="0"/>
              </a:rPr>
              <a:t> hung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Chớ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quen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thói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dân</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mặt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đỏ</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a:t>
            </a:r>
            <a:r>
              <a:rPr lang="en-US" sz="2400" i="1" dirty="0" err="1">
                <a:solidFill>
                  <a:srgbClr val="0033CC"/>
                </a:solidFill>
                <a:latin typeface="Times New Roman" pitchFamily="18" charset="0"/>
              </a:rPr>
              <a:t>Thằng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tới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lẫy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đây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Trước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việc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dữ</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mầy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Truyền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phủ</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bịt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bùng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tả</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hữu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Khác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Triệu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Tử</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phá</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vòng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Đương</a:t>
            </a:r>
            <a:r>
              <a:rPr lang="en-US" sz="2400" i="1" dirty="0">
                <a:solidFill>
                  <a:srgbClr val="0033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Lâu</a:t>
            </a:r>
            <a:r>
              <a:rPr lang="en-US" sz="2400" i="1" dirty="0">
                <a:solidFill>
                  <a:srgbClr val="0033CC"/>
                </a:solidFill>
                <a:latin typeface="Times New Roman" pitchFamily="18" charset="0"/>
              </a:rPr>
              <a:t> la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vỡ</a:t>
            </a:r>
            <a:r>
              <a:rPr lang="en-US" sz="24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Đều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quang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gươm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giáo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tìm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chạy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ngay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trở</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chẳng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kịp</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Bị</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rày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vong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400" i="1" dirty="0">
              <a:solidFill>
                <a:srgbClr val="0033CC"/>
              </a:solidFill>
              <a:latin typeface="Times New Roman" pitchFamily="18" charset="0"/>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91101" y="857719"/>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2B5481"/>
                </a:solidFill>
                <a:effectLst/>
                <a:uLnTx/>
                <a:uFillTx/>
                <a:latin typeface="Times New Roman" panose="02020603050405020304" pitchFamily="18" charset="0"/>
                <a:cs typeface="Times New Roman" panose="02020603050405020304" pitchFamily="18" charset="0"/>
              </a:rPr>
              <a:t>Một</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mình</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bẻ</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cây</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làm</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gậy</a:t>
            </a:r>
            <a:endPar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70955" y="1382776"/>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đánh</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bọn </a:t>
            </a:r>
            <a:r>
              <a:rPr lang="en-US" altLang="en-US" sz="2800" dirty="0" err="1">
                <a:solidFill>
                  <a:srgbClr val="2B5481"/>
                </a:solidFill>
                <a:latin typeface="Times New Roman" panose="02020603050405020304" pitchFamily="18" charset="0"/>
              </a:rPr>
              <a:t>cướp</a:t>
            </a:r>
            <a:r>
              <a:rPr lang="en-US" altLang="en-US" sz="2800" dirty="0">
                <a:solidFill>
                  <a:srgbClr val="2B5481"/>
                </a:solidFill>
                <a:latin typeface="Times New Roman" panose="02020603050405020304" pitchFamily="18" charset="0"/>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7843" y="1844441"/>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Tả</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đột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hữu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endParaRPr lang="en-US" altLang="en-US" sz="2800" dirty="0">
              <a:solidFill>
                <a:srgbClr val="2B5481"/>
              </a:solidFill>
              <a:latin typeface="Times New Roman" panose="02020603050405020304" pitchFamily="18" charset="0"/>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40371" y="2975977"/>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Bớ</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đảng</a:t>
            </a:r>
            <a:r>
              <a:rPr lang="en-US" altLang="en-US" sz="2800" dirty="0">
                <a:solidFill>
                  <a:srgbClr val="2B5481"/>
                </a:solidFill>
                <a:latin typeface="Times New Roman" panose="02020603050405020304" pitchFamily="18" charset="0"/>
              </a:rPr>
              <a:t> hung </a:t>
            </a:r>
            <a:r>
              <a:rPr lang="en-US" altLang="en-US" sz="2800" dirty="0" err="1">
                <a:solidFill>
                  <a:srgbClr val="2B5481"/>
                </a:solidFill>
                <a:latin typeface="Times New Roman" panose="02020603050405020304" pitchFamily="18" charset="0"/>
              </a:rPr>
              <a:t>đồ</a:t>
            </a:r>
            <a:endParaRPr lang="en-US" altLang="en-US" sz="2800" dirty="0">
              <a:solidFill>
                <a:srgbClr val="2B5481"/>
              </a:solidFill>
              <a:latin typeface="Times New Roman" panose="02020603050405020304" pitchFamily="18" charset="0"/>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216324" y="170462"/>
            <a:ext cx="2260246" cy="34135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7842" y="220120"/>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7840" y="25312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1F9590C8-55CE-4351-B4B3-A7310D61F3F2}"/>
              </a:ext>
            </a:extLst>
          </p:cNvPr>
          <p:cNvCxnSpPr>
            <a:cxnSpLocks/>
          </p:cNvCxnSpPr>
          <p:nvPr/>
        </p:nvCxnSpPr>
        <p:spPr>
          <a:xfrm>
            <a:off x="6834574" y="3668809"/>
            <a:ext cx="2853435" cy="0"/>
          </a:xfrm>
          <a:prstGeom prst="line">
            <a:avLst/>
          </a:prstGeom>
          <a:ln w="5715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91B4E6-3AA2-4169-BAC6-78407FB329FA}"/>
              </a:ext>
            </a:extLst>
          </p:cNvPr>
          <p:cNvCxnSpPr>
            <a:cxnSpLocks/>
          </p:cNvCxnSpPr>
          <p:nvPr/>
        </p:nvCxnSpPr>
        <p:spPr>
          <a:xfrm>
            <a:off x="2095015" y="2367661"/>
            <a:ext cx="25348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1612D1-7A1E-47C2-AB28-2C298A60B630}"/>
              </a:ext>
            </a:extLst>
          </p:cNvPr>
          <p:cNvCxnSpPr>
            <a:cxnSpLocks/>
          </p:cNvCxnSpPr>
          <p:nvPr/>
        </p:nvCxnSpPr>
        <p:spPr>
          <a:xfrm>
            <a:off x="416687" y="3675235"/>
            <a:ext cx="4708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2" name="Picture 4" descr="Phân tích bài thơ: Lục Vân Tiên cứu Kiều Nguyệt Nga - Nguyễn Đình Chiểu -  Sách Giải">
            <a:extLst>
              <a:ext uri="{FF2B5EF4-FFF2-40B4-BE49-F238E27FC236}">
                <a16:creationId xmlns:a16="http://schemas.microsoft.com/office/drawing/2014/main" id="{5501D7E8-D8D4-4151-8898-1913C0340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22"/>
          <a:stretch/>
        </p:blipFill>
        <p:spPr bwMode="auto">
          <a:xfrm flipH="1">
            <a:off x="9951810" y="3429000"/>
            <a:ext cx="2120585" cy="341249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36"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FB03ABBC-C534-49BA-AFF0-D1EF99E696E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075949" y="2889293"/>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7169" name="TextBox 7168">
            <a:extLst>
              <a:ext uri="{FF2B5EF4-FFF2-40B4-BE49-F238E27FC236}">
                <a16:creationId xmlns:a16="http://schemas.microsoft.com/office/drawing/2014/main" id="{B9775873-36A8-4068-8B86-9B0A985D3A4F}"/>
              </a:ext>
            </a:extLst>
          </p:cNvPr>
          <p:cNvSpPr txBox="1"/>
          <p:nvPr/>
        </p:nvSpPr>
        <p:spPr>
          <a:xfrm>
            <a:off x="6290422" y="3991382"/>
            <a:ext cx="1665841"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cướp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171" name="TextBox 7170">
            <a:extLst>
              <a:ext uri="{FF2B5EF4-FFF2-40B4-BE49-F238E27FC236}">
                <a16:creationId xmlns:a16="http://schemas.microsoft.com/office/drawing/2014/main" id="{C715CA3C-3887-4633-83D0-33FBF40827E7}"/>
              </a:ext>
            </a:extLst>
          </p:cNvPr>
          <p:cNvSpPr txBox="1"/>
          <p:nvPr/>
        </p:nvSpPr>
        <p:spPr>
          <a:xfrm>
            <a:off x="6185127" y="4552429"/>
            <a:ext cx="3502882" cy="954107"/>
          </a:xfrm>
          <a:prstGeom prst="rect">
            <a:avLst/>
          </a:prstGeom>
          <a:noFill/>
        </p:spPr>
        <p:txBody>
          <a:bodyPr wrap="non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vây</a:t>
            </a:r>
            <a:endParaRPr lang="en-US"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AA2CD50-A77A-419F-B595-0F70112471DF}"/>
              </a:ext>
            </a:extLst>
          </p:cNvPr>
          <p:cNvSpPr txBox="1"/>
          <p:nvPr/>
        </p:nvSpPr>
        <p:spPr>
          <a:xfrm>
            <a:off x="6181590" y="5575941"/>
            <a:ext cx="5984051" cy="523220"/>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Rất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đông</a:t>
            </a:r>
            <a:r>
              <a:rPr lang="en-US" sz="2800" b="1" i="1" dirty="0">
                <a:solidFill>
                  <a:srgbClr val="FF0000"/>
                </a:solidFill>
                <a:latin typeface="Times New Roman" panose="02020603050405020304" pitchFamily="18" charset="0"/>
                <a:cs typeface="Times New Roman" panose="02020603050405020304" pitchFamily="18" charset="0"/>
              </a:rPr>
              <a:t>, hung </a:t>
            </a:r>
            <a:r>
              <a:rPr lang="en-US" sz="2800" b="1" i="1" dirty="0" err="1">
                <a:solidFill>
                  <a:srgbClr val="FF0000"/>
                </a:solidFill>
                <a:latin typeface="Times New Roman" panose="02020603050405020304" pitchFamily="18" charset="0"/>
                <a:cs typeface="Times New Roman" panose="02020603050405020304" pitchFamily="18" charset="0"/>
              </a:rPr>
              <a:t>dữ</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812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wipe(down)">
                                      <p:cBhvr>
                                        <p:cTn id="23" dur="500"/>
                                        <p:tgtEl>
                                          <p:spTgt spid="7169"/>
                                        </p:tgtEl>
                                      </p:cBhvr>
                                    </p:animEffect>
                                  </p:childTnLst>
                                </p:cTn>
                              </p:par>
                              <p:par>
                                <p:cTn id="24" presetID="22" presetClass="entr" presetSubtype="4"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down)">
                                      <p:cBhvr>
                                        <p:cTn id="26" dur="5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wipe(down)">
                                      <p:cBhvr>
                                        <p:cTn id="31" dur="500"/>
                                        <p:tgtEl>
                                          <p:spTgt spid="71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wipe(down)">
                                      <p:cBhvr>
                                        <p:cTn id="3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2385</Words>
  <PresentationFormat>Widescreen</PresentationFormat>
  <Paragraphs>184</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.VnTime</vt:lpstr>
      <vt:lpstr>.VnTimeH</vt:lpstr>
      <vt:lpstr>Arial</vt:lpstr>
      <vt:lpstr>Calibri</vt:lpstr>
      <vt:lpstr>Calibri Light</vt:lpstr>
      <vt:lpstr>Symbol</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2021-05-15T10:52:27Z</dcterms:created>
  <dcterms:modified xsi:type="dcterms:W3CDTF">2021-05-18T13:11:34Z</dcterms:modified>
</cp:coreProperties>
</file>